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notesMasterIdLst>
    <p:notesMasterId r:id="rId26"/>
  </p:notesMasterIdLst>
  <p:sldIdLst>
    <p:sldId id="256" r:id="rId2"/>
    <p:sldId id="275" r:id="rId3"/>
    <p:sldId id="259" r:id="rId4"/>
    <p:sldId id="260" r:id="rId5"/>
    <p:sldId id="273" r:id="rId6"/>
    <p:sldId id="261" r:id="rId7"/>
    <p:sldId id="262" r:id="rId8"/>
    <p:sldId id="284" r:id="rId9"/>
    <p:sldId id="274" r:id="rId10"/>
    <p:sldId id="271" r:id="rId11"/>
    <p:sldId id="265" r:id="rId12"/>
    <p:sldId id="276" r:id="rId13"/>
    <p:sldId id="277" r:id="rId14"/>
    <p:sldId id="282" r:id="rId15"/>
    <p:sldId id="280" r:id="rId16"/>
    <p:sldId id="278" r:id="rId17"/>
    <p:sldId id="281" r:id="rId18"/>
    <p:sldId id="283" r:id="rId19"/>
    <p:sldId id="279" r:id="rId20"/>
    <p:sldId id="266" r:id="rId21"/>
    <p:sldId id="267" r:id="rId22"/>
    <p:sldId id="268" r:id="rId23"/>
    <p:sldId id="269" r:id="rId24"/>
    <p:sldId id="270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son, Rebecca D" initials="WRD" lastIdx="1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2771" autoAdjust="0"/>
  </p:normalViewPr>
  <p:slideViewPr>
    <p:cSldViewPr snapToGrid="0">
      <p:cViewPr>
        <p:scale>
          <a:sx n="70" d="100"/>
          <a:sy n="70" d="100"/>
        </p:scale>
        <p:origin x="-72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9-12T10:49:31.812" idx="10">
    <p:pos x="10" y="10"/>
    <p:text>Von - talk to Ryan Cohenour</p:text>
    <p:extLst>
      <p:ext uri="{C676402C-5697-4E1C-873F-D02D1690AC5C}">
        <p15:threadingInfo xmlns:p15="http://schemas.microsoft.com/office/powerpoint/2012/main" timeZoneBias="300"/>
      </p:ext>
    </p:extLst>
  </p:cm>
  <p:cm authorId="1" dt="2013-09-12T10:49:38.887" idx="11">
    <p:pos x="106" y="106"/>
    <p:text>Josh talk to Kate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9-12T10:52:46.104" idx="15">
    <p:pos x="10" y="10"/>
    <p:text>Everyone!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EBBB446-5CA9-4ED5-8EE6-E84867D4CC05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BE133B7-0207-49BA-8FFD-6565B1C3F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4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Introductions:</a:t>
            </a:r>
            <a:r>
              <a:rPr lang="en-US" baseline="0" dirty="0" smtClean="0"/>
              <a:t> Ask participants to say name, institution, size of the institution they work for, private/public, how many people live on campus, and what they are hoping to get out of this session.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15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applications and revisions occurring in same period; left browsers open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(some students selected roommates before finalizing their housing)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(so they were not matched)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337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r>
              <a:rPr lang="en-US" baseline="0" dirty="0" smtClean="0"/>
              <a:t> Minutes</a:t>
            </a:r>
          </a:p>
          <a:p>
            <a:r>
              <a:rPr lang="en-US" baseline="0" dirty="0" smtClean="0"/>
              <a:t>LLC Programmer:</a:t>
            </a:r>
          </a:p>
          <a:p>
            <a:r>
              <a:rPr lang="en-US" baseline="0" dirty="0" smtClean="0"/>
              <a:t>Recruitment – Students from RA class, Students from RA pool</a:t>
            </a:r>
          </a:p>
          <a:p>
            <a:r>
              <a:rPr lang="en-US" baseline="0" dirty="0" smtClean="0"/>
              <a:t>Hiring – </a:t>
            </a:r>
          </a:p>
          <a:p>
            <a:r>
              <a:rPr lang="en-US" baseline="0" dirty="0" smtClean="0"/>
              <a:t>Training –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96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Minutes</a:t>
            </a:r>
          </a:p>
          <a:p>
            <a:endParaRPr lang="en-US" dirty="0" smtClean="0"/>
          </a:p>
          <a:p>
            <a:r>
              <a:rPr lang="en-US" dirty="0" smtClean="0"/>
              <a:t>Provost’s office</a:t>
            </a:r>
            <a:r>
              <a:rPr lang="en-US" baseline="0" dirty="0" smtClean="0"/>
              <a:t> - $160,000 – $30,000 Programming, $10,000 Individual LLC initiatives, $120,000 Programmers</a:t>
            </a:r>
          </a:p>
          <a:p>
            <a:pPr marL="174708" indent="-174708">
              <a:buFontTx/>
              <a:buChar char="-"/>
            </a:pPr>
            <a:r>
              <a:rPr lang="en-US" baseline="0" dirty="0" smtClean="0"/>
              <a:t>Money come from General Budget (tuition and state budget)</a:t>
            </a:r>
          </a:p>
          <a:p>
            <a:pPr marL="174708" indent="-174708">
              <a:buFontTx/>
              <a:buChar char="-"/>
            </a:pPr>
            <a:r>
              <a:rPr lang="en-US" dirty="0" smtClean="0"/>
              <a:t>Allowed</a:t>
            </a:r>
            <a:r>
              <a:rPr lang="en-US" baseline="0" dirty="0" smtClean="0"/>
              <a:t> to use this money because LLCs are included in the strategic plan</a:t>
            </a:r>
          </a:p>
          <a:p>
            <a:pPr marL="174708" indent="-174708">
              <a:buFontTx/>
              <a:buChar char="-"/>
            </a:pPr>
            <a:endParaRPr lang="en-US" baseline="0" dirty="0" smtClean="0"/>
          </a:p>
          <a:p>
            <a:r>
              <a:rPr lang="en-US" dirty="0" smtClean="0"/>
              <a:t>Residence Education</a:t>
            </a:r>
            <a:r>
              <a:rPr lang="en-US" baseline="0" dirty="0" smtClean="0"/>
              <a:t> - $120,000 for Programming alone</a:t>
            </a:r>
          </a:p>
          <a:p>
            <a:pPr marL="174708" indent="-174708">
              <a:buFontTx/>
              <a:buChar char="-"/>
            </a:pPr>
            <a:r>
              <a:rPr lang="en-US" baseline="0" dirty="0" smtClean="0"/>
              <a:t>Redistributed AFF budget to give more money to student programming</a:t>
            </a:r>
          </a:p>
          <a:p>
            <a:pPr marL="174708" indent="-174708">
              <a:buFontTx/>
              <a:buChar char="-"/>
            </a:pPr>
            <a:endParaRPr lang="en-US" dirty="0" smtClean="0"/>
          </a:p>
          <a:p>
            <a:pPr marL="174708" indent="-174708">
              <a:buFontTx/>
              <a:buChar char="-"/>
            </a:pPr>
            <a:r>
              <a:rPr lang="en-US" dirty="0" smtClean="0"/>
              <a:t>Student Success Coaches</a:t>
            </a:r>
            <a:r>
              <a:rPr lang="en-US" baseline="0" dirty="0" smtClean="0"/>
              <a:t> - $40,000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43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13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43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3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Minutes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-</a:t>
            </a:r>
            <a:r>
              <a:rPr lang="en-US" sz="1800" baseline="0" dirty="0" smtClean="0"/>
              <a:t> </a:t>
            </a:r>
            <a:r>
              <a:rPr lang="en-US" sz="1800" dirty="0" smtClean="0"/>
              <a:t>Students who identified as living in a themed learning community in our residence halls scored statistically significantly higher in EVERY factor (and there were 19 factors) on our nationally based satisfaction survey. 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- If this is true for the 1200 people in LLCs, why not provide it to all residence hall students?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41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 Minutes</a:t>
            </a:r>
          </a:p>
          <a:p>
            <a:endParaRPr lang="en-US" dirty="0" smtClean="0"/>
          </a:p>
          <a:p>
            <a:r>
              <a:rPr lang="en-US" dirty="0" smtClean="0"/>
              <a:t>Hired new Assistant Director for Academic Initiatives (our 5</a:t>
            </a:r>
            <a:r>
              <a:rPr lang="en-US" baseline="30000" dirty="0" smtClean="0"/>
              <a:t>th</a:t>
            </a:r>
            <a:r>
              <a:rPr lang="en-US" dirty="0" smtClean="0"/>
              <a:t> in 7 years) prior to this decision</a:t>
            </a:r>
          </a:p>
          <a:p>
            <a:r>
              <a:rPr lang="en-US" dirty="0" smtClean="0"/>
              <a:t>Began revising job descriptions of Res Life Programming Coordinators</a:t>
            </a:r>
          </a:p>
          <a:p>
            <a:r>
              <a:rPr lang="en-US" dirty="0" smtClean="0"/>
              <a:t>Informed before she arrived of the change in philosophy – she came anyway!</a:t>
            </a:r>
          </a:p>
          <a:p>
            <a:r>
              <a:rPr lang="en-US" dirty="0" smtClean="0"/>
              <a:t>Developed relationship with Assistant Dean of University College</a:t>
            </a:r>
          </a:p>
          <a:p>
            <a:r>
              <a:rPr lang="en-US" dirty="0" smtClean="0"/>
              <a:t>Provosts office supported program in meeting with faculty leadership</a:t>
            </a:r>
          </a:p>
          <a:p>
            <a:r>
              <a:rPr lang="en-US" dirty="0" smtClean="0"/>
              <a:t>UH&amp;D team developed 75 possible LLCs; pared down to 49</a:t>
            </a:r>
          </a:p>
          <a:p>
            <a:r>
              <a:rPr lang="en-US" dirty="0" smtClean="0"/>
              <a:t>Provosts office vetted and eliminated 10 LLCs; combined concepts to get to 32</a:t>
            </a:r>
          </a:p>
          <a:p>
            <a:r>
              <a:rPr lang="en-US" dirty="0" smtClean="0"/>
              <a:t>Met with faculty/staff in academic departments for possible partnerships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95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 Minutes</a:t>
            </a:r>
          </a:p>
          <a:p>
            <a:endParaRPr lang="en-US" dirty="0" smtClean="0"/>
          </a:p>
          <a:p>
            <a:r>
              <a:rPr lang="en-US" dirty="0" smtClean="0"/>
              <a:t>Break into groups according to institution profile and housing capacity</a:t>
            </a:r>
          </a:p>
          <a:p>
            <a:pPr lvl="1"/>
            <a:r>
              <a:rPr lang="en-US" dirty="0" smtClean="0"/>
              <a:t>Medium/Large Public Institution</a:t>
            </a:r>
          </a:p>
          <a:p>
            <a:pPr lvl="1"/>
            <a:r>
              <a:rPr lang="en-US" dirty="0" smtClean="0"/>
              <a:t>Small Public Institution</a:t>
            </a:r>
          </a:p>
          <a:p>
            <a:pPr lvl="1"/>
            <a:r>
              <a:rPr lang="en-US" dirty="0" smtClean="0"/>
              <a:t>Private Institution (non affiliated)</a:t>
            </a:r>
          </a:p>
          <a:p>
            <a:pPr lvl="1"/>
            <a:r>
              <a:rPr lang="en-US" dirty="0" smtClean="0"/>
              <a:t>Religiously Affiliated Institution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95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Minutes</a:t>
            </a:r>
          </a:p>
          <a:p>
            <a:endParaRPr lang="en-US" dirty="0" smtClean="0"/>
          </a:p>
          <a:p>
            <a:r>
              <a:rPr lang="en-US" dirty="0" smtClean="0"/>
              <a:t>Directors staff  - provided strategic vision</a:t>
            </a:r>
          </a:p>
          <a:p>
            <a:r>
              <a:rPr lang="en-US" dirty="0" smtClean="0"/>
              <a:t>Assistant Director for Academic Initiatives – architect of change process</a:t>
            </a:r>
          </a:p>
          <a:p>
            <a:r>
              <a:rPr lang="en-US" dirty="0" smtClean="0"/>
              <a:t>Academic Initiatives staff – did the groundwork of developing themes and goals</a:t>
            </a:r>
          </a:p>
          <a:p>
            <a:r>
              <a:rPr lang="en-US" dirty="0" smtClean="0"/>
              <a:t>Contracts and Assignments – how to assign students  based on LLC preferences/locations </a:t>
            </a:r>
          </a:p>
          <a:p>
            <a:r>
              <a:rPr lang="en-US" dirty="0" smtClean="0"/>
              <a:t>Hall Coordinators – worked with RA</a:t>
            </a:r>
            <a:r>
              <a:rPr lang="en-US" baseline="0" dirty="0" smtClean="0"/>
              <a:t> Selection process. Taught the RA Seminar prior to interviews. Helped implement the new returning RA process. Sat on committees such as programming model and placement of LLCs.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11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 Minutes</a:t>
            </a:r>
          </a:p>
          <a:p>
            <a:r>
              <a:rPr lang="en-US" dirty="0" smtClean="0"/>
              <a:t>Director of</a:t>
            </a:r>
            <a:r>
              <a:rPr lang="en-US" baseline="0" dirty="0" smtClean="0"/>
              <a:t> Residence went to different offices to gather buy in, especially with Office of the Provost and budget</a:t>
            </a:r>
          </a:p>
          <a:p>
            <a:r>
              <a:rPr lang="en-US" baseline="0" dirty="0" smtClean="0"/>
              <a:t>Trainings created for tour guides, </a:t>
            </a:r>
            <a:r>
              <a:rPr lang="en-US" baseline="0" dirty="0" err="1" smtClean="0"/>
              <a:t>hawkeye</a:t>
            </a:r>
            <a:r>
              <a:rPr lang="en-US" baseline="0" dirty="0" smtClean="0"/>
              <a:t> guides, and stuff that worked at campus visit days </a:t>
            </a:r>
          </a:p>
          <a:p>
            <a:r>
              <a:rPr lang="en-US" baseline="0" dirty="0" smtClean="0"/>
              <a:t>New FAQ guide created, etc.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45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6 programs per semester (3 planned by student staff, 3 planned by partners)</a:t>
            </a:r>
          </a:p>
          <a:p>
            <a:pPr lvl="1"/>
            <a:r>
              <a:rPr lang="en-US" dirty="0" smtClean="0"/>
              <a:t>Programs occur in September, October, November, February, March and April</a:t>
            </a:r>
          </a:p>
          <a:p>
            <a:r>
              <a:rPr lang="en-US" dirty="0" smtClean="0"/>
              <a:t>Focused 1</a:t>
            </a:r>
            <a:r>
              <a:rPr lang="en-US" baseline="30000" dirty="0" smtClean="0"/>
              <a:t>st</a:t>
            </a:r>
            <a:r>
              <a:rPr lang="en-US" dirty="0" smtClean="0"/>
              <a:t> 3 weeks programming </a:t>
            </a:r>
          </a:p>
          <a:p>
            <a:pPr lvl="1"/>
            <a:r>
              <a:rPr lang="en-US" dirty="0" smtClean="0"/>
              <a:t>Establish LLC identity, belonging, and community</a:t>
            </a:r>
          </a:p>
          <a:p>
            <a:r>
              <a:rPr lang="en-US" dirty="0" smtClean="0"/>
              <a:t>Encouraged Programs</a:t>
            </a:r>
          </a:p>
          <a:p>
            <a:pPr lvl="1"/>
            <a:r>
              <a:rPr lang="en-US" dirty="0" smtClean="0"/>
              <a:t>Impromptu community building events (Driven by Hall Coordinator Expectations)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70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33B7-0207-49BA-8FFD-6565B1C3FE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5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09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1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33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55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03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8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1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23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7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2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03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2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2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4719F31-19A3-426A-9E6C-C1A3C234D80C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58D30338-084A-454B-BC2F-1BE84419B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739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  <p:sldLayoutId id="2147484044" r:id="rId13"/>
    <p:sldLayoutId id="214748404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571" y="357554"/>
            <a:ext cx="6645875" cy="4243755"/>
          </a:xfrm>
        </p:spPr>
        <p:txBody>
          <a:bodyPr/>
          <a:lstStyle/>
          <a:p>
            <a:pPr algn="ctr"/>
            <a:r>
              <a:rPr lang="en-US" dirty="0" smtClean="0"/>
              <a:t>Step Right Up: </a:t>
            </a:r>
            <a:br>
              <a:rPr lang="en-US" dirty="0" smtClean="0"/>
            </a:br>
            <a:r>
              <a:rPr lang="en-US" dirty="0" smtClean="0"/>
              <a:t>See How Iowa </a:t>
            </a:r>
            <a:br>
              <a:rPr lang="en-US" dirty="0" smtClean="0"/>
            </a:br>
            <a:r>
              <a:rPr lang="en-US" dirty="0" smtClean="0"/>
              <a:t>Moves to All </a:t>
            </a:r>
            <a:br>
              <a:rPr lang="en-US" dirty="0" smtClean="0"/>
            </a:br>
            <a:r>
              <a:rPr lang="en-US" dirty="0" smtClean="0"/>
              <a:t>Living-Learning </a:t>
            </a:r>
            <a:br>
              <a:rPr lang="en-US" dirty="0" smtClean="0"/>
            </a:br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8277" y="5140518"/>
            <a:ext cx="10572000" cy="1717481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UMR-ACUHO 2013 Annual Conference, St. Louis, MO </a:t>
            </a:r>
          </a:p>
          <a:p>
            <a:pPr algn="ctr"/>
            <a:r>
              <a:rPr lang="en-US" sz="2800" dirty="0"/>
              <a:t>Joshua </a:t>
            </a:r>
            <a:r>
              <a:rPr lang="en-US" sz="2800" dirty="0" smtClean="0"/>
              <a:t>Atcher, Von Stange</a:t>
            </a:r>
            <a:r>
              <a:rPr lang="en-US" sz="2800" dirty="0"/>
              <a:t>, Linda </a:t>
            </a:r>
            <a:r>
              <a:rPr lang="en-US" sz="2800" dirty="0" smtClean="0"/>
              <a:t>Varvel, Becky Wilson</a:t>
            </a:r>
            <a:endParaRPr lang="en-US" sz="2800" dirty="0"/>
          </a:p>
          <a:p>
            <a:pPr algn="ctr"/>
            <a:r>
              <a:rPr lang="en-US" sz="2800" dirty="0" smtClean="0"/>
              <a:t>University of Iowa</a:t>
            </a:r>
          </a:p>
          <a:p>
            <a:endParaRPr lang="en-US" sz="2800" dirty="0" smtClean="0"/>
          </a:p>
        </p:txBody>
      </p:sp>
      <p:pic>
        <p:nvPicPr>
          <p:cNvPr id="1026" name="Picture 2" descr="L:\shared\Von, Josh, Becky, Erin Presentation\Pictures\LLCPs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1" t="14725" r="16033" b="7512"/>
          <a:stretch/>
        </p:blipFill>
        <p:spPr bwMode="auto">
          <a:xfrm rot="5400000">
            <a:off x="7247600" y="-20705"/>
            <a:ext cx="4607169" cy="5000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8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477" y="435465"/>
            <a:ext cx="10571998" cy="970450"/>
          </a:xfrm>
        </p:spPr>
        <p:txBody>
          <a:bodyPr/>
          <a:lstStyle/>
          <a:p>
            <a:r>
              <a:rPr lang="en-US" sz="5400" dirty="0" smtClean="0"/>
              <a:t>Activity – Housing Application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 </a:t>
            </a:r>
            <a:r>
              <a:rPr lang="en-US" sz="2000" dirty="0" smtClean="0"/>
              <a:t>three</a:t>
            </a:r>
            <a:r>
              <a:rPr lang="en-US" sz="2000" dirty="0" smtClean="0"/>
              <a:t> Post-Its </a:t>
            </a:r>
            <a:r>
              <a:rPr lang="en-US" sz="2000" dirty="0" smtClean="0"/>
              <a:t>place your name, hometown, interests, and room type preferences</a:t>
            </a:r>
          </a:p>
          <a:p>
            <a:r>
              <a:rPr lang="en-US" sz="2000" dirty="0" smtClean="0"/>
              <a:t>Place the cards on your </a:t>
            </a:r>
            <a:r>
              <a:rPr lang="en-US" sz="2000" dirty="0" smtClean="0"/>
              <a:t>three</a:t>
            </a:r>
            <a:r>
              <a:rPr lang="en-US" sz="2000" dirty="0" smtClean="0"/>
              <a:t> </a:t>
            </a:r>
            <a:r>
              <a:rPr lang="en-US" sz="2000" dirty="0" smtClean="0"/>
              <a:t>favorite LLCs in which you would to participate</a:t>
            </a:r>
          </a:p>
          <a:p>
            <a:r>
              <a:rPr lang="en-US" sz="2000" dirty="0" smtClean="0"/>
              <a:t>Write the number in order of your preferences on the card as you place it on the LLC of your choice</a:t>
            </a:r>
          </a:p>
          <a:p>
            <a:r>
              <a:rPr lang="en-US" sz="2000" dirty="0" smtClean="0"/>
              <a:t>Place your card next to a person who you believe would make a good roommate (if you don’t find one or are one of the first to put your name, just put the card by itself on the page)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5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245" y="447188"/>
            <a:ext cx="11769969" cy="970450"/>
          </a:xfrm>
        </p:spPr>
        <p:txBody>
          <a:bodyPr/>
          <a:lstStyle/>
          <a:p>
            <a:r>
              <a:rPr lang="en-US" sz="4800" dirty="0" smtClean="0"/>
              <a:t>LLC Placement &amp; Housing Assignments</a:t>
            </a:r>
            <a:endParaRPr lang="en-US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80" y="2414954"/>
            <a:ext cx="10288151" cy="369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4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prior to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064" y="2467947"/>
            <a:ext cx="10554574" cy="3636511"/>
          </a:xfrm>
        </p:spPr>
        <p:txBody>
          <a:bodyPr>
            <a:noAutofit/>
          </a:bodyPr>
          <a:lstStyle/>
          <a:p>
            <a:r>
              <a:rPr lang="en-US" dirty="0" smtClean="0"/>
              <a:t>32 LLCs (All students will be placed in an LLC</a:t>
            </a:r>
            <a:endParaRPr lang="en-US" dirty="0"/>
          </a:p>
          <a:p>
            <a:r>
              <a:rPr lang="en-US" dirty="0" smtClean="0"/>
              <a:t>All rooms need to be coded as an LLC</a:t>
            </a:r>
            <a:endParaRPr lang="en-US" dirty="0"/>
          </a:p>
          <a:p>
            <a:r>
              <a:rPr lang="en-US" dirty="0" smtClean="0"/>
              <a:t>UIOWA has never had self selection for first year students</a:t>
            </a:r>
          </a:p>
          <a:p>
            <a:r>
              <a:rPr lang="en-US" dirty="0" smtClean="0"/>
              <a:t>Upgraded to new version of HMS software</a:t>
            </a:r>
            <a:endParaRPr lang="en-US" dirty="0"/>
          </a:p>
          <a:p>
            <a:r>
              <a:rPr lang="en-US" dirty="0" smtClean="0"/>
              <a:t>Campus Wide new  Homegrown information system</a:t>
            </a:r>
            <a:endParaRPr lang="en-US" dirty="0"/>
          </a:p>
          <a:p>
            <a:r>
              <a:rPr lang="en-US" dirty="0"/>
              <a:t>lost 1key staff </a:t>
            </a:r>
            <a:r>
              <a:rPr lang="en-US" dirty="0" smtClean="0"/>
              <a:t>member; filled two critical staff positions</a:t>
            </a:r>
            <a:endParaRPr lang="en-US" dirty="0"/>
          </a:p>
          <a:p>
            <a:r>
              <a:rPr lang="en-US" dirty="0" smtClean="0"/>
              <a:t>Limited </a:t>
            </a:r>
            <a:r>
              <a:rPr lang="en-US" dirty="0"/>
              <a:t>s</a:t>
            </a:r>
            <a:r>
              <a:rPr lang="en-US" dirty="0" smtClean="0"/>
              <a:t>taff in Contracts and Assignments</a:t>
            </a:r>
          </a:p>
          <a:p>
            <a:r>
              <a:rPr lang="en-US" dirty="0"/>
              <a:t>120 days to create a portal that worked, utilized the self-selection, and made every room on every floor an LLC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5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for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System went from building preference based to LLC based</a:t>
            </a:r>
          </a:p>
          <a:p>
            <a:r>
              <a:rPr lang="en-US" dirty="0" smtClean="0"/>
              <a:t>Chose their top five LLCs</a:t>
            </a:r>
          </a:p>
          <a:p>
            <a:r>
              <a:rPr lang="en-US" dirty="0" smtClean="0"/>
              <a:t>Preferred their room type</a:t>
            </a:r>
          </a:p>
          <a:p>
            <a:r>
              <a:rPr lang="en-US" dirty="0" smtClean="0"/>
              <a:t>Indicated if they had a roommate preference</a:t>
            </a:r>
          </a:p>
          <a:p>
            <a:r>
              <a:rPr lang="en-US" dirty="0" smtClean="0"/>
              <a:t>If not, they could find one through the portal, based on LLC  and profile from questionnaire</a:t>
            </a:r>
          </a:p>
          <a:p>
            <a:r>
              <a:rPr lang="en-US" dirty="0" smtClean="0"/>
              <a:t>Paid $75 application fee</a:t>
            </a:r>
          </a:p>
          <a:p>
            <a:r>
              <a:rPr lang="en-US" dirty="0" smtClean="0"/>
              <a:t>Selected a dining plan</a:t>
            </a:r>
          </a:p>
          <a:p>
            <a:r>
              <a:rPr lang="en-US" dirty="0" smtClean="0"/>
              <a:t>If a mutual roommate, must have LLC preferences the same</a:t>
            </a:r>
          </a:p>
          <a:p>
            <a:r>
              <a:rPr lang="en-US" dirty="0" smtClean="0"/>
              <a:t>Could come back and change any preferences until priority housing deadline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 timeline for 2014</a:t>
            </a:r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712355"/>
              </p:ext>
            </p:extLst>
          </p:nvPr>
        </p:nvGraphicFramePr>
        <p:xfrm>
          <a:off x="354842" y="5800298"/>
          <a:ext cx="11018008" cy="274320"/>
        </p:xfrm>
        <a:graphic>
          <a:graphicData uri="http://schemas.openxmlformats.org/drawingml/2006/table">
            <a:tbl>
              <a:tblPr firstRow="1" firstCol="1" bandRow="1"/>
              <a:tblGrid>
                <a:gridCol w="3357349"/>
                <a:gridCol w="7660659"/>
              </a:tblGrid>
              <a:tr h="23201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18" marR="685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18" marR="685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26709"/>
              </p:ext>
            </p:extLst>
          </p:nvPr>
        </p:nvGraphicFramePr>
        <p:xfrm>
          <a:off x="809625" y="2184400"/>
          <a:ext cx="9767390" cy="4322636"/>
        </p:xfrm>
        <a:graphic>
          <a:graphicData uri="http://schemas.openxmlformats.org/drawingml/2006/table">
            <a:tbl>
              <a:tblPr firstRow="1" firstCol="1" bandRow="1"/>
              <a:tblGrid>
                <a:gridCol w="9767390"/>
              </a:tblGrid>
              <a:tr h="38213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 dirty="0" smtClean="0">
                        <a:effectLst/>
                        <a:latin typeface="Verdana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Mid October                Portal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Officially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Opens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/>
                      </a:r>
                      <a:b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</a:b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Feb 3, 11:50 pm         Deadline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to be included in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Self-Selection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March 1,</a:t>
                      </a:r>
                      <a:r>
                        <a:rPr lang="en-US" sz="1400" baseline="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 11:59 pm    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Deadline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for roommate matching, if application is complete by 11:59PM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2-3-14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Late</a:t>
                      </a:r>
                      <a:r>
                        <a:rPr lang="en-US" sz="1400" baseline="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 March                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Email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to self-selection students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providing room self-selection</a:t>
                      </a:r>
                      <a:r>
                        <a:rPr lang="en-US" sz="1400" baseline="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 date and time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Early April</a:t>
                      </a:r>
                      <a:r>
                        <a:rPr lang="en-US" sz="1400" baseline="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                 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Self-Selection begins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May 1                        Admissions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deadline to accept at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Iowa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Mid May                     Students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who did not self-select begin to be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assigned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/>
                      </a:r>
                      <a:b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</a:b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Late May                    Official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Assignment Letters will be sent by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email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Summer                    Official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Assignment Letters continue to be sent by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email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July 1                        Portal </a:t>
                      </a:r>
                      <a:r>
                        <a:rPr lang="en-US" sz="1400" dirty="0">
                          <a:effectLst/>
                          <a:latin typeface="Verdana"/>
                          <a:ea typeface="SimSun"/>
                          <a:cs typeface="Arial"/>
                        </a:rPr>
                        <a:t>Closes to additional </a:t>
                      </a:r>
                      <a:r>
                        <a:rPr lang="en-US" sz="1400" dirty="0" smtClean="0">
                          <a:effectLst/>
                          <a:latin typeface="Verdana"/>
                          <a:ea typeface="SimSun"/>
                          <a:cs typeface="Arial"/>
                        </a:rPr>
                        <a:t>applications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18" marR="685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34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56119"/>
            <a:ext cx="10571998" cy="970450"/>
          </a:xfrm>
        </p:spPr>
        <p:txBody>
          <a:bodyPr/>
          <a:lstStyle/>
          <a:p>
            <a:r>
              <a:rPr lang="en-US" dirty="0" smtClean="0"/>
              <a:t>Application Portal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29" r="12114"/>
          <a:stretch/>
        </p:blipFill>
        <p:spPr bwMode="auto">
          <a:xfrm>
            <a:off x="6769290" y="371075"/>
            <a:ext cx="5408983" cy="6486925"/>
          </a:xfrm>
          <a:prstGeom prst="round2DiagRect">
            <a:avLst>
              <a:gd name="adj1" fmla="val 4851"/>
              <a:gd name="adj2" fmla="val 0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6" t="11476" r="23025" b="6250"/>
          <a:stretch/>
        </p:blipFill>
        <p:spPr bwMode="auto">
          <a:xfrm>
            <a:off x="0" y="1419366"/>
            <a:ext cx="5777593" cy="5438633"/>
          </a:xfrm>
          <a:prstGeom prst="round2DiagRect">
            <a:avLst>
              <a:gd name="adj1" fmla="val 5346"/>
              <a:gd name="adj2" fmla="val 0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to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Assignments based on date of application</a:t>
            </a:r>
          </a:p>
          <a:p>
            <a:r>
              <a:rPr lang="en-US" dirty="0" smtClean="0"/>
              <a:t>First year students were assigned a date and time to choose their space</a:t>
            </a:r>
          </a:p>
          <a:p>
            <a:r>
              <a:rPr lang="en-US" dirty="0" smtClean="0"/>
              <a:t>Found available space in the halls within their 3-5 LLC preferences</a:t>
            </a:r>
          </a:p>
          <a:p>
            <a:r>
              <a:rPr lang="en-US" dirty="0" smtClean="0"/>
              <a:t>Chose building, floor room, bed</a:t>
            </a:r>
          </a:p>
          <a:p>
            <a:r>
              <a:rPr lang="en-US" dirty="0" smtClean="0"/>
              <a:t>Could reserve space for roommate of choice</a:t>
            </a:r>
          </a:p>
          <a:p>
            <a:r>
              <a:rPr lang="en-US" dirty="0" smtClean="0"/>
              <a:t>Students who missed the deadline were auto assigned w/no roommate options</a:t>
            </a:r>
          </a:p>
          <a:p>
            <a:pPr lvl="1"/>
            <a:r>
              <a:rPr lang="en-US" dirty="0" smtClean="0"/>
              <a:t>System picked LLC based on room type options they selected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3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Portal,</a:t>
            </a:r>
            <a:br>
              <a:rPr lang="en-US" dirty="0" smtClean="0"/>
            </a:br>
            <a:r>
              <a:rPr lang="en-US" dirty="0" smtClean="0"/>
              <a:t>Selecting Building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40100" y="127591"/>
            <a:ext cx="7751900" cy="6730409"/>
            <a:chOff x="4440100" y="127591"/>
            <a:chExt cx="7751900" cy="673040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1" t="13872" r="58925" b="6468"/>
            <a:stretch/>
          </p:blipFill>
          <p:spPr bwMode="auto">
            <a:xfrm>
              <a:off x="6432698" y="127591"/>
              <a:ext cx="5613990" cy="360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38" r="58168" b="6623"/>
            <a:stretch/>
          </p:blipFill>
          <p:spPr bwMode="auto">
            <a:xfrm>
              <a:off x="4440100" y="2370699"/>
              <a:ext cx="7751900" cy="4487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-1" y="2165685"/>
            <a:ext cx="5462337" cy="4673612"/>
            <a:chOff x="0" y="2669591"/>
            <a:chExt cx="4937290" cy="416970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98" t="14906" r="58209" b="28743"/>
            <a:stretch/>
          </p:blipFill>
          <p:spPr bwMode="auto">
            <a:xfrm>
              <a:off x="0" y="4166570"/>
              <a:ext cx="4937290" cy="2672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08" t="57470" r="58199" b="10968"/>
            <a:stretch/>
          </p:blipFill>
          <p:spPr bwMode="auto">
            <a:xfrm>
              <a:off x="0" y="2669591"/>
              <a:ext cx="4937290" cy="1496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7335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your Room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2" t="22371" r="58924" b="16904"/>
          <a:stretch/>
        </p:blipFill>
        <p:spPr bwMode="auto">
          <a:xfrm>
            <a:off x="1" y="2287923"/>
            <a:ext cx="7315200" cy="458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3" t="27047" r="67054" b="22000"/>
          <a:stretch/>
        </p:blipFill>
        <p:spPr bwMode="auto">
          <a:xfrm>
            <a:off x="7507706" y="2457773"/>
            <a:ext cx="4395537" cy="4248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62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Unanticipated </a:t>
            </a:r>
            <a:r>
              <a:rPr lang="en-US" dirty="0" smtClean="0"/>
              <a:t>Issues with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836476" cy="4123922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600" dirty="0"/>
              <a:t>Run on applications week of </a:t>
            </a:r>
            <a:r>
              <a:rPr lang="en-US" sz="2600" dirty="0" smtClean="0"/>
              <a:t>deadline</a:t>
            </a:r>
          </a:p>
          <a:p>
            <a:r>
              <a:rPr lang="en-US" sz="2600" dirty="0" smtClean="0"/>
              <a:t>Strained bandwidth </a:t>
            </a:r>
          </a:p>
          <a:p>
            <a:r>
              <a:rPr lang="en-US" sz="2600" dirty="0" smtClean="0"/>
              <a:t>Roommate </a:t>
            </a:r>
            <a:r>
              <a:rPr lang="en-US" sz="2600" dirty="0"/>
              <a:t>Matching  </a:t>
            </a:r>
            <a:endParaRPr lang="en-US" sz="2600" dirty="0" smtClean="0"/>
          </a:p>
          <a:p>
            <a:r>
              <a:rPr lang="en-US" sz="2600" dirty="0" smtClean="0"/>
              <a:t>Roommates </a:t>
            </a:r>
            <a:r>
              <a:rPr lang="en-US" sz="2600" dirty="0"/>
              <a:t>didn’t accurately match up LLC preferences </a:t>
            </a:r>
            <a:endParaRPr lang="en-US" sz="2600" dirty="0" smtClean="0"/>
          </a:p>
          <a:p>
            <a:r>
              <a:rPr lang="en-US" sz="2600" dirty="0" smtClean="0"/>
              <a:t>High percentage of students chose First Year Hawks (42%)</a:t>
            </a:r>
            <a:endParaRPr lang="en-US" sz="2600" dirty="0"/>
          </a:p>
          <a:p>
            <a:r>
              <a:rPr lang="en-US" sz="2600" dirty="0" smtClean="0"/>
              <a:t>Students selected building over favorite LLC</a:t>
            </a:r>
          </a:p>
          <a:p>
            <a:r>
              <a:rPr lang="en-US" sz="2600" dirty="0" smtClean="0"/>
              <a:t>Last students frustrated by lack of “good” space in halls</a:t>
            </a:r>
          </a:p>
          <a:p>
            <a:r>
              <a:rPr lang="en-US" sz="2600" dirty="0" smtClean="0"/>
              <a:t>Lack of interest in some LLCs</a:t>
            </a:r>
          </a:p>
          <a:p>
            <a:r>
              <a:rPr lang="en-US" sz="2600" dirty="0" smtClean="0"/>
              <a:t>System was user friendly, but lots of calls after hours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3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Welcome 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491830"/>
            <a:ext cx="5189856" cy="4366169"/>
          </a:xfrm>
        </p:spPr>
        <p:txBody>
          <a:bodyPr>
            <a:noAutofit/>
          </a:bodyPr>
          <a:lstStyle/>
          <a:p>
            <a:r>
              <a:rPr lang="en-US" sz="2000" b="1" dirty="0"/>
              <a:t>Introductions </a:t>
            </a:r>
          </a:p>
          <a:p>
            <a:r>
              <a:rPr lang="en-US" sz="2000" b="1" dirty="0"/>
              <a:t>Agenda for this Session</a:t>
            </a:r>
          </a:p>
          <a:p>
            <a:pPr lvl="1"/>
            <a:r>
              <a:rPr lang="en-US" sz="1800" dirty="0"/>
              <a:t>Why Now?</a:t>
            </a:r>
          </a:p>
          <a:p>
            <a:pPr lvl="1"/>
            <a:r>
              <a:rPr lang="en-US" sz="1800" dirty="0"/>
              <a:t>How </a:t>
            </a:r>
          </a:p>
          <a:p>
            <a:pPr lvl="1"/>
            <a:r>
              <a:rPr lang="en-US" sz="1800" dirty="0"/>
              <a:t>Staff Implementation</a:t>
            </a:r>
          </a:p>
          <a:p>
            <a:pPr lvl="1"/>
            <a:r>
              <a:rPr lang="en-US" sz="1800" dirty="0"/>
              <a:t>Addressing Changes in Campus Culture </a:t>
            </a:r>
          </a:p>
          <a:p>
            <a:pPr lvl="1"/>
            <a:r>
              <a:rPr lang="en-US" sz="1800" dirty="0"/>
              <a:t>Programming </a:t>
            </a:r>
            <a:r>
              <a:rPr lang="en-US" sz="1800" dirty="0" smtClean="0"/>
              <a:t>Structure</a:t>
            </a:r>
          </a:p>
          <a:p>
            <a:pPr lvl="1"/>
            <a:r>
              <a:rPr lang="en-US" sz="1800" dirty="0" smtClean="0"/>
              <a:t>Programming Model  </a:t>
            </a:r>
            <a:endParaRPr lang="en-US" sz="1800" dirty="0"/>
          </a:p>
          <a:p>
            <a:pPr lvl="1"/>
            <a:r>
              <a:rPr lang="en-US" sz="1800" dirty="0"/>
              <a:t>Academic Courses Tied to </a:t>
            </a:r>
            <a:r>
              <a:rPr lang="en-US" sz="1800" dirty="0" smtClean="0"/>
              <a:t>LLCs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78231" y="3419888"/>
            <a:ext cx="5194583" cy="3109913"/>
          </a:xfrm>
        </p:spPr>
        <p:txBody>
          <a:bodyPr>
            <a:noAutofit/>
          </a:bodyPr>
          <a:lstStyle/>
          <a:p>
            <a:pPr lvl="2"/>
            <a:r>
              <a:rPr lang="en-US" sz="1800" dirty="0" smtClean="0"/>
              <a:t>LLC </a:t>
            </a:r>
            <a:r>
              <a:rPr lang="en-US" sz="1800" dirty="0"/>
              <a:t>Placement and Housing Assignment Process </a:t>
            </a:r>
          </a:p>
          <a:p>
            <a:pPr lvl="2"/>
            <a:r>
              <a:rPr lang="en-US" sz="1800" dirty="0"/>
              <a:t>Student Staff recruitment, hiring, and training </a:t>
            </a:r>
          </a:p>
          <a:p>
            <a:pPr lvl="2"/>
            <a:r>
              <a:rPr lang="en-US" sz="1800" dirty="0"/>
              <a:t>Funding </a:t>
            </a:r>
          </a:p>
          <a:p>
            <a:pPr lvl="2"/>
            <a:r>
              <a:rPr lang="en-US" sz="1800" dirty="0"/>
              <a:t>Fall 2013– How is it going so far? </a:t>
            </a:r>
          </a:p>
          <a:p>
            <a:pPr lvl="2"/>
            <a:r>
              <a:rPr lang="en-US" sz="1800" dirty="0"/>
              <a:t>Questions, Comments, &amp; Advice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509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292" y="658203"/>
            <a:ext cx="11781693" cy="807182"/>
          </a:xfrm>
        </p:spPr>
        <p:txBody>
          <a:bodyPr/>
          <a:lstStyle/>
          <a:p>
            <a:r>
              <a:rPr lang="en-US" sz="4400" dirty="0" smtClean="0"/>
              <a:t>Student Staff Recruitment, Hiring, &amp; Training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064" y="2317822"/>
            <a:ext cx="10554574" cy="430134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Resident Assistants</a:t>
            </a:r>
          </a:p>
          <a:p>
            <a:pPr lvl="1"/>
            <a:r>
              <a:rPr lang="en-US" sz="1800" dirty="0" smtClean="0"/>
              <a:t>Returning RA process change </a:t>
            </a:r>
          </a:p>
          <a:p>
            <a:pPr lvl="1"/>
            <a:r>
              <a:rPr lang="en-US" sz="1800" dirty="0" smtClean="0"/>
              <a:t>RA Seminar [Specific LLC Day]</a:t>
            </a:r>
          </a:p>
          <a:p>
            <a:pPr lvl="1"/>
            <a:r>
              <a:rPr lang="en-US" sz="1800" dirty="0" smtClean="0"/>
              <a:t>Interview format </a:t>
            </a:r>
          </a:p>
          <a:p>
            <a:pPr lvl="1"/>
            <a:r>
              <a:rPr lang="en-US" sz="1800" dirty="0" smtClean="0"/>
              <a:t>Selection</a:t>
            </a:r>
          </a:p>
          <a:p>
            <a:pPr lvl="2"/>
            <a:r>
              <a:rPr lang="en-US" sz="1600" dirty="0" smtClean="0"/>
              <a:t>Feedback from Academic Initiative staff </a:t>
            </a:r>
          </a:p>
          <a:p>
            <a:pPr lvl="2"/>
            <a:r>
              <a:rPr lang="en-US" sz="1600" dirty="0" smtClean="0"/>
              <a:t>Selection Day </a:t>
            </a:r>
          </a:p>
          <a:p>
            <a:r>
              <a:rPr lang="en-US" sz="2000" dirty="0" smtClean="0"/>
              <a:t>LLC Programmers </a:t>
            </a:r>
          </a:p>
          <a:p>
            <a:pPr lvl="1"/>
            <a:r>
              <a:rPr lang="en-US" sz="1800" dirty="0" smtClean="0"/>
              <a:t>Separate hiring process from the RAs </a:t>
            </a:r>
          </a:p>
          <a:p>
            <a:pPr lvl="1"/>
            <a:r>
              <a:rPr lang="en-US" sz="1800" dirty="0" smtClean="0"/>
              <a:t>Training overlapped with RA training</a:t>
            </a:r>
          </a:p>
        </p:txBody>
      </p:sp>
    </p:spTree>
    <p:extLst>
      <p:ext uri="{BB962C8B-B14F-4D97-AF65-F5344CB8AC3E}">
        <p14:creationId xmlns:p14="http://schemas.microsoft.com/office/powerpoint/2010/main" val="298072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523" y="435465"/>
            <a:ext cx="10571998" cy="970450"/>
          </a:xfrm>
        </p:spPr>
        <p:txBody>
          <a:bodyPr/>
          <a:lstStyle/>
          <a:p>
            <a:r>
              <a:rPr lang="en-US" sz="5400" dirty="0" smtClean="0"/>
              <a:t>Funding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895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Funding from Provost’s office</a:t>
            </a:r>
          </a:p>
          <a:p>
            <a:pPr lvl="1"/>
            <a:r>
              <a:rPr lang="en-US" sz="1800" dirty="0" smtClean="0"/>
              <a:t>LLC Programmer salaries, except a couple funded by individual departments</a:t>
            </a:r>
          </a:p>
          <a:p>
            <a:pPr lvl="1"/>
            <a:r>
              <a:rPr lang="en-US" sz="1800" dirty="0"/>
              <a:t>LLC Partner Programming budgets</a:t>
            </a:r>
          </a:p>
          <a:p>
            <a:r>
              <a:rPr lang="en-US" sz="2000" dirty="0" smtClean="0"/>
              <a:t>Funding from Residence Education</a:t>
            </a:r>
          </a:p>
          <a:p>
            <a:pPr lvl="1"/>
            <a:r>
              <a:rPr lang="en-US" sz="1800" dirty="0" smtClean="0"/>
              <a:t>LLC Partner Programming budgets</a:t>
            </a:r>
          </a:p>
          <a:p>
            <a:pPr lvl="1"/>
            <a:r>
              <a:rPr lang="en-US" sz="1800" dirty="0" smtClean="0"/>
              <a:t>Student Programs – Alcohol Fine Funds</a:t>
            </a:r>
          </a:p>
          <a:p>
            <a:pPr lvl="1"/>
            <a:r>
              <a:rPr lang="en-US" sz="1800" dirty="0" smtClean="0"/>
              <a:t>Professional Staff, Para-Professional Staff and RAs in Residence Education</a:t>
            </a:r>
          </a:p>
          <a:p>
            <a:r>
              <a:rPr lang="en-US" sz="2000" dirty="0" smtClean="0"/>
              <a:t>Additional programming dollars</a:t>
            </a:r>
          </a:p>
          <a:p>
            <a:pPr lvl="1"/>
            <a:r>
              <a:rPr lang="en-US" sz="1800" dirty="0" smtClean="0"/>
              <a:t>Graduate assistants in some LLC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8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523" y="458911"/>
            <a:ext cx="10571998" cy="970450"/>
          </a:xfrm>
        </p:spPr>
        <p:txBody>
          <a:bodyPr/>
          <a:lstStyle/>
          <a:p>
            <a:r>
              <a:rPr lang="en-US" sz="5400" dirty="0" smtClean="0"/>
              <a:t>Fall 2013… How’s it going?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Successes</a:t>
            </a:r>
          </a:p>
          <a:p>
            <a:pPr lvl="1"/>
            <a:r>
              <a:rPr lang="en-US" sz="1800" dirty="0" smtClean="0"/>
              <a:t>Cross Collaborations</a:t>
            </a:r>
          </a:p>
          <a:p>
            <a:r>
              <a:rPr lang="en-US" sz="2000" dirty="0" smtClean="0"/>
              <a:t>Challenges</a:t>
            </a:r>
          </a:p>
          <a:p>
            <a:pPr lvl="1"/>
            <a:r>
              <a:rPr lang="en-US" sz="1800" dirty="0" smtClean="0"/>
              <a:t>Clear Expectation</a:t>
            </a:r>
          </a:p>
          <a:p>
            <a:pPr lvl="1"/>
            <a:r>
              <a:rPr lang="en-US" sz="1800" dirty="0" smtClean="0"/>
              <a:t>Multiple Locations</a:t>
            </a:r>
          </a:p>
          <a:p>
            <a:pPr lvl="1"/>
            <a:r>
              <a:rPr lang="en-US" sz="1800" dirty="0" smtClean="0"/>
              <a:t>Flexibility in Programming Model</a:t>
            </a:r>
          </a:p>
        </p:txBody>
      </p:sp>
    </p:spTree>
    <p:extLst>
      <p:ext uri="{BB962C8B-B14F-4D97-AF65-F5344CB8AC3E}">
        <p14:creationId xmlns:p14="http://schemas.microsoft.com/office/powerpoint/2010/main" val="325626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646" y="447188"/>
            <a:ext cx="10901352" cy="970450"/>
          </a:xfrm>
        </p:spPr>
        <p:txBody>
          <a:bodyPr/>
          <a:lstStyle/>
          <a:p>
            <a:r>
              <a:rPr lang="en-US" sz="5400" dirty="0" smtClean="0"/>
              <a:t>Questions, Comments, &amp; Advice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Questions or Comments?</a:t>
            </a:r>
          </a:p>
          <a:p>
            <a:r>
              <a:rPr lang="en-US" sz="2000" dirty="0" smtClean="0"/>
              <a:t>Advice from Iowa</a:t>
            </a:r>
          </a:p>
          <a:p>
            <a:pPr lvl="1"/>
            <a:r>
              <a:rPr lang="en-US" sz="1800" dirty="0" smtClean="0"/>
              <a:t>Think your plan through</a:t>
            </a:r>
          </a:p>
          <a:p>
            <a:pPr lvl="1"/>
            <a:r>
              <a:rPr lang="en-US" sz="1800" dirty="0" smtClean="0"/>
              <a:t>Create buy-in with key stakeholders</a:t>
            </a:r>
          </a:p>
          <a:p>
            <a:pPr lvl="1"/>
            <a:r>
              <a:rPr lang="en-US" sz="1800" dirty="0" smtClean="0"/>
              <a:t>Don’t give up on finding partners- Just adjust your strategy</a:t>
            </a:r>
          </a:p>
          <a:p>
            <a:pPr lvl="1"/>
            <a:r>
              <a:rPr lang="en-US" sz="1800" dirty="0" smtClean="0"/>
              <a:t>Know what you want to see in the end and create a multi-year plan to get there</a:t>
            </a:r>
          </a:p>
        </p:txBody>
      </p:sp>
    </p:spTree>
    <p:extLst>
      <p:ext uri="{BB962C8B-B14F-4D97-AF65-F5344CB8AC3E}">
        <p14:creationId xmlns:p14="http://schemas.microsoft.com/office/powerpoint/2010/main" val="30803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Thank you!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CDs</a:t>
            </a:r>
          </a:p>
          <a:p>
            <a:pPr lvl="1"/>
            <a:r>
              <a:rPr lang="en-US" dirty="0" smtClean="0"/>
              <a:t>Conceptual outline</a:t>
            </a:r>
          </a:p>
          <a:p>
            <a:pPr lvl="1"/>
            <a:r>
              <a:rPr lang="en-US" dirty="0" smtClean="0"/>
              <a:t>Job descriptions </a:t>
            </a:r>
          </a:p>
          <a:p>
            <a:pPr lvl="1"/>
            <a:r>
              <a:rPr lang="en-US" dirty="0" smtClean="0"/>
              <a:t>Training schedules </a:t>
            </a:r>
          </a:p>
          <a:p>
            <a:pPr lvl="1"/>
            <a:r>
              <a:rPr lang="en-US" dirty="0" smtClean="0"/>
              <a:t>Programming Model </a:t>
            </a:r>
            <a:endParaRPr lang="en-US" dirty="0"/>
          </a:p>
          <a:p>
            <a:pPr lvl="2"/>
            <a:r>
              <a:rPr lang="en-US" dirty="0" smtClean="0"/>
              <a:t>Program planning worksheet</a:t>
            </a:r>
          </a:p>
          <a:p>
            <a:pPr lvl="1"/>
            <a:r>
              <a:rPr lang="en-US" dirty="0" smtClean="0"/>
              <a:t>Campus &amp; Community Partner Info</a:t>
            </a:r>
          </a:p>
          <a:p>
            <a:pPr lvl="1"/>
            <a:r>
              <a:rPr lang="en-US" dirty="0" smtClean="0"/>
              <a:t>Student Staff handbooks </a:t>
            </a:r>
            <a:br>
              <a:rPr lang="en-US" dirty="0" smtClean="0"/>
            </a:b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853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9" y="447188"/>
            <a:ext cx="10571998" cy="970450"/>
          </a:xfrm>
        </p:spPr>
        <p:txBody>
          <a:bodyPr/>
          <a:lstStyle/>
          <a:p>
            <a:r>
              <a:rPr lang="en-US" sz="5400" dirty="0" smtClean="0"/>
              <a:t>Why Now?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51217"/>
          </a:xfrm>
        </p:spPr>
        <p:txBody>
          <a:bodyPr>
            <a:noAutofit/>
          </a:bodyPr>
          <a:lstStyle/>
          <a:p>
            <a:r>
              <a:rPr lang="en-US" sz="2100" dirty="0" smtClean="0"/>
              <a:t>Research at the University of Iowa shows that LLCs:</a:t>
            </a:r>
          </a:p>
          <a:p>
            <a:pPr lvl="1"/>
            <a:r>
              <a:rPr lang="en-US" sz="2100" dirty="0" smtClean="0"/>
              <a:t>Higher </a:t>
            </a:r>
            <a:r>
              <a:rPr lang="en-US" sz="2100" dirty="0"/>
              <a:t>first to second year </a:t>
            </a:r>
            <a:r>
              <a:rPr lang="en-US" sz="2100" dirty="0" smtClean="0"/>
              <a:t>retention</a:t>
            </a:r>
          </a:p>
          <a:p>
            <a:pPr lvl="1"/>
            <a:r>
              <a:rPr lang="en-US" sz="2100" dirty="0" smtClean="0"/>
              <a:t>Higher satisfaction in EBI survey (vs. non-LLC)</a:t>
            </a:r>
          </a:p>
          <a:p>
            <a:pPr lvl="1"/>
            <a:r>
              <a:rPr lang="en-US" sz="2100" dirty="0" smtClean="0"/>
              <a:t>Students report strong </a:t>
            </a:r>
            <a:r>
              <a:rPr lang="en-US" sz="2100" dirty="0"/>
              <a:t>sense of </a:t>
            </a:r>
            <a:r>
              <a:rPr lang="en-US" sz="2100" dirty="0" smtClean="0"/>
              <a:t>belonging, high satisfaction, and deeper </a:t>
            </a:r>
            <a:r>
              <a:rPr lang="en-US" sz="2100" dirty="0"/>
              <a:t>interactions with faculty.  </a:t>
            </a:r>
          </a:p>
          <a:p>
            <a:r>
              <a:rPr lang="en-US" sz="2100" dirty="0" smtClean="0"/>
              <a:t>Renewing the Iowa Promise – Iowa’s Strategic Plan</a:t>
            </a:r>
          </a:p>
          <a:p>
            <a:r>
              <a:rPr lang="en-US" sz="2100" dirty="0" smtClean="0"/>
              <a:t>Decision was made, in conjunction with Office of the Provost, to go “all in”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8558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69" y="447188"/>
            <a:ext cx="11652739" cy="970450"/>
          </a:xfrm>
        </p:spPr>
        <p:txBody>
          <a:bodyPr/>
          <a:lstStyle/>
          <a:p>
            <a:r>
              <a:rPr lang="en-US" sz="5400" dirty="0" smtClean="0"/>
              <a:t>2012-2013: Making the move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New Assistant Director for Academic Initiatives</a:t>
            </a:r>
          </a:p>
          <a:p>
            <a:r>
              <a:rPr lang="en-US" sz="2000" dirty="0" smtClean="0"/>
              <a:t>Updated Residence Education Coordinator Job Description</a:t>
            </a:r>
          </a:p>
          <a:p>
            <a:r>
              <a:rPr lang="en-US" sz="2000" dirty="0" smtClean="0"/>
              <a:t>Assistant Dean of University College</a:t>
            </a:r>
          </a:p>
          <a:p>
            <a:r>
              <a:rPr lang="en-US" sz="2000" dirty="0" smtClean="0"/>
              <a:t>Chose 32 LLCs from a list of 75 </a:t>
            </a:r>
          </a:p>
          <a:p>
            <a:r>
              <a:rPr lang="en-US" sz="2000" dirty="0" smtClean="0"/>
              <a:t>Built relationship with Academic Departments</a:t>
            </a:r>
          </a:p>
        </p:txBody>
      </p:sp>
    </p:spTree>
    <p:extLst>
      <p:ext uri="{BB962C8B-B14F-4D97-AF65-F5344CB8AC3E}">
        <p14:creationId xmlns:p14="http://schemas.microsoft.com/office/powerpoint/2010/main" val="24714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69" y="447188"/>
            <a:ext cx="11652739" cy="970450"/>
          </a:xfrm>
        </p:spPr>
        <p:txBody>
          <a:bodyPr/>
          <a:lstStyle/>
          <a:p>
            <a:r>
              <a:rPr lang="en-US" sz="5400" dirty="0" smtClean="0"/>
              <a:t>Activity – Choosing LLC Themes </a:t>
            </a:r>
            <a:endParaRPr lang="en-US" sz="54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Break into groups according to your notecard color</a:t>
            </a:r>
          </a:p>
          <a:p>
            <a:r>
              <a:rPr lang="en-US" sz="2000" dirty="0" smtClean="0"/>
              <a:t>Small group discussion</a:t>
            </a:r>
          </a:p>
          <a:p>
            <a:r>
              <a:rPr lang="en-US" sz="2000" dirty="0" smtClean="0"/>
              <a:t>Share your LLC Decisions</a:t>
            </a:r>
          </a:p>
        </p:txBody>
      </p:sp>
    </p:spTree>
    <p:extLst>
      <p:ext uri="{BB962C8B-B14F-4D97-AF65-F5344CB8AC3E}">
        <p14:creationId xmlns:p14="http://schemas.microsoft.com/office/powerpoint/2010/main" val="3507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523" y="447188"/>
            <a:ext cx="11217875" cy="970450"/>
          </a:xfrm>
        </p:spPr>
        <p:txBody>
          <a:bodyPr/>
          <a:lstStyle/>
          <a:p>
            <a:r>
              <a:rPr lang="en-US" sz="5200" dirty="0" smtClean="0"/>
              <a:t>2012 – 2013: Staff Implementation</a:t>
            </a:r>
            <a:endParaRPr lang="en-US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1735015"/>
            <a:ext cx="10554574" cy="5122986"/>
          </a:xfrm>
        </p:spPr>
        <p:txBody>
          <a:bodyPr>
            <a:normAutofit/>
          </a:bodyPr>
          <a:lstStyle/>
          <a:p>
            <a:r>
              <a:rPr lang="en-US" sz="2000" dirty="0"/>
              <a:t>Directors </a:t>
            </a:r>
            <a:r>
              <a:rPr lang="en-US" sz="2000" dirty="0" smtClean="0"/>
              <a:t>staff – provided strategic vision  </a:t>
            </a:r>
          </a:p>
          <a:p>
            <a:r>
              <a:rPr lang="en-US" sz="2000" dirty="0" smtClean="0"/>
              <a:t>Assistant </a:t>
            </a:r>
            <a:r>
              <a:rPr lang="en-US" sz="2000" dirty="0"/>
              <a:t>Director for Academic Initiatives – architect of change process</a:t>
            </a:r>
          </a:p>
          <a:p>
            <a:r>
              <a:rPr lang="en-US" sz="2000" dirty="0"/>
              <a:t>Academic Initiatives staff – did the groundwork of developing themes and goals</a:t>
            </a:r>
          </a:p>
          <a:p>
            <a:r>
              <a:rPr lang="en-US" sz="2000" dirty="0"/>
              <a:t>Contracts and Assignments – how to assign students  based on LLC preferences/locations </a:t>
            </a:r>
          </a:p>
          <a:p>
            <a:r>
              <a:rPr lang="en-US" sz="2000" dirty="0"/>
              <a:t>Hall </a:t>
            </a:r>
            <a:r>
              <a:rPr lang="en-US" sz="2000" dirty="0" smtClean="0"/>
              <a:t>Coordinators – RA selection process, programming, and placement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612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523" y="447188"/>
            <a:ext cx="11723077" cy="970450"/>
          </a:xfrm>
        </p:spPr>
        <p:txBody>
          <a:bodyPr/>
          <a:lstStyle/>
          <a:p>
            <a:r>
              <a:rPr lang="en-US" sz="4600" dirty="0" smtClean="0"/>
              <a:t>Addressing Changes in Campus Culture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Relationship with Office of the Provost</a:t>
            </a:r>
          </a:p>
          <a:p>
            <a:r>
              <a:rPr lang="en-US" sz="2000" dirty="0" smtClean="0"/>
              <a:t>Training Admissions &amp; Orientation Staff </a:t>
            </a:r>
          </a:p>
          <a:p>
            <a:r>
              <a:rPr lang="en-US" sz="2000" dirty="0" smtClean="0"/>
              <a:t>Hawkeye Visit Days &amp; Next Step Iowa trips  </a:t>
            </a:r>
          </a:p>
        </p:txBody>
      </p:sp>
    </p:spTree>
    <p:extLst>
      <p:ext uri="{BB962C8B-B14F-4D97-AF65-F5344CB8AC3E}">
        <p14:creationId xmlns:p14="http://schemas.microsoft.com/office/powerpoint/2010/main" val="7890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Program Structure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2360" y="2413355"/>
            <a:ext cx="10554574" cy="363651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Professional Staff</a:t>
            </a:r>
          </a:p>
          <a:p>
            <a:pPr lvl="1"/>
            <a:r>
              <a:rPr lang="en-US" sz="1800" dirty="0"/>
              <a:t>Assistant Director of Residence Education</a:t>
            </a:r>
          </a:p>
          <a:p>
            <a:pPr lvl="1"/>
            <a:r>
              <a:rPr lang="en-US" sz="1800" dirty="0"/>
              <a:t>Residence Education Coordinators &amp; Assistant Residence Education Coordinators</a:t>
            </a:r>
          </a:p>
          <a:p>
            <a:pPr lvl="1"/>
            <a:r>
              <a:rPr lang="en-US" sz="1800" dirty="0"/>
              <a:t>Hall Coordinators &amp; Assistant Hall Coordinators</a:t>
            </a:r>
          </a:p>
          <a:p>
            <a:r>
              <a:rPr lang="en-US" sz="2000" dirty="0"/>
              <a:t>Student Staff</a:t>
            </a:r>
          </a:p>
          <a:p>
            <a:pPr lvl="1"/>
            <a:r>
              <a:rPr lang="en-US" sz="1800" dirty="0"/>
              <a:t>Living-Learning Community Programmers</a:t>
            </a:r>
          </a:p>
          <a:p>
            <a:pPr lvl="1"/>
            <a:r>
              <a:rPr lang="en-US" sz="1800" dirty="0"/>
              <a:t>Resident Assistants</a:t>
            </a:r>
            <a:endParaRPr lang="en-US" dirty="0"/>
          </a:p>
          <a:p>
            <a:r>
              <a:rPr lang="en-US" sz="2100" dirty="0"/>
              <a:t>Partners</a:t>
            </a:r>
          </a:p>
          <a:p>
            <a:pPr lvl="1"/>
            <a:r>
              <a:rPr lang="en-US" sz="1800" dirty="0"/>
              <a:t>Recruitment of Partners</a:t>
            </a:r>
          </a:p>
          <a:p>
            <a:pPr lvl="1"/>
            <a:r>
              <a:rPr lang="en-US" sz="1800" dirty="0"/>
              <a:t>Partner Levels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Programming Model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506060"/>
          </a:xfrm>
        </p:spPr>
        <p:txBody>
          <a:bodyPr>
            <a:normAutofit/>
          </a:bodyPr>
          <a:lstStyle/>
          <a:p>
            <a:r>
              <a:rPr lang="en-US" sz="2000" dirty="0"/>
              <a:t>Meetings</a:t>
            </a:r>
          </a:p>
          <a:p>
            <a:pPr lvl="1"/>
            <a:r>
              <a:rPr lang="en-US" sz="2000" dirty="0"/>
              <a:t>Fall/Spring Retreat</a:t>
            </a:r>
          </a:p>
          <a:p>
            <a:pPr lvl="1"/>
            <a:r>
              <a:rPr lang="en-US" sz="2000" dirty="0"/>
              <a:t>Fall/Spring Partner Planning Meetings</a:t>
            </a:r>
          </a:p>
          <a:p>
            <a:pPr lvl="1"/>
            <a:r>
              <a:rPr lang="en-US" sz="2000" dirty="0"/>
              <a:t>Monthly Team Meetings</a:t>
            </a:r>
          </a:p>
          <a:p>
            <a:r>
              <a:rPr lang="en-US" sz="2000" dirty="0"/>
              <a:t>Programming</a:t>
            </a:r>
          </a:p>
          <a:p>
            <a:pPr lvl="1"/>
            <a:r>
              <a:rPr lang="en-US" sz="2000" dirty="0"/>
              <a:t>6 programs per semester (3 planned by student staff, 3 planned by partners)</a:t>
            </a:r>
          </a:p>
          <a:p>
            <a:pPr lvl="1"/>
            <a:r>
              <a:rPr lang="en-US" sz="2000" dirty="0"/>
              <a:t>Focused 1st 3 weeks programming </a:t>
            </a:r>
          </a:p>
          <a:p>
            <a:pPr lvl="1"/>
            <a:r>
              <a:rPr lang="en-US" sz="2000" dirty="0"/>
              <a:t>Encouraged Programs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3545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</TotalTime>
  <Words>1510</Words>
  <Application>Microsoft Office PowerPoint</Application>
  <PresentationFormat>Custom</PresentationFormat>
  <Paragraphs>246</Paragraphs>
  <Slides>24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Quotable</vt:lpstr>
      <vt:lpstr>Step Right Up:  See How Iowa  Moves to All  Living-Learning  Communities</vt:lpstr>
      <vt:lpstr>Welcome </vt:lpstr>
      <vt:lpstr>Why Now?</vt:lpstr>
      <vt:lpstr>2012-2013: Making the move</vt:lpstr>
      <vt:lpstr>Activity – Choosing LLC Themes </vt:lpstr>
      <vt:lpstr>2012 – 2013: Staff Implementation</vt:lpstr>
      <vt:lpstr>Addressing Changes in Campus Culture</vt:lpstr>
      <vt:lpstr>Program Structure</vt:lpstr>
      <vt:lpstr>Programming Model </vt:lpstr>
      <vt:lpstr>Activity – Housing Application</vt:lpstr>
      <vt:lpstr>LLC Placement &amp; Housing Assignments</vt:lpstr>
      <vt:lpstr>Challenges prior to implementation</vt:lpstr>
      <vt:lpstr>Applying for housing</vt:lpstr>
      <vt:lpstr>Application timeline for 2014</vt:lpstr>
      <vt:lpstr>Application Portal</vt:lpstr>
      <vt:lpstr>Assignment to Space</vt:lpstr>
      <vt:lpstr>Assignment Portal, Selecting Building</vt:lpstr>
      <vt:lpstr>Selecting your Room</vt:lpstr>
      <vt:lpstr>Unanticipated Issues with Application</vt:lpstr>
      <vt:lpstr>Student Staff Recruitment, Hiring, &amp; Training</vt:lpstr>
      <vt:lpstr>Funding</vt:lpstr>
      <vt:lpstr>Fall 2013… How’s it going?</vt:lpstr>
      <vt:lpstr>Questions, Comments, &amp; Advice </vt:lpstr>
      <vt:lpstr>Thank you! 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Right Up: See How Iowa Moves to all Living-Learning Communities</dc:title>
  <dc:creator>Wilson, Rebecca D</dc:creator>
  <cp:lastModifiedBy>Von Stange</cp:lastModifiedBy>
  <cp:revision>66</cp:revision>
  <cp:lastPrinted>2013-10-18T16:47:44Z</cp:lastPrinted>
  <dcterms:created xsi:type="dcterms:W3CDTF">2013-09-12T15:33:26Z</dcterms:created>
  <dcterms:modified xsi:type="dcterms:W3CDTF">2013-10-23T16:04:07Z</dcterms:modified>
</cp:coreProperties>
</file>