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6" r:id="rId2"/>
    <p:sldId id="257" r:id="rId3"/>
    <p:sldId id="258" r:id="rId4"/>
    <p:sldId id="277" r:id="rId5"/>
    <p:sldId id="260" r:id="rId6"/>
    <p:sldId id="261" r:id="rId7"/>
    <p:sldId id="262" r:id="rId8"/>
    <p:sldId id="273" r:id="rId9"/>
    <p:sldId id="274" r:id="rId10"/>
    <p:sldId id="263" r:id="rId11"/>
    <p:sldId id="278" r:id="rId12"/>
    <p:sldId id="264" r:id="rId13"/>
    <p:sldId id="265" r:id="rId14"/>
    <p:sldId id="266" r:id="rId15"/>
    <p:sldId id="267" r:id="rId16"/>
    <p:sldId id="268" r:id="rId17"/>
    <p:sldId id="270" r:id="rId18"/>
    <p:sldId id="269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2B537-73D6-4490-94B7-07427B320609}" type="datetimeFigureOut">
              <a:rPr lang="en-US" smtClean="0"/>
              <a:t>10/19/2013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849C9-A0F0-4F4B-AF28-8355ECA23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5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important.  What</a:t>
            </a:r>
            <a:r>
              <a:rPr lang="en-US" baseline="0" dirty="0" smtClean="0"/>
              <a:t> are the politics at the school?  Are they looking at outsourcing?  Do you have an agenda to share?</a:t>
            </a:r>
          </a:p>
          <a:p>
            <a:r>
              <a:rPr lang="en-US" baseline="0" dirty="0" smtClean="0"/>
              <a:t>Who do you want them to see?  President?  VP?  Provost?  Who is it important they see?  That they not see?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49C9-A0F0-4F4B-AF28-8355ECA235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83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make some suggestions and edit some wording, but you can’t change their conclusions even if you are paying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49C9-A0F0-4F4B-AF28-8355ECA235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31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Distribution - we </a:t>
            </a:r>
            <a:r>
              <a:rPr lang="en-US" dirty="0" smtClean="0"/>
              <a:t>sent to every departmental employee electronically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49C9-A0F0-4F4B-AF28-8355ECA235B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D574AC-5542-40B5-A991-018E1230C5F0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3D57BB-E177-43EE-95BF-157DEAF21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on-stange@uiowa.ed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Building the Future of Housing with the External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209800"/>
          </a:xfrm>
        </p:spPr>
        <p:txBody>
          <a:bodyPr numCol="1">
            <a:normAutofit/>
          </a:bodyPr>
          <a:lstStyle/>
          <a:p>
            <a:pPr algn="ctr">
              <a:buNone/>
            </a:pPr>
            <a:r>
              <a:rPr lang="en-US" sz="1800" dirty="0" smtClean="0"/>
              <a:t>Von Stange, Ed.D.</a:t>
            </a:r>
          </a:p>
          <a:p>
            <a:pPr algn="ctr">
              <a:buNone/>
            </a:pPr>
            <a:r>
              <a:rPr lang="en-US" sz="1800" dirty="0" smtClean="0"/>
              <a:t>Assistant Vice-President of Student Life and </a:t>
            </a:r>
          </a:p>
          <a:p>
            <a:pPr algn="ctr">
              <a:buNone/>
            </a:pPr>
            <a:r>
              <a:rPr lang="en-US" sz="1800" dirty="0" smtClean="0"/>
              <a:t>Senior Director,  University Housing &amp; Dining</a:t>
            </a:r>
          </a:p>
          <a:p>
            <a:pPr algn="ctr">
              <a:buNone/>
            </a:pPr>
            <a:r>
              <a:rPr lang="en-US" sz="1800" dirty="0" smtClean="0"/>
              <a:t>The University of Iowa</a:t>
            </a:r>
          </a:p>
          <a:p>
            <a:pPr algn="ctr">
              <a:buNone/>
            </a:pPr>
            <a:r>
              <a:rPr lang="en-US" sz="1800" dirty="0" smtClean="0"/>
              <a:t>Iowa City, IA </a:t>
            </a:r>
          </a:p>
          <a:p>
            <a:pPr algn="ctr">
              <a:buNone/>
            </a:pPr>
            <a:r>
              <a:rPr lang="en-US" sz="1800" dirty="0" smtClean="0">
                <a:hlinkClick r:id="rId2"/>
              </a:rPr>
              <a:t>von-stange@uiowa.edu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3400" y="44196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UMR-ACUHO Conference</a:t>
            </a:r>
          </a:p>
          <a:p>
            <a:pPr algn="ctr"/>
            <a:r>
              <a:rPr lang="en-US" sz="2400" dirty="0" smtClean="0"/>
              <a:t>St. Louis, MO</a:t>
            </a:r>
          </a:p>
          <a:p>
            <a:pPr algn="ctr"/>
            <a:r>
              <a:rPr lang="en-US" sz="2400" dirty="0" smtClean="0"/>
              <a:t>October 24-26, 2013</a:t>
            </a:r>
          </a:p>
          <a:p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Charge to Reviewers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want the reviewers to know?</a:t>
            </a:r>
          </a:p>
          <a:p>
            <a:r>
              <a:rPr lang="en-US" dirty="0" smtClean="0"/>
              <a:t>What do you want the reviewers to do?</a:t>
            </a:r>
          </a:p>
          <a:p>
            <a:r>
              <a:rPr lang="en-US" dirty="0" smtClean="0"/>
              <a:t>This is what goes into the charge:</a:t>
            </a:r>
          </a:p>
          <a:p>
            <a:pPr lvl="1"/>
            <a:r>
              <a:rPr lang="en-US" dirty="0" smtClean="0"/>
              <a:t>The charge (date, location, length of stay, etc)</a:t>
            </a:r>
          </a:p>
          <a:p>
            <a:pPr lvl="1"/>
            <a:r>
              <a:rPr lang="en-US" dirty="0" smtClean="0"/>
              <a:t>Compensation</a:t>
            </a:r>
          </a:p>
          <a:p>
            <a:pPr lvl="1"/>
            <a:r>
              <a:rPr lang="en-US" dirty="0" smtClean="0"/>
              <a:t>Specific outcomes of the review</a:t>
            </a:r>
          </a:p>
          <a:p>
            <a:pPr lvl="1"/>
            <a:r>
              <a:rPr lang="en-US" dirty="0" smtClean="0"/>
              <a:t>Other things you want them to know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- Outline a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7924800" cy="3254009"/>
          </a:xfrm>
        </p:spPr>
        <p:txBody>
          <a:bodyPr/>
          <a:lstStyle/>
          <a:p>
            <a:pPr marL="118872" indent="0">
              <a:buNone/>
            </a:pPr>
            <a:r>
              <a:rPr lang="en-US" dirty="0" smtClean="0"/>
              <a:t>Get in groups of 3 and come up with a charge for your department’s external review.  For simplicity, they can  be bullet points.  Be creative, or at least be entertaining.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9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Documentation for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Items to send to reviewers</a:t>
            </a:r>
          </a:p>
          <a:p>
            <a:pPr lvl="1"/>
            <a:r>
              <a:rPr lang="en-US" dirty="0" smtClean="0"/>
              <a:t>Mission/Vision/Core Values</a:t>
            </a:r>
          </a:p>
          <a:p>
            <a:pPr lvl="1"/>
            <a:r>
              <a:rPr lang="en-US" dirty="0" smtClean="0"/>
              <a:t>Organization charts</a:t>
            </a:r>
          </a:p>
          <a:p>
            <a:pPr lvl="1"/>
            <a:r>
              <a:rPr lang="en-US" dirty="0" smtClean="0"/>
              <a:t>Strategic plan</a:t>
            </a:r>
          </a:p>
          <a:p>
            <a:pPr lvl="1"/>
            <a:r>
              <a:rPr lang="en-US" dirty="0" smtClean="0"/>
              <a:t>Financial reports</a:t>
            </a:r>
          </a:p>
          <a:p>
            <a:pPr lvl="1"/>
            <a:r>
              <a:rPr lang="en-US" dirty="0" smtClean="0"/>
              <a:t>Annual reports</a:t>
            </a:r>
          </a:p>
          <a:p>
            <a:pPr lvl="1"/>
            <a:r>
              <a:rPr lang="en-US" dirty="0" smtClean="0"/>
              <a:t>Internal review statistics</a:t>
            </a:r>
          </a:p>
          <a:p>
            <a:pPr lvl="1"/>
            <a:r>
              <a:rPr lang="en-US" dirty="0" smtClean="0"/>
              <a:t>Surveys, Executive Summaries</a:t>
            </a:r>
          </a:p>
          <a:p>
            <a:pPr lvl="1"/>
            <a:r>
              <a:rPr lang="en-US" dirty="0" smtClean="0"/>
              <a:t>Publications, contracts, guidebook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between school and Reviewers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communication goes through chair</a:t>
            </a:r>
          </a:p>
          <a:p>
            <a:r>
              <a:rPr lang="en-US" dirty="0" smtClean="0"/>
              <a:t>Chair is the key contact with Client</a:t>
            </a:r>
          </a:p>
          <a:p>
            <a:r>
              <a:rPr lang="en-US" dirty="0" smtClean="0"/>
              <a:t>The Reviewers review materials, etc. and through Chair may request additional info</a:t>
            </a:r>
          </a:p>
          <a:p>
            <a:r>
              <a:rPr lang="en-US" dirty="0" smtClean="0"/>
              <a:t>Reviewers speak regularly before, during and after about observations</a:t>
            </a:r>
          </a:p>
          <a:p>
            <a:r>
              <a:rPr lang="en-US" dirty="0" smtClean="0"/>
              <a:t>Provide documentation a month in advance (desired); mode to be determined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Site </a:t>
            </a:r>
            <a:r>
              <a:rPr lang="en-US" dirty="0" smtClean="0"/>
              <a:t>Visit – Reviewer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each session explain the review’s purpose </a:t>
            </a:r>
          </a:p>
          <a:p>
            <a:r>
              <a:rPr lang="en-US" dirty="0" smtClean="0"/>
              <a:t>Ask some open ended questions</a:t>
            </a:r>
          </a:p>
          <a:p>
            <a:r>
              <a:rPr lang="en-US" dirty="0" smtClean="0"/>
              <a:t>The reviewers listen and ask for clarification</a:t>
            </a:r>
          </a:p>
          <a:p>
            <a:r>
              <a:rPr lang="en-US" dirty="0" smtClean="0"/>
              <a:t>Absolutely amazing what people will share</a:t>
            </a:r>
          </a:p>
          <a:p>
            <a:r>
              <a:rPr lang="en-US" dirty="0" smtClean="0"/>
              <a:t>Reviewers “touch base” at end of each day to share thoughts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Site Visit – Institution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the reviewers by “expertise”</a:t>
            </a:r>
          </a:p>
          <a:p>
            <a:r>
              <a:rPr lang="en-US" dirty="0" smtClean="0"/>
              <a:t>Supervisors not in same group as staff</a:t>
            </a:r>
          </a:p>
          <a:p>
            <a:r>
              <a:rPr lang="en-US" dirty="0" smtClean="0"/>
              <a:t>Communicate with staff about their role</a:t>
            </a:r>
          </a:p>
          <a:p>
            <a:r>
              <a:rPr lang="en-US" dirty="0" smtClean="0"/>
              <a:t>Bring in reviewers that provide balance</a:t>
            </a:r>
          </a:p>
          <a:p>
            <a:r>
              <a:rPr lang="en-US" dirty="0" smtClean="0"/>
              <a:t>Staff concerns about review</a:t>
            </a:r>
          </a:p>
          <a:p>
            <a:r>
              <a:rPr lang="en-US" dirty="0" smtClean="0"/>
              <a:t>Expect employees to be mostly honest</a:t>
            </a:r>
          </a:p>
          <a:p>
            <a:r>
              <a:rPr lang="en-US" dirty="0" smtClean="0"/>
              <a:t>Expect reviewers to be honest with client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 from our experience…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Communicate, communicate, communicate!</a:t>
            </a:r>
          </a:p>
          <a:p>
            <a:r>
              <a:rPr lang="en-US" dirty="0" smtClean="0"/>
              <a:t>Vary schedule times</a:t>
            </a:r>
          </a:p>
          <a:p>
            <a:r>
              <a:rPr lang="en-US" dirty="0" smtClean="0"/>
              <a:t>Attend Standards Institute prior to review</a:t>
            </a:r>
          </a:p>
          <a:p>
            <a:r>
              <a:rPr lang="en-US" dirty="0" smtClean="0"/>
              <a:t>Be specific about what to ask</a:t>
            </a:r>
          </a:p>
          <a:p>
            <a:r>
              <a:rPr lang="en-US" dirty="0" smtClean="0"/>
              <a:t>Meet with senior staff at beginning </a:t>
            </a:r>
            <a:r>
              <a:rPr lang="en-US" u="sng" dirty="0" smtClean="0"/>
              <a:t>and</a:t>
            </a:r>
            <a:r>
              <a:rPr lang="en-US" dirty="0" smtClean="0"/>
              <a:t> end</a:t>
            </a:r>
          </a:p>
          <a:p>
            <a:r>
              <a:rPr lang="en-US" dirty="0" smtClean="0"/>
              <a:t>Be knowledgeable of open records laws</a:t>
            </a:r>
          </a:p>
          <a:p>
            <a:r>
              <a:rPr lang="en-US" dirty="0" smtClean="0"/>
              <a:t>Don’t get defensive when you see the report</a:t>
            </a:r>
          </a:p>
          <a:p>
            <a:r>
              <a:rPr lang="en-US" dirty="0" smtClean="0"/>
              <a:t>Follow up with the recommendations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Review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report can take a variety of forms</a:t>
            </a:r>
          </a:p>
          <a:p>
            <a:r>
              <a:rPr lang="en-US" dirty="0" smtClean="0"/>
              <a:t>The first draft is often very rough</a:t>
            </a:r>
          </a:p>
          <a:p>
            <a:r>
              <a:rPr lang="en-US" dirty="0" smtClean="0"/>
              <a:t>Focus is on key themes observed</a:t>
            </a:r>
          </a:p>
          <a:p>
            <a:r>
              <a:rPr lang="en-US" dirty="0" smtClean="0"/>
              <a:t>Client can ask for clarification (and fight for what should/shouldn’t be included)</a:t>
            </a:r>
          </a:p>
          <a:p>
            <a:r>
              <a:rPr lang="en-US" dirty="0" smtClean="0"/>
              <a:t>Additional </a:t>
            </a:r>
            <a:r>
              <a:rPr lang="en-US" dirty="0" smtClean="0"/>
              <a:t>drafts may be needed.</a:t>
            </a:r>
          </a:p>
          <a:p>
            <a:r>
              <a:rPr lang="en-US" dirty="0" smtClean="0"/>
              <a:t>Don’t pay them until the report is submitted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review </a:t>
            </a:r>
            <a:r>
              <a:rPr lang="en-US" dirty="0" err="1" smtClean="0"/>
              <a:t>followup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must occur to legitimize the review</a:t>
            </a:r>
          </a:p>
          <a:p>
            <a:r>
              <a:rPr lang="en-US" dirty="0" smtClean="0"/>
              <a:t>Report is the tip of the iceberg</a:t>
            </a:r>
          </a:p>
          <a:p>
            <a:r>
              <a:rPr lang="en-US" dirty="0" smtClean="0"/>
              <a:t>Meet as senior staff, discuss and prioritize recommendations – accept or reject</a:t>
            </a:r>
          </a:p>
          <a:p>
            <a:r>
              <a:rPr lang="en-US" dirty="0" smtClean="0"/>
              <a:t>Distribute the report to </a:t>
            </a:r>
            <a:r>
              <a:rPr lang="en-US" smtClean="0"/>
              <a:t>appropriate entities</a:t>
            </a:r>
            <a:endParaRPr lang="en-US" dirty="0" smtClean="0"/>
          </a:p>
          <a:p>
            <a:r>
              <a:rPr lang="en-US" dirty="0" smtClean="0"/>
              <a:t>Continue to follow up until complete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Closing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 reviews are worth the money</a:t>
            </a:r>
          </a:p>
          <a:p>
            <a:r>
              <a:rPr lang="en-US" dirty="0" smtClean="0"/>
              <a:t>Offer what you can afford; some may do it for minimal money just for the experience</a:t>
            </a:r>
          </a:p>
          <a:p>
            <a:r>
              <a:rPr lang="en-US" dirty="0" smtClean="0"/>
              <a:t>Don’t rush it; good reviews take time</a:t>
            </a:r>
          </a:p>
          <a:p>
            <a:r>
              <a:rPr lang="en-US" dirty="0" smtClean="0"/>
              <a:t>Use the review to improve your operation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Thank you for coming to </a:t>
            </a:r>
            <a:r>
              <a:rPr lang="en-US" smtClean="0"/>
              <a:t>the program!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1:Participants will receive information on preparing documents to perform an external review</a:t>
            </a:r>
          </a:p>
          <a:p>
            <a:r>
              <a:rPr lang="en-US" dirty="0" smtClean="0"/>
              <a:t>2:Participants will gain perspective of an external review from a reviewer lens.</a:t>
            </a:r>
          </a:p>
          <a:p>
            <a:r>
              <a:rPr lang="en-US" dirty="0" smtClean="0"/>
              <a:t>3: Participants will gain some perspective of the review from an institutional lens.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Introduction of presenter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Why do a review?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Developing the charge for the review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Preparing documentation for review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Developing timeline for review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Communication between school and reviewers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The site visit - host perspective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Lessons learned from the review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Respond to questions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0AD00">
                    <a:satMod val="150000"/>
                  </a:srgbClr>
                </a:solidFill>
              </a:rPr>
              <a:t>Why do an External Review?</a:t>
            </a:r>
            <a:br>
              <a:rPr lang="en-US" dirty="0">
                <a:solidFill>
                  <a:srgbClr val="F0AD00">
                    <a:satMod val="150000"/>
                  </a:srgbClr>
                </a:solidFill>
              </a:rPr>
            </a:br>
            <a:r>
              <a:rPr lang="en-US" sz="1800" dirty="0">
                <a:solidFill>
                  <a:srgbClr val="F0AD00">
                    <a:satMod val="150000"/>
                  </a:srgbClr>
                </a:solidFill>
              </a:rPr>
              <a:t>Excerpts Michael Daley, 1989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5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 an External Review?</a:t>
            </a:r>
            <a:br>
              <a:rPr lang="en-US" dirty="0" smtClean="0"/>
            </a:br>
            <a:r>
              <a:rPr lang="en-US" sz="1800" dirty="0" smtClean="0"/>
              <a:t>Excerpts Michael Daley, 1989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Improve overall program quality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Improve specific functions within the </a:t>
            </a:r>
            <a:r>
              <a:rPr lang="en-US" dirty="0" smtClean="0"/>
              <a:t>program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Clarify departmental goals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Improve service delivery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Assist in short and long range strategic planning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Enhance </a:t>
            </a:r>
            <a:r>
              <a:rPr lang="en-US" dirty="0"/>
              <a:t>visibility, viability and legitimacy </a:t>
            </a:r>
            <a:r>
              <a:rPr lang="en-US" dirty="0" smtClean="0"/>
              <a:t>- inside </a:t>
            </a:r>
            <a:r>
              <a:rPr lang="en-US" dirty="0"/>
              <a:t>and outside the department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Aid in staff development and 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Reinforce staff </a:t>
            </a:r>
            <a:r>
              <a:rPr lang="en-US" dirty="0" smtClean="0"/>
              <a:t>achievements; improve morale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Information </a:t>
            </a:r>
            <a:r>
              <a:rPr lang="en-US" dirty="0"/>
              <a:t>for governing </a:t>
            </a:r>
            <a:r>
              <a:rPr lang="en-US" dirty="0" smtClean="0"/>
              <a:t>boards/accreditation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Leadership change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we review at Iowa?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Moving into a time of great change</a:t>
            </a:r>
          </a:p>
          <a:p>
            <a:pPr lvl="1"/>
            <a:r>
              <a:rPr lang="en-US" dirty="0" smtClean="0"/>
              <a:t>Unified dining operation</a:t>
            </a:r>
          </a:p>
          <a:p>
            <a:pPr lvl="1"/>
            <a:r>
              <a:rPr lang="en-US" dirty="0" smtClean="0"/>
              <a:t>New housing construction</a:t>
            </a:r>
          </a:p>
          <a:p>
            <a:pPr lvl="1"/>
            <a:r>
              <a:rPr lang="en-US" dirty="0" smtClean="0"/>
              <a:t>Potential replacement  of family housing</a:t>
            </a:r>
          </a:p>
          <a:p>
            <a:r>
              <a:rPr lang="en-US" dirty="0" smtClean="0"/>
              <a:t>Five years since last review</a:t>
            </a:r>
          </a:p>
          <a:p>
            <a:r>
              <a:rPr lang="en-US" dirty="0" smtClean="0"/>
              <a:t>Expansion of Living-Learning Communities</a:t>
            </a:r>
          </a:p>
          <a:p>
            <a:r>
              <a:rPr lang="en-US" dirty="0" smtClean="0"/>
              <a:t>Expansion of technology in the department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for the Review – </a:t>
            </a:r>
            <a:br>
              <a:rPr lang="en-US" dirty="0" smtClean="0"/>
            </a:br>
            <a:r>
              <a:rPr lang="en-US" dirty="0" smtClean="0"/>
              <a:t>institutional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steering committee</a:t>
            </a:r>
          </a:p>
          <a:p>
            <a:pPr lvl="0"/>
            <a:r>
              <a:rPr lang="en-US" dirty="0" smtClean="0"/>
              <a:t>Budget</a:t>
            </a:r>
          </a:p>
          <a:p>
            <a:r>
              <a:rPr lang="en-US" dirty="0" smtClean="0"/>
              <a:t>Use of ACUHO-I Standards</a:t>
            </a:r>
          </a:p>
          <a:p>
            <a:pPr lvl="0"/>
            <a:r>
              <a:rPr lang="en-US" dirty="0"/>
              <a:t>Self assessment</a:t>
            </a:r>
          </a:p>
          <a:p>
            <a:pPr lvl="0"/>
            <a:r>
              <a:rPr lang="en-US" dirty="0" smtClean="0"/>
              <a:t>Respond to potential staff </a:t>
            </a:r>
            <a:r>
              <a:rPr lang="en-US" dirty="0"/>
              <a:t>apprehension</a:t>
            </a:r>
          </a:p>
          <a:p>
            <a:r>
              <a:rPr lang="en-US" dirty="0" smtClean="0"/>
              <a:t>Identify and schedule individuals to review</a:t>
            </a:r>
          </a:p>
          <a:p>
            <a:pPr lvl="0"/>
            <a:r>
              <a:rPr lang="en-US" dirty="0" smtClean="0"/>
              <a:t>Involve </a:t>
            </a:r>
            <a:r>
              <a:rPr lang="en-US" dirty="0"/>
              <a:t>university executive officers</a:t>
            </a:r>
          </a:p>
          <a:p>
            <a:pPr lvl="0"/>
            <a:r>
              <a:rPr lang="en-US" dirty="0" smtClean="0"/>
              <a:t>Conduct, </a:t>
            </a:r>
            <a:r>
              <a:rPr lang="en-US" dirty="0"/>
              <a:t>tabulate, and summarize surveys for </a:t>
            </a:r>
            <a:r>
              <a:rPr lang="en-US" dirty="0" smtClean="0"/>
              <a:t>reviewers </a:t>
            </a:r>
            <a:r>
              <a:rPr lang="en-US" dirty="0"/>
              <a:t>prior to their arrival on campus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Development of Steering Committee</a:t>
            </a:r>
          </a:p>
          <a:p>
            <a:pPr lvl="1"/>
            <a:r>
              <a:rPr lang="en-US" dirty="0" smtClean="0"/>
              <a:t>4-7 members representing department</a:t>
            </a:r>
          </a:p>
          <a:p>
            <a:pPr lvl="1"/>
            <a:r>
              <a:rPr lang="en-US" dirty="0" smtClean="0"/>
              <a:t>Select date</a:t>
            </a:r>
          </a:p>
          <a:p>
            <a:pPr lvl="1"/>
            <a:r>
              <a:rPr lang="en-US" dirty="0" smtClean="0"/>
              <a:t>Select reviewers</a:t>
            </a:r>
          </a:p>
          <a:p>
            <a:pPr lvl="1"/>
            <a:r>
              <a:rPr lang="en-US" dirty="0" smtClean="0"/>
              <a:t>Work on charge</a:t>
            </a:r>
          </a:p>
          <a:p>
            <a:pPr lvl="1"/>
            <a:r>
              <a:rPr lang="en-US" dirty="0" smtClean="0"/>
              <a:t>Summarize internal review stats and comments</a:t>
            </a:r>
          </a:p>
          <a:p>
            <a:pPr lvl="1"/>
            <a:r>
              <a:rPr lang="en-US" dirty="0" smtClean="0"/>
              <a:t>Meet regularly from beginning to end – ½ year?</a:t>
            </a:r>
          </a:p>
          <a:p>
            <a:pPr lvl="1"/>
            <a:r>
              <a:rPr lang="en-US" dirty="0" smtClean="0"/>
              <a:t>Coordinate schedules</a:t>
            </a:r>
          </a:p>
          <a:p>
            <a:pPr lvl="1"/>
            <a:r>
              <a:rPr lang="en-US" dirty="0" smtClean="0"/>
              <a:t>Communicate information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for the Review – </a:t>
            </a:r>
            <a:br>
              <a:rPr lang="en-US" dirty="0" smtClean="0"/>
            </a:br>
            <a:r>
              <a:rPr lang="en-US" dirty="0" smtClean="0"/>
              <a:t>reviewer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a team of reviewers to cover the client’s needs</a:t>
            </a:r>
          </a:p>
          <a:p>
            <a:r>
              <a:rPr lang="en-US" dirty="0" smtClean="0"/>
              <a:t>Determine what the institution is looking for</a:t>
            </a:r>
          </a:p>
          <a:p>
            <a:r>
              <a:rPr lang="en-US" dirty="0" smtClean="0"/>
              <a:t>Develop list of interviews</a:t>
            </a:r>
          </a:p>
          <a:p>
            <a:r>
              <a:rPr lang="en-US" dirty="0" smtClean="0"/>
              <a:t>Receive/review materials provided</a:t>
            </a:r>
          </a:p>
          <a:p>
            <a:r>
              <a:rPr lang="en-US" dirty="0" smtClean="0"/>
              <a:t>Develop a workable schedule</a:t>
            </a:r>
          </a:p>
          <a:p>
            <a:r>
              <a:rPr lang="en-US" dirty="0" smtClean="0"/>
              <a:t>Ask appropriate questions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982</TotalTime>
  <Words>913</Words>
  <Application>Microsoft Office PowerPoint</Application>
  <PresentationFormat>On-screen Show (4:3)</PresentationFormat>
  <Paragraphs>148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Module</vt:lpstr>
      <vt:lpstr>Building the Future of Housing with the External Review</vt:lpstr>
      <vt:lpstr>Learning Outcomes</vt:lpstr>
      <vt:lpstr>Today’s agenda</vt:lpstr>
      <vt:lpstr>Why do an External Review? Excerpts Michael Daley, 1989</vt:lpstr>
      <vt:lpstr>Why do an External Review? Excerpts Michael Daley, 1989</vt:lpstr>
      <vt:lpstr>Why did we review at Iowa?</vt:lpstr>
      <vt:lpstr>Preparing for the Review –  institutional perspective</vt:lpstr>
      <vt:lpstr>Preparation for Review</vt:lpstr>
      <vt:lpstr>Preparing for the Review –  reviewer perspective</vt:lpstr>
      <vt:lpstr>The Charge to Reviewers</vt:lpstr>
      <vt:lpstr>Exercise - Outline a Charge</vt:lpstr>
      <vt:lpstr>Documentation for Review</vt:lpstr>
      <vt:lpstr>Communication between school and Reviewers</vt:lpstr>
      <vt:lpstr>Site Visit – Reviewer Perspective</vt:lpstr>
      <vt:lpstr>Site Visit – Institution Perspective</vt:lpstr>
      <vt:lpstr>Benefit from our experience…</vt:lpstr>
      <vt:lpstr>The Review Report</vt:lpstr>
      <vt:lpstr>Post review followup</vt:lpstr>
      <vt:lpstr>Questions and Closing Thoughts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Departmental Reviews: An Internal And External Perspective</dc:title>
  <dc:creator>Von Stange</dc:creator>
  <cp:lastModifiedBy>Von Stange</cp:lastModifiedBy>
  <cp:revision>34</cp:revision>
  <dcterms:created xsi:type="dcterms:W3CDTF">2010-06-06T02:25:59Z</dcterms:created>
  <dcterms:modified xsi:type="dcterms:W3CDTF">2013-10-19T19:15:57Z</dcterms:modified>
</cp:coreProperties>
</file>