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08" r:id="rId2"/>
  </p:sldMasterIdLst>
  <p:handoutMasterIdLst>
    <p:handoutMasterId r:id="rId21"/>
  </p:handoutMasterIdLst>
  <p:sldIdLst>
    <p:sldId id="274" r:id="rId3"/>
    <p:sldId id="275" r:id="rId4"/>
    <p:sldId id="276" r:id="rId5"/>
    <p:sldId id="277" r:id="rId6"/>
    <p:sldId id="279" r:id="rId7"/>
    <p:sldId id="278" r:id="rId8"/>
    <p:sldId id="293" r:id="rId9"/>
    <p:sldId id="280" r:id="rId10"/>
    <p:sldId id="281" r:id="rId11"/>
    <p:sldId id="282" r:id="rId12"/>
    <p:sldId id="283" r:id="rId13"/>
    <p:sldId id="284" r:id="rId14"/>
    <p:sldId id="291" r:id="rId15"/>
    <p:sldId id="286" r:id="rId16"/>
    <p:sldId id="287" r:id="rId17"/>
    <p:sldId id="289" r:id="rId18"/>
    <p:sldId id="288" r:id="rId19"/>
    <p:sldId id="290" r:id="rId2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96" y="-3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46D8A83F-46C1-48C0-BD30-D376760F89F3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A5273FCC-E652-4DDB-A85A-00888F2A54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9560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515803-0F52-4FA3-8B75-316FFF752BF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1346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C17E41-2B1A-4B57-88A7-C492EDD9CBE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0491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F400E7-9874-4486-9391-30B61A9C9C4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99892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515803-0F52-4FA3-8B75-316FFF752BF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44880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6E28F5-7A33-4F0E-82F6-E0BA5EA7251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86986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7D41FC-86DA-4665-B473-9E4ED3B63A2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04068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896316-195C-4425-A62B-B4FA24BA3BA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29008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BBF0AB-FE3B-48C3-A33A-A766DF556B7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23081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4C4AED-DA56-49E7-8FBA-D9F48E15FB4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60673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089657-4618-4235-B33F-BD4B5022E0B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06892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46118D-C12B-4797-AFBA-5E64ECC4BFB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66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6E28F5-7A33-4F0E-82F6-E0BA5EA7251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730912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3FEF1E-A138-4E91-9A05-1406E48D678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38445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C17E41-2B1A-4B57-88A7-C492EDD9CBE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643003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F400E7-9874-4486-9391-30B61A9C9C4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13966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7D41FC-86DA-4665-B473-9E4ED3B63A2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93547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896316-195C-4425-A62B-B4FA24BA3BA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6686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BBF0AB-FE3B-48C3-A33A-A766DF556B7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5563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4C4AED-DA56-49E7-8FBA-D9F48E15FB4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61683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089657-4618-4235-B33F-BD4B5022E0B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67014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46118D-C12B-4797-AFBA-5E64ECC4BFB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18951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3FEF1E-A138-4E91-9A05-1406E48D678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557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3768F67-5CA1-4748-8D23-7AE627B16C48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5752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3768F67-5CA1-4748-8D23-7AE627B16C48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571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304800"/>
            <a:ext cx="4724400" cy="1752600"/>
          </a:xfrm>
        </p:spPr>
        <p:txBody>
          <a:bodyPr/>
          <a:lstStyle/>
          <a:p>
            <a:pPr algn="l"/>
            <a:r>
              <a:rPr lang="en-US" sz="3600" kern="1200" dirty="0">
                <a:solidFill>
                  <a:prstClr val="black"/>
                </a:solidFill>
                <a:latin typeface="Calibri"/>
              </a:rPr>
              <a:t>Building from Scratch: New Construction for the Newer </a:t>
            </a:r>
            <a:r>
              <a:rPr lang="en-US" sz="3600" kern="1200" dirty="0" smtClean="0">
                <a:solidFill>
                  <a:prstClr val="black"/>
                </a:solidFill>
                <a:latin typeface="Calibri"/>
              </a:rPr>
              <a:t>Professional</a:t>
            </a:r>
            <a:endParaRPr lang="en-US" altLang="en-US" sz="4000" dirty="0">
              <a:solidFill>
                <a:schemeClr val="accent1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2667000"/>
            <a:ext cx="3657600" cy="3200400"/>
          </a:xfrm>
        </p:spPr>
        <p:txBody>
          <a:bodyPr/>
          <a:lstStyle/>
          <a:p>
            <a:r>
              <a:rPr lang="en-US" sz="2000" dirty="0"/>
              <a:t>Derek Jackson, Director</a:t>
            </a:r>
          </a:p>
          <a:p>
            <a:r>
              <a:rPr lang="en-US" sz="2000" dirty="0"/>
              <a:t>Housing and Dining Services</a:t>
            </a:r>
          </a:p>
          <a:p>
            <a:r>
              <a:rPr lang="en-US" sz="2000" dirty="0"/>
              <a:t>Kansas State University</a:t>
            </a:r>
          </a:p>
          <a:p>
            <a:endParaRPr lang="en-US" sz="2000" dirty="0"/>
          </a:p>
          <a:p>
            <a:r>
              <a:rPr lang="en-US" sz="2000" dirty="0"/>
              <a:t>Von Stange, Senior Director</a:t>
            </a:r>
          </a:p>
          <a:p>
            <a:r>
              <a:rPr lang="en-US" sz="2000" dirty="0"/>
              <a:t>University Housing &amp; Dining</a:t>
            </a:r>
          </a:p>
          <a:p>
            <a:r>
              <a:rPr lang="en-US" sz="2000" dirty="0"/>
              <a:t>University of Iowa</a:t>
            </a:r>
          </a:p>
          <a:p>
            <a:pPr algn="l"/>
            <a:endParaRPr lang="en-US" altLang="en-US" sz="24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509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1219200" y="0"/>
            <a:ext cx="71628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FFFFFF"/>
              </a:solidFill>
            </a:endParaRPr>
          </a:p>
        </p:txBody>
      </p:sp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1524000" y="1143000"/>
            <a:ext cx="6705600" cy="586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fontAlgn="base">
              <a:spcAft>
                <a:spcPct val="0"/>
              </a:spcAft>
              <a:buNone/>
            </a:pPr>
            <a:endParaRPr lang="en-US" altLang="en-US" dirty="0">
              <a:solidFill>
                <a:srgbClr val="FFFF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219200" y="274638"/>
            <a:ext cx="7010400" cy="1143000"/>
          </a:xfrm>
        </p:spPr>
        <p:txBody>
          <a:bodyPr/>
          <a:lstStyle/>
          <a:p>
            <a:r>
              <a:rPr lang="en-US" dirty="0" smtClean="0"/>
              <a:t>Partners in the Process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219200" y="1600200"/>
            <a:ext cx="7010400" cy="4525963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University Planning and Design office (project management and  construction management)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University Finance office complete/ oversee pro forma for project approval or bonding)</a:t>
            </a:r>
          </a:p>
          <a:p>
            <a:endParaRPr lang="en-US" dirty="0" smtClean="0"/>
          </a:p>
          <a:p>
            <a:r>
              <a:rPr lang="en-US" dirty="0" smtClean="0"/>
              <a:t>Architect of record (hired by university in design/bid/build)</a:t>
            </a:r>
          </a:p>
          <a:p>
            <a:endParaRPr lang="en-US" dirty="0" smtClean="0"/>
          </a:p>
          <a:p>
            <a:r>
              <a:rPr lang="en-US" dirty="0" smtClean="0"/>
              <a:t>Construction company (primary contractor who has multiple subcontractors under them)</a:t>
            </a:r>
          </a:p>
          <a:p>
            <a:endParaRPr lang="en-US" dirty="0" smtClean="0"/>
          </a:p>
          <a:p>
            <a:r>
              <a:rPr lang="en-US" dirty="0" smtClean="0"/>
              <a:t>Faculty and academic services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Student Services/Life/Affairs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0241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1219200" y="0"/>
            <a:ext cx="71628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FFFFFF"/>
              </a:solidFill>
            </a:endParaRPr>
          </a:p>
        </p:txBody>
      </p:sp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1524000" y="1143000"/>
            <a:ext cx="6705600" cy="586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fontAlgn="base">
              <a:spcAft>
                <a:spcPct val="0"/>
              </a:spcAft>
              <a:buNone/>
            </a:pPr>
            <a:endParaRPr lang="en-US" altLang="en-US" dirty="0">
              <a:solidFill>
                <a:srgbClr val="FFFF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219200" y="274638"/>
            <a:ext cx="7010400" cy="1143000"/>
          </a:xfrm>
        </p:spPr>
        <p:txBody>
          <a:bodyPr/>
          <a:lstStyle/>
          <a:p>
            <a:r>
              <a:rPr lang="en-US" sz="4000" dirty="0" smtClean="0"/>
              <a:t>More Partners in the Process</a:t>
            </a:r>
            <a:endParaRPr lang="en-US" sz="4000" dirty="0"/>
          </a:p>
        </p:txBody>
      </p:sp>
      <p:sp>
        <p:nvSpPr>
          <p:cNvPr id="2" name="Rectangle 1"/>
          <p:cNvSpPr/>
          <p:nvPr/>
        </p:nvSpPr>
        <p:spPr>
          <a:xfrm>
            <a:off x="1295400" y="1295400"/>
            <a:ext cx="69342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Facilities management – </a:t>
            </a:r>
            <a:r>
              <a:rPr lang="en-US" sz="2000" dirty="0" smtClean="0"/>
              <a:t>utilities, other projects impacting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Admissions or Business office – justification for need of new building – based on more students, decommissioning buildings, or retention goals</a:t>
            </a:r>
            <a:r>
              <a:rPr lang="en-US" sz="2000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Information Technology – </a:t>
            </a:r>
            <a:r>
              <a:rPr lang="en-US" sz="2000" dirty="0" smtClean="0"/>
              <a:t>what technology will </a:t>
            </a:r>
            <a:r>
              <a:rPr lang="en-US" sz="2000" dirty="0"/>
              <a:t>be in </a:t>
            </a:r>
            <a:r>
              <a:rPr lang="en-US" sz="2000" dirty="0" smtClean="0"/>
              <a:t>building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Parking – regardless of your parking </a:t>
            </a:r>
            <a:r>
              <a:rPr lang="en-US" sz="2000" dirty="0" smtClean="0"/>
              <a:t>plans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City – impact on </a:t>
            </a:r>
            <a:r>
              <a:rPr lang="en-US" sz="2000" dirty="0" smtClean="0"/>
              <a:t>streets/traffic/pedestrians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Marketing/Communication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Media outlets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8703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1219200" y="0"/>
            <a:ext cx="71628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FFFFFF"/>
              </a:solidFill>
            </a:endParaRPr>
          </a:p>
        </p:txBody>
      </p:sp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1524000" y="1143000"/>
            <a:ext cx="6705600" cy="586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fontAlgn="base">
              <a:spcAft>
                <a:spcPct val="0"/>
              </a:spcAft>
              <a:buNone/>
            </a:pPr>
            <a:endParaRPr lang="en-US" altLang="en-US" dirty="0">
              <a:solidFill>
                <a:srgbClr val="FFFF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226127" y="304800"/>
            <a:ext cx="7003473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Steps in the Process</a:t>
            </a:r>
            <a:br>
              <a:rPr lang="en-US" dirty="0" smtClean="0"/>
            </a:br>
            <a:r>
              <a:rPr lang="en-US" sz="2000" dirty="0" smtClean="0"/>
              <a:t>typical Design/bid/build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295400" y="1600200"/>
            <a:ext cx="7086600" cy="452596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Program Plan</a:t>
            </a:r>
          </a:p>
          <a:p>
            <a:r>
              <a:rPr lang="en-US" dirty="0" smtClean="0"/>
              <a:t>Schematic Design</a:t>
            </a:r>
          </a:p>
          <a:p>
            <a:r>
              <a:rPr lang="en-US" dirty="0" smtClean="0"/>
              <a:t>Approval by regents/trustees; with budget</a:t>
            </a:r>
          </a:p>
          <a:p>
            <a:r>
              <a:rPr lang="en-US" dirty="0" smtClean="0"/>
              <a:t>Design Development; revisions and value engineering</a:t>
            </a:r>
          </a:p>
          <a:p>
            <a:r>
              <a:rPr lang="en-US" dirty="0" smtClean="0"/>
              <a:t>Final draft</a:t>
            </a:r>
          </a:p>
          <a:p>
            <a:r>
              <a:rPr lang="en-US" dirty="0" smtClean="0"/>
              <a:t>Construction documents</a:t>
            </a:r>
          </a:p>
          <a:p>
            <a:r>
              <a:rPr lang="en-US" dirty="0" smtClean="0"/>
              <a:t>Bid on project; hope it meets budget</a:t>
            </a:r>
          </a:p>
          <a:p>
            <a:r>
              <a:rPr lang="en-US" dirty="0" smtClean="0"/>
              <a:t>Groundbreaking and actual Construction</a:t>
            </a:r>
          </a:p>
          <a:p>
            <a:r>
              <a:rPr lang="en-US" dirty="0" err="1" smtClean="0"/>
              <a:t>Punchlist</a:t>
            </a:r>
            <a:r>
              <a:rPr lang="en-US" dirty="0" smtClean="0"/>
              <a:t> and project completion</a:t>
            </a:r>
          </a:p>
          <a:p>
            <a:r>
              <a:rPr lang="en-US" dirty="0" smtClean="0"/>
              <a:t>University accepts building and prepares for opening</a:t>
            </a:r>
          </a:p>
          <a:p>
            <a:r>
              <a:rPr lang="en-US" dirty="0" smtClean="0"/>
              <a:t>Students arrive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086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1219200" y="0"/>
            <a:ext cx="71628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FFFFFF"/>
              </a:solidFill>
            </a:endParaRPr>
          </a:p>
        </p:txBody>
      </p:sp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1524000" y="1143000"/>
            <a:ext cx="6705600" cy="586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fontAlgn="base">
              <a:spcAft>
                <a:spcPct val="0"/>
              </a:spcAft>
              <a:buNone/>
            </a:pPr>
            <a:endParaRPr lang="en-US" altLang="en-US" dirty="0">
              <a:solidFill>
                <a:srgbClr val="FFFF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226127" y="304800"/>
            <a:ext cx="7003473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Steps in the Process</a:t>
            </a:r>
            <a:br>
              <a:rPr lang="en-US" dirty="0" smtClean="0"/>
            </a:br>
            <a:r>
              <a:rPr lang="en-US" sz="2000" dirty="0" smtClean="0"/>
              <a:t>typical Design/build or PPP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295400" y="1600200"/>
            <a:ext cx="7086600" cy="452596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Select project team; negotiate lease agreement</a:t>
            </a:r>
          </a:p>
          <a:p>
            <a:r>
              <a:rPr lang="en-US" dirty="0" smtClean="0"/>
              <a:t>Approval by regents/trustees</a:t>
            </a:r>
          </a:p>
          <a:p>
            <a:r>
              <a:rPr lang="en-US" dirty="0" smtClean="0"/>
              <a:t>Schematic Design/Design Development</a:t>
            </a:r>
          </a:p>
          <a:p>
            <a:r>
              <a:rPr lang="en-US" dirty="0" smtClean="0"/>
              <a:t>Feedback on construction documents</a:t>
            </a:r>
          </a:p>
          <a:p>
            <a:r>
              <a:rPr lang="en-US" dirty="0" smtClean="0"/>
              <a:t>Groundbreaking and actual Construction</a:t>
            </a:r>
          </a:p>
          <a:p>
            <a:r>
              <a:rPr lang="en-US" dirty="0" err="1" smtClean="0"/>
              <a:t>Punchlist</a:t>
            </a:r>
            <a:r>
              <a:rPr lang="en-US" dirty="0" smtClean="0"/>
              <a:t> and project completion (in D/B)</a:t>
            </a:r>
          </a:p>
          <a:p>
            <a:r>
              <a:rPr lang="en-US" dirty="0" smtClean="0"/>
              <a:t>University accepts building and prepares for opening</a:t>
            </a:r>
          </a:p>
          <a:p>
            <a:r>
              <a:rPr lang="en-US" dirty="0" smtClean="0"/>
              <a:t>Students arrive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83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1219200" y="0"/>
            <a:ext cx="71628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FFFFFF"/>
              </a:solidFill>
            </a:endParaRPr>
          </a:p>
        </p:txBody>
      </p:sp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1524000" y="1143000"/>
            <a:ext cx="6705600" cy="586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fontAlgn="base">
              <a:spcAft>
                <a:spcPct val="0"/>
              </a:spcAft>
              <a:buNone/>
            </a:pPr>
            <a:endParaRPr lang="en-US" altLang="en-US" dirty="0">
              <a:solidFill>
                <a:srgbClr val="FFFF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219200" y="274638"/>
            <a:ext cx="7162800" cy="1143000"/>
          </a:xfrm>
        </p:spPr>
        <p:txBody>
          <a:bodyPr/>
          <a:lstStyle/>
          <a:p>
            <a:r>
              <a:rPr lang="en-US" dirty="0" smtClean="0"/>
              <a:t>Potential Stumbling Blocks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295400" y="1600200"/>
            <a:ext cx="69342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Cost</a:t>
            </a:r>
          </a:p>
          <a:p>
            <a:r>
              <a:rPr lang="en-US" dirty="0" smtClean="0"/>
              <a:t>Weather Delays</a:t>
            </a:r>
          </a:p>
          <a:p>
            <a:r>
              <a:rPr lang="en-US" dirty="0" smtClean="0"/>
              <a:t>Liquidated damages</a:t>
            </a:r>
          </a:p>
          <a:p>
            <a:r>
              <a:rPr lang="en-US" dirty="0" smtClean="0"/>
              <a:t>Bond market fluctuation</a:t>
            </a:r>
          </a:p>
          <a:p>
            <a:r>
              <a:rPr lang="en-US" dirty="0" smtClean="0"/>
              <a:t>Construction material availability</a:t>
            </a:r>
          </a:p>
          <a:p>
            <a:r>
              <a:rPr lang="en-US" dirty="0" smtClean="0"/>
              <a:t>Labor market availability and rates</a:t>
            </a:r>
          </a:p>
          <a:p>
            <a:r>
              <a:rPr lang="en-US" dirty="0" smtClean="0"/>
              <a:t>Politics</a:t>
            </a:r>
            <a:endParaRPr lang="en-US" dirty="0"/>
          </a:p>
          <a:p>
            <a:r>
              <a:rPr lang="en-US" dirty="0" smtClean="0"/>
              <a:t>Naming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8082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1219200" y="0"/>
            <a:ext cx="71628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FFFFFF"/>
              </a:solidFill>
            </a:endParaRPr>
          </a:p>
        </p:txBody>
      </p:sp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1524000" y="1143000"/>
            <a:ext cx="6705600" cy="586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fontAlgn="base">
              <a:spcAft>
                <a:spcPct val="0"/>
              </a:spcAft>
              <a:buNone/>
            </a:pPr>
            <a:endParaRPr lang="en-US" altLang="en-US" dirty="0">
              <a:solidFill>
                <a:srgbClr val="FFFF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219200" y="274638"/>
            <a:ext cx="7467600" cy="1143000"/>
          </a:xfrm>
        </p:spPr>
        <p:txBody>
          <a:bodyPr/>
          <a:lstStyle/>
          <a:p>
            <a:r>
              <a:rPr lang="en-US" sz="4000" dirty="0" smtClean="0"/>
              <a:t>The Voice of a </a:t>
            </a:r>
            <a:br>
              <a:rPr lang="en-US" sz="4000" dirty="0" smtClean="0"/>
            </a:br>
            <a:r>
              <a:rPr lang="en-US" sz="4000" dirty="0" smtClean="0"/>
              <a:t>Newer Professional</a:t>
            </a:r>
            <a:endParaRPr lang="en-US" sz="4000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295400" y="1828800"/>
            <a:ext cx="6934200" cy="4495800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sz="4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“Being active in construction meetings has supplemented my professional development.  The opportunity has educated me on construction terminology and processes ranging from architect’s drawings to punch lists.  In addition, I have gained confidence by being in a male dominated area.  In most situations, the ratio is 12:1 male to female in the meetings.  My involvement has also allowed me consider the student perspective within the meetings and try to communicate updates to the residents in a timely fashion, which can be challenging.”</a:t>
            </a:r>
          </a:p>
          <a:p>
            <a:pPr marL="0" indent="0">
              <a:buNone/>
            </a:pPr>
            <a:endParaRPr lang="en-US" sz="45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algn="r"/>
            <a:r>
              <a:rPr lang="en-US" sz="4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Amy Baccei, University of Iowa</a:t>
            </a:r>
          </a:p>
        </p:txBody>
      </p:sp>
    </p:spTree>
    <p:extLst>
      <p:ext uri="{BB962C8B-B14F-4D97-AF65-F5344CB8AC3E}">
        <p14:creationId xmlns:p14="http://schemas.microsoft.com/office/powerpoint/2010/main" val="4132092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1219200" y="0"/>
            <a:ext cx="71628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FFFFFF"/>
              </a:solidFill>
            </a:endParaRPr>
          </a:p>
        </p:txBody>
      </p:sp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1524000" y="1143000"/>
            <a:ext cx="6705600" cy="586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fontAlgn="base">
              <a:spcAft>
                <a:spcPct val="0"/>
              </a:spcAft>
              <a:buNone/>
            </a:pPr>
            <a:endParaRPr lang="en-US" altLang="en-US" dirty="0">
              <a:solidFill>
                <a:srgbClr val="FFFF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219200" y="274638"/>
            <a:ext cx="7010400" cy="1143000"/>
          </a:xfrm>
        </p:spPr>
        <p:txBody>
          <a:bodyPr/>
          <a:lstStyle/>
          <a:p>
            <a:r>
              <a:rPr lang="en-US" sz="4000" dirty="0" smtClean="0"/>
              <a:t>Included in your thumb drive:</a:t>
            </a:r>
            <a:endParaRPr lang="en-US" sz="4000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219200" y="1600200"/>
            <a:ext cx="7162800" cy="452596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KSU Campus master plan</a:t>
            </a:r>
          </a:p>
          <a:p>
            <a:r>
              <a:rPr lang="en-US" dirty="0" smtClean="0"/>
              <a:t>KSU housing and Dining Master Plan</a:t>
            </a:r>
          </a:p>
          <a:p>
            <a:r>
              <a:rPr lang="en-US" dirty="0" smtClean="0"/>
              <a:t>KSU and UI pro forma</a:t>
            </a:r>
          </a:p>
          <a:p>
            <a:r>
              <a:rPr lang="en-US" dirty="0" smtClean="0"/>
              <a:t>New Residence Hall and Dining Center architectural program</a:t>
            </a:r>
          </a:p>
          <a:p>
            <a:r>
              <a:rPr lang="en-US" dirty="0" smtClean="0"/>
              <a:t>RFQ/RFP architectural service/construction</a:t>
            </a:r>
          </a:p>
          <a:p>
            <a:r>
              <a:rPr lang="en-US" dirty="0" smtClean="0"/>
              <a:t>KSU schematic design </a:t>
            </a:r>
            <a:r>
              <a:rPr lang="en-US" dirty="0" err="1" smtClean="0"/>
              <a:t>Jardine</a:t>
            </a:r>
            <a:r>
              <a:rPr lang="en-US" dirty="0" smtClean="0"/>
              <a:t> Apartments</a:t>
            </a:r>
          </a:p>
          <a:p>
            <a:r>
              <a:rPr lang="en-US" dirty="0" smtClean="0"/>
              <a:t>UI construction documents New Res Hall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2295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1219200" y="0"/>
            <a:ext cx="71628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FFFFFF"/>
              </a:solidFill>
            </a:endParaRPr>
          </a:p>
        </p:txBody>
      </p:sp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1524000" y="1143000"/>
            <a:ext cx="6705600" cy="586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fontAlgn="base">
              <a:spcAft>
                <a:spcPct val="0"/>
              </a:spcAft>
              <a:buNone/>
            </a:pPr>
            <a:endParaRPr lang="en-US" altLang="en-US" dirty="0">
              <a:solidFill>
                <a:srgbClr val="FFFF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295400" y="274638"/>
            <a:ext cx="6934200" cy="1143000"/>
          </a:xfrm>
        </p:spPr>
        <p:txBody>
          <a:bodyPr/>
          <a:lstStyle/>
          <a:p>
            <a:r>
              <a:rPr lang="en-US" dirty="0" smtClean="0"/>
              <a:t>Closing Thoughts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295400" y="1600200"/>
            <a:ext cx="6934200" cy="4525963"/>
          </a:xfrm>
        </p:spPr>
        <p:txBody>
          <a:bodyPr/>
          <a:lstStyle/>
          <a:p>
            <a:r>
              <a:rPr lang="en-US" sz="2800" dirty="0" smtClean="0"/>
              <a:t>A lot of information you won’t use immediately.</a:t>
            </a:r>
          </a:p>
          <a:p>
            <a:r>
              <a:rPr lang="en-US" sz="2800" dirty="0" smtClean="0"/>
              <a:t>Spend time with your facilities staff</a:t>
            </a:r>
          </a:p>
          <a:p>
            <a:r>
              <a:rPr lang="en-US" sz="2800" dirty="0" smtClean="0"/>
              <a:t>Ask to be involved in any of your projects in your building/area</a:t>
            </a:r>
          </a:p>
          <a:p>
            <a:r>
              <a:rPr lang="en-US" sz="2800" dirty="0" smtClean="0"/>
              <a:t>Read about facilities related topics</a:t>
            </a:r>
          </a:p>
          <a:p>
            <a:r>
              <a:rPr lang="en-US" sz="2800" dirty="0" smtClean="0"/>
              <a:t>If there is interest, you can land a job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342461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304800"/>
            <a:ext cx="4724400" cy="1752600"/>
          </a:xfrm>
        </p:spPr>
        <p:txBody>
          <a:bodyPr/>
          <a:lstStyle/>
          <a:p>
            <a:pPr algn="l"/>
            <a:r>
              <a:rPr lang="en-US" sz="3600" kern="1200" dirty="0" smtClean="0">
                <a:solidFill>
                  <a:prstClr val="black"/>
                </a:solidFill>
                <a:latin typeface="Calibri"/>
              </a:rPr>
              <a:t>Thanks for Your Attendance and Participation!</a:t>
            </a:r>
            <a:endParaRPr lang="en-US" altLang="en-US" sz="4000" dirty="0">
              <a:solidFill>
                <a:schemeClr val="accent1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2667000"/>
            <a:ext cx="3657600" cy="3581400"/>
          </a:xfrm>
        </p:spPr>
        <p:txBody>
          <a:bodyPr/>
          <a:lstStyle/>
          <a:p>
            <a:r>
              <a:rPr lang="en-US" sz="2000" dirty="0"/>
              <a:t>Derek Jackson, Director</a:t>
            </a:r>
          </a:p>
          <a:p>
            <a:r>
              <a:rPr lang="en-US" sz="2000" dirty="0"/>
              <a:t>Housing and Dining Services</a:t>
            </a:r>
          </a:p>
          <a:p>
            <a:r>
              <a:rPr lang="en-US" sz="2000" dirty="0"/>
              <a:t>Kansas State </a:t>
            </a:r>
            <a:r>
              <a:rPr lang="en-US" sz="2000" dirty="0" smtClean="0"/>
              <a:t>University</a:t>
            </a:r>
          </a:p>
          <a:p>
            <a:r>
              <a:rPr lang="en-US" sz="2000" dirty="0" smtClean="0"/>
              <a:t>derekaj@k-state.edu</a:t>
            </a:r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Von Stange, Senior Director</a:t>
            </a:r>
          </a:p>
          <a:p>
            <a:r>
              <a:rPr lang="en-US" sz="2000" dirty="0"/>
              <a:t>University Housing &amp; Dining</a:t>
            </a:r>
          </a:p>
          <a:p>
            <a:r>
              <a:rPr lang="en-US" sz="2000" dirty="0"/>
              <a:t>University of </a:t>
            </a:r>
            <a:r>
              <a:rPr lang="en-US" sz="2000" dirty="0" smtClean="0"/>
              <a:t>Iowa</a:t>
            </a:r>
          </a:p>
          <a:p>
            <a:r>
              <a:rPr lang="en-US" sz="2000" dirty="0" smtClean="0"/>
              <a:t>Von-stange@uiowa.edu</a:t>
            </a:r>
            <a:endParaRPr lang="en-US" sz="2000" dirty="0"/>
          </a:p>
          <a:p>
            <a:pPr algn="l"/>
            <a:endParaRPr lang="en-US" altLang="en-US" sz="24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4235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1219200" y="0"/>
            <a:ext cx="71628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FFFFFF"/>
              </a:solidFill>
            </a:endParaRPr>
          </a:p>
        </p:txBody>
      </p:sp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1524000" y="1143000"/>
            <a:ext cx="6705600" cy="586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fontAlgn="base">
              <a:spcAft>
                <a:spcPct val="0"/>
              </a:spcAft>
              <a:buNone/>
            </a:pPr>
            <a:endParaRPr lang="en-US" altLang="en-US" dirty="0">
              <a:solidFill>
                <a:srgbClr val="FFFFFF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866900" y="246911"/>
            <a:ext cx="58674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Learning Outcomes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371600" y="1447800"/>
            <a:ext cx="6858000" cy="46482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Through </a:t>
            </a:r>
            <a:r>
              <a:rPr lang="en-US" dirty="0"/>
              <a:t>attendance at this program, conferees will: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lvl="0"/>
            <a:r>
              <a:rPr lang="en-US" sz="2600" dirty="0"/>
              <a:t>better understand the language used in construction of residential facilities;</a:t>
            </a:r>
          </a:p>
          <a:p>
            <a:pPr lvl="0"/>
            <a:r>
              <a:rPr lang="en-US" sz="2600" dirty="0"/>
              <a:t>differentiate approaches between university construction and private sector construction;</a:t>
            </a:r>
          </a:p>
          <a:p>
            <a:pPr lvl="0"/>
            <a:r>
              <a:rPr lang="en-US" sz="2600" dirty="0"/>
              <a:t>learn how to utilize a wide variety of feedback to bring a project to completion;</a:t>
            </a:r>
          </a:p>
          <a:p>
            <a:pPr lvl="0"/>
            <a:r>
              <a:rPr lang="en-US" sz="2600" dirty="0"/>
              <a:t>navigate the potential political realities of residence hall construction on a university campus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004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1219200" y="0"/>
            <a:ext cx="71628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FFFFFF"/>
              </a:solidFill>
            </a:endParaRPr>
          </a:p>
        </p:txBody>
      </p:sp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1524000" y="1143000"/>
            <a:ext cx="6705600" cy="586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fontAlgn="base">
              <a:spcAft>
                <a:spcPct val="0"/>
              </a:spcAft>
              <a:buNone/>
            </a:pPr>
            <a:endParaRPr lang="en-US" altLang="en-US" dirty="0">
              <a:solidFill>
                <a:srgbClr val="FFFF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371600" y="274638"/>
            <a:ext cx="6858000" cy="1143000"/>
          </a:xfrm>
        </p:spPr>
        <p:txBody>
          <a:bodyPr/>
          <a:lstStyle/>
          <a:p>
            <a:r>
              <a:rPr lang="en-US" dirty="0" smtClean="0"/>
              <a:t>Concepts to cover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409700" y="1524000"/>
            <a:ext cx="6781800" cy="4525963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en-US" dirty="0" smtClean="0"/>
              <a:t>Master Planning</a:t>
            </a:r>
          </a:p>
          <a:p>
            <a:pPr lvl="0"/>
            <a:r>
              <a:rPr lang="en-US" dirty="0" smtClean="0"/>
              <a:t>Program Development</a:t>
            </a:r>
          </a:p>
          <a:p>
            <a:pPr lvl="0"/>
            <a:r>
              <a:rPr lang="en-US" dirty="0" smtClean="0"/>
              <a:t>Design </a:t>
            </a:r>
            <a:r>
              <a:rPr lang="en-US" dirty="0"/>
              <a:t>development</a:t>
            </a:r>
          </a:p>
          <a:p>
            <a:pPr lvl="0"/>
            <a:r>
              <a:rPr lang="en-US" dirty="0"/>
              <a:t>Style of </a:t>
            </a:r>
            <a:r>
              <a:rPr lang="en-US" dirty="0" smtClean="0"/>
              <a:t>housing</a:t>
            </a:r>
            <a:endParaRPr lang="en-US" dirty="0"/>
          </a:p>
          <a:p>
            <a:pPr lvl="0"/>
            <a:r>
              <a:rPr lang="en-US" dirty="0"/>
              <a:t>A</a:t>
            </a:r>
            <a:r>
              <a:rPr lang="en-US" dirty="0" smtClean="0"/>
              <a:t>menities</a:t>
            </a:r>
            <a:endParaRPr lang="en-US" dirty="0"/>
          </a:p>
          <a:p>
            <a:pPr lvl="0"/>
            <a:r>
              <a:rPr lang="en-US" dirty="0"/>
              <a:t>Cost and funding</a:t>
            </a:r>
          </a:p>
          <a:p>
            <a:pPr lvl="0"/>
            <a:r>
              <a:rPr lang="en-US" dirty="0"/>
              <a:t>Standards of </a:t>
            </a:r>
            <a:r>
              <a:rPr lang="en-US" dirty="0" smtClean="0"/>
              <a:t>construction</a:t>
            </a:r>
          </a:p>
          <a:p>
            <a:pPr lvl="0"/>
            <a:r>
              <a:rPr lang="en-US" dirty="0" smtClean="0"/>
              <a:t>Method of construction delivery</a:t>
            </a:r>
            <a:endParaRPr lang="en-US" dirty="0"/>
          </a:p>
          <a:p>
            <a:pPr lvl="0"/>
            <a:r>
              <a:rPr lang="en-US" dirty="0"/>
              <a:t>Relationship between university, architect, and builder</a:t>
            </a:r>
          </a:p>
          <a:p>
            <a:pPr lvl="0"/>
            <a:r>
              <a:rPr lang="en-US" dirty="0"/>
              <a:t>Uniqueness of housing</a:t>
            </a:r>
          </a:p>
          <a:p>
            <a:pPr lvl="0"/>
            <a:r>
              <a:rPr lang="en-US" dirty="0"/>
              <a:t>Lessons learned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0748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1219200" y="0"/>
            <a:ext cx="71628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FFFFFF"/>
              </a:solidFill>
            </a:endParaRPr>
          </a:p>
        </p:txBody>
      </p:sp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1524000" y="1143000"/>
            <a:ext cx="6705600" cy="586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fontAlgn="base">
              <a:spcAft>
                <a:spcPct val="0"/>
              </a:spcAft>
              <a:buNone/>
            </a:pPr>
            <a:endParaRPr lang="en-US" altLang="en-US" dirty="0">
              <a:solidFill>
                <a:srgbClr val="FFFF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371600" y="274638"/>
            <a:ext cx="6858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Construction: </a:t>
            </a:r>
            <a:br>
              <a:rPr lang="en-US" dirty="0" smtClean="0"/>
            </a:br>
            <a:r>
              <a:rPr lang="en-US" dirty="0" smtClean="0"/>
              <a:t>Public vs. Private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295400" y="1600200"/>
            <a:ext cx="6934200" cy="4525963"/>
          </a:xfrm>
        </p:spPr>
        <p:txBody>
          <a:bodyPr numCol="2"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Private Construction:</a:t>
            </a:r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2000" dirty="0" smtClean="0"/>
              <a:t>No approval (generally)</a:t>
            </a:r>
          </a:p>
          <a:p>
            <a:r>
              <a:rPr lang="en-US" sz="2000" dirty="0" smtClean="0"/>
              <a:t>Cookie cutter design</a:t>
            </a:r>
          </a:p>
          <a:p>
            <a:r>
              <a:rPr lang="en-US" sz="2000" dirty="0" smtClean="0"/>
              <a:t>Build faster</a:t>
            </a:r>
          </a:p>
          <a:p>
            <a:r>
              <a:rPr lang="en-US" sz="2000" dirty="0" smtClean="0"/>
              <a:t>20-30 year buildings</a:t>
            </a:r>
          </a:p>
          <a:p>
            <a:r>
              <a:rPr lang="en-US" sz="2000" dirty="0" smtClean="0"/>
              <a:t>Developer at risk</a:t>
            </a:r>
          </a:p>
          <a:p>
            <a:r>
              <a:rPr lang="en-US" sz="2000" dirty="0" smtClean="0"/>
              <a:t>For profit business</a:t>
            </a:r>
          </a:p>
          <a:p>
            <a:r>
              <a:rPr lang="en-US" sz="2000" dirty="0" smtClean="0"/>
              <a:t>Generally they own it; you lease it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Public Construction:</a:t>
            </a:r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2000" dirty="0" smtClean="0"/>
              <a:t>Trustee/Regent approval</a:t>
            </a:r>
          </a:p>
          <a:p>
            <a:r>
              <a:rPr lang="en-US" sz="2000" dirty="0" smtClean="0"/>
              <a:t>Architect hired</a:t>
            </a:r>
          </a:p>
          <a:p>
            <a:r>
              <a:rPr lang="en-US" sz="2000" dirty="0" smtClean="0"/>
              <a:t>Build slower</a:t>
            </a:r>
          </a:p>
          <a:p>
            <a:r>
              <a:rPr lang="en-US" sz="2000" dirty="0" smtClean="0"/>
              <a:t>75-100 year buildings</a:t>
            </a:r>
          </a:p>
          <a:p>
            <a:r>
              <a:rPr lang="en-US" sz="2000" dirty="0" smtClean="0"/>
              <a:t>University at risk</a:t>
            </a:r>
          </a:p>
          <a:p>
            <a:r>
              <a:rPr lang="en-US" sz="2000" dirty="0" smtClean="0"/>
              <a:t>Not for profit auxiliary</a:t>
            </a:r>
          </a:p>
          <a:p>
            <a:r>
              <a:rPr lang="en-US" sz="2000" dirty="0" smtClean="0"/>
              <a:t>You own it; you operate it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649909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1219200" y="0"/>
            <a:ext cx="71628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FFFFFF"/>
              </a:solidFill>
            </a:endParaRPr>
          </a:p>
        </p:txBody>
      </p:sp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1524000" y="1143000"/>
            <a:ext cx="6705600" cy="586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fontAlgn="base">
              <a:spcAft>
                <a:spcPct val="0"/>
              </a:spcAft>
              <a:buNone/>
            </a:pPr>
            <a:endParaRPr lang="en-US" altLang="en-US" dirty="0">
              <a:solidFill>
                <a:srgbClr val="FFFF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714500" y="76200"/>
            <a:ext cx="6172200" cy="1143000"/>
          </a:xfrm>
        </p:spPr>
        <p:txBody>
          <a:bodyPr/>
          <a:lstStyle/>
          <a:p>
            <a:r>
              <a:rPr lang="en-US" dirty="0" smtClean="0"/>
              <a:t>Definitions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295400" y="1600200"/>
            <a:ext cx="6934200" cy="4525963"/>
          </a:xfrm>
        </p:spPr>
        <p:txBody>
          <a:bodyPr numCol="2">
            <a:noAutofit/>
          </a:bodyPr>
          <a:lstStyle/>
          <a:p>
            <a:r>
              <a:rPr lang="en-US" sz="2400" dirty="0"/>
              <a:t>Bond Authority</a:t>
            </a:r>
          </a:p>
          <a:p>
            <a:r>
              <a:rPr lang="en-US" sz="2400" dirty="0"/>
              <a:t>Bond Rating</a:t>
            </a:r>
          </a:p>
          <a:p>
            <a:r>
              <a:rPr lang="en-US" sz="2400" dirty="0" smtClean="0"/>
              <a:t>Construction </a:t>
            </a:r>
            <a:r>
              <a:rPr lang="en-US" sz="2400" dirty="0" smtClean="0"/>
              <a:t>cost </a:t>
            </a:r>
          </a:p>
          <a:p>
            <a:r>
              <a:rPr lang="en-US" sz="2400" dirty="0"/>
              <a:t>Contingency</a:t>
            </a:r>
          </a:p>
          <a:p>
            <a:r>
              <a:rPr lang="en-US" sz="2400" dirty="0"/>
              <a:t>Cost per </a:t>
            </a:r>
            <a:r>
              <a:rPr lang="en-US" sz="2400" dirty="0" smtClean="0"/>
              <a:t>bed/per </a:t>
            </a:r>
            <a:r>
              <a:rPr lang="en-US" sz="2400" dirty="0" err="1" smtClean="0"/>
              <a:t>sf</a:t>
            </a:r>
            <a:endParaRPr lang="en-US" sz="2400" dirty="0" smtClean="0"/>
          </a:p>
          <a:p>
            <a:r>
              <a:rPr lang="en-US" sz="2400" dirty="0" smtClean="0"/>
              <a:t>Change </a:t>
            </a:r>
            <a:r>
              <a:rPr lang="en-US" sz="2400" dirty="0"/>
              <a:t>orders</a:t>
            </a:r>
          </a:p>
          <a:p>
            <a:r>
              <a:rPr lang="en-US" sz="2400" dirty="0"/>
              <a:t>Debt coverage ratio</a:t>
            </a:r>
          </a:p>
          <a:p>
            <a:r>
              <a:rPr lang="en-US" sz="2400" dirty="0"/>
              <a:t>Design/bid/build</a:t>
            </a:r>
          </a:p>
          <a:p>
            <a:r>
              <a:rPr lang="en-US" sz="2400" dirty="0" smtClean="0"/>
              <a:t>Design/build</a:t>
            </a:r>
          </a:p>
          <a:p>
            <a:r>
              <a:rPr lang="en-US" sz="2400" dirty="0" smtClean="0"/>
              <a:t>Design-development</a:t>
            </a:r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Guaranteed </a:t>
            </a:r>
            <a:r>
              <a:rPr lang="en-US" sz="2400" dirty="0"/>
              <a:t>Maximum Price (GMP)</a:t>
            </a:r>
          </a:p>
          <a:p>
            <a:r>
              <a:rPr lang="en-US" sz="2400" dirty="0"/>
              <a:t>Liquidated damages</a:t>
            </a:r>
          </a:p>
          <a:p>
            <a:r>
              <a:rPr lang="en-US" sz="2400" dirty="0"/>
              <a:t>Lost opportunity costs</a:t>
            </a:r>
          </a:p>
          <a:p>
            <a:r>
              <a:rPr lang="en-US" sz="2400" dirty="0" smtClean="0"/>
              <a:t>Operational </a:t>
            </a:r>
            <a:r>
              <a:rPr lang="en-US" sz="2400" dirty="0" smtClean="0"/>
              <a:t>costs</a:t>
            </a:r>
          </a:p>
          <a:p>
            <a:r>
              <a:rPr lang="en-US" sz="2400" dirty="0" smtClean="0"/>
              <a:t>Pro </a:t>
            </a:r>
            <a:r>
              <a:rPr lang="en-US" sz="2400" dirty="0" smtClean="0"/>
              <a:t>forma</a:t>
            </a:r>
          </a:p>
          <a:p>
            <a:r>
              <a:rPr lang="en-US" sz="2400" dirty="0"/>
              <a:t>Program </a:t>
            </a:r>
            <a:r>
              <a:rPr lang="en-US" sz="2400" dirty="0" smtClean="0"/>
              <a:t>plan</a:t>
            </a:r>
          </a:p>
          <a:p>
            <a:r>
              <a:rPr lang="en-US" sz="2400" dirty="0" smtClean="0"/>
              <a:t>Project </a:t>
            </a:r>
            <a:r>
              <a:rPr lang="en-US" sz="2400" dirty="0"/>
              <a:t>cost</a:t>
            </a:r>
          </a:p>
          <a:p>
            <a:r>
              <a:rPr lang="en-US" sz="2400" dirty="0"/>
              <a:t>schematic </a:t>
            </a:r>
            <a:r>
              <a:rPr lang="en-US" sz="2400" dirty="0" smtClean="0"/>
              <a:t>design </a:t>
            </a:r>
          </a:p>
          <a:p>
            <a:r>
              <a:rPr lang="en-US" sz="2400" dirty="0" smtClean="0"/>
              <a:t>Value engineering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18395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1219200" y="0"/>
            <a:ext cx="71628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FFFFFF"/>
              </a:solidFill>
            </a:endParaRPr>
          </a:p>
        </p:txBody>
      </p:sp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1524000" y="1143000"/>
            <a:ext cx="6705600" cy="586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fontAlgn="base">
              <a:spcAft>
                <a:spcPct val="0"/>
              </a:spcAft>
              <a:buNone/>
            </a:pPr>
            <a:endParaRPr lang="en-US" altLang="en-US" dirty="0">
              <a:solidFill>
                <a:srgbClr val="FFFF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295400" y="274638"/>
            <a:ext cx="69342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Activity: Guess the Percentages</a:t>
            </a:r>
            <a:br>
              <a:rPr lang="en-US" dirty="0" smtClean="0"/>
            </a:br>
            <a:r>
              <a:rPr lang="en-US" sz="2400" dirty="0" smtClean="0"/>
              <a:t>University funded project</a:t>
            </a:r>
            <a:endParaRPr lang="en-US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1" y="2286000"/>
            <a:ext cx="6934200" cy="3812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4226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1219200" y="0"/>
            <a:ext cx="71628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FFFFFF"/>
              </a:solidFill>
            </a:endParaRPr>
          </a:p>
        </p:txBody>
      </p:sp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1524000" y="1143000"/>
            <a:ext cx="6705600" cy="586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fontAlgn="base">
              <a:spcAft>
                <a:spcPct val="0"/>
              </a:spcAft>
              <a:buNone/>
            </a:pPr>
            <a:endParaRPr lang="en-US" altLang="en-US" dirty="0">
              <a:solidFill>
                <a:srgbClr val="FFFF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69342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Activity: Guess the Percentages</a:t>
            </a:r>
            <a:br>
              <a:rPr lang="en-US" dirty="0" smtClean="0"/>
            </a:br>
            <a:r>
              <a:rPr lang="en-US" sz="2400" dirty="0" smtClean="0"/>
              <a:t>UI New Residence Hall</a:t>
            </a:r>
            <a:endParaRPr lang="en-US" sz="24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2940374"/>
              </p:ext>
            </p:extLst>
          </p:nvPr>
        </p:nvGraphicFramePr>
        <p:xfrm>
          <a:off x="1600199" y="1981200"/>
          <a:ext cx="6553201" cy="2712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4503"/>
                <a:gridCol w="1904349"/>
                <a:gridCol w="1904349"/>
              </a:tblGrid>
              <a:tr h="51816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Construction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Costs</a:t>
                      </a:r>
                      <a:endParaRPr lang="en-US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38,652,281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74.8%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51816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Architect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Fees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4,425,000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8.6%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51816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Project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Management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1,705,336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3.3%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51816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Contingency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4,200,000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8.1%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51816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Other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Costs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2,369,884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4.6%</a:t>
                      </a:r>
                    </a:p>
                    <a:p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752600" y="5105400"/>
            <a:ext cx="6172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Other costs include:  commissioning, document printing, signage, keys, IT, utility distribution, insurance, art in state buildings, steam capacity fee, others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2461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1219200" y="0"/>
            <a:ext cx="71628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FFFFFF"/>
              </a:solidFill>
            </a:endParaRPr>
          </a:p>
        </p:txBody>
      </p:sp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1524000" y="1143000"/>
            <a:ext cx="6705600" cy="586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fontAlgn="base">
              <a:spcAft>
                <a:spcPct val="0"/>
              </a:spcAft>
              <a:buNone/>
            </a:pPr>
            <a:endParaRPr lang="en-US" altLang="en-US" dirty="0">
              <a:solidFill>
                <a:srgbClr val="FFFF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219200" y="274638"/>
            <a:ext cx="7162800" cy="1143000"/>
          </a:xfrm>
        </p:spPr>
        <p:txBody>
          <a:bodyPr/>
          <a:lstStyle/>
          <a:p>
            <a:r>
              <a:rPr lang="en-US" dirty="0" smtClean="0"/>
              <a:t>Philosophies/Logistics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219200" y="1600200"/>
            <a:ext cx="7162800" cy="4525963"/>
          </a:xfrm>
        </p:spPr>
        <p:txBody>
          <a:bodyPr>
            <a:normAutofit fontScale="77500" lnSpcReduction="20000"/>
          </a:bodyPr>
          <a:lstStyle/>
          <a:p>
            <a:r>
              <a:rPr lang="en-US" sz="3300" dirty="0"/>
              <a:t>Type of housing (who is your target audience)</a:t>
            </a:r>
          </a:p>
          <a:p>
            <a:r>
              <a:rPr lang="en-US" sz="3300" dirty="0" smtClean="0"/>
              <a:t>How is this building funded? By University? Public Private Partnership? How much?</a:t>
            </a:r>
          </a:p>
          <a:p>
            <a:r>
              <a:rPr lang="en-US" sz="3300" dirty="0" smtClean="0"/>
              <a:t>Do all students subsidize new construction?</a:t>
            </a:r>
          </a:p>
          <a:p>
            <a:r>
              <a:rPr lang="en-US" sz="3300" dirty="0" smtClean="0"/>
              <a:t>Location of building site</a:t>
            </a:r>
          </a:p>
          <a:p>
            <a:r>
              <a:rPr lang="en-US" sz="3300" dirty="0" smtClean="0"/>
              <a:t>Percent of fees paid for project management</a:t>
            </a:r>
          </a:p>
          <a:p>
            <a:r>
              <a:rPr lang="en-US" sz="3300" dirty="0" smtClean="0"/>
              <a:t>LEED certification</a:t>
            </a:r>
          </a:p>
          <a:p>
            <a:r>
              <a:rPr lang="en-US" sz="3300" dirty="0" smtClean="0"/>
              <a:t>Sustainability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3548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1219200" y="0"/>
            <a:ext cx="71628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FFFFFF"/>
              </a:solidFill>
            </a:endParaRPr>
          </a:p>
        </p:txBody>
      </p:sp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1524000" y="1143000"/>
            <a:ext cx="6705600" cy="586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fontAlgn="base">
              <a:spcAft>
                <a:spcPct val="0"/>
              </a:spcAft>
              <a:buNone/>
            </a:pPr>
            <a:endParaRPr lang="en-US" altLang="en-US" dirty="0">
              <a:solidFill>
                <a:srgbClr val="FFFF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219200" y="274638"/>
            <a:ext cx="71628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More Philosophies/Logistics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233055" y="1600200"/>
            <a:ext cx="7148945" cy="4525963"/>
          </a:xfrm>
        </p:spPr>
        <p:txBody>
          <a:bodyPr/>
          <a:lstStyle/>
          <a:p>
            <a:r>
              <a:rPr lang="en-US" dirty="0"/>
              <a:t>Branding</a:t>
            </a:r>
          </a:p>
          <a:p>
            <a:r>
              <a:rPr lang="en-US" dirty="0"/>
              <a:t>Utility connections – own or plant</a:t>
            </a:r>
          </a:p>
          <a:p>
            <a:r>
              <a:rPr lang="en-US" dirty="0"/>
              <a:t>Naming of the building</a:t>
            </a:r>
          </a:p>
          <a:p>
            <a:r>
              <a:rPr lang="en-US" dirty="0"/>
              <a:t>Marketing and Communication</a:t>
            </a:r>
          </a:p>
          <a:p>
            <a:r>
              <a:rPr lang="en-US" dirty="0"/>
              <a:t>Social Media</a:t>
            </a:r>
          </a:p>
          <a:p>
            <a:r>
              <a:rPr lang="en-US" dirty="0"/>
              <a:t>Retail operations or classroom space considerations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0299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Default Design 4">
      <a:dk1>
        <a:srgbClr val="000000"/>
      </a:dk1>
      <a:lt1>
        <a:srgbClr val="DEF6F1"/>
      </a:lt1>
      <a:dk2>
        <a:srgbClr val="000000"/>
      </a:dk2>
      <a:lt2>
        <a:srgbClr val="969696"/>
      </a:lt2>
      <a:accent1>
        <a:srgbClr val="FFFFFF"/>
      </a:accent1>
      <a:accent2>
        <a:srgbClr val="8DC6FF"/>
      </a:accent2>
      <a:accent3>
        <a:srgbClr val="ECFAF7"/>
      </a:accent3>
      <a:accent4>
        <a:srgbClr val="000000"/>
      </a:accent4>
      <a:accent5>
        <a:srgbClr val="FFFFFF"/>
      </a:accent5>
      <a:accent6>
        <a:srgbClr val="7FB3E7"/>
      </a:accent6>
      <a:hlink>
        <a:srgbClr val="0066CC"/>
      </a:hlink>
      <a:folHlink>
        <a:srgbClr val="00A8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Default Design">
  <a:themeElements>
    <a:clrScheme name="Default Design 4">
      <a:dk1>
        <a:srgbClr val="000000"/>
      </a:dk1>
      <a:lt1>
        <a:srgbClr val="DEF6F1"/>
      </a:lt1>
      <a:dk2>
        <a:srgbClr val="000000"/>
      </a:dk2>
      <a:lt2>
        <a:srgbClr val="969696"/>
      </a:lt2>
      <a:accent1>
        <a:srgbClr val="FFFFFF"/>
      </a:accent1>
      <a:accent2>
        <a:srgbClr val="8DC6FF"/>
      </a:accent2>
      <a:accent3>
        <a:srgbClr val="ECFAF7"/>
      </a:accent3>
      <a:accent4>
        <a:srgbClr val="000000"/>
      </a:accent4>
      <a:accent5>
        <a:srgbClr val="FFFFFF"/>
      </a:accent5>
      <a:accent6>
        <a:srgbClr val="7FB3E7"/>
      </a:accent6>
      <a:hlink>
        <a:srgbClr val="0066CC"/>
      </a:hlink>
      <a:folHlink>
        <a:srgbClr val="00A8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1232</TotalTime>
  <Words>735</Words>
  <Application>Microsoft Office PowerPoint</Application>
  <PresentationFormat>On-screen Show (4:3)</PresentationFormat>
  <Paragraphs>186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1_Default Design</vt:lpstr>
      <vt:lpstr>2_Default Design</vt:lpstr>
      <vt:lpstr>Building from Scratch: New Construction for the Newer Professional</vt:lpstr>
      <vt:lpstr>PowerPoint Presentation</vt:lpstr>
      <vt:lpstr>Concepts to cover</vt:lpstr>
      <vt:lpstr>Construction:  Public vs. Private</vt:lpstr>
      <vt:lpstr>Definitions</vt:lpstr>
      <vt:lpstr>Activity: Guess the Percentages University funded project</vt:lpstr>
      <vt:lpstr>Activity: Guess the Percentages UI New Residence Hall</vt:lpstr>
      <vt:lpstr>Philosophies/Logistics</vt:lpstr>
      <vt:lpstr>More Philosophies/Logistics</vt:lpstr>
      <vt:lpstr>Partners in the Process</vt:lpstr>
      <vt:lpstr>More Partners in the Process</vt:lpstr>
      <vt:lpstr>Steps in the Process typical Design/bid/build</vt:lpstr>
      <vt:lpstr>Steps in the Process typical Design/build or PPP</vt:lpstr>
      <vt:lpstr>Potential Stumbling Blocks</vt:lpstr>
      <vt:lpstr>The Voice of a  Newer Professional</vt:lpstr>
      <vt:lpstr>Included in your thumb drive:</vt:lpstr>
      <vt:lpstr>Closing Thoughts</vt:lpstr>
      <vt:lpstr>Thanks for Your Attendance and Participation!</vt:lpstr>
    </vt:vector>
  </TitlesOfParts>
  <Company>University of Iowa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Building from Scratch: New Construction for the Newer Professionals</dc:title>
  <dc:creator>Von Stange</dc:creator>
  <cp:lastModifiedBy>Von Stange</cp:lastModifiedBy>
  <cp:revision>34</cp:revision>
  <cp:lastPrinted>2013-10-09T14:51:04Z</cp:lastPrinted>
  <dcterms:created xsi:type="dcterms:W3CDTF">2013-10-06T04:40:15Z</dcterms:created>
  <dcterms:modified xsi:type="dcterms:W3CDTF">2013-10-24T04:29:12Z</dcterms:modified>
</cp:coreProperties>
</file>