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7"/>
  </p:handoutMasterIdLst>
  <p:sldIdLst>
    <p:sldId id="256" r:id="rId2"/>
    <p:sldId id="265" r:id="rId3"/>
    <p:sldId id="257" r:id="rId4"/>
    <p:sldId id="258" r:id="rId5"/>
    <p:sldId id="259" r:id="rId6"/>
    <p:sldId id="260" r:id="rId7"/>
    <p:sldId id="263" r:id="rId8"/>
    <p:sldId id="266" r:id="rId9"/>
    <p:sldId id="264" r:id="rId10"/>
    <p:sldId id="262" r:id="rId11"/>
    <p:sldId id="261" r:id="rId12"/>
    <p:sldId id="269" r:id="rId13"/>
    <p:sldId id="267" r:id="rId14"/>
    <p:sldId id="268" r:id="rId15"/>
    <p:sldId id="270"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E30F4D3-5624-49EB-A470-BC9E4FED918C}" type="datetimeFigureOut">
              <a:rPr lang="en-US" smtClean="0"/>
              <a:t>7/24/2013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7ED4640-4363-400E-A5BE-A449476AF658}" type="slidenum">
              <a:rPr lang="en-US" smtClean="0"/>
              <a:t>‹#›</a:t>
            </a:fld>
            <a:endParaRPr lang="en-US"/>
          </a:p>
        </p:txBody>
      </p:sp>
    </p:spTree>
    <p:extLst>
      <p:ext uri="{BB962C8B-B14F-4D97-AF65-F5344CB8AC3E}">
        <p14:creationId xmlns:p14="http://schemas.microsoft.com/office/powerpoint/2010/main" val="21689542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914650" y="1600200"/>
            <a:ext cx="5238750" cy="1600200"/>
          </a:xfrm>
        </p:spPr>
        <p:txBody>
          <a:bodyPr anchor="t" anchorCtr="0"/>
          <a:lstStyle/>
          <a:p>
            <a:r>
              <a:rPr lang="en-US" smtClean="0"/>
              <a:t>Click to edit Master title style</a:t>
            </a:r>
            <a:endParaRPr/>
          </a:p>
        </p:txBody>
      </p:sp>
      <p:sp>
        <p:nvSpPr>
          <p:cNvPr id="3" name="Subtitle 2"/>
          <p:cNvSpPr>
            <a:spLocks noGrp="1"/>
          </p:cNvSpPr>
          <p:nvPr>
            <p:ph type="subTitle" idx="1"/>
          </p:nvPr>
        </p:nvSpPr>
        <p:spPr>
          <a:xfrm>
            <a:off x="3317502" y="3276600"/>
            <a:ext cx="4433047" cy="685800"/>
          </a:xfrm>
        </p:spPr>
        <p:txBody>
          <a:bodyPr>
            <a:normAutofit/>
          </a:bodyPr>
          <a:lstStyle>
            <a:lvl1pPr marL="0" indent="0" algn="l">
              <a:buNone/>
              <a:defRPr sz="1800" spc="100" baseline="0">
                <a:gradFill>
                  <a:gsLst>
                    <a:gs pos="0">
                      <a:schemeClr val="tx1">
                        <a:alpha val="90000"/>
                      </a:schemeClr>
                    </a:gs>
                    <a:gs pos="100000">
                      <a:schemeClr val="tx1">
                        <a:lumMod val="75000"/>
                        <a:lumOff val="25000"/>
                        <a:alpha val="90000"/>
                      </a:schemeClr>
                    </a:gs>
                  </a:gsLst>
                  <a:lin ang="5400000" scaled="0"/>
                </a:gra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528816"/>
            <a:ext cx="2133600" cy="256032"/>
          </a:xfrm>
        </p:spPr>
        <p:txBody>
          <a:bodyPr/>
          <a:lstStyle>
            <a:lvl1pPr algn="l">
              <a:defRPr/>
            </a:lvl1pPr>
          </a:lstStyle>
          <a:p>
            <a:fld id="{736D56C5-3B86-45F8-AE25-782B900CA4DF}" type="datetimeFigureOut">
              <a:rPr lang="en-US" smtClean="0"/>
              <a:t>7/24/2013</a:t>
            </a:fld>
            <a:endParaRPr lang="en-US"/>
          </a:p>
        </p:txBody>
      </p:sp>
      <p:sp>
        <p:nvSpPr>
          <p:cNvPr id="5" name="Footer Placeholder 4"/>
          <p:cNvSpPr>
            <a:spLocks noGrp="1"/>
          </p:cNvSpPr>
          <p:nvPr>
            <p:ph type="ftr" sz="quarter" idx="11"/>
          </p:nvPr>
        </p:nvSpPr>
        <p:spPr>
          <a:xfrm>
            <a:off x="457200" y="6263640"/>
            <a:ext cx="2895600" cy="255494"/>
          </a:xfrm>
        </p:spPr>
        <p:txBody>
          <a:bodyPr/>
          <a:lstStyle>
            <a:lvl1pPr algn="l">
              <a:defRPr/>
            </a:lvl1pPr>
          </a:lstStyle>
          <a:p>
            <a:endParaRPr lang="en-US"/>
          </a:p>
        </p:txBody>
      </p:sp>
      <p:sp>
        <p:nvSpPr>
          <p:cNvPr id="6" name="Slide Number Placeholder 5"/>
          <p:cNvSpPr>
            <a:spLocks noGrp="1"/>
          </p:cNvSpPr>
          <p:nvPr>
            <p:ph type="sldNum" sz="quarter" idx="12"/>
          </p:nvPr>
        </p:nvSpPr>
        <p:spPr/>
        <p:txBody>
          <a:bodyPr/>
          <a:lstStyle/>
          <a:p>
            <a:fld id="{DCE141D6-AFA6-423B-AEEE-1C2C202EB1C6}" type="slidenum">
              <a:rPr lang="en-US" smtClean="0"/>
              <a:t>‹#›</a:t>
            </a:fld>
            <a:endParaRPr lang="en-US"/>
          </a:p>
        </p:txBody>
      </p:sp>
      <p:sp>
        <p:nvSpPr>
          <p:cNvPr id="11" name="Freeform 10"/>
          <p:cNvSpPr/>
          <p:nvPr/>
        </p:nvSpPr>
        <p:spPr>
          <a:xfrm flipH="1">
            <a:off x="215153" y="381001"/>
            <a:ext cx="2639924" cy="5029200"/>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29730 w 2928136"/>
              <a:gd name="connsiteY1" fmla="*/ 1463460 h 5548763"/>
              <a:gd name="connsiteX2" fmla="*/ 958067 w 2928136"/>
              <a:gd name="connsiteY2" fmla="*/ 1554822 h 5548763"/>
              <a:gd name="connsiteX3" fmla="*/ 2928136 w 2928136"/>
              <a:gd name="connsiteY3" fmla="*/ 107023 h 5548763"/>
              <a:gd name="connsiteX4" fmla="*/ 228600 w 2928136"/>
              <a:gd name="connsiteY4" fmla="*/ 2501761 h 5548763"/>
              <a:gd name="connsiteX5" fmla="*/ 2470934 w 2928136"/>
              <a:gd name="connsiteY5" fmla="*/ 1696096 h 5548763"/>
              <a:gd name="connsiteX6" fmla="*/ 0 w 2928136"/>
              <a:gd name="connsiteY6" fmla="*/ 1053958 h 5548763"/>
              <a:gd name="connsiteX7" fmla="*/ 0 w 2928136"/>
              <a:gd name="connsiteY7"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102755 w 3030891"/>
              <a:gd name="connsiteY0" fmla="*/ 1053955 h 5548763"/>
              <a:gd name="connsiteX1" fmla="*/ 722768 w 3030891"/>
              <a:gd name="connsiteY1" fmla="*/ 1301228 h 5548763"/>
              <a:gd name="connsiteX2" fmla="*/ 1032485 w 3030891"/>
              <a:gd name="connsiteY2" fmla="*/ 1463460 h 5548763"/>
              <a:gd name="connsiteX3" fmla="*/ 1060822 w 3030891"/>
              <a:gd name="connsiteY3" fmla="*/ 1554822 h 5548763"/>
              <a:gd name="connsiteX4" fmla="*/ 3030891 w 3030891"/>
              <a:gd name="connsiteY4" fmla="*/ 107023 h 5548763"/>
              <a:gd name="connsiteX5" fmla="*/ 331355 w 3030891"/>
              <a:gd name="connsiteY5" fmla="*/ 2501761 h 5548763"/>
              <a:gd name="connsiteX6" fmla="*/ 2573689 w 3030891"/>
              <a:gd name="connsiteY6" fmla="*/ 1696096 h 5548763"/>
              <a:gd name="connsiteX7" fmla="*/ 102755 w 3030891"/>
              <a:gd name="connsiteY7" fmla="*/ 1053958 h 5548763"/>
              <a:gd name="connsiteX8" fmla="*/ 102755 w 3030891"/>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57466 w 2928136"/>
              <a:gd name="connsiteY2" fmla="*/ 54258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296942 w 3225078"/>
              <a:gd name="connsiteY0" fmla="*/ 1053955 h 5578260"/>
              <a:gd name="connsiteX1" fmla="*/ 916955 w 3225078"/>
              <a:gd name="connsiteY1" fmla="*/ 1301228 h 5578260"/>
              <a:gd name="connsiteX2" fmla="*/ 986944 w 3225078"/>
              <a:gd name="connsiteY2" fmla="*/ 4740060 h 5578260"/>
              <a:gd name="connsiteX3" fmla="*/ 1255009 w 3225078"/>
              <a:gd name="connsiteY3" fmla="*/ 1554822 h 5578260"/>
              <a:gd name="connsiteX4" fmla="*/ 3225078 w 3225078"/>
              <a:gd name="connsiteY4" fmla="*/ 107023 h 5578260"/>
              <a:gd name="connsiteX5" fmla="*/ 525542 w 3225078"/>
              <a:gd name="connsiteY5" fmla="*/ 2501761 h 5578260"/>
              <a:gd name="connsiteX6" fmla="*/ 2767876 w 3225078"/>
              <a:gd name="connsiteY6" fmla="*/ 1696096 h 5578260"/>
              <a:gd name="connsiteX7" fmla="*/ 296942 w 3225078"/>
              <a:gd name="connsiteY7" fmla="*/ 1053958 h 5578260"/>
              <a:gd name="connsiteX8" fmla="*/ 296942 w 3225078"/>
              <a:gd name="connsiteY8" fmla="*/ 1053955 h 5578260"/>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8136" h="5578260">
                <a:moveTo>
                  <a:pt x="0" y="1053955"/>
                </a:moveTo>
                <a:cubicBezTo>
                  <a:pt x="849961" y="667873"/>
                  <a:pt x="530324" y="4656582"/>
                  <a:pt x="690002" y="4740060"/>
                </a:cubicBezTo>
                <a:cubicBezTo>
                  <a:pt x="746344" y="4782326"/>
                  <a:pt x="625000" y="1780895"/>
                  <a:pt x="958067" y="1554822"/>
                </a:cubicBezTo>
                <a:cubicBezTo>
                  <a:pt x="1204042" y="2617693"/>
                  <a:pt x="2516314" y="0"/>
                  <a:pt x="2928136" y="107023"/>
                </a:cubicBezTo>
                <a:cubicBezTo>
                  <a:pt x="1435513" y="2045643"/>
                  <a:pt x="468189" y="5267469"/>
                  <a:pt x="228600" y="2501761"/>
                </a:cubicBezTo>
                <a:cubicBezTo>
                  <a:pt x="360324" y="5578260"/>
                  <a:pt x="2153781" y="2236695"/>
                  <a:pt x="2470934" y="1696096"/>
                </a:cubicBezTo>
                <a:cubicBezTo>
                  <a:pt x="429222" y="2772608"/>
                  <a:pt x="411822" y="1160981"/>
                  <a:pt x="0" y="1053958"/>
                </a:cubicBezTo>
                <a:lnTo>
                  <a:pt x="0" y="1053955"/>
                </a:ln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6350" stA="35000" endA="100" endPos="40000" dist="101600" dir="5400000" sy="-100000" algn="bl" rotWithShape="0"/>
          </a:effectLst>
          <a:scene3d>
            <a:camera prst="orthographicFront"/>
            <a:lightRig rig="morning" dir="t">
              <a:rot lat="0" lon="0" rev="126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7" name="Group 32"/>
          <p:cNvGrpSpPr/>
          <p:nvPr/>
        </p:nvGrpSpPr>
        <p:grpSpPr>
          <a:xfrm>
            <a:off x="6941417" y="5105400"/>
            <a:ext cx="2238442" cy="2005669"/>
            <a:chOff x="2810256" y="4943398"/>
            <a:chExt cx="2238442" cy="2005669"/>
          </a:xfrm>
        </p:grpSpPr>
        <p:sp>
          <p:nvSpPr>
            <p:cNvPr id="10" name="Freeform 9"/>
            <p:cNvSpPr>
              <a:spLocks noChangeAspect="1"/>
            </p:cNvSpPr>
            <p:nvPr/>
          </p:nvSpPr>
          <p:spPr>
            <a:xfrm rot="6563566" flipH="1" flipV="1">
              <a:off x="2928137" y="544273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 name="Freeform 7"/>
            <p:cNvSpPr>
              <a:spLocks noChangeAspect="1"/>
            </p:cNvSpPr>
            <p:nvPr/>
          </p:nvSpPr>
          <p:spPr>
            <a:xfrm rot="6563566" flipH="1" flipV="1">
              <a:off x="3359071" y="482551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Freeform 8"/>
            <p:cNvSpPr>
              <a:spLocks noChangeAspect="1"/>
            </p:cNvSpPr>
            <p:nvPr/>
          </p:nvSpPr>
          <p:spPr>
            <a:xfrm rot="6563566" flipH="1" flipV="1">
              <a:off x="3613937" y="5236996"/>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Freeform 12"/>
            <p:cNvSpPr>
              <a:spLocks noChangeAspect="1"/>
            </p:cNvSpPr>
            <p:nvPr/>
          </p:nvSpPr>
          <p:spPr>
            <a:xfrm rot="6563566" flipH="1" flipV="1">
              <a:off x="3209136" y="5914804"/>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0000"/>
                  </a:schemeClr>
                </a:gs>
                <a:gs pos="100000">
                  <a:schemeClr val="tx1">
                    <a:alpha val="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Freeform 15"/>
            <p:cNvSpPr>
              <a:spLocks noChangeAspect="1"/>
            </p:cNvSpPr>
            <p:nvPr/>
          </p:nvSpPr>
          <p:spPr>
            <a:xfrm rot="6563566" flipH="1" flipV="1">
              <a:off x="4014435" y="56584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5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36D56C5-3B86-45F8-AE25-782B900CA4D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65163"/>
            <a:ext cx="1411288" cy="54610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989138" y="665163"/>
            <a:ext cx="4487862" cy="5461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36D56C5-3B86-45F8-AE25-782B900CA4D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36D56C5-3B86-45F8-AE25-782B900CA4DF}"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38413"/>
            <a:ext cx="6665913" cy="1362075"/>
          </a:xfrm>
        </p:spPr>
        <p:txBody>
          <a:bodyPr vert="horz" lIns="91440" tIns="45720" rIns="91440" bIns="45720" rtlCol="0" anchor="b" anchorCtr="0">
            <a:normAutofit/>
          </a:bodyPr>
          <a:lstStyle>
            <a:lvl1pPr algn="r" defTabSz="914400" rtl="0" eaLnBrk="1" latinLnBrk="0" hangingPunct="1">
              <a:spcBef>
                <a:spcPct val="0"/>
              </a:spcBef>
              <a:buNone/>
              <a:defRPr sz="3600" kern="1200">
                <a:gradFill>
                  <a:gsLst>
                    <a:gs pos="0">
                      <a:schemeClr val="tx1">
                        <a:alpha val="90000"/>
                      </a:schemeClr>
                    </a:gs>
                    <a:gs pos="50000">
                      <a:schemeClr val="tx1">
                        <a:lumMod val="75000"/>
                        <a:lumOff val="25000"/>
                        <a:alpha val="90000"/>
                      </a:schemeClr>
                    </a:gs>
                    <a:gs pos="100000">
                      <a:schemeClr val="tx1">
                        <a:lumMod val="50000"/>
                        <a:lumOff val="50000"/>
                        <a:alpha val="90000"/>
                      </a:schemeClr>
                    </a:gs>
                  </a:gsLst>
                  <a:lin ang="5400000" scaled="0"/>
                </a:gra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3352799" y="3910013"/>
            <a:ext cx="4532313" cy="814387"/>
          </a:xfrm>
        </p:spPr>
        <p:txBody>
          <a:bodyPr vert="horz" lIns="91440" tIns="45720" rIns="91440" bIns="45720" rtlCol="0">
            <a:normAutofit/>
          </a:bodyPr>
          <a:lstStyle>
            <a:lvl1pPr marL="0" indent="0" algn="r" defTabSz="914400" rtl="0" eaLnBrk="1" latinLnBrk="0" hangingPunct="1">
              <a:spcBef>
                <a:spcPts val="2000"/>
              </a:spcBef>
              <a:buClr>
                <a:schemeClr val="tx1"/>
              </a:buClr>
              <a:buSzPct val="80000"/>
              <a:buFont typeface="Wingdings" pitchFamily="2" charset="2"/>
              <a:buNone/>
              <a:defRPr sz="1800" kern="1200" spc="1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525768"/>
            <a:ext cx="2133600" cy="256032"/>
          </a:xfrm>
        </p:spPr>
        <p:txBody>
          <a:bodyPr/>
          <a:lstStyle>
            <a:lvl1pPr algn="l">
              <a:defRPr/>
            </a:lvl1pPr>
          </a:lstStyle>
          <a:p>
            <a:fld id="{736D56C5-3B86-45F8-AE25-782B900CA4DF}" type="datetimeFigureOut">
              <a:rPr lang="en-US" smtClean="0"/>
              <a:t>7/24/2013</a:t>
            </a:fld>
            <a:endParaRPr lang="en-US"/>
          </a:p>
        </p:txBody>
      </p:sp>
      <p:sp>
        <p:nvSpPr>
          <p:cNvPr id="5" name="Footer Placeholder 4"/>
          <p:cNvSpPr>
            <a:spLocks noGrp="1"/>
          </p:cNvSpPr>
          <p:nvPr>
            <p:ph type="ftr" sz="quarter" idx="11"/>
          </p:nvPr>
        </p:nvSpPr>
        <p:spPr>
          <a:xfrm>
            <a:off x="457200" y="6261309"/>
            <a:ext cx="2895600" cy="255494"/>
          </a:xfrm>
        </p:spPr>
        <p:txBody>
          <a:bodyPr/>
          <a:lstStyle/>
          <a:p>
            <a:endParaRPr lang="en-US"/>
          </a:p>
        </p:txBody>
      </p:sp>
      <p:sp>
        <p:nvSpPr>
          <p:cNvPr id="6" name="Slide Number Placeholder 5"/>
          <p:cNvSpPr>
            <a:spLocks noGrp="1"/>
          </p:cNvSpPr>
          <p:nvPr>
            <p:ph type="sldNum" sz="quarter" idx="12"/>
          </p:nvPr>
        </p:nvSpPr>
        <p:spPr>
          <a:xfrm>
            <a:off x="8028432" y="6208059"/>
            <a:ext cx="1048872" cy="685800"/>
          </a:xfrm>
        </p:spPr>
        <p:txBody>
          <a:bodyPr/>
          <a:lstStyle/>
          <a:p>
            <a:fld id="{DCE141D6-AFA6-423B-AEEE-1C2C202EB1C6}" type="slidenum">
              <a:rPr lang="en-US" smtClean="0"/>
              <a:t>‹#›</a:t>
            </a:fld>
            <a:endParaRPr lang="en-US"/>
          </a:p>
        </p:txBody>
      </p:sp>
      <p:sp>
        <p:nvSpPr>
          <p:cNvPr id="7" name="Freeform 6"/>
          <p:cNvSpPr/>
          <p:nvPr/>
        </p:nvSpPr>
        <p:spPr>
          <a:xfrm rot="5400000" flipH="1" flipV="1">
            <a:off x="5782442" y="1304158"/>
            <a:ext cx="4208515" cy="3124199"/>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2685372 w 6756508"/>
              <a:gd name="connsiteY0" fmla="*/ 2531921 h 5551239"/>
              <a:gd name="connsiteX1" fmla="*/ 3643439 w 6756508"/>
              <a:gd name="connsiteY1" fmla="*/ 3032788 h 5551239"/>
              <a:gd name="connsiteX2" fmla="*/ 6756508 w 6756508"/>
              <a:gd name="connsiteY2" fmla="*/ 2423189 h 5551239"/>
              <a:gd name="connsiteX3" fmla="*/ 0 w 6756508"/>
              <a:gd name="connsiteY3" fmla="*/ 2498978 h 5551239"/>
              <a:gd name="connsiteX4" fmla="*/ 5384906 w 6756508"/>
              <a:gd name="connsiteY4" fmla="*/ 3174062 h 5551239"/>
              <a:gd name="connsiteX5" fmla="*/ 2685372 w 6756508"/>
              <a:gd name="connsiteY5" fmla="*/ 2531924 h 5551239"/>
              <a:gd name="connsiteX6" fmla="*/ 2685372 w 6756508"/>
              <a:gd name="connsiteY6" fmla="*/ 2531921 h 5551239"/>
              <a:gd name="connsiteX0" fmla="*/ 2685372 w 6756508"/>
              <a:gd name="connsiteY0" fmla="*/ 2531921 h 5663722"/>
              <a:gd name="connsiteX1" fmla="*/ 3643439 w 6756508"/>
              <a:gd name="connsiteY1" fmla="*/ 3032788 h 5663722"/>
              <a:gd name="connsiteX2" fmla="*/ 6756508 w 6756508"/>
              <a:gd name="connsiteY2" fmla="*/ 2423189 h 5663722"/>
              <a:gd name="connsiteX3" fmla="*/ 0 w 6756508"/>
              <a:gd name="connsiteY3" fmla="*/ 2498978 h 5663722"/>
              <a:gd name="connsiteX4" fmla="*/ 5384906 w 6756508"/>
              <a:gd name="connsiteY4" fmla="*/ 3174062 h 5663722"/>
              <a:gd name="connsiteX5" fmla="*/ 2685372 w 6756508"/>
              <a:gd name="connsiteY5" fmla="*/ 2531924 h 5663722"/>
              <a:gd name="connsiteX6" fmla="*/ 2685372 w 6756508"/>
              <a:gd name="connsiteY6" fmla="*/ 2531921 h 5663722"/>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6508" h="4203685">
                <a:moveTo>
                  <a:pt x="2685372" y="1071887"/>
                </a:moveTo>
                <a:cubicBezTo>
                  <a:pt x="3004728" y="1238842"/>
                  <a:pt x="3929746" y="843385"/>
                  <a:pt x="3643439" y="1572751"/>
                </a:cubicBezTo>
                <a:cubicBezTo>
                  <a:pt x="5291114" y="2384738"/>
                  <a:pt x="5802321" y="0"/>
                  <a:pt x="6756508" y="963152"/>
                </a:cubicBezTo>
                <a:cubicBezTo>
                  <a:pt x="5263885" y="2901772"/>
                  <a:pt x="583602" y="3607661"/>
                  <a:pt x="0" y="1038941"/>
                </a:cubicBezTo>
                <a:cubicBezTo>
                  <a:pt x="438400" y="4203685"/>
                  <a:pt x="5067753" y="2254624"/>
                  <a:pt x="5384906" y="1714025"/>
                </a:cubicBezTo>
                <a:cubicBezTo>
                  <a:pt x="4622906" y="1421925"/>
                  <a:pt x="3135294" y="1178910"/>
                  <a:pt x="2685372" y="1071887"/>
                </a:cubicBez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12050" stA="35000" endA="100" endPos="40000" dist="101600" dir="5400000" sy="-100000" algn="bl" rotWithShape="0"/>
          </a:effectLst>
          <a:scene3d>
            <a:camera prst="orthographicFront"/>
            <a:lightRig rig="morning" dir="t">
              <a:rot lat="0" lon="0" rev="60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r>
              <a:rPr lang="en-US" smtClean="0"/>
              <a:t>Click to edit Master title style</a:t>
            </a:r>
            <a:endParaRPr/>
          </a:p>
        </p:txBody>
      </p:sp>
      <p:sp>
        <p:nvSpPr>
          <p:cNvPr id="3" name="Content Placeholder 2"/>
          <p:cNvSpPr>
            <a:spLocks noGrp="1"/>
          </p:cNvSpPr>
          <p:nvPr>
            <p:ph sz="half" idx="1"/>
          </p:nvPr>
        </p:nvSpPr>
        <p:spPr>
          <a:xfrm>
            <a:off x="1737360" y="1755648"/>
            <a:ext cx="3063240" cy="4394327"/>
          </a:xfrm>
        </p:spPr>
        <p:txBody>
          <a:bodyPr>
            <a:normAutofit/>
          </a:bodyPr>
          <a:lstStyle>
            <a:lvl1pPr>
              <a:defRPr sz="1800"/>
            </a:lvl1pPr>
            <a:lvl2pPr>
              <a:defRPr sz="1600"/>
            </a:lvl2pPr>
            <a:lvl3pPr>
              <a:defRPr sz="1600"/>
            </a:lvl3pPr>
            <a:lvl4pPr>
              <a:defRPr sz="1600"/>
            </a:lvl4pPr>
            <a:lvl5pPr>
              <a:defRPr sz="1600"/>
            </a:lvl5pPr>
            <a:lvl6pPr>
              <a:defRPr sz="1600" baseline="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959638" y="1755648"/>
            <a:ext cx="3063240" cy="4394327"/>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36D56C5-3B86-45F8-AE25-782B900CA4D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51660" y="1722279"/>
            <a:ext cx="2834640" cy="639762"/>
          </a:xfrm>
        </p:spPr>
        <p:txBody>
          <a:bodyPr anchor="ctr" anchorCtr="0">
            <a:noAutofit/>
          </a:bodyPr>
          <a:lstStyle>
            <a:lvl1pPr marL="0" indent="0" algn="ctr">
              <a:buNone/>
              <a:defRPr sz="2000" b="1">
                <a:gradFill>
                  <a:gsLst>
                    <a:gs pos="0">
                      <a:schemeClr val="tx1"/>
                    </a:gs>
                    <a:gs pos="100000">
                      <a:schemeClr val="tx1">
                        <a:lumMod val="75000"/>
                        <a:lumOff val="25000"/>
                      </a:schemeClr>
                    </a:gs>
                  </a:gsLst>
                  <a:lin ang="54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073938" y="1722279"/>
            <a:ext cx="2834640" cy="639762"/>
          </a:xfrm>
        </p:spPr>
        <p:txBody>
          <a:bodyPr vert="horz" lIns="91440" tIns="45720" rIns="91440" bIns="45720" rtlCol="0" anchor="ctr" anchorCtr="0">
            <a:noAutofit/>
          </a:bodyPr>
          <a:lstStyle>
            <a:lvl1pPr marL="0" indent="0" algn="ctr">
              <a:buNone/>
              <a:defRPr sz="2000" b="1" kern="1200">
                <a:gradFill>
                  <a:gsLst>
                    <a:gs pos="0">
                      <a:schemeClr val="tx1"/>
                    </a:gs>
                    <a:gs pos="100000">
                      <a:schemeClr val="tx1">
                        <a:lumMod val="75000"/>
                        <a:lumOff val="25000"/>
                      </a:schemeClr>
                    </a:gs>
                  </a:gsLst>
                  <a:lin ang="5400000" scaled="0"/>
                </a:gra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ts val="2000"/>
              </a:spcBef>
              <a:buClr>
                <a:schemeClr val="tx1"/>
              </a:buClr>
              <a:buSzPct val="80000"/>
              <a:buFont typeface="Wingdings" pitchFamily="2" charset="2"/>
              <a:buNone/>
            </a:pPr>
            <a:r>
              <a:rPr lang="en-US" smtClean="0"/>
              <a:t>Click to edit Master text styles</a:t>
            </a:r>
          </a:p>
        </p:txBody>
      </p:sp>
      <p:sp>
        <p:nvSpPr>
          <p:cNvPr id="10" name="Freeform 9"/>
          <p:cNvSpPr/>
          <p:nvPr/>
        </p:nvSpPr>
        <p:spPr>
          <a:xfrm>
            <a:off x="1737360"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Freeform 10"/>
          <p:cNvSpPr/>
          <p:nvPr/>
        </p:nvSpPr>
        <p:spPr>
          <a:xfrm>
            <a:off x="4959638"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a:xfrm>
            <a:off x="1219199" y="76200"/>
            <a:ext cx="6803679" cy="1371600"/>
          </a:xfrm>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1737360" y="2590799"/>
            <a:ext cx="3063240" cy="35353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959638" y="2590799"/>
            <a:ext cx="3063240" cy="35353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36D56C5-3B86-45F8-AE25-782B900CA4DF}" type="datetimeFigureOut">
              <a:rPr lang="en-US" smtClean="0"/>
              <a:t>7/24/2013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36D56C5-3B86-45F8-AE25-782B900CA4DF}" type="datetimeFigureOut">
              <a:rPr lang="en-US" smtClean="0"/>
              <a:t>7/24/2013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E141D6-AFA6-423B-AEEE-1C2C202EB1C6}" type="slidenum">
              <a:rPr lang="en-US" smtClean="0"/>
              <a:t>‹#›</a:t>
            </a:fld>
            <a:endParaRPr lang="en-US"/>
          </a:p>
        </p:txBody>
      </p:sp>
      <p:grpSp>
        <p:nvGrpSpPr>
          <p:cNvPr id="6" name="Group 5"/>
          <p:cNvGrpSpPr/>
          <p:nvPr/>
        </p:nvGrpSpPr>
        <p:grpSpPr>
          <a:xfrm>
            <a:off x="7339001" y="5311513"/>
            <a:ext cx="1837944" cy="1533602"/>
            <a:chOff x="7339001" y="5311513"/>
            <a:chExt cx="1837944" cy="1533602"/>
          </a:xfrm>
        </p:grpSpPr>
        <p:sp>
          <p:nvSpPr>
            <p:cNvPr id="7" name="Freeform 6"/>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 name="Freeform 7"/>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Freeform 8"/>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D56C5-3B86-45F8-AE25-782B900CA4DF}" type="datetimeFigureOut">
              <a:rPr lang="en-US" smtClean="0"/>
              <a:t>7/24/2013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E141D6-AFA6-423B-AEEE-1C2C202EB1C6}" type="slidenum">
              <a:rPr lang="en-US" smtClean="0"/>
              <a:t>‹#›</a:t>
            </a:fld>
            <a:endParaRPr lang="en-US"/>
          </a:p>
        </p:txBody>
      </p:sp>
      <p:grpSp>
        <p:nvGrpSpPr>
          <p:cNvPr id="8" name="Group 7"/>
          <p:cNvGrpSpPr/>
          <p:nvPr/>
        </p:nvGrpSpPr>
        <p:grpSpPr>
          <a:xfrm>
            <a:off x="7339001" y="5311513"/>
            <a:ext cx="1837944" cy="1533602"/>
            <a:chOff x="7339001" y="5311513"/>
            <a:chExt cx="1837944" cy="1533602"/>
          </a:xfrm>
        </p:grpSpPr>
        <p:sp>
          <p:nvSpPr>
            <p:cNvPr id="5" name="Freeform 4"/>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 name="Freeform 5"/>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 name="Freeform 6"/>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649941"/>
            <a:ext cx="3886200" cy="5486400"/>
          </a:xfrm>
        </p:spPr>
        <p:txBody>
          <a:bodyPr>
            <a:normAutofit/>
          </a:bodyPr>
          <a:lstStyle>
            <a:lvl1pPr>
              <a:defRPr sz="22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36D56C5-3B86-45F8-AE25-782B900CA4D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E141D6-AFA6-423B-AEEE-1C2C202EB1C6}" type="slidenum">
              <a:rPr lang="en-US" smtClean="0"/>
              <a:t>‹#›</a:t>
            </a:fld>
            <a:endParaRPr lang="en-US"/>
          </a:p>
        </p:txBody>
      </p:sp>
      <p:sp>
        <p:nvSpPr>
          <p:cNvPr id="4" name="Text Placeholder 3"/>
          <p:cNvSpPr>
            <a:spLocks noGrp="1"/>
          </p:cNvSpPr>
          <p:nvPr>
            <p:ph type="body" sz="half" idx="2"/>
          </p:nvPr>
        </p:nvSpPr>
        <p:spPr>
          <a:xfrm>
            <a:off x="1815353" y="2516841"/>
            <a:ext cx="2514600" cy="27432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815353" y="1526241"/>
            <a:ext cx="2514600" cy="914400"/>
          </a:xfrm>
        </p:spPr>
        <p:txBody>
          <a:bodyPr anchor="b">
            <a:normAutofit/>
          </a:bodyPr>
          <a:lstStyle>
            <a:lvl1pPr algn="l">
              <a:defRPr sz="2200" b="1"/>
            </a:lvl1pPr>
          </a:lstStyle>
          <a:p>
            <a:r>
              <a:rPr lang="en-US" smtClean="0"/>
              <a:t>Click to edit Master title style</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4666129" y="523718"/>
            <a:ext cx="4114800" cy="572826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a:xfrm>
            <a:off x="1819656" y="1527048"/>
            <a:ext cx="2514600" cy="914400"/>
          </a:xfrm>
        </p:spPr>
        <p:txBody>
          <a:bodyPr anchor="b">
            <a:normAutofit/>
          </a:bodyPr>
          <a:lstStyle>
            <a:lvl1pPr algn="l">
              <a:defRPr sz="2200" b="1"/>
            </a:lvl1pPr>
          </a:lstStyle>
          <a:p>
            <a:r>
              <a:rPr lang="en-US" smtClean="0"/>
              <a:t>Click to edit Master title style</a:t>
            </a:r>
            <a:endParaRPr/>
          </a:p>
        </p:txBody>
      </p:sp>
      <p:sp>
        <p:nvSpPr>
          <p:cNvPr id="3" name="Picture Placeholder 2"/>
          <p:cNvSpPr>
            <a:spLocks noGrp="1"/>
          </p:cNvSpPr>
          <p:nvPr>
            <p:ph type="pic" idx="1"/>
          </p:nvPr>
        </p:nvSpPr>
        <p:spPr>
          <a:xfrm>
            <a:off x="4937760" y="786384"/>
            <a:ext cx="3611880" cy="5212080"/>
          </a:xfrm>
          <a:effectLst>
            <a:softEdge rad="31750"/>
          </a:effectLst>
        </p:spPr>
        <p:txBody>
          <a:bodyPr>
            <a:normAutofit/>
          </a:bodyPr>
          <a:lstStyle>
            <a:lvl1pPr marL="0" indent="0">
              <a:buNone/>
              <a:defRPr sz="2200">
                <a:solidFill>
                  <a:schemeClr val="bg1">
                    <a:lumMod val="9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819656" y="2514600"/>
            <a:ext cx="2514600" cy="27432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6D56C5-3B86-45F8-AE25-782B900CA4DF}"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E141D6-AFA6-423B-AEEE-1C2C202EB1C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199" y="76200"/>
            <a:ext cx="6803679" cy="13716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981200" y="1752600"/>
            <a:ext cx="6041679"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889279" y="6498874"/>
            <a:ext cx="2133600" cy="256032"/>
          </a:xfrm>
          <a:prstGeom prst="rect">
            <a:avLst/>
          </a:prstGeom>
        </p:spPr>
        <p:txBody>
          <a:bodyPr vert="horz" lIns="91440" tIns="45720" rIns="91440" bIns="0" rtlCol="0" anchor="ctr"/>
          <a:lstStyle>
            <a:lvl1pPr marL="0" algn="r" defTabSz="914400" rtl="0" eaLnBrk="1" latinLnBrk="0" hangingPunct="1">
              <a:defRPr sz="1000" b="1" kern="1200">
                <a:solidFill>
                  <a:schemeClr val="tx1">
                    <a:lumMod val="75000"/>
                    <a:lumOff val="25000"/>
                    <a:alpha val="40000"/>
                  </a:schemeClr>
                </a:solidFill>
                <a:latin typeface="+mj-lt"/>
                <a:ea typeface="+mn-ea"/>
                <a:cs typeface="+mn-cs"/>
              </a:defRPr>
            </a:lvl1pPr>
          </a:lstStyle>
          <a:p>
            <a:fld id="{736D56C5-3B86-45F8-AE25-782B900CA4DF}" type="datetimeFigureOut">
              <a:rPr lang="en-US" smtClean="0"/>
              <a:t>7/24/2013</a:t>
            </a:fld>
            <a:endParaRPr lang="en-US"/>
          </a:p>
        </p:txBody>
      </p:sp>
      <p:sp>
        <p:nvSpPr>
          <p:cNvPr id="5" name="Footer Placeholder 4"/>
          <p:cNvSpPr>
            <a:spLocks noGrp="1"/>
          </p:cNvSpPr>
          <p:nvPr>
            <p:ph type="ftr" sz="quarter" idx="3"/>
          </p:nvPr>
        </p:nvSpPr>
        <p:spPr>
          <a:xfrm>
            <a:off x="1981200" y="6499412"/>
            <a:ext cx="2895600" cy="255494"/>
          </a:xfrm>
          <a:prstGeom prst="rect">
            <a:avLst/>
          </a:prstGeom>
        </p:spPr>
        <p:txBody>
          <a:bodyPr vert="horz" lIns="91440" tIns="45720" rIns="91440" bIns="0" rtlCol="0" anchor="ctr"/>
          <a:lstStyle>
            <a:lvl1pPr marL="0" algn="l" defTabSz="914400" rtl="0" eaLnBrk="1" latinLnBrk="0" hangingPunct="1">
              <a:defRPr sz="1000" b="1" kern="1200">
                <a:solidFill>
                  <a:schemeClr val="tx1">
                    <a:lumMod val="75000"/>
                    <a:lumOff val="25000"/>
                    <a:alpha val="40000"/>
                  </a:schemeClr>
                </a:solidFill>
                <a:latin typeface="+mj-lt"/>
                <a:ea typeface="+mn-ea"/>
                <a:cs typeface="+mn-cs"/>
              </a:defRPr>
            </a:lvl1pPr>
          </a:lstStyle>
          <a:p>
            <a:endParaRPr lang="en-US"/>
          </a:p>
        </p:txBody>
      </p:sp>
      <p:sp>
        <p:nvSpPr>
          <p:cNvPr id="6" name="Slide Number Placeholder 5"/>
          <p:cNvSpPr>
            <a:spLocks noGrp="1"/>
          </p:cNvSpPr>
          <p:nvPr>
            <p:ph type="sldNum" sz="quarter" idx="4"/>
          </p:nvPr>
        </p:nvSpPr>
        <p:spPr>
          <a:xfrm>
            <a:off x="8027894" y="6208059"/>
            <a:ext cx="1048872" cy="685800"/>
          </a:xfrm>
          <a:prstGeom prst="rect">
            <a:avLst/>
          </a:prstGeom>
        </p:spPr>
        <p:txBody>
          <a:bodyPr vert="horz" lIns="91440" tIns="45720" rIns="91440" bIns="0" rtlCol="0" anchor="ctr"/>
          <a:lstStyle>
            <a:lvl1pPr algn="r">
              <a:defRPr sz="2800" b="1">
                <a:solidFill>
                  <a:schemeClr val="tx1">
                    <a:lumMod val="75000"/>
                    <a:lumOff val="25000"/>
                    <a:alpha val="40000"/>
                  </a:schemeClr>
                </a:solidFill>
                <a:latin typeface="+mj-lt"/>
              </a:defRPr>
            </a:lvl1pPr>
          </a:lstStyle>
          <a:p>
            <a:fld id="{DCE141D6-AFA6-423B-AEEE-1C2C202EB1C6}" type="slidenum">
              <a:rPr lang="en-US" smtClean="0"/>
              <a:t>‹#›</a:t>
            </a:fld>
            <a:endParaRPr lang="en-US"/>
          </a:p>
        </p:txBody>
      </p:sp>
      <p:sp>
        <p:nvSpPr>
          <p:cNvPr id="8" name="Freeform 7"/>
          <p:cNvSpPr/>
          <p:nvPr/>
        </p:nvSpPr>
        <p:spPr>
          <a:xfrm>
            <a:off x="-990600" y="76200"/>
            <a:ext cx="3340100" cy="6629400"/>
          </a:xfrm>
          <a:custGeom>
            <a:avLst/>
            <a:gdLst>
              <a:gd name="connsiteX0" fmla="*/ 0 w 2057400"/>
              <a:gd name="connsiteY0" fmla="*/ 3238500 h 6477000"/>
              <a:gd name="connsiteX1" fmla="*/ 48274 w 2057400"/>
              <a:gd name="connsiteY1" fmla="*/ 2258072 h 6477000"/>
              <a:gd name="connsiteX2" fmla="*/ 1028706 w 2057400"/>
              <a:gd name="connsiteY2" fmla="*/ 1 h 6477000"/>
              <a:gd name="connsiteX3" fmla="*/ 2009129 w 2057400"/>
              <a:gd name="connsiteY3" fmla="*/ 2258077 h 6477000"/>
              <a:gd name="connsiteX4" fmla="*/ 2057403 w 2057400"/>
              <a:gd name="connsiteY4" fmla="*/ 3238502 h 6477000"/>
              <a:gd name="connsiteX5" fmla="*/ 2009129 w 2057400"/>
              <a:gd name="connsiteY5" fmla="*/ 4218929 h 6477000"/>
              <a:gd name="connsiteX6" fmla="*/ 1028701 w 2057400"/>
              <a:gd name="connsiteY6" fmla="*/ 6477002 h 6477000"/>
              <a:gd name="connsiteX7" fmla="*/ 48277 w 2057400"/>
              <a:gd name="connsiteY7" fmla="*/ 4218927 h 6477000"/>
              <a:gd name="connsiteX8" fmla="*/ 3 w 2057400"/>
              <a:gd name="connsiteY8" fmla="*/ 3238501 h 6477000"/>
              <a:gd name="connsiteX9" fmla="*/ 0 w 2057400"/>
              <a:gd name="connsiteY9" fmla="*/ 3238500 h 6477000"/>
              <a:gd name="connsiteX0" fmla="*/ 0 w 2057403"/>
              <a:gd name="connsiteY0" fmla="*/ 3238507 h 6477012"/>
              <a:gd name="connsiteX1" fmla="*/ 48274 w 2057403"/>
              <a:gd name="connsiteY1" fmla="*/ 22580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593235 w 2650638"/>
              <a:gd name="connsiteY0" fmla="*/ 3238507 h 6477012"/>
              <a:gd name="connsiteX1" fmla="*/ 1479709 w 2650638"/>
              <a:gd name="connsiteY1" fmla="*/ 2562879 h 6477012"/>
              <a:gd name="connsiteX2" fmla="*/ 1621941 w 2650638"/>
              <a:gd name="connsiteY2" fmla="*/ 8 h 6477012"/>
              <a:gd name="connsiteX3" fmla="*/ 2602364 w 2650638"/>
              <a:gd name="connsiteY3" fmla="*/ 2258084 h 6477012"/>
              <a:gd name="connsiteX4" fmla="*/ 2650638 w 2650638"/>
              <a:gd name="connsiteY4" fmla="*/ 3238509 h 6477012"/>
              <a:gd name="connsiteX5" fmla="*/ 2602364 w 2650638"/>
              <a:gd name="connsiteY5" fmla="*/ 4218936 h 6477012"/>
              <a:gd name="connsiteX6" fmla="*/ 1621936 w 2650638"/>
              <a:gd name="connsiteY6" fmla="*/ 6477009 h 6477012"/>
              <a:gd name="connsiteX7" fmla="*/ 641512 w 2650638"/>
              <a:gd name="connsiteY7" fmla="*/ 4218934 h 6477012"/>
              <a:gd name="connsiteX8" fmla="*/ 593238 w 2650638"/>
              <a:gd name="connsiteY8" fmla="*/ 3238508 h 6477012"/>
              <a:gd name="connsiteX9" fmla="*/ 593235 w 2650638"/>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1964838 w 3406086"/>
              <a:gd name="connsiteY4" fmla="*/ 26289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8 w 3406086"/>
              <a:gd name="connsiteY0" fmla="*/ 3238508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0" fmla="*/ 641512 w 3406086"/>
              <a:gd name="connsiteY0" fmla="*/ 42189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7780" h="6477009">
                <a:moveTo>
                  <a:pt x="1860712" y="2923534"/>
                </a:moveTo>
                <a:cubicBezTo>
                  <a:pt x="1944660" y="1493706"/>
                  <a:pt x="1492916" y="2558773"/>
                  <a:pt x="1479709" y="2562879"/>
                </a:cubicBezTo>
                <a:cubicBezTo>
                  <a:pt x="3317780" y="1849120"/>
                  <a:pt x="1173778" y="0"/>
                  <a:pt x="1621941" y="8"/>
                </a:cubicBezTo>
                <a:cubicBezTo>
                  <a:pt x="0" y="1257313"/>
                  <a:pt x="2466688" y="913421"/>
                  <a:pt x="2602364" y="2258084"/>
                </a:cubicBezTo>
                <a:cubicBezTo>
                  <a:pt x="2812155" y="1330547"/>
                  <a:pt x="2128243" y="1925755"/>
                  <a:pt x="1964838" y="2628909"/>
                </a:cubicBezTo>
                <a:cubicBezTo>
                  <a:pt x="1801433" y="3332063"/>
                  <a:pt x="1842490" y="6212005"/>
                  <a:pt x="1621936" y="6477009"/>
                </a:cubicBezTo>
                <a:cubicBezTo>
                  <a:pt x="1173776" y="6477006"/>
                  <a:pt x="3025088" y="1778999"/>
                  <a:pt x="1860712" y="2923534"/>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400" kern="1200">
          <a:gradFill>
            <a:gsLst>
              <a:gs pos="0">
                <a:schemeClr val="tx1">
                  <a:alpha val="90000"/>
                </a:schemeClr>
              </a:gs>
              <a:gs pos="50000">
                <a:schemeClr val="tx1">
                  <a:lumMod val="75000"/>
                  <a:lumOff val="25000"/>
                  <a:alpha val="90000"/>
                </a:schemeClr>
              </a:gs>
              <a:gs pos="100000">
                <a:schemeClr val="tx1">
                  <a:lumMod val="50000"/>
                  <a:lumOff val="50000"/>
                </a:schemeClr>
              </a:gs>
            </a:gsLst>
            <a:lin ang="5400000" scaled="0"/>
          </a:gradFill>
          <a:latin typeface="+mj-lt"/>
          <a:ea typeface="+mj-ea"/>
          <a:cs typeface="+mj-cs"/>
        </a:defRPr>
      </a:lvl1pPr>
    </p:titleStyle>
    <p:bodyStyle>
      <a:lvl1pPr marL="342900" indent="-342900" algn="l" defTabSz="914400" rtl="0" eaLnBrk="1" latinLnBrk="0" hangingPunct="1">
        <a:spcBef>
          <a:spcPts val="2000"/>
        </a:spcBef>
        <a:buClr>
          <a:schemeClr val="tx1"/>
        </a:buClr>
        <a:buSzPct val="80000"/>
        <a:buFont typeface="Wingdings" pitchFamily="2" charset="2"/>
        <a:buChar char="v"/>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577850" indent="-228600" algn="l" defTabSz="914400" rtl="0" eaLnBrk="1" latinLnBrk="0" hangingPunct="1">
        <a:spcBef>
          <a:spcPts val="1200"/>
        </a:spcBef>
        <a:buSzPct val="100000"/>
        <a:buFont typeface="Wingdings" pitchFamily="2" charset="2"/>
        <a:buChar char=""/>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2pPr>
      <a:lvl3pPr marL="806450" indent="-228600" algn="l" defTabSz="914400" rtl="0" eaLnBrk="1" latinLnBrk="0" hangingPunct="1">
        <a:spcBef>
          <a:spcPts val="1200"/>
        </a:spcBef>
        <a:buClr>
          <a:schemeClr val="accent4"/>
        </a:buClr>
        <a:buSzPct val="100000"/>
        <a:buFont typeface="Wingdings" pitchFamily="2" charset="2"/>
        <a:buChar char="w"/>
        <a:defRPr sz="20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3pPr>
      <a:lvl4pPr marL="1035050" indent="-228600" algn="l" defTabSz="914400" rtl="0" eaLnBrk="1" latinLnBrk="0" hangingPunct="1">
        <a:spcBef>
          <a:spcPts val="1200"/>
        </a:spcBef>
        <a:buClr>
          <a:schemeClr val="accent2"/>
        </a:buClr>
        <a:buFont typeface="Wingdings" pitchFamily="2" charset="2"/>
        <a:buChar char=""/>
        <a:defRPr sz="18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4pPr>
      <a:lvl5pPr marL="1263650" indent="-228600" algn="l" defTabSz="914400" rtl="0" eaLnBrk="1" latinLnBrk="0" hangingPunct="1">
        <a:spcBef>
          <a:spcPts val="1200"/>
        </a:spcBef>
        <a:buClr>
          <a:schemeClr val="accent3"/>
        </a:buClr>
        <a:buSzPct val="100000"/>
        <a:buFont typeface="Wingdings" pitchFamily="2" charset="2"/>
        <a:buChar char="w"/>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5pPr>
      <a:lvl6pPr marL="1492250" indent="-228600" algn="l" defTabSz="914400" rtl="0" eaLnBrk="1" latinLnBrk="0" hangingPunct="1">
        <a:spcBef>
          <a:spcPts val="1200"/>
        </a:spcBef>
        <a:buClr>
          <a:schemeClr val="accent5"/>
        </a:buClr>
        <a:buFont typeface="Wingdings" pitchFamily="2" charset="2"/>
        <a:buChar char=""/>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6pPr>
      <a:lvl7pPr marL="1720850" indent="-228600" algn="l" defTabSz="914400" rtl="0" eaLnBrk="1" latinLnBrk="0" hangingPunct="1">
        <a:spcBef>
          <a:spcPts val="1200"/>
        </a:spcBef>
        <a:buClr>
          <a:schemeClr val="accent6"/>
        </a:buClr>
        <a:buFont typeface="Wingdings" pitchFamily="2" charset="2"/>
        <a:buChar char=""/>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7pPr>
      <a:lvl8pPr marL="1949450" indent="-228600" algn="l" defTabSz="914400" rtl="0" eaLnBrk="1" latinLnBrk="0" hangingPunct="1">
        <a:spcBef>
          <a:spcPts val="1200"/>
        </a:spcBef>
        <a:buFont typeface="Wingdings" pitchFamily="2" charset="2"/>
        <a:buChar char=""/>
        <a:defRPr sz="1600" kern="12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8pPr>
      <a:lvl9pPr marL="2178050" indent="-228600" algn="l" defTabSz="914400" rtl="0" eaLnBrk="1" latinLnBrk="0" hangingPunct="1">
        <a:spcBef>
          <a:spcPts val="1200"/>
        </a:spcBef>
        <a:buFont typeface="Wingdings" pitchFamily="2" charset="2"/>
        <a:buChar char=""/>
        <a:defRPr sz="1600" kern="12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wendybelcher.com/pages/Writing_Your_Journal_Article_in_Twelve_Weeks.htm" TargetMode="External"/><Relationship Id="rId2" Type="http://schemas.openxmlformats.org/officeDocument/2006/relationships/hyperlink" Target="http://www.acuho-i.org/Resources/JournalofCollegebrUniversityStudentbrHousing/tabid/90/Default.aspx" TargetMode="External"/><Relationship Id="rId1" Type="http://schemas.openxmlformats.org/officeDocument/2006/relationships/slideLayout" Target="../slideLayouts/slideLayout2.xml"/><Relationship Id="rId4" Type="http://schemas.openxmlformats.org/officeDocument/2006/relationships/hyperlink" Target="http://owl.english.purdue.edu/owl/resource/560/0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Writing and Reviewing for Publication</a:t>
            </a:r>
            <a:endParaRPr lang="en-US" dirty="0"/>
          </a:p>
        </p:txBody>
      </p:sp>
      <p:sp>
        <p:nvSpPr>
          <p:cNvPr id="3" name="Subtitle 2"/>
          <p:cNvSpPr>
            <a:spLocks noGrp="1"/>
          </p:cNvSpPr>
          <p:nvPr>
            <p:ph type="subTitle" idx="1"/>
          </p:nvPr>
        </p:nvSpPr>
        <p:spPr>
          <a:xfrm>
            <a:off x="1371600" y="4724400"/>
            <a:ext cx="6400800" cy="1600200"/>
          </a:xfrm>
        </p:spPr>
        <p:txBody>
          <a:bodyPr>
            <a:noAutofit/>
          </a:bodyPr>
          <a:lstStyle/>
          <a:p>
            <a:r>
              <a:rPr lang="en-US" b="1" dirty="0" smtClean="0"/>
              <a:t>Von Stange, Editor</a:t>
            </a:r>
          </a:p>
          <a:p>
            <a:r>
              <a:rPr lang="en-US" b="1" dirty="0" smtClean="0"/>
              <a:t>The Journal of College and University Student Housing</a:t>
            </a:r>
            <a:endParaRPr lang="en-US" b="1" dirty="0"/>
          </a:p>
          <a:p>
            <a:r>
              <a:rPr lang="en-US" b="1" dirty="0" smtClean="0"/>
              <a:t>ACUHO-I Annual Convention and Exposition</a:t>
            </a:r>
          </a:p>
          <a:p>
            <a:r>
              <a:rPr lang="en-US" b="1" dirty="0" smtClean="0"/>
              <a:t>Minneapolis, MN</a:t>
            </a:r>
            <a:endParaRPr lang="en-US" b="1" dirty="0"/>
          </a:p>
        </p:txBody>
      </p:sp>
    </p:spTree>
    <p:extLst>
      <p:ext uri="{BB962C8B-B14F-4D97-AF65-F5344CB8AC3E}">
        <p14:creationId xmlns:p14="http://schemas.microsoft.com/office/powerpoint/2010/main" val="21529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Journal of College and University Student Housing</a:t>
            </a:r>
            <a:endParaRPr lang="en-US" dirty="0"/>
          </a:p>
        </p:txBody>
      </p:sp>
      <p:sp>
        <p:nvSpPr>
          <p:cNvPr id="3" name="Content Placeholder 2"/>
          <p:cNvSpPr>
            <a:spLocks noGrp="1"/>
          </p:cNvSpPr>
          <p:nvPr>
            <p:ph idx="1"/>
          </p:nvPr>
        </p:nvSpPr>
        <p:spPr/>
        <p:txBody>
          <a:bodyPr/>
          <a:lstStyle/>
          <a:p>
            <a:r>
              <a:rPr lang="en-US" dirty="0" smtClean="0"/>
              <a:t>Philosophy</a:t>
            </a:r>
          </a:p>
          <a:p>
            <a:r>
              <a:rPr lang="en-US" dirty="0" smtClean="0"/>
              <a:t>Manuscript criteria</a:t>
            </a:r>
          </a:p>
          <a:p>
            <a:pPr lvl="1"/>
            <a:r>
              <a:rPr lang="en-US" dirty="0" smtClean="0"/>
              <a:t>Relevant to the field</a:t>
            </a:r>
          </a:p>
          <a:p>
            <a:pPr lvl="1"/>
            <a:r>
              <a:rPr lang="en-US" dirty="0" smtClean="0"/>
              <a:t>Thorough discussion</a:t>
            </a:r>
          </a:p>
          <a:p>
            <a:pPr lvl="1"/>
            <a:r>
              <a:rPr lang="en-US" dirty="0" smtClean="0"/>
              <a:t>High quality writing</a:t>
            </a:r>
          </a:p>
          <a:p>
            <a:pPr lvl="1"/>
            <a:r>
              <a:rPr lang="en-US" dirty="0" smtClean="0"/>
              <a:t>Appropriate and timely references</a:t>
            </a:r>
          </a:p>
          <a:p>
            <a:pPr lvl="1"/>
            <a:r>
              <a:rPr lang="en-US" dirty="0" smtClean="0"/>
              <a:t>Applicable to other housing systems</a:t>
            </a:r>
          </a:p>
          <a:p>
            <a:r>
              <a:rPr lang="en-US" dirty="0" smtClean="0"/>
              <a:t>Publication schedule</a:t>
            </a:r>
            <a:endParaRPr lang="en-US" dirty="0"/>
          </a:p>
        </p:txBody>
      </p:sp>
    </p:spTree>
    <p:extLst>
      <p:ext uri="{BB962C8B-B14F-4D97-AF65-F5344CB8AC3E}">
        <p14:creationId xmlns:p14="http://schemas.microsoft.com/office/powerpoint/2010/main" val="1543849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Frequently Asked Questions</a:t>
            </a:r>
            <a:endParaRPr lang="en-US" dirty="0"/>
          </a:p>
        </p:txBody>
      </p:sp>
      <p:sp>
        <p:nvSpPr>
          <p:cNvPr id="3" name="Content Placeholder 2"/>
          <p:cNvSpPr>
            <a:spLocks noGrp="1"/>
          </p:cNvSpPr>
          <p:nvPr>
            <p:ph idx="1"/>
          </p:nvPr>
        </p:nvSpPr>
        <p:spPr/>
        <p:txBody>
          <a:bodyPr/>
          <a:lstStyle/>
          <a:p>
            <a:r>
              <a:rPr lang="en-US" dirty="0" smtClean="0"/>
              <a:t>What do I write about?</a:t>
            </a:r>
          </a:p>
          <a:p>
            <a:r>
              <a:rPr lang="en-US" dirty="0" smtClean="0"/>
              <a:t>Do I need to know statistics?</a:t>
            </a:r>
          </a:p>
          <a:p>
            <a:r>
              <a:rPr lang="en-US" dirty="0" smtClean="0"/>
              <a:t>How well do I need to know APA?</a:t>
            </a:r>
          </a:p>
          <a:p>
            <a:r>
              <a:rPr lang="en-US" dirty="0" smtClean="0"/>
              <a:t>How long does the publication process take?</a:t>
            </a:r>
          </a:p>
          <a:p>
            <a:r>
              <a:rPr lang="en-US" dirty="0" smtClean="0"/>
              <a:t>There’s a lot of red ink; now what?</a:t>
            </a:r>
          </a:p>
          <a:p>
            <a:r>
              <a:rPr lang="en-US" dirty="0" smtClean="0"/>
              <a:t>What are the ethics involved?</a:t>
            </a:r>
          </a:p>
          <a:p>
            <a:endParaRPr lang="en-US" dirty="0"/>
          </a:p>
        </p:txBody>
      </p:sp>
    </p:spTree>
    <p:extLst>
      <p:ext uri="{BB962C8B-B14F-4D97-AF65-F5344CB8AC3E}">
        <p14:creationId xmlns:p14="http://schemas.microsoft.com/office/powerpoint/2010/main" val="2275273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7086601" cy="1371600"/>
          </a:xfrm>
        </p:spPr>
        <p:txBody>
          <a:bodyPr>
            <a:normAutofit fontScale="90000"/>
          </a:bodyPr>
          <a:lstStyle/>
          <a:p>
            <a:r>
              <a:rPr lang="en-US" dirty="0" smtClean="0"/>
              <a:t>General Attributes</a:t>
            </a:r>
            <a:br>
              <a:rPr lang="en-US" dirty="0" smtClean="0"/>
            </a:br>
            <a:r>
              <a:rPr lang="en-US" dirty="0"/>
              <a:t> </a:t>
            </a:r>
            <a:r>
              <a:rPr lang="en-US" sz="1600" dirty="0"/>
              <a:t>Information adapted from “Writing your Journal Article in 12 Weeks</a:t>
            </a:r>
            <a:r>
              <a:rPr lang="en-US" sz="1600" dirty="0" smtClean="0"/>
              <a:t>” Belcher (2009)</a:t>
            </a:r>
            <a:endParaRPr lang="en-US" sz="1600" dirty="0"/>
          </a:p>
        </p:txBody>
      </p:sp>
      <p:sp>
        <p:nvSpPr>
          <p:cNvPr id="3" name="Content Placeholder 2"/>
          <p:cNvSpPr>
            <a:spLocks noGrp="1"/>
          </p:cNvSpPr>
          <p:nvPr>
            <p:ph idx="1"/>
          </p:nvPr>
        </p:nvSpPr>
        <p:spPr/>
        <p:txBody>
          <a:bodyPr>
            <a:normAutofit/>
          </a:bodyPr>
          <a:lstStyle/>
          <a:p>
            <a:pPr lvl="0"/>
            <a:r>
              <a:rPr lang="en-US" dirty="0"/>
              <a:t>T</a:t>
            </a:r>
            <a:r>
              <a:rPr lang="en-US" dirty="0" smtClean="0"/>
              <a:t>he “reason” for this research should be stated clearly </a:t>
            </a:r>
            <a:r>
              <a:rPr lang="en-US" dirty="0"/>
              <a:t>and </a:t>
            </a:r>
            <a:r>
              <a:rPr lang="en-US" dirty="0" smtClean="0"/>
              <a:t>early.</a:t>
            </a:r>
            <a:endParaRPr lang="en-US" dirty="0"/>
          </a:p>
          <a:p>
            <a:r>
              <a:rPr lang="en-US" dirty="0"/>
              <a:t>Research questions should be clearly stated.</a:t>
            </a:r>
          </a:p>
          <a:p>
            <a:pPr lvl="0"/>
            <a:r>
              <a:rPr lang="en-US" dirty="0" smtClean="0"/>
              <a:t>Spelling</a:t>
            </a:r>
            <a:r>
              <a:rPr lang="en-US" dirty="0"/>
              <a:t>, punctuation, and grammar </a:t>
            </a:r>
            <a:r>
              <a:rPr lang="en-US" dirty="0" smtClean="0"/>
              <a:t>should be addressed.  The reviewers and copy editors will follow up.</a:t>
            </a:r>
            <a:endParaRPr lang="en-US" dirty="0"/>
          </a:p>
          <a:p>
            <a:pPr lvl="0"/>
            <a:r>
              <a:rPr lang="en-US" dirty="0" smtClean="0"/>
              <a:t>The manuscript should conform </a:t>
            </a:r>
            <a:r>
              <a:rPr lang="en-US" dirty="0"/>
              <a:t>to </a:t>
            </a:r>
            <a:r>
              <a:rPr lang="en-US" dirty="0" smtClean="0"/>
              <a:t>APA6 style.</a:t>
            </a:r>
            <a:endParaRPr lang="en-US" dirty="0"/>
          </a:p>
          <a:p>
            <a:pPr lvl="0"/>
            <a:r>
              <a:rPr lang="en-US" dirty="0" smtClean="0"/>
              <a:t>Work </a:t>
            </a:r>
            <a:r>
              <a:rPr lang="en-US" dirty="0"/>
              <a:t>cited in the manuscript and those listed in the reference </a:t>
            </a:r>
            <a:r>
              <a:rPr lang="en-US" dirty="0" smtClean="0"/>
              <a:t>list should align.</a:t>
            </a:r>
            <a:endParaRPr lang="en-US" dirty="0"/>
          </a:p>
        </p:txBody>
      </p:sp>
    </p:spTree>
    <p:extLst>
      <p:ext uri="{BB962C8B-B14F-4D97-AF65-F5344CB8AC3E}">
        <p14:creationId xmlns:p14="http://schemas.microsoft.com/office/powerpoint/2010/main" val="2146400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7086601" cy="1371600"/>
          </a:xfrm>
        </p:spPr>
        <p:txBody>
          <a:bodyPr>
            <a:normAutofit/>
          </a:bodyPr>
          <a:lstStyle/>
          <a:p>
            <a:r>
              <a:rPr lang="en-US" dirty="0" smtClean="0"/>
              <a:t>Article Content</a:t>
            </a:r>
            <a:br>
              <a:rPr lang="en-US" dirty="0" smtClean="0"/>
            </a:br>
            <a:r>
              <a:rPr lang="en-US" sz="1400" dirty="0"/>
              <a:t>I</a:t>
            </a:r>
            <a:r>
              <a:rPr lang="en-US" sz="1400" dirty="0" smtClean="0"/>
              <a:t>nformation adapted from “Writing your Journal Article in 12 Weeks”, Belcher (2009)</a:t>
            </a:r>
            <a:endParaRPr lang="en-US" sz="1400" dirty="0"/>
          </a:p>
        </p:txBody>
      </p:sp>
      <p:sp>
        <p:nvSpPr>
          <p:cNvPr id="3" name="Content Placeholder 2"/>
          <p:cNvSpPr>
            <a:spLocks noGrp="1"/>
          </p:cNvSpPr>
          <p:nvPr>
            <p:ph idx="1"/>
          </p:nvPr>
        </p:nvSpPr>
        <p:spPr/>
        <p:txBody>
          <a:bodyPr>
            <a:normAutofit fontScale="92500"/>
          </a:bodyPr>
          <a:lstStyle/>
          <a:p>
            <a:pPr lvl="0"/>
            <a:r>
              <a:rPr lang="en-US" dirty="0" smtClean="0"/>
              <a:t>Establish </a:t>
            </a:r>
            <a:r>
              <a:rPr lang="en-US" dirty="0"/>
              <a:t>the significance or relevance of the </a:t>
            </a:r>
            <a:r>
              <a:rPr lang="en-US" dirty="0" smtClean="0"/>
              <a:t>article</a:t>
            </a:r>
            <a:r>
              <a:rPr lang="en-US" dirty="0"/>
              <a:t>.</a:t>
            </a:r>
          </a:p>
          <a:p>
            <a:r>
              <a:rPr lang="en-US" dirty="0" smtClean="0"/>
              <a:t>Cite </a:t>
            </a:r>
            <a:r>
              <a:rPr lang="en-US" dirty="0"/>
              <a:t>relevant </a:t>
            </a:r>
            <a:r>
              <a:rPr lang="en-US" dirty="0" smtClean="0"/>
              <a:t>and current literature.</a:t>
            </a:r>
            <a:r>
              <a:rPr lang="en-US" dirty="0"/>
              <a:t> </a:t>
            </a:r>
            <a:endParaRPr lang="en-US" dirty="0" smtClean="0"/>
          </a:p>
          <a:p>
            <a:r>
              <a:rPr lang="en-US" dirty="0" smtClean="0"/>
              <a:t>With limited words, maintain that text within the </a:t>
            </a:r>
            <a:r>
              <a:rPr lang="en-US" dirty="0"/>
              <a:t>article </a:t>
            </a:r>
            <a:r>
              <a:rPr lang="en-US" dirty="0" smtClean="0"/>
              <a:t>is relevant.</a:t>
            </a:r>
          </a:p>
          <a:p>
            <a:r>
              <a:rPr lang="en-US" dirty="0"/>
              <a:t>Transitions (between paragraphs and sections) should be clear.</a:t>
            </a:r>
          </a:p>
          <a:p>
            <a:pPr lvl="0"/>
            <a:r>
              <a:rPr lang="en-US" dirty="0" smtClean="0"/>
              <a:t>Ensure </a:t>
            </a:r>
            <a:r>
              <a:rPr lang="en-US" dirty="0"/>
              <a:t>questions raised are addressed.</a:t>
            </a:r>
          </a:p>
          <a:p>
            <a:r>
              <a:rPr lang="en-US" dirty="0" smtClean="0"/>
              <a:t>Conclusions must relate back to the introduction.</a:t>
            </a:r>
          </a:p>
          <a:p>
            <a:pPr lvl="0"/>
            <a:r>
              <a:rPr lang="en-US" dirty="0" smtClean="0"/>
              <a:t>Maintain interest throughout the article.</a:t>
            </a:r>
            <a:endParaRPr lang="en-US" dirty="0"/>
          </a:p>
          <a:p>
            <a:endParaRPr lang="en-US" dirty="0"/>
          </a:p>
          <a:p>
            <a:pPr lvl="0"/>
            <a:endParaRPr lang="en-US" dirty="0"/>
          </a:p>
          <a:p>
            <a:endParaRPr lang="en-US" dirty="0"/>
          </a:p>
        </p:txBody>
      </p:sp>
    </p:spTree>
    <p:extLst>
      <p:ext uri="{BB962C8B-B14F-4D97-AF65-F5344CB8AC3E}">
        <p14:creationId xmlns:p14="http://schemas.microsoft.com/office/powerpoint/2010/main" val="4208047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7086601" cy="1371600"/>
          </a:xfrm>
        </p:spPr>
        <p:txBody>
          <a:bodyPr>
            <a:normAutofit/>
          </a:bodyPr>
          <a:lstStyle/>
          <a:p>
            <a:r>
              <a:rPr lang="en-US" dirty="0" smtClean="0"/>
              <a:t>Analysis and Discussion</a:t>
            </a:r>
            <a:br>
              <a:rPr lang="en-US" dirty="0" smtClean="0"/>
            </a:br>
            <a:r>
              <a:rPr lang="en-US" sz="1400" dirty="0"/>
              <a:t>Information adapted from “Writing your Journal Article in 12 Weeks</a:t>
            </a:r>
            <a:r>
              <a:rPr lang="en-US" sz="1400" dirty="0" smtClean="0"/>
              <a:t>”, Belcher (2009)</a:t>
            </a:r>
            <a:endParaRPr lang="en-US" sz="1400" dirty="0"/>
          </a:p>
        </p:txBody>
      </p:sp>
      <p:sp>
        <p:nvSpPr>
          <p:cNvPr id="3" name="Content Placeholder 2"/>
          <p:cNvSpPr>
            <a:spLocks noGrp="1"/>
          </p:cNvSpPr>
          <p:nvPr>
            <p:ph idx="1"/>
          </p:nvPr>
        </p:nvSpPr>
        <p:spPr/>
        <p:txBody>
          <a:bodyPr>
            <a:normAutofit fontScale="85000" lnSpcReduction="10000"/>
          </a:bodyPr>
          <a:lstStyle/>
          <a:p>
            <a:pPr lvl="0"/>
            <a:r>
              <a:rPr lang="en-US" dirty="0" smtClean="0"/>
              <a:t>The sample is clearly </a:t>
            </a:r>
            <a:r>
              <a:rPr lang="en-US" dirty="0"/>
              <a:t>and completely </a:t>
            </a:r>
            <a:r>
              <a:rPr lang="en-US" dirty="0" smtClean="0"/>
              <a:t>described.</a:t>
            </a:r>
            <a:endParaRPr lang="en-US" dirty="0"/>
          </a:p>
          <a:p>
            <a:pPr lvl="0"/>
            <a:r>
              <a:rPr lang="en-US" dirty="0" smtClean="0"/>
              <a:t>For </a:t>
            </a:r>
            <a:r>
              <a:rPr lang="en-US" dirty="0"/>
              <a:t>instruments </a:t>
            </a:r>
            <a:r>
              <a:rPr lang="en-US" dirty="0" smtClean="0"/>
              <a:t>used</a:t>
            </a:r>
            <a:r>
              <a:rPr lang="en-US" dirty="0"/>
              <a:t>, </a:t>
            </a:r>
            <a:r>
              <a:rPr lang="en-US" dirty="0" smtClean="0"/>
              <a:t>supply  </a:t>
            </a:r>
            <a:r>
              <a:rPr lang="en-US" dirty="0"/>
              <a:t>information on </a:t>
            </a:r>
            <a:r>
              <a:rPr lang="en-US" dirty="0" smtClean="0"/>
              <a:t>reliability/validity.</a:t>
            </a:r>
            <a:endParaRPr lang="en-US" dirty="0"/>
          </a:p>
          <a:p>
            <a:pPr lvl="0"/>
            <a:r>
              <a:rPr lang="en-US" dirty="0" smtClean="0"/>
              <a:t>Relevant statistics should be noted in writing and in tables; this includes means, standard deviations, effect size, and other  tests. </a:t>
            </a:r>
            <a:endParaRPr lang="en-US" dirty="0"/>
          </a:p>
          <a:p>
            <a:pPr lvl="0"/>
            <a:r>
              <a:rPr lang="en-US" dirty="0" smtClean="0"/>
              <a:t>Discussion should be organized by research question.</a:t>
            </a:r>
            <a:endParaRPr lang="en-US" dirty="0"/>
          </a:p>
          <a:p>
            <a:pPr lvl="0"/>
            <a:r>
              <a:rPr lang="en-US" dirty="0"/>
              <a:t>A</a:t>
            </a:r>
            <a:r>
              <a:rPr lang="en-US" dirty="0" smtClean="0"/>
              <a:t>ll </a:t>
            </a:r>
            <a:r>
              <a:rPr lang="en-US" dirty="0"/>
              <a:t>conclusions </a:t>
            </a:r>
            <a:r>
              <a:rPr lang="en-US" dirty="0" smtClean="0"/>
              <a:t>should be </a:t>
            </a:r>
            <a:r>
              <a:rPr lang="en-US" dirty="0"/>
              <a:t>supported by the </a:t>
            </a:r>
            <a:r>
              <a:rPr lang="en-US" dirty="0" smtClean="0"/>
              <a:t>study findings.</a:t>
            </a:r>
            <a:endParaRPr lang="en-US" dirty="0"/>
          </a:p>
          <a:p>
            <a:pPr lvl="0"/>
            <a:r>
              <a:rPr lang="en-US" dirty="0"/>
              <a:t>I</a:t>
            </a:r>
            <a:r>
              <a:rPr lang="en-US" dirty="0" smtClean="0"/>
              <a:t>mplications </a:t>
            </a:r>
            <a:r>
              <a:rPr lang="en-US" dirty="0"/>
              <a:t>for practice </a:t>
            </a:r>
            <a:r>
              <a:rPr lang="en-US" dirty="0" smtClean="0"/>
              <a:t>are clearly </a:t>
            </a:r>
            <a:r>
              <a:rPr lang="en-US" dirty="0"/>
              <a:t>stated and </a:t>
            </a:r>
            <a:r>
              <a:rPr lang="en-US" dirty="0" smtClean="0"/>
              <a:t>discussed.</a:t>
            </a:r>
            <a:endParaRPr lang="en-US" dirty="0"/>
          </a:p>
          <a:p>
            <a:pPr lvl="0"/>
            <a:r>
              <a:rPr lang="en-US" dirty="0" smtClean="0"/>
              <a:t>Limitations are identified </a:t>
            </a:r>
            <a:r>
              <a:rPr lang="en-US" dirty="0"/>
              <a:t>and </a:t>
            </a:r>
            <a:r>
              <a:rPr lang="en-US" dirty="0" smtClean="0"/>
              <a:t>discussed.</a:t>
            </a:r>
            <a:endParaRPr lang="en-US" dirty="0"/>
          </a:p>
          <a:p>
            <a:endParaRPr lang="en-US" dirty="0"/>
          </a:p>
        </p:txBody>
      </p:sp>
    </p:spTree>
    <p:extLst>
      <p:ext uri="{BB962C8B-B14F-4D97-AF65-F5344CB8AC3E}">
        <p14:creationId xmlns:p14="http://schemas.microsoft.com/office/powerpoint/2010/main" val="444592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The Journal of College and University </a:t>
            </a:r>
            <a:r>
              <a:rPr lang="en-US" dirty="0"/>
              <a:t>Student Housing. </a:t>
            </a:r>
            <a:r>
              <a:rPr lang="en-US" dirty="0">
                <a:hlinkClick r:id="rId2"/>
              </a:rPr>
              <a:t>http://</a:t>
            </a:r>
            <a:r>
              <a:rPr lang="en-US" dirty="0" smtClean="0">
                <a:hlinkClick r:id="rId2"/>
              </a:rPr>
              <a:t>www.acuho-i.org/Resources/JournalofCollegebrUniversityStudentbrHousing/tabid/90/Default.aspx</a:t>
            </a:r>
            <a:endParaRPr lang="en-US" dirty="0" smtClean="0"/>
          </a:p>
          <a:p>
            <a:r>
              <a:rPr lang="en-US" dirty="0" smtClean="0"/>
              <a:t>Belcher, W. (2009). Writing Your Journal Article in 12 Weeks. </a:t>
            </a:r>
            <a:r>
              <a:rPr lang="en-US" dirty="0">
                <a:hlinkClick r:id="rId3"/>
              </a:rPr>
              <a:t>http://</a:t>
            </a:r>
            <a:r>
              <a:rPr lang="en-US" dirty="0" smtClean="0">
                <a:hlinkClick r:id="rId3"/>
              </a:rPr>
              <a:t>www.wendybelcher.com/pages/Writing_Your_Journal_Article_in_Twelve_Weeks.htm</a:t>
            </a:r>
            <a:endParaRPr lang="en-US" dirty="0" smtClean="0"/>
          </a:p>
          <a:p>
            <a:r>
              <a:rPr lang="en-US" dirty="0" smtClean="0"/>
              <a:t>Publication Manual, APA, 6</a:t>
            </a:r>
            <a:r>
              <a:rPr lang="en-US" baseline="30000" dirty="0" smtClean="0"/>
              <a:t>th</a:t>
            </a:r>
            <a:r>
              <a:rPr lang="en-US" dirty="0"/>
              <a:t> edition. </a:t>
            </a:r>
            <a:r>
              <a:rPr lang="en-US" dirty="0">
                <a:hlinkClick r:id="rId4"/>
              </a:rPr>
              <a:t>http://owl.english.purdue.edu/owl/resource/560/01</a:t>
            </a:r>
            <a:r>
              <a:rPr lang="en-US" dirty="0" smtClean="0">
                <a:hlinkClick r:id="rId4"/>
              </a:rPr>
              <a:t>/</a:t>
            </a:r>
            <a:endParaRPr lang="en-US" dirty="0" smtClean="0"/>
          </a:p>
          <a:p>
            <a:endParaRPr lang="en-US" dirty="0" smtClean="0"/>
          </a:p>
          <a:p>
            <a:endParaRPr lang="en-US" dirty="0"/>
          </a:p>
        </p:txBody>
      </p:sp>
    </p:spTree>
    <p:extLst>
      <p:ext uri="{BB962C8B-B14F-4D97-AF65-F5344CB8AC3E}">
        <p14:creationId xmlns:p14="http://schemas.microsoft.com/office/powerpoint/2010/main" val="3270210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Writing for publication in a professional journal can be one of the most intimidating processes one can think of.  It can also be an excellent way to contribute to the profession by sharing your knowledge with others.  The presenter is editor of The Journal of College and University Student Housing, and will share the benefits of writing for scholarly publication.  He will also offer strategies for successful writing with the end goal of publication in a professional journal.  Whether you only have an idea or if you have a sample of your writing, Von will help you develop ideas and give you the tools and confidence to work toward publication!</a:t>
            </a:r>
          </a:p>
        </p:txBody>
      </p:sp>
    </p:spTree>
    <p:extLst>
      <p:ext uri="{BB962C8B-B14F-4D97-AF65-F5344CB8AC3E}">
        <p14:creationId xmlns:p14="http://schemas.microsoft.com/office/powerpoint/2010/main" val="261515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a:xfrm>
            <a:off x="1981200" y="1752600"/>
            <a:ext cx="6172200" cy="4373563"/>
          </a:xfrm>
        </p:spPr>
        <p:txBody>
          <a:bodyPr/>
          <a:lstStyle/>
          <a:p>
            <a:r>
              <a:rPr lang="en-US" dirty="0" smtClean="0"/>
              <a:t>Understand the benefits of writing for publication</a:t>
            </a:r>
          </a:p>
          <a:p>
            <a:r>
              <a:rPr lang="en-US" dirty="0" smtClean="0"/>
              <a:t>Learn the process of becoming published</a:t>
            </a:r>
          </a:p>
          <a:p>
            <a:r>
              <a:rPr lang="en-US" dirty="0" smtClean="0"/>
              <a:t>Answer some frequently asked questions</a:t>
            </a:r>
          </a:p>
          <a:p>
            <a:r>
              <a:rPr lang="en-US" dirty="0" smtClean="0"/>
              <a:t>Learn about The Journal of College and University Student Housing</a:t>
            </a:r>
            <a:endParaRPr lang="en-US" dirty="0"/>
          </a:p>
        </p:txBody>
      </p:sp>
    </p:spTree>
    <p:extLst>
      <p:ext uri="{BB962C8B-B14F-4D97-AF65-F5344CB8AC3E}">
        <p14:creationId xmlns:p14="http://schemas.microsoft.com/office/powerpoint/2010/main" val="425957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Write for Publication?</a:t>
            </a:r>
            <a:endParaRPr lang="en-US" dirty="0"/>
          </a:p>
        </p:txBody>
      </p:sp>
      <p:sp>
        <p:nvSpPr>
          <p:cNvPr id="3" name="Content Placeholder 2"/>
          <p:cNvSpPr>
            <a:spLocks noGrp="1"/>
          </p:cNvSpPr>
          <p:nvPr>
            <p:ph idx="1"/>
          </p:nvPr>
        </p:nvSpPr>
        <p:spPr/>
        <p:txBody>
          <a:bodyPr/>
          <a:lstStyle/>
          <a:p>
            <a:pPr marL="0" indent="0">
              <a:buNone/>
            </a:pPr>
            <a:r>
              <a:rPr lang="en-US" dirty="0" smtClean="0"/>
              <a:t>Why do you present programs at conferences?</a:t>
            </a:r>
          </a:p>
          <a:p>
            <a:endParaRPr lang="en-US" dirty="0"/>
          </a:p>
          <a:p>
            <a:r>
              <a:rPr lang="en-US" dirty="0" smtClean="0"/>
              <a:t>Contribute to the profession</a:t>
            </a:r>
          </a:p>
          <a:p>
            <a:r>
              <a:rPr lang="en-US" dirty="0" smtClean="0"/>
              <a:t>Professional Development</a:t>
            </a:r>
          </a:p>
          <a:p>
            <a:pPr marL="0" indent="0">
              <a:buNone/>
            </a:pPr>
            <a:endParaRPr lang="en-US" dirty="0"/>
          </a:p>
          <a:p>
            <a:pPr marL="0" indent="0">
              <a:buNone/>
            </a:pPr>
            <a:r>
              <a:rPr lang="en-US" dirty="0" smtClean="0"/>
              <a:t>The same is true of writing for publication.</a:t>
            </a:r>
            <a:endParaRPr lang="en-US" dirty="0"/>
          </a:p>
        </p:txBody>
      </p:sp>
    </p:spTree>
    <p:extLst>
      <p:ext uri="{BB962C8B-B14F-4D97-AF65-F5344CB8AC3E}">
        <p14:creationId xmlns:p14="http://schemas.microsoft.com/office/powerpoint/2010/main" val="2461501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Publications</a:t>
            </a:r>
            <a:endParaRPr lang="en-US" dirty="0"/>
          </a:p>
        </p:txBody>
      </p:sp>
      <p:sp>
        <p:nvSpPr>
          <p:cNvPr id="3" name="Content Placeholder 2"/>
          <p:cNvSpPr>
            <a:spLocks noGrp="1"/>
          </p:cNvSpPr>
          <p:nvPr>
            <p:ph idx="1"/>
          </p:nvPr>
        </p:nvSpPr>
        <p:spPr/>
        <p:txBody>
          <a:bodyPr/>
          <a:lstStyle/>
          <a:p>
            <a:r>
              <a:rPr lang="en-US" dirty="0" smtClean="0"/>
              <a:t>Newsletters, magazines (Talking Stick, regional newsletters, etc.)</a:t>
            </a:r>
          </a:p>
          <a:p>
            <a:r>
              <a:rPr lang="en-US" dirty="0" smtClean="0"/>
              <a:t>Journals</a:t>
            </a:r>
          </a:p>
          <a:p>
            <a:r>
              <a:rPr lang="en-US" dirty="0" smtClean="0"/>
              <a:t>Monographs and books (normally invited)</a:t>
            </a:r>
          </a:p>
          <a:p>
            <a:r>
              <a:rPr lang="en-US" dirty="0" smtClean="0"/>
              <a:t>What’s the difference?</a:t>
            </a:r>
            <a:endParaRPr lang="en-US" dirty="0"/>
          </a:p>
        </p:txBody>
      </p:sp>
    </p:spTree>
    <p:extLst>
      <p:ext uri="{BB962C8B-B14F-4D97-AF65-F5344CB8AC3E}">
        <p14:creationId xmlns:p14="http://schemas.microsoft.com/office/powerpoint/2010/main" val="1692155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published</a:t>
            </a:r>
            <a:endParaRPr lang="en-US" dirty="0"/>
          </a:p>
        </p:txBody>
      </p:sp>
      <p:sp>
        <p:nvSpPr>
          <p:cNvPr id="3" name="Content Placeholder 2"/>
          <p:cNvSpPr>
            <a:spLocks noGrp="1"/>
          </p:cNvSpPr>
          <p:nvPr>
            <p:ph idx="1"/>
          </p:nvPr>
        </p:nvSpPr>
        <p:spPr/>
        <p:txBody>
          <a:bodyPr/>
          <a:lstStyle/>
          <a:p>
            <a:r>
              <a:rPr lang="en-US" dirty="0" smtClean="0"/>
              <a:t>Understanding the publication process</a:t>
            </a:r>
          </a:p>
          <a:p>
            <a:r>
              <a:rPr lang="en-US" dirty="0" smtClean="0"/>
              <a:t>Knowing the manuscript criteria</a:t>
            </a:r>
          </a:p>
          <a:p>
            <a:pPr lvl="1"/>
            <a:r>
              <a:rPr lang="en-US" dirty="0" smtClean="0"/>
              <a:t>Length of manuscript</a:t>
            </a:r>
          </a:p>
          <a:p>
            <a:pPr lvl="1"/>
            <a:r>
              <a:rPr lang="en-US" dirty="0" smtClean="0"/>
              <a:t>Identification of individual or institution</a:t>
            </a:r>
          </a:p>
          <a:p>
            <a:pPr lvl="1"/>
            <a:r>
              <a:rPr lang="en-US" dirty="0" smtClean="0"/>
              <a:t>copyright</a:t>
            </a:r>
          </a:p>
          <a:p>
            <a:r>
              <a:rPr lang="en-US" dirty="0" smtClean="0"/>
              <a:t>Refereed journals</a:t>
            </a:r>
          </a:p>
          <a:p>
            <a:r>
              <a:rPr lang="en-US" dirty="0" smtClean="0"/>
              <a:t>The submission process</a:t>
            </a:r>
            <a:endParaRPr lang="en-US" dirty="0"/>
          </a:p>
        </p:txBody>
      </p:sp>
    </p:spTree>
    <p:extLst>
      <p:ext uri="{BB962C8B-B14F-4D97-AF65-F5344CB8AC3E}">
        <p14:creationId xmlns:p14="http://schemas.microsoft.com/office/powerpoint/2010/main" val="3177984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7239001" cy="1371600"/>
          </a:xfrm>
        </p:spPr>
        <p:txBody>
          <a:bodyPr>
            <a:normAutofit fontScale="90000"/>
          </a:bodyPr>
          <a:lstStyle/>
          <a:p>
            <a:r>
              <a:rPr lang="en-US" b="1" dirty="0" smtClean="0"/>
              <a:t>Questions </a:t>
            </a:r>
            <a:r>
              <a:rPr lang="en-US" b="1" dirty="0"/>
              <a:t>to ask as you look for topics to write </a:t>
            </a:r>
            <a:r>
              <a:rPr lang="en-US" b="1" dirty="0" smtClean="0"/>
              <a:t>about</a:t>
            </a:r>
            <a:endParaRPr lang="en-US" dirty="0"/>
          </a:p>
        </p:txBody>
      </p:sp>
      <p:sp>
        <p:nvSpPr>
          <p:cNvPr id="3" name="Content Placeholder 2"/>
          <p:cNvSpPr>
            <a:spLocks noGrp="1"/>
          </p:cNvSpPr>
          <p:nvPr>
            <p:ph idx="1"/>
          </p:nvPr>
        </p:nvSpPr>
        <p:spPr>
          <a:xfrm>
            <a:off x="1828800" y="1752600"/>
            <a:ext cx="6781800" cy="4373563"/>
          </a:xfrm>
        </p:spPr>
        <p:txBody>
          <a:bodyPr>
            <a:normAutofit fontScale="62500" lnSpcReduction="20000"/>
          </a:bodyPr>
          <a:lstStyle/>
          <a:p>
            <a:pPr lvl="0"/>
            <a:r>
              <a:rPr lang="en-US" sz="2600" dirty="0" smtClean="0"/>
              <a:t>What </a:t>
            </a:r>
            <a:r>
              <a:rPr lang="en-US" sz="2600" dirty="0"/>
              <a:t>are you passionate about professionally?</a:t>
            </a:r>
          </a:p>
          <a:p>
            <a:pPr lvl="0"/>
            <a:r>
              <a:rPr lang="en-US" sz="2600" dirty="0"/>
              <a:t>What have you presented on at local, regional, or national conferences?</a:t>
            </a:r>
          </a:p>
          <a:p>
            <a:pPr lvl="0"/>
            <a:r>
              <a:rPr lang="en-US" sz="2600" dirty="0"/>
              <a:t>Did you write a bachelors or masters thesis?  If so, what was the topic?</a:t>
            </a:r>
          </a:p>
          <a:p>
            <a:pPr lvl="0"/>
            <a:r>
              <a:rPr lang="en-US" sz="2600" dirty="0"/>
              <a:t>Do you conduct surveys in your hall/area/department?</a:t>
            </a:r>
          </a:p>
          <a:p>
            <a:pPr lvl="0"/>
            <a:r>
              <a:rPr lang="en-US" sz="2600" dirty="0"/>
              <a:t>What area do others come to you about for your opinion?</a:t>
            </a:r>
          </a:p>
          <a:p>
            <a:pPr lvl="0"/>
            <a:r>
              <a:rPr lang="en-US" sz="2600" dirty="0"/>
              <a:t>What is an area you’d like to know more about or become an expert in?</a:t>
            </a:r>
          </a:p>
          <a:p>
            <a:pPr lvl="0"/>
            <a:r>
              <a:rPr lang="en-US" sz="2600" dirty="0"/>
              <a:t>What is some professional reading you’re reading now?</a:t>
            </a:r>
          </a:p>
          <a:p>
            <a:pPr lvl="0"/>
            <a:r>
              <a:rPr lang="en-US" sz="2600" dirty="0"/>
              <a:t>What have your read that you’ve said “I’d like to (or I could) do this on my campus?</a:t>
            </a:r>
          </a:p>
          <a:p>
            <a:pPr lvl="0"/>
            <a:r>
              <a:rPr lang="en-US" sz="2600" dirty="0"/>
              <a:t>Is there major educational research occurring on your </a:t>
            </a:r>
            <a:r>
              <a:rPr lang="en-US" sz="2600"/>
              <a:t>campus</a:t>
            </a:r>
            <a:r>
              <a:rPr lang="en-US" sz="2600" smtClean="0"/>
              <a:t>?</a:t>
            </a:r>
            <a:endParaRPr lang="en-US" sz="2600" dirty="0"/>
          </a:p>
        </p:txBody>
      </p:sp>
    </p:spTree>
    <p:extLst>
      <p:ext uri="{BB962C8B-B14F-4D97-AF65-F5344CB8AC3E}">
        <p14:creationId xmlns:p14="http://schemas.microsoft.com/office/powerpoint/2010/main" val="2854335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steps in Writing</a:t>
            </a:r>
            <a:endParaRPr lang="en-US" dirty="0"/>
          </a:p>
        </p:txBody>
      </p:sp>
      <p:sp>
        <p:nvSpPr>
          <p:cNvPr id="3" name="Content Placeholder 2"/>
          <p:cNvSpPr>
            <a:spLocks noGrp="1"/>
          </p:cNvSpPr>
          <p:nvPr>
            <p:ph idx="1"/>
          </p:nvPr>
        </p:nvSpPr>
        <p:spPr/>
        <p:txBody>
          <a:bodyPr>
            <a:normAutofit fontScale="92500"/>
          </a:bodyPr>
          <a:lstStyle/>
          <a:p>
            <a:r>
              <a:rPr lang="en-US" dirty="0" smtClean="0"/>
              <a:t>Find a topic of interest to you (and the profession)</a:t>
            </a:r>
          </a:p>
          <a:p>
            <a:r>
              <a:rPr lang="en-US" dirty="0" smtClean="0"/>
              <a:t>Who else has written about it and when?</a:t>
            </a:r>
          </a:p>
          <a:p>
            <a:r>
              <a:rPr lang="en-US" dirty="0" smtClean="0"/>
              <a:t>What is your hypothesis (what do you want to prove)?</a:t>
            </a:r>
          </a:p>
          <a:p>
            <a:r>
              <a:rPr lang="en-US" dirty="0" smtClean="0"/>
              <a:t>What type of study to do? (quant, </a:t>
            </a:r>
            <a:r>
              <a:rPr lang="en-US" dirty="0" err="1" smtClean="0"/>
              <a:t>qual</a:t>
            </a:r>
            <a:r>
              <a:rPr lang="en-US" dirty="0" smtClean="0"/>
              <a:t>, mixed?)</a:t>
            </a:r>
          </a:p>
          <a:p>
            <a:r>
              <a:rPr lang="en-US" dirty="0" smtClean="0"/>
              <a:t>Start writing what you have so far</a:t>
            </a:r>
          </a:p>
          <a:p>
            <a:r>
              <a:rPr lang="en-US" dirty="0" smtClean="0"/>
              <a:t>Get IRB approval (if needed)</a:t>
            </a:r>
          </a:p>
          <a:p>
            <a:r>
              <a:rPr lang="en-US" dirty="0" smtClean="0"/>
              <a:t>Conduct the study; compile data</a:t>
            </a:r>
          </a:p>
          <a:p>
            <a:r>
              <a:rPr lang="en-US" dirty="0" smtClean="0"/>
              <a:t>Finish writing</a:t>
            </a:r>
          </a:p>
          <a:p>
            <a:endParaRPr lang="en-US" dirty="0" smtClean="0"/>
          </a:p>
          <a:p>
            <a:endParaRPr lang="en-US" dirty="0" smtClean="0"/>
          </a:p>
          <a:p>
            <a:endParaRPr lang="en-US" dirty="0"/>
          </a:p>
        </p:txBody>
      </p:sp>
    </p:spTree>
    <p:extLst>
      <p:ext uri="{BB962C8B-B14F-4D97-AF65-F5344CB8AC3E}">
        <p14:creationId xmlns:p14="http://schemas.microsoft.com/office/powerpoint/2010/main" val="990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7162801" cy="1371600"/>
          </a:xfrm>
        </p:spPr>
        <p:txBody>
          <a:bodyPr>
            <a:normAutofit fontScale="90000"/>
          </a:bodyPr>
          <a:lstStyle/>
          <a:p>
            <a:r>
              <a:rPr lang="en-US" dirty="0" smtClean="0"/>
              <a:t>Now you submit; what’s next?</a:t>
            </a:r>
            <a:endParaRPr lang="en-US" dirty="0"/>
          </a:p>
        </p:txBody>
      </p:sp>
      <p:sp>
        <p:nvSpPr>
          <p:cNvPr id="3" name="Content Placeholder 2"/>
          <p:cNvSpPr>
            <a:spLocks noGrp="1"/>
          </p:cNvSpPr>
          <p:nvPr>
            <p:ph idx="1"/>
          </p:nvPr>
        </p:nvSpPr>
        <p:spPr/>
        <p:txBody>
          <a:bodyPr>
            <a:normAutofit lnSpcReduction="10000"/>
          </a:bodyPr>
          <a:lstStyle/>
          <a:p>
            <a:r>
              <a:rPr lang="en-US" dirty="0" smtClean="0"/>
              <a:t>Wait. Depends on the journal.</a:t>
            </a:r>
          </a:p>
          <a:p>
            <a:r>
              <a:rPr lang="en-US" dirty="0" smtClean="0"/>
              <a:t>Reject – not considered further for publication</a:t>
            </a:r>
          </a:p>
          <a:p>
            <a:r>
              <a:rPr lang="en-US" dirty="0" smtClean="0"/>
              <a:t>Revise and resubmit – the manuscript has potential, but revision must take place before it is accepted.  </a:t>
            </a:r>
          </a:p>
          <a:p>
            <a:r>
              <a:rPr lang="en-US" dirty="0" smtClean="0"/>
              <a:t>Accept with minor revisions – the manuscript has been accepted, understanding that minor revisions will be made</a:t>
            </a:r>
          </a:p>
          <a:p>
            <a:r>
              <a:rPr lang="en-US" dirty="0" smtClean="0"/>
              <a:t>Accept – the manuscript is ready for publication pending final copy editing.</a:t>
            </a:r>
            <a:endParaRPr lang="en-US" dirty="0"/>
          </a:p>
        </p:txBody>
      </p:sp>
    </p:spTree>
    <p:extLst>
      <p:ext uri="{BB962C8B-B14F-4D97-AF65-F5344CB8AC3E}">
        <p14:creationId xmlns:p14="http://schemas.microsoft.com/office/powerpoint/2010/main" val="11461001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ymphony">
  <a:themeElements>
    <a:clrScheme name="Symphony">
      <a:dk1>
        <a:sysClr val="windowText" lastClr="000000"/>
      </a:dk1>
      <a:lt1>
        <a:sysClr val="window" lastClr="FFFFFF"/>
      </a:lt1>
      <a:dk2>
        <a:srgbClr val="241F00"/>
      </a:dk2>
      <a:lt2>
        <a:srgbClr val="E5E9F7"/>
      </a:lt2>
      <a:accent1>
        <a:srgbClr val="AE0000"/>
      </a:accent1>
      <a:accent2>
        <a:srgbClr val="63457F"/>
      </a:accent2>
      <a:accent3>
        <a:srgbClr val="255775"/>
      </a:accent3>
      <a:accent4>
        <a:srgbClr val="A47C0C"/>
      </a:accent4>
      <a:accent5>
        <a:srgbClr val="39378D"/>
      </a:accent5>
      <a:accent6>
        <a:srgbClr val="680039"/>
      </a:accent6>
      <a:hlink>
        <a:srgbClr val="0000FF"/>
      </a:hlink>
      <a:folHlink>
        <a:srgbClr val="800080"/>
      </a:folHlink>
    </a:clrScheme>
    <a:fontScheme name="Symphony">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aramond"/>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ymphony">
      <a:fillStyleLst>
        <a:solidFill>
          <a:schemeClr val="phClr"/>
        </a:solidFill>
        <a:gradFill rotWithShape="1">
          <a:gsLst>
            <a:gs pos="0">
              <a:schemeClr val="phClr">
                <a:tint val="100000"/>
                <a:shade val="90000"/>
                <a:satMod val="175000"/>
              </a:schemeClr>
            </a:gs>
            <a:gs pos="100000">
              <a:schemeClr val="phClr">
                <a:tint val="75000"/>
                <a:satMod val="250000"/>
              </a:schemeClr>
            </a:gs>
          </a:gsLst>
          <a:lin ang="5400000" scaled="1"/>
        </a:gradFill>
        <a:gradFill rotWithShape="1">
          <a:gsLst>
            <a:gs pos="0">
              <a:schemeClr val="phClr">
                <a:shade val="50000"/>
                <a:satMod val="115000"/>
              </a:schemeClr>
            </a:gs>
            <a:gs pos="100000">
              <a:schemeClr val="phClr">
                <a:tint val="80000"/>
                <a:shade val="100000"/>
                <a:alpha val="85000"/>
                <a:satMod val="250000"/>
              </a:schemeClr>
            </a:gs>
          </a:gsLst>
          <a:lin ang="5400000" scaled="0"/>
        </a:gradFill>
      </a:fillStyleLst>
      <a:lnStyleLst>
        <a:ln w="6350" cap="flat" cmpd="sng" algn="ctr">
          <a:solidFill>
            <a:schemeClr val="phClr">
              <a:shade val="95000"/>
              <a:satMod val="115000"/>
            </a:schemeClr>
          </a:solidFill>
          <a:prstDash val="solid"/>
        </a:ln>
        <a:ln w="12700" cap="flat" cmpd="sng" algn="ctr">
          <a:solidFill>
            <a:schemeClr val="phClr">
              <a:shade val="90000"/>
              <a:satMod val="125000"/>
            </a:schemeClr>
          </a:solidFill>
          <a:prstDash val="solid"/>
        </a:ln>
        <a:ln w="25400" cap="flat" cmpd="sng" algn="ctr">
          <a:solidFill>
            <a:schemeClr val="phClr">
              <a:shade val="90000"/>
              <a:satMod val="135000"/>
            </a:schemeClr>
          </a:solidFill>
          <a:prstDash val="solid"/>
        </a:ln>
      </a:lnStyleLst>
      <a:effectStyleLst>
        <a:effectStyle>
          <a:effectLst/>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25400" h="0" prst="convex"/>
          </a:sp3d>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63500" h="25400" prst="convex"/>
          </a:sp3d>
        </a:effectStyle>
      </a:effectStyleLst>
      <a:bgFillStyleLst>
        <a:solidFill>
          <a:schemeClr val="phClr">
            <a:shade val="95000"/>
            <a:satMod val="115000"/>
          </a:schemeClr>
        </a:solidFill>
        <a:blipFill rotWithShape="1">
          <a:blip xmlns:r="http://schemas.openxmlformats.org/officeDocument/2006/relationships" r:embed="rId1">
            <a:duotone>
              <a:schemeClr val="phClr">
                <a:shade val="80000"/>
                <a:satMod val="250000"/>
              </a:schemeClr>
              <a:schemeClr val="phClr">
                <a:tint val="80000"/>
                <a:satMod val="200000"/>
              </a:schemeClr>
            </a:duotone>
          </a:blip>
          <a:stretch/>
        </a:blipFill>
        <a:blipFill rotWithShape="1">
          <a:blip xmlns:r="http://schemas.openxmlformats.org/officeDocument/2006/relationships" r:embed="rId2">
            <a:duotone>
              <a:schemeClr val="phClr">
                <a:shade val="50000"/>
                <a:satMod val="250000"/>
              </a:schemeClr>
              <a:schemeClr val="phClr">
                <a:tint val="80000"/>
                <a:satMod val="11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Symphony</Template>
  <TotalTime>666</TotalTime>
  <Words>850</Words>
  <Application>Microsoft Office PowerPoint</Application>
  <PresentationFormat>On-screen Show (4:3)</PresentationFormat>
  <Paragraphs>100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Symphony</vt:lpstr>
      <vt:lpstr>Writing and Reviewing for Publication</vt:lpstr>
      <vt:lpstr>PowerPoint Presentation</vt:lpstr>
      <vt:lpstr>Learning Outcomes</vt:lpstr>
      <vt:lpstr>Why Write for Publication?</vt:lpstr>
      <vt:lpstr>Types of Publications</vt:lpstr>
      <vt:lpstr>How to get published</vt:lpstr>
      <vt:lpstr>Questions to ask as you look for topics to write about</vt:lpstr>
      <vt:lpstr>Typical steps in Writing</vt:lpstr>
      <vt:lpstr>Now you submit; what’s next?</vt:lpstr>
      <vt:lpstr>The Journal of College and University Student Housing</vt:lpstr>
      <vt:lpstr>Frequently Asked Questions</vt:lpstr>
      <vt:lpstr>General Attributes  Information adapted from “Writing your Journal Article in 12 Weeks” Belcher (2009)</vt:lpstr>
      <vt:lpstr>Article Content Information adapted from “Writing your Journal Article in 12 Weeks”, Belcher (2009)</vt:lpstr>
      <vt:lpstr>Analysis and Discussion Information adapted from “Writing your Journal Article in 12 Weeks”, Belcher (2009)</vt:lpstr>
      <vt:lpstr>Resources</vt:lpstr>
    </vt:vector>
  </TitlesOfParts>
  <Company>University of Iowa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for Publication and All that Jazz</dc:title>
  <dc:creator>Von Stange</dc:creator>
  <cp:lastModifiedBy>Von Stange</cp:lastModifiedBy>
  <cp:revision>30</cp:revision>
  <cp:lastPrinted>2012-11-05T18:15:16Z</cp:lastPrinted>
  <dcterms:created xsi:type="dcterms:W3CDTF">2011-07-12T04:04:33Z</dcterms:created>
  <dcterms:modified xsi:type="dcterms:W3CDTF">2013-07-24T22:08:04Z</dcterms:modified>
</cp:coreProperties>
</file>