
<file path=[Content_Types].xml><?xml version="1.0" encoding="utf-8"?>
<Types xmlns="http://schemas.openxmlformats.org/package/2006/content-types">
  <Default Extension="xml" ContentType="application/xml"/>
  <Default Extension="jpeg" ContentType="image/jpeg"/>
  <Default Extension="wdp" ContentType="image/vnd.ms-photo"/>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sldIdLst>
    <p:sldId id="256" r:id="rId2"/>
    <p:sldId id="257" r:id="rId3"/>
    <p:sldId id="281" r:id="rId4"/>
    <p:sldId id="282" r:id="rId5"/>
    <p:sldId id="283" r:id="rId6"/>
    <p:sldId id="284" r:id="rId7"/>
    <p:sldId id="285" r:id="rId8"/>
    <p:sldId id="297" r:id="rId9"/>
    <p:sldId id="286" r:id="rId10"/>
    <p:sldId id="287" r:id="rId11"/>
    <p:sldId id="288" r:id="rId12"/>
    <p:sldId id="289" r:id="rId13"/>
    <p:sldId id="290" r:id="rId14"/>
    <p:sldId id="296" r:id="rId15"/>
    <p:sldId id="291" r:id="rId16"/>
    <p:sldId id="292" r:id="rId17"/>
    <p:sldId id="293" r:id="rId18"/>
    <p:sldId id="277" r:id="rId19"/>
    <p:sldId id="295" r:id="rId20"/>
    <p:sldId id="294"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B1B1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D19CA70-D19D-0540-92FE-75F336A7A3BF}" type="datetimeFigureOut">
              <a:rPr lang="en-US" smtClean="0"/>
              <a:t>7/27/16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9B9B2D-F2B7-884C-8A18-4572025799B6}" type="slidenum">
              <a:rPr lang="en-US" smtClean="0"/>
              <a:t>‹#›</a:t>
            </a:fld>
            <a:endParaRPr lang="en-US"/>
          </a:p>
        </p:txBody>
      </p:sp>
    </p:spTree>
    <p:extLst>
      <p:ext uri="{BB962C8B-B14F-4D97-AF65-F5344CB8AC3E}">
        <p14:creationId xmlns:p14="http://schemas.microsoft.com/office/powerpoint/2010/main" val="24737046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a:t>
            </a:fld>
            <a:endParaRPr lang="en-US"/>
          </a:p>
        </p:txBody>
      </p:sp>
    </p:spTree>
    <p:extLst>
      <p:ext uri="{BB962C8B-B14F-4D97-AF65-F5344CB8AC3E}">
        <p14:creationId xmlns:p14="http://schemas.microsoft.com/office/powerpoint/2010/main" val="2269860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19</a:t>
            </a:fld>
            <a:endParaRPr lang="en-US"/>
          </a:p>
        </p:txBody>
      </p:sp>
    </p:spTree>
    <p:extLst>
      <p:ext uri="{BB962C8B-B14F-4D97-AF65-F5344CB8AC3E}">
        <p14:creationId xmlns:p14="http://schemas.microsoft.com/office/powerpoint/2010/main" val="3536933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20</a:t>
            </a:fld>
            <a:endParaRPr lang="en-US"/>
          </a:p>
        </p:txBody>
      </p:sp>
    </p:spTree>
    <p:extLst>
      <p:ext uri="{BB962C8B-B14F-4D97-AF65-F5344CB8AC3E}">
        <p14:creationId xmlns:p14="http://schemas.microsoft.com/office/powerpoint/2010/main" val="3536933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You’re not likely to be able</a:t>
            </a:r>
            <a:r>
              <a:rPr lang="en-US" baseline="0" dirty="0" smtClean="0"/>
              <a:t> to negotiate both the IL outcomes  and the other literacy outcomes in the same 50 session. </a:t>
            </a:r>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2</a:t>
            </a:fld>
            <a:endParaRPr lang="en-US"/>
          </a:p>
        </p:txBody>
      </p:sp>
    </p:spTree>
    <p:extLst>
      <p:ext uri="{BB962C8B-B14F-4D97-AF65-F5344CB8AC3E}">
        <p14:creationId xmlns:p14="http://schemas.microsoft.com/office/powerpoint/2010/main" val="42584598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0" dirty="0" smtClean="0"/>
              <a:t>“The increasingly </a:t>
            </a:r>
            <a:r>
              <a:rPr lang="en-US" sz="1200" b="0" dirty="0" smtClean="0">
                <a:solidFill>
                  <a:srgbClr val="1782BF"/>
                </a:solidFill>
              </a:rPr>
              <a:t>hybridized, multi-modal </a:t>
            </a:r>
            <a:r>
              <a:rPr lang="en-US" sz="1200" b="0" dirty="0" smtClean="0"/>
              <a:t>nature of learning and scholarship require an </a:t>
            </a:r>
            <a:r>
              <a:rPr lang="en-US" sz="1200" b="0" dirty="0" smtClean="0">
                <a:solidFill>
                  <a:schemeClr val="tx2"/>
                </a:solidFill>
              </a:rPr>
              <a:t>expanded conception </a:t>
            </a:r>
            <a:r>
              <a:rPr lang="en-US" sz="1200" b="0" dirty="0" smtClean="0"/>
              <a:t>of information literacy learning” --ACRL Draft Framework for Information Literacy for Higher Education</a:t>
            </a:r>
          </a:p>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8</a:t>
            </a:fld>
            <a:endParaRPr lang="en-US"/>
          </a:p>
        </p:txBody>
      </p:sp>
    </p:spTree>
    <p:extLst>
      <p:ext uri="{BB962C8B-B14F-4D97-AF65-F5344CB8AC3E}">
        <p14:creationId xmlns:p14="http://schemas.microsoft.com/office/powerpoint/2010/main" val="34926217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9</a:t>
            </a:fld>
            <a:endParaRPr lang="en-US"/>
          </a:p>
        </p:txBody>
      </p:sp>
    </p:spTree>
    <p:extLst>
      <p:ext uri="{BB962C8B-B14F-4D97-AF65-F5344CB8AC3E}">
        <p14:creationId xmlns:p14="http://schemas.microsoft.com/office/powerpoint/2010/main" val="34780537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Focus</a:t>
            </a:r>
            <a:r>
              <a:rPr lang="en-US" baseline="0" dirty="0" smtClean="0"/>
              <a:t> on the visuals.  We don’t have time in a one shot for close readings of text so starting with visual distinctions can help our students and be functional for a 50 minute session. Help students to b</a:t>
            </a:r>
            <a:r>
              <a:rPr lang="en-US" dirty="0" smtClean="0"/>
              <a:t>ecome more aware of the visual elements </a:t>
            </a:r>
            <a:endParaRPr lang="en-US" baseline="0" dirty="0" smtClean="0"/>
          </a:p>
          <a:p>
            <a:pPr marL="228600" indent="-228600">
              <a:buAutoNum type="arabicPeriod"/>
            </a:pPr>
            <a:r>
              <a:rPr lang="en-US" baseline="0" dirty="0" smtClean="0"/>
              <a:t>Determine the main finding as described by the popular source. Skip to the Discussion section of the scholarly article.  Is the information in the Cosmo article the real main finding? Are there nuances?  Are there limitations to the study discussed that you should consider?</a:t>
            </a:r>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11</a:t>
            </a:fld>
            <a:endParaRPr lang="en-US"/>
          </a:p>
        </p:txBody>
      </p:sp>
    </p:spTree>
    <p:extLst>
      <p:ext uri="{BB962C8B-B14F-4D97-AF65-F5344CB8AC3E}">
        <p14:creationId xmlns:p14="http://schemas.microsoft.com/office/powerpoint/2010/main" val="1791723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 typeface="Lucida Grande"/>
              <a:buNone/>
              <a:tabLst/>
              <a:defRPr/>
            </a:pPr>
            <a:r>
              <a:rPr lang="en-US" sz="2400" dirty="0" smtClean="0"/>
              <a:t>(author(s), journal, study topic, institutional affiliation) </a:t>
            </a:r>
          </a:p>
          <a:p>
            <a:pPr marL="342900" indent="-342900">
              <a:buFont typeface="Lucida Grande"/>
              <a:buChar char="-"/>
            </a:pPr>
            <a:endParaRPr lang="en-US" sz="2400" dirty="0" smtClean="0">
              <a:solidFill>
                <a:srgbClr val="FFFFFF"/>
              </a:solidFill>
            </a:endParaRPr>
          </a:p>
          <a:p>
            <a:pPr marL="342900" indent="-342900">
              <a:buFont typeface="Lucida Grande"/>
              <a:buChar char="-"/>
            </a:pPr>
            <a:r>
              <a:rPr lang="en-US" sz="2400" dirty="0" smtClean="0">
                <a:solidFill>
                  <a:srgbClr val="FFFFFF"/>
                </a:solidFill>
              </a:rPr>
              <a:t>Data Literacy (foundation)</a:t>
            </a:r>
          </a:p>
          <a:p>
            <a:pPr marL="800100" lvl="1" indent="-342900">
              <a:buFont typeface="Lucida Grande"/>
              <a:buChar char="-"/>
            </a:pPr>
            <a:r>
              <a:rPr lang="en-US" sz="2400" dirty="0" smtClean="0">
                <a:solidFill>
                  <a:srgbClr val="FFFFFF"/>
                </a:solidFill>
              </a:rPr>
              <a:t>Methodology</a:t>
            </a:r>
          </a:p>
          <a:p>
            <a:pPr marL="800100" lvl="1" indent="-342900">
              <a:buFont typeface="Lucida Grande"/>
              <a:buChar char="-"/>
            </a:pPr>
            <a:r>
              <a:rPr lang="en-US" sz="2400" dirty="0" smtClean="0">
                <a:solidFill>
                  <a:srgbClr val="FFFFFF"/>
                </a:solidFill>
              </a:rPr>
              <a:t>Study Limitations</a:t>
            </a:r>
          </a:p>
          <a:p>
            <a:pPr marL="342900" indent="-342900">
              <a:buFont typeface="Lucida Grande"/>
              <a:buChar char="-"/>
            </a:pPr>
            <a:r>
              <a:rPr lang="en-US" sz="2400" dirty="0" smtClean="0">
                <a:solidFill>
                  <a:srgbClr val="FFFFFF"/>
                </a:solidFill>
              </a:rPr>
              <a:t>Media Literacy</a:t>
            </a:r>
          </a:p>
          <a:p>
            <a:pPr marL="800100" lvl="1" indent="-342900">
              <a:buFont typeface="Lucida Grande"/>
              <a:buChar char="-"/>
            </a:pPr>
            <a:r>
              <a:rPr lang="en-US" sz="2400" dirty="0" smtClean="0">
                <a:solidFill>
                  <a:srgbClr val="FFFFFF"/>
                </a:solidFill>
              </a:rPr>
              <a:t>Audience</a:t>
            </a:r>
          </a:p>
          <a:p>
            <a:pPr marL="800100" lvl="1" indent="-342900">
              <a:buFont typeface="Lucida Grande"/>
              <a:buChar char="-"/>
            </a:pPr>
            <a:r>
              <a:rPr lang="en-US" sz="2400" dirty="0" smtClean="0">
                <a:solidFill>
                  <a:srgbClr val="FFFFFF"/>
                </a:solidFill>
              </a:rPr>
              <a:t>Representation</a:t>
            </a:r>
          </a:p>
          <a:p>
            <a:pPr marL="342900" indent="-342900">
              <a:buFont typeface="Lucida Grande"/>
              <a:buChar char="-"/>
            </a:pPr>
            <a:r>
              <a:rPr lang="en-US" sz="2400" dirty="0" err="1" smtClean="0">
                <a:solidFill>
                  <a:srgbClr val="FFFFFF"/>
                </a:solidFill>
              </a:rPr>
              <a:t>Metaliteracy</a:t>
            </a:r>
            <a:endParaRPr lang="en-US" sz="2400" dirty="0" smtClean="0">
              <a:solidFill>
                <a:srgbClr val="FFFFFF"/>
              </a:solidFill>
            </a:endParaRPr>
          </a:p>
          <a:p>
            <a:pPr marL="800100" lvl="1" indent="-342900">
              <a:buFont typeface="Lucida Grande"/>
              <a:buChar char="-"/>
            </a:pPr>
            <a:r>
              <a:rPr lang="en-US" dirty="0" smtClean="0">
                <a:solidFill>
                  <a:srgbClr val="FFFFFF"/>
                </a:solidFill>
              </a:rPr>
              <a:t>Types of information</a:t>
            </a:r>
          </a:p>
          <a:p>
            <a:pPr marL="342900" indent="-342900">
              <a:buFont typeface="Lucida Grande"/>
              <a:buChar char="-"/>
            </a:pPr>
            <a:r>
              <a:rPr lang="en-US" sz="2400" dirty="0" smtClean="0">
                <a:solidFill>
                  <a:srgbClr val="FFFFFF"/>
                </a:solidFill>
              </a:rPr>
              <a:t>Information Literacy</a:t>
            </a:r>
          </a:p>
          <a:p>
            <a:pPr marL="800100" lvl="1" indent="-342900">
              <a:buFont typeface="Lucida Grande"/>
              <a:buChar char="-"/>
            </a:pPr>
            <a:r>
              <a:rPr lang="en-US" sz="2400" dirty="0" smtClean="0">
                <a:solidFill>
                  <a:srgbClr val="FFFFFF"/>
                </a:solidFill>
              </a:rPr>
              <a:t>Popular vs. Scholarly</a:t>
            </a:r>
          </a:p>
          <a:p>
            <a:pPr marL="800100" lvl="1" indent="-342900">
              <a:buFont typeface="Lucida Grande"/>
              <a:buChar char="-"/>
            </a:pPr>
            <a:r>
              <a:rPr lang="en-US" sz="2400" dirty="0" smtClean="0">
                <a:solidFill>
                  <a:srgbClr val="FFFFFF"/>
                </a:solidFill>
              </a:rPr>
              <a:t>Finding Scholarly Articles</a:t>
            </a:r>
          </a:p>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12</a:t>
            </a:fld>
            <a:endParaRPr lang="en-US"/>
          </a:p>
        </p:txBody>
      </p:sp>
    </p:spTree>
    <p:extLst>
      <p:ext uri="{BB962C8B-B14F-4D97-AF65-F5344CB8AC3E}">
        <p14:creationId xmlns:p14="http://schemas.microsoft.com/office/powerpoint/2010/main" val="3209787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 Visuals  Describe the visuals presented. Do not interpret the visuals.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 Are there sounds or music? Are their spoken words? Who says them? Who is the audience?</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 Key Questions</a:t>
            </a:r>
            <a:r>
              <a:rPr lang="en-US"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4, Review your insights</a:t>
            </a:r>
            <a:endParaRPr lang="en-US" dirty="0" smtClean="0"/>
          </a:p>
          <a:p>
            <a:endParaRPr lang="en-US" dirty="0"/>
          </a:p>
        </p:txBody>
      </p:sp>
      <p:sp>
        <p:nvSpPr>
          <p:cNvPr id="4" name="Slide Number Placeholder 3"/>
          <p:cNvSpPr>
            <a:spLocks noGrp="1"/>
          </p:cNvSpPr>
          <p:nvPr>
            <p:ph type="sldNum" sz="quarter" idx="10"/>
          </p:nvPr>
        </p:nvSpPr>
        <p:spPr/>
        <p:txBody>
          <a:bodyPr/>
          <a:lstStyle/>
          <a:p>
            <a:fld id="{804CB9FE-62A7-2742-B130-D838FE4FB25C}" type="slidenum">
              <a:rPr lang="en-US" smtClean="0"/>
              <a:t>14</a:t>
            </a:fld>
            <a:endParaRPr lang="en-US"/>
          </a:p>
        </p:txBody>
      </p:sp>
    </p:spTree>
    <p:extLst>
      <p:ext uri="{BB962C8B-B14F-4D97-AF65-F5344CB8AC3E}">
        <p14:creationId xmlns:p14="http://schemas.microsoft.com/office/powerpoint/2010/main" val="3072083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a:buChar char="•"/>
            </a:pPr>
            <a:r>
              <a:rPr lang="en-US" sz="2400" dirty="0" smtClean="0"/>
              <a:t>Visual Literacy</a:t>
            </a:r>
          </a:p>
          <a:p>
            <a:pPr marL="800100" lvl="1" indent="-342900">
              <a:buFont typeface="Arial"/>
              <a:buChar char="•"/>
            </a:pPr>
            <a:r>
              <a:rPr lang="en-US" sz="2400" dirty="0" smtClean="0"/>
              <a:t>Find and access needed images and visual media effectively and efficiently</a:t>
            </a:r>
          </a:p>
          <a:p>
            <a:pPr marL="800100" lvl="1" indent="-342900">
              <a:buFont typeface="Arial"/>
              <a:buChar char="•"/>
            </a:pPr>
            <a:r>
              <a:rPr lang="en-US" sz="2400" dirty="0" smtClean="0"/>
              <a:t>Interpret and analyze the meanings of images and visual media</a:t>
            </a:r>
          </a:p>
          <a:p>
            <a:pPr marL="800100" lvl="1" indent="-342900">
              <a:buFont typeface="Arial"/>
              <a:buChar char="•"/>
            </a:pPr>
            <a:r>
              <a:rPr lang="en-US" sz="2400" dirty="0" smtClean="0"/>
              <a:t>Use images and visual media effectively</a:t>
            </a:r>
          </a:p>
          <a:p>
            <a:pPr marL="800100" lvl="1" indent="-342900">
              <a:buFont typeface="Arial"/>
              <a:buChar char="•"/>
            </a:pPr>
            <a:r>
              <a:rPr lang="en-US" sz="2400" dirty="0" smtClean="0"/>
              <a:t>Understand many of the ethical, legal, social, and economic issues surrounding the creation and use of images and visual media, and access and use visual materials ethically </a:t>
            </a:r>
          </a:p>
          <a:p>
            <a:pPr marL="800100" lvl="1" indent="-342900">
              <a:buFont typeface="Arial"/>
              <a:buChar char="•"/>
            </a:pPr>
            <a:endParaRPr lang="en-US" sz="2400" dirty="0" smtClean="0"/>
          </a:p>
          <a:p>
            <a:pPr marL="800100" lvl="1" indent="-342900">
              <a:buFont typeface="Arial"/>
              <a:buChar char="•"/>
            </a:pPr>
            <a:r>
              <a:rPr lang="en-US" sz="2400" dirty="0" smtClean="0"/>
              <a:t>KEYWORDS!!!</a:t>
            </a:r>
          </a:p>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17</a:t>
            </a:fld>
            <a:endParaRPr lang="en-US"/>
          </a:p>
        </p:txBody>
      </p:sp>
    </p:spTree>
    <p:extLst>
      <p:ext uri="{BB962C8B-B14F-4D97-AF65-F5344CB8AC3E}">
        <p14:creationId xmlns:p14="http://schemas.microsoft.com/office/powerpoint/2010/main" val="2242980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 Students identify the claim from an advertisement and locate a scholarly source that helps determine the accuracy of the claim.</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2. Citations are visual representations of other content. Today’s students often lack the visual cues associated with print materials.  Teaching students to deconstruct a citation like an image can improve their initial evaluation skills.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3. Team-based</a:t>
            </a:r>
            <a:r>
              <a:rPr lang="en-US" baseline="0" dirty="0" smtClean="0"/>
              <a:t> learning is ideal for developing the </a:t>
            </a:r>
            <a:r>
              <a:rPr lang="en-US" baseline="0" dirty="0" err="1" smtClean="0"/>
              <a:t>metaliterate</a:t>
            </a:r>
            <a:r>
              <a:rPr lang="en-US" baseline="0" dirty="0" smtClean="0"/>
              <a:t> learner with it’s focus on collaboration</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4.  Creating</a:t>
            </a:r>
            <a:r>
              <a:rPr lang="en-US" baseline="0" dirty="0" smtClean="0"/>
              <a:t> </a:t>
            </a:r>
            <a:r>
              <a:rPr lang="en-US" dirty="0" err="1" smtClean="0"/>
              <a:t>Infographics</a:t>
            </a:r>
            <a:r>
              <a:rPr lang="en-US" dirty="0" smtClean="0"/>
              <a:t> helps</a:t>
            </a:r>
            <a:r>
              <a:rPr lang="en-US" baseline="0" dirty="0" smtClean="0"/>
              <a:t> to develop desired skills across many literacies. Can it be done in an hour and include enough traditional IL skills to meet course needs? Probably not but someone should figure out a way.</a:t>
            </a:r>
            <a:endParaRPr lang="en-US" dirty="0" smtClean="0"/>
          </a:p>
          <a:p>
            <a:endParaRPr lang="en-US" dirty="0"/>
          </a:p>
        </p:txBody>
      </p:sp>
      <p:sp>
        <p:nvSpPr>
          <p:cNvPr id="4" name="Slide Number Placeholder 3"/>
          <p:cNvSpPr>
            <a:spLocks noGrp="1"/>
          </p:cNvSpPr>
          <p:nvPr>
            <p:ph type="sldNum" sz="quarter" idx="10"/>
          </p:nvPr>
        </p:nvSpPr>
        <p:spPr/>
        <p:txBody>
          <a:bodyPr/>
          <a:lstStyle/>
          <a:p>
            <a:fld id="{869B9B2D-F2B7-884C-8A18-4572025799B6}" type="slidenum">
              <a:rPr lang="en-US" smtClean="0"/>
              <a:t>18</a:t>
            </a:fld>
            <a:endParaRPr lang="en-US"/>
          </a:p>
        </p:txBody>
      </p:sp>
    </p:spTree>
    <p:extLst>
      <p:ext uri="{BB962C8B-B14F-4D97-AF65-F5344CB8AC3E}">
        <p14:creationId xmlns:p14="http://schemas.microsoft.com/office/powerpoint/2010/main" val="3536933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518489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4041602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12792221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3708298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19160281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3911612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994938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2645469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39187467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2449355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AFA3FF8-FA53-514F-9030-EC207247A166}" type="datetimeFigureOut">
              <a:rPr lang="en-US" smtClean="0"/>
              <a:t>7/27/16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3C11E8F7-0361-B74B-9A4F-FCDEBB8F4DF3}" type="slidenum">
              <a:rPr lang="en-US" smtClean="0"/>
              <a:t>‹#›</a:t>
            </a:fld>
            <a:endParaRPr lang="en-US"/>
          </a:p>
        </p:txBody>
      </p:sp>
    </p:spTree>
    <p:extLst>
      <p:ext uri="{BB962C8B-B14F-4D97-AF65-F5344CB8AC3E}">
        <p14:creationId xmlns:p14="http://schemas.microsoft.com/office/powerpoint/2010/main" val="305721018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11677" y="229335"/>
            <a:ext cx="8731671" cy="6491945"/>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644974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jpe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pq9se9hp4e.search.serialssolutions.com/?SS_Page=refiner&amp;SS_RefinerEditable=ye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g"/><Relationship Id="rId4" Type="http://schemas.openxmlformats.org/officeDocument/2006/relationships/image" Target="../media/image6.jpg"/><Relationship Id="rId5" Type="http://schemas.openxmlformats.org/officeDocument/2006/relationships/hyperlink" Target="https://flic.kr/p/bzyug" TargetMode="External"/><Relationship Id="rId6" Type="http://schemas.openxmlformats.org/officeDocument/2006/relationships/hyperlink" Target="https://creativecommons.org/licenses/by-nc-nd/2.0/" TargetMode="External"/><Relationship Id="rId7" Type="http://schemas.openxmlformats.org/officeDocument/2006/relationships/hyperlink" Target="https://flic.kr/p/9L4KK" TargetMode="External"/><Relationship Id="rId8" Type="http://schemas.openxmlformats.org/officeDocument/2006/relationships/hyperlink" Target="https://creativecommons.org/licenses/by-nc-sa/2.0/"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9.xml.rels><?xml version="1.0" encoding="UTF-8" standalone="yes"?>
<Relationships xmlns="http://schemas.openxmlformats.org/package/2006/relationships"><Relationship Id="rId3" Type="http://schemas.openxmlformats.org/officeDocument/2006/relationships/hyperlink" Target="http://www.loexconference.org/program.html" TargetMode="External"/><Relationship Id="rId4" Type="http://schemas.openxmlformats.org/officeDocument/2006/relationships/hyperlink" Target="http://acrl.ala.org/ilstandards/?page_id=133" TargetMode="External"/><Relationship Id="rId5" Type="http://schemas.openxmlformats.org/officeDocument/2006/relationships/hyperlink" Target="http://static.squarespace.com/static/51894d1ae4b0e3d869dc8ad8/t/52d01b4ee4b0f375fbebbce9/1389370191736/toledo_map.jpg?format=750w" TargetMode="External"/><Relationship Id="rId6" Type="http://schemas.openxmlformats.org/officeDocument/2006/relationships/hyperlink" Target="http://www.vislit.org/welcome/"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4" Type="http://schemas.microsoft.com/office/2007/relationships/hdphoto" Target="../media/hdphoto1.wdp"/><Relationship Id="rId5" Type="http://schemas.openxmlformats.org/officeDocument/2006/relationships/hyperlink" Target="https://flic.kr/p/7Gr1YK" TargetMode="External"/><Relationship Id="rId6" Type="http://schemas.openxmlformats.org/officeDocument/2006/relationships/hyperlink" Target="https://creativecommons.org/licenses/by/2.0/" TargetMode="Externa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 y="508000"/>
            <a:ext cx="7954212" cy="3850460"/>
          </a:xfrm>
          <a:noFill/>
        </p:spPr>
        <p:txBody>
          <a:bodyPr/>
          <a:lstStyle/>
          <a:p>
            <a:pPr algn="l"/>
            <a:r>
              <a:rPr lang="en-US" sz="5400" dirty="0">
                <a:solidFill>
                  <a:schemeClr val="bg1"/>
                </a:solidFill>
                <a:latin typeface="Arial Black"/>
                <a:cs typeface="Arial Black"/>
              </a:rPr>
              <a:t>MULTIPLE LITERACIES &amp; </a:t>
            </a:r>
            <a:r>
              <a:rPr lang="en-US" sz="5400" dirty="0">
                <a:solidFill>
                  <a:srgbClr val="FFFF00"/>
                </a:solidFill>
                <a:latin typeface="Arial Black"/>
                <a:cs typeface="Arial Black"/>
              </a:rPr>
              <a:t>LIBRARY INSTRUCTION</a:t>
            </a:r>
            <a:endParaRPr lang="en-US" sz="5400" dirty="0">
              <a:solidFill>
                <a:srgbClr val="FFFF00"/>
              </a:solidFill>
            </a:endParaRPr>
          </a:p>
        </p:txBody>
      </p:sp>
      <p:sp>
        <p:nvSpPr>
          <p:cNvPr id="3" name="Subtitle 2"/>
          <p:cNvSpPr>
            <a:spLocks noGrp="1"/>
          </p:cNvSpPr>
          <p:nvPr>
            <p:ph type="subTitle" idx="1"/>
          </p:nvPr>
        </p:nvSpPr>
        <p:spPr>
          <a:xfrm>
            <a:off x="2994526" y="4358460"/>
            <a:ext cx="6142749" cy="1871224"/>
          </a:xfrm>
          <a:noFill/>
        </p:spPr>
        <p:txBody>
          <a:bodyPr>
            <a:noAutofit/>
          </a:bodyPr>
          <a:lstStyle/>
          <a:p>
            <a:pPr algn="r"/>
            <a:r>
              <a:rPr lang="en-US" sz="2400" dirty="0">
                <a:solidFill>
                  <a:srgbClr val="FFFFFF"/>
                </a:solidFill>
                <a:latin typeface="Avenir Light"/>
                <a:cs typeface="Avenir Light"/>
              </a:rPr>
              <a:t>Vera Lux</a:t>
            </a:r>
          </a:p>
          <a:p>
            <a:pPr algn="r"/>
            <a:r>
              <a:rPr lang="en-US" sz="2400" dirty="0">
                <a:solidFill>
                  <a:srgbClr val="FFFFFF"/>
                </a:solidFill>
                <a:latin typeface="Avenir Light"/>
                <a:cs typeface="Avenir Light"/>
              </a:rPr>
              <a:t>Bowling Green State </a:t>
            </a:r>
            <a:r>
              <a:rPr lang="en-US" sz="2400" dirty="0" smtClean="0">
                <a:solidFill>
                  <a:srgbClr val="FFFFFF"/>
                </a:solidFill>
                <a:latin typeface="Avenir Light"/>
                <a:cs typeface="Avenir Light"/>
              </a:rPr>
              <a:t>University</a:t>
            </a:r>
          </a:p>
          <a:p>
            <a:pPr algn="r"/>
            <a:r>
              <a:rPr lang="en-US" sz="2400" dirty="0" err="1" smtClean="0">
                <a:solidFill>
                  <a:srgbClr val="FFFFFF"/>
                </a:solidFill>
                <a:latin typeface="Avenir Light"/>
                <a:cs typeface="Avenir Light"/>
              </a:rPr>
              <a:t>vlux@bgsu.edu</a:t>
            </a:r>
            <a:r>
              <a:rPr lang="en-US" sz="2400" dirty="0">
                <a:solidFill>
                  <a:srgbClr val="FFFFFF"/>
                </a:solidFill>
                <a:latin typeface="Avenir Light"/>
                <a:cs typeface="Avenir Light"/>
              </a:rPr>
              <a:t/>
            </a:r>
            <a:br>
              <a:rPr lang="en-US" sz="2400" dirty="0">
                <a:solidFill>
                  <a:srgbClr val="FFFFFF"/>
                </a:solidFill>
                <a:latin typeface="Avenir Light"/>
                <a:cs typeface="Avenir Light"/>
              </a:rPr>
            </a:br>
            <a:r>
              <a:rPr lang="en-US" sz="2400" dirty="0">
                <a:solidFill>
                  <a:srgbClr val="FFFFFF"/>
                </a:solidFill>
                <a:latin typeface="Avenir Light"/>
                <a:cs typeface="Avenir Light"/>
              </a:rPr>
              <a:t>@</a:t>
            </a:r>
            <a:r>
              <a:rPr lang="en-US" sz="2400" dirty="0" err="1">
                <a:solidFill>
                  <a:srgbClr val="FFFFFF"/>
                </a:solidFill>
                <a:latin typeface="Avenir Light"/>
                <a:cs typeface="Avenir Light"/>
              </a:rPr>
              <a:t>thetruelight</a:t>
            </a:r>
            <a:endParaRPr lang="en-US" sz="2400" dirty="0">
              <a:solidFill>
                <a:srgbClr val="FFFFFF"/>
              </a:solidFill>
            </a:endParaRPr>
          </a:p>
        </p:txBody>
      </p:sp>
    </p:spTree>
    <p:extLst>
      <p:ext uri="{BB962C8B-B14F-4D97-AF65-F5344CB8AC3E}">
        <p14:creationId xmlns:p14="http://schemas.microsoft.com/office/powerpoint/2010/main" val="23448839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ience Proves the Obvious: Boring Lectures Don't Work - Study Tips - Cosmopolitan 2014-05-28 17-55-23.jpeg"/>
          <p:cNvPicPr>
            <a:picLocks noChangeAspect="1"/>
          </p:cNvPicPr>
          <p:nvPr/>
        </p:nvPicPr>
        <p:blipFill rotWithShape="1">
          <a:blip r:embed="rId2">
            <a:extLst>
              <a:ext uri="{28A0092B-C50C-407E-A947-70E740481C1C}">
                <a14:useLocalDpi xmlns:a14="http://schemas.microsoft.com/office/drawing/2010/main" val="0"/>
              </a:ext>
            </a:extLst>
          </a:blip>
          <a:srcRect b="24757"/>
          <a:stretch/>
        </p:blipFill>
        <p:spPr>
          <a:xfrm>
            <a:off x="2045369" y="-4741"/>
            <a:ext cx="5253789" cy="6862741"/>
          </a:xfrm>
          <a:prstGeom prst="rect">
            <a:avLst/>
          </a:prstGeom>
        </p:spPr>
      </p:pic>
    </p:spTree>
    <p:extLst>
      <p:ext uri="{BB962C8B-B14F-4D97-AF65-F5344CB8AC3E}">
        <p14:creationId xmlns:p14="http://schemas.microsoft.com/office/powerpoint/2010/main" val="13319443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tive learning increases student performance in science, engineering, and mathematics 2014-05-28 17-57-45.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6454" y="0"/>
            <a:ext cx="4606024" cy="6858000"/>
          </a:xfrm>
          <a:prstGeom prst="rect">
            <a:avLst/>
          </a:prstGeom>
        </p:spPr>
      </p:pic>
      <p:pic>
        <p:nvPicPr>
          <p:cNvPr id="5" name="Picture 4" descr="Science Proves the Obvious: Boring Lectures Don't Work - Study Tips - Cosmopolitan 2014-05-28 17-55-23.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632" y="0"/>
            <a:ext cx="3950413" cy="6858000"/>
          </a:xfrm>
          <a:prstGeom prst="rect">
            <a:avLst/>
          </a:prstGeom>
        </p:spPr>
      </p:pic>
    </p:spTree>
    <p:extLst>
      <p:ext uri="{BB962C8B-B14F-4D97-AF65-F5344CB8AC3E}">
        <p14:creationId xmlns:p14="http://schemas.microsoft.com/office/powerpoint/2010/main" val="33234345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964353"/>
            <a:ext cx="9144000" cy="4524315"/>
          </a:xfrm>
          <a:prstGeom prst="rect">
            <a:avLst/>
          </a:prstGeom>
        </p:spPr>
        <p:txBody>
          <a:bodyPr wrap="square">
            <a:spAutoFit/>
          </a:bodyPr>
          <a:lstStyle/>
          <a:p>
            <a:pPr marL="285750" indent="-285750">
              <a:buFont typeface="Lucida Grande"/>
              <a:buChar char="-"/>
            </a:pPr>
            <a:r>
              <a:rPr lang="en-US" sz="2400" dirty="0">
                <a:solidFill>
                  <a:schemeClr val="bg1"/>
                </a:solidFill>
              </a:rPr>
              <a:t>Use the provided link to find the original study.  If no link is provided in the article, gather information from the article to find the original study using </a:t>
            </a:r>
            <a:r>
              <a:rPr lang="en-US" sz="2400" dirty="0">
                <a:solidFill>
                  <a:srgbClr val="F8F8F8"/>
                </a:solidFill>
              </a:rPr>
              <a:t>the </a:t>
            </a:r>
            <a:r>
              <a:rPr lang="en-US" sz="2400" dirty="0">
                <a:solidFill>
                  <a:srgbClr val="F8F8F8"/>
                </a:solidFill>
                <a:hlinkClick r:id="rId3"/>
              </a:rPr>
              <a:t>Article Lookup for </a:t>
            </a:r>
            <a:r>
              <a:rPr lang="en-US" sz="2400" dirty="0" smtClean="0">
                <a:solidFill>
                  <a:srgbClr val="F8F8F8"/>
                </a:solidFill>
                <a:hlinkClick r:id="rId3"/>
              </a:rPr>
              <a:t>Citations</a:t>
            </a:r>
            <a:r>
              <a:rPr lang="en-US" sz="2400" dirty="0" smtClean="0">
                <a:solidFill>
                  <a:srgbClr val="F8F8F8"/>
                </a:solidFill>
              </a:rPr>
              <a:t>.</a:t>
            </a:r>
            <a:br>
              <a:rPr lang="en-US" sz="2400" dirty="0" smtClean="0">
                <a:solidFill>
                  <a:srgbClr val="F8F8F8"/>
                </a:solidFill>
              </a:rPr>
            </a:br>
            <a:endParaRPr lang="en-US" sz="2400" dirty="0" smtClean="0">
              <a:solidFill>
                <a:srgbClr val="F8F8F8"/>
              </a:solidFill>
            </a:endParaRPr>
          </a:p>
          <a:p>
            <a:pPr marL="285750" indent="-285750">
              <a:buFont typeface="Lucida Grande"/>
              <a:buChar char="-"/>
            </a:pPr>
            <a:r>
              <a:rPr lang="en-US" sz="2400" dirty="0" smtClean="0">
                <a:solidFill>
                  <a:schemeClr val="bg1"/>
                </a:solidFill>
              </a:rPr>
              <a:t>Take </a:t>
            </a:r>
            <a:r>
              <a:rPr lang="en-US" sz="2400" dirty="0">
                <a:solidFill>
                  <a:schemeClr val="bg1"/>
                </a:solidFill>
              </a:rPr>
              <a:t>notes of the visual representation of the popular source and then the scholarly source. Focus on the factual rather than interpretations, think of this as collecting </a:t>
            </a:r>
            <a:r>
              <a:rPr lang="en-US" sz="2400" dirty="0" smtClean="0">
                <a:solidFill>
                  <a:schemeClr val="bg1"/>
                </a:solidFill>
              </a:rPr>
              <a:t>data.</a:t>
            </a:r>
            <a:br>
              <a:rPr lang="en-US" sz="2400" dirty="0" smtClean="0">
                <a:solidFill>
                  <a:schemeClr val="bg1"/>
                </a:solidFill>
              </a:rPr>
            </a:br>
            <a:endParaRPr lang="en-US" sz="2400" dirty="0" smtClean="0">
              <a:solidFill>
                <a:schemeClr val="bg1"/>
              </a:solidFill>
            </a:endParaRPr>
          </a:p>
          <a:p>
            <a:pPr marL="285750" indent="-285750">
              <a:buFont typeface="Lucida Grande"/>
              <a:buChar char="-"/>
            </a:pPr>
            <a:r>
              <a:rPr lang="en-US" sz="2400" dirty="0" smtClean="0">
                <a:solidFill>
                  <a:schemeClr val="bg1"/>
                </a:solidFill>
              </a:rPr>
              <a:t>Determine </a:t>
            </a:r>
            <a:r>
              <a:rPr lang="en-US" sz="2400" dirty="0">
                <a:solidFill>
                  <a:schemeClr val="bg1"/>
                </a:solidFill>
              </a:rPr>
              <a:t>the main finding as described by the popular source and compare it to the findings/discussion section of the scholarly article.  Explore methodology and study limitations, are these addressed in the popular source?</a:t>
            </a:r>
          </a:p>
        </p:txBody>
      </p:sp>
      <p:sp>
        <p:nvSpPr>
          <p:cNvPr id="5" name="Title 1"/>
          <p:cNvSpPr>
            <a:spLocks noGrp="1"/>
          </p:cNvSpPr>
          <p:nvPr>
            <p:ph type="title"/>
          </p:nvPr>
        </p:nvSpPr>
        <p:spPr>
          <a:xfrm>
            <a:off x="1" y="264616"/>
            <a:ext cx="4679850" cy="1580226"/>
          </a:xfrm>
          <a:solidFill>
            <a:srgbClr val="FFFF00"/>
          </a:solidFill>
        </p:spPr>
        <p:txBody>
          <a:bodyPr/>
          <a:lstStyle/>
          <a:p>
            <a:pPr algn="l"/>
            <a:r>
              <a:rPr lang="en-US" dirty="0" smtClean="0">
                <a:solidFill>
                  <a:schemeClr val="accent6"/>
                </a:solidFill>
                <a:latin typeface="Avenir Light"/>
                <a:cs typeface="Avenir Light"/>
              </a:rPr>
              <a:t>A RECENT STUDY FOUND…</a:t>
            </a:r>
            <a:endParaRPr lang="en-US" dirty="0">
              <a:solidFill>
                <a:schemeClr val="accent6"/>
              </a:solidFill>
              <a:latin typeface="Avenir Light"/>
              <a:cs typeface="Avenir Light"/>
            </a:endParaRPr>
          </a:p>
        </p:txBody>
      </p:sp>
    </p:spTree>
    <p:extLst>
      <p:ext uri="{BB962C8B-B14F-4D97-AF65-F5344CB8AC3E}">
        <p14:creationId xmlns:p14="http://schemas.microsoft.com/office/powerpoint/2010/main" val="36045523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0" y="1964353"/>
            <a:ext cx="9144000" cy="4062651"/>
          </a:xfrm>
          <a:prstGeom prst="rect">
            <a:avLst/>
          </a:prstGeom>
        </p:spPr>
        <p:txBody>
          <a:bodyPr wrap="square">
            <a:spAutoFit/>
          </a:bodyPr>
          <a:lstStyle/>
          <a:p>
            <a:pPr marL="342900" indent="-342900">
              <a:buFont typeface="Lucida Grande"/>
              <a:buChar char="-"/>
            </a:pPr>
            <a:r>
              <a:rPr lang="en-US" sz="2400" dirty="0">
                <a:solidFill>
                  <a:srgbClr val="FFFFFF"/>
                </a:solidFill>
              </a:rPr>
              <a:t>Data Literacy </a:t>
            </a:r>
            <a:r>
              <a:rPr lang="en-US" sz="2400" dirty="0" smtClean="0">
                <a:solidFill>
                  <a:srgbClr val="FFFFFF"/>
                </a:solidFill>
              </a:rPr>
              <a:t>(foundation)</a:t>
            </a:r>
            <a:endParaRPr lang="en-US" sz="2400" dirty="0">
              <a:solidFill>
                <a:srgbClr val="FFFFFF"/>
              </a:solidFill>
            </a:endParaRPr>
          </a:p>
          <a:p>
            <a:pPr marL="800100" lvl="1" indent="-342900">
              <a:buFont typeface="Lucida Grande"/>
              <a:buChar char="-"/>
            </a:pPr>
            <a:r>
              <a:rPr lang="en-US" sz="2400" dirty="0">
                <a:solidFill>
                  <a:srgbClr val="FFFFFF"/>
                </a:solidFill>
              </a:rPr>
              <a:t>Methodology</a:t>
            </a:r>
          </a:p>
          <a:p>
            <a:pPr marL="800100" lvl="1" indent="-342900">
              <a:buFont typeface="Lucida Grande"/>
              <a:buChar char="-"/>
            </a:pPr>
            <a:r>
              <a:rPr lang="en-US" sz="2400" dirty="0">
                <a:solidFill>
                  <a:srgbClr val="FFFFFF"/>
                </a:solidFill>
              </a:rPr>
              <a:t>Study Limitations</a:t>
            </a:r>
          </a:p>
          <a:p>
            <a:pPr marL="342900" indent="-342900">
              <a:buFont typeface="Lucida Grande"/>
              <a:buChar char="-"/>
            </a:pPr>
            <a:r>
              <a:rPr lang="en-US" sz="2400" dirty="0">
                <a:solidFill>
                  <a:srgbClr val="FFFFFF"/>
                </a:solidFill>
              </a:rPr>
              <a:t>Media Literacy</a:t>
            </a:r>
          </a:p>
          <a:p>
            <a:pPr marL="800100" lvl="1" indent="-342900">
              <a:buFont typeface="Lucida Grande"/>
              <a:buChar char="-"/>
            </a:pPr>
            <a:r>
              <a:rPr lang="en-US" sz="2400" dirty="0">
                <a:solidFill>
                  <a:srgbClr val="FFFFFF"/>
                </a:solidFill>
              </a:rPr>
              <a:t>Audience</a:t>
            </a:r>
          </a:p>
          <a:p>
            <a:pPr marL="800100" lvl="1" indent="-342900">
              <a:buFont typeface="Lucida Grande"/>
              <a:buChar char="-"/>
            </a:pPr>
            <a:r>
              <a:rPr lang="en-US" sz="2400" dirty="0">
                <a:solidFill>
                  <a:srgbClr val="FFFFFF"/>
                </a:solidFill>
              </a:rPr>
              <a:t>Representation</a:t>
            </a:r>
          </a:p>
          <a:p>
            <a:pPr marL="342900" indent="-342900">
              <a:buFont typeface="Lucida Grande"/>
              <a:buChar char="-"/>
            </a:pPr>
            <a:r>
              <a:rPr lang="en-US" sz="2400" dirty="0" err="1">
                <a:solidFill>
                  <a:srgbClr val="FFFFFF"/>
                </a:solidFill>
              </a:rPr>
              <a:t>Metaliteracy</a:t>
            </a:r>
            <a:endParaRPr lang="en-US" sz="2400" dirty="0">
              <a:solidFill>
                <a:srgbClr val="FFFFFF"/>
              </a:solidFill>
            </a:endParaRPr>
          </a:p>
          <a:p>
            <a:pPr marL="800100" lvl="1" indent="-342900">
              <a:buFont typeface="Lucida Grande"/>
              <a:buChar char="-"/>
            </a:pPr>
            <a:r>
              <a:rPr lang="en-US" dirty="0">
                <a:solidFill>
                  <a:srgbClr val="FFFFFF"/>
                </a:solidFill>
              </a:rPr>
              <a:t>Types of information</a:t>
            </a:r>
          </a:p>
          <a:p>
            <a:pPr marL="342900" indent="-342900">
              <a:buFont typeface="Lucida Grande"/>
              <a:buChar char="-"/>
            </a:pPr>
            <a:r>
              <a:rPr lang="en-US" sz="2400" dirty="0">
                <a:solidFill>
                  <a:srgbClr val="FFFFFF"/>
                </a:solidFill>
              </a:rPr>
              <a:t>Information Literacy</a:t>
            </a:r>
          </a:p>
          <a:p>
            <a:pPr marL="800100" lvl="1" indent="-342900">
              <a:buFont typeface="Lucida Grande"/>
              <a:buChar char="-"/>
            </a:pPr>
            <a:r>
              <a:rPr lang="en-US" sz="2400" dirty="0">
                <a:solidFill>
                  <a:srgbClr val="FFFFFF"/>
                </a:solidFill>
              </a:rPr>
              <a:t>Popular vs. Scholarly</a:t>
            </a:r>
          </a:p>
          <a:p>
            <a:pPr marL="800100" lvl="1" indent="-342900">
              <a:buFont typeface="Lucida Grande"/>
              <a:buChar char="-"/>
            </a:pPr>
            <a:r>
              <a:rPr lang="en-US" sz="2400" dirty="0">
                <a:solidFill>
                  <a:srgbClr val="FFFFFF"/>
                </a:solidFill>
              </a:rPr>
              <a:t>Finding Scholarly Articles</a:t>
            </a:r>
          </a:p>
        </p:txBody>
      </p:sp>
      <p:sp>
        <p:nvSpPr>
          <p:cNvPr id="5" name="Title 1"/>
          <p:cNvSpPr>
            <a:spLocks noGrp="1"/>
          </p:cNvSpPr>
          <p:nvPr>
            <p:ph type="title"/>
          </p:nvPr>
        </p:nvSpPr>
        <p:spPr>
          <a:xfrm>
            <a:off x="0" y="299898"/>
            <a:ext cx="4939127" cy="1580226"/>
          </a:xfrm>
          <a:solidFill>
            <a:srgbClr val="FFFF00"/>
          </a:solidFill>
        </p:spPr>
        <p:txBody>
          <a:bodyPr/>
          <a:lstStyle/>
          <a:p>
            <a:pPr algn="l"/>
            <a:r>
              <a:rPr lang="en-US" dirty="0" smtClean="0"/>
              <a:t>LITERACIES ADDRESSED</a:t>
            </a:r>
            <a:endParaRPr lang="en-US" dirty="0">
              <a:solidFill>
                <a:schemeClr val="accent6"/>
              </a:solidFill>
              <a:latin typeface="Avenir Light"/>
              <a:cs typeface="Avenir Light"/>
            </a:endParaRPr>
          </a:p>
        </p:txBody>
      </p:sp>
    </p:spTree>
    <p:extLst>
      <p:ext uri="{BB962C8B-B14F-4D97-AF65-F5344CB8AC3E}">
        <p14:creationId xmlns:p14="http://schemas.microsoft.com/office/powerpoint/2010/main" val="41747212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Close  Analysis</a:t>
            </a:r>
            <a:endParaRPr lang="en-US" dirty="0"/>
          </a:p>
        </p:txBody>
      </p:sp>
      <p:sp>
        <p:nvSpPr>
          <p:cNvPr id="3" name="Content Placeholder 2"/>
          <p:cNvSpPr>
            <a:spLocks noGrp="1"/>
          </p:cNvSpPr>
          <p:nvPr>
            <p:ph idx="1"/>
          </p:nvPr>
        </p:nvSpPr>
        <p:spPr/>
        <p:txBody>
          <a:bodyPr>
            <a:normAutofit lnSpcReduction="10000"/>
          </a:bodyPr>
          <a:lstStyle/>
          <a:p>
            <a:pPr marL="342900" indent="-342900">
              <a:buFont typeface="Arial"/>
              <a:buChar char="•"/>
            </a:pPr>
            <a:r>
              <a:rPr lang="en-US" dirty="0" smtClean="0"/>
              <a:t>Visuals. </a:t>
            </a:r>
          </a:p>
          <a:p>
            <a:pPr marL="342900" indent="-342900">
              <a:buFont typeface="Arial"/>
              <a:buChar char="•"/>
            </a:pPr>
            <a:r>
              <a:rPr lang="en-US" dirty="0" smtClean="0"/>
              <a:t>Sounds (if applicable). </a:t>
            </a:r>
          </a:p>
          <a:p>
            <a:pPr marL="342900" indent="-342900">
              <a:buFont typeface="Arial"/>
              <a:buChar char="•"/>
            </a:pPr>
            <a:r>
              <a:rPr lang="en-US" dirty="0" smtClean="0"/>
              <a:t>Key Questions </a:t>
            </a:r>
          </a:p>
          <a:p>
            <a:pPr marL="800100" lvl="1" indent="-342900">
              <a:buFont typeface="Arial"/>
              <a:buChar char="•"/>
            </a:pPr>
            <a:r>
              <a:rPr lang="en-US" dirty="0" smtClean="0"/>
              <a:t>Who created this message?</a:t>
            </a:r>
          </a:p>
          <a:p>
            <a:pPr marL="800100" lvl="1" indent="-342900">
              <a:buFont typeface="Arial"/>
              <a:buChar char="•"/>
            </a:pPr>
            <a:r>
              <a:rPr lang="en-US" dirty="0"/>
              <a:t>What creative techniques are used </a:t>
            </a:r>
            <a:r>
              <a:rPr lang="en-US" dirty="0" smtClean="0"/>
              <a:t>to </a:t>
            </a:r>
            <a:r>
              <a:rPr lang="en-US" dirty="0"/>
              <a:t>attract my attention? </a:t>
            </a:r>
          </a:p>
          <a:p>
            <a:pPr marL="800100" lvl="1" indent="-342900">
              <a:buFont typeface="Arial"/>
              <a:buChar char="•"/>
            </a:pPr>
            <a:r>
              <a:rPr lang="en-US" dirty="0" smtClean="0"/>
              <a:t>How </a:t>
            </a:r>
            <a:r>
              <a:rPr lang="en-US" dirty="0"/>
              <a:t>might different people </a:t>
            </a:r>
            <a:r>
              <a:rPr lang="en-US" dirty="0" smtClean="0"/>
              <a:t>understand this </a:t>
            </a:r>
            <a:r>
              <a:rPr lang="en-US" dirty="0"/>
              <a:t>message differently from me? </a:t>
            </a:r>
            <a:r>
              <a:rPr lang="en-US" dirty="0" smtClean="0"/>
              <a:t>What </a:t>
            </a:r>
            <a:r>
              <a:rPr lang="en-US" dirty="0"/>
              <a:t>lifestyles, </a:t>
            </a:r>
            <a:r>
              <a:rPr lang="en-US" dirty="0" smtClean="0"/>
              <a:t>values and </a:t>
            </a:r>
            <a:r>
              <a:rPr lang="en-US" dirty="0"/>
              <a:t>points of view </a:t>
            </a:r>
            <a:r>
              <a:rPr lang="en-US" dirty="0" smtClean="0"/>
              <a:t>are </a:t>
            </a:r>
            <a:r>
              <a:rPr lang="en-US" dirty="0"/>
              <a:t>represented in, or </a:t>
            </a:r>
            <a:r>
              <a:rPr lang="en-US" dirty="0" smtClean="0"/>
              <a:t>omitted </a:t>
            </a:r>
            <a:r>
              <a:rPr lang="en-US" dirty="0"/>
              <a:t>from, this message? </a:t>
            </a:r>
            <a:endParaRPr lang="en-US" dirty="0" smtClean="0"/>
          </a:p>
          <a:p>
            <a:pPr marL="800100" lvl="1" indent="-342900">
              <a:buFont typeface="Arial"/>
              <a:buChar char="•"/>
            </a:pPr>
            <a:r>
              <a:rPr lang="en-US" dirty="0"/>
              <a:t>Why is this message being sent? </a:t>
            </a:r>
            <a:endParaRPr lang="en-US" dirty="0" smtClean="0"/>
          </a:p>
          <a:p>
            <a:pPr marL="342900" indent="-342900">
              <a:buFont typeface="Arial"/>
              <a:buChar char="•"/>
            </a:pPr>
            <a:r>
              <a:rPr lang="en-US" dirty="0" smtClean="0"/>
              <a:t>Review Your Insights.</a:t>
            </a:r>
          </a:p>
          <a:p>
            <a:pPr lvl="1" indent="0" algn="ctr">
              <a:buNone/>
            </a:pPr>
            <a:r>
              <a:rPr lang="en-US" dirty="0" smtClean="0"/>
              <a:t> Center for Media Literacy (2003) P. 29</a:t>
            </a:r>
            <a:endParaRPr lang="en-US" dirty="0"/>
          </a:p>
        </p:txBody>
      </p:sp>
    </p:spTree>
    <p:extLst>
      <p:ext uri="{BB962C8B-B14F-4D97-AF65-F5344CB8AC3E}">
        <p14:creationId xmlns:p14="http://schemas.microsoft.com/office/powerpoint/2010/main" val="6598935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descr="Ew_StateTrack_0608-6110C.jpg"/>
          <p:cNvPicPr>
            <a:picLocks noGrp="1" noChangeAspect="1"/>
          </p:cNvPicPr>
          <p:nvPr/>
        </p:nvPicPr>
        <p:blipFill rotWithShape="1">
          <a:blip r:embed="rId2">
            <a:extLst>
              <a:ext uri="{28A0092B-C50C-407E-A947-70E740481C1C}">
                <a14:useLocalDpi xmlns:a14="http://schemas.microsoft.com/office/drawing/2010/main" val="0"/>
              </a:ext>
            </a:extLst>
          </a:blip>
          <a:srcRect l="-35565" r="-35565"/>
          <a:stretch/>
        </p:blipFill>
        <p:spPr>
          <a:xfrm>
            <a:off x="-1659513" y="0"/>
            <a:ext cx="8051447" cy="7057268"/>
          </a:xfrm>
          <a:prstGeom prst="rect">
            <a:avLst/>
          </a:prstGeom>
        </p:spPr>
      </p:pic>
      <p:sp>
        <p:nvSpPr>
          <p:cNvPr id="5" name="Rectangle 4"/>
          <p:cNvSpPr/>
          <p:nvPr/>
        </p:nvSpPr>
        <p:spPr>
          <a:xfrm>
            <a:off x="4914532" y="0"/>
            <a:ext cx="4229467" cy="6124754"/>
          </a:xfrm>
          <a:prstGeom prst="rect">
            <a:avLst/>
          </a:prstGeom>
        </p:spPr>
        <p:txBody>
          <a:bodyPr wrap="square">
            <a:spAutoFit/>
          </a:bodyPr>
          <a:lstStyle/>
          <a:p>
            <a:r>
              <a:rPr lang="en-US" sz="2800" dirty="0">
                <a:solidFill>
                  <a:srgbClr val="FFFFFF"/>
                </a:solidFill>
              </a:rPr>
              <a:t>You </a:t>
            </a:r>
            <a:r>
              <a:rPr lang="en-US" sz="2800" dirty="0" smtClean="0">
                <a:solidFill>
                  <a:srgbClr val="FFFFFF"/>
                </a:solidFill>
              </a:rPr>
              <a:t>used this </a:t>
            </a:r>
            <a:r>
              <a:rPr lang="en-US" sz="2800" dirty="0">
                <a:solidFill>
                  <a:srgbClr val="FFFFFF"/>
                </a:solidFill>
              </a:rPr>
              <a:t>photograph of a track </a:t>
            </a:r>
            <a:r>
              <a:rPr lang="en-US" sz="2800" dirty="0" smtClean="0">
                <a:solidFill>
                  <a:srgbClr val="FFFFFF"/>
                </a:solidFill>
              </a:rPr>
              <a:t>&amp; field athlete </a:t>
            </a:r>
            <a:r>
              <a:rPr lang="en-US" sz="2800" dirty="0">
                <a:solidFill>
                  <a:srgbClr val="FFFFFF"/>
                </a:solidFill>
              </a:rPr>
              <a:t>crossing the finish </a:t>
            </a:r>
            <a:r>
              <a:rPr lang="en-US" sz="2800" dirty="0" smtClean="0">
                <a:solidFill>
                  <a:srgbClr val="FFFFFF"/>
                </a:solidFill>
              </a:rPr>
              <a:t>line </a:t>
            </a:r>
            <a:r>
              <a:rPr lang="en-US" sz="2800" dirty="0">
                <a:solidFill>
                  <a:srgbClr val="FFFFFF"/>
                </a:solidFill>
              </a:rPr>
              <a:t>in a web project.  You just learned that it would be </a:t>
            </a:r>
            <a:r>
              <a:rPr lang="en-US" sz="2800" dirty="0" smtClean="0">
                <a:solidFill>
                  <a:srgbClr val="FFFFFF"/>
                </a:solidFill>
              </a:rPr>
              <a:t>unethical and likely even illegal </a:t>
            </a:r>
            <a:r>
              <a:rPr lang="en-US" sz="2800" dirty="0">
                <a:solidFill>
                  <a:srgbClr val="FFFFFF"/>
                </a:solidFill>
              </a:rPr>
              <a:t>to use the image without permission if it is copyrighted.  You don’t remember </a:t>
            </a:r>
            <a:r>
              <a:rPr lang="en-US" sz="2800" dirty="0" smtClean="0">
                <a:solidFill>
                  <a:srgbClr val="FFFFFF"/>
                </a:solidFill>
              </a:rPr>
              <a:t>how </a:t>
            </a:r>
            <a:r>
              <a:rPr lang="en-US" sz="2800" dirty="0">
                <a:solidFill>
                  <a:srgbClr val="FFFFFF"/>
                </a:solidFill>
              </a:rPr>
              <a:t>you found the image and the project is due tomorrow</a:t>
            </a:r>
            <a:r>
              <a:rPr lang="en-US" sz="2800" dirty="0" smtClean="0">
                <a:solidFill>
                  <a:srgbClr val="FFFFFF"/>
                </a:solidFill>
              </a:rPr>
              <a:t>.</a:t>
            </a:r>
          </a:p>
          <a:p>
            <a:endParaRPr lang="en-US" sz="2800" dirty="0">
              <a:solidFill>
                <a:srgbClr val="FFFFFF"/>
              </a:solidFill>
            </a:endParaRPr>
          </a:p>
          <a:p>
            <a:r>
              <a:rPr lang="en-US" sz="2800" dirty="0" smtClean="0">
                <a:solidFill>
                  <a:srgbClr val="FFFFFF"/>
                </a:solidFill>
              </a:rPr>
              <a:t>Uh oh.</a:t>
            </a:r>
            <a:endParaRPr lang="en-US" sz="2800" dirty="0">
              <a:solidFill>
                <a:srgbClr val="FFFFFF"/>
              </a:solidFill>
            </a:endParaRPr>
          </a:p>
        </p:txBody>
      </p:sp>
    </p:spTree>
    <p:extLst>
      <p:ext uri="{BB962C8B-B14F-4D97-AF65-F5344CB8AC3E}">
        <p14:creationId xmlns:p14="http://schemas.microsoft.com/office/powerpoint/2010/main" val="81046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881824"/>
            <a:ext cx="7413215" cy="4524315"/>
          </a:xfrm>
          <a:prstGeom prst="rect">
            <a:avLst/>
          </a:prstGeom>
        </p:spPr>
        <p:txBody>
          <a:bodyPr wrap="square">
            <a:spAutoFit/>
          </a:bodyPr>
          <a:lstStyle/>
          <a:p>
            <a:pPr marL="342900" indent="-342900">
              <a:buFont typeface="Lucida Grande"/>
              <a:buChar char="-"/>
            </a:pPr>
            <a:r>
              <a:rPr lang="en-US" sz="2400" dirty="0">
                <a:solidFill>
                  <a:srgbClr val="F8F8F8"/>
                </a:solidFill>
              </a:rPr>
              <a:t>Conduct a reverse image search to identify the origin of the photo. </a:t>
            </a:r>
            <a:endParaRPr lang="en-US" sz="2400" dirty="0" smtClean="0">
              <a:solidFill>
                <a:srgbClr val="F8F8F8"/>
              </a:solidFill>
            </a:endParaRPr>
          </a:p>
          <a:p>
            <a:pPr marL="342900" indent="-342900">
              <a:buFont typeface="Lucida Grande"/>
              <a:buChar char="-"/>
            </a:pPr>
            <a:endParaRPr lang="en-US" sz="2400" dirty="0">
              <a:solidFill>
                <a:srgbClr val="F8F8F8"/>
              </a:solidFill>
            </a:endParaRPr>
          </a:p>
          <a:p>
            <a:pPr marL="342900" indent="-342900">
              <a:buFont typeface="Lucida Grande"/>
              <a:buChar char="-"/>
            </a:pPr>
            <a:r>
              <a:rPr lang="en-US" sz="2400" dirty="0">
                <a:solidFill>
                  <a:srgbClr val="F8F8F8"/>
                </a:solidFill>
              </a:rPr>
              <a:t>Determine copyright/</a:t>
            </a:r>
            <a:r>
              <a:rPr lang="en-US" sz="2400" dirty="0" smtClean="0">
                <a:solidFill>
                  <a:srgbClr val="F8F8F8"/>
                </a:solidFill>
              </a:rPr>
              <a:t>permissions</a:t>
            </a:r>
          </a:p>
          <a:p>
            <a:pPr marL="342900" indent="-342900">
              <a:buFont typeface="Lucida Grande"/>
              <a:buChar char="-"/>
            </a:pPr>
            <a:endParaRPr lang="en-US" sz="2400" dirty="0">
              <a:solidFill>
                <a:srgbClr val="F8F8F8"/>
              </a:solidFill>
            </a:endParaRPr>
          </a:p>
          <a:p>
            <a:pPr marL="342900" indent="-342900">
              <a:buFont typeface="Lucida Grande"/>
              <a:buChar char="-"/>
            </a:pPr>
            <a:r>
              <a:rPr lang="en-US" sz="2400" dirty="0">
                <a:solidFill>
                  <a:srgbClr val="F8F8F8"/>
                </a:solidFill>
              </a:rPr>
              <a:t>If copyrighted, determine what the photograph represents and find a suitable replacement that is NOT related to </a:t>
            </a:r>
            <a:r>
              <a:rPr lang="en-US" sz="2400" dirty="0" smtClean="0">
                <a:solidFill>
                  <a:srgbClr val="F8F8F8"/>
                </a:solidFill>
              </a:rPr>
              <a:t>sports using </a:t>
            </a:r>
            <a:r>
              <a:rPr lang="en-US" sz="2400" dirty="0">
                <a:solidFill>
                  <a:srgbClr val="F8F8F8"/>
                </a:solidFill>
              </a:rPr>
              <a:t>the sites on the “Find Images” section of your </a:t>
            </a:r>
            <a:r>
              <a:rPr lang="en-US" sz="2400" dirty="0" smtClean="0">
                <a:solidFill>
                  <a:srgbClr val="F8F8F8"/>
                </a:solidFill>
              </a:rPr>
              <a:t>course </a:t>
            </a:r>
            <a:r>
              <a:rPr lang="en-US" sz="2400" dirty="0" err="1" smtClean="0">
                <a:solidFill>
                  <a:srgbClr val="F8F8F8"/>
                </a:solidFill>
              </a:rPr>
              <a:t>LibGuide</a:t>
            </a:r>
            <a:r>
              <a:rPr lang="en-US" sz="2400" dirty="0" smtClean="0">
                <a:solidFill>
                  <a:srgbClr val="F8F8F8"/>
                </a:solidFill>
              </a:rPr>
              <a:t>.</a:t>
            </a:r>
          </a:p>
          <a:p>
            <a:pPr marL="342900" indent="-342900">
              <a:buFont typeface="Lucida Grande"/>
              <a:buChar char="-"/>
            </a:pPr>
            <a:endParaRPr lang="en-US" sz="2400" dirty="0">
              <a:solidFill>
                <a:srgbClr val="F8F8F8"/>
              </a:solidFill>
            </a:endParaRPr>
          </a:p>
          <a:p>
            <a:pPr marL="342900" indent="-342900">
              <a:buFont typeface="Lucida Grande"/>
              <a:buChar char="-"/>
            </a:pPr>
            <a:r>
              <a:rPr lang="en-US" sz="2400" dirty="0">
                <a:solidFill>
                  <a:srgbClr val="F8F8F8"/>
                </a:solidFill>
              </a:rPr>
              <a:t>Determine an appropriate acknowledgement to accompany the new photograph.</a:t>
            </a:r>
          </a:p>
        </p:txBody>
      </p:sp>
      <p:sp>
        <p:nvSpPr>
          <p:cNvPr id="6" name="Title 1"/>
          <p:cNvSpPr>
            <a:spLocks noGrp="1"/>
          </p:cNvSpPr>
          <p:nvPr>
            <p:ph type="title"/>
          </p:nvPr>
        </p:nvSpPr>
        <p:spPr>
          <a:xfrm>
            <a:off x="1" y="264616"/>
            <a:ext cx="4666046" cy="1580226"/>
          </a:xfrm>
          <a:solidFill>
            <a:srgbClr val="FFFF00"/>
          </a:solidFill>
        </p:spPr>
        <p:txBody>
          <a:bodyPr/>
          <a:lstStyle/>
          <a:p>
            <a:pPr algn="l"/>
            <a:r>
              <a:rPr lang="en-US" dirty="0" smtClean="0">
                <a:solidFill>
                  <a:schemeClr val="accent6"/>
                </a:solidFill>
                <a:latin typeface="Avenir Light"/>
                <a:cs typeface="Avenir Light"/>
              </a:rPr>
              <a:t>ETHICAL IMAGE USE</a:t>
            </a:r>
            <a:endParaRPr lang="en-US" dirty="0">
              <a:solidFill>
                <a:schemeClr val="accent6"/>
              </a:solidFill>
              <a:latin typeface="Avenir Light"/>
              <a:cs typeface="Avenir Light"/>
            </a:endParaRPr>
          </a:p>
        </p:txBody>
      </p:sp>
    </p:spTree>
    <p:extLst>
      <p:ext uri="{BB962C8B-B14F-4D97-AF65-F5344CB8AC3E}">
        <p14:creationId xmlns:p14="http://schemas.microsoft.com/office/powerpoint/2010/main" val="34669122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119712943_18f9717759_b.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8" y="2276702"/>
            <a:ext cx="4348534" cy="3261401"/>
          </a:xfrm>
          <a:prstGeom prst="rect">
            <a:avLst/>
          </a:prstGeom>
        </p:spPr>
      </p:pic>
      <p:pic>
        <p:nvPicPr>
          <p:cNvPr id="8" name="Picture 7" descr="99129525_34de5b2e79_z.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6824" y="2276702"/>
            <a:ext cx="4574588" cy="3259394"/>
          </a:xfrm>
          <a:prstGeom prst="rect">
            <a:avLst/>
          </a:prstGeom>
        </p:spPr>
      </p:pic>
      <p:sp>
        <p:nvSpPr>
          <p:cNvPr id="9" name="Rectangle 8"/>
          <p:cNvSpPr/>
          <p:nvPr/>
        </p:nvSpPr>
        <p:spPr>
          <a:xfrm>
            <a:off x="1" y="5778968"/>
            <a:ext cx="4572000" cy="646331"/>
          </a:xfrm>
          <a:prstGeom prst="rect">
            <a:avLst/>
          </a:prstGeom>
        </p:spPr>
        <p:txBody>
          <a:bodyPr>
            <a:spAutoFit/>
          </a:bodyPr>
          <a:lstStyle/>
          <a:p>
            <a:pPr lvl="2"/>
            <a:r>
              <a:rPr lang="en-US" dirty="0">
                <a:hlinkClick r:id="rId5"/>
              </a:rPr>
              <a:t>"I Win" </a:t>
            </a:r>
            <a:r>
              <a:rPr lang="en-US" dirty="0"/>
              <a:t>by Kevin </a:t>
            </a:r>
            <a:r>
              <a:rPr lang="en-US" dirty="0" err="1"/>
              <a:t>Labianco</a:t>
            </a:r>
            <a:r>
              <a:rPr lang="en-US" dirty="0"/>
              <a:t> </a:t>
            </a:r>
          </a:p>
          <a:p>
            <a:pPr lvl="2"/>
            <a:r>
              <a:rPr lang="en-US" dirty="0">
                <a:hlinkClick r:id="rId6"/>
              </a:rPr>
              <a:t>Some Rights Reserved </a:t>
            </a:r>
            <a:endParaRPr lang="en-US" dirty="0"/>
          </a:p>
        </p:txBody>
      </p:sp>
      <p:sp>
        <p:nvSpPr>
          <p:cNvPr id="10" name="Rectangle 9"/>
          <p:cNvSpPr/>
          <p:nvPr/>
        </p:nvSpPr>
        <p:spPr>
          <a:xfrm>
            <a:off x="4566824" y="5778966"/>
            <a:ext cx="4572000" cy="646331"/>
          </a:xfrm>
          <a:prstGeom prst="rect">
            <a:avLst/>
          </a:prstGeom>
        </p:spPr>
        <p:txBody>
          <a:bodyPr>
            <a:spAutoFit/>
          </a:bodyPr>
          <a:lstStyle/>
          <a:p>
            <a:pPr lvl="2"/>
            <a:r>
              <a:rPr lang="en-US" dirty="0"/>
              <a:t>"</a:t>
            </a:r>
            <a:r>
              <a:rPr lang="en-US" dirty="0">
                <a:hlinkClick r:id="rId7"/>
              </a:rPr>
              <a:t>Success</a:t>
            </a:r>
            <a:r>
              <a:rPr lang="en-US" dirty="0"/>
              <a:t>" by Volker Neumann </a:t>
            </a:r>
          </a:p>
          <a:p>
            <a:pPr lvl="2"/>
            <a:r>
              <a:rPr lang="en-US" dirty="0">
                <a:hlinkClick r:id="rId8"/>
              </a:rPr>
              <a:t>Some Rights Reserved </a:t>
            </a:r>
            <a:endParaRPr lang="en-US" dirty="0"/>
          </a:p>
        </p:txBody>
      </p:sp>
      <p:sp>
        <p:nvSpPr>
          <p:cNvPr id="11" name="Title 1"/>
          <p:cNvSpPr>
            <a:spLocks noGrp="1"/>
          </p:cNvSpPr>
          <p:nvPr>
            <p:ph type="title"/>
          </p:nvPr>
        </p:nvSpPr>
        <p:spPr>
          <a:xfrm>
            <a:off x="1" y="264616"/>
            <a:ext cx="4666046" cy="1681994"/>
          </a:xfrm>
          <a:solidFill>
            <a:srgbClr val="FFFF00"/>
          </a:solidFill>
        </p:spPr>
        <p:txBody>
          <a:bodyPr/>
          <a:lstStyle/>
          <a:p>
            <a:pPr algn="l"/>
            <a:r>
              <a:rPr lang="en-US" dirty="0" smtClean="0">
                <a:solidFill>
                  <a:schemeClr val="accent6"/>
                </a:solidFill>
                <a:latin typeface="Avenir Light"/>
                <a:cs typeface="Avenir Light"/>
              </a:rPr>
              <a:t>STUDENT SELECTIONS </a:t>
            </a:r>
            <a:endParaRPr lang="en-US" dirty="0">
              <a:solidFill>
                <a:schemeClr val="accent6"/>
              </a:solidFill>
              <a:latin typeface="Avenir Light"/>
              <a:cs typeface="Avenir Light"/>
            </a:endParaRPr>
          </a:p>
        </p:txBody>
      </p:sp>
    </p:spTree>
    <p:extLst>
      <p:ext uri="{BB962C8B-B14F-4D97-AF65-F5344CB8AC3E}">
        <p14:creationId xmlns:p14="http://schemas.microsoft.com/office/powerpoint/2010/main" val="1163872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581761"/>
            <a:ext cx="9144000" cy="3682592"/>
          </a:xfrm>
          <a:noFill/>
        </p:spPr>
        <p:txBody>
          <a:bodyPr>
            <a:normAutofit/>
          </a:bodyPr>
          <a:lstStyle/>
          <a:p>
            <a:r>
              <a:rPr lang="en-US" dirty="0">
                <a:solidFill>
                  <a:srgbClr val="F8F8F8"/>
                </a:solidFill>
              </a:rPr>
              <a:t>Advertising </a:t>
            </a:r>
            <a:r>
              <a:rPr lang="en-US" dirty="0" smtClean="0">
                <a:solidFill>
                  <a:srgbClr val="F8F8F8"/>
                </a:solidFill>
              </a:rPr>
              <a:t>analysis </a:t>
            </a:r>
            <a:endParaRPr lang="en-US" dirty="0">
              <a:solidFill>
                <a:srgbClr val="F8F8F8"/>
              </a:solidFill>
            </a:endParaRPr>
          </a:p>
          <a:p>
            <a:r>
              <a:rPr lang="en-US" dirty="0">
                <a:solidFill>
                  <a:srgbClr val="F8F8F8"/>
                </a:solidFill>
              </a:rPr>
              <a:t>Citation as </a:t>
            </a:r>
            <a:r>
              <a:rPr lang="en-US" dirty="0" smtClean="0">
                <a:solidFill>
                  <a:srgbClr val="F8F8F8"/>
                </a:solidFill>
              </a:rPr>
              <a:t>image</a:t>
            </a:r>
            <a:endParaRPr lang="en-US" dirty="0">
              <a:solidFill>
                <a:srgbClr val="F8F8F8"/>
              </a:solidFill>
            </a:endParaRPr>
          </a:p>
          <a:p>
            <a:r>
              <a:rPr lang="en-US" dirty="0" smtClean="0">
                <a:solidFill>
                  <a:srgbClr val="F8F8F8"/>
                </a:solidFill>
              </a:rPr>
              <a:t>Team-Based Learning </a:t>
            </a:r>
          </a:p>
          <a:p>
            <a:r>
              <a:rPr lang="en-US" dirty="0" err="1" smtClean="0">
                <a:solidFill>
                  <a:srgbClr val="F8F8F8"/>
                </a:solidFill>
              </a:rPr>
              <a:t>Infographics</a:t>
            </a:r>
            <a:r>
              <a:rPr lang="en-US" dirty="0" smtClean="0">
                <a:solidFill>
                  <a:srgbClr val="F8F8F8"/>
                </a:solidFill>
              </a:rPr>
              <a:t>!</a:t>
            </a:r>
            <a:endParaRPr lang="en-US" dirty="0">
              <a:solidFill>
                <a:srgbClr val="F8F8F8"/>
              </a:solidFill>
            </a:endParaRPr>
          </a:p>
          <a:p>
            <a:endParaRPr lang="en-US" dirty="0">
              <a:solidFill>
                <a:srgbClr val="F8F8F8"/>
              </a:solidFill>
            </a:endParaRPr>
          </a:p>
          <a:p>
            <a:pPr marL="0" indent="0">
              <a:buNone/>
            </a:pPr>
            <a:endParaRPr lang="en-US" dirty="0">
              <a:solidFill>
                <a:schemeClr val="accent6"/>
              </a:solidFill>
            </a:endParaRPr>
          </a:p>
        </p:txBody>
      </p:sp>
      <p:sp>
        <p:nvSpPr>
          <p:cNvPr id="4" name="Title 1"/>
          <p:cNvSpPr txBox="1">
            <a:spLocks/>
          </p:cNvSpPr>
          <p:nvPr/>
        </p:nvSpPr>
        <p:spPr>
          <a:xfrm>
            <a:off x="0" y="388106"/>
            <a:ext cx="4666046" cy="1544698"/>
          </a:xfrm>
          <a:prstGeom prst="rect">
            <a:avLst/>
          </a:prstGeom>
          <a:solidFill>
            <a:srgbClr val="FFFF00"/>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chemeClr val="accent6"/>
                </a:solidFill>
                <a:latin typeface="Avenir Light"/>
                <a:cs typeface="Avenir Light"/>
              </a:rPr>
              <a:t>OTHER ONE-SHOT IDEAS</a:t>
            </a:r>
            <a:endParaRPr lang="en-US" dirty="0">
              <a:solidFill>
                <a:srgbClr val="4D4D4D"/>
              </a:solidFill>
              <a:latin typeface="Avenir Light"/>
              <a:cs typeface="Avenir Light"/>
            </a:endParaRPr>
          </a:p>
        </p:txBody>
      </p:sp>
    </p:spTree>
    <p:extLst>
      <p:ext uri="{BB962C8B-B14F-4D97-AF65-F5344CB8AC3E}">
        <p14:creationId xmlns:p14="http://schemas.microsoft.com/office/powerpoint/2010/main" val="795903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50335"/>
            <a:ext cx="9144000" cy="4014018"/>
          </a:xfrm>
          <a:noFill/>
        </p:spPr>
        <p:txBody>
          <a:bodyPr>
            <a:normAutofit fontScale="85000" lnSpcReduction="10000"/>
          </a:bodyPr>
          <a:lstStyle/>
          <a:p>
            <a:pPr>
              <a:buFont typeface="Lucida Grande"/>
              <a:buChar char="-"/>
            </a:pPr>
            <a:r>
              <a:rPr lang="en-US" dirty="0">
                <a:solidFill>
                  <a:srgbClr val="F8F8F8"/>
                </a:solidFill>
              </a:rPr>
              <a:t>LOEX 2014 </a:t>
            </a:r>
            <a:r>
              <a:rPr lang="en-US" u="sng" dirty="0">
                <a:solidFill>
                  <a:srgbClr val="F8F8F8"/>
                </a:solidFill>
                <a:hlinkClick r:id="rId3"/>
              </a:rPr>
              <a:t>http://www.loexconference.org/</a:t>
            </a:r>
            <a:r>
              <a:rPr lang="en-US" u="sng" dirty="0" smtClean="0">
                <a:solidFill>
                  <a:srgbClr val="F8F8F8"/>
                </a:solidFill>
                <a:hlinkClick r:id="rId3"/>
              </a:rPr>
              <a:t>program.html</a:t>
            </a:r>
            <a:endParaRPr lang="en-US" u="sng" dirty="0" smtClean="0">
              <a:solidFill>
                <a:srgbClr val="F8F8F8"/>
              </a:solidFill>
            </a:endParaRPr>
          </a:p>
          <a:p>
            <a:pPr>
              <a:buFont typeface="Lucida Grande"/>
              <a:buChar char="-"/>
            </a:pPr>
            <a:endParaRPr lang="en-US" dirty="0">
              <a:solidFill>
                <a:srgbClr val="F8F8F8"/>
              </a:solidFill>
            </a:endParaRPr>
          </a:p>
          <a:p>
            <a:pPr>
              <a:buFont typeface="Lucida Grande"/>
              <a:buChar char="-"/>
            </a:pPr>
            <a:r>
              <a:rPr lang="en-US" i="1" dirty="0">
                <a:solidFill>
                  <a:srgbClr val="F8F8F8"/>
                </a:solidFill>
              </a:rPr>
              <a:t>ACRL Draft Framework for Information Literacy for Higher Education </a:t>
            </a:r>
            <a:r>
              <a:rPr lang="en-US" dirty="0">
                <a:solidFill>
                  <a:srgbClr val="F8F8F8"/>
                </a:solidFill>
                <a:hlinkClick r:id="rId4"/>
              </a:rPr>
              <a:t>http://acrl.ala.org/ilstandards/?page_id=</a:t>
            </a:r>
            <a:r>
              <a:rPr lang="en-US" dirty="0" smtClean="0">
                <a:solidFill>
                  <a:srgbClr val="F8F8F8"/>
                </a:solidFill>
                <a:hlinkClick r:id="rId4"/>
              </a:rPr>
              <a:t>133</a:t>
            </a:r>
            <a:endParaRPr lang="en-US" dirty="0" smtClean="0">
              <a:solidFill>
                <a:srgbClr val="F8F8F8"/>
              </a:solidFill>
            </a:endParaRPr>
          </a:p>
          <a:p>
            <a:pPr>
              <a:buFont typeface="Lucida Grande"/>
              <a:buChar char="-"/>
            </a:pPr>
            <a:endParaRPr lang="en-US" dirty="0">
              <a:solidFill>
                <a:srgbClr val="F8F8F8"/>
              </a:solidFill>
            </a:endParaRPr>
          </a:p>
          <a:p>
            <a:pPr>
              <a:buFont typeface="Lucida Grande"/>
              <a:buChar char="-"/>
            </a:pPr>
            <a:r>
              <a:rPr lang="en-US" dirty="0">
                <a:solidFill>
                  <a:srgbClr val="F8F8F8"/>
                </a:solidFill>
              </a:rPr>
              <a:t>2014 IVLA Conference in </a:t>
            </a:r>
            <a:r>
              <a:rPr lang="en-US" dirty="0">
                <a:solidFill>
                  <a:srgbClr val="F8F8F8"/>
                </a:solidFill>
                <a:hlinkClick r:id="rId5"/>
              </a:rPr>
              <a:t>Toledo</a:t>
            </a:r>
            <a:r>
              <a:rPr lang="en-US" dirty="0">
                <a:solidFill>
                  <a:srgbClr val="F8F8F8"/>
                </a:solidFill>
              </a:rPr>
              <a:t>, Ohio, November 5-8, </a:t>
            </a:r>
            <a:r>
              <a:rPr lang="en-US" dirty="0" smtClean="0">
                <a:solidFill>
                  <a:srgbClr val="F8F8F8"/>
                </a:solidFill>
              </a:rPr>
              <a:t>2014</a:t>
            </a:r>
          </a:p>
          <a:p>
            <a:pPr marL="400050" lvl="1" indent="0">
              <a:buNone/>
            </a:pPr>
            <a:r>
              <a:rPr lang="en-US" dirty="0" smtClean="0">
                <a:solidFill>
                  <a:srgbClr val="F8F8F8"/>
                </a:solidFill>
                <a:hlinkClick r:id="rId6"/>
              </a:rPr>
              <a:t>http</a:t>
            </a:r>
            <a:r>
              <a:rPr lang="en-US" dirty="0">
                <a:solidFill>
                  <a:srgbClr val="F8F8F8"/>
                </a:solidFill>
                <a:hlinkClick r:id="rId6"/>
              </a:rPr>
              <a:t>://www.vislit.org/welcome</a:t>
            </a:r>
            <a:r>
              <a:rPr lang="en-US" dirty="0" smtClean="0">
                <a:solidFill>
                  <a:srgbClr val="F8F8F8"/>
                </a:solidFill>
                <a:hlinkClick r:id="rId6"/>
              </a:rPr>
              <a:t>/</a:t>
            </a:r>
            <a:endParaRPr lang="en-US" dirty="0" smtClean="0">
              <a:solidFill>
                <a:srgbClr val="F8F8F8"/>
              </a:solidFill>
            </a:endParaRPr>
          </a:p>
          <a:p>
            <a:pPr>
              <a:buFont typeface="Lucida Grande"/>
              <a:buChar char="-"/>
            </a:pPr>
            <a:endParaRPr lang="en-US" dirty="0">
              <a:solidFill>
                <a:srgbClr val="F8F8F8"/>
              </a:solidFill>
            </a:endParaRPr>
          </a:p>
          <a:p>
            <a:pPr>
              <a:buFont typeface="Lucida Grande"/>
              <a:buChar char="-"/>
            </a:pPr>
            <a:r>
              <a:rPr lang="en-US" dirty="0">
                <a:solidFill>
                  <a:srgbClr val="F8F8F8"/>
                </a:solidFill>
              </a:rPr>
              <a:t>http://</a:t>
            </a:r>
            <a:r>
              <a:rPr lang="en-US" dirty="0" err="1">
                <a:solidFill>
                  <a:srgbClr val="F8F8F8"/>
                </a:solidFill>
              </a:rPr>
              <a:t>metaliteracy.org</a:t>
            </a:r>
            <a:r>
              <a:rPr lang="en-US" dirty="0">
                <a:solidFill>
                  <a:srgbClr val="F8F8F8"/>
                </a:solidFill>
              </a:rPr>
              <a:t>/ml-in-practice/assignments/</a:t>
            </a:r>
          </a:p>
          <a:p>
            <a:pPr marL="0" indent="0">
              <a:buNone/>
            </a:pPr>
            <a:endParaRPr lang="en-US" dirty="0">
              <a:solidFill>
                <a:schemeClr val="accent6"/>
              </a:solidFill>
            </a:endParaRPr>
          </a:p>
        </p:txBody>
      </p:sp>
      <p:sp>
        <p:nvSpPr>
          <p:cNvPr id="4" name="Title 1"/>
          <p:cNvSpPr txBox="1">
            <a:spLocks/>
          </p:cNvSpPr>
          <p:nvPr/>
        </p:nvSpPr>
        <p:spPr>
          <a:xfrm>
            <a:off x="0" y="388106"/>
            <a:ext cx="4666045" cy="1227166"/>
          </a:xfrm>
          <a:prstGeom prst="rect">
            <a:avLst/>
          </a:prstGeom>
          <a:solidFill>
            <a:srgbClr val="FFFF00"/>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chemeClr val="accent6"/>
                </a:solidFill>
                <a:latin typeface="Avenir Light"/>
                <a:cs typeface="Avenir Light"/>
              </a:rPr>
              <a:t>RESOURCES</a:t>
            </a:r>
            <a:endParaRPr lang="en-US" dirty="0">
              <a:solidFill>
                <a:srgbClr val="4D4D4D"/>
              </a:solidFill>
              <a:latin typeface="Avenir Light"/>
              <a:cs typeface="Avenir Light"/>
            </a:endParaRPr>
          </a:p>
        </p:txBody>
      </p:sp>
    </p:spTree>
    <p:extLst>
      <p:ext uri="{BB962C8B-B14F-4D97-AF65-F5344CB8AC3E}">
        <p14:creationId xmlns:p14="http://schemas.microsoft.com/office/powerpoint/2010/main" val="1376156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352824"/>
            <a:ext cx="4666046" cy="1676620"/>
          </a:xfrm>
          <a:solidFill>
            <a:srgbClr val="FFFF00"/>
          </a:solidFill>
        </p:spPr>
        <p:txBody>
          <a:bodyPr/>
          <a:lstStyle/>
          <a:p>
            <a:pPr algn="l"/>
            <a:r>
              <a:rPr lang="en-US" sz="4800" dirty="0" smtClean="0">
                <a:solidFill>
                  <a:schemeClr val="accent6"/>
                </a:solidFill>
                <a:latin typeface="Avenir Light"/>
                <a:cs typeface="Avenir Light"/>
              </a:rPr>
              <a:t>WHY MULTIPLE LITERACIES?</a:t>
            </a:r>
            <a:r>
              <a:rPr lang="en-US" dirty="0" smtClean="0">
                <a:solidFill>
                  <a:schemeClr val="accent6"/>
                </a:solidFill>
                <a:latin typeface="Avenir Light"/>
                <a:cs typeface="Avenir Light"/>
              </a:rPr>
              <a:t/>
            </a:r>
            <a:br>
              <a:rPr lang="en-US" dirty="0" smtClean="0">
                <a:solidFill>
                  <a:schemeClr val="accent6"/>
                </a:solidFill>
                <a:latin typeface="Avenir Light"/>
                <a:cs typeface="Avenir Light"/>
              </a:rPr>
            </a:br>
            <a:endParaRPr lang="en-US" dirty="0">
              <a:solidFill>
                <a:schemeClr val="accent6"/>
              </a:solidFill>
              <a:latin typeface="Avenir Light"/>
              <a:cs typeface="Avenir Light"/>
            </a:endParaRPr>
          </a:p>
        </p:txBody>
      </p:sp>
      <p:sp>
        <p:nvSpPr>
          <p:cNvPr id="3" name="Content Placeholder 2"/>
          <p:cNvSpPr>
            <a:spLocks noGrp="1"/>
          </p:cNvSpPr>
          <p:nvPr>
            <p:ph idx="1"/>
          </p:nvPr>
        </p:nvSpPr>
        <p:spPr>
          <a:xfrm>
            <a:off x="0" y="2705925"/>
            <a:ext cx="9144000" cy="3673966"/>
          </a:xfrm>
        </p:spPr>
        <p:txBody>
          <a:bodyPr>
            <a:normAutofit/>
          </a:bodyPr>
          <a:lstStyle/>
          <a:p>
            <a:pPr>
              <a:buFont typeface="Lucida Grande"/>
              <a:buChar char="-"/>
            </a:pPr>
            <a:r>
              <a:rPr lang="en-US" sz="4000" dirty="0">
                <a:solidFill>
                  <a:srgbClr val="FFFFFF"/>
                </a:solidFill>
              </a:rPr>
              <a:t>Need to address subject-specific </a:t>
            </a:r>
            <a:r>
              <a:rPr lang="en-US" sz="4000" dirty="0" smtClean="0">
                <a:solidFill>
                  <a:srgbClr val="FFFFFF"/>
                </a:solidFill>
              </a:rPr>
              <a:t>literacies. Often began in the disciplines</a:t>
            </a:r>
          </a:p>
          <a:p>
            <a:pPr>
              <a:buFont typeface="Lucida Grande"/>
              <a:buChar char="-"/>
            </a:pPr>
            <a:r>
              <a:rPr lang="en-US" sz="4000" dirty="0" smtClean="0">
                <a:solidFill>
                  <a:srgbClr val="FFFFFF"/>
                </a:solidFill>
              </a:rPr>
              <a:t>Information literacy </a:t>
            </a:r>
            <a:r>
              <a:rPr lang="en-US" sz="4000" dirty="0">
                <a:solidFill>
                  <a:srgbClr val="FFFFFF"/>
                </a:solidFill>
              </a:rPr>
              <a:t>lacking in addressing </a:t>
            </a:r>
            <a:r>
              <a:rPr lang="en-US" sz="4000" dirty="0" smtClean="0">
                <a:solidFill>
                  <a:srgbClr val="FFFFFF"/>
                </a:solidFill>
              </a:rPr>
              <a:t>necessary skills of </a:t>
            </a:r>
            <a:r>
              <a:rPr lang="en-US" sz="4000" dirty="0">
                <a:solidFill>
                  <a:srgbClr val="FFFFFF"/>
                </a:solidFill>
              </a:rPr>
              <a:t>the digital </a:t>
            </a:r>
            <a:r>
              <a:rPr lang="en-US" sz="4000" dirty="0" smtClean="0">
                <a:solidFill>
                  <a:srgbClr val="FFFFFF"/>
                </a:solidFill>
              </a:rPr>
              <a:t>age</a:t>
            </a:r>
          </a:p>
          <a:p>
            <a:pPr>
              <a:buFont typeface="Lucida Grande"/>
              <a:buChar char="-"/>
            </a:pPr>
            <a:r>
              <a:rPr lang="en-US" sz="4000" dirty="0" smtClean="0">
                <a:solidFill>
                  <a:srgbClr val="FFFFFF"/>
                </a:solidFill>
              </a:rPr>
              <a:t>Incorporate as a learning technique</a:t>
            </a:r>
            <a:endParaRPr lang="en-US" sz="4000" dirty="0">
              <a:solidFill>
                <a:srgbClr val="FFFFFF"/>
              </a:solidFill>
            </a:endParaRPr>
          </a:p>
        </p:txBody>
      </p:sp>
    </p:spTree>
    <p:extLst>
      <p:ext uri="{BB962C8B-B14F-4D97-AF65-F5344CB8AC3E}">
        <p14:creationId xmlns:p14="http://schemas.microsoft.com/office/powerpoint/2010/main" val="38084370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043249"/>
            <a:ext cx="9144000" cy="4221104"/>
          </a:xfrm>
          <a:noFill/>
        </p:spPr>
        <p:txBody>
          <a:bodyPr>
            <a:normAutofit fontScale="92500"/>
          </a:bodyPr>
          <a:lstStyle/>
          <a:p>
            <a:pPr lvl="1" indent="-342900"/>
            <a:r>
              <a:rPr lang="en-US" sz="2400" dirty="0">
                <a:solidFill>
                  <a:srgbClr val="FFFFFF"/>
                </a:solidFill>
              </a:rPr>
              <a:t>American Library Association (ALA). (2013).  Digital literacy, libraries, and public policy: Report of the Office for Information Technology Policy’s Digital Literacy Task Force. </a:t>
            </a:r>
            <a:r>
              <a:rPr lang="en-US" sz="2400" dirty="0" err="1">
                <a:solidFill>
                  <a:srgbClr val="FFFFFF"/>
                </a:solidFill>
              </a:rPr>
              <a:t>goo.gl</a:t>
            </a:r>
            <a:r>
              <a:rPr lang="en-US" sz="2400" dirty="0">
                <a:solidFill>
                  <a:srgbClr val="FFFFFF"/>
                </a:solidFill>
              </a:rPr>
              <a:t>/8epsJX </a:t>
            </a:r>
          </a:p>
          <a:p>
            <a:pPr lvl="1" indent="-342900"/>
            <a:r>
              <a:rPr lang="en-US" sz="2400" dirty="0" smtClean="0">
                <a:solidFill>
                  <a:srgbClr val="FFFFFF"/>
                </a:solidFill>
              </a:rPr>
              <a:t>Association </a:t>
            </a:r>
            <a:r>
              <a:rPr lang="en-US" sz="2400" dirty="0">
                <a:solidFill>
                  <a:srgbClr val="FFFFFF"/>
                </a:solidFill>
              </a:rPr>
              <a:t>of College and Research Libraries (ACRL). (</a:t>
            </a:r>
            <a:r>
              <a:rPr lang="en-US" sz="2400" dirty="0" smtClean="0">
                <a:solidFill>
                  <a:srgbClr val="FFFFFF"/>
                </a:solidFill>
              </a:rPr>
              <a:t>2014)</a:t>
            </a:r>
            <a:r>
              <a:rPr lang="en-US" sz="2400" dirty="0">
                <a:solidFill>
                  <a:srgbClr val="FFFFFF"/>
                </a:solidFill>
              </a:rPr>
              <a:t>. ACRL </a:t>
            </a:r>
            <a:r>
              <a:rPr lang="en-US" sz="2400" dirty="0" smtClean="0">
                <a:solidFill>
                  <a:srgbClr val="FFFFFF"/>
                </a:solidFill>
              </a:rPr>
              <a:t>framework for information literacy for higher education: Part 1 [draft]. goo.gl</a:t>
            </a:r>
            <a:r>
              <a:rPr lang="en-US" sz="2400" dirty="0">
                <a:solidFill>
                  <a:srgbClr val="FFFFFF"/>
                </a:solidFill>
              </a:rPr>
              <a:t>/80sDBq</a:t>
            </a:r>
          </a:p>
          <a:p>
            <a:pPr lvl="1" indent="-342900"/>
            <a:r>
              <a:rPr lang="en-US" sz="2400" dirty="0" smtClean="0">
                <a:solidFill>
                  <a:srgbClr val="FFFFFF"/>
                </a:solidFill>
              </a:rPr>
              <a:t>Association </a:t>
            </a:r>
            <a:r>
              <a:rPr lang="en-US" sz="2400" dirty="0">
                <a:solidFill>
                  <a:srgbClr val="FFFFFF"/>
                </a:solidFill>
              </a:rPr>
              <a:t>of College and Research </a:t>
            </a:r>
            <a:r>
              <a:rPr lang="en-US" sz="2400" dirty="0" smtClean="0">
                <a:solidFill>
                  <a:srgbClr val="FFFFFF"/>
                </a:solidFill>
              </a:rPr>
              <a:t>Libraries (ACRL). </a:t>
            </a:r>
            <a:r>
              <a:rPr lang="en-US" sz="2400" dirty="0">
                <a:solidFill>
                  <a:srgbClr val="FFFFFF"/>
                </a:solidFill>
              </a:rPr>
              <a:t>(2011). ACRL visual literacy competency standards for higher </a:t>
            </a:r>
            <a:r>
              <a:rPr lang="en-US" sz="2400" dirty="0" smtClean="0">
                <a:solidFill>
                  <a:srgbClr val="FFFFFF"/>
                </a:solidFill>
              </a:rPr>
              <a:t>education.</a:t>
            </a:r>
            <a:r>
              <a:rPr lang="en-US" sz="2400" dirty="0">
                <a:solidFill>
                  <a:srgbClr val="FFFFFF"/>
                </a:solidFill>
              </a:rPr>
              <a:t> </a:t>
            </a:r>
            <a:r>
              <a:rPr lang="en-US" sz="2400" dirty="0" err="1" smtClean="0">
                <a:solidFill>
                  <a:srgbClr val="FFFFFF"/>
                </a:solidFill>
              </a:rPr>
              <a:t>goo.gl</a:t>
            </a:r>
            <a:r>
              <a:rPr lang="en-US" sz="2400" dirty="0">
                <a:solidFill>
                  <a:srgbClr val="FFFFFF"/>
                </a:solidFill>
              </a:rPr>
              <a:t>/OLn0xH </a:t>
            </a:r>
            <a:endParaRPr lang="en-US" sz="2400" dirty="0" smtClean="0">
              <a:solidFill>
                <a:srgbClr val="FFFFFF"/>
              </a:solidFill>
            </a:endParaRPr>
          </a:p>
          <a:p>
            <a:pPr lvl="1" indent="-342900"/>
            <a:r>
              <a:rPr lang="en-US" sz="2400" dirty="0" err="1" smtClean="0">
                <a:solidFill>
                  <a:schemeClr val="bg1"/>
                </a:solidFill>
              </a:rPr>
              <a:t>Calzada</a:t>
            </a:r>
            <a:r>
              <a:rPr lang="en-US" sz="2400" dirty="0" smtClean="0">
                <a:solidFill>
                  <a:schemeClr val="bg1"/>
                </a:solidFill>
              </a:rPr>
              <a:t> </a:t>
            </a:r>
            <a:r>
              <a:rPr lang="en-US" sz="2400" dirty="0">
                <a:solidFill>
                  <a:schemeClr val="bg1"/>
                </a:solidFill>
              </a:rPr>
              <a:t>Prado, J., &amp; </a:t>
            </a:r>
            <a:r>
              <a:rPr lang="en-US" sz="2400" dirty="0" err="1">
                <a:solidFill>
                  <a:schemeClr val="bg1"/>
                </a:solidFill>
              </a:rPr>
              <a:t>Marzal</a:t>
            </a:r>
            <a:r>
              <a:rPr lang="en-US" sz="2400" dirty="0">
                <a:solidFill>
                  <a:schemeClr val="bg1"/>
                </a:solidFill>
              </a:rPr>
              <a:t>, M. (2013). Incorporating Data Literacy into Information Literacy Programs: Core Competencies and Contents. </a:t>
            </a:r>
            <a:r>
              <a:rPr lang="en-US" sz="2400" i="1" dirty="0" err="1">
                <a:solidFill>
                  <a:schemeClr val="bg1"/>
                </a:solidFill>
              </a:rPr>
              <a:t>Libri</a:t>
            </a:r>
            <a:r>
              <a:rPr lang="en-US" sz="2400" i="1" dirty="0">
                <a:solidFill>
                  <a:schemeClr val="bg1"/>
                </a:solidFill>
              </a:rPr>
              <a:t>: International Journal Of Libraries &amp; Information Services</a:t>
            </a:r>
            <a:r>
              <a:rPr lang="en-US" sz="2400" dirty="0">
                <a:solidFill>
                  <a:schemeClr val="bg1"/>
                </a:solidFill>
              </a:rPr>
              <a:t>, </a:t>
            </a:r>
            <a:r>
              <a:rPr lang="en-US" sz="2400" i="1" dirty="0">
                <a:solidFill>
                  <a:schemeClr val="bg1"/>
                </a:solidFill>
              </a:rPr>
              <a:t>63</a:t>
            </a:r>
            <a:r>
              <a:rPr lang="en-US" sz="2400" dirty="0">
                <a:solidFill>
                  <a:schemeClr val="bg1"/>
                </a:solidFill>
              </a:rPr>
              <a:t>(2), 123-134</a:t>
            </a:r>
            <a:r>
              <a:rPr lang="en-US" sz="2400" dirty="0">
                <a:solidFill>
                  <a:srgbClr val="FFFFFF"/>
                </a:solidFill>
              </a:rPr>
              <a:t>.</a:t>
            </a:r>
            <a:r>
              <a:rPr lang="en-US" sz="2400" dirty="0"/>
              <a:t> </a:t>
            </a:r>
          </a:p>
          <a:p>
            <a:pPr lvl="1" indent="-342900"/>
            <a:endParaRPr lang="en-US" sz="2400" dirty="0" smtClean="0">
              <a:solidFill>
                <a:srgbClr val="FFFFFF"/>
              </a:solidFill>
              <a:latin typeface="Avenir Light"/>
              <a:cs typeface="Avenir Light"/>
            </a:endParaRPr>
          </a:p>
          <a:p>
            <a:pPr marL="0" indent="0">
              <a:buNone/>
            </a:pPr>
            <a:endParaRPr lang="en-US" dirty="0">
              <a:solidFill>
                <a:schemeClr val="accent6"/>
              </a:solidFill>
            </a:endParaRPr>
          </a:p>
        </p:txBody>
      </p:sp>
      <p:sp>
        <p:nvSpPr>
          <p:cNvPr id="4" name="Title 1"/>
          <p:cNvSpPr txBox="1">
            <a:spLocks/>
          </p:cNvSpPr>
          <p:nvPr/>
        </p:nvSpPr>
        <p:spPr>
          <a:xfrm>
            <a:off x="0" y="388106"/>
            <a:ext cx="4666045" cy="1254778"/>
          </a:xfrm>
          <a:prstGeom prst="rect">
            <a:avLst/>
          </a:prstGeom>
          <a:solidFill>
            <a:srgbClr val="FFFF00"/>
          </a:solidFill>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dirty="0" smtClean="0">
                <a:solidFill>
                  <a:schemeClr val="accent6"/>
                </a:solidFill>
                <a:latin typeface="Avenir Light"/>
                <a:cs typeface="Avenir Light"/>
              </a:rPr>
              <a:t>REFERENCES </a:t>
            </a:r>
            <a:endParaRPr lang="en-US" dirty="0">
              <a:solidFill>
                <a:srgbClr val="4D4D4D"/>
              </a:solidFill>
              <a:latin typeface="Avenir Light"/>
              <a:cs typeface="Avenir Light"/>
            </a:endParaRPr>
          </a:p>
        </p:txBody>
      </p:sp>
    </p:spTree>
    <p:extLst>
      <p:ext uri="{BB962C8B-B14F-4D97-AF65-F5344CB8AC3E}">
        <p14:creationId xmlns:p14="http://schemas.microsoft.com/office/powerpoint/2010/main" val="7278090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1579" y="1403684"/>
            <a:ext cx="7994316" cy="3477875"/>
          </a:xfrm>
          <a:prstGeom prst="rect">
            <a:avLst/>
          </a:prstGeom>
        </p:spPr>
        <p:txBody>
          <a:bodyPr wrap="square">
            <a:spAutoFit/>
          </a:bodyPr>
          <a:lstStyle/>
          <a:p>
            <a:pPr marL="114300" indent="0">
              <a:buNone/>
            </a:pPr>
            <a:r>
              <a:rPr lang="en-US" sz="4400" dirty="0">
                <a:solidFill>
                  <a:srgbClr val="FFFFFF"/>
                </a:solidFill>
              </a:rPr>
              <a:t>“Visual literacy is a set of abilities that enables an individual to effectively </a:t>
            </a:r>
            <a:r>
              <a:rPr lang="en-US" sz="4400" dirty="0">
                <a:solidFill>
                  <a:srgbClr val="FFFF00"/>
                </a:solidFill>
              </a:rPr>
              <a:t>find, interpret, evaluate, use, and create images and visual media</a:t>
            </a:r>
            <a:r>
              <a:rPr lang="en-US" sz="4400" dirty="0">
                <a:solidFill>
                  <a:srgbClr val="FFFFFF"/>
                </a:solidFill>
              </a:rPr>
              <a:t>.”</a:t>
            </a:r>
          </a:p>
        </p:txBody>
      </p:sp>
      <p:sp>
        <p:nvSpPr>
          <p:cNvPr id="7" name="TextBox 6"/>
          <p:cNvSpPr txBox="1"/>
          <p:nvPr/>
        </p:nvSpPr>
        <p:spPr>
          <a:xfrm>
            <a:off x="7205579" y="5787585"/>
            <a:ext cx="1577473" cy="400110"/>
          </a:xfrm>
          <a:prstGeom prst="rect">
            <a:avLst/>
          </a:prstGeom>
          <a:noFill/>
        </p:spPr>
        <p:txBody>
          <a:bodyPr wrap="square" rtlCol="0">
            <a:spAutoFit/>
          </a:bodyPr>
          <a:lstStyle/>
          <a:p>
            <a:r>
              <a:rPr lang="en-US" sz="2000" dirty="0" smtClean="0">
                <a:solidFill>
                  <a:srgbClr val="FFFFFF"/>
                </a:solidFill>
              </a:rPr>
              <a:t>(ACRL, 2011)</a:t>
            </a:r>
            <a:endParaRPr lang="en-US" sz="2000" dirty="0"/>
          </a:p>
        </p:txBody>
      </p:sp>
    </p:spTree>
    <p:extLst>
      <p:ext uri="{BB962C8B-B14F-4D97-AF65-F5344CB8AC3E}">
        <p14:creationId xmlns:p14="http://schemas.microsoft.com/office/powerpoint/2010/main" val="20188730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4526" y="1189788"/>
            <a:ext cx="8301790" cy="3416320"/>
          </a:xfrm>
          <a:prstGeom prst="rect">
            <a:avLst/>
          </a:prstGeom>
        </p:spPr>
        <p:txBody>
          <a:bodyPr wrap="square">
            <a:spAutoFit/>
          </a:bodyPr>
          <a:lstStyle/>
          <a:p>
            <a:pPr marL="114300" indent="0">
              <a:buNone/>
            </a:pPr>
            <a:r>
              <a:rPr lang="en-US" sz="3600" dirty="0">
                <a:solidFill>
                  <a:schemeClr val="bg1"/>
                </a:solidFill>
              </a:rPr>
              <a:t>“Digital literacy is the ability to use information and communication technologies to </a:t>
            </a:r>
            <a:r>
              <a:rPr lang="en-US" sz="3600" dirty="0">
                <a:solidFill>
                  <a:srgbClr val="FFFF00"/>
                </a:solidFill>
              </a:rPr>
              <a:t>find, understand, evaluate, create, and communicate digital information</a:t>
            </a:r>
            <a:r>
              <a:rPr lang="en-US" sz="3600" dirty="0">
                <a:solidFill>
                  <a:schemeClr val="bg1"/>
                </a:solidFill>
              </a:rPr>
              <a:t>, an ability that requires both cognitive and technical skills.”</a:t>
            </a:r>
          </a:p>
        </p:txBody>
      </p:sp>
      <p:sp>
        <p:nvSpPr>
          <p:cNvPr id="4" name="TextBox 3"/>
          <p:cNvSpPr txBox="1"/>
          <p:nvPr/>
        </p:nvSpPr>
        <p:spPr>
          <a:xfrm>
            <a:off x="7245684" y="5787585"/>
            <a:ext cx="1537367" cy="400110"/>
          </a:xfrm>
          <a:prstGeom prst="rect">
            <a:avLst/>
          </a:prstGeom>
          <a:noFill/>
        </p:spPr>
        <p:txBody>
          <a:bodyPr wrap="square" rtlCol="0">
            <a:spAutoFit/>
          </a:bodyPr>
          <a:lstStyle/>
          <a:p>
            <a:r>
              <a:rPr lang="en-US" sz="2000" dirty="0" smtClean="0">
                <a:solidFill>
                  <a:srgbClr val="FFFFFF"/>
                </a:solidFill>
              </a:rPr>
              <a:t>(ALA, 2013)</a:t>
            </a:r>
            <a:endParaRPr lang="en-US" sz="2000" dirty="0"/>
          </a:p>
        </p:txBody>
      </p:sp>
    </p:spTree>
    <p:extLst>
      <p:ext uri="{BB962C8B-B14F-4D97-AF65-F5344CB8AC3E}">
        <p14:creationId xmlns:p14="http://schemas.microsoft.com/office/powerpoint/2010/main" val="11001590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841" y="1483895"/>
            <a:ext cx="8462211" cy="3170099"/>
          </a:xfrm>
          <a:prstGeom prst="rect">
            <a:avLst/>
          </a:prstGeom>
        </p:spPr>
        <p:txBody>
          <a:bodyPr wrap="square">
            <a:spAutoFit/>
          </a:bodyPr>
          <a:lstStyle/>
          <a:p>
            <a:r>
              <a:rPr lang="en-US" sz="4000" dirty="0" smtClean="0">
                <a:solidFill>
                  <a:srgbClr val="FFFFFF"/>
                </a:solidFill>
              </a:rPr>
              <a:t>“Data Literacy can be defined as the </a:t>
            </a:r>
            <a:r>
              <a:rPr lang="en-US" sz="4000" dirty="0">
                <a:solidFill>
                  <a:srgbClr val="FFFFFF"/>
                </a:solidFill>
              </a:rPr>
              <a:t>component of information literacy that enables individuals to </a:t>
            </a:r>
            <a:r>
              <a:rPr lang="en-US" sz="4000" dirty="0">
                <a:solidFill>
                  <a:srgbClr val="FFFF00"/>
                </a:solidFill>
              </a:rPr>
              <a:t>access, interpret, critically assess, manage, handle and ethically use </a:t>
            </a:r>
            <a:r>
              <a:rPr lang="en-US" sz="4000" dirty="0" smtClean="0">
                <a:solidFill>
                  <a:srgbClr val="FFFF00"/>
                </a:solidFill>
              </a:rPr>
              <a:t>data”</a:t>
            </a:r>
            <a:r>
              <a:rPr lang="en-US" sz="4000" dirty="0" smtClean="0">
                <a:solidFill>
                  <a:srgbClr val="FFFFFF"/>
                </a:solidFill>
              </a:rPr>
              <a:t>. </a:t>
            </a:r>
            <a:endParaRPr lang="en-US" sz="4000" dirty="0">
              <a:solidFill>
                <a:srgbClr val="FFFFFF"/>
              </a:solidFill>
            </a:endParaRPr>
          </a:p>
        </p:txBody>
      </p:sp>
      <p:sp>
        <p:nvSpPr>
          <p:cNvPr id="3" name="TextBox 2"/>
          <p:cNvSpPr txBox="1"/>
          <p:nvPr/>
        </p:nvSpPr>
        <p:spPr>
          <a:xfrm>
            <a:off x="5387473" y="5787585"/>
            <a:ext cx="3395579" cy="400110"/>
          </a:xfrm>
          <a:prstGeom prst="rect">
            <a:avLst/>
          </a:prstGeom>
          <a:noFill/>
        </p:spPr>
        <p:txBody>
          <a:bodyPr wrap="square" rtlCol="0">
            <a:spAutoFit/>
          </a:bodyPr>
          <a:lstStyle/>
          <a:p>
            <a:r>
              <a:rPr lang="en-US" sz="2000" dirty="0">
                <a:solidFill>
                  <a:srgbClr val="FFFFFF"/>
                </a:solidFill>
              </a:rPr>
              <a:t>(Prado &amp; </a:t>
            </a:r>
            <a:r>
              <a:rPr lang="en-US" sz="2000" dirty="0" err="1">
                <a:solidFill>
                  <a:srgbClr val="FFFFFF"/>
                </a:solidFill>
              </a:rPr>
              <a:t>Marzal</a:t>
            </a:r>
            <a:r>
              <a:rPr lang="en-US" sz="2000" dirty="0">
                <a:solidFill>
                  <a:srgbClr val="FFFFFF"/>
                </a:solidFill>
              </a:rPr>
              <a:t>, 2013, p. 126)</a:t>
            </a:r>
            <a:endParaRPr lang="en-US" sz="2000" dirty="0"/>
          </a:p>
        </p:txBody>
      </p:sp>
    </p:spTree>
    <p:extLst>
      <p:ext uri="{BB962C8B-B14F-4D97-AF65-F5344CB8AC3E}">
        <p14:creationId xmlns:p14="http://schemas.microsoft.com/office/powerpoint/2010/main" val="42346532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0737" y="895685"/>
            <a:ext cx="8555789" cy="4524316"/>
          </a:xfrm>
          <a:prstGeom prst="rect">
            <a:avLst/>
          </a:prstGeom>
        </p:spPr>
        <p:txBody>
          <a:bodyPr wrap="square">
            <a:spAutoFit/>
          </a:bodyPr>
          <a:lstStyle/>
          <a:p>
            <a:pPr marL="114300" indent="0">
              <a:buNone/>
            </a:pPr>
            <a:r>
              <a:rPr lang="en-US" sz="3600" dirty="0">
                <a:solidFill>
                  <a:srgbClr val="FFFFFF"/>
                </a:solidFill>
              </a:rPr>
              <a:t>“</a:t>
            </a:r>
            <a:r>
              <a:rPr lang="en-US" sz="3600" dirty="0" err="1">
                <a:solidFill>
                  <a:srgbClr val="FFFFFF"/>
                </a:solidFill>
              </a:rPr>
              <a:t>Metaliteracy</a:t>
            </a:r>
            <a:r>
              <a:rPr lang="en-US" sz="3600" dirty="0">
                <a:solidFill>
                  <a:srgbClr val="FFFFFF"/>
                </a:solidFill>
              </a:rPr>
              <a:t> promotes critical thinking and collaboration in a digital age, a comprehensive framework to effectively participate in social media and online communities. It is </a:t>
            </a:r>
            <a:r>
              <a:rPr lang="en-US" sz="3600" dirty="0">
                <a:solidFill>
                  <a:srgbClr val="FFFF00"/>
                </a:solidFill>
              </a:rPr>
              <a:t>a unified construct that supports the acquisition, production, and sharing of knowledge </a:t>
            </a:r>
            <a:r>
              <a:rPr lang="en-US" sz="3600" dirty="0">
                <a:solidFill>
                  <a:srgbClr val="FFFFFF"/>
                </a:solidFill>
              </a:rPr>
              <a:t>in collaborative online communities.”</a:t>
            </a:r>
          </a:p>
        </p:txBody>
      </p:sp>
      <p:sp>
        <p:nvSpPr>
          <p:cNvPr id="3" name="TextBox 2"/>
          <p:cNvSpPr txBox="1"/>
          <p:nvPr/>
        </p:nvSpPr>
        <p:spPr>
          <a:xfrm>
            <a:off x="5093367" y="5787585"/>
            <a:ext cx="3689685" cy="400110"/>
          </a:xfrm>
          <a:prstGeom prst="rect">
            <a:avLst/>
          </a:prstGeom>
          <a:noFill/>
        </p:spPr>
        <p:txBody>
          <a:bodyPr wrap="square" rtlCol="0">
            <a:spAutoFit/>
          </a:bodyPr>
          <a:lstStyle/>
          <a:p>
            <a:r>
              <a:rPr lang="en-US" sz="2000" dirty="0" smtClean="0">
                <a:solidFill>
                  <a:srgbClr val="FFFFFF"/>
                </a:solidFill>
              </a:rPr>
              <a:t>(Mackey </a:t>
            </a:r>
            <a:r>
              <a:rPr lang="en-US" sz="2000" dirty="0">
                <a:solidFill>
                  <a:srgbClr val="FFFFFF"/>
                </a:solidFill>
              </a:rPr>
              <a:t>&amp; </a:t>
            </a:r>
            <a:r>
              <a:rPr lang="en-US" sz="2000" dirty="0" smtClean="0">
                <a:solidFill>
                  <a:srgbClr val="FFFFFF"/>
                </a:solidFill>
              </a:rPr>
              <a:t>Jacobson, 2011, </a:t>
            </a:r>
            <a:r>
              <a:rPr lang="en-US" sz="2000" dirty="0">
                <a:solidFill>
                  <a:srgbClr val="FFFFFF"/>
                </a:solidFill>
              </a:rPr>
              <a:t>p. </a:t>
            </a:r>
            <a:r>
              <a:rPr lang="en-US" sz="2000" dirty="0" smtClean="0">
                <a:solidFill>
                  <a:srgbClr val="FFFFFF"/>
                </a:solidFill>
              </a:rPr>
              <a:t>62)</a:t>
            </a:r>
            <a:endParaRPr lang="en-US" sz="2000" dirty="0"/>
          </a:p>
        </p:txBody>
      </p:sp>
    </p:spTree>
    <p:extLst>
      <p:ext uri="{BB962C8B-B14F-4D97-AF65-F5344CB8AC3E}">
        <p14:creationId xmlns:p14="http://schemas.microsoft.com/office/powerpoint/2010/main" val="18584478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28316" y="1978527"/>
            <a:ext cx="7967579" cy="3046988"/>
          </a:xfrm>
          <a:prstGeom prst="rect">
            <a:avLst/>
          </a:prstGeom>
        </p:spPr>
        <p:txBody>
          <a:bodyPr wrap="square">
            <a:spAutoFit/>
          </a:bodyPr>
          <a:lstStyle/>
          <a:p>
            <a:pPr algn="ctr"/>
            <a:r>
              <a:rPr lang="en-US" sz="9600" dirty="0">
                <a:solidFill>
                  <a:srgbClr val="FFFF00"/>
                </a:solidFill>
              </a:rPr>
              <a:t>INFORMATION LITERACY</a:t>
            </a:r>
          </a:p>
        </p:txBody>
      </p:sp>
    </p:spTree>
    <p:extLst>
      <p:ext uri="{BB962C8B-B14F-4D97-AF65-F5344CB8AC3E}">
        <p14:creationId xmlns:p14="http://schemas.microsoft.com/office/powerpoint/2010/main" val="2365906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8758" y="495712"/>
            <a:ext cx="8696391" cy="4524315"/>
          </a:xfrm>
          <a:prstGeom prst="rect">
            <a:avLst/>
          </a:prstGeom>
        </p:spPr>
        <p:txBody>
          <a:bodyPr wrap="square">
            <a:spAutoFit/>
          </a:bodyPr>
          <a:lstStyle/>
          <a:p>
            <a:pPr marL="114300" indent="0">
              <a:buNone/>
            </a:pPr>
            <a:r>
              <a:rPr lang="en-US" sz="3200" dirty="0">
                <a:solidFill>
                  <a:srgbClr val="F8F8F8"/>
                </a:solidFill>
              </a:rPr>
              <a:t>“Information literacy combines a repertoire of abilities, practices, and dispositions focused on expanding one’s understanding of the information ecosystem, with the proficiencies </a:t>
            </a:r>
            <a:r>
              <a:rPr lang="en-US" sz="3200" dirty="0">
                <a:solidFill>
                  <a:srgbClr val="FFFF00"/>
                </a:solidFill>
              </a:rPr>
              <a:t>of finding, using and analyzing information, scholarship, and data to answer questions, develop new ones, and create new knowledge</a:t>
            </a:r>
            <a:r>
              <a:rPr lang="en-US" sz="3200" dirty="0">
                <a:solidFill>
                  <a:srgbClr val="F8F8F8"/>
                </a:solidFill>
              </a:rPr>
              <a:t>, through ethical participation in communities of learning and scholarship</a:t>
            </a:r>
            <a:r>
              <a:rPr lang="en-US" sz="3200" dirty="0" smtClean="0">
                <a:solidFill>
                  <a:srgbClr val="F8F8F8"/>
                </a:solidFill>
              </a:rPr>
              <a:t>.”</a:t>
            </a:r>
          </a:p>
        </p:txBody>
      </p:sp>
      <p:sp>
        <p:nvSpPr>
          <p:cNvPr id="3" name="TextBox 2"/>
          <p:cNvSpPr txBox="1"/>
          <p:nvPr/>
        </p:nvSpPr>
        <p:spPr>
          <a:xfrm>
            <a:off x="6632543" y="5787585"/>
            <a:ext cx="2157862" cy="400110"/>
          </a:xfrm>
          <a:prstGeom prst="rect">
            <a:avLst/>
          </a:prstGeom>
          <a:noFill/>
        </p:spPr>
        <p:txBody>
          <a:bodyPr wrap="square" rtlCol="0">
            <a:spAutoFit/>
          </a:bodyPr>
          <a:lstStyle/>
          <a:p>
            <a:r>
              <a:rPr lang="en-US" sz="2000" dirty="0" smtClean="0">
                <a:solidFill>
                  <a:srgbClr val="FFFFFF"/>
                </a:solidFill>
              </a:rPr>
              <a:t>(ACRL, 2014, </a:t>
            </a:r>
            <a:r>
              <a:rPr lang="en-US" sz="2000" dirty="0">
                <a:solidFill>
                  <a:srgbClr val="FFFFFF"/>
                </a:solidFill>
              </a:rPr>
              <a:t>p. 4</a:t>
            </a:r>
            <a:r>
              <a:rPr lang="en-US" sz="2000" dirty="0" smtClean="0">
                <a:solidFill>
                  <a:srgbClr val="FFFFFF"/>
                </a:solidFill>
              </a:rPr>
              <a:t>)</a:t>
            </a:r>
            <a:endParaRPr lang="en-US" sz="2000" dirty="0"/>
          </a:p>
        </p:txBody>
      </p:sp>
    </p:spTree>
    <p:extLst>
      <p:ext uri="{BB962C8B-B14F-4D97-AF65-F5344CB8AC3E}">
        <p14:creationId xmlns:p14="http://schemas.microsoft.com/office/powerpoint/2010/main" val="3381007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4395681539_cc5f5a911a_o.jpg"/>
          <p:cNvPicPr>
            <a:picLocks noChangeAspect="1"/>
          </p:cNvPicPr>
          <p:nvPr/>
        </p:nvPicPr>
        <p:blipFill>
          <a:blip r:embed="rId3">
            <a:alphaModFix amt="50000"/>
            <a:extLst>
              <a:ext uri="{BEBA8EAE-BF5A-486C-A8C5-ECC9F3942E4B}">
                <a14:imgProps xmlns:a14="http://schemas.microsoft.com/office/drawing/2010/main">
                  <a14:imgLayer r:embed="rId4">
                    <a14:imgEffect>
                      <a14:brightnessContrast bright="4000"/>
                    </a14:imgEffect>
                  </a14:imgLayer>
                </a14:imgProps>
              </a:ext>
              <a:ext uri="{28A0092B-C50C-407E-A947-70E740481C1C}">
                <a14:useLocalDpi xmlns:a14="http://schemas.microsoft.com/office/drawing/2010/main" val="0"/>
              </a:ext>
            </a:extLst>
          </a:blip>
          <a:stretch>
            <a:fillRect/>
          </a:stretch>
        </p:blipFill>
        <p:spPr>
          <a:xfrm>
            <a:off x="0" y="0"/>
            <a:ext cx="9143999" cy="6807803"/>
          </a:xfrm>
          <a:prstGeom prst="rect">
            <a:avLst/>
          </a:prstGeom>
        </p:spPr>
      </p:pic>
      <p:sp>
        <p:nvSpPr>
          <p:cNvPr id="2" name="Rectangle 1"/>
          <p:cNvSpPr/>
          <p:nvPr/>
        </p:nvSpPr>
        <p:spPr>
          <a:xfrm>
            <a:off x="367214" y="3852862"/>
            <a:ext cx="8394272" cy="2585323"/>
          </a:xfrm>
          <a:prstGeom prst="rect">
            <a:avLst/>
          </a:prstGeom>
          <a:solidFill>
            <a:schemeClr val="accent6">
              <a:lumMod val="75000"/>
              <a:alpha val="60000"/>
            </a:schemeClr>
          </a:solidFill>
        </p:spPr>
        <p:txBody>
          <a:bodyPr wrap="square">
            <a:spAutoFit/>
          </a:bodyPr>
          <a:lstStyle/>
          <a:p>
            <a:r>
              <a:rPr lang="en-US" sz="5400" dirty="0" smtClean="0">
                <a:solidFill>
                  <a:srgbClr val="FFFF00"/>
                </a:solidFill>
              </a:rPr>
              <a:t>INCORPORATING MULTIPLE LITERACIES INTO ONE SHOTS IS HARD!</a:t>
            </a:r>
            <a:endParaRPr lang="en-US" sz="5400" dirty="0">
              <a:solidFill>
                <a:srgbClr val="FFFF00"/>
              </a:solidFill>
            </a:endParaRPr>
          </a:p>
        </p:txBody>
      </p:sp>
      <p:sp>
        <p:nvSpPr>
          <p:cNvPr id="4" name="TextBox 3"/>
          <p:cNvSpPr txBox="1"/>
          <p:nvPr/>
        </p:nvSpPr>
        <p:spPr>
          <a:xfrm>
            <a:off x="2677599" y="6438471"/>
            <a:ext cx="6349734" cy="369332"/>
          </a:xfrm>
          <a:prstGeom prst="rect">
            <a:avLst/>
          </a:prstGeom>
          <a:noFill/>
        </p:spPr>
        <p:txBody>
          <a:bodyPr wrap="square" rtlCol="0">
            <a:spAutoFit/>
          </a:bodyPr>
          <a:lstStyle/>
          <a:p>
            <a:r>
              <a:rPr lang="en-US" dirty="0">
                <a:solidFill>
                  <a:schemeClr val="bg1">
                    <a:lumMod val="75000"/>
                  </a:schemeClr>
                </a:solidFill>
              </a:rPr>
              <a:t> </a:t>
            </a:r>
            <a:r>
              <a:rPr lang="en-US" dirty="0">
                <a:solidFill>
                  <a:schemeClr val="bg1">
                    <a:lumMod val="75000"/>
                  </a:schemeClr>
                </a:solidFill>
                <a:hlinkClick r:id="rId5"/>
              </a:rPr>
              <a:t>"Whispering at Walton Hall" </a:t>
            </a:r>
            <a:r>
              <a:rPr lang="en-US" dirty="0">
                <a:solidFill>
                  <a:schemeClr val="bg2">
                    <a:lumMod val="50000"/>
                  </a:schemeClr>
                </a:solidFill>
              </a:rPr>
              <a:t>by Ian </a:t>
            </a:r>
            <a:r>
              <a:rPr lang="en-US" dirty="0" smtClean="0">
                <a:solidFill>
                  <a:schemeClr val="bg2">
                    <a:lumMod val="50000"/>
                  </a:schemeClr>
                </a:solidFill>
              </a:rPr>
              <a:t>Carroll </a:t>
            </a:r>
            <a:r>
              <a:rPr lang="en-US" dirty="0" smtClean="0">
                <a:solidFill>
                  <a:schemeClr val="bg1">
                    <a:lumMod val="75000"/>
                  </a:schemeClr>
                </a:solidFill>
                <a:hlinkClick r:id="rId6"/>
              </a:rPr>
              <a:t>Some </a:t>
            </a:r>
            <a:r>
              <a:rPr lang="en-US" dirty="0">
                <a:solidFill>
                  <a:schemeClr val="bg1">
                    <a:lumMod val="75000"/>
                  </a:schemeClr>
                </a:solidFill>
                <a:hlinkClick r:id="rId6"/>
              </a:rPr>
              <a:t>Rights Reserved</a:t>
            </a:r>
            <a:endParaRPr lang="en-US" dirty="0">
              <a:solidFill>
                <a:schemeClr val="bg1">
                  <a:lumMod val="75000"/>
                </a:schemeClr>
              </a:solidFill>
            </a:endParaRPr>
          </a:p>
        </p:txBody>
      </p:sp>
    </p:spTree>
    <p:extLst>
      <p:ext uri="{BB962C8B-B14F-4D97-AF65-F5344CB8AC3E}">
        <p14:creationId xmlns:p14="http://schemas.microsoft.com/office/powerpoint/2010/main" val="2897809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1257</TotalTime>
  <Words>1194</Words>
  <Application>Microsoft Macintosh PowerPoint</Application>
  <PresentationFormat>On-screen Show (4:3)</PresentationFormat>
  <Paragraphs>125</Paragraphs>
  <Slides>20</Slides>
  <Notes>11</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Arial Black</vt:lpstr>
      <vt:lpstr>Avenir Light</vt:lpstr>
      <vt:lpstr>Calibri</vt:lpstr>
      <vt:lpstr>Lucida Grande</vt:lpstr>
      <vt:lpstr>Office Theme</vt:lpstr>
      <vt:lpstr>MULTIPLE LITERACIES &amp; LIBRARY INSTRUCTION</vt:lpstr>
      <vt:lpstr>WHY MULTIPLE LITERACIES?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RECENT STUDY FOUND…</vt:lpstr>
      <vt:lpstr>LITERACIES ADDRESSED</vt:lpstr>
      <vt:lpstr>Close  Analysis</vt:lpstr>
      <vt:lpstr>PowerPoint Presentation</vt:lpstr>
      <vt:lpstr>ETHICAL IMAGE USE</vt:lpstr>
      <vt:lpstr>STUDENT SELECTIONS </vt:lpstr>
      <vt:lpstr>PowerPoint Presentation</vt:lpstr>
      <vt:lpstr>PowerPoint Presentation</vt:lpstr>
      <vt:lpstr>PowerPoint Presentation</vt:lpstr>
    </vt:vector>
  </TitlesOfParts>
  <Company>BGSU</Company>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REIMAGINING INFORMATION LITERACY AS METALITERACY </dc:title>
  <dc:creator>Vera  Lux</dc:creator>
  <cp:lastModifiedBy>Vera Julia Lux</cp:lastModifiedBy>
  <cp:revision>62</cp:revision>
  <dcterms:created xsi:type="dcterms:W3CDTF">2013-10-25T02:41:25Z</dcterms:created>
  <dcterms:modified xsi:type="dcterms:W3CDTF">2016-07-27T18:09:26Z</dcterms:modified>
</cp:coreProperties>
</file>