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notesSlides/notesSlide4.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notesSlides/notesSlide10.xml" ContentType="application/vnd.openxmlformats-officedocument.presentationml.notesSlide+xml"/>
  <Override PartName="/ppt/theme/themeOverride12.xml" ContentType="application/vnd.openxmlformats-officedocument.themeOverride+xml"/>
  <Override PartName="/ppt/notesSlides/notesSlide11.xml" ContentType="application/vnd.openxmlformats-officedocument.presentationml.notesSl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notesSlides/notesSlide12.xml" ContentType="application/vnd.openxmlformats-officedocument.presentationml.notesSlide+xml"/>
  <Override PartName="/ppt/theme/themeOverride16.xml" ContentType="application/vnd.openxmlformats-officedocument.themeOverride+xml"/>
  <Override PartName="/ppt/notesSlides/notesSlide13.xml" ContentType="application/vnd.openxmlformats-officedocument.presentationml.notesSlide+xml"/>
  <Override PartName="/ppt/theme/themeOverride17.xml" ContentType="application/vnd.openxmlformats-officedocument.themeOverride+xml"/>
  <Override PartName="/ppt/notesSlides/notesSlide14.xml" ContentType="application/vnd.openxmlformats-officedocument.presentationml.notesSlide+xml"/>
  <Override PartName="/ppt/theme/themeOverride18.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19.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heme/themeOverride21.xml" ContentType="application/vnd.openxmlformats-officedocument.themeOverride+xml"/>
  <Override PartName="/ppt/notesSlides/notesSlide28.xml" ContentType="application/vnd.openxmlformats-officedocument.presentationml.notesSlide+xml"/>
  <Override PartName="/ppt/theme/themeOverride22.xml" ContentType="application/vnd.openxmlformats-officedocument.themeOverride+xml"/>
  <Override PartName="/ppt/notesSlides/notesSlide29.xml" ContentType="application/vnd.openxmlformats-officedocument.presentationml.notesSlide+xml"/>
  <Override PartName="/ppt/theme/themeOverride23.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heme/themeOverride24.xml" ContentType="application/vnd.openxmlformats-officedocument.themeOverride+xml"/>
  <Override PartName="/ppt/notesSlides/notesSlide32.xml" ContentType="application/vnd.openxmlformats-officedocument.presentationml.notesSlide+xml"/>
  <Override PartName="/ppt/theme/themeOverride25.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heme/themeOverride26.xml" ContentType="application/vnd.openxmlformats-officedocument.themeOverride+xml"/>
  <Override PartName="/ppt/theme/themeOverride27.xml" ContentType="application/vnd.openxmlformats-officedocument.themeOverride+xml"/>
  <Override PartName="/ppt/notesSlides/notesSlide36.xml" ContentType="application/vnd.openxmlformats-officedocument.presentationml.notesSlide+xml"/>
  <Override PartName="/ppt/theme/themeOverride28.xml" ContentType="application/vnd.openxmlformats-officedocument.themeOverride+xml"/>
  <Override PartName="/ppt/notesSlides/notesSlide37.xml" ContentType="application/vnd.openxmlformats-officedocument.presentationml.notesSlide+xml"/>
  <Override PartName="/ppt/theme/themeOverride29.xml" ContentType="application/vnd.openxmlformats-officedocument.themeOverride+xml"/>
  <Override PartName="/ppt/theme/themeOverride30.xml" ContentType="application/vnd.openxmlformats-officedocument.themeOverride+xml"/>
  <Override PartName="/ppt/notesSlides/notesSlide38.xml" ContentType="application/vnd.openxmlformats-officedocument.presentationml.notesSlide+xml"/>
  <Override PartName="/ppt/theme/themeOverride31.xml" ContentType="application/vnd.openxmlformats-officedocument.themeOverr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heme/themeOverride32.xml" ContentType="application/vnd.openxmlformats-officedocument.themeOverride+xml"/>
  <Override PartName="/ppt/theme/themeOverride33.xml" ContentType="application/vnd.openxmlformats-officedocument.themeOverride+xml"/>
  <Override PartName="/ppt/notesSlides/notesSlide41.xml" ContentType="application/vnd.openxmlformats-officedocument.presentationml.notesSlide+xml"/>
  <Override PartName="/ppt/theme/themeOverride3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61"/>
  </p:notesMasterIdLst>
  <p:sldIdLst>
    <p:sldId id="256" r:id="rId3"/>
    <p:sldId id="297" r:id="rId4"/>
    <p:sldId id="357" r:id="rId5"/>
    <p:sldId id="332" r:id="rId6"/>
    <p:sldId id="305" r:id="rId7"/>
    <p:sldId id="315" r:id="rId8"/>
    <p:sldId id="321" r:id="rId9"/>
    <p:sldId id="322" r:id="rId10"/>
    <p:sldId id="323" r:id="rId11"/>
    <p:sldId id="324" r:id="rId12"/>
    <p:sldId id="325" r:id="rId13"/>
    <p:sldId id="326" r:id="rId14"/>
    <p:sldId id="327" r:id="rId15"/>
    <p:sldId id="328" r:id="rId16"/>
    <p:sldId id="329" r:id="rId17"/>
    <p:sldId id="330" r:id="rId18"/>
    <p:sldId id="358" r:id="rId19"/>
    <p:sldId id="359" r:id="rId20"/>
    <p:sldId id="317" r:id="rId21"/>
    <p:sldId id="284" r:id="rId22"/>
    <p:sldId id="285" r:id="rId23"/>
    <p:sldId id="264" r:id="rId24"/>
    <p:sldId id="265" r:id="rId25"/>
    <p:sldId id="267" r:id="rId26"/>
    <p:sldId id="268" r:id="rId27"/>
    <p:sldId id="333" r:id="rId28"/>
    <p:sldId id="334" r:id="rId29"/>
    <p:sldId id="335" r:id="rId30"/>
    <p:sldId id="336" r:id="rId31"/>
    <p:sldId id="337" r:id="rId32"/>
    <p:sldId id="338" r:id="rId33"/>
    <p:sldId id="339" r:id="rId34"/>
    <p:sldId id="340" r:id="rId35"/>
    <p:sldId id="341" r:id="rId36"/>
    <p:sldId id="342" r:id="rId37"/>
    <p:sldId id="343" r:id="rId38"/>
    <p:sldId id="344" r:id="rId39"/>
    <p:sldId id="345" r:id="rId40"/>
    <p:sldId id="346" r:id="rId41"/>
    <p:sldId id="347" r:id="rId42"/>
    <p:sldId id="348" r:id="rId43"/>
    <p:sldId id="349" r:id="rId44"/>
    <p:sldId id="350" r:id="rId45"/>
    <p:sldId id="351" r:id="rId46"/>
    <p:sldId id="352" r:id="rId47"/>
    <p:sldId id="353" r:id="rId48"/>
    <p:sldId id="354" r:id="rId49"/>
    <p:sldId id="319" r:id="rId50"/>
    <p:sldId id="272" r:id="rId51"/>
    <p:sldId id="274" r:id="rId52"/>
    <p:sldId id="275" r:id="rId53"/>
    <p:sldId id="288" r:id="rId54"/>
    <p:sldId id="281" r:id="rId55"/>
    <p:sldId id="277" r:id="rId56"/>
    <p:sldId id="320" r:id="rId57"/>
    <p:sldId id="280" r:id="rId58"/>
    <p:sldId id="356" r:id="rId59"/>
    <p:sldId id="279"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899" autoAdjust="0"/>
  </p:normalViewPr>
  <p:slideViewPr>
    <p:cSldViewPr snapToGrid="0" snapToObjects="1">
      <p:cViewPr varScale="1">
        <p:scale>
          <a:sx n="59" d="100"/>
          <a:sy n="59" d="100"/>
        </p:scale>
        <p:origin x="-227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0374D5-C8C5-4037-8523-CBFCA04090CB}" type="datetimeFigureOut">
              <a:rPr lang="en-US" smtClean="0"/>
              <a:t>4/8/2014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A0BB33-959F-4EB6-BC4E-327974B292BA}" type="slidenum">
              <a:rPr lang="en-US" smtClean="0"/>
              <a:t>‹#›</a:t>
            </a:fld>
            <a:endParaRPr lang="en-US"/>
          </a:p>
        </p:txBody>
      </p:sp>
    </p:spTree>
    <p:extLst>
      <p:ext uri="{BB962C8B-B14F-4D97-AF65-F5344CB8AC3E}">
        <p14:creationId xmlns:p14="http://schemas.microsoft.com/office/powerpoint/2010/main" val="929314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Approximately</a:t>
            </a:r>
            <a:r>
              <a:rPr lang="en-US" baseline="0" dirty="0" smtClean="0"/>
              <a:t> 420K items based on </a:t>
            </a:r>
            <a:r>
              <a:rPr lang="en-US" baseline="0" dirty="0" err="1" smtClean="0"/>
              <a:t>BrightSpot</a:t>
            </a:r>
            <a:r>
              <a:rPr lang="en-US" baseline="0" dirty="0" smtClean="0"/>
              <a:t> consultation recommendation of 500K building capacity.</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2</a:t>
            </a:fld>
            <a:endParaRPr lang="en-US"/>
          </a:p>
        </p:txBody>
      </p:sp>
    </p:spTree>
    <p:extLst>
      <p:ext uri="{BB962C8B-B14F-4D97-AF65-F5344CB8AC3E}">
        <p14:creationId xmlns:p14="http://schemas.microsoft.com/office/powerpoint/2010/main" val="1629334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Institutional</a:t>
            </a:r>
            <a:r>
              <a:rPr lang="en-US" baseline="0" dirty="0" smtClean="0"/>
              <a:t> culture to build fast with a major push to move in quickly.</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20</a:t>
            </a:fld>
            <a:endParaRPr lang="en-US"/>
          </a:p>
        </p:txBody>
      </p:sp>
    </p:spTree>
    <p:extLst>
      <p:ext uri="{BB962C8B-B14F-4D97-AF65-F5344CB8AC3E}">
        <p14:creationId xmlns:p14="http://schemas.microsoft.com/office/powerpoint/2010/main" val="2620794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21</a:t>
            </a:fld>
            <a:endParaRPr lang="en-US"/>
          </a:p>
        </p:txBody>
      </p:sp>
    </p:spTree>
    <p:extLst>
      <p:ext uri="{BB962C8B-B14F-4D97-AF65-F5344CB8AC3E}">
        <p14:creationId xmlns:p14="http://schemas.microsoft.com/office/powerpoint/2010/main" val="1349044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24</a:t>
            </a:fld>
            <a:endParaRPr lang="en-US"/>
          </a:p>
        </p:txBody>
      </p:sp>
    </p:spTree>
    <p:extLst>
      <p:ext uri="{BB962C8B-B14F-4D97-AF65-F5344CB8AC3E}">
        <p14:creationId xmlns:p14="http://schemas.microsoft.com/office/powerpoint/2010/main" val="4105019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Create software feature to allow an identical bin-to-bin transfer</a:t>
            </a: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25</a:t>
            </a:fld>
            <a:endParaRPr lang="en-US"/>
          </a:p>
        </p:txBody>
      </p:sp>
    </p:spTree>
    <p:extLst>
      <p:ext uri="{BB962C8B-B14F-4D97-AF65-F5344CB8AC3E}">
        <p14:creationId xmlns:p14="http://schemas.microsoft.com/office/powerpoint/2010/main" val="2877207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for materials</a:t>
            </a:r>
            <a:r>
              <a:rPr lang="en-US" sz="1200" kern="1200" baseline="0" dirty="0" smtClean="0">
                <a:solidFill>
                  <a:schemeClr val="tx1"/>
                </a:solidFill>
                <a:effectLst/>
                <a:latin typeface="+mn-lt"/>
                <a:ea typeface="+mn-ea"/>
                <a:cs typeface="+mn-cs"/>
              </a:rPr>
              <a:t> that are in our ASRS, how do they show up in the catalog?</a:t>
            </a:r>
            <a:endParaRPr lang="en-US" dirty="0" smtClean="0"/>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615462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is a screen from our OPAC .  First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off, it makes the</a:t>
            </a:r>
            <a:r>
              <a:rPr lang="en-US" sz="1200" kern="1200" baseline="0" dirty="0" smtClean="0">
                <a:solidFill>
                  <a:schemeClr val="tx1"/>
                </a:solidFill>
                <a:effectLst/>
                <a:latin typeface="+mn-lt"/>
                <a:ea typeface="+mn-ea"/>
                <a:cs typeface="+mn-cs"/>
              </a:rPr>
              <a:t> point that not only books but </a:t>
            </a:r>
            <a:r>
              <a:rPr lang="en-US" sz="1200" kern="1200" dirty="0" smtClean="0">
                <a:solidFill>
                  <a:schemeClr val="tx1"/>
                </a:solidFill>
                <a:effectLst/>
                <a:latin typeface="+mn-lt"/>
                <a:ea typeface="+mn-ea"/>
                <a:cs typeface="+mn-cs"/>
              </a:rPr>
              <a:t>DVDs and other formats can be in the ASRS. We have curtailed the size of the browsing collection to the extent that the lesser-used materials in </a:t>
            </a:r>
            <a:r>
              <a:rPr lang="en-US" sz="1200" b="1" kern="1200" dirty="0" smtClean="0">
                <a:solidFill>
                  <a:schemeClr val="tx1"/>
                </a:solidFill>
                <a:effectLst/>
                <a:latin typeface="+mn-lt"/>
                <a:ea typeface="+mn-ea"/>
                <a:cs typeface="+mn-cs"/>
              </a:rPr>
              <a:t>all</a:t>
            </a:r>
            <a:r>
              <a:rPr lang="en-US" sz="1200" kern="1200" dirty="0" smtClean="0">
                <a:solidFill>
                  <a:schemeClr val="tx1"/>
                </a:solidFill>
                <a:effectLst/>
                <a:latin typeface="+mn-lt"/>
                <a:ea typeface="+mn-ea"/>
                <a:cs typeface="+mn-cs"/>
              </a:rPr>
              <a:t> formats</a:t>
            </a:r>
            <a:r>
              <a:rPr lang="en-US" sz="1200" kern="1200" baseline="0" dirty="0" smtClean="0">
                <a:solidFill>
                  <a:schemeClr val="tx1"/>
                </a:solidFill>
                <a:effectLst/>
                <a:latin typeface="+mn-lt"/>
                <a:ea typeface="+mn-ea"/>
                <a:cs typeface="+mn-cs"/>
              </a:rPr>
              <a:t> need to be in storage.</a:t>
            </a: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081625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a:t>
            </a:r>
            <a:r>
              <a:rPr lang="en-US" baseline="0" dirty="0" smtClean="0"/>
              <a:t> suspect not many ASRS libraries have done this, that is, </a:t>
            </a:r>
            <a:r>
              <a:rPr lang="en-US" baseline="0" dirty="0" err="1" smtClean="0"/>
              <a:t>spliting</a:t>
            </a:r>
            <a:r>
              <a:rPr lang="en-US" baseline="0" dirty="0" smtClean="0"/>
              <a:t> sets; but the reality is that in some cases, we can’t even afford to have all the volumes of the same work on the open shelves.</a:t>
            </a:r>
            <a:r>
              <a:rPr lang="en-US" sz="1200" kern="1200" dirty="0" smtClean="0">
                <a:solidFill>
                  <a:schemeClr val="tx1"/>
                </a:solidFill>
                <a:effectLst/>
                <a:latin typeface="+mn-lt"/>
                <a:ea typeface="+mn-ea"/>
                <a:cs typeface="+mn-cs"/>
              </a:rPr>
              <a:t> We experimented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with a </a:t>
            </a:r>
            <a:r>
              <a:rPr lang="en-US" sz="1200" b="1" kern="1200" dirty="0" smtClean="0">
                <a:solidFill>
                  <a:schemeClr val="tx1"/>
                </a:solidFill>
                <a:effectLst/>
                <a:latin typeface="+mn-lt"/>
                <a:ea typeface="+mn-ea"/>
                <a:cs typeface="+mn-cs"/>
              </a:rPr>
              <a:t>single</a:t>
            </a:r>
            <a:r>
              <a:rPr lang="en-US" sz="1200" kern="1200" dirty="0" smtClean="0">
                <a:solidFill>
                  <a:schemeClr val="tx1"/>
                </a:solidFill>
                <a:effectLst/>
                <a:latin typeface="+mn-lt"/>
                <a:ea typeface="+mn-ea"/>
                <a:cs typeface="+mn-cs"/>
              </a:rPr>
              <a:t> holdings record approach shown here (for those of you who do Voyager,</a:t>
            </a:r>
            <a:r>
              <a:rPr lang="en-US" sz="1200" kern="1200" baseline="0" dirty="0" smtClean="0">
                <a:solidFill>
                  <a:schemeClr val="tx1"/>
                </a:solidFill>
                <a:effectLst/>
                <a:latin typeface="+mn-lt"/>
                <a:ea typeface="+mn-ea"/>
                <a:cs typeface="+mn-cs"/>
              </a:rPr>
              <a:t> a single MFHD approach)</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which uses a temporary location to force the ILS to display the items properly.</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780684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However we’ve decided for a number of reasons that having separate holdings records for each location is the least confusing approach for the patron,</a:t>
            </a:r>
            <a:r>
              <a:rPr lang="en-US" sz="1200" kern="1200" baseline="0" dirty="0" smtClean="0">
                <a:solidFill>
                  <a:schemeClr val="tx1"/>
                </a:solidFill>
                <a:effectLst/>
                <a:latin typeface="+mn-lt"/>
                <a:ea typeface="+mn-ea"/>
                <a:cs typeface="+mn-cs"/>
              </a:rPr>
              <a:t> so we’re going to transition that way.</a:t>
            </a:r>
          </a:p>
          <a:p>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Moving on, you can see here our big red request button. </a:t>
            </a:r>
            <a:r>
              <a:rPr lang="en-US" sz="1200" kern="1200" dirty="0" smtClean="0">
                <a:solidFill>
                  <a:schemeClr val="tx1"/>
                </a:solidFill>
                <a:effectLst/>
                <a:latin typeface="+mn-lt"/>
                <a:ea typeface="+mn-ea"/>
                <a:cs typeface="+mn-cs"/>
              </a:rPr>
              <a:t>The out of the box provision for patrons to request an</a:t>
            </a:r>
            <a:r>
              <a:rPr lang="en-US" sz="1200" kern="1200" baseline="0" dirty="0" smtClean="0">
                <a:solidFill>
                  <a:schemeClr val="tx1"/>
                </a:solidFill>
                <a:effectLst/>
                <a:latin typeface="+mn-lt"/>
                <a:ea typeface="+mn-ea"/>
                <a:cs typeface="+mn-cs"/>
              </a:rPr>
              <a:t> item </a:t>
            </a:r>
            <a:r>
              <a:rPr lang="en-US" sz="1200" kern="1200" dirty="0" smtClean="0">
                <a:solidFill>
                  <a:schemeClr val="tx1"/>
                </a:solidFill>
                <a:effectLst/>
                <a:latin typeface="+mn-lt"/>
                <a:ea typeface="+mn-ea"/>
                <a:cs typeface="+mn-cs"/>
              </a:rPr>
              <a:t>was basically an extension of what was used to place holds and was not prominent on the page; so we did a hack by adding Java script to the html; it generates</a:t>
            </a:r>
            <a:r>
              <a:rPr lang="en-US" sz="1200" kern="1200" baseline="0" dirty="0" smtClean="0">
                <a:solidFill>
                  <a:schemeClr val="tx1"/>
                </a:solidFill>
                <a:effectLst/>
                <a:latin typeface="+mn-lt"/>
                <a:ea typeface="+mn-ea"/>
                <a:cs typeface="+mn-cs"/>
              </a:rPr>
              <a:t> the button </a:t>
            </a:r>
            <a:r>
              <a:rPr lang="en-US" sz="1200" kern="1200" dirty="0" smtClean="0">
                <a:solidFill>
                  <a:schemeClr val="tx1"/>
                </a:solidFill>
                <a:effectLst/>
                <a:latin typeface="+mn-lt"/>
                <a:ea typeface="+mn-ea"/>
                <a:cs typeface="+mn-cs"/>
              </a:rPr>
              <a:t>whenever “in robotic system” is present in the location display name.</a:t>
            </a:r>
            <a:endParaRPr lang="en-US" dirty="0" smtClean="0"/>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4234044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degree to which researchers actually rely on stack browsing, and how effective that is, has been the subject of debate, but we were concerned about the loss of this ability for our patrons with so many of our books</a:t>
            </a:r>
            <a:r>
              <a:rPr lang="en-US" sz="1200" kern="1200" baseline="0" dirty="0" smtClean="0">
                <a:solidFill>
                  <a:schemeClr val="tx1"/>
                </a:solidFill>
                <a:effectLst/>
                <a:latin typeface="+mn-lt"/>
                <a:ea typeface="+mn-ea"/>
                <a:cs typeface="+mn-cs"/>
              </a:rPr>
              <a:t> in t</a:t>
            </a:r>
            <a:r>
              <a:rPr lang="en-US" sz="1200" kern="1200" dirty="0" smtClean="0">
                <a:solidFill>
                  <a:schemeClr val="tx1"/>
                </a:solidFill>
                <a:effectLst/>
                <a:latin typeface="+mn-lt"/>
                <a:ea typeface="+mn-ea"/>
                <a:cs typeface="+mn-cs"/>
              </a:rPr>
              <a:t>he ASRS.  So we implemented </a:t>
            </a:r>
            <a:r>
              <a:rPr lang="en-US" sz="1200" kern="1200" dirty="0" err="1" smtClean="0">
                <a:solidFill>
                  <a:schemeClr val="tx1"/>
                </a:solidFill>
                <a:effectLst/>
                <a:latin typeface="+mn-lt"/>
                <a:ea typeface="+mn-ea"/>
                <a:cs typeface="+mn-cs"/>
              </a:rPr>
              <a:t>LibraryThing’s</a:t>
            </a:r>
            <a:r>
              <a:rPr lang="en-US" sz="1200" kern="1200" dirty="0" smtClean="0">
                <a:solidFill>
                  <a:schemeClr val="tx1"/>
                </a:solidFill>
                <a:effectLst/>
                <a:latin typeface="+mn-lt"/>
                <a:ea typeface="+mn-ea"/>
                <a:cs typeface="+mn-cs"/>
              </a:rPr>
              <a:t> Virtual Shelf Browse …</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638939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shown here on a record display screen.  However we realized that we could add value by including all formats – including </a:t>
            </a:r>
            <a:r>
              <a:rPr lang="en-US" sz="1200" kern="1200" dirty="0" err="1" smtClean="0">
                <a:solidFill>
                  <a:schemeClr val="tx1"/>
                </a:solidFill>
                <a:effectLst/>
                <a:latin typeface="+mn-lt"/>
                <a:ea typeface="+mn-ea"/>
                <a:cs typeface="+mn-cs"/>
              </a:rPr>
              <a:t>ebooks</a:t>
            </a:r>
            <a:r>
              <a:rPr lang="en-US" sz="1200" kern="1200" dirty="0" smtClean="0">
                <a:solidFill>
                  <a:schemeClr val="tx1"/>
                </a:solidFill>
                <a:effectLst/>
                <a:latin typeface="+mn-lt"/>
                <a:ea typeface="+mn-ea"/>
                <a:cs typeface="+mn-cs"/>
              </a:rPr>
              <a:t> – in one big virtual shelf; thus we actually offer a fuller serendipitous experience than was possible in the physical stacks</a:t>
            </a:r>
            <a:r>
              <a:rPr lang="en-US" sz="1200" kern="1200" baseline="0" dirty="0" smtClean="0">
                <a:solidFill>
                  <a:schemeClr val="tx1"/>
                </a:solidFill>
                <a:effectLst/>
                <a:latin typeface="+mn-lt"/>
                <a:ea typeface="+mn-ea"/>
                <a:cs typeface="+mn-cs"/>
              </a:rPr>
              <a:t> in our old building where all the books were still out in the open</a:t>
            </a:r>
            <a:r>
              <a:rPr lang="en-US" sz="1200" kern="1200" dirty="0" smtClean="0">
                <a:solidFill>
                  <a:schemeClr val="tx1"/>
                </a:solidFill>
                <a:effectLst/>
                <a:latin typeface="+mn-lt"/>
                <a:ea typeface="+mn-ea"/>
                <a:cs typeface="+mn-cs"/>
              </a:rPr>
              <a:t>.</a:t>
            </a:r>
          </a:p>
          <a:p>
            <a:endParaRPr lang="en-US" dirty="0" smtClean="0"/>
          </a:p>
          <a:p>
            <a:r>
              <a:rPr lang="en-US" dirty="0" smtClean="0"/>
              <a:t>Clicking the full</a:t>
            </a:r>
            <a:r>
              <a:rPr lang="en-US" baseline="0" dirty="0" smtClean="0"/>
              <a:t> screen button to the left of the shelf brings up a multi-shelf display, </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751649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Approximately</a:t>
            </a:r>
            <a:r>
              <a:rPr lang="en-US" baseline="0" dirty="0" smtClean="0"/>
              <a:t> 420K items based on </a:t>
            </a:r>
            <a:r>
              <a:rPr lang="en-US" baseline="0" dirty="0" err="1" smtClean="0"/>
              <a:t>BrightSpot</a:t>
            </a:r>
            <a:r>
              <a:rPr lang="en-US" baseline="0" dirty="0" smtClean="0"/>
              <a:t> consultation recommendation of 500K building capacity.</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3</a:t>
            </a:fld>
            <a:endParaRPr lang="en-US"/>
          </a:p>
        </p:txBody>
      </p:sp>
    </p:spTree>
    <p:extLst>
      <p:ext uri="{BB962C8B-B14F-4D97-AF65-F5344CB8AC3E}">
        <p14:creationId xmlns:p14="http://schemas.microsoft.com/office/powerpoint/2010/main" val="16293345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you can see the multiple formats sitting together.  By the way, the covers without art-work show what happens when the ISBNs for those books are not in </a:t>
            </a:r>
            <a:r>
              <a:rPr lang="en-US" baseline="0" dirty="0" err="1" smtClean="0"/>
              <a:t>LibraryThing’s</a:t>
            </a:r>
            <a:r>
              <a:rPr lang="en-US" baseline="0" dirty="0" smtClean="0"/>
              <a:t> database.</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0816251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Since with our new building we had, for the first time, book stacks on multiple floors, we also decided to implement Stack Maps, another </a:t>
            </a:r>
            <a:r>
              <a:rPr lang="en-US" sz="1200" kern="1200" dirty="0" err="1" smtClean="0">
                <a:solidFill>
                  <a:schemeClr val="tx1"/>
                </a:solidFill>
                <a:effectLst/>
                <a:latin typeface="+mn-lt"/>
                <a:ea typeface="+mn-ea"/>
                <a:cs typeface="+mn-cs"/>
              </a:rPr>
              <a:t>LibraryThing</a:t>
            </a:r>
            <a:r>
              <a:rPr lang="en-US" sz="1200" kern="1200" dirty="0" smtClean="0">
                <a:solidFill>
                  <a:schemeClr val="tx1"/>
                </a:solidFill>
                <a:effectLst/>
                <a:latin typeface="+mn-lt"/>
                <a:ea typeface="+mn-ea"/>
                <a:cs typeface="+mn-cs"/>
              </a:rPr>
              <a:t> product. This presents an orientation map to help patrons find their item in the building.  Patrons click the “view location” button</a:t>
            </a:r>
            <a:r>
              <a:rPr lang="en-US" sz="1200" kern="1200" baseline="0" dirty="0" smtClean="0">
                <a:solidFill>
                  <a:schemeClr val="tx1"/>
                </a:solidFill>
                <a:effectLst/>
                <a:latin typeface="+mn-lt"/>
                <a:ea typeface="+mn-ea"/>
                <a:cs typeface="+mn-cs"/>
              </a:rPr>
              <a:t> to show the map</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22442493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our ASRS materials, the map is a page with</a:t>
            </a:r>
            <a:r>
              <a:rPr lang="en-US" sz="1200" kern="1200" baseline="0" dirty="0" smtClean="0">
                <a:solidFill>
                  <a:schemeClr val="tx1"/>
                </a:solidFill>
                <a:effectLst/>
                <a:latin typeface="+mn-lt"/>
                <a:ea typeface="+mn-ea"/>
                <a:cs typeface="+mn-cs"/>
              </a:rPr>
              <a:t> instructions, and a view of where they go to pick up the item -- our main Customer Service desk.</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1093901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most books, DVDs, CDs, etc., a library patron can use the request button to directly trigger an ASRS retrieval.  But when it comes to a record for a microform, such as this one, “Life in the ne</a:t>
            </a:r>
            <a:r>
              <a:rPr lang="en-US" sz="1200" kern="1200" baseline="0" dirty="0" smtClean="0">
                <a:solidFill>
                  <a:schemeClr val="tx1"/>
                </a:solidFill>
                <a:effectLst/>
                <a:latin typeface="+mn-lt"/>
                <a:ea typeface="+mn-ea"/>
                <a:cs typeface="+mn-cs"/>
              </a:rPr>
              <a:t>w world</a:t>
            </a:r>
            <a:r>
              <a:rPr lang="en-US" sz="1200" kern="1200" dirty="0" smtClean="0">
                <a:solidFill>
                  <a:schemeClr val="tx1"/>
                </a:solidFill>
                <a:effectLst/>
                <a:latin typeface="+mn-lt"/>
                <a:ea typeface="+mn-ea"/>
                <a:cs typeface="+mn-cs"/>
              </a:rPr>
              <a:t>,” from the Library of American Civilization series, we send the patron to our Customer Service Center, where staff use a separate set of </a:t>
            </a:r>
            <a:r>
              <a:rPr lang="en-US" sz="1200" b="1" kern="1200" dirty="0" smtClean="0">
                <a:solidFill>
                  <a:schemeClr val="tx1"/>
                </a:solidFill>
                <a:effectLst/>
                <a:latin typeface="+mn-lt"/>
                <a:ea typeface="+mn-ea"/>
                <a:cs typeface="+mn-cs"/>
              </a:rPr>
              <a:t>hidden</a:t>
            </a:r>
            <a:r>
              <a:rPr lang="en-US" sz="1200" kern="1200" dirty="0" smtClean="0">
                <a:solidFill>
                  <a:schemeClr val="tx1"/>
                </a:solidFill>
                <a:effectLst/>
                <a:latin typeface="+mn-lt"/>
                <a:ea typeface="+mn-ea"/>
                <a:cs typeface="+mn-cs"/>
              </a:rPr>
              <a:t> Voyager retrieval records to initiate the ASRS pick.</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4938670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view from the </a:t>
            </a:r>
            <a:r>
              <a:rPr lang="en-US" baseline="0" dirty="0" smtClean="0"/>
              <a:t>Voyager cataloging module shows some of the item records – the ones in red – that are used for retrieval.  Each row </a:t>
            </a:r>
            <a:r>
              <a:rPr lang="en-US" sz="1200" kern="1200" dirty="0" smtClean="0">
                <a:solidFill>
                  <a:schemeClr val="tx1"/>
                </a:solidFill>
                <a:effectLst/>
                <a:latin typeface="+mn-lt"/>
                <a:ea typeface="+mn-ea"/>
                <a:cs typeface="+mn-cs"/>
              </a:rPr>
              <a:t>represents a range of microfiche sheets stored in a barcoded box in the ASRS.  The</a:t>
            </a:r>
            <a:r>
              <a:rPr lang="en-US" sz="1200" kern="1200" baseline="0" dirty="0" smtClean="0">
                <a:solidFill>
                  <a:schemeClr val="tx1"/>
                </a:solidFill>
                <a:effectLst/>
                <a:latin typeface="+mn-lt"/>
                <a:ea typeface="+mn-ea"/>
                <a:cs typeface="+mn-cs"/>
              </a:rPr>
              <a:t> correct item for the “Life in the new World title” is hi-lighted.  You can see why we thought it would be confusing for the patron to try to single this one out on their own.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7128133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staff also mediates requests</a:t>
            </a:r>
            <a:r>
              <a:rPr lang="en-US" baseline="0" dirty="0" smtClean="0"/>
              <a:t> for </a:t>
            </a:r>
            <a:r>
              <a:rPr lang="en-US" dirty="0" smtClean="0"/>
              <a:t>print journal</a:t>
            </a:r>
            <a:r>
              <a:rPr lang="en-US" baseline="0" dirty="0" smtClean="0"/>
              <a:t>s.  However, when the patron clicks </a:t>
            </a:r>
            <a:r>
              <a:rPr lang="en-US" b="1" baseline="0" dirty="0" smtClean="0"/>
              <a:t>this</a:t>
            </a:r>
            <a:r>
              <a:rPr lang="en-US" baseline="0" dirty="0" smtClean="0"/>
              <a:t> red button, she comes to an ILLIAD interlibrary loan screen where she fills out the particular article details.  That data then comes to the ILL staff, who pull the right issue from the ASRS, scan the article, and deliver it to the patron by e-mail.</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2900834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going back to the</a:t>
            </a:r>
            <a:r>
              <a:rPr lang="en-US" baseline="0" dirty="0" smtClean="0"/>
              <a:t> bulk of our ASRS materials, which </a:t>
            </a:r>
            <a:r>
              <a:rPr lang="en-US" b="1" baseline="0" dirty="0" smtClean="0"/>
              <a:t>can</a:t>
            </a:r>
            <a:r>
              <a:rPr lang="en-US" baseline="0" dirty="0" smtClean="0"/>
              <a:t> requested by the patron, when big the red button is clicked …</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6213476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the</a:t>
            </a:r>
            <a:r>
              <a:rPr lang="en-US" sz="1200" kern="1200" baseline="0" dirty="0" smtClean="0">
                <a:solidFill>
                  <a:schemeClr val="tx1"/>
                </a:solidFill>
                <a:effectLst/>
                <a:latin typeface="+mn-lt"/>
                <a:ea typeface="+mn-ea"/>
                <a:cs typeface="+mn-cs"/>
              </a:rPr>
              <a:t> patron comes to</a:t>
            </a:r>
            <a:r>
              <a:rPr lang="en-US" sz="1200" kern="1200" dirty="0" smtClean="0">
                <a:solidFill>
                  <a:schemeClr val="tx1"/>
                </a:solidFill>
                <a:effectLst/>
                <a:latin typeface="+mn-lt"/>
                <a:ea typeface="+mn-ea"/>
                <a:cs typeface="+mn-cs"/>
              </a:rPr>
              <a:t> a login screen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his Voyager account, and then to this screen where he selects the item.</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Once the patron</a:t>
            </a:r>
            <a:r>
              <a:rPr lang="en-US" sz="1200" kern="1200" baseline="0" dirty="0" smtClean="0">
                <a:solidFill>
                  <a:schemeClr val="tx1"/>
                </a:solidFill>
                <a:effectLst/>
                <a:latin typeface="+mn-lt"/>
                <a:ea typeface="+mn-ea"/>
                <a:cs typeface="+mn-cs"/>
              </a:rPr>
              <a:t> clicks submit, the request is set in motion.</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what do we wish was different about </a:t>
            </a:r>
            <a:r>
              <a:rPr lang="en-US" sz="1200" b="1"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process?</a:t>
            </a: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Well, the biggest thing</a:t>
            </a:r>
            <a:r>
              <a:rPr lang="en-US" sz="1200" kern="1200" baseline="0" dirty="0" smtClean="0">
                <a:solidFill>
                  <a:schemeClr val="tx1"/>
                </a:solidFill>
                <a:effectLst/>
                <a:latin typeface="+mn-lt"/>
                <a:ea typeface="+mn-ea"/>
                <a:cs typeface="+mn-cs"/>
              </a:rPr>
              <a:t> is that </a:t>
            </a:r>
            <a:r>
              <a:rPr lang="en-US" sz="1200" kern="1200" dirty="0" smtClean="0">
                <a:solidFill>
                  <a:schemeClr val="tx1"/>
                </a:solidFill>
                <a:effectLst/>
                <a:latin typeface="+mn-lt"/>
                <a:ea typeface="+mn-ea"/>
                <a:cs typeface="+mn-cs"/>
              </a:rPr>
              <a:t>Voyager</a:t>
            </a:r>
            <a:r>
              <a:rPr lang="en-US" sz="1200" kern="1200" baseline="0" dirty="0" smtClean="0">
                <a:solidFill>
                  <a:schemeClr val="tx1"/>
                </a:solidFill>
                <a:effectLst/>
                <a:latin typeface="+mn-lt"/>
                <a:ea typeface="+mn-ea"/>
                <a:cs typeface="+mn-cs"/>
              </a:rPr>
              <a:t> does not know whether the item is actually in the ASRS; we wish we could indicate that back on the record screen; but as it is, either way the patron gets a “success” message from Voyager, and won’t find out if there has been a failure till he comes up to the desk.</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Second problem:</a:t>
            </a:r>
            <a:r>
              <a:rPr lang="en-US" sz="1200" kern="1200" baseline="0" dirty="0" smtClean="0">
                <a:solidFill>
                  <a:schemeClr val="tx1"/>
                </a:solidFill>
                <a:effectLst/>
                <a:latin typeface="+mn-lt"/>
                <a:ea typeface="+mn-ea"/>
                <a:cs typeface="+mn-cs"/>
              </a:rPr>
              <a:t> if the pick </a:t>
            </a:r>
            <a:r>
              <a:rPr lang="en-US" sz="1200" b="1" kern="1200" baseline="0" dirty="0" smtClean="0">
                <a:solidFill>
                  <a:schemeClr val="tx1"/>
                </a:solidFill>
                <a:effectLst/>
                <a:latin typeface="+mn-lt"/>
                <a:ea typeface="+mn-ea"/>
                <a:cs typeface="+mn-cs"/>
              </a:rPr>
              <a:t>is</a:t>
            </a:r>
            <a:r>
              <a:rPr lang="en-US" sz="1200" kern="1200" baseline="0" dirty="0" smtClean="0">
                <a:solidFill>
                  <a:schemeClr val="tx1"/>
                </a:solidFill>
                <a:effectLst/>
                <a:latin typeface="+mn-lt"/>
                <a:ea typeface="+mn-ea"/>
                <a:cs typeface="+mn-cs"/>
              </a:rPr>
              <a:t> successful and the book </a:t>
            </a:r>
            <a:r>
              <a:rPr lang="en-US" sz="1200" b="1" kern="1200" baseline="0" dirty="0" smtClean="0">
                <a:solidFill>
                  <a:schemeClr val="tx1"/>
                </a:solidFill>
                <a:effectLst/>
                <a:latin typeface="+mn-lt"/>
                <a:ea typeface="+mn-ea"/>
                <a:cs typeface="+mn-cs"/>
              </a:rPr>
              <a:t>is</a:t>
            </a:r>
            <a:r>
              <a:rPr lang="en-US" sz="1200" kern="1200" baseline="0" dirty="0" smtClean="0">
                <a:solidFill>
                  <a:schemeClr val="tx1"/>
                </a:solidFill>
                <a:effectLst/>
                <a:latin typeface="+mn-lt"/>
                <a:ea typeface="+mn-ea"/>
                <a:cs typeface="+mn-cs"/>
              </a:rPr>
              <a:t> waiting at the desk, we currently have no way of telling the patron that, either through his Voyager account or through e-mail.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Finally, that “success” message the patron gets isn’t tailor made.</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23603651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We can only show one message and it has to awkwardly cover both ASRS requests and hold requests.</a:t>
            </a:r>
          </a:p>
          <a:p>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Now, how does Voyager actually communicates with the ASRS?   T</a:t>
            </a:r>
            <a:r>
              <a:rPr lang="en-US" sz="1200" kern="1200" dirty="0" smtClean="0">
                <a:solidFill>
                  <a:schemeClr val="tx1"/>
                </a:solidFill>
                <a:effectLst/>
                <a:latin typeface="+mn-lt"/>
                <a:ea typeface="+mn-ea"/>
                <a:cs typeface="+mn-cs"/>
              </a:rPr>
              <a:t>here</a:t>
            </a:r>
            <a:r>
              <a:rPr lang="en-US" sz="1200" kern="1200" baseline="0" dirty="0" smtClean="0">
                <a:solidFill>
                  <a:schemeClr val="tx1"/>
                </a:solidFill>
                <a:effectLst/>
                <a:latin typeface="+mn-lt"/>
                <a:ea typeface="+mn-ea"/>
                <a:cs typeface="+mn-cs"/>
              </a:rPr>
              <a:t> is a process running on the Voyager Server that checks for requests on a regular basis.  When it finds a request it sends it to a place where it can be picked up by the Warehouse Control System or WCS, the software that runs the ASRS.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42493613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a:t>
            </a:r>
            <a:r>
              <a:rPr lang="en-US" b="1" dirty="0" smtClean="0"/>
              <a:t>request</a:t>
            </a:r>
            <a:r>
              <a:rPr lang="en-US" dirty="0" smtClean="0"/>
              <a:t> is one of three</a:t>
            </a:r>
            <a:r>
              <a:rPr lang="en-US" baseline="0" dirty="0" smtClean="0"/>
              <a:t> </a:t>
            </a:r>
            <a:r>
              <a:rPr lang="en-US" dirty="0" smtClean="0"/>
              <a:t>types of messages that Voyager</a:t>
            </a:r>
            <a:r>
              <a:rPr lang="en-US" baseline="0" dirty="0" smtClean="0"/>
              <a:t> can send to the WCS. When the WCS receives an </a:t>
            </a:r>
            <a:r>
              <a:rPr lang="en-US" b="1" baseline="0" dirty="0" smtClean="0"/>
              <a:t>Add</a:t>
            </a:r>
            <a:r>
              <a:rPr lang="en-US" baseline="0" dirty="0" smtClean="0"/>
              <a:t> message, it adds a bibliographic item record to its database.  When it receives a </a:t>
            </a:r>
            <a:r>
              <a:rPr lang="en-US" b="1" baseline="0" dirty="0" smtClean="0"/>
              <a:t>Delete</a:t>
            </a:r>
            <a:r>
              <a:rPr lang="en-US" baseline="0" dirty="0" smtClean="0"/>
              <a:t> message, it deletes a record from its database</a:t>
            </a:r>
            <a:r>
              <a:rPr lang="en-US" baseline="0" dirty="0" smtClean="0"/>
              <a:t>.</a:t>
            </a:r>
            <a:endParaRPr lang="en-US" baseline="0" dirty="0" smtClean="0"/>
          </a:p>
          <a:p>
            <a:endParaRPr lang="en-US" baseline="0" dirty="0" smtClean="0"/>
          </a:p>
          <a:p>
            <a:r>
              <a:rPr lang="en-US" baseline="0" dirty="0" smtClean="0"/>
              <a:t>Add and delete messages send </a:t>
            </a:r>
            <a:r>
              <a:rPr lang="en-US" b="1" baseline="0" dirty="0" smtClean="0"/>
              <a:t>only</a:t>
            </a:r>
            <a:r>
              <a:rPr lang="en-US" baseline="0" dirty="0" smtClean="0"/>
              <a:t> a barcode, no title or other metadata. </a:t>
            </a:r>
            <a:r>
              <a:rPr lang="en-US" sz="1200" strike="noStrike" kern="1200" dirty="0" smtClean="0">
                <a:solidFill>
                  <a:schemeClr val="tx1"/>
                </a:solidFill>
                <a:effectLst/>
                <a:latin typeface="+mn-lt"/>
                <a:ea typeface="+mn-ea"/>
                <a:cs typeface="+mn-cs"/>
              </a:rPr>
              <a:t>So</a:t>
            </a:r>
            <a:r>
              <a:rPr lang="en-US" sz="1200" kern="1200" dirty="0" smtClean="0">
                <a:solidFill>
                  <a:schemeClr val="tx1"/>
                </a:solidFill>
                <a:effectLst/>
                <a:latin typeface="+mn-lt"/>
                <a:ea typeface="+mn-ea"/>
                <a:cs typeface="+mn-cs"/>
              </a:rPr>
              <a:t>, we opted to have the WCS set up to accept a CSV file which</a:t>
            </a:r>
            <a:r>
              <a:rPr lang="en-US" sz="1200" kern="1200" baseline="0" dirty="0" smtClean="0">
                <a:solidFill>
                  <a:schemeClr val="tx1"/>
                </a:solidFill>
                <a:effectLst/>
                <a:latin typeface="+mn-lt"/>
                <a:ea typeface="+mn-ea"/>
                <a:cs typeface="+mn-cs"/>
              </a:rPr>
              <a:t> contains the metadata for each barcod</a:t>
            </a:r>
            <a:r>
              <a:rPr lang="en-US" sz="1200" strike="noStrike" kern="1200" baseline="0" dirty="0" smtClean="0">
                <a:solidFill>
                  <a:schemeClr val="tx1"/>
                </a:solidFill>
                <a:effectLst/>
                <a:latin typeface="+mn-lt"/>
                <a:ea typeface="+mn-ea"/>
                <a:cs typeface="+mn-cs"/>
              </a:rPr>
              <a:t>e.  </a:t>
            </a:r>
            <a:r>
              <a:rPr lang="en-US" sz="1200" kern="1200" dirty="0" smtClean="0">
                <a:solidFill>
                  <a:schemeClr val="tx1"/>
                </a:solidFill>
                <a:effectLst/>
                <a:latin typeface="+mn-lt"/>
                <a:ea typeface="+mn-ea"/>
                <a:cs typeface="+mn-cs"/>
              </a:rPr>
              <a:t>Right now we produce the file as needed using a catalog report,</a:t>
            </a:r>
            <a:r>
              <a:rPr lang="en-US" sz="1200" kern="1200" baseline="0" dirty="0" smtClean="0">
                <a:solidFill>
                  <a:schemeClr val="tx1"/>
                </a:solidFill>
                <a:effectLst/>
                <a:latin typeface="+mn-lt"/>
                <a:ea typeface="+mn-ea"/>
                <a:cs typeface="+mn-cs"/>
              </a:rPr>
              <a:t> but w</a:t>
            </a:r>
            <a:r>
              <a:rPr lang="en-US" sz="1200" kern="1200" dirty="0" smtClean="0">
                <a:solidFill>
                  <a:schemeClr val="tx1"/>
                </a:solidFill>
                <a:effectLst/>
                <a:latin typeface="+mn-lt"/>
                <a:ea typeface="+mn-ea"/>
                <a:cs typeface="+mn-cs"/>
              </a:rPr>
              <a:t>e hope to automate this process and have it run every</a:t>
            </a:r>
            <a:r>
              <a:rPr lang="en-US" sz="1200" kern="1200" baseline="0" dirty="0" smtClean="0">
                <a:solidFill>
                  <a:schemeClr val="tx1"/>
                </a:solidFill>
                <a:effectLst/>
                <a:latin typeface="+mn-lt"/>
                <a:ea typeface="+mn-ea"/>
                <a:cs typeface="+mn-cs"/>
              </a:rPr>
              <a:t> day.</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can’t limit</a:t>
            </a:r>
            <a:r>
              <a:rPr lang="en-US" sz="1200" kern="1200" baseline="0" dirty="0" smtClean="0">
                <a:solidFill>
                  <a:schemeClr val="tx1"/>
                </a:solidFill>
                <a:effectLst/>
                <a:latin typeface="+mn-lt"/>
                <a:ea typeface="+mn-ea"/>
                <a:cs typeface="+mn-cs"/>
              </a:rPr>
              <a:t> the Add messages to items designated in Voyager as ASRS items.  But we actually think this is not so bad, and plan to have our entire Library catalog represented in the WCS database; if Voyager was down, in a pinch we could look up an item and thus use it as sort of a substitute ILS.</a:t>
            </a:r>
          </a:p>
          <a:p>
            <a:endParaRPr lang="en-US" sz="1200" kern="1200" baseline="0" dirty="0" smtClean="0">
              <a:solidFill>
                <a:schemeClr val="tx1"/>
              </a:solidFill>
              <a:effectLst/>
              <a:latin typeface="+mn-lt"/>
              <a:ea typeface="+mn-ea"/>
              <a:cs typeface="+mn-cs"/>
            </a:endParaRPr>
          </a:p>
          <a:p>
            <a:r>
              <a:rPr lang="en-US" sz="1200" i="0" kern="1200" baseline="0" dirty="0" smtClean="0">
                <a:solidFill>
                  <a:schemeClr val="bg1">
                    <a:lumMod val="50000"/>
                  </a:schemeClr>
                </a:solidFill>
                <a:effectLst/>
                <a:latin typeface="+mn-lt"/>
                <a:ea typeface="+mn-ea"/>
                <a:cs typeface="+mn-cs"/>
              </a:rPr>
              <a:t>[What would an ideal world be like?] </a:t>
            </a:r>
            <a:r>
              <a:rPr lang="en-US" sz="1200" kern="1200" baseline="0" dirty="0" smtClean="0">
                <a:solidFill>
                  <a:schemeClr val="tx1"/>
                </a:solidFill>
                <a:effectLst/>
                <a:latin typeface="+mn-lt"/>
                <a:ea typeface="+mn-ea"/>
                <a:cs typeface="+mn-cs"/>
              </a:rPr>
              <a:t>I suppose that in an ideal world, there would be full integration between the ASRS and the ILS, and we would never have to move any metadata as a separate operation.  Or even better, you would not need a WCS, period; all of its functionality would be built into a module that was part and parcel of the ILS.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081625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Bin specification</a:t>
            </a:r>
            <a:r>
              <a:rPr lang="en-US" baseline="0" dirty="0" smtClean="0"/>
              <a:t>:  determined ratio of 6, 10, 12, 14, and 18” bins; required collection height sampling; size/volume of vault determined before bin quantities due to aggressive construction schedule.</a:t>
            </a:r>
          </a:p>
          <a:p>
            <a:endParaRPr lang="en-US" baseline="0" dirty="0" smtClean="0"/>
          </a:p>
          <a:p>
            <a:r>
              <a:rPr lang="en-US" baseline="0" dirty="0" smtClean="0"/>
              <a:t>Warehouse Control System: based on observation of workflows at GA Southern and UMKC; designed around what ExLibris Voyager offered</a:t>
            </a:r>
          </a:p>
          <a:p>
            <a:endParaRPr lang="en-US" baseline="0" dirty="0" smtClean="0"/>
          </a:p>
          <a:p>
            <a:r>
              <a:rPr lang="en-US" baseline="0" dirty="0" smtClean="0"/>
              <a:t>August 2013 deadline to make collection space in old library available for other purposes.</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5</a:t>
            </a:fld>
            <a:endParaRPr lang="en-US"/>
          </a:p>
        </p:txBody>
      </p:sp>
    </p:spTree>
    <p:extLst>
      <p:ext uri="{BB962C8B-B14F-4D97-AF65-F5344CB8AC3E}">
        <p14:creationId xmlns:p14="http://schemas.microsoft.com/office/powerpoint/2010/main" val="27057944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Voyager</a:t>
            </a:r>
            <a:r>
              <a:rPr lang="en-US" baseline="0" dirty="0" smtClean="0"/>
              <a:t> ASRS module </a:t>
            </a:r>
            <a:r>
              <a:rPr lang="en-US" b="1" baseline="0" dirty="0" smtClean="0"/>
              <a:t>is</a:t>
            </a:r>
            <a:r>
              <a:rPr lang="en-US" baseline="0" dirty="0" smtClean="0"/>
              <a:t> set up to receive a confirmation message from the WCS that the WCS received the message from Voyager.  But we don’t know what role this plays from the Voyager perspective, so the WCS is not set up to send such a confirmation.  So we really do have a one-way conversation, as the title of the slide suggests.</a:t>
            </a:r>
          </a:p>
          <a:p>
            <a:endParaRPr lang="en-US" baseline="0" dirty="0" smtClean="0"/>
          </a:p>
          <a:p>
            <a:r>
              <a:rPr lang="en-US" dirty="0" smtClean="0"/>
              <a:t>Back in the OPAC then,</a:t>
            </a:r>
            <a:r>
              <a:rPr lang="en-US" baseline="0" dirty="0" smtClean="0"/>
              <a:t> a</a:t>
            </a:r>
            <a:r>
              <a:rPr lang="en-US" dirty="0" smtClean="0"/>
              <a:t>s soon as the</a:t>
            </a:r>
            <a:r>
              <a:rPr lang="en-US" baseline="0" dirty="0" smtClean="0"/>
              <a:t> patron clicks submit, the item is given a Voyager status of “requested” …</a:t>
            </a:r>
          </a:p>
          <a:p>
            <a:endParaRPr lang="en-US" baseline="0" dirty="0" smtClean="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20816251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as you see here.</a:t>
            </a:r>
          </a:p>
          <a:p>
            <a:endParaRPr lang="en-US" baseline="0" dirty="0" smtClean="0"/>
          </a:p>
          <a:p>
            <a:r>
              <a:rPr lang="en-US" baseline="0" dirty="0" smtClean="0"/>
              <a:t>Now this can be a problem if the patron never comes to pick up their item; the status sticks – and no one else can request the item -- </a:t>
            </a:r>
            <a:r>
              <a:rPr lang="en-US" b="1" baseline="0" dirty="0" smtClean="0"/>
              <a:t>unless</a:t>
            </a:r>
            <a:r>
              <a:rPr lang="en-US" baseline="0" dirty="0" smtClean="0"/>
              <a:t> a library staff person remembers to take the item through a Voyager discharge process before returning it to the ASRS.  Ideally, Voyager would accept a communication from WCS that the item was now back in the ASRS and could again be requested.</a:t>
            </a:r>
          </a:p>
          <a:p>
            <a:endParaRPr lang="en-US" baseline="0" dirty="0" smtClean="0"/>
          </a:p>
          <a:p>
            <a:r>
              <a:rPr lang="en-US" baseline="0" dirty="0" smtClean="0"/>
              <a:t>By the way this slide shows another problem: the big red request button is still available even though the item has already been requested.  </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5911459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only work around we have found for these problems is to present a pretty decent error message if the unfortunate patron tries to make a request.</a:t>
            </a:r>
            <a:endParaRPr lang="en-US" dirty="0" smtClean="0"/>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1723586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metadata the WCS maintains for its bibliographic item records.  We were planning to store artifacts for our campus museum, and that’s where the SOURCE field comes in.  This would have allowed us to differentiate library and museum records.  And then a partition within the WCS would allow us to control access to the two groups of material.  In a subsequent development, however, the museum’s future location changed to somewhere else on campus.</a:t>
            </a:r>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35407681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trike="noStrike" dirty="0" smtClean="0"/>
              <a:t>I mentioned using</a:t>
            </a:r>
            <a:r>
              <a:rPr lang="en-US" strike="noStrike" baseline="0" dirty="0" smtClean="0"/>
              <a:t> the WCS as a substitute ILS to find an item in a pinch.  Of course there are also routine reasons to want to search in the WCS.  Here is </a:t>
            </a:r>
            <a:r>
              <a:rPr lang="en-US" baseline="0" dirty="0" smtClean="0"/>
              <a:t>the Boolean search interface for item inquiries; we feel that the software developer worked with us to achieve a pretty effective capability.</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3947408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my last slide show</a:t>
            </a:r>
            <a:r>
              <a:rPr lang="en-US" baseline="0" dirty="0" smtClean="0"/>
              <a:t>s one of the WCS screens featuring a matrix where we can determine what dialog screens (on the left side), can accessed by various staff  user groups (shown along the top).  Enough to show that the system is fairly robust when it comes to security.</a:t>
            </a:r>
          </a:p>
          <a:p>
            <a:endParaRPr lang="en-US" baseline="0" dirty="0" smtClean="0"/>
          </a:p>
          <a:p>
            <a:r>
              <a:rPr lang="en-US" baseline="0" dirty="0" smtClean="0"/>
              <a:t>Thank you</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6328518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Bin to bin transfer at the workstations.</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49</a:t>
            </a:fld>
            <a:endParaRPr lang="en-US"/>
          </a:p>
        </p:txBody>
      </p:sp>
    </p:spTree>
    <p:extLst>
      <p:ext uri="{BB962C8B-B14F-4D97-AF65-F5344CB8AC3E}">
        <p14:creationId xmlns:p14="http://schemas.microsoft.com/office/powerpoint/2010/main" val="22338731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50</a:t>
            </a:fld>
            <a:endParaRPr lang="en-US"/>
          </a:p>
        </p:txBody>
      </p:sp>
    </p:spTree>
    <p:extLst>
      <p:ext uri="{BB962C8B-B14F-4D97-AF65-F5344CB8AC3E}">
        <p14:creationId xmlns:p14="http://schemas.microsoft.com/office/powerpoint/2010/main" val="7012900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Slip Printers</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Change the Station Maintenance dialog  and add the ability to redirect a workstations Slip printer to a different printer.</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Create a new dialog that can be used to reprint a Pick Ticket.  This dialog would show a list of picks done by station.  The list would shows the picks in reverse order, that is the last pick done first would be the first on the list. The operator will simply select which ticket to reprint and press a button to have it re-printed.</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Emails</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Add the ability to send late pick response message to different e-mails depending upon special considerations.  Destination = 'Basement' or 'CSC'.  Patron name starting with 'ILL'.</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Add a new dialog where the error messages sent via Email can have a group designation and a severity specified.  This would be used in the Email Error </a:t>
            </a:r>
            <a:r>
              <a:rPr lang="en-US" sz="1200" kern="1200" dirty="0" err="1" smtClean="0">
                <a:solidFill>
                  <a:schemeClr val="tx1"/>
                </a:solidFill>
                <a:effectLst/>
                <a:latin typeface="+mn-lt"/>
                <a:ea typeface="+mn-ea"/>
                <a:cs typeface="+mn-cs"/>
              </a:rPr>
              <a:t>Config</a:t>
            </a:r>
            <a:r>
              <a:rPr lang="en-US" sz="1200" kern="1200" dirty="0" smtClean="0">
                <a:solidFill>
                  <a:schemeClr val="tx1"/>
                </a:solidFill>
                <a:effectLst/>
                <a:latin typeface="+mn-lt"/>
                <a:ea typeface="+mn-ea"/>
                <a:cs typeface="+mn-cs"/>
              </a:rPr>
              <a:t> Maintenance dialog to help decide which messages are selected for Emailing.  This dialog would also allow a subject line to be specified for each message.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Add new dialog that would be used to search the history of Email messages.</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Store Confirmation</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Add an additional Pop up message to warn the operator that they have not selected a storage partition when they scan a second item number for storage.  This would prevent the operator from scanning 2 items in a row and not selecting the storage partition.</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Email Export Files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Add the ability to Email export files to specified users.</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Compartment Transfer </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Modify the Transfer Bin dialog to would allow the transfer of contents from one compartment to another compartment within the same bin or a different bin.</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Remote PLC Access</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Add the ability to remotely reset various equipment like Lifters, Conveyors, or Tilters.</a:t>
            </a:r>
          </a:p>
          <a:p>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52</a:t>
            </a:fld>
            <a:endParaRPr lang="en-US"/>
          </a:p>
        </p:txBody>
      </p:sp>
    </p:spTree>
    <p:extLst>
      <p:ext uri="{BB962C8B-B14F-4D97-AF65-F5344CB8AC3E}">
        <p14:creationId xmlns:p14="http://schemas.microsoft.com/office/powerpoint/2010/main" val="37945992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Lowered workstation height.</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54</a:t>
            </a:fld>
            <a:endParaRPr lang="en-US"/>
          </a:p>
        </p:txBody>
      </p:sp>
    </p:spTree>
    <p:extLst>
      <p:ext uri="{BB962C8B-B14F-4D97-AF65-F5344CB8AC3E}">
        <p14:creationId xmlns:p14="http://schemas.microsoft.com/office/powerpoint/2010/main" val="2634326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Determining system specifications entailed</a:t>
            </a:r>
            <a:r>
              <a:rPr lang="en-US" baseline="0" dirty="0" smtClean="0"/>
              <a:t> consideration of the space required by the current collection as well as that required by projected future collection growth.</a:t>
            </a:r>
            <a:endParaRPr lang="en-US" dirty="0" smtClean="0"/>
          </a:p>
          <a:p>
            <a:pPr lvl="0"/>
            <a:endParaRPr lang="en-US" dirty="0" smtClean="0"/>
          </a:p>
          <a:p>
            <a:pPr lvl="0"/>
            <a:r>
              <a:rPr lang="en-US" dirty="0" smtClean="0"/>
              <a:t>Since</a:t>
            </a:r>
            <a:r>
              <a:rPr lang="en-US" baseline="0" dirty="0" smtClean="0"/>
              <a:t> the intent is to optimize the system’s storage capacity, we were not merely interested in projected volume counts and average volume thickness, but also the spine height of items in the collection. This related to the distribution of b</a:t>
            </a:r>
            <a:r>
              <a:rPr lang="en-US" dirty="0" smtClean="0"/>
              <a:t>in sizes that we specified to our ASRS vendor.</a:t>
            </a:r>
          </a:p>
          <a:p>
            <a:pPr lvl="0"/>
            <a:endParaRPr lang="en-US" dirty="0" smtClean="0"/>
          </a:p>
          <a:p>
            <a:pPr lvl="0"/>
            <a:r>
              <a:rPr lang="en-US" dirty="0" smtClean="0"/>
              <a:t>Developing</a:t>
            </a:r>
            <a:r>
              <a:rPr lang="en-US" baseline="0" dirty="0" smtClean="0"/>
              <a:t> specifications for counts of each bin size thus involved . . .</a:t>
            </a:r>
            <a:endParaRPr lang="en-US" dirty="0" smtClean="0"/>
          </a:p>
          <a:p>
            <a:pPr marL="171450" lvl="0" indent="-171450">
              <a:buFont typeface="Arial" panose="020B0604020202020204" pitchFamily="34" charset="0"/>
              <a:buChar char="•"/>
            </a:pPr>
            <a:r>
              <a:rPr lang="en-US" dirty="0" smtClean="0"/>
              <a:t>Assessment of current collection size (based on annual holdings reports)</a:t>
            </a:r>
          </a:p>
          <a:p>
            <a:pPr marL="171450" lvl="0" indent="-171450">
              <a:buFont typeface="Arial" panose="020B0604020202020204" pitchFamily="34" charset="0"/>
              <a:buChar char="•"/>
            </a:pPr>
            <a:r>
              <a:rPr lang="en-US" dirty="0" smtClean="0"/>
              <a:t>Projection</a:t>
            </a:r>
            <a:r>
              <a:rPr lang="en-US" baseline="0" dirty="0" smtClean="0"/>
              <a:t> of future collection growth (undertaken in collaboration with a consultant)</a:t>
            </a:r>
            <a:endParaRPr lang="en-US" dirty="0" smtClean="0"/>
          </a:p>
          <a:p>
            <a:pPr marL="171450" lvl="0" indent="-171450">
              <a:buFont typeface="Arial" panose="020B0604020202020204" pitchFamily="34" charset="0"/>
              <a:buChar char="•"/>
            </a:pPr>
            <a:r>
              <a:rPr lang="en-US" dirty="0" smtClean="0"/>
              <a:t>Physical measurement of collection</a:t>
            </a:r>
            <a:r>
              <a:rPr lang="en-US" baseline="0" dirty="0" smtClean="0"/>
              <a:t> samples (both item thickness and spine height)</a:t>
            </a:r>
          </a:p>
          <a:p>
            <a:pPr marL="171450" lvl="0" indent="-171450">
              <a:buFont typeface="Arial" panose="020B0604020202020204" pitchFamily="34" charset="0"/>
              <a:buChar char="•"/>
            </a:pPr>
            <a:r>
              <a:rPr lang="en-US" baseline="0" dirty="0" smtClean="0"/>
              <a:t>Estimates of spine height based on catalog metadata</a:t>
            </a:r>
          </a:p>
          <a:p>
            <a:pPr marL="171450" lvl="0" indent="-171450">
              <a:buFont typeface="Arial" panose="020B0604020202020204" pitchFamily="34" charset="0"/>
              <a:buChar char="•"/>
            </a:pPr>
            <a:r>
              <a:rPr lang="en-US" baseline="0" dirty="0" smtClean="0"/>
              <a:t>Attribution of spine height based on standard book sizes</a:t>
            </a:r>
          </a:p>
        </p:txBody>
      </p:sp>
      <p:sp>
        <p:nvSpPr>
          <p:cNvPr id="4" name="Slide Number Placeholder 3"/>
          <p:cNvSpPr>
            <a:spLocks noGrp="1"/>
          </p:cNvSpPr>
          <p:nvPr>
            <p:ph type="sldNum" sz="quarter" idx="10"/>
          </p:nvPr>
        </p:nvSpPr>
        <p:spPr/>
        <p:txBody>
          <a:bodyPr/>
          <a:lstStyle/>
          <a:p>
            <a:fld id="{23A0BB33-959F-4EB6-BC4E-327974B292BA}" type="slidenum">
              <a:rPr lang="en-US" smtClean="0"/>
              <a:t>10</a:t>
            </a:fld>
            <a:endParaRPr lang="en-US"/>
          </a:p>
        </p:txBody>
      </p:sp>
    </p:spTree>
    <p:extLst>
      <p:ext uri="{BB962C8B-B14F-4D97-AF65-F5344CB8AC3E}">
        <p14:creationId xmlns:p14="http://schemas.microsoft.com/office/powerpoint/2010/main" val="16187335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Workstation rearrangement</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55</a:t>
            </a:fld>
            <a:endParaRPr lang="en-US"/>
          </a:p>
        </p:txBody>
      </p:sp>
    </p:spTree>
    <p:extLst>
      <p:ext uri="{BB962C8B-B14F-4D97-AF65-F5344CB8AC3E}">
        <p14:creationId xmlns:p14="http://schemas.microsoft.com/office/powerpoint/2010/main" val="23324055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3A0BB33-959F-4EB6-BC4E-327974B292BA}"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2081625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6427" indent="-166427">
              <a:buFont typeface="Arial" panose="020B0604020202020204" pitchFamily="34" charset="0"/>
              <a:buChar char="•"/>
            </a:pPr>
            <a:r>
              <a:rPr lang="en-US" dirty="0"/>
              <a:t>Recent Acquisitions [window to be determined]</a:t>
            </a:r>
          </a:p>
          <a:p>
            <a:pPr marL="166427" indent="-166427">
              <a:buFont typeface="Arial" panose="020B0604020202020204" pitchFamily="34" charset="0"/>
              <a:buChar char="•"/>
            </a:pPr>
            <a:r>
              <a:rPr lang="en-US" dirty="0"/>
              <a:t>Recent Circulations [2+ uses in past 2 years]</a:t>
            </a:r>
          </a:p>
          <a:p>
            <a:pPr marL="166427" indent="-166427">
              <a:buFont typeface="Arial" panose="020B0604020202020204" pitchFamily="34" charset="0"/>
              <a:buChar char="•"/>
            </a:pPr>
            <a:r>
              <a:rPr lang="en-US" dirty="0"/>
              <a:t>Persistent Circulations [10+ uses in past 6 years]</a:t>
            </a:r>
          </a:p>
          <a:p>
            <a:endParaRPr lang="en-US" dirty="0"/>
          </a:p>
        </p:txBody>
      </p:sp>
      <p:sp>
        <p:nvSpPr>
          <p:cNvPr id="4" name="Slide Number Placeholder 3"/>
          <p:cNvSpPr>
            <a:spLocks noGrp="1"/>
          </p:cNvSpPr>
          <p:nvPr>
            <p:ph type="sldNum" sz="quarter" idx="10"/>
          </p:nvPr>
        </p:nvSpPr>
        <p:spPr/>
        <p:txBody>
          <a:bodyPr/>
          <a:lstStyle/>
          <a:p>
            <a:fld id="{6AFD8313-FD8F-4C30-9438-180FAB4A95CE}" type="slidenum">
              <a:rPr lang="en-US" smtClean="0"/>
              <a:t>13</a:t>
            </a:fld>
            <a:endParaRPr lang="en-US"/>
          </a:p>
        </p:txBody>
      </p:sp>
    </p:spTree>
    <p:extLst>
      <p:ext uri="{BB962C8B-B14F-4D97-AF65-F5344CB8AC3E}">
        <p14:creationId xmlns:p14="http://schemas.microsoft.com/office/powerpoint/2010/main" val="2115472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choice to install an ASRS enabled us to devote the vast majority of our new building to house people rather than resources.</a:t>
            </a:r>
          </a:p>
        </p:txBody>
      </p:sp>
      <p:sp>
        <p:nvSpPr>
          <p:cNvPr id="4" name="Slide Number Placeholder 3"/>
          <p:cNvSpPr>
            <a:spLocks noGrp="1"/>
          </p:cNvSpPr>
          <p:nvPr>
            <p:ph type="sldNum" sz="quarter" idx="10"/>
          </p:nvPr>
        </p:nvSpPr>
        <p:spPr/>
        <p:txBody>
          <a:bodyPr/>
          <a:lstStyle/>
          <a:p>
            <a:fld id="{23A0BB33-959F-4EB6-BC4E-327974B292BA}" type="slidenum">
              <a:rPr lang="en-US" smtClean="0"/>
              <a:t>15</a:t>
            </a:fld>
            <a:endParaRPr lang="en-US"/>
          </a:p>
        </p:txBody>
      </p:sp>
    </p:spTree>
    <p:extLst>
      <p:ext uri="{BB962C8B-B14F-4D97-AF65-F5344CB8AC3E}">
        <p14:creationId xmlns:p14="http://schemas.microsoft.com/office/powerpoint/2010/main" val="1346412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result, our new building can seat 2,300 users </a:t>
            </a:r>
            <a:r>
              <a:rPr lang="en-US" i="1" dirty="0" smtClean="0"/>
              <a:t>and</a:t>
            </a:r>
            <a:r>
              <a:rPr lang="en-US" dirty="0" smtClean="0"/>
              <a:t> accommodate future collection growth. Spaces and furnishings support both individual and group activities.</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16</a:t>
            </a:fld>
            <a:endParaRPr lang="en-US"/>
          </a:p>
        </p:txBody>
      </p:sp>
    </p:spTree>
    <p:extLst>
      <p:ext uri="{BB962C8B-B14F-4D97-AF65-F5344CB8AC3E}">
        <p14:creationId xmlns:p14="http://schemas.microsoft.com/office/powerpoint/2010/main" val="1868031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result, our new building can seat 2,300 users </a:t>
            </a:r>
            <a:r>
              <a:rPr lang="en-US" i="1" dirty="0" smtClean="0"/>
              <a:t>and</a:t>
            </a:r>
            <a:r>
              <a:rPr lang="en-US" dirty="0" smtClean="0"/>
              <a:t> accommodate future collection growth. Spaces and furnishings support both individual and group activities.</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17</a:t>
            </a:fld>
            <a:endParaRPr lang="en-US"/>
          </a:p>
        </p:txBody>
      </p:sp>
    </p:spTree>
    <p:extLst>
      <p:ext uri="{BB962C8B-B14F-4D97-AF65-F5344CB8AC3E}">
        <p14:creationId xmlns:p14="http://schemas.microsoft.com/office/powerpoint/2010/main" val="1868031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result, our new building can seat 2,300 users </a:t>
            </a:r>
            <a:r>
              <a:rPr lang="en-US" i="1" dirty="0" smtClean="0"/>
              <a:t>and</a:t>
            </a:r>
            <a:r>
              <a:rPr lang="en-US" dirty="0" smtClean="0"/>
              <a:t> accommodate future collection growth. Spaces and furnishings support both individual and group activities.</a:t>
            </a:r>
            <a:endParaRPr lang="en-US" dirty="0"/>
          </a:p>
        </p:txBody>
      </p:sp>
      <p:sp>
        <p:nvSpPr>
          <p:cNvPr id="4" name="Slide Number Placeholder 3"/>
          <p:cNvSpPr>
            <a:spLocks noGrp="1"/>
          </p:cNvSpPr>
          <p:nvPr>
            <p:ph type="sldNum" sz="quarter" idx="10"/>
          </p:nvPr>
        </p:nvSpPr>
        <p:spPr/>
        <p:txBody>
          <a:bodyPr/>
          <a:lstStyle/>
          <a:p>
            <a:fld id="{23A0BB33-959F-4EB6-BC4E-327974B292BA}" type="slidenum">
              <a:rPr lang="en-US" smtClean="0"/>
              <a:t>18</a:t>
            </a:fld>
            <a:endParaRPr lang="en-US"/>
          </a:p>
        </p:txBody>
      </p:sp>
    </p:spTree>
    <p:extLst>
      <p:ext uri="{BB962C8B-B14F-4D97-AF65-F5344CB8AC3E}">
        <p14:creationId xmlns:p14="http://schemas.microsoft.com/office/powerpoint/2010/main" val="1868031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913669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726426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3119049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96868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7301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6756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1111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18952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89929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60751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11172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3320628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70878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83879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6163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EFDE72-1926-144C-8376-6A5AC9C2793F}"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2239541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EFDE72-1926-144C-8376-6A5AC9C2793F}"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2074586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EFDE72-1926-144C-8376-6A5AC9C2793F}" type="datetimeFigureOut">
              <a:rPr lang="en-US" smtClean="0"/>
              <a:t>4/8/2014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4243849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EFDE72-1926-144C-8376-6A5AC9C2793F}" type="datetimeFigureOut">
              <a:rPr lang="en-US" smtClean="0"/>
              <a:t>4/8/2014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1281735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FDE72-1926-144C-8376-6A5AC9C2793F}" type="datetimeFigureOut">
              <a:rPr lang="en-US" smtClean="0"/>
              <a:t>4/8/2014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2859835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FDE72-1926-144C-8376-6A5AC9C2793F}"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3853860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FDE72-1926-144C-8376-6A5AC9C2793F}"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0A07D-DAF4-6D4C-A3D5-C330E9999FCF}" type="slidenum">
              <a:rPr lang="en-US" smtClean="0"/>
              <a:t>‹#›</a:t>
            </a:fld>
            <a:endParaRPr lang="en-US"/>
          </a:p>
        </p:txBody>
      </p:sp>
    </p:spTree>
    <p:extLst>
      <p:ext uri="{BB962C8B-B14F-4D97-AF65-F5344CB8AC3E}">
        <p14:creationId xmlns:p14="http://schemas.microsoft.com/office/powerpoint/2010/main" val="1949262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FDE72-1926-144C-8376-6A5AC9C2793F}" type="datetimeFigureOut">
              <a:rPr lang="en-US" smtClean="0"/>
              <a:t>4/8/2014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0A07D-DAF4-6D4C-A3D5-C330E9999FCF}" type="slidenum">
              <a:rPr lang="en-US" smtClean="0"/>
              <a:t>‹#›</a:t>
            </a:fld>
            <a:endParaRPr lang="en-US"/>
          </a:p>
        </p:txBody>
      </p:sp>
    </p:spTree>
    <p:extLst>
      <p:ext uri="{BB962C8B-B14F-4D97-AF65-F5344CB8AC3E}">
        <p14:creationId xmlns:p14="http://schemas.microsoft.com/office/powerpoint/2010/main" val="3566891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FDE72-1926-144C-8376-6A5AC9C2793F}" type="datetimeFigureOut">
              <a:rPr lang="en-US" smtClean="0">
                <a:solidFill>
                  <a:prstClr val="black">
                    <a:tint val="75000"/>
                  </a:prstClr>
                </a:solidFill>
              </a:rPr>
              <a:pPr/>
              <a:t>4/8/2014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0A07D-DAF4-6D4C-A3D5-C330E9999FC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11768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1.xml"/><Relationship Id="rId4" Type="http://schemas.openxmlformats.org/officeDocument/2006/relationships/image" Target="../media/image1.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2.xml"/><Relationship Id="rId4" Type="http://schemas.openxmlformats.org/officeDocument/2006/relationships/image" Target="../media/image1.jpg"/></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hemeOverride" Target="../theme/themeOverride13.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7.xml"/><Relationship Id="rId1" Type="http://schemas.openxmlformats.org/officeDocument/2006/relationships/themeOverride" Target="../theme/themeOverride14.xml"/><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5.xml"/><Relationship Id="rId5" Type="http://schemas.microsoft.com/office/2007/relationships/hdphoto" Target="../media/hdphoto3.wdp"/><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6.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7.xml"/><Relationship Id="rId4" Type="http://schemas.openxmlformats.org/officeDocument/2006/relationships/image" Target="../media/image1.jp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hemeOverride" Target="../theme/themeOverride18.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themeOverride" Target="../theme/themeOverride19.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hemeOverride" Target="../theme/themeOverride20.xml"/><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0.xml"/><Relationship Id="rId1" Type="http://schemas.openxmlformats.org/officeDocument/2006/relationships/themeOverride" Target="../theme/themeOverride21.xml"/><Relationship Id="rId4" Type="http://schemas.openxmlformats.org/officeDocument/2006/relationships/image" Target="../media/image34.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hemeOverride" Target="../theme/themeOverride2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hemeOverride" Target="../theme/themeOverride23.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0.xml"/><Relationship Id="rId1" Type="http://schemas.openxmlformats.org/officeDocument/2006/relationships/themeOverride" Target="../theme/themeOverride24.xm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hemeOverride" Target="../theme/themeOverride25.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3.xml"/><Relationship Id="rId1" Type="http://schemas.openxmlformats.org/officeDocument/2006/relationships/themeOverride" Target="../theme/themeOverride2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hemeOverride" Target="../theme/themeOverride27.xml"/><Relationship Id="rId4" Type="http://schemas.openxmlformats.org/officeDocument/2006/relationships/image" Target="../media/image39.jpe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hemeOverride" Target="../theme/themeOverride28.xml"/><Relationship Id="rId4" Type="http://schemas.openxmlformats.org/officeDocument/2006/relationships/image" Target="../media/image40.jpeg"/></Relationships>
</file>

<file path=ppt/slides/_rels/slide5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hemeOverride" Target="../theme/themeOverride30.xml"/><Relationship Id="rId4" Type="http://schemas.openxmlformats.org/officeDocument/2006/relationships/image" Target="../media/image1.jpg"/></Relationships>
</file>

<file path=ppt/slides/_rels/slide5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hemeOverride" Target="../theme/themeOverride31.xml"/><Relationship Id="rId4" Type="http://schemas.openxmlformats.org/officeDocument/2006/relationships/image" Target="../media/image42.jpeg"/></Relationships>
</file>

<file path=ppt/slides/_rels/slide5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slideLayout" Target="../slideLayouts/slideLayout7.xml"/><Relationship Id="rId1" Type="http://schemas.openxmlformats.org/officeDocument/2006/relationships/themeOverride" Target="../theme/themeOverride32.xml"/><Relationship Id="rId4" Type="http://schemas.microsoft.com/office/2007/relationships/hdphoto" Target="../media/hdphoto4.wdp"/></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hemeOverride" Target="../theme/themeOverride33.xml"/><Relationship Id="rId4" Type="http://schemas.openxmlformats.org/officeDocument/2006/relationships/image" Target="../media/image1.jpg"/></Relationships>
</file>

<file path=ppt/slides/_rels/slide5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7.xml"/><Relationship Id="rId1" Type="http://schemas.openxmlformats.org/officeDocument/2006/relationships/themeOverride" Target="../theme/themeOverride34.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58523"/>
            <a:ext cx="7772400" cy="1470025"/>
          </a:xfrm>
        </p:spPr>
        <p:txBody>
          <a:bodyPr>
            <a:normAutofit/>
          </a:bodyPr>
          <a:lstStyle/>
          <a:p>
            <a:pPr algn="l"/>
            <a:r>
              <a:rPr lang="en-US" sz="3600" b="1" dirty="0"/>
              <a:t>Robots in the Library</a:t>
            </a:r>
            <a:r>
              <a:rPr lang="en-US" sz="3600" b="1" dirty="0" smtClean="0"/>
              <a:t>:</a:t>
            </a:r>
            <a:br>
              <a:rPr lang="en-US" sz="3600" b="1" dirty="0" smtClean="0"/>
            </a:br>
            <a:r>
              <a:rPr lang="en-US" sz="3600" b="1" dirty="0" smtClean="0"/>
              <a:t>Automated </a:t>
            </a:r>
            <a:r>
              <a:rPr lang="en-US" sz="3600" b="1" dirty="0"/>
              <a:t>Storage &amp; Retrieval Systems</a:t>
            </a:r>
          </a:p>
        </p:txBody>
      </p:sp>
      <p:sp>
        <p:nvSpPr>
          <p:cNvPr id="3" name="Subtitle 2"/>
          <p:cNvSpPr>
            <a:spLocks noGrp="1"/>
          </p:cNvSpPr>
          <p:nvPr>
            <p:ph type="subTitle" idx="1"/>
          </p:nvPr>
        </p:nvSpPr>
        <p:spPr>
          <a:xfrm>
            <a:off x="685800" y="2829823"/>
            <a:ext cx="7613583" cy="2337335"/>
          </a:xfrm>
        </p:spPr>
        <p:txBody>
          <a:bodyPr>
            <a:noAutofit/>
          </a:bodyPr>
          <a:lstStyle/>
          <a:p>
            <a:pPr algn="l"/>
            <a:r>
              <a:rPr lang="en-US" sz="2400" b="1" dirty="0">
                <a:solidFill>
                  <a:srgbClr val="C00000"/>
                </a:solidFill>
              </a:rPr>
              <a:t>Lowell </a:t>
            </a:r>
            <a:r>
              <a:rPr lang="en-US" sz="2400" b="1" dirty="0" smtClean="0">
                <a:solidFill>
                  <a:srgbClr val="C00000"/>
                </a:solidFill>
              </a:rPr>
              <a:t>Walters</a:t>
            </a:r>
            <a:br>
              <a:rPr lang="en-US" sz="2400" b="1" dirty="0" smtClean="0">
                <a:solidFill>
                  <a:srgbClr val="C00000"/>
                </a:solidFill>
              </a:rPr>
            </a:br>
            <a:r>
              <a:rPr lang="en-US" sz="2400" i="1" dirty="0" smtClean="0">
                <a:solidFill>
                  <a:srgbClr val="C00000"/>
                </a:solidFill>
              </a:rPr>
              <a:t>Associate </a:t>
            </a:r>
            <a:r>
              <a:rPr lang="en-US" sz="2400" i="1" dirty="0">
                <a:solidFill>
                  <a:srgbClr val="C00000"/>
                </a:solidFill>
              </a:rPr>
              <a:t>Dean of Library Technologies &amp; Collection </a:t>
            </a:r>
            <a:r>
              <a:rPr lang="en-US" sz="2400" i="1" dirty="0" smtClean="0">
                <a:solidFill>
                  <a:srgbClr val="C00000"/>
                </a:solidFill>
              </a:rPr>
              <a:t>Services</a:t>
            </a:r>
          </a:p>
          <a:p>
            <a:pPr algn="l"/>
            <a:r>
              <a:rPr lang="en-US" sz="2400" b="1" dirty="0" smtClean="0">
                <a:solidFill>
                  <a:srgbClr val="C00000"/>
                </a:solidFill>
              </a:rPr>
              <a:t>Tom Fesmire</a:t>
            </a:r>
            <a:br>
              <a:rPr lang="en-US" sz="2400" b="1" dirty="0" smtClean="0">
                <a:solidFill>
                  <a:srgbClr val="C00000"/>
                </a:solidFill>
              </a:rPr>
            </a:br>
            <a:r>
              <a:rPr lang="en-US" sz="2400" i="1" dirty="0" smtClean="0">
                <a:solidFill>
                  <a:srgbClr val="C00000"/>
                </a:solidFill>
              </a:rPr>
              <a:t>Head</a:t>
            </a:r>
            <a:r>
              <a:rPr lang="en-US" sz="2400" i="1" dirty="0">
                <a:solidFill>
                  <a:srgbClr val="C00000"/>
                </a:solidFill>
              </a:rPr>
              <a:t>, Cataloging &amp; Metadata </a:t>
            </a:r>
            <a:r>
              <a:rPr lang="en-US" sz="2400" i="1" dirty="0" smtClean="0">
                <a:solidFill>
                  <a:srgbClr val="C00000"/>
                </a:solidFill>
              </a:rPr>
              <a:t>Services</a:t>
            </a:r>
            <a:endParaRPr lang="en-US" sz="2400" i="1" dirty="0">
              <a:solidFill>
                <a:srgbClr val="C00000"/>
              </a:solidFill>
            </a:endParaRPr>
          </a:p>
          <a:p>
            <a:pPr algn="l"/>
            <a:r>
              <a:rPr lang="en-US" sz="2400" b="1" dirty="0">
                <a:solidFill>
                  <a:srgbClr val="C00000"/>
                </a:solidFill>
              </a:rPr>
              <a:t>Gregory A. </a:t>
            </a:r>
            <a:r>
              <a:rPr lang="en-US" sz="2400" b="1" dirty="0" smtClean="0">
                <a:solidFill>
                  <a:srgbClr val="C00000"/>
                </a:solidFill>
              </a:rPr>
              <a:t>Smith</a:t>
            </a:r>
            <a:br>
              <a:rPr lang="en-US" sz="2400" b="1" dirty="0" smtClean="0">
                <a:solidFill>
                  <a:srgbClr val="C00000"/>
                </a:solidFill>
              </a:rPr>
            </a:br>
            <a:r>
              <a:rPr lang="en-US" sz="2400" i="1" dirty="0" smtClean="0">
                <a:solidFill>
                  <a:srgbClr val="C00000"/>
                </a:solidFill>
              </a:rPr>
              <a:t>Director</a:t>
            </a:r>
            <a:r>
              <a:rPr lang="en-US" sz="2400" i="1" dirty="0">
                <a:solidFill>
                  <a:srgbClr val="C00000"/>
                </a:solidFill>
              </a:rPr>
              <a:t>, Management Information </a:t>
            </a:r>
            <a:r>
              <a:rPr lang="en-US" sz="2400" i="1" dirty="0" smtClean="0">
                <a:solidFill>
                  <a:srgbClr val="C00000"/>
                </a:solidFill>
              </a:rPr>
              <a:t>Services</a:t>
            </a:r>
            <a:endParaRPr lang="en-US" sz="2400" i="1" dirty="0">
              <a:solidFill>
                <a:srgbClr val="C00000"/>
              </a:solidFill>
            </a:endParaRPr>
          </a:p>
        </p:txBody>
      </p:sp>
    </p:spTree>
    <p:extLst>
      <p:ext uri="{BB962C8B-B14F-4D97-AF65-F5344CB8AC3E}">
        <p14:creationId xmlns:p14="http://schemas.microsoft.com/office/powerpoint/2010/main" val="24418519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22852" y="132521"/>
            <a:ext cx="7977809" cy="6581321"/>
          </a:xfrm>
          <a:prstGeom prst="rect">
            <a:avLst/>
          </a:prstGeom>
          <a:solidFill>
            <a:srgbClr val="FFFFFF">
              <a:shade val="85000"/>
            </a:srgbClr>
          </a:solidFill>
          <a:ln w="28575"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42488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 of Measurement</a:t>
            </a:r>
            <a:endParaRPr lang="en-US" dirty="0"/>
          </a:p>
        </p:txBody>
      </p:sp>
      <p:sp>
        <p:nvSpPr>
          <p:cNvPr id="4" name="Content Placeholder 2"/>
          <p:cNvSpPr>
            <a:spLocks noGrp="1"/>
          </p:cNvSpPr>
          <p:nvPr>
            <p:ph idx="1"/>
          </p:nvPr>
        </p:nvSpPr>
        <p:spPr>
          <a:xfrm>
            <a:off x="457201" y="1600200"/>
            <a:ext cx="6107228" cy="4525963"/>
          </a:xfrm>
        </p:spPr>
        <p:txBody>
          <a:bodyPr/>
          <a:lstStyle/>
          <a:p>
            <a:r>
              <a:rPr lang="en-US" dirty="0" smtClean="0"/>
              <a:t>The octavo—the size of a standard novel</a:t>
            </a:r>
          </a:p>
          <a:p>
            <a:r>
              <a:rPr lang="en-US" dirty="0" smtClean="0"/>
              <a:t>Approximately 1/6 of Main Stacks items approximated this size</a:t>
            </a:r>
          </a:p>
          <a:p>
            <a:r>
              <a:rPr lang="en-US" dirty="0" smtClean="0"/>
              <a:t>6 in. x 9 in. | 15.2 cm. x 22.9 cm.</a:t>
            </a:r>
          </a:p>
          <a:p>
            <a:r>
              <a:rPr lang="en-US" dirty="0" smtClean="0"/>
              <a:t>Load into 10” or 12” bin?</a:t>
            </a:r>
          </a:p>
          <a:p>
            <a:endParaRPr lang="en-US" dirty="0" smtClean="0"/>
          </a:p>
        </p:txBody>
      </p:sp>
      <p:pic>
        <p:nvPicPr>
          <p:cNvPr id="5" name="Picture 4"/>
          <p:cNvPicPr>
            <a:picLocks noChangeAspect="1"/>
          </p:cNvPicPr>
          <p:nvPr/>
        </p:nvPicPr>
        <p:blipFill>
          <a:blip r:embed="rId4"/>
          <a:stretch>
            <a:fillRect/>
          </a:stretch>
        </p:blipFill>
        <p:spPr>
          <a:xfrm>
            <a:off x="7265161" y="2426389"/>
            <a:ext cx="1463040" cy="2200060"/>
          </a:xfrm>
          <a:prstGeom prst="rect">
            <a:avLst/>
          </a:prstGeom>
        </p:spPr>
      </p:pic>
      <p:sp>
        <p:nvSpPr>
          <p:cNvPr id="6" name="Right Brace 5"/>
          <p:cNvSpPr/>
          <p:nvPr/>
        </p:nvSpPr>
        <p:spPr>
          <a:xfrm rot="10800000">
            <a:off x="7097521" y="2426389"/>
            <a:ext cx="152400" cy="22000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ight Brace 6"/>
          <p:cNvSpPr/>
          <p:nvPr/>
        </p:nvSpPr>
        <p:spPr>
          <a:xfrm rot="16200000">
            <a:off x="7902010" y="1577338"/>
            <a:ext cx="177911" cy="145161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792721" y="3340789"/>
            <a:ext cx="381000" cy="307777"/>
          </a:xfrm>
          <a:prstGeom prst="rect">
            <a:avLst/>
          </a:prstGeom>
          <a:noFill/>
        </p:spPr>
        <p:txBody>
          <a:bodyPr wrap="square" rtlCol="0">
            <a:spAutoFit/>
          </a:bodyPr>
          <a:lstStyle/>
          <a:p>
            <a:pPr algn="ctr"/>
            <a:r>
              <a:rPr lang="en-US" sz="1400" dirty="0" smtClean="0"/>
              <a:t>9”</a:t>
            </a:r>
            <a:endParaRPr lang="en-US" sz="1400" dirty="0"/>
          </a:p>
        </p:txBody>
      </p:sp>
      <p:sp>
        <p:nvSpPr>
          <p:cNvPr id="9" name="TextBox 8"/>
          <p:cNvSpPr txBox="1"/>
          <p:nvPr/>
        </p:nvSpPr>
        <p:spPr>
          <a:xfrm>
            <a:off x="7724265" y="1882390"/>
            <a:ext cx="533400" cy="307777"/>
          </a:xfrm>
          <a:prstGeom prst="rect">
            <a:avLst/>
          </a:prstGeom>
          <a:noFill/>
        </p:spPr>
        <p:txBody>
          <a:bodyPr wrap="square" rtlCol="0">
            <a:spAutoFit/>
          </a:bodyPr>
          <a:lstStyle/>
          <a:p>
            <a:pPr algn="ctr"/>
            <a:r>
              <a:rPr lang="en-US" sz="1400" dirty="0" smtClean="0"/>
              <a:t>6”</a:t>
            </a:r>
            <a:endParaRPr lang="en-US" sz="1400" dirty="0"/>
          </a:p>
        </p:txBody>
      </p:sp>
    </p:spTree>
    <p:extLst>
      <p:ext uri="{BB962C8B-B14F-4D97-AF65-F5344CB8AC3E}">
        <p14:creationId xmlns:p14="http://schemas.microsoft.com/office/powerpoint/2010/main" val="12662175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err="1" smtClean="0"/>
              <a:t>Browsable</a:t>
            </a:r>
            <a:r>
              <a:rPr lang="en-US" dirty="0" smtClean="0"/>
              <a:t> Collection Criteria</a:t>
            </a:r>
            <a:endParaRPr lang="en-US" dirty="0"/>
          </a:p>
        </p:txBody>
      </p:sp>
      <p:sp>
        <p:nvSpPr>
          <p:cNvPr id="5" name="Content Placeholder 4"/>
          <p:cNvSpPr>
            <a:spLocks noGrp="1"/>
          </p:cNvSpPr>
          <p:nvPr>
            <p:ph idx="1"/>
          </p:nvPr>
        </p:nvSpPr>
        <p:spPr/>
        <p:txBody>
          <a:bodyPr>
            <a:noAutofit/>
          </a:bodyPr>
          <a:lstStyle/>
          <a:p>
            <a:pPr marL="0" lvl="0" indent="0" algn="ctr">
              <a:spcBef>
                <a:spcPts val="0"/>
              </a:spcBef>
              <a:buNone/>
            </a:pPr>
            <a:r>
              <a:rPr lang="en-US" dirty="0">
                <a:solidFill>
                  <a:srgbClr val="C00000"/>
                </a:solidFill>
              </a:rPr>
              <a:t>Acquisition date </a:t>
            </a:r>
            <a:r>
              <a:rPr lang="en-US" dirty="0" smtClean="0">
                <a:solidFill>
                  <a:srgbClr val="C00000"/>
                </a:solidFill>
              </a:rPr>
              <a:t>within the past 24 months</a:t>
            </a:r>
          </a:p>
          <a:p>
            <a:pPr marL="0" lvl="0" indent="0" algn="ctr">
              <a:spcBef>
                <a:spcPts val="0"/>
              </a:spcBef>
              <a:buNone/>
            </a:pPr>
            <a:r>
              <a:rPr lang="en-US" dirty="0" smtClean="0"/>
              <a:t>OR</a:t>
            </a:r>
            <a:endParaRPr lang="en-US" dirty="0"/>
          </a:p>
          <a:p>
            <a:pPr marL="0" lvl="0" indent="0" algn="ctr">
              <a:spcBef>
                <a:spcPts val="0"/>
              </a:spcBef>
              <a:buNone/>
            </a:pPr>
            <a:r>
              <a:rPr lang="en-US" dirty="0" smtClean="0">
                <a:solidFill>
                  <a:srgbClr val="C00000"/>
                </a:solidFill>
              </a:rPr>
              <a:t>2+ </a:t>
            </a:r>
            <a:r>
              <a:rPr lang="en-US" dirty="0">
                <a:solidFill>
                  <a:srgbClr val="C00000"/>
                </a:solidFill>
              </a:rPr>
              <a:t>circulations within the past 2 </a:t>
            </a:r>
            <a:r>
              <a:rPr lang="en-US" dirty="0" smtClean="0">
                <a:solidFill>
                  <a:srgbClr val="C00000"/>
                </a:solidFill>
              </a:rPr>
              <a:t>years</a:t>
            </a:r>
          </a:p>
          <a:p>
            <a:pPr marL="0" lvl="0" indent="0" algn="ctr">
              <a:spcBef>
                <a:spcPts val="0"/>
              </a:spcBef>
              <a:buNone/>
            </a:pPr>
            <a:r>
              <a:rPr lang="en-US" dirty="0" smtClean="0"/>
              <a:t>OR</a:t>
            </a:r>
            <a:endParaRPr lang="en-US" dirty="0"/>
          </a:p>
          <a:p>
            <a:pPr marL="0" lvl="0" indent="0" algn="ctr">
              <a:spcBef>
                <a:spcPts val="0"/>
              </a:spcBef>
              <a:buNone/>
            </a:pPr>
            <a:r>
              <a:rPr lang="en-US" dirty="0" smtClean="0">
                <a:solidFill>
                  <a:srgbClr val="C00000"/>
                </a:solidFill>
              </a:rPr>
              <a:t>10+ circulations </a:t>
            </a:r>
            <a:r>
              <a:rPr lang="en-US" dirty="0">
                <a:solidFill>
                  <a:srgbClr val="C00000"/>
                </a:solidFill>
              </a:rPr>
              <a:t>within the past 6 </a:t>
            </a:r>
            <a:r>
              <a:rPr lang="en-US" dirty="0" smtClean="0">
                <a:solidFill>
                  <a:srgbClr val="C00000"/>
                </a:solidFill>
              </a:rPr>
              <a:t>years</a:t>
            </a:r>
          </a:p>
          <a:p>
            <a:pPr marL="0" lvl="0" indent="0" algn="ctr">
              <a:buNone/>
            </a:pPr>
            <a:endParaRPr lang="en-US" sz="1800" dirty="0" smtClean="0">
              <a:solidFill>
                <a:srgbClr val="C00000"/>
              </a:solidFill>
            </a:endParaRPr>
          </a:p>
          <a:p>
            <a:pPr marL="0" lvl="0" indent="0">
              <a:buNone/>
            </a:pPr>
            <a:r>
              <a:rPr lang="en-US" sz="2800" dirty="0" smtClean="0"/>
              <a:t>Ongoing collection </a:t>
            </a:r>
            <a:r>
              <a:rPr lang="en-US" sz="2800" dirty="0"/>
              <a:t>growth </a:t>
            </a:r>
            <a:r>
              <a:rPr lang="en-US" sz="2800" dirty="0" smtClean="0"/>
              <a:t>and accumulation of circulation data will require periodic shifts of resources between open stacks and the ASRS.</a:t>
            </a:r>
            <a:endParaRPr lang="en-US" sz="2800" dirty="0"/>
          </a:p>
        </p:txBody>
      </p:sp>
    </p:spTree>
    <p:extLst>
      <p:ext uri="{BB962C8B-B14F-4D97-AF65-F5344CB8AC3E}">
        <p14:creationId xmlns:p14="http://schemas.microsoft.com/office/powerpoint/2010/main" val="10186699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txBox="1">
            <a:spLocks/>
          </p:cNvSpPr>
          <p:nvPr/>
        </p:nvSpPr>
        <p:spPr>
          <a:xfrm>
            <a:off x="457200" y="274638"/>
            <a:ext cx="8229600" cy="1143000"/>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smtClean="0"/>
              <a:t>Browsable</a:t>
            </a:r>
            <a:r>
              <a:rPr lang="en-US" dirty="0" smtClean="0"/>
              <a:t> Collection Models</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4325" y="1239838"/>
            <a:ext cx="8515350" cy="438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0562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124" y="219813"/>
            <a:ext cx="8843751" cy="642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85820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816" t="1616" r="1272" b="1484"/>
          <a:stretch/>
        </p:blipFill>
        <p:spPr>
          <a:xfrm>
            <a:off x="152400" y="1417638"/>
            <a:ext cx="8610600" cy="5121976"/>
          </a:xfrm>
          <a:prstGeom prst="rect">
            <a:avLst/>
          </a:prstGeom>
          <a:ln>
            <a:noFill/>
          </a:ln>
        </p:spPr>
      </p:pic>
      <p:sp>
        <p:nvSpPr>
          <p:cNvPr id="3" name="Title 3"/>
          <p:cNvSpPr>
            <a:spLocks noGrp="1"/>
          </p:cNvSpPr>
          <p:nvPr>
            <p:ph type="title"/>
          </p:nvPr>
        </p:nvSpPr>
        <p:spPr>
          <a:xfrm>
            <a:off x="457200" y="274638"/>
            <a:ext cx="8229600" cy="1143000"/>
          </a:xfrm>
        </p:spPr>
        <p:txBody>
          <a:bodyPr>
            <a:noAutofit/>
          </a:bodyPr>
          <a:lstStyle/>
          <a:p>
            <a:r>
              <a:rPr lang="en-US" dirty="0" smtClean="0"/>
              <a:t>Space Distribution - New Building</a:t>
            </a:r>
            <a:endParaRPr lang="en-US" dirty="0"/>
          </a:p>
        </p:txBody>
      </p:sp>
    </p:spTree>
    <p:extLst>
      <p:ext uri="{BB962C8B-B14F-4D97-AF65-F5344CB8AC3E}">
        <p14:creationId xmlns:p14="http://schemas.microsoft.com/office/powerpoint/2010/main" val="3930802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5417598" cy="3609474"/>
          </a:xfrm>
          <a:prstGeom prst="rect">
            <a:avLst/>
          </a:prstGeom>
          <a:ln w="28575">
            <a:solidFill>
              <a:schemeClr val="tx1"/>
            </a:solidFill>
          </a:ln>
        </p:spPr>
      </p:pic>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34949" y="3288633"/>
            <a:ext cx="5809051" cy="3569368"/>
          </a:xfrm>
          <a:prstGeom prst="rect">
            <a:avLst/>
          </a:prstGeom>
          <a:ln w="28575">
            <a:solidFill>
              <a:schemeClr val="tx1"/>
            </a:solidFill>
          </a:ln>
        </p:spPr>
      </p:pic>
    </p:spTree>
    <p:extLst>
      <p:ext uri="{BB962C8B-B14F-4D97-AF65-F5344CB8AC3E}">
        <p14:creationId xmlns:p14="http://schemas.microsoft.com/office/powerpoint/2010/main" val="3406008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58190" y="32084"/>
            <a:ext cx="4523874" cy="6790054"/>
          </a:xfrm>
          <a:prstGeom prst="rect">
            <a:avLst/>
          </a:prstGeom>
          <a:ln w="28575">
            <a:solidFill>
              <a:schemeClr val="tx1"/>
            </a:solidFill>
          </a:ln>
        </p:spPr>
      </p:pic>
    </p:spTree>
    <p:extLst>
      <p:ext uri="{BB962C8B-B14F-4D97-AF65-F5344CB8AC3E}">
        <p14:creationId xmlns:p14="http://schemas.microsoft.com/office/powerpoint/2010/main" val="3593651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5269116" cy="4170947"/>
          </a:xfrm>
          <a:prstGeom prst="rect">
            <a:avLst/>
          </a:prstGeom>
          <a:ln w="28575">
            <a:solidFill>
              <a:schemeClr val="tx1"/>
            </a:solidFill>
          </a:ln>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87254" y="3487036"/>
            <a:ext cx="5456746" cy="3370964"/>
          </a:xfrm>
          <a:prstGeom prst="rect">
            <a:avLst/>
          </a:prstGeom>
          <a:ln w="28575">
            <a:solidFill>
              <a:schemeClr val="tx1"/>
            </a:solidFill>
          </a:ln>
        </p:spPr>
      </p:pic>
    </p:spTree>
    <p:extLst>
      <p:ext uri="{BB962C8B-B14F-4D97-AF65-F5344CB8AC3E}">
        <p14:creationId xmlns:p14="http://schemas.microsoft.com/office/powerpoint/2010/main" val="3206001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1160117"/>
            <a:ext cx="7772400" cy="1362075"/>
          </a:xfrm>
        </p:spPr>
        <p:txBody>
          <a:bodyPr/>
          <a:lstStyle/>
          <a:p>
            <a:r>
              <a:rPr lang="en-US" dirty="0" smtClean="0"/>
              <a:t>Bin pre-loading</a:t>
            </a:r>
            <a:endParaRPr lang="en-US" dirty="0"/>
          </a:p>
        </p:txBody>
      </p:sp>
      <p:sp>
        <p:nvSpPr>
          <p:cNvPr id="3" name="Text Placeholder 2"/>
          <p:cNvSpPr>
            <a:spLocks noGrp="1"/>
          </p:cNvSpPr>
          <p:nvPr>
            <p:ph type="body" idx="1"/>
          </p:nvPr>
        </p:nvSpPr>
        <p:spPr>
          <a:xfrm>
            <a:off x="722313" y="4245183"/>
            <a:ext cx="7772400" cy="1500187"/>
          </a:xfrm>
        </p:spPr>
        <p:txBody>
          <a:bodyPr/>
          <a:lstStyle/>
          <a:p>
            <a:pPr lvl="0"/>
            <a:r>
              <a:rPr lang="en-US" sz="2400" b="1" dirty="0" smtClean="0">
                <a:solidFill>
                  <a:srgbClr val="C00000"/>
                </a:solidFill>
              </a:rPr>
              <a:t>Lowell Walters</a:t>
            </a:r>
            <a:r>
              <a:rPr lang="en-US" sz="2400" b="1" dirty="0">
                <a:solidFill>
                  <a:srgbClr val="C00000"/>
                </a:solidFill>
              </a:rPr>
              <a:t/>
            </a:r>
            <a:br>
              <a:rPr lang="en-US" sz="2400" b="1" dirty="0">
                <a:solidFill>
                  <a:srgbClr val="C00000"/>
                </a:solidFill>
              </a:rPr>
            </a:br>
            <a:r>
              <a:rPr lang="en-US" sz="2400" i="1" dirty="0" smtClean="0">
                <a:solidFill>
                  <a:srgbClr val="C00000"/>
                </a:solidFill>
              </a:rPr>
              <a:t>Assoc. Dean of Library Technologies &amp; Collection Services</a:t>
            </a:r>
            <a:endParaRPr lang="en-US" sz="2400" i="1" dirty="0">
              <a:solidFill>
                <a:srgbClr val="C00000"/>
              </a:solidFill>
            </a:endParaRPr>
          </a:p>
          <a:p>
            <a:endParaRPr lang="en-US" dirty="0"/>
          </a:p>
        </p:txBody>
      </p:sp>
    </p:spTree>
    <p:extLst>
      <p:ext uri="{BB962C8B-B14F-4D97-AF65-F5344CB8AC3E}">
        <p14:creationId xmlns:p14="http://schemas.microsoft.com/office/powerpoint/2010/main" val="15399781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3315" b="5822"/>
          <a:stretch/>
        </p:blipFill>
        <p:spPr bwMode="auto">
          <a:xfrm>
            <a:off x="-21728" y="336884"/>
            <a:ext cx="9181770" cy="6256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03148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846138"/>
            <a:ext cx="8229600" cy="1143000"/>
          </a:xfrm>
        </p:spPr>
        <p:txBody>
          <a:bodyPr>
            <a:normAutofit/>
          </a:bodyPr>
          <a:lstStyle/>
          <a:p>
            <a:r>
              <a:rPr lang="en-US" sz="4000" dirty="0"/>
              <a:t>Bin </a:t>
            </a:r>
            <a:r>
              <a:rPr lang="en-US" sz="4000" dirty="0" smtClean="0"/>
              <a:t>Pre-loading: Advantages</a:t>
            </a:r>
            <a:endParaRPr lang="en-US" sz="4000" dirty="0"/>
          </a:p>
        </p:txBody>
      </p:sp>
      <p:sp>
        <p:nvSpPr>
          <p:cNvPr id="5" name="Content Placeholder 4"/>
          <p:cNvSpPr>
            <a:spLocks noGrp="1"/>
          </p:cNvSpPr>
          <p:nvPr>
            <p:ph idx="1"/>
          </p:nvPr>
        </p:nvSpPr>
        <p:spPr>
          <a:xfrm>
            <a:off x="457200" y="2567609"/>
            <a:ext cx="8229600" cy="2481469"/>
          </a:xfrm>
        </p:spPr>
        <p:txBody>
          <a:bodyPr/>
          <a:lstStyle/>
          <a:p>
            <a:r>
              <a:rPr lang="en-US" dirty="0"/>
              <a:t>Pack </a:t>
            </a:r>
            <a:r>
              <a:rPr lang="en-US" dirty="0" smtClean="0"/>
              <a:t>once (partially accomplished)</a:t>
            </a:r>
            <a:endParaRPr lang="en-US" dirty="0"/>
          </a:p>
          <a:p>
            <a:r>
              <a:rPr lang="en-US" dirty="0" smtClean="0"/>
              <a:t>Packing </a:t>
            </a:r>
            <a:r>
              <a:rPr lang="en-US" dirty="0"/>
              <a:t>able to start before rack installation</a:t>
            </a:r>
          </a:p>
          <a:p>
            <a:r>
              <a:rPr lang="en-US" dirty="0" smtClean="0"/>
              <a:t>Bin loading at </a:t>
            </a:r>
            <a:r>
              <a:rPr lang="en-US" dirty="0"/>
              <a:t>a passive </a:t>
            </a:r>
            <a:r>
              <a:rPr lang="en-US" dirty="0" smtClean="0"/>
              <a:t>pace/fast ingestion</a:t>
            </a:r>
          </a:p>
        </p:txBody>
      </p:sp>
    </p:spTree>
    <p:extLst>
      <p:ext uri="{BB962C8B-B14F-4D97-AF65-F5344CB8AC3E}">
        <p14:creationId xmlns:p14="http://schemas.microsoft.com/office/powerpoint/2010/main" val="16931177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Bin </a:t>
            </a:r>
            <a:r>
              <a:rPr lang="en-US" dirty="0" smtClean="0"/>
              <a:t>Pre-loading: </a:t>
            </a:r>
            <a:r>
              <a:rPr lang="en-US" dirty="0"/>
              <a:t>Physical Challenges</a:t>
            </a:r>
          </a:p>
        </p:txBody>
      </p:sp>
      <p:sp>
        <p:nvSpPr>
          <p:cNvPr id="5" name="Content Placeholder 4"/>
          <p:cNvSpPr>
            <a:spLocks noGrp="1"/>
          </p:cNvSpPr>
          <p:nvPr>
            <p:ph idx="1"/>
          </p:nvPr>
        </p:nvSpPr>
        <p:spPr/>
        <p:txBody>
          <a:bodyPr>
            <a:noAutofit/>
          </a:bodyPr>
          <a:lstStyle/>
          <a:p>
            <a:pPr>
              <a:buFont typeface="Arial" panose="020B0604020202020204" pitchFamily="34" charset="0"/>
              <a:buChar char="•"/>
            </a:pPr>
            <a:r>
              <a:rPr lang="en-US" dirty="0" smtClean="0"/>
              <a:t>Bins are easily bent/warped</a:t>
            </a:r>
            <a:endParaRPr lang="en-US" dirty="0"/>
          </a:p>
          <a:p>
            <a:pPr>
              <a:buFont typeface="Arial" panose="020B0604020202020204" pitchFamily="34" charset="0"/>
              <a:buChar char="•"/>
            </a:pPr>
            <a:r>
              <a:rPr lang="en-US" dirty="0" smtClean="0"/>
              <a:t>System sensor tolerances </a:t>
            </a:r>
            <a:r>
              <a:rPr lang="en-US" dirty="0"/>
              <a:t>of just 52mm</a:t>
            </a:r>
          </a:p>
          <a:p>
            <a:pPr>
              <a:buFont typeface="Arial" panose="020B0604020202020204" pitchFamily="34" charset="0"/>
              <a:buChar char="•"/>
            </a:pPr>
            <a:r>
              <a:rPr lang="en-US" dirty="0" smtClean="0"/>
              <a:t>Bins </a:t>
            </a:r>
            <a:r>
              <a:rPr lang="en-US" dirty="0"/>
              <a:t>weigh </a:t>
            </a:r>
            <a:r>
              <a:rPr lang="en-US" dirty="0" smtClean="0"/>
              <a:t>approx. 200 </a:t>
            </a:r>
            <a:r>
              <a:rPr lang="en-US" dirty="0" err="1" smtClean="0"/>
              <a:t>lbs</a:t>
            </a:r>
            <a:endParaRPr lang="en-US" dirty="0"/>
          </a:p>
          <a:p>
            <a:pPr>
              <a:buFont typeface="Arial" panose="020B0604020202020204" pitchFamily="34" charset="0"/>
              <a:buChar char="•"/>
            </a:pPr>
            <a:r>
              <a:rPr lang="en-US" dirty="0" smtClean="0"/>
              <a:t>Getting loaded bins from pallets onto workstations</a:t>
            </a:r>
            <a:endParaRPr lang="en-US" dirty="0"/>
          </a:p>
          <a:p>
            <a:pPr>
              <a:buFont typeface="Arial" panose="020B0604020202020204" pitchFamily="34" charset="0"/>
              <a:buChar char="•"/>
            </a:pPr>
            <a:r>
              <a:rPr lang="en-US" dirty="0"/>
              <a:t>Palletize for two 1-hour transports</a:t>
            </a:r>
          </a:p>
        </p:txBody>
      </p:sp>
    </p:spTree>
    <p:extLst>
      <p:ext uri="{BB962C8B-B14F-4D97-AF65-F5344CB8AC3E}">
        <p14:creationId xmlns:p14="http://schemas.microsoft.com/office/powerpoint/2010/main" val="38710304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BEBA8EAE-BF5A-486C-A8C5-ECC9F3942E4B}">
                <a14:imgProps xmlns:a14="http://schemas.microsoft.com/office/drawing/2010/main">
                  <a14:imgLayer r:embed="rId4">
                    <a14:imgEffect>
                      <a14:colorTemperature colorTemp="7200"/>
                    </a14:imgEffect>
                    <a14:imgEffect>
                      <a14:brightnessContrast bright="10000"/>
                    </a14:imgEffect>
                  </a14:imgLayer>
                </a14:imgProps>
              </a:ext>
              <a:ext uri="{28A0092B-C50C-407E-A947-70E740481C1C}">
                <a14:useLocalDpi xmlns:a14="http://schemas.microsoft.com/office/drawing/2010/main"/>
              </a:ext>
            </a:extLst>
          </a:blip>
          <a:stretch>
            <a:fillRect/>
          </a:stretch>
        </p:blipFill>
        <p:spPr>
          <a:xfrm>
            <a:off x="-9832" y="0"/>
            <a:ext cx="91440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955667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10000"/>
                    </a14:imgEffect>
                  </a14:imgLayer>
                </a14:imgProps>
              </a:ext>
              <a:ext uri="{28A0092B-C50C-407E-A947-70E740481C1C}">
                <a14:useLocalDpi xmlns:a14="http://schemas.microsoft.com/office/drawing/2010/main"/>
              </a:ext>
            </a:extLst>
          </a:blip>
          <a:stretch>
            <a:fillRect/>
          </a:stretch>
        </p:blipFill>
        <p:spPr>
          <a:xfrm>
            <a:off x="0" y="0"/>
            <a:ext cx="91440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4" name="Straight Arrow Connector 3"/>
          <p:cNvCxnSpPr/>
          <p:nvPr/>
        </p:nvCxnSpPr>
        <p:spPr>
          <a:xfrm flipH="1">
            <a:off x="4764507" y="2021306"/>
            <a:ext cx="1407694" cy="770021"/>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408696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0" y="0"/>
            <a:ext cx="9037983" cy="67816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677497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53926" y="-6096"/>
            <a:ext cx="5151120" cy="68640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1050303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1160117"/>
            <a:ext cx="7772400" cy="1362075"/>
          </a:xfrm>
        </p:spPr>
        <p:txBody>
          <a:bodyPr/>
          <a:lstStyle/>
          <a:p>
            <a:r>
              <a:rPr lang="en-US" dirty="0" smtClean="0"/>
              <a:t>ASRS and ILS </a:t>
            </a:r>
            <a:r>
              <a:rPr lang="en-US" dirty="0"/>
              <a:t>Integration</a:t>
            </a:r>
          </a:p>
        </p:txBody>
      </p:sp>
      <p:sp>
        <p:nvSpPr>
          <p:cNvPr id="3" name="Text Placeholder 2"/>
          <p:cNvSpPr>
            <a:spLocks noGrp="1"/>
          </p:cNvSpPr>
          <p:nvPr>
            <p:ph type="body" idx="1"/>
          </p:nvPr>
        </p:nvSpPr>
        <p:spPr>
          <a:xfrm>
            <a:off x="722313" y="4245183"/>
            <a:ext cx="7772400" cy="1500187"/>
          </a:xfrm>
        </p:spPr>
        <p:txBody>
          <a:bodyPr/>
          <a:lstStyle/>
          <a:p>
            <a:pPr lvl="0"/>
            <a:r>
              <a:rPr lang="en-US" sz="2400" b="1" dirty="0" smtClean="0">
                <a:solidFill>
                  <a:srgbClr val="C00000"/>
                </a:solidFill>
              </a:rPr>
              <a:t>Tom Fesmire</a:t>
            </a:r>
            <a:r>
              <a:rPr lang="en-US" sz="2400" b="1" dirty="0">
                <a:solidFill>
                  <a:srgbClr val="C00000"/>
                </a:solidFill>
              </a:rPr>
              <a:t/>
            </a:r>
            <a:br>
              <a:rPr lang="en-US" sz="2400" b="1" dirty="0">
                <a:solidFill>
                  <a:srgbClr val="C00000"/>
                </a:solidFill>
              </a:rPr>
            </a:br>
            <a:r>
              <a:rPr lang="en-US" sz="2400" i="1" dirty="0" smtClean="0">
                <a:solidFill>
                  <a:srgbClr val="C00000"/>
                </a:solidFill>
              </a:rPr>
              <a:t>Head, Cataloging &amp; Metadata Services</a:t>
            </a:r>
            <a:endParaRPr lang="en-US" sz="2400" i="1" dirty="0">
              <a:solidFill>
                <a:srgbClr val="C00000"/>
              </a:solidFill>
            </a:endParaRPr>
          </a:p>
          <a:p>
            <a:endParaRPr lang="en-US" dirty="0"/>
          </a:p>
        </p:txBody>
      </p:sp>
    </p:spTree>
    <p:extLst>
      <p:ext uri="{BB962C8B-B14F-4D97-AF65-F5344CB8AC3E}">
        <p14:creationId xmlns:p14="http://schemas.microsoft.com/office/powerpoint/2010/main" val="41705232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822" y="1712495"/>
            <a:ext cx="7879087" cy="4413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normAutofit fontScale="90000"/>
          </a:bodyPr>
          <a:lstStyle/>
          <a:p>
            <a:r>
              <a:rPr lang="en-US" dirty="0"/>
              <a:t>Representing ASRS materials in the </a:t>
            </a:r>
            <a:r>
              <a:rPr lang="en-US" dirty="0" smtClean="0"/>
              <a:t>OPAC</a:t>
            </a:r>
            <a:endParaRPr lang="en-US" dirty="0"/>
          </a:p>
        </p:txBody>
      </p:sp>
    </p:spTree>
    <p:extLst>
      <p:ext uri="{BB962C8B-B14F-4D97-AF65-F5344CB8AC3E}">
        <p14:creationId xmlns:p14="http://schemas.microsoft.com/office/powerpoint/2010/main" val="319022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561" y="399590"/>
            <a:ext cx="5486400" cy="426369"/>
          </a:xfrm>
        </p:spPr>
        <p:txBody>
          <a:bodyPr>
            <a:noAutofit/>
          </a:bodyPr>
          <a:lstStyle/>
          <a:p>
            <a:pPr algn="ctr"/>
            <a:r>
              <a:rPr lang="en-US" sz="2400" dirty="0" smtClean="0"/>
              <a:t>Multivolume works can be split</a:t>
            </a:r>
            <a:endParaRPr 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531" y="1174058"/>
            <a:ext cx="8207465" cy="5108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9960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3700"/>
          </a:xfrm>
        </p:spPr>
        <p:txBody>
          <a:bodyPr>
            <a:normAutofit fontScale="90000"/>
          </a:bodyPr>
          <a:lstStyle/>
          <a:p>
            <a:r>
              <a:rPr lang="en-US" sz="2400" b="1" dirty="0" smtClean="0"/>
              <a:t>Separate holdings records approach</a:t>
            </a:r>
            <a:endParaRPr lang="en-US" sz="24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0235" y="708338"/>
            <a:ext cx="6317089" cy="6041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flipH="1">
            <a:off x="6930189" y="2053389"/>
            <a:ext cx="175661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7058526" y="4908884"/>
            <a:ext cx="175661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5649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4"/>
          <a:stretch>
            <a:fillRect/>
          </a:stretch>
        </p:blipFill>
        <p:spPr>
          <a:xfrm>
            <a:off x="-64168" y="800100"/>
            <a:ext cx="9803722" cy="5900508"/>
          </a:xfrm>
          <a:prstGeom prst="rect">
            <a:avLst/>
          </a:prstGeom>
        </p:spPr>
      </p:pic>
      <p:sp>
        <p:nvSpPr>
          <p:cNvPr id="4" name="Rectangle 3"/>
          <p:cNvSpPr/>
          <p:nvPr/>
        </p:nvSpPr>
        <p:spPr>
          <a:xfrm>
            <a:off x="0" y="381000"/>
            <a:ext cx="91440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3"/>
          <p:cNvSpPr>
            <a:spLocks noGrp="1"/>
          </p:cNvSpPr>
          <p:nvPr>
            <p:ph type="title"/>
          </p:nvPr>
        </p:nvSpPr>
        <p:spPr>
          <a:xfrm>
            <a:off x="457200" y="274638"/>
            <a:ext cx="8229600" cy="1143000"/>
          </a:xfrm>
        </p:spPr>
        <p:txBody>
          <a:bodyPr>
            <a:noAutofit/>
          </a:bodyPr>
          <a:lstStyle/>
          <a:p>
            <a:r>
              <a:rPr lang="en-US" dirty="0" err="1" smtClean="0"/>
              <a:t>Sq</a:t>
            </a:r>
            <a:r>
              <a:rPr lang="en-US" dirty="0" smtClean="0"/>
              <a:t> Ft Needed for 70% of Collection</a:t>
            </a:r>
            <a:endParaRPr lang="en-US" dirty="0"/>
          </a:p>
        </p:txBody>
      </p:sp>
      <p:sp>
        <p:nvSpPr>
          <p:cNvPr id="7" name="Rectangle 6"/>
          <p:cNvSpPr/>
          <p:nvPr/>
        </p:nvSpPr>
        <p:spPr>
          <a:xfrm>
            <a:off x="0" y="1155032"/>
            <a:ext cx="91440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686800" y="1417638"/>
            <a:ext cx="1052754" cy="544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5708984"/>
            <a:ext cx="9144000" cy="1149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828800" y="5625738"/>
            <a:ext cx="7090610" cy="584775"/>
          </a:xfrm>
          <a:prstGeom prst="rect">
            <a:avLst/>
          </a:prstGeom>
          <a:noFill/>
        </p:spPr>
        <p:txBody>
          <a:bodyPr wrap="square" rtlCol="0">
            <a:spAutoFit/>
          </a:bodyPr>
          <a:lstStyle/>
          <a:p>
            <a:r>
              <a:rPr lang="en-US" sz="3200" dirty="0" smtClean="0"/>
              <a:t>  Open              Compact               ASRS</a:t>
            </a:r>
            <a:endParaRPr lang="en-US" sz="3200" dirty="0"/>
          </a:p>
        </p:txBody>
      </p:sp>
    </p:spTree>
    <p:extLst>
      <p:ext uri="{BB962C8B-B14F-4D97-AF65-F5344CB8AC3E}">
        <p14:creationId xmlns:p14="http://schemas.microsoft.com/office/powerpoint/2010/main" val="34466887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Virtual Shelf Browse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831060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1743075" y="5769769"/>
            <a:ext cx="5486400" cy="804862"/>
          </a:xfrm>
        </p:spPr>
        <p:txBody>
          <a:bodyPr>
            <a:normAutofit/>
          </a:bodyPr>
          <a:lstStyle/>
          <a:p>
            <a:pPr algn="ctr"/>
            <a:r>
              <a:rPr lang="en-US" sz="2000" b="1" dirty="0"/>
              <a:t>Virtual Shelf Browse integrates all formats, including e-resources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443" y="80176"/>
            <a:ext cx="6786411" cy="5547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36922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Representing ASRS materials in the </a:t>
            </a:r>
            <a:r>
              <a:rPr lang="en-US" dirty="0" smtClean="0"/>
              <a:t>OPAC</a:t>
            </a:r>
            <a:endParaRPr lang="en-US" dirty="0"/>
          </a:p>
        </p:txBody>
      </p:sp>
      <p:sp>
        <p:nvSpPr>
          <p:cNvPr id="7" name="Content Placeholder 6"/>
          <p:cNvSpPr>
            <a:spLocks noGrp="1"/>
          </p:cNvSpPr>
          <p:nvPr>
            <p:ph idx="1"/>
          </p:nvPr>
        </p:nvSpPr>
        <p:spPr/>
        <p:txBody>
          <a:bodyPr/>
          <a:lstStyle/>
          <a:p>
            <a:pPr marL="0" indent="0">
              <a:buNone/>
            </a:pPr>
            <a:endParaRPr lang="en-US" dirty="0" smtClean="0"/>
          </a:p>
        </p:txBody>
      </p:sp>
      <p:sp>
        <p:nvSpPr>
          <p:cNvPr id="2" name="TextBox 1"/>
          <p:cNvSpPr txBox="1"/>
          <p:nvPr/>
        </p:nvSpPr>
        <p:spPr>
          <a:xfrm>
            <a:off x="3481502" y="4452229"/>
            <a:ext cx="681789" cy="369332"/>
          </a:xfrm>
          <a:prstGeom prst="rect">
            <a:avLst/>
          </a:prstGeom>
          <a:solidFill>
            <a:schemeClr val="bg1"/>
          </a:solidFill>
        </p:spPr>
        <p:txBody>
          <a:bodyPr wrap="square" rtlCol="0">
            <a:spAutoFit/>
          </a:bodyPr>
          <a:lstStyle/>
          <a:p>
            <a:r>
              <a:rPr lang="en-US" dirty="0" smtClean="0">
                <a:solidFill>
                  <a:prstClr val="black"/>
                </a:solidFill>
              </a:rPr>
              <a:t>DVD</a:t>
            </a:r>
            <a:endParaRPr lang="en-US" dirty="0">
              <a:solidFill>
                <a:prstClr val="black"/>
              </a:solidFill>
            </a:endParaRPr>
          </a:p>
        </p:txBody>
      </p:sp>
      <p:sp>
        <p:nvSpPr>
          <p:cNvPr id="8" name="TextBox 7"/>
          <p:cNvSpPr txBox="1"/>
          <p:nvPr/>
        </p:nvSpPr>
        <p:spPr>
          <a:xfrm>
            <a:off x="4547287" y="2149642"/>
            <a:ext cx="810776" cy="369332"/>
          </a:xfrm>
          <a:prstGeom prst="rect">
            <a:avLst/>
          </a:prstGeom>
          <a:solidFill>
            <a:schemeClr val="bg1"/>
          </a:solidFill>
        </p:spPr>
        <p:txBody>
          <a:bodyPr wrap="square" rtlCol="0">
            <a:spAutoFit/>
          </a:bodyPr>
          <a:lstStyle/>
          <a:p>
            <a:r>
              <a:rPr lang="en-US" dirty="0" smtClean="0">
                <a:solidFill>
                  <a:prstClr val="black"/>
                </a:solidFill>
              </a:rPr>
              <a:t>Score</a:t>
            </a:r>
            <a:endParaRPr lang="en-US" dirty="0">
              <a:solidFill>
                <a:prstClr val="black"/>
              </a:solidFill>
            </a:endParaRPr>
          </a:p>
        </p:txBody>
      </p:sp>
      <p:sp>
        <p:nvSpPr>
          <p:cNvPr id="9" name="TextBox 8"/>
          <p:cNvSpPr txBox="1"/>
          <p:nvPr/>
        </p:nvSpPr>
        <p:spPr>
          <a:xfrm>
            <a:off x="2803073" y="5285692"/>
            <a:ext cx="1019324" cy="369332"/>
          </a:xfrm>
          <a:prstGeom prst="rect">
            <a:avLst/>
          </a:prstGeom>
          <a:solidFill>
            <a:schemeClr val="bg1"/>
          </a:solidFill>
        </p:spPr>
        <p:txBody>
          <a:bodyPr wrap="square" rtlCol="0">
            <a:spAutoFit/>
          </a:bodyPr>
          <a:lstStyle/>
          <a:p>
            <a:r>
              <a:rPr lang="en-US" dirty="0" smtClean="0">
                <a:solidFill>
                  <a:prstClr val="black"/>
                </a:solidFill>
              </a:rPr>
              <a:t>E-audio</a:t>
            </a:r>
            <a:endParaRPr lang="en-US" dirty="0">
              <a:solidFill>
                <a:prstClr val="black"/>
              </a:solidFill>
            </a:endParaRPr>
          </a:p>
        </p:txBody>
      </p:sp>
      <p:sp>
        <p:nvSpPr>
          <p:cNvPr id="10" name="TextBox 9"/>
          <p:cNvSpPr txBox="1"/>
          <p:nvPr/>
        </p:nvSpPr>
        <p:spPr>
          <a:xfrm>
            <a:off x="4611780" y="4138863"/>
            <a:ext cx="681789" cy="369332"/>
          </a:xfrm>
          <a:prstGeom prst="rect">
            <a:avLst/>
          </a:prstGeom>
          <a:solidFill>
            <a:schemeClr val="bg1"/>
          </a:solidFill>
        </p:spPr>
        <p:txBody>
          <a:bodyPr wrap="square" rtlCol="0">
            <a:spAutoFit/>
          </a:bodyPr>
          <a:lstStyle/>
          <a:p>
            <a:pPr algn="ctr"/>
            <a:r>
              <a:rPr lang="en-US" dirty="0" smtClean="0">
                <a:solidFill>
                  <a:prstClr val="black"/>
                </a:solidFill>
              </a:rPr>
              <a:t>CD</a:t>
            </a:r>
            <a:endParaRPr lang="en-US" dirty="0">
              <a:solidFill>
                <a:prstClr val="black"/>
              </a:solidFill>
            </a:endParaRP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8386"/>
          <a:stretch/>
        </p:blipFill>
        <p:spPr bwMode="auto">
          <a:xfrm>
            <a:off x="0" y="-64809"/>
            <a:ext cx="9144000" cy="6762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069305" y="1932710"/>
            <a:ext cx="818148" cy="369332"/>
          </a:xfrm>
          <a:prstGeom prst="rect">
            <a:avLst/>
          </a:prstGeom>
          <a:solidFill>
            <a:schemeClr val="bg1"/>
          </a:solidFill>
        </p:spPr>
        <p:txBody>
          <a:bodyPr wrap="square" rtlCol="0">
            <a:spAutoFit/>
          </a:bodyPr>
          <a:lstStyle/>
          <a:p>
            <a:pPr algn="ctr"/>
            <a:r>
              <a:rPr lang="en-US" dirty="0" smtClean="0">
                <a:solidFill>
                  <a:prstClr val="black"/>
                </a:solidFill>
              </a:rPr>
              <a:t>Print</a:t>
            </a:r>
            <a:endParaRPr lang="en-US" dirty="0">
              <a:solidFill>
                <a:prstClr val="black"/>
              </a:solidFill>
            </a:endParaRPr>
          </a:p>
        </p:txBody>
      </p:sp>
      <p:sp>
        <p:nvSpPr>
          <p:cNvPr id="12" name="TextBox 11"/>
          <p:cNvSpPr txBox="1"/>
          <p:nvPr/>
        </p:nvSpPr>
        <p:spPr>
          <a:xfrm>
            <a:off x="6569242" y="1932710"/>
            <a:ext cx="818148" cy="369332"/>
          </a:xfrm>
          <a:prstGeom prst="rect">
            <a:avLst/>
          </a:prstGeom>
          <a:solidFill>
            <a:schemeClr val="bg1"/>
          </a:solidFill>
        </p:spPr>
        <p:txBody>
          <a:bodyPr wrap="square" rtlCol="0">
            <a:spAutoFit/>
          </a:bodyPr>
          <a:lstStyle/>
          <a:p>
            <a:pPr algn="ctr"/>
            <a:r>
              <a:rPr lang="en-US" dirty="0" smtClean="0">
                <a:solidFill>
                  <a:prstClr val="black"/>
                </a:solidFill>
              </a:rPr>
              <a:t>DVD</a:t>
            </a:r>
            <a:endParaRPr lang="en-US" dirty="0">
              <a:solidFill>
                <a:prstClr val="black"/>
              </a:solidFill>
            </a:endParaRPr>
          </a:p>
        </p:txBody>
      </p:sp>
      <p:sp>
        <p:nvSpPr>
          <p:cNvPr id="13" name="TextBox 12"/>
          <p:cNvSpPr txBox="1"/>
          <p:nvPr/>
        </p:nvSpPr>
        <p:spPr>
          <a:xfrm>
            <a:off x="810126" y="6134184"/>
            <a:ext cx="818148" cy="369332"/>
          </a:xfrm>
          <a:prstGeom prst="rect">
            <a:avLst/>
          </a:prstGeom>
          <a:solidFill>
            <a:schemeClr val="bg1"/>
          </a:solidFill>
        </p:spPr>
        <p:txBody>
          <a:bodyPr wrap="square" rtlCol="0">
            <a:spAutoFit/>
          </a:bodyPr>
          <a:lstStyle/>
          <a:p>
            <a:pPr algn="ctr"/>
            <a:r>
              <a:rPr lang="en-US" dirty="0" err="1" smtClean="0">
                <a:solidFill>
                  <a:prstClr val="black"/>
                </a:solidFill>
              </a:rPr>
              <a:t>Ebook</a:t>
            </a:r>
            <a:endParaRPr lang="en-US" dirty="0">
              <a:solidFill>
                <a:prstClr val="black"/>
              </a:solidFill>
            </a:endParaRPr>
          </a:p>
        </p:txBody>
      </p:sp>
      <p:sp>
        <p:nvSpPr>
          <p:cNvPr id="14" name="TextBox 13"/>
          <p:cNvSpPr txBox="1"/>
          <p:nvPr/>
        </p:nvSpPr>
        <p:spPr>
          <a:xfrm>
            <a:off x="2261936" y="1947013"/>
            <a:ext cx="818148" cy="646331"/>
          </a:xfrm>
          <a:prstGeom prst="rect">
            <a:avLst/>
          </a:prstGeom>
          <a:solidFill>
            <a:schemeClr val="bg1"/>
          </a:solidFill>
        </p:spPr>
        <p:txBody>
          <a:bodyPr wrap="square" rtlCol="0">
            <a:spAutoFit/>
          </a:bodyPr>
          <a:lstStyle/>
          <a:p>
            <a:pPr algn="ctr"/>
            <a:r>
              <a:rPr lang="en-US" dirty="0" smtClean="0">
                <a:solidFill>
                  <a:prstClr val="black"/>
                </a:solidFill>
              </a:rPr>
              <a:t>E-video</a:t>
            </a:r>
            <a:endParaRPr lang="en-US" dirty="0">
              <a:solidFill>
                <a:prstClr val="black"/>
              </a:solidFill>
            </a:endParaRPr>
          </a:p>
        </p:txBody>
      </p:sp>
    </p:spTree>
    <p:extLst>
      <p:ext uri="{BB962C8B-B14F-4D97-AF65-F5344CB8AC3E}">
        <p14:creationId xmlns:p14="http://schemas.microsoft.com/office/powerpoint/2010/main" val="8130280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LibraryThing’s</a:t>
            </a:r>
            <a:r>
              <a:rPr lang="en-US" dirty="0" smtClean="0"/>
              <a:t> Stack Maps</a:t>
            </a:r>
            <a:endParaRPr lang="en-US" dirty="0"/>
          </a:p>
        </p:txBody>
      </p:sp>
      <p:sp>
        <p:nvSpPr>
          <p:cNvPr id="3" name="Picture Placeholder 2"/>
          <p:cNvSpPr>
            <a:spLocks noGrp="1"/>
          </p:cNvSpPr>
          <p:nvPr>
            <p:ph type="pic" idx="1"/>
          </p:nvPr>
        </p:nvSpPr>
        <p:spPr/>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0519" y="1430922"/>
            <a:ext cx="5508169" cy="28683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Oval 4"/>
          <p:cNvSpPr/>
          <p:nvPr/>
        </p:nvSpPr>
        <p:spPr>
          <a:xfrm>
            <a:off x="2053389" y="3465095"/>
            <a:ext cx="1203158" cy="27271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30023161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51284" y="112296"/>
            <a:ext cx="6785811" cy="6593304"/>
            <a:chOff x="0" y="1"/>
            <a:chExt cx="6481011" cy="6229391"/>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0" y="1"/>
              <a:ext cx="6481011" cy="1704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5955"/>
            <a:stretch/>
          </p:blipFill>
          <p:spPr bwMode="auto">
            <a:xfrm>
              <a:off x="0" y="1704845"/>
              <a:ext cx="6481010" cy="4524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8491819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423" y="612775"/>
            <a:ext cx="6375109" cy="6121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p:cNvSpPr>
            <a:spLocks noGrp="1"/>
          </p:cNvSpPr>
          <p:nvPr>
            <p:ph type="body" sz="half" idx="2"/>
          </p:nvPr>
        </p:nvSpPr>
        <p:spPr>
          <a:xfrm>
            <a:off x="1213392" y="92660"/>
            <a:ext cx="6620962" cy="520115"/>
          </a:xfrm>
        </p:spPr>
        <p:txBody>
          <a:bodyPr>
            <a:noAutofit/>
          </a:bodyPr>
          <a:lstStyle/>
          <a:p>
            <a:pPr algn="ctr"/>
            <a:r>
              <a:rPr lang="en-US" sz="2400" dirty="0"/>
              <a:t>Patron request-able vs. staff mediated </a:t>
            </a:r>
            <a:r>
              <a:rPr lang="en-US" sz="2400" dirty="0" smtClean="0"/>
              <a:t>items</a:t>
            </a:r>
            <a:endParaRPr lang="en-US" sz="2400" dirty="0"/>
          </a:p>
        </p:txBody>
      </p:sp>
      <p:sp>
        <p:nvSpPr>
          <p:cNvPr id="5" name="Rectangle 4"/>
          <p:cNvSpPr/>
          <p:nvPr/>
        </p:nvSpPr>
        <p:spPr>
          <a:xfrm>
            <a:off x="3324882" y="6176663"/>
            <a:ext cx="3694104" cy="352926"/>
          </a:xfrm>
          <a:prstGeom prst="rect">
            <a:avLst/>
          </a:prstGeom>
          <a:solidFill>
            <a:srgbClr val="FFFF00">
              <a:alpha val="0"/>
            </a:srgbClr>
          </a:solid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30318060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8394"/>
          <a:stretch/>
        </p:blipFill>
        <p:spPr bwMode="auto">
          <a:xfrm>
            <a:off x="-13284" y="0"/>
            <a:ext cx="9176774" cy="6047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85691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32611"/>
            <a:ext cx="9129170" cy="6625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69763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3238292" y="6209549"/>
            <a:ext cx="2667417" cy="648451"/>
          </a:xfrm>
        </p:spPr>
        <p:txBody>
          <a:bodyPr>
            <a:normAutofit/>
          </a:bodyPr>
          <a:lstStyle/>
          <a:p>
            <a:pPr algn="ctr"/>
            <a:r>
              <a:rPr lang="en-US" sz="2800" dirty="0" smtClean="0"/>
              <a:t>Request process</a:t>
            </a:r>
            <a:endParaRPr lang="en-US" sz="2800" dirty="0"/>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453"/>
          <a:stretch/>
        </p:blipFill>
        <p:spPr bwMode="auto">
          <a:xfrm>
            <a:off x="993859" y="0"/>
            <a:ext cx="7171573" cy="6229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83216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0145" y="5605462"/>
            <a:ext cx="5486400" cy="566738"/>
          </a:xfrm>
        </p:spPr>
        <p:txBody>
          <a:bodyPr/>
          <a:lstStyle/>
          <a:p>
            <a:pPr algn="ctr"/>
            <a:r>
              <a:rPr lang="en-US" dirty="0" smtClean="0"/>
              <a:t>Voyager remote request screen</a:t>
            </a:r>
            <a:endParaRPr lang="en-US" dirty="0"/>
          </a:p>
        </p:txBody>
      </p:sp>
      <p:sp>
        <p:nvSpPr>
          <p:cNvPr id="3" name="Picture Placeholder 2"/>
          <p:cNvSpPr>
            <a:spLocks noGrp="1"/>
          </p:cNvSpPr>
          <p:nvPr>
            <p:ph type="pic" idx="1"/>
          </p:nvPr>
        </p:nvSpPr>
        <p:spPr/>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32792"/>
          <a:stretch/>
        </p:blipFill>
        <p:spPr bwMode="auto">
          <a:xfrm>
            <a:off x="473995" y="352926"/>
            <a:ext cx="8226419" cy="5252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0215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smtClean="0"/>
              <a:t>70+% of the total library holdings</a:t>
            </a:r>
          </a:p>
          <a:p>
            <a:pPr>
              <a:buFont typeface="Wingdings" panose="05000000000000000000" pitchFamily="2" charset="2"/>
              <a:buChar char="Ø"/>
            </a:pPr>
            <a:r>
              <a:rPr lang="en-US" dirty="0" smtClean="0"/>
              <a:t>Pre-loaded bins</a:t>
            </a:r>
          </a:p>
          <a:p>
            <a:pPr>
              <a:buFont typeface="Wingdings" panose="05000000000000000000" pitchFamily="2" charset="2"/>
              <a:buChar char="Ø"/>
            </a:pPr>
            <a:r>
              <a:rPr lang="en-US" dirty="0" smtClean="0"/>
              <a:t>1</a:t>
            </a:r>
            <a:r>
              <a:rPr lang="en-US" baseline="30000" dirty="0" smtClean="0"/>
              <a:t>st</a:t>
            </a:r>
            <a:r>
              <a:rPr lang="en-US" dirty="0" smtClean="0"/>
              <a:t> library deployment for vendor</a:t>
            </a:r>
          </a:p>
          <a:p>
            <a:pPr>
              <a:buFont typeface="Wingdings" panose="05000000000000000000" pitchFamily="2" charset="2"/>
              <a:buChar char="Ø"/>
            </a:pPr>
            <a:r>
              <a:rPr lang="en-US" dirty="0" smtClean="0"/>
              <a:t>ASRS as technological showpiece</a:t>
            </a:r>
          </a:p>
        </p:txBody>
      </p:sp>
      <p:sp>
        <p:nvSpPr>
          <p:cNvPr id="6" name="Title 3"/>
          <p:cNvSpPr>
            <a:spLocks noGrp="1"/>
          </p:cNvSpPr>
          <p:nvPr>
            <p:ph type="title"/>
          </p:nvPr>
        </p:nvSpPr>
        <p:spPr>
          <a:xfrm>
            <a:off x="457200" y="274638"/>
            <a:ext cx="8229600" cy="1143000"/>
          </a:xfrm>
        </p:spPr>
        <p:txBody>
          <a:bodyPr/>
          <a:lstStyle/>
          <a:p>
            <a:r>
              <a:rPr lang="en-US" dirty="0" smtClean="0"/>
              <a:t>Distinctive ASRS Features</a:t>
            </a:r>
            <a:endParaRPr lang="en-US" dirty="0"/>
          </a:p>
        </p:txBody>
      </p:sp>
    </p:spTree>
    <p:extLst>
      <p:ext uri="{BB962C8B-B14F-4D97-AF65-F5344CB8AC3E}">
        <p14:creationId xmlns:p14="http://schemas.microsoft.com/office/powerpoint/2010/main" val="12107281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icture Placeholder 2"/>
          <p:cNvSpPr>
            <a:spLocks noGrp="1"/>
          </p:cNvSpPr>
          <p:nvPr>
            <p:ph type="pic" idx="1"/>
          </p:nvPr>
        </p:nvSpPr>
        <p:spPr/>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405" y="185236"/>
            <a:ext cx="8911565" cy="3295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68967" y="4026568"/>
            <a:ext cx="3801979" cy="523220"/>
          </a:xfrm>
          <a:prstGeom prst="rect">
            <a:avLst/>
          </a:prstGeom>
          <a:solidFill>
            <a:schemeClr val="tx2">
              <a:lumMod val="20000"/>
              <a:lumOff val="80000"/>
            </a:schemeClr>
          </a:solidFill>
          <a:ln w="12700">
            <a:solidFill>
              <a:schemeClr val="tx1"/>
            </a:solidFill>
          </a:ln>
        </p:spPr>
        <p:txBody>
          <a:bodyPr wrap="square" rtlCol="0">
            <a:spAutoFit/>
          </a:bodyPr>
          <a:lstStyle/>
          <a:p>
            <a:r>
              <a:rPr lang="en-US" sz="2800" dirty="0" smtClean="0">
                <a:solidFill>
                  <a:prstClr val="black"/>
                </a:solidFill>
              </a:rPr>
              <a:t>For ASRS request</a:t>
            </a:r>
            <a:endParaRPr lang="en-US" sz="2800" dirty="0">
              <a:solidFill>
                <a:prstClr val="black"/>
              </a:solidFill>
            </a:endParaRPr>
          </a:p>
        </p:txBody>
      </p:sp>
      <p:sp>
        <p:nvSpPr>
          <p:cNvPr id="7" name="TextBox 6"/>
          <p:cNvSpPr txBox="1"/>
          <p:nvPr/>
        </p:nvSpPr>
        <p:spPr>
          <a:xfrm>
            <a:off x="4610187" y="4026568"/>
            <a:ext cx="3801979" cy="523220"/>
          </a:xfrm>
          <a:prstGeom prst="rect">
            <a:avLst/>
          </a:prstGeom>
          <a:solidFill>
            <a:schemeClr val="tx2">
              <a:lumMod val="20000"/>
              <a:lumOff val="80000"/>
            </a:schemeClr>
          </a:solidFill>
          <a:ln w="12700">
            <a:solidFill>
              <a:schemeClr val="tx1"/>
            </a:solidFill>
          </a:ln>
        </p:spPr>
        <p:txBody>
          <a:bodyPr wrap="square" rtlCol="0">
            <a:spAutoFit/>
          </a:bodyPr>
          <a:lstStyle/>
          <a:p>
            <a:r>
              <a:rPr lang="en-US" sz="2800" dirty="0" smtClean="0">
                <a:solidFill>
                  <a:prstClr val="black"/>
                </a:solidFill>
              </a:rPr>
              <a:t>For hold request</a:t>
            </a:r>
            <a:endParaRPr lang="en-US" sz="2800" dirty="0">
              <a:solidFill>
                <a:prstClr val="black"/>
              </a:solidFill>
            </a:endParaRPr>
          </a:p>
        </p:txBody>
      </p:sp>
      <p:cxnSp>
        <p:nvCxnSpPr>
          <p:cNvPr id="8" name="Straight Arrow Connector 7"/>
          <p:cNvCxnSpPr/>
          <p:nvPr/>
        </p:nvCxnSpPr>
        <p:spPr>
          <a:xfrm flipV="1">
            <a:off x="1957137" y="1507958"/>
            <a:ext cx="192505" cy="2518610"/>
          </a:xfrm>
          <a:prstGeom prst="straightConnector1">
            <a:avLst/>
          </a:prstGeom>
          <a:ln w="38100">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4170946" y="2422358"/>
            <a:ext cx="2213814" cy="16042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548777" y="5334000"/>
            <a:ext cx="3801979" cy="523220"/>
          </a:xfrm>
          <a:prstGeom prst="rect">
            <a:avLst/>
          </a:prstGeom>
          <a:solidFill>
            <a:schemeClr val="tx2">
              <a:lumMod val="20000"/>
              <a:lumOff val="80000"/>
            </a:schemeClr>
          </a:solidFill>
          <a:ln w="12700">
            <a:solidFill>
              <a:schemeClr val="tx1"/>
            </a:solidFill>
          </a:ln>
        </p:spPr>
        <p:txBody>
          <a:bodyPr wrap="square" rtlCol="0">
            <a:spAutoFit/>
          </a:bodyPr>
          <a:lstStyle/>
          <a:p>
            <a:r>
              <a:rPr lang="en-US" sz="2800" dirty="0" smtClean="0">
                <a:solidFill>
                  <a:prstClr val="black"/>
                </a:solidFill>
              </a:rPr>
              <a:t>For confused patrons</a:t>
            </a:r>
            <a:endParaRPr lang="en-US" sz="2800" dirty="0">
              <a:solidFill>
                <a:prstClr val="black"/>
              </a:solidFill>
            </a:endParaRPr>
          </a:p>
        </p:txBody>
      </p:sp>
      <p:cxnSp>
        <p:nvCxnSpPr>
          <p:cNvPr id="15" name="Straight Arrow Connector 14"/>
          <p:cNvCxnSpPr>
            <a:stCxn id="12" idx="0"/>
          </p:cNvCxnSpPr>
          <p:nvPr/>
        </p:nvCxnSpPr>
        <p:spPr>
          <a:xfrm flipH="1" flipV="1">
            <a:off x="3753853" y="3224463"/>
            <a:ext cx="695914" cy="21095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77910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ILS &amp; WCS:  one-way talking</a:t>
            </a:r>
            <a:endParaRPr lang="en-US" dirty="0"/>
          </a:p>
        </p:txBody>
      </p:sp>
      <p:sp>
        <p:nvSpPr>
          <p:cNvPr id="7" name="Content Placeholder 6"/>
          <p:cNvSpPr>
            <a:spLocks noGrp="1"/>
          </p:cNvSpPr>
          <p:nvPr>
            <p:ph idx="1"/>
          </p:nvPr>
        </p:nvSpPr>
        <p:spPr/>
        <p:txBody>
          <a:bodyPr/>
          <a:lstStyle/>
          <a:p>
            <a:r>
              <a:rPr lang="en-US" dirty="0" smtClean="0"/>
              <a:t>Messages from ILS to WCS</a:t>
            </a:r>
          </a:p>
          <a:p>
            <a:pPr lvl="1"/>
            <a:r>
              <a:rPr lang="en-US" dirty="0" smtClean="0"/>
              <a:t>Request</a:t>
            </a:r>
          </a:p>
          <a:p>
            <a:pPr lvl="1"/>
            <a:r>
              <a:rPr lang="en-US" dirty="0" smtClean="0"/>
              <a:t>Add</a:t>
            </a:r>
          </a:p>
          <a:p>
            <a:pPr lvl="1"/>
            <a:r>
              <a:rPr lang="en-US" dirty="0" smtClean="0"/>
              <a:t>Delete</a:t>
            </a:r>
          </a:p>
        </p:txBody>
      </p:sp>
    </p:spTree>
    <p:extLst>
      <p:ext uri="{BB962C8B-B14F-4D97-AF65-F5344CB8AC3E}">
        <p14:creationId xmlns:p14="http://schemas.microsoft.com/office/powerpoint/2010/main" val="32430669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ILS &amp; WCS:  one-way talking</a:t>
            </a:r>
            <a:endParaRPr lang="en-US" dirty="0"/>
          </a:p>
        </p:txBody>
      </p:sp>
      <p:sp>
        <p:nvSpPr>
          <p:cNvPr id="7" name="Content Placeholder 6"/>
          <p:cNvSpPr>
            <a:spLocks noGrp="1"/>
          </p:cNvSpPr>
          <p:nvPr>
            <p:ph idx="1"/>
          </p:nvPr>
        </p:nvSpPr>
        <p:spPr/>
        <p:txBody>
          <a:bodyPr/>
          <a:lstStyle/>
          <a:p>
            <a:r>
              <a:rPr lang="en-US" dirty="0" smtClean="0"/>
              <a:t>Message from WCS to ILS</a:t>
            </a:r>
          </a:p>
          <a:p>
            <a:pPr lvl="1"/>
            <a:r>
              <a:rPr lang="en-US" dirty="0" smtClean="0"/>
              <a:t>Got the request (?)</a:t>
            </a:r>
            <a:endParaRPr lang="en-US" dirty="0"/>
          </a:p>
        </p:txBody>
      </p:sp>
    </p:spTree>
    <p:extLst>
      <p:ext uri="{BB962C8B-B14F-4D97-AF65-F5344CB8AC3E}">
        <p14:creationId xmlns:p14="http://schemas.microsoft.com/office/powerpoint/2010/main" val="11689034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3951" y="5083969"/>
            <a:ext cx="5486400" cy="566738"/>
          </a:xfrm>
        </p:spPr>
        <p:txBody>
          <a:bodyPr/>
          <a:lstStyle/>
          <a:p>
            <a:pPr algn="ctr"/>
            <a:r>
              <a:rPr lang="en-US" dirty="0" smtClean="0"/>
              <a:t>Requested status can be problematic</a:t>
            </a:r>
            <a:endParaRPr lang="en-US" dirty="0"/>
          </a:p>
        </p:txBody>
      </p:sp>
      <p:sp>
        <p:nvSpPr>
          <p:cNvPr id="3" name="Picture Placeholder 2"/>
          <p:cNvSpPr>
            <a:spLocks noGrp="1"/>
          </p:cNvSpPr>
          <p:nvPr>
            <p:ph type="pic" idx="1"/>
          </p:nvPr>
        </p:nvSpPr>
        <p:spPr/>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4569"/>
          <a:stretch/>
        </p:blipFill>
        <p:spPr bwMode="auto">
          <a:xfrm>
            <a:off x="614363" y="612775"/>
            <a:ext cx="7217898"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05952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662" y="1070059"/>
            <a:ext cx="7686675"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76105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WCS fields</a:t>
            </a:r>
            <a:endParaRPr lang="en-US" dirty="0"/>
          </a:p>
        </p:txBody>
      </p:sp>
      <p:sp>
        <p:nvSpPr>
          <p:cNvPr id="3" name="Content Placeholder 2"/>
          <p:cNvSpPr>
            <a:spLocks noGrp="1"/>
          </p:cNvSpPr>
          <p:nvPr>
            <p:ph idx="1"/>
          </p:nvPr>
        </p:nvSpPr>
        <p:spPr/>
        <p:txBody>
          <a:bodyPr>
            <a:normAutofit lnSpcReduction="10000"/>
          </a:bodyPr>
          <a:lstStyle/>
          <a:p>
            <a:r>
              <a:rPr lang="en-US" dirty="0"/>
              <a:t>ITEM_BARCODE</a:t>
            </a:r>
          </a:p>
          <a:p>
            <a:r>
              <a:rPr lang="en-US" dirty="0"/>
              <a:t>ITEM_ID</a:t>
            </a:r>
          </a:p>
          <a:p>
            <a:r>
              <a:rPr lang="en-US" dirty="0"/>
              <a:t>LOCATION_CODE</a:t>
            </a:r>
          </a:p>
          <a:p>
            <a:r>
              <a:rPr lang="en-US" dirty="0"/>
              <a:t>TITLE_BRIEF</a:t>
            </a:r>
          </a:p>
          <a:p>
            <a:r>
              <a:rPr lang="en-US" dirty="0"/>
              <a:t>AUTHOR</a:t>
            </a:r>
          </a:p>
          <a:p>
            <a:r>
              <a:rPr lang="en-US" dirty="0"/>
              <a:t>DISPLAY_CALL_NO</a:t>
            </a:r>
          </a:p>
          <a:p>
            <a:r>
              <a:rPr lang="en-US" dirty="0"/>
              <a:t>ITEM_ENUM</a:t>
            </a:r>
          </a:p>
          <a:p>
            <a:r>
              <a:rPr lang="en-US" dirty="0"/>
              <a:t>SOURCE</a:t>
            </a:r>
          </a:p>
          <a:p>
            <a:endParaRPr lang="en-US" dirty="0"/>
          </a:p>
        </p:txBody>
      </p:sp>
    </p:spTree>
    <p:extLst>
      <p:ext uri="{BB962C8B-B14F-4D97-AF65-F5344CB8AC3E}">
        <p14:creationId xmlns:p14="http://schemas.microsoft.com/office/powerpoint/2010/main" val="1167829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12"/>
          <a:stretch/>
        </p:blipFill>
        <p:spPr bwMode="auto">
          <a:xfrm>
            <a:off x="112295" y="1181100"/>
            <a:ext cx="8832922" cy="4337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00783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1636"/>
          </a:xfrm>
        </p:spPr>
        <p:txBody>
          <a:bodyPr>
            <a:normAutofit/>
          </a:bodyPr>
          <a:lstStyle/>
          <a:p>
            <a:r>
              <a:rPr lang="en-US" sz="2400" b="1" dirty="0" smtClean="0"/>
              <a:t>Security configuration</a:t>
            </a:r>
            <a:endParaRPr lang="en-US" sz="24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546" y="866274"/>
            <a:ext cx="8701822" cy="5907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02576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1160117"/>
            <a:ext cx="7772400" cy="1362075"/>
          </a:xfrm>
        </p:spPr>
        <p:txBody>
          <a:bodyPr/>
          <a:lstStyle/>
          <a:p>
            <a:r>
              <a:rPr lang="en-US" dirty="0"/>
              <a:t>New Vendor Experience</a:t>
            </a:r>
          </a:p>
        </p:txBody>
      </p:sp>
      <p:sp>
        <p:nvSpPr>
          <p:cNvPr id="3" name="Text Placeholder 2"/>
          <p:cNvSpPr>
            <a:spLocks noGrp="1"/>
          </p:cNvSpPr>
          <p:nvPr>
            <p:ph type="body" idx="1"/>
          </p:nvPr>
        </p:nvSpPr>
        <p:spPr>
          <a:xfrm>
            <a:off x="722313" y="4245183"/>
            <a:ext cx="7772400" cy="1500187"/>
          </a:xfrm>
        </p:spPr>
        <p:txBody>
          <a:bodyPr/>
          <a:lstStyle/>
          <a:p>
            <a:pPr lvl="0"/>
            <a:r>
              <a:rPr lang="en-US" sz="2400" b="1" dirty="0" smtClean="0">
                <a:solidFill>
                  <a:srgbClr val="C00000"/>
                </a:solidFill>
              </a:rPr>
              <a:t>Lowell Walters</a:t>
            </a:r>
            <a:r>
              <a:rPr lang="en-US" sz="2400" b="1" dirty="0">
                <a:solidFill>
                  <a:srgbClr val="C00000"/>
                </a:solidFill>
              </a:rPr>
              <a:t/>
            </a:r>
            <a:br>
              <a:rPr lang="en-US" sz="2400" b="1" dirty="0">
                <a:solidFill>
                  <a:srgbClr val="C00000"/>
                </a:solidFill>
              </a:rPr>
            </a:br>
            <a:r>
              <a:rPr lang="en-US" sz="2400" i="1" dirty="0" smtClean="0">
                <a:solidFill>
                  <a:srgbClr val="C00000"/>
                </a:solidFill>
              </a:rPr>
              <a:t>Assoc. Dean of Library Technologies &amp; Collection Services</a:t>
            </a:r>
            <a:endParaRPr lang="en-US" sz="2400" i="1" dirty="0">
              <a:solidFill>
                <a:srgbClr val="C00000"/>
              </a:solidFill>
            </a:endParaRPr>
          </a:p>
          <a:p>
            <a:endParaRPr lang="en-US" dirty="0"/>
          </a:p>
        </p:txBody>
      </p:sp>
    </p:spTree>
    <p:extLst>
      <p:ext uri="{BB962C8B-B14F-4D97-AF65-F5344CB8AC3E}">
        <p14:creationId xmlns:p14="http://schemas.microsoft.com/office/powerpoint/2010/main" val="3329797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517362"/>
            <a:ext cx="9144000" cy="56677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449650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0050" y="1498901"/>
            <a:ext cx="83439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6" name="Straight Arrow Connector 65"/>
          <p:cNvCxnSpPr/>
          <p:nvPr/>
        </p:nvCxnSpPr>
        <p:spPr>
          <a:xfrm>
            <a:off x="7327017" y="3379304"/>
            <a:ext cx="0" cy="238221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endCxn id="33" idx="0"/>
          </p:cNvCxnSpPr>
          <p:nvPr/>
        </p:nvCxnSpPr>
        <p:spPr>
          <a:xfrm flipH="1">
            <a:off x="1594416" y="2522838"/>
            <a:ext cx="782013" cy="192011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ASRS Planning &amp; Implementation</a:t>
            </a:r>
            <a:endParaRPr lang="en-US" dirty="0"/>
          </a:p>
        </p:txBody>
      </p:sp>
      <p:sp>
        <p:nvSpPr>
          <p:cNvPr id="5" name="TextBox 4"/>
          <p:cNvSpPr txBox="1"/>
          <p:nvPr/>
        </p:nvSpPr>
        <p:spPr>
          <a:xfrm>
            <a:off x="162046" y="3133115"/>
            <a:ext cx="2801073" cy="707886"/>
          </a:xfrm>
          <a:prstGeom prst="rect">
            <a:avLst/>
          </a:prstGeom>
          <a:solidFill>
            <a:srgbClr val="FFFFFF"/>
          </a:solidFill>
        </p:spPr>
        <p:txBody>
          <a:bodyPr wrap="square" rtlCol="0">
            <a:spAutoFit/>
          </a:bodyPr>
          <a:lstStyle/>
          <a:p>
            <a:pPr algn="ctr"/>
            <a:r>
              <a:rPr lang="en-US" sz="2000" dirty="0" smtClean="0">
                <a:solidFill>
                  <a:schemeClr val="accent6">
                    <a:lumMod val="75000"/>
                  </a:schemeClr>
                </a:solidFill>
              </a:rPr>
              <a:t>Consultant recommends  ASRS deployment</a:t>
            </a:r>
            <a:endParaRPr lang="en-US" sz="2000" dirty="0">
              <a:solidFill>
                <a:schemeClr val="accent6">
                  <a:lumMod val="75000"/>
                </a:schemeClr>
              </a:solidFill>
            </a:endParaRPr>
          </a:p>
        </p:txBody>
      </p:sp>
      <p:cxnSp>
        <p:nvCxnSpPr>
          <p:cNvPr id="7" name="Straight Arrow Connector 6"/>
          <p:cNvCxnSpPr/>
          <p:nvPr/>
        </p:nvCxnSpPr>
        <p:spPr>
          <a:xfrm>
            <a:off x="610565" y="2385391"/>
            <a:ext cx="153364" cy="74590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858947" y="4414614"/>
            <a:ext cx="2048719" cy="707886"/>
          </a:xfrm>
          <a:prstGeom prst="rect">
            <a:avLst/>
          </a:prstGeom>
          <a:solidFill>
            <a:srgbClr val="FFFFFF"/>
          </a:solidFill>
        </p:spPr>
        <p:txBody>
          <a:bodyPr wrap="square" rtlCol="0">
            <a:spAutoFit/>
          </a:bodyPr>
          <a:lstStyle/>
          <a:p>
            <a:pPr algn="ctr"/>
            <a:r>
              <a:rPr lang="en-US" sz="2000" dirty="0" smtClean="0">
                <a:solidFill>
                  <a:schemeClr val="accent1">
                    <a:lumMod val="75000"/>
                  </a:schemeClr>
                </a:solidFill>
              </a:rPr>
              <a:t>Empty bins become available</a:t>
            </a:r>
            <a:endParaRPr lang="en-US" sz="2000" dirty="0">
              <a:solidFill>
                <a:schemeClr val="accent1">
                  <a:lumMod val="75000"/>
                </a:schemeClr>
              </a:solidFill>
            </a:endParaRPr>
          </a:p>
        </p:txBody>
      </p:sp>
      <p:cxnSp>
        <p:nvCxnSpPr>
          <p:cNvPr id="21" name="Straight Arrow Connector 20"/>
          <p:cNvCxnSpPr>
            <a:endCxn id="20" idx="0"/>
          </p:cNvCxnSpPr>
          <p:nvPr/>
        </p:nvCxnSpPr>
        <p:spPr>
          <a:xfrm flipH="1">
            <a:off x="3883307" y="2883499"/>
            <a:ext cx="1093807" cy="153111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38225" y="4442949"/>
            <a:ext cx="2112381" cy="707886"/>
          </a:xfrm>
          <a:prstGeom prst="rect">
            <a:avLst/>
          </a:prstGeom>
          <a:solidFill>
            <a:srgbClr val="FFFFFF"/>
          </a:solidFill>
        </p:spPr>
        <p:txBody>
          <a:bodyPr wrap="square" rtlCol="0">
            <a:spAutoFit/>
          </a:bodyPr>
          <a:lstStyle/>
          <a:p>
            <a:pPr algn="ctr"/>
            <a:r>
              <a:rPr lang="en-US" sz="2000" dirty="0" smtClean="0">
                <a:solidFill>
                  <a:schemeClr val="bg2">
                    <a:lumMod val="25000"/>
                  </a:schemeClr>
                </a:solidFill>
              </a:rPr>
              <a:t>Library develops bin specifications</a:t>
            </a:r>
            <a:endParaRPr lang="en-US" sz="2000" dirty="0">
              <a:solidFill>
                <a:schemeClr val="bg2">
                  <a:lumMod val="25000"/>
                </a:schemeClr>
              </a:solidFill>
            </a:endParaRPr>
          </a:p>
        </p:txBody>
      </p:sp>
      <p:sp>
        <p:nvSpPr>
          <p:cNvPr id="39" name="TextBox 38"/>
          <p:cNvSpPr txBox="1"/>
          <p:nvPr/>
        </p:nvSpPr>
        <p:spPr>
          <a:xfrm>
            <a:off x="612013" y="5792587"/>
            <a:ext cx="2801073" cy="707886"/>
          </a:xfrm>
          <a:prstGeom prst="rect">
            <a:avLst/>
          </a:prstGeom>
          <a:solidFill>
            <a:srgbClr val="FFFFFF"/>
          </a:solidFill>
        </p:spPr>
        <p:txBody>
          <a:bodyPr wrap="square" rtlCol="0">
            <a:spAutoFit/>
          </a:bodyPr>
          <a:lstStyle/>
          <a:p>
            <a:pPr algn="ctr"/>
            <a:r>
              <a:rPr lang="en-US" sz="2000" dirty="0" smtClean="0">
                <a:solidFill>
                  <a:schemeClr val="accent2">
                    <a:lumMod val="75000"/>
                  </a:schemeClr>
                </a:solidFill>
              </a:rPr>
              <a:t>Warehouse Control Software is developed</a:t>
            </a:r>
            <a:endParaRPr lang="en-US" sz="2000" dirty="0">
              <a:solidFill>
                <a:schemeClr val="accent2">
                  <a:lumMod val="75000"/>
                </a:schemeClr>
              </a:solidFill>
            </a:endParaRPr>
          </a:p>
        </p:txBody>
      </p:sp>
      <p:cxnSp>
        <p:nvCxnSpPr>
          <p:cNvPr id="40" name="Straight Arrow Connector 39"/>
          <p:cNvCxnSpPr>
            <a:endCxn id="39" idx="0"/>
          </p:cNvCxnSpPr>
          <p:nvPr/>
        </p:nvCxnSpPr>
        <p:spPr>
          <a:xfrm flipH="1">
            <a:off x="2012550" y="2758344"/>
            <a:ext cx="2208350" cy="303424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3547640" y="5792587"/>
            <a:ext cx="2048719" cy="707886"/>
          </a:xfrm>
          <a:prstGeom prst="rect">
            <a:avLst/>
          </a:prstGeom>
          <a:solidFill>
            <a:srgbClr val="FFFFFF"/>
          </a:solidFill>
        </p:spPr>
        <p:txBody>
          <a:bodyPr wrap="square" rtlCol="0">
            <a:spAutoFit/>
          </a:bodyPr>
          <a:lstStyle/>
          <a:p>
            <a:pPr algn="ctr"/>
            <a:r>
              <a:rPr lang="en-US" sz="2000" dirty="0" smtClean="0">
                <a:solidFill>
                  <a:schemeClr val="accent3">
                    <a:lumMod val="75000"/>
                  </a:schemeClr>
                </a:solidFill>
              </a:rPr>
              <a:t>ASRS vault/racks become available</a:t>
            </a:r>
            <a:endParaRPr lang="en-US" sz="2000" dirty="0">
              <a:solidFill>
                <a:schemeClr val="accent3">
                  <a:lumMod val="75000"/>
                </a:schemeClr>
              </a:solidFill>
            </a:endParaRPr>
          </a:p>
        </p:txBody>
      </p:sp>
      <p:cxnSp>
        <p:nvCxnSpPr>
          <p:cNvPr id="46" name="Straight Arrow Connector 45"/>
          <p:cNvCxnSpPr/>
          <p:nvPr/>
        </p:nvCxnSpPr>
        <p:spPr>
          <a:xfrm flipH="1">
            <a:off x="4430212" y="2931812"/>
            <a:ext cx="1432488" cy="28607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4430210" y="5111127"/>
            <a:ext cx="2687497" cy="400110"/>
          </a:xfrm>
          <a:prstGeom prst="rect">
            <a:avLst/>
          </a:prstGeom>
          <a:solidFill>
            <a:srgbClr val="FFFFFF"/>
          </a:solidFill>
        </p:spPr>
        <p:txBody>
          <a:bodyPr wrap="square" rtlCol="0">
            <a:spAutoFit/>
          </a:bodyPr>
          <a:lstStyle/>
          <a:p>
            <a:pPr algn="ctr"/>
            <a:r>
              <a:rPr lang="en-US" sz="2000" dirty="0" smtClean="0">
                <a:solidFill>
                  <a:schemeClr val="accent4">
                    <a:lumMod val="75000"/>
                  </a:schemeClr>
                </a:solidFill>
              </a:rPr>
              <a:t>Library pre-loads bins</a:t>
            </a:r>
            <a:endParaRPr lang="en-US" sz="2000" dirty="0">
              <a:solidFill>
                <a:schemeClr val="accent4">
                  <a:lumMod val="75000"/>
                </a:schemeClr>
              </a:solidFill>
            </a:endParaRPr>
          </a:p>
        </p:txBody>
      </p:sp>
      <p:cxnSp>
        <p:nvCxnSpPr>
          <p:cNvPr id="62" name="Straight Arrow Connector 61"/>
          <p:cNvCxnSpPr>
            <a:endCxn id="61" idx="0"/>
          </p:cNvCxnSpPr>
          <p:nvPr/>
        </p:nvCxnSpPr>
        <p:spPr>
          <a:xfrm flipH="1">
            <a:off x="5773959" y="3233530"/>
            <a:ext cx="552906" cy="187759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5885004" y="5761520"/>
            <a:ext cx="2884025" cy="707886"/>
          </a:xfrm>
          <a:prstGeom prst="rect">
            <a:avLst/>
          </a:prstGeom>
          <a:solidFill>
            <a:srgbClr val="FFFFFF"/>
          </a:solidFill>
        </p:spPr>
        <p:txBody>
          <a:bodyPr wrap="square" rtlCol="0">
            <a:spAutoFit/>
          </a:bodyPr>
          <a:lstStyle/>
          <a:p>
            <a:pPr algn="ctr"/>
            <a:r>
              <a:rPr lang="en-US" sz="2000" dirty="0" smtClean="0">
                <a:solidFill>
                  <a:srgbClr val="FF0000"/>
                </a:solidFill>
              </a:rPr>
              <a:t>Library retrieves materials from ASRS 3 times/day</a:t>
            </a:r>
            <a:endParaRPr lang="en-US" sz="2000" dirty="0">
              <a:solidFill>
                <a:srgbClr val="FF0000"/>
              </a:solidFill>
            </a:endParaRPr>
          </a:p>
        </p:txBody>
      </p:sp>
      <p:sp>
        <p:nvSpPr>
          <p:cNvPr id="71" name="TextBox 70"/>
          <p:cNvSpPr txBox="1"/>
          <p:nvPr/>
        </p:nvSpPr>
        <p:spPr>
          <a:xfrm>
            <a:off x="6169307" y="4394122"/>
            <a:ext cx="2789498" cy="707886"/>
          </a:xfrm>
          <a:prstGeom prst="rect">
            <a:avLst/>
          </a:prstGeom>
          <a:solidFill>
            <a:srgbClr val="FFFFFF"/>
          </a:solidFill>
        </p:spPr>
        <p:txBody>
          <a:bodyPr wrap="square" rtlCol="0">
            <a:spAutoFit/>
          </a:bodyPr>
          <a:lstStyle/>
          <a:p>
            <a:pPr algn="ctr"/>
            <a:r>
              <a:rPr lang="en-US" sz="2000" dirty="0" smtClean="0">
                <a:solidFill>
                  <a:srgbClr val="00B0F0"/>
                </a:solidFill>
              </a:rPr>
              <a:t>New building opens with constant access to ASRS</a:t>
            </a:r>
            <a:endParaRPr lang="en-US" sz="2000" dirty="0">
              <a:solidFill>
                <a:srgbClr val="00B0F0"/>
              </a:solidFill>
            </a:endParaRPr>
          </a:p>
        </p:txBody>
      </p:sp>
      <p:cxnSp>
        <p:nvCxnSpPr>
          <p:cNvPr id="72" name="Straight Arrow Connector 71"/>
          <p:cNvCxnSpPr/>
          <p:nvPr/>
        </p:nvCxnSpPr>
        <p:spPr>
          <a:xfrm flipH="1">
            <a:off x="7870785" y="3546776"/>
            <a:ext cx="237284" cy="86783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48380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56192" cy="6858000"/>
          </a:xfrm>
          <a:prstGeom prst="rect">
            <a:avLst/>
          </a:prstGeom>
        </p:spPr>
      </p:pic>
      <p:cxnSp>
        <p:nvCxnSpPr>
          <p:cNvPr id="4" name="Straight Arrow Connector 3"/>
          <p:cNvCxnSpPr/>
          <p:nvPr/>
        </p:nvCxnSpPr>
        <p:spPr>
          <a:xfrm>
            <a:off x="2335876" y="1895302"/>
            <a:ext cx="5153891" cy="2402378"/>
          </a:xfrm>
          <a:prstGeom prst="straightConnector1">
            <a:avLst/>
          </a:prstGeom>
          <a:ln w="31750">
            <a:solidFill>
              <a:srgbClr val="FF0000"/>
            </a:solidFill>
            <a:headEnd type="triangle"/>
            <a:tailEnd type="triangle"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04800" y="332169"/>
            <a:ext cx="3856383" cy="584775"/>
          </a:xfrm>
          <a:prstGeom prst="rect">
            <a:avLst/>
          </a:prstGeom>
          <a:noFill/>
        </p:spPr>
        <p:txBody>
          <a:bodyPr wrap="square" rtlCol="0">
            <a:spAutoFit/>
          </a:bodyPr>
          <a:lstStyle/>
          <a:p>
            <a:r>
              <a:rPr lang="en-US" sz="3200" dirty="0" smtClean="0"/>
              <a:t>“Making It Dance”</a:t>
            </a:r>
            <a:endParaRPr lang="en-US" sz="3200" dirty="0"/>
          </a:p>
        </p:txBody>
      </p:sp>
    </p:spTree>
    <p:extLst>
      <p:ext uri="{BB962C8B-B14F-4D97-AF65-F5344CB8AC3E}">
        <p14:creationId xmlns:p14="http://schemas.microsoft.com/office/powerpoint/2010/main" val="41163565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263211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dirty="0"/>
              <a:t>New Vendor Experience</a:t>
            </a:r>
          </a:p>
        </p:txBody>
      </p:sp>
      <p:sp>
        <p:nvSpPr>
          <p:cNvPr id="5" name="Content Placeholder 4"/>
          <p:cNvSpPr>
            <a:spLocks noGrp="1"/>
          </p:cNvSpPr>
          <p:nvPr>
            <p:ph idx="1"/>
          </p:nvPr>
        </p:nvSpPr>
        <p:spPr/>
        <p:txBody>
          <a:bodyPr>
            <a:noAutofit/>
          </a:bodyPr>
          <a:lstStyle/>
          <a:p>
            <a:pPr marL="0" indent="0">
              <a:buNone/>
            </a:pPr>
            <a:r>
              <a:rPr lang="en-US" dirty="0"/>
              <a:t>Proposed </a:t>
            </a:r>
            <a:r>
              <a:rPr lang="en-US" dirty="0" smtClean="0"/>
              <a:t>Enhancements:</a:t>
            </a:r>
          </a:p>
          <a:p>
            <a:r>
              <a:rPr lang="en-US" dirty="0" smtClean="0"/>
              <a:t>Remote access to conveyance system (PLC)</a:t>
            </a:r>
          </a:p>
          <a:p>
            <a:r>
              <a:rPr lang="en-US" dirty="0" smtClean="0"/>
              <a:t>Enhanced e-mail functionality</a:t>
            </a:r>
          </a:p>
          <a:p>
            <a:r>
              <a:rPr lang="en-US" dirty="0" smtClean="0"/>
              <a:t>Expanded slip printing capabilities</a:t>
            </a:r>
          </a:p>
          <a:p>
            <a:r>
              <a:rPr lang="en-US" dirty="0" smtClean="0"/>
              <a:t>More pop-ups to prevent human errors</a:t>
            </a:r>
          </a:p>
          <a:p>
            <a:r>
              <a:rPr lang="en-US" dirty="0" smtClean="0"/>
              <a:t>Compartment to compartment transfer</a:t>
            </a:r>
          </a:p>
          <a:p>
            <a:pPr marL="0" indent="0">
              <a:buNone/>
            </a:pPr>
            <a:endParaRPr lang="en-US" dirty="0" smtClean="0"/>
          </a:p>
          <a:p>
            <a:endParaRPr lang="en-US" dirty="0"/>
          </a:p>
        </p:txBody>
      </p:sp>
    </p:spTree>
    <p:extLst>
      <p:ext uri="{BB962C8B-B14F-4D97-AF65-F5344CB8AC3E}">
        <p14:creationId xmlns:p14="http://schemas.microsoft.com/office/powerpoint/2010/main" val="23877874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53926" y="-6096"/>
            <a:ext cx="5151120" cy="68640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466569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541110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86200" y="194731"/>
            <a:ext cx="4864100" cy="6485467"/>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6387" y="1348314"/>
            <a:ext cx="3133725" cy="4178300"/>
          </a:xfrm>
          <a:prstGeom prst="rect">
            <a:avLst/>
          </a:prstGeom>
        </p:spPr>
      </p:pic>
    </p:spTree>
    <p:extLst>
      <p:ext uri="{BB962C8B-B14F-4D97-AF65-F5344CB8AC3E}">
        <p14:creationId xmlns:p14="http://schemas.microsoft.com/office/powerpoint/2010/main" val="24750048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48000" contrast="40000"/>
                    </a14:imgEffect>
                  </a14:imgLayer>
                </a14:imgProps>
              </a:ext>
              <a:ext uri="{28A0092B-C50C-407E-A947-70E740481C1C}">
                <a14:useLocalDpi xmlns:a14="http://schemas.microsoft.com/office/drawing/2010/main"/>
              </a:ext>
            </a:extLst>
          </a:blip>
          <a:srcRect/>
          <a:stretch/>
        </p:blipFill>
        <p:spPr>
          <a:xfrm>
            <a:off x="2370973" y="0"/>
            <a:ext cx="4383404" cy="68646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651288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242637" y="235201"/>
            <a:ext cx="8229600" cy="780799"/>
          </a:xfrm>
        </p:spPr>
        <p:txBody>
          <a:bodyPr/>
          <a:lstStyle/>
          <a:p>
            <a:pPr algn="l"/>
            <a:r>
              <a:rPr lang="en-US" dirty="0" smtClean="0"/>
              <a:t>Contacts</a:t>
            </a:r>
            <a:endParaRPr lang="en-US" dirty="0"/>
          </a:p>
        </p:txBody>
      </p:sp>
      <p:sp>
        <p:nvSpPr>
          <p:cNvPr id="3" name="Subtitle 2"/>
          <p:cNvSpPr txBox="1">
            <a:spLocks/>
          </p:cNvSpPr>
          <p:nvPr/>
        </p:nvSpPr>
        <p:spPr>
          <a:xfrm>
            <a:off x="1155700" y="1302001"/>
            <a:ext cx="7988300" cy="530199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b="1" dirty="0" smtClean="0">
                <a:solidFill>
                  <a:srgbClr val="C00000"/>
                </a:solidFill>
              </a:rPr>
              <a:t>Lowell Walters</a:t>
            </a:r>
            <a:br>
              <a:rPr lang="en-US" sz="2400" b="1" dirty="0" smtClean="0">
                <a:solidFill>
                  <a:srgbClr val="C00000"/>
                </a:solidFill>
              </a:rPr>
            </a:br>
            <a:r>
              <a:rPr lang="en-US" sz="2400" i="1" dirty="0" smtClean="0">
                <a:solidFill>
                  <a:srgbClr val="C00000"/>
                </a:solidFill>
              </a:rPr>
              <a:t>Assoc. Dean of Library Technologies &amp; Collection Services</a:t>
            </a:r>
          </a:p>
          <a:p>
            <a:pPr marL="400050" lvl="1" indent="0">
              <a:buNone/>
            </a:pPr>
            <a:r>
              <a:rPr lang="en-US" sz="2000" b="1" dirty="0" smtClean="0">
                <a:solidFill>
                  <a:schemeClr val="accent1">
                    <a:lumMod val="50000"/>
                  </a:schemeClr>
                </a:solidFill>
              </a:rPr>
              <a:t>lwalters@liberty.edu</a:t>
            </a:r>
            <a:endParaRPr lang="en-US" sz="2000" b="1" dirty="0">
              <a:solidFill>
                <a:schemeClr val="accent1">
                  <a:lumMod val="50000"/>
                </a:schemeClr>
              </a:solidFill>
            </a:endParaRPr>
          </a:p>
          <a:p>
            <a:r>
              <a:rPr lang="en-US" sz="2400" b="1" dirty="0" smtClean="0">
                <a:solidFill>
                  <a:srgbClr val="C00000"/>
                </a:solidFill>
              </a:rPr>
              <a:t>Tom Fesmire</a:t>
            </a:r>
            <a:br>
              <a:rPr lang="en-US" sz="2400" b="1" dirty="0" smtClean="0">
                <a:solidFill>
                  <a:srgbClr val="C00000"/>
                </a:solidFill>
              </a:rPr>
            </a:br>
            <a:r>
              <a:rPr lang="en-US" sz="2400" i="1" dirty="0" smtClean="0">
                <a:solidFill>
                  <a:srgbClr val="C00000"/>
                </a:solidFill>
              </a:rPr>
              <a:t>Head, Cataloging &amp; Metadata Services</a:t>
            </a:r>
          </a:p>
          <a:p>
            <a:pPr marL="457200" lvl="1" indent="0">
              <a:buNone/>
            </a:pPr>
            <a:r>
              <a:rPr lang="en-US" sz="2000" b="1" dirty="0" smtClean="0">
                <a:solidFill>
                  <a:schemeClr val="accent1">
                    <a:lumMod val="50000"/>
                  </a:schemeClr>
                </a:solidFill>
              </a:rPr>
              <a:t>twfesmire@liberty.edu</a:t>
            </a:r>
            <a:endParaRPr lang="en-US" sz="2000" b="1" dirty="0">
              <a:solidFill>
                <a:schemeClr val="accent1">
                  <a:lumMod val="50000"/>
                </a:schemeClr>
              </a:solidFill>
            </a:endParaRPr>
          </a:p>
          <a:p>
            <a:r>
              <a:rPr lang="en-US" sz="2400" b="1" dirty="0" smtClean="0">
                <a:solidFill>
                  <a:srgbClr val="C00000"/>
                </a:solidFill>
              </a:rPr>
              <a:t>Gregory A. Smith</a:t>
            </a:r>
            <a:br>
              <a:rPr lang="en-US" sz="2400" b="1" dirty="0" smtClean="0">
                <a:solidFill>
                  <a:srgbClr val="C00000"/>
                </a:solidFill>
              </a:rPr>
            </a:br>
            <a:r>
              <a:rPr lang="en-US" sz="2400" i="1" dirty="0" smtClean="0">
                <a:solidFill>
                  <a:srgbClr val="C00000"/>
                </a:solidFill>
              </a:rPr>
              <a:t>Director, Management Information Services</a:t>
            </a:r>
          </a:p>
          <a:p>
            <a:pPr marL="400050" lvl="1" indent="0">
              <a:buNone/>
            </a:pPr>
            <a:r>
              <a:rPr lang="en-US" sz="2000" b="1" dirty="0" smtClean="0">
                <a:solidFill>
                  <a:schemeClr val="accent1">
                    <a:lumMod val="50000"/>
                  </a:schemeClr>
                </a:solidFill>
              </a:rPr>
              <a:t>greg@liberty.edu</a:t>
            </a:r>
          </a:p>
          <a:p>
            <a:r>
              <a:rPr lang="en-US" sz="2400" b="1" dirty="0" smtClean="0">
                <a:solidFill>
                  <a:srgbClr val="C00000"/>
                </a:solidFill>
              </a:rPr>
              <a:t>Hal “Buddy” Shearer</a:t>
            </a:r>
          </a:p>
          <a:p>
            <a:pPr marL="400050" lvl="1" indent="0">
              <a:buNone/>
            </a:pPr>
            <a:r>
              <a:rPr lang="en-US" sz="2400" i="1" dirty="0" smtClean="0">
                <a:solidFill>
                  <a:srgbClr val="C00000"/>
                </a:solidFill>
              </a:rPr>
              <a:t>Library Systems Administrator</a:t>
            </a:r>
          </a:p>
          <a:p>
            <a:pPr marL="400050" lvl="1" indent="0">
              <a:buNone/>
            </a:pPr>
            <a:r>
              <a:rPr lang="en-US" sz="2000" b="1" dirty="0" smtClean="0">
                <a:solidFill>
                  <a:schemeClr val="accent1">
                    <a:lumMod val="50000"/>
                  </a:schemeClr>
                </a:solidFill>
              </a:rPr>
              <a:t>hjshearer@liberty.edu</a:t>
            </a:r>
            <a:endParaRPr lang="en-US" sz="2000" b="1" dirty="0">
              <a:solidFill>
                <a:schemeClr val="accent1">
                  <a:lumMod val="50000"/>
                </a:schemeClr>
              </a:solidFill>
            </a:endParaRPr>
          </a:p>
        </p:txBody>
      </p:sp>
    </p:spTree>
    <p:extLst>
      <p:ext uri="{BB962C8B-B14F-4D97-AF65-F5344CB8AC3E}">
        <p14:creationId xmlns:p14="http://schemas.microsoft.com/office/powerpoint/2010/main" val="40688427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40262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6140"/>
            <a:ext cx="8229600" cy="1143000"/>
          </a:xfrm>
        </p:spPr>
        <p:txBody>
          <a:bodyPr/>
          <a:lstStyle/>
          <a:p>
            <a:r>
              <a:rPr lang="en-US" dirty="0" smtClean="0"/>
              <a:t>Three Teams</a:t>
            </a:r>
            <a:endParaRPr lang="en-US" dirty="0"/>
          </a:p>
        </p:txBody>
      </p:sp>
      <p:sp>
        <p:nvSpPr>
          <p:cNvPr id="3" name="Content Placeholder 2"/>
          <p:cNvSpPr>
            <a:spLocks noGrp="1"/>
          </p:cNvSpPr>
          <p:nvPr>
            <p:ph idx="1"/>
          </p:nvPr>
        </p:nvSpPr>
        <p:spPr>
          <a:xfrm>
            <a:off x="457200" y="1308652"/>
            <a:ext cx="8229600" cy="1885122"/>
          </a:xfrm>
        </p:spPr>
        <p:txBody>
          <a:bodyPr/>
          <a:lstStyle/>
          <a:p>
            <a:pPr>
              <a:buFont typeface="Wingdings" panose="05000000000000000000" pitchFamily="2" charset="2"/>
              <a:buChar char="ü"/>
            </a:pPr>
            <a:r>
              <a:rPr lang="en-US" dirty="0" smtClean="0"/>
              <a:t>Collection Sampling &amp; Bin Size Ratios</a:t>
            </a:r>
          </a:p>
          <a:p>
            <a:pPr>
              <a:buFont typeface="Wingdings" panose="05000000000000000000" pitchFamily="2" charset="2"/>
              <a:buChar char="ü"/>
            </a:pPr>
            <a:r>
              <a:rPr lang="en-US" dirty="0" smtClean="0"/>
              <a:t>Software Tech Specs &amp; Testing</a:t>
            </a:r>
          </a:p>
          <a:p>
            <a:pPr>
              <a:buFont typeface="Wingdings" panose="05000000000000000000" pitchFamily="2" charset="2"/>
              <a:buChar char="ü"/>
            </a:pPr>
            <a:r>
              <a:rPr lang="en-US" dirty="0" smtClean="0"/>
              <a:t>Collection </a:t>
            </a:r>
            <a:r>
              <a:rPr lang="en-US" dirty="0"/>
              <a:t>Prep, Pre-loading &amp; Ingestion</a:t>
            </a:r>
          </a:p>
          <a:p>
            <a:pPr>
              <a:buFont typeface="Wingdings" panose="05000000000000000000" pitchFamily="2" charset="2"/>
              <a:buChar char="ü"/>
            </a:pPr>
            <a:endParaRPr lang="en-US" dirty="0" smtClean="0"/>
          </a:p>
        </p:txBody>
      </p:sp>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4073" y="3273287"/>
            <a:ext cx="5591684" cy="3233529"/>
          </a:xfrm>
          <a:prstGeom prst="rect">
            <a:avLst/>
          </a:prstGeom>
        </p:spPr>
      </p:pic>
    </p:spTree>
    <p:extLst>
      <p:ext uri="{BB962C8B-B14F-4D97-AF65-F5344CB8AC3E}">
        <p14:creationId xmlns:p14="http://schemas.microsoft.com/office/powerpoint/2010/main" val="3626492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1160117"/>
            <a:ext cx="7772400" cy="1362075"/>
          </a:xfrm>
        </p:spPr>
        <p:txBody>
          <a:bodyPr/>
          <a:lstStyle/>
          <a:p>
            <a:r>
              <a:rPr lang="en-US" dirty="0" smtClean="0"/>
              <a:t>ASRS Planning &amp; Evaluation</a:t>
            </a:r>
            <a:endParaRPr lang="en-US" dirty="0"/>
          </a:p>
        </p:txBody>
      </p:sp>
      <p:sp>
        <p:nvSpPr>
          <p:cNvPr id="3" name="Text Placeholder 2"/>
          <p:cNvSpPr>
            <a:spLocks noGrp="1"/>
          </p:cNvSpPr>
          <p:nvPr>
            <p:ph type="body" idx="1"/>
          </p:nvPr>
        </p:nvSpPr>
        <p:spPr>
          <a:xfrm>
            <a:off x="722313" y="4245183"/>
            <a:ext cx="7772400" cy="1500187"/>
          </a:xfrm>
        </p:spPr>
        <p:txBody>
          <a:bodyPr/>
          <a:lstStyle/>
          <a:p>
            <a:pPr lvl="0"/>
            <a:r>
              <a:rPr lang="en-US" sz="2400" b="1" dirty="0">
                <a:solidFill>
                  <a:srgbClr val="C00000"/>
                </a:solidFill>
              </a:rPr>
              <a:t>Gregory A. Smith</a:t>
            </a:r>
            <a:br>
              <a:rPr lang="en-US" sz="2400" b="1" dirty="0">
                <a:solidFill>
                  <a:srgbClr val="C00000"/>
                </a:solidFill>
              </a:rPr>
            </a:br>
            <a:r>
              <a:rPr lang="en-US" sz="2400" i="1" dirty="0">
                <a:solidFill>
                  <a:srgbClr val="C00000"/>
                </a:solidFill>
              </a:rPr>
              <a:t>Director, Management Information Services</a:t>
            </a:r>
          </a:p>
          <a:p>
            <a:endParaRPr lang="en-US" dirty="0"/>
          </a:p>
        </p:txBody>
      </p:sp>
    </p:spTree>
    <p:extLst>
      <p:ext uri="{BB962C8B-B14F-4D97-AF65-F5344CB8AC3E}">
        <p14:creationId xmlns:p14="http://schemas.microsoft.com/office/powerpoint/2010/main" val="14220283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4 Planning &amp; Evaluation Questions</a:t>
            </a:r>
            <a:endParaRPr lang="en-US" dirty="0"/>
          </a:p>
        </p:txBody>
      </p:sp>
      <p:sp>
        <p:nvSpPr>
          <p:cNvPr id="5" name="Content Placeholder 4"/>
          <p:cNvSpPr>
            <a:spLocks noGrp="1"/>
          </p:cNvSpPr>
          <p:nvPr>
            <p:ph idx="1"/>
          </p:nvPr>
        </p:nvSpPr>
        <p:spPr/>
        <p:txBody>
          <a:bodyPr>
            <a:noAutofit/>
          </a:bodyPr>
          <a:lstStyle/>
          <a:p>
            <a:r>
              <a:rPr lang="en-US" dirty="0" smtClean="0"/>
              <a:t>Can the library justifiably store ~75% of its collection in an ASRS?</a:t>
            </a:r>
          </a:p>
          <a:p>
            <a:r>
              <a:rPr lang="en-US" dirty="0" smtClean="0"/>
              <a:t>How many bins of various depths are needed for current and projected holdings?</a:t>
            </a:r>
          </a:p>
          <a:p>
            <a:r>
              <a:rPr lang="en-US" dirty="0" smtClean="0"/>
              <a:t>What criteria will qualify an item for display in open stacks?</a:t>
            </a:r>
          </a:p>
          <a:p>
            <a:r>
              <a:rPr lang="en-US" dirty="0" smtClean="0"/>
              <a:t>What were the outcomes of the ASRS installation?</a:t>
            </a:r>
            <a:endParaRPr lang="en-US" dirty="0"/>
          </a:p>
        </p:txBody>
      </p:sp>
    </p:spTree>
    <p:extLst>
      <p:ext uri="{BB962C8B-B14F-4D97-AF65-F5344CB8AC3E}">
        <p14:creationId xmlns:p14="http://schemas.microsoft.com/office/powerpoint/2010/main" val="28308623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6253" y="190548"/>
            <a:ext cx="8922619" cy="6459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3712191" y="1842448"/>
            <a:ext cx="1037230" cy="1037230"/>
          </a:xfrm>
          <a:prstGeom prst="ellipse">
            <a:avLst/>
          </a:prstGeom>
          <a:noFill/>
          <a:ln w="76200">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302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Hancock-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Hancock-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1135</TotalTime>
  <Words>2963</Words>
  <Application>Microsoft Office PowerPoint</Application>
  <PresentationFormat>On-screen Show (4:3)</PresentationFormat>
  <Paragraphs>270</Paragraphs>
  <Slides>58</Slides>
  <Notes>41</Notes>
  <HiddenSlides>2</HiddenSlides>
  <MMClips>0</MMClips>
  <ScaleCrop>false</ScaleCrop>
  <HeadingPairs>
    <vt:vector size="4" baseType="variant">
      <vt:variant>
        <vt:lpstr>Theme</vt:lpstr>
      </vt:variant>
      <vt:variant>
        <vt:i4>2</vt:i4>
      </vt:variant>
      <vt:variant>
        <vt:lpstr>Slide Titles</vt:lpstr>
      </vt:variant>
      <vt:variant>
        <vt:i4>58</vt:i4>
      </vt:variant>
    </vt:vector>
  </HeadingPairs>
  <TitlesOfParts>
    <vt:vector size="60" baseType="lpstr">
      <vt:lpstr>Hancock-White</vt:lpstr>
      <vt:lpstr>1_Hancock-White</vt:lpstr>
      <vt:lpstr>Robots in the Library: Automated Storage &amp; Retrieval Systems</vt:lpstr>
      <vt:lpstr>PowerPoint Presentation</vt:lpstr>
      <vt:lpstr>Sq Ft Needed for 70% of Collection</vt:lpstr>
      <vt:lpstr>Distinctive ASRS Features</vt:lpstr>
      <vt:lpstr>ASRS Planning &amp; Implementation</vt:lpstr>
      <vt:lpstr>Three Teams</vt:lpstr>
      <vt:lpstr>ASRS Planning &amp; Evaluation</vt:lpstr>
      <vt:lpstr>4 Planning &amp; Evaluation Questions</vt:lpstr>
      <vt:lpstr>PowerPoint Presentation</vt:lpstr>
      <vt:lpstr>PowerPoint Presentation</vt:lpstr>
      <vt:lpstr>The Tangled Web of Measurement</vt:lpstr>
      <vt:lpstr>Browsable Collection Criteria</vt:lpstr>
      <vt:lpstr>PowerPoint Presentation</vt:lpstr>
      <vt:lpstr>PowerPoint Presentation</vt:lpstr>
      <vt:lpstr>Space Distribution - New Building</vt:lpstr>
      <vt:lpstr>PowerPoint Presentation</vt:lpstr>
      <vt:lpstr>PowerPoint Presentation</vt:lpstr>
      <vt:lpstr>PowerPoint Presentation</vt:lpstr>
      <vt:lpstr>Bin pre-loading</vt:lpstr>
      <vt:lpstr>Bin Pre-loading: Advantages</vt:lpstr>
      <vt:lpstr>Bin Pre-loading: Physical Challenges</vt:lpstr>
      <vt:lpstr>PowerPoint Presentation</vt:lpstr>
      <vt:lpstr>PowerPoint Presentation</vt:lpstr>
      <vt:lpstr>PowerPoint Presentation</vt:lpstr>
      <vt:lpstr>PowerPoint Presentation</vt:lpstr>
      <vt:lpstr>ASRS and ILS Integration</vt:lpstr>
      <vt:lpstr>Representing ASRS materials in the OPAC</vt:lpstr>
      <vt:lpstr>Multivolume works can be split</vt:lpstr>
      <vt:lpstr>Separate holdings records approach</vt:lpstr>
      <vt:lpstr>Virtual Shelf Browse</vt:lpstr>
      <vt:lpstr>PowerPoint Presentation</vt:lpstr>
      <vt:lpstr>Representing ASRS materials in the OPAC</vt:lpstr>
      <vt:lpstr>LibraryThing’s Stack Maps</vt:lpstr>
      <vt:lpstr>PowerPoint Presentation</vt:lpstr>
      <vt:lpstr>PowerPoint Presentation</vt:lpstr>
      <vt:lpstr>PowerPoint Presentation</vt:lpstr>
      <vt:lpstr>PowerPoint Presentation</vt:lpstr>
      <vt:lpstr>PowerPoint Presentation</vt:lpstr>
      <vt:lpstr>Voyager remote request screen</vt:lpstr>
      <vt:lpstr>PowerPoint Presentation</vt:lpstr>
      <vt:lpstr>ILS &amp; WCS:  one-way talking</vt:lpstr>
      <vt:lpstr>ILS &amp; WCS:  one-way talking</vt:lpstr>
      <vt:lpstr>Requested status can be problematic</vt:lpstr>
      <vt:lpstr>PowerPoint Presentation</vt:lpstr>
      <vt:lpstr>WCS fields</vt:lpstr>
      <vt:lpstr>PowerPoint Presentation</vt:lpstr>
      <vt:lpstr>Security configuration</vt:lpstr>
      <vt:lpstr>New Vendor Experience</vt:lpstr>
      <vt:lpstr>PowerPoint Presentation</vt:lpstr>
      <vt:lpstr>PowerPoint Presentation</vt:lpstr>
      <vt:lpstr>PowerPoint Presentation</vt:lpstr>
      <vt:lpstr>New Vendor Experience</vt:lpstr>
      <vt:lpstr>PowerPoint Presentation</vt:lpstr>
      <vt:lpstr>PowerPoint Presentation</vt:lpstr>
      <vt:lpstr>PowerPoint Presentation</vt:lpstr>
      <vt:lpstr>PowerPoint Presentation</vt:lpstr>
      <vt:lpstr>Contacts</vt:lpstr>
      <vt:lpstr>PowerPoint Presentation</vt:lpstr>
    </vt:vector>
  </TitlesOfParts>
  <Company>Liberty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Shaeffer, Bethany</dc:creator>
  <cp:lastModifiedBy>Fesmire, Thomas W</cp:lastModifiedBy>
  <cp:revision>101</cp:revision>
  <dcterms:created xsi:type="dcterms:W3CDTF">2013-03-05T20:46:53Z</dcterms:created>
  <dcterms:modified xsi:type="dcterms:W3CDTF">2014-04-09T04:12:28Z</dcterms:modified>
</cp:coreProperties>
</file>