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notesSlides/notesSlide3.xml" ContentType="application/vnd.openxmlformats-officedocument.presentationml.notesSlide+xml"/>
  <Override PartName="/ppt/tags/tag6.xml" ContentType="application/vnd.openxmlformats-officedocument.presentationml.tags+xml"/>
  <Override PartName="/ppt/notesSlides/notesSlide4.xml" ContentType="application/vnd.openxmlformats-officedocument.presentationml.notesSlide+xml"/>
  <Override PartName="/ppt/tags/tag7.xml" ContentType="application/vnd.openxmlformats-officedocument.presentationml.tags+xml"/>
  <Override PartName="/ppt/notesSlides/notesSlide5.xml" ContentType="application/vnd.openxmlformats-officedocument.presentationml.notesSlide+xml"/>
  <Override PartName="/ppt/tags/tag8.xml" ContentType="application/vnd.openxmlformats-officedocument.presentationml.tags+xml"/>
  <Override PartName="/ppt/notesSlides/notesSlide6.xml" ContentType="application/vnd.openxmlformats-officedocument.presentationml.notesSlide+xml"/>
  <Override PartName="/ppt/tags/tag9.xml" ContentType="application/vnd.openxmlformats-officedocument.presentationml.tags+xml"/>
  <Override PartName="/ppt/notesSlides/notesSlide7.xml" ContentType="application/vnd.openxmlformats-officedocument.presentationml.notesSlide+xml"/>
  <Override PartName="/ppt/tags/tag10.xml" ContentType="application/vnd.openxmlformats-officedocument.presentationml.tags+xml"/>
  <Override PartName="/ppt/notesSlides/notesSlide8.xml" ContentType="application/vnd.openxmlformats-officedocument.presentationml.notesSlide+xml"/>
  <Override PartName="/ppt/tags/tag11.xml" ContentType="application/vnd.openxmlformats-officedocument.presentationml.tags+xml"/>
  <Override PartName="/ppt/notesSlides/notesSlide9.xml" ContentType="application/vnd.openxmlformats-officedocument.presentationml.notesSlide+xml"/>
  <Override PartName="/ppt/tags/tag12.xml" ContentType="application/vnd.openxmlformats-officedocument.presentationml.tags+xml"/>
  <Override PartName="/ppt/notesSlides/notesSlide10.xml" ContentType="application/vnd.openxmlformats-officedocument.presentationml.notesSlide+xml"/>
  <Override PartName="/ppt/tags/tag13.xml" ContentType="application/vnd.openxmlformats-officedocument.presentationml.tags+xml"/>
  <Override PartName="/ppt/notesSlides/notesSlide11.xml" ContentType="application/vnd.openxmlformats-officedocument.presentationml.notesSlide+xml"/>
  <Override PartName="/ppt/tags/tag14.xml" ContentType="application/vnd.openxmlformats-officedocument.presentationml.tags+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73" r:id="rId1"/>
    <p:sldMasterId id="2147483648" r:id="rId2"/>
  </p:sldMasterIdLst>
  <p:notesMasterIdLst>
    <p:notesMasterId r:id="rId16"/>
  </p:notesMasterIdLst>
  <p:sldIdLst>
    <p:sldId id="266" r:id="rId3"/>
    <p:sldId id="272" r:id="rId4"/>
    <p:sldId id="273" r:id="rId5"/>
    <p:sldId id="274" r:id="rId6"/>
    <p:sldId id="270" r:id="rId7"/>
    <p:sldId id="271" r:id="rId8"/>
    <p:sldId id="269" r:id="rId9"/>
    <p:sldId id="276" r:id="rId10"/>
    <p:sldId id="277" r:id="rId11"/>
    <p:sldId id="278" r:id="rId12"/>
    <p:sldId id="279" r:id="rId13"/>
    <p:sldId id="280" r:id="rId14"/>
    <p:sldId id="281" r:id="rId15"/>
  </p:sldIdLst>
  <p:sldSz cx="12192000" cy="6858000"/>
  <p:notesSz cx="6858000" cy="9144000"/>
  <p:custDataLst>
    <p:tags r:id="rId17"/>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F4E2A"/>
    <a:srgbClr val="424E63"/>
    <a:srgbClr val="F8C03C"/>
    <a:srgbClr val="8600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23602" autoAdjust="0"/>
    <p:restoredTop sz="91652" autoAdjust="0"/>
  </p:normalViewPr>
  <p:slideViewPr>
    <p:cSldViewPr snapToGrid="0" snapToObjects="1">
      <p:cViewPr>
        <p:scale>
          <a:sx n="60" d="100"/>
          <a:sy n="60" d="100"/>
        </p:scale>
        <p:origin x="-84" y="-90"/>
      </p:cViewPr>
      <p:guideLst>
        <p:guide orient="horz" pos="2160"/>
        <p:guide pos="3840"/>
      </p:guideLst>
    </p:cSldViewPr>
  </p:slideViewPr>
  <p:outlineViewPr>
    <p:cViewPr>
      <p:scale>
        <a:sx n="33" d="100"/>
        <a:sy n="33" d="100"/>
      </p:scale>
      <p:origin x="30" y="0"/>
    </p:cViewPr>
  </p:outlineViewPr>
  <p:notesTextViewPr>
    <p:cViewPr>
      <p:scale>
        <a:sx n="100" d="100"/>
        <a:sy n="100" d="100"/>
      </p:scale>
      <p:origin x="0" y="0"/>
    </p:cViewPr>
  </p:notesTextViewPr>
  <p:sorterViewPr>
    <p:cViewPr>
      <p:scale>
        <a:sx n="125" d="100"/>
        <a:sy n="125" d="100"/>
      </p:scale>
      <p:origin x="0" y="4488"/>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ags" Target="tags/tag1.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6AEF637-EC9F-A948-B33D-7FF45CCA4C97}" type="datetimeFigureOut">
              <a:rPr lang="en-US" smtClean="0"/>
              <a:t>9/21/2017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F75AAF0-25CE-4D48-B477-6E956BA22360}" type="slidenum">
              <a:rPr lang="en-US" smtClean="0"/>
              <a:t>‹#›</a:t>
            </a:fld>
            <a:endParaRPr lang="en-US"/>
          </a:p>
        </p:txBody>
      </p:sp>
    </p:spTree>
    <p:extLst>
      <p:ext uri="{BB962C8B-B14F-4D97-AF65-F5344CB8AC3E}">
        <p14:creationId xmlns:p14="http://schemas.microsoft.com/office/powerpoint/2010/main" val="7803632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Assign tables – Terry/KO</a:t>
            </a:r>
          </a:p>
          <a:p>
            <a:endParaRPr lang="en-US" dirty="0" smtClean="0"/>
          </a:p>
          <a:p>
            <a:r>
              <a:rPr lang="en-US" dirty="0" smtClean="0"/>
              <a:t>Welcome</a:t>
            </a:r>
            <a:r>
              <a:rPr lang="en-US" baseline="0" dirty="0" smtClean="0"/>
              <a:t> to be best you are going to attend all week – ever!  [All do Jazz Hands]</a:t>
            </a:r>
          </a:p>
          <a:p>
            <a:r>
              <a:rPr lang="en-US" baseline="0" dirty="0" smtClean="0"/>
              <a:t>Intro of who and why here.. “asked” </a:t>
            </a:r>
          </a:p>
          <a:p>
            <a:endParaRPr lang="en-US" dirty="0"/>
          </a:p>
        </p:txBody>
      </p:sp>
      <p:sp>
        <p:nvSpPr>
          <p:cNvPr id="4" name="Slide Number Placeholder 3"/>
          <p:cNvSpPr>
            <a:spLocks noGrp="1"/>
          </p:cNvSpPr>
          <p:nvPr>
            <p:ph type="sldNum" sz="quarter" idx="10"/>
          </p:nvPr>
        </p:nvSpPr>
        <p:spPr/>
        <p:txBody>
          <a:bodyPr/>
          <a:lstStyle/>
          <a:p>
            <a:fld id="{1F75AAF0-25CE-4D48-B477-6E956BA22360}" type="slidenum">
              <a:rPr lang="en-US" smtClean="0"/>
              <a:t>1</a:t>
            </a:fld>
            <a:endParaRPr lang="en-US"/>
          </a:p>
        </p:txBody>
      </p:sp>
    </p:spTree>
    <p:extLst>
      <p:ext uri="{BB962C8B-B14F-4D97-AF65-F5344CB8AC3E}">
        <p14:creationId xmlns:p14="http://schemas.microsoft.com/office/powerpoint/2010/main" val="34986405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Terry – remind groups of not more than 4 (split</a:t>
            </a:r>
            <a:r>
              <a:rPr lang="en-US" baseline="0" dirty="0" smtClean="0"/>
              <a:t> table in half) – KO and Deb help divide up the table </a:t>
            </a:r>
            <a:endParaRPr lang="en-US" dirty="0"/>
          </a:p>
        </p:txBody>
      </p:sp>
      <p:sp>
        <p:nvSpPr>
          <p:cNvPr id="4" name="Slide Number Placeholder 3"/>
          <p:cNvSpPr>
            <a:spLocks noGrp="1"/>
          </p:cNvSpPr>
          <p:nvPr>
            <p:ph type="sldNum" sz="quarter" idx="10"/>
          </p:nvPr>
        </p:nvSpPr>
        <p:spPr/>
        <p:txBody>
          <a:bodyPr/>
          <a:lstStyle/>
          <a:p>
            <a:fld id="{1F75AAF0-25CE-4D48-B477-6E956BA22360}" type="slidenum">
              <a:rPr lang="en-US" smtClean="0"/>
              <a:t>11</a:t>
            </a:fld>
            <a:endParaRPr lang="en-US"/>
          </a:p>
        </p:txBody>
      </p:sp>
    </p:spTree>
    <p:extLst>
      <p:ext uri="{BB962C8B-B14F-4D97-AF65-F5344CB8AC3E}">
        <p14:creationId xmlns:p14="http://schemas.microsoft.com/office/powerpoint/2010/main" val="27559075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Deb</a:t>
            </a:r>
            <a:endParaRPr lang="en-US" dirty="0"/>
          </a:p>
        </p:txBody>
      </p:sp>
      <p:sp>
        <p:nvSpPr>
          <p:cNvPr id="4" name="Slide Number Placeholder 3"/>
          <p:cNvSpPr>
            <a:spLocks noGrp="1"/>
          </p:cNvSpPr>
          <p:nvPr>
            <p:ph type="sldNum" sz="quarter" idx="10"/>
          </p:nvPr>
        </p:nvSpPr>
        <p:spPr/>
        <p:txBody>
          <a:bodyPr/>
          <a:lstStyle/>
          <a:p>
            <a:fld id="{1F75AAF0-25CE-4D48-B477-6E956BA22360}" type="slidenum">
              <a:rPr lang="en-US" smtClean="0"/>
              <a:t>12</a:t>
            </a:fld>
            <a:endParaRPr lang="en-US"/>
          </a:p>
        </p:txBody>
      </p:sp>
    </p:spTree>
    <p:extLst>
      <p:ext uri="{BB962C8B-B14F-4D97-AF65-F5344CB8AC3E}">
        <p14:creationId xmlns:p14="http://schemas.microsoft.com/office/powerpoint/2010/main" val="28150982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Terry and KO –</a:t>
            </a:r>
          </a:p>
          <a:p>
            <a:r>
              <a:rPr lang="en-US" dirty="0" smtClean="0"/>
              <a:t>Rap (Beat Box)  I’d like to tell you a story – I’m like to take a minute and tell about CME at </a:t>
            </a:r>
            <a:r>
              <a:rPr lang="en-US" smtClean="0"/>
              <a:t>Aurora Health</a:t>
            </a:r>
            <a:r>
              <a:rPr lang="en-US" baseline="0" smtClean="0"/>
              <a:t> Care </a:t>
            </a:r>
            <a:endParaRPr lang="en-US" dirty="0"/>
          </a:p>
        </p:txBody>
      </p:sp>
      <p:sp>
        <p:nvSpPr>
          <p:cNvPr id="4" name="Slide Number Placeholder 3"/>
          <p:cNvSpPr>
            <a:spLocks noGrp="1"/>
          </p:cNvSpPr>
          <p:nvPr>
            <p:ph type="sldNum" sz="quarter" idx="10"/>
          </p:nvPr>
        </p:nvSpPr>
        <p:spPr/>
        <p:txBody>
          <a:bodyPr/>
          <a:lstStyle/>
          <a:p>
            <a:fld id="{1F75AAF0-25CE-4D48-B477-6E956BA22360}" type="slidenum">
              <a:rPr lang="en-US" smtClean="0"/>
              <a:t>13</a:t>
            </a:fld>
            <a:endParaRPr lang="en-US"/>
          </a:p>
        </p:txBody>
      </p:sp>
    </p:spTree>
    <p:extLst>
      <p:ext uri="{BB962C8B-B14F-4D97-AF65-F5344CB8AC3E}">
        <p14:creationId xmlns:p14="http://schemas.microsoft.com/office/powerpoint/2010/main" val="24680793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Powerpoint</a:t>
            </a:r>
            <a:r>
              <a:rPr lang="en-US" dirty="0" smtClean="0"/>
              <a:t> – We asked to send</a:t>
            </a:r>
            <a:r>
              <a:rPr lang="en-US" baseline="0" dirty="0" smtClean="0"/>
              <a:t> – but if send all the slides – “no interaction” – given you the “answers” – so not forcing “learning” or “practice at retrieving”… </a:t>
            </a:r>
            <a:endParaRPr lang="en-US" dirty="0"/>
          </a:p>
        </p:txBody>
      </p:sp>
      <p:sp>
        <p:nvSpPr>
          <p:cNvPr id="4" name="Slide Number Placeholder 3"/>
          <p:cNvSpPr>
            <a:spLocks noGrp="1"/>
          </p:cNvSpPr>
          <p:nvPr>
            <p:ph type="sldNum" sz="quarter" idx="10"/>
          </p:nvPr>
        </p:nvSpPr>
        <p:spPr/>
        <p:txBody>
          <a:bodyPr/>
          <a:lstStyle/>
          <a:p>
            <a:fld id="{1F75AAF0-25CE-4D48-B477-6E956BA22360}" type="slidenum">
              <a:rPr lang="en-US" smtClean="0"/>
              <a:t>2</a:t>
            </a:fld>
            <a:endParaRPr lang="en-US"/>
          </a:p>
        </p:txBody>
      </p:sp>
    </p:spTree>
    <p:extLst>
      <p:ext uri="{BB962C8B-B14F-4D97-AF65-F5344CB8AC3E}">
        <p14:creationId xmlns:p14="http://schemas.microsoft.com/office/powerpoint/2010/main" val="4524670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Terry – </a:t>
            </a:r>
            <a:r>
              <a:rPr lang="en-US" dirty="0" err="1" smtClean="0"/>
              <a:t>Seque</a:t>
            </a:r>
            <a:r>
              <a:rPr lang="en-US" baseline="0" dirty="0" smtClean="0"/>
              <a:t> --  goal is learn &gt; information – and retrieval/available in their head when they apply to practice! </a:t>
            </a:r>
            <a:endParaRPr lang="en-US" dirty="0"/>
          </a:p>
        </p:txBody>
      </p:sp>
      <p:sp>
        <p:nvSpPr>
          <p:cNvPr id="4" name="Slide Number Placeholder 3"/>
          <p:cNvSpPr>
            <a:spLocks noGrp="1"/>
          </p:cNvSpPr>
          <p:nvPr>
            <p:ph type="sldNum" sz="quarter" idx="10"/>
          </p:nvPr>
        </p:nvSpPr>
        <p:spPr/>
        <p:txBody>
          <a:bodyPr/>
          <a:lstStyle/>
          <a:p>
            <a:fld id="{1F75AAF0-25CE-4D48-B477-6E956BA22360}" type="slidenum">
              <a:rPr lang="en-US" smtClean="0"/>
              <a:t>4</a:t>
            </a:fld>
            <a:endParaRPr lang="en-US"/>
          </a:p>
        </p:txBody>
      </p:sp>
    </p:spTree>
    <p:extLst>
      <p:ext uri="{BB962C8B-B14F-4D97-AF65-F5344CB8AC3E}">
        <p14:creationId xmlns:p14="http://schemas.microsoft.com/office/powerpoint/2010/main" val="36371032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How many Great Lakes are there? 5</a:t>
            </a:r>
          </a:p>
          <a:p>
            <a:r>
              <a:rPr lang="en-US" dirty="0" smtClean="0"/>
              <a:t>Name the Great Lakes: Huron, Ontario, Michigan, Erie, Superior </a:t>
            </a:r>
            <a:r>
              <a:rPr lang="en-US" b="1" dirty="0" smtClean="0"/>
              <a:t>[HOME]</a:t>
            </a:r>
          </a:p>
          <a:p>
            <a:pPr lvl="0"/>
            <a:r>
              <a:rPr lang="en-US" dirty="0" smtClean="0"/>
              <a:t>Order of the Great Lakes from west to east: </a:t>
            </a:r>
            <a:r>
              <a:rPr lang="en-US" b="1" dirty="0" smtClean="0"/>
              <a:t>Super Man Helps Every One</a:t>
            </a:r>
            <a:r>
              <a:rPr lang="en-US" dirty="0" smtClean="0"/>
              <a:t>.  (Superior, Michigan, Huron, Erie, Ontario)</a:t>
            </a:r>
          </a:p>
          <a:p>
            <a:pPr lvl="1"/>
            <a:endParaRPr lang="en-US" dirty="0" smtClean="0"/>
          </a:p>
          <a:p>
            <a:r>
              <a:rPr lang="en-US" dirty="0" smtClean="0"/>
              <a:t>Advice give when treating a sprain</a:t>
            </a:r>
          </a:p>
          <a:p>
            <a:pPr lvl="1"/>
            <a:r>
              <a:rPr lang="en-US" dirty="0" smtClean="0"/>
              <a:t>Rest, Ice, Compress, Elevate [RICE]</a:t>
            </a:r>
          </a:p>
          <a:p>
            <a:r>
              <a:rPr lang="en-US" dirty="0" smtClean="0"/>
              <a:t>Signs of a Stroke</a:t>
            </a:r>
          </a:p>
          <a:p>
            <a:pPr lvl="1"/>
            <a:r>
              <a:rPr lang="en-US" dirty="0" smtClean="0"/>
              <a:t>Face, Arm, Speech, Time [FAST]</a:t>
            </a:r>
          </a:p>
        </p:txBody>
      </p:sp>
      <p:sp>
        <p:nvSpPr>
          <p:cNvPr id="4" name="Slide Number Placeholder 3"/>
          <p:cNvSpPr>
            <a:spLocks noGrp="1"/>
          </p:cNvSpPr>
          <p:nvPr>
            <p:ph type="sldNum" sz="quarter" idx="10"/>
          </p:nvPr>
        </p:nvSpPr>
        <p:spPr/>
        <p:txBody>
          <a:bodyPr/>
          <a:lstStyle/>
          <a:p>
            <a:fld id="{1F75AAF0-25CE-4D48-B477-6E956BA22360}" type="slidenum">
              <a:rPr lang="en-US" smtClean="0"/>
              <a:t>5</a:t>
            </a:fld>
            <a:endParaRPr lang="en-US"/>
          </a:p>
        </p:txBody>
      </p:sp>
    </p:spTree>
    <p:extLst>
      <p:ext uri="{BB962C8B-B14F-4D97-AF65-F5344CB8AC3E}">
        <p14:creationId xmlns:p14="http://schemas.microsoft.com/office/powerpoint/2010/main" val="14765379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Deb</a:t>
            </a:r>
          </a:p>
          <a:p>
            <a:r>
              <a:rPr lang="en-US" dirty="0" smtClean="0"/>
              <a:t>How many Great Lakes are there? 5</a:t>
            </a:r>
          </a:p>
          <a:p>
            <a:r>
              <a:rPr lang="en-US" dirty="0" smtClean="0"/>
              <a:t>Name the Great Lakes: Huron, Ontario, Michigan, Erie, Superior </a:t>
            </a:r>
            <a:r>
              <a:rPr lang="en-US" b="1" dirty="0" smtClean="0"/>
              <a:t>[HOME]</a:t>
            </a:r>
          </a:p>
          <a:p>
            <a:pPr lvl="0"/>
            <a:r>
              <a:rPr lang="en-US" dirty="0" smtClean="0"/>
              <a:t>Order of the Great Lakes from west to east: </a:t>
            </a:r>
            <a:r>
              <a:rPr lang="en-US" b="1" dirty="0" smtClean="0"/>
              <a:t>Super Man Helps Every One</a:t>
            </a:r>
            <a:r>
              <a:rPr lang="en-US" dirty="0" smtClean="0"/>
              <a:t>.  (Superior, Michigan, Huron, Erie, Ontario)</a:t>
            </a:r>
          </a:p>
          <a:p>
            <a:pPr lvl="1"/>
            <a:endParaRPr lang="en-US" dirty="0" smtClean="0"/>
          </a:p>
          <a:p>
            <a:r>
              <a:rPr lang="en-US" dirty="0" smtClean="0"/>
              <a:t>Advice give when treating a sprain</a:t>
            </a:r>
          </a:p>
          <a:p>
            <a:pPr lvl="1"/>
            <a:r>
              <a:rPr lang="en-US" dirty="0" smtClean="0"/>
              <a:t>Rest, Ice, Compress, Elevate [RICE]</a:t>
            </a:r>
          </a:p>
          <a:p>
            <a:r>
              <a:rPr lang="en-US" dirty="0" smtClean="0"/>
              <a:t>Signs of a Stroke</a:t>
            </a:r>
          </a:p>
          <a:p>
            <a:pPr lvl="1"/>
            <a:r>
              <a:rPr lang="en-US" dirty="0" smtClean="0"/>
              <a:t>Face, Arm, Speech, Time [FAST]</a:t>
            </a:r>
          </a:p>
        </p:txBody>
      </p:sp>
      <p:sp>
        <p:nvSpPr>
          <p:cNvPr id="4" name="Slide Number Placeholder 3"/>
          <p:cNvSpPr>
            <a:spLocks noGrp="1"/>
          </p:cNvSpPr>
          <p:nvPr>
            <p:ph type="sldNum" sz="quarter" idx="10"/>
          </p:nvPr>
        </p:nvSpPr>
        <p:spPr/>
        <p:txBody>
          <a:bodyPr/>
          <a:lstStyle/>
          <a:p>
            <a:fld id="{1F75AAF0-25CE-4D48-B477-6E956BA22360}" type="slidenum">
              <a:rPr lang="en-US" smtClean="0"/>
              <a:t>6</a:t>
            </a:fld>
            <a:endParaRPr lang="en-US"/>
          </a:p>
        </p:txBody>
      </p:sp>
    </p:spTree>
    <p:extLst>
      <p:ext uri="{BB962C8B-B14F-4D97-AF65-F5344CB8AC3E}">
        <p14:creationId xmlns:p14="http://schemas.microsoft.com/office/powerpoint/2010/main" val="14765379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Kristin – </a:t>
            </a:r>
            <a:r>
              <a:rPr lang="en-US" dirty="0" smtClean="0"/>
              <a:t>Segue </a:t>
            </a:r>
            <a:r>
              <a:rPr lang="en-US" dirty="0" smtClean="0"/>
              <a:t>– So How to get your planning committee/course director to think more intentionally &amp;</a:t>
            </a:r>
            <a:r>
              <a:rPr lang="en-US" baseline="0" dirty="0" smtClean="0"/>
              <a:t> </a:t>
            </a:r>
            <a:r>
              <a:rPr lang="en-US" dirty="0" smtClean="0"/>
              <a:t>creativity</a:t>
            </a:r>
            <a:r>
              <a:rPr lang="en-US" baseline="0" dirty="0" smtClean="0"/>
              <a:t> </a:t>
            </a:r>
            <a:r>
              <a:rPr lang="en-US" dirty="0" smtClean="0"/>
              <a:t> about how</a:t>
            </a:r>
            <a:r>
              <a:rPr lang="en-US" baseline="0" dirty="0" smtClean="0"/>
              <a:t> design/methods designing learning – Promote “deep” hierarchical connections – GOOGLE Like connections – practice so it can be retrieved… </a:t>
            </a:r>
            <a:endParaRPr lang="en-US" dirty="0" smtClean="0"/>
          </a:p>
        </p:txBody>
      </p:sp>
      <p:sp>
        <p:nvSpPr>
          <p:cNvPr id="4" name="Slide Number Placeholder 3"/>
          <p:cNvSpPr>
            <a:spLocks noGrp="1"/>
          </p:cNvSpPr>
          <p:nvPr>
            <p:ph type="sldNum" sz="quarter" idx="10"/>
          </p:nvPr>
        </p:nvSpPr>
        <p:spPr/>
        <p:txBody>
          <a:bodyPr/>
          <a:lstStyle/>
          <a:p>
            <a:fld id="{1F75AAF0-25CE-4D48-B477-6E956BA22360}" type="slidenum">
              <a:rPr lang="en-US" smtClean="0"/>
              <a:t>7</a:t>
            </a:fld>
            <a:endParaRPr lang="en-US"/>
          </a:p>
        </p:txBody>
      </p:sp>
    </p:spTree>
    <p:extLst>
      <p:ext uri="{BB962C8B-B14F-4D97-AF65-F5344CB8AC3E}">
        <p14:creationId xmlns:p14="http://schemas.microsoft.com/office/powerpoint/2010/main" val="14765379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Terry – oh great – play games – like jeopardy – “move</a:t>
            </a:r>
            <a:r>
              <a:rPr lang="en-US" baseline="0" dirty="0" smtClean="0"/>
              <a:t> to stronger” approach to design… </a:t>
            </a:r>
            <a:endParaRPr lang="en-US" dirty="0"/>
          </a:p>
        </p:txBody>
      </p:sp>
      <p:sp>
        <p:nvSpPr>
          <p:cNvPr id="4" name="Slide Number Placeholder 3"/>
          <p:cNvSpPr>
            <a:spLocks noGrp="1"/>
          </p:cNvSpPr>
          <p:nvPr>
            <p:ph type="sldNum" sz="quarter" idx="10"/>
          </p:nvPr>
        </p:nvSpPr>
        <p:spPr/>
        <p:txBody>
          <a:bodyPr/>
          <a:lstStyle/>
          <a:p>
            <a:fld id="{1F75AAF0-25CE-4D48-B477-6E956BA22360}" type="slidenum">
              <a:rPr lang="en-US" smtClean="0"/>
              <a:t>8</a:t>
            </a:fld>
            <a:endParaRPr lang="en-US"/>
          </a:p>
        </p:txBody>
      </p:sp>
    </p:spTree>
    <p:extLst>
      <p:ext uri="{BB962C8B-B14F-4D97-AF65-F5344CB8AC3E}">
        <p14:creationId xmlns:p14="http://schemas.microsoft.com/office/powerpoint/2010/main" val="21271023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Deb</a:t>
            </a:r>
            <a:endParaRPr lang="en-US" dirty="0"/>
          </a:p>
        </p:txBody>
      </p:sp>
      <p:sp>
        <p:nvSpPr>
          <p:cNvPr id="4" name="Slide Number Placeholder 3"/>
          <p:cNvSpPr>
            <a:spLocks noGrp="1"/>
          </p:cNvSpPr>
          <p:nvPr>
            <p:ph type="sldNum" sz="quarter" idx="10"/>
          </p:nvPr>
        </p:nvSpPr>
        <p:spPr/>
        <p:txBody>
          <a:bodyPr/>
          <a:lstStyle/>
          <a:p>
            <a:fld id="{1F75AAF0-25CE-4D48-B477-6E956BA22360}" type="slidenum">
              <a:rPr lang="en-US" smtClean="0"/>
              <a:t>9</a:t>
            </a:fld>
            <a:endParaRPr lang="en-US"/>
          </a:p>
        </p:txBody>
      </p:sp>
    </p:spTree>
    <p:extLst>
      <p:ext uri="{BB962C8B-B14F-4D97-AF65-F5344CB8AC3E}">
        <p14:creationId xmlns:p14="http://schemas.microsoft.com/office/powerpoint/2010/main" val="36123668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Deb</a:t>
            </a:r>
          </a:p>
          <a:p>
            <a:r>
              <a:rPr lang="en-US" dirty="0" smtClean="0"/>
              <a:t>With Terry doing story YES and…</a:t>
            </a:r>
          </a:p>
          <a:p>
            <a:r>
              <a:rPr lang="en-US" dirty="0" smtClean="0"/>
              <a:t>Then KO</a:t>
            </a:r>
            <a:r>
              <a:rPr lang="en-US" baseline="0" dirty="0" smtClean="0"/>
              <a:t> and Terry </a:t>
            </a:r>
            <a:r>
              <a:rPr lang="en-US" baseline="0" dirty="0" err="1" smtClean="0"/>
              <a:t>deomstrate</a:t>
            </a:r>
            <a:r>
              <a:rPr lang="en-US" baseline="0" dirty="0" smtClean="0"/>
              <a:t> warm up</a:t>
            </a:r>
          </a:p>
          <a:p>
            <a:r>
              <a:rPr lang="en-US" baseline="0" dirty="0" smtClean="0"/>
              <a:t>Then teams</a:t>
            </a:r>
            <a:endParaRPr lang="en-US" dirty="0"/>
          </a:p>
        </p:txBody>
      </p:sp>
      <p:sp>
        <p:nvSpPr>
          <p:cNvPr id="4" name="Slide Number Placeholder 3"/>
          <p:cNvSpPr>
            <a:spLocks noGrp="1"/>
          </p:cNvSpPr>
          <p:nvPr>
            <p:ph type="sldNum" sz="quarter" idx="10"/>
          </p:nvPr>
        </p:nvSpPr>
        <p:spPr/>
        <p:txBody>
          <a:bodyPr/>
          <a:lstStyle/>
          <a:p>
            <a:fld id="{1F75AAF0-25CE-4D48-B477-6E956BA22360}" type="slidenum">
              <a:rPr lang="en-US" smtClean="0"/>
              <a:t>10</a:t>
            </a:fld>
            <a:endParaRPr lang="en-US"/>
          </a:p>
        </p:txBody>
      </p:sp>
    </p:spTree>
    <p:extLst>
      <p:ext uri="{BB962C8B-B14F-4D97-AF65-F5344CB8AC3E}">
        <p14:creationId xmlns:p14="http://schemas.microsoft.com/office/powerpoint/2010/main" val="10945615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Slide">
    <p:spTree>
      <p:nvGrpSpPr>
        <p:cNvPr id="1" name=""/>
        <p:cNvGrpSpPr/>
        <p:nvPr/>
      </p:nvGrpSpPr>
      <p:grpSpPr>
        <a:xfrm>
          <a:off x="0" y="0"/>
          <a:ext cx="0" cy="0"/>
          <a:chOff x="0" y="0"/>
          <a:chExt cx="0" cy="0"/>
        </a:xfrm>
      </p:grpSpPr>
      <p:sp>
        <p:nvSpPr>
          <p:cNvPr id="2" name="Title 1"/>
          <p:cNvSpPr>
            <a:spLocks noGrp="1"/>
          </p:cNvSpPr>
          <p:nvPr>
            <p:ph type="title"/>
          </p:nvPr>
        </p:nvSpPr>
        <p:spPr>
          <a:xfrm>
            <a:off x="2224585" y="2416071"/>
            <a:ext cx="9967416" cy="830997"/>
          </a:xfrm>
          <a:prstGeom prst="rect">
            <a:avLst/>
          </a:prstGeom>
        </p:spPr>
        <p:txBody>
          <a:bodyPr wrap="square" anchor="ctr">
            <a:spAutoFit/>
          </a:bodyPr>
          <a:lstStyle>
            <a:lvl1pPr algn="l">
              <a:defRPr sz="4800" b="0" i="0">
                <a:latin typeface="Gill Sans MT" charset="0"/>
                <a:ea typeface="Gill Sans MT" charset="0"/>
                <a:cs typeface="Gill Sans MT" charset="0"/>
              </a:defRPr>
            </a:lvl1p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2224586" y="3929465"/>
            <a:ext cx="9967415" cy="461665"/>
          </a:xfrm>
          <a:prstGeom prst="rect">
            <a:avLst/>
          </a:prstGeom>
        </p:spPr>
        <p:txBody>
          <a:bodyPr wrap="square" anchor="ctr">
            <a:spAutoFit/>
          </a:bodyPr>
          <a:lstStyle>
            <a:lvl1pPr algn="l">
              <a:defRPr sz="2400">
                <a:latin typeface="Avenir Book" charset="0"/>
                <a:ea typeface="Avenir Book" charset="0"/>
                <a:cs typeface="Avenir Book" charset="0"/>
              </a:defRPr>
            </a:lvl1pPr>
            <a:lvl2pPr>
              <a:defRPr>
                <a:latin typeface="Avenir Book" charset="0"/>
                <a:ea typeface="Avenir Book" charset="0"/>
                <a:cs typeface="Avenir Book" charset="0"/>
              </a:defRPr>
            </a:lvl2pPr>
            <a:lvl3pPr>
              <a:defRPr>
                <a:latin typeface="Avenir Book" charset="0"/>
                <a:ea typeface="Avenir Book" charset="0"/>
                <a:cs typeface="Avenir Book" charset="0"/>
              </a:defRPr>
            </a:lvl3pPr>
            <a:lvl4pPr>
              <a:defRPr>
                <a:latin typeface="Avenir Book" charset="0"/>
                <a:ea typeface="Avenir Book" charset="0"/>
                <a:cs typeface="Avenir Book" charset="0"/>
              </a:defRPr>
            </a:lvl4pPr>
            <a:lvl5pPr>
              <a:defRPr>
                <a:latin typeface="Avenir Book" charset="0"/>
                <a:ea typeface="Avenir Book" charset="0"/>
                <a:cs typeface="Avenir Book" charset="0"/>
              </a:defRPr>
            </a:lvl5pPr>
          </a:lstStyle>
          <a:p>
            <a:pPr lvl="0"/>
            <a:r>
              <a:rPr lang="en-US" dirty="0" smtClean="0"/>
              <a:t>Click to edit Master text styles</a:t>
            </a:r>
          </a:p>
        </p:txBody>
      </p:sp>
      <p:sp>
        <p:nvSpPr>
          <p:cNvPr id="4" name="Text Placeholder 3"/>
          <p:cNvSpPr>
            <a:spLocks noGrp="1"/>
          </p:cNvSpPr>
          <p:nvPr>
            <p:ph type="body" sz="quarter" idx="11"/>
          </p:nvPr>
        </p:nvSpPr>
        <p:spPr>
          <a:xfrm>
            <a:off x="294969" y="5958654"/>
            <a:ext cx="4999702" cy="619125"/>
          </a:xfrm>
          <a:prstGeom prst="rect">
            <a:avLst/>
          </a:prstGeom>
        </p:spPr>
        <p:txBody>
          <a:bodyPr/>
          <a:lstStyle>
            <a:lvl1pPr algn="l">
              <a:defRPr b="0" i="0">
                <a:solidFill>
                  <a:schemeClr val="tx1">
                    <a:lumMod val="65000"/>
                    <a:lumOff val="35000"/>
                  </a:schemeClr>
                </a:solidFill>
                <a:latin typeface="Avenir Book" charset="0"/>
                <a:ea typeface="Avenir Book" charset="0"/>
                <a:cs typeface="Avenir Book" charset="0"/>
              </a:defRPr>
            </a:lvl1pPr>
            <a:lvl2pPr algn="l">
              <a:defRPr b="0" i="0">
                <a:solidFill>
                  <a:schemeClr val="tx1"/>
                </a:solidFill>
                <a:latin typeface="Avenir Book" charset="0"/>
                <a:ea typeface="Avenir Book" charset="0"/>
                <a:cs typeface="Avenir Book" charset="0"/>
              </a:defRPr>
            </a:lvl2pPr>
            <a:lvl3pPr algn="l">
              <a:defRPr b="0" i="0">
                <a:solidFill>
                  <a:schemeClr val="tx1"/>
                </a:solidFill>
                <a:latin typeface="Avenir Book" charset="0"/>
                <a:ea typeface="Avenir Book" charset="0"/>
                <a:cs typeface="Avenir Book" charset="0"/>
              </a:defRPr>
            </a:lvl3pPr>
            <a:lvl4pPr algn="l">
              <a:defRPr b="0" i="0">
                <a:solidFill>
                  <a:schemeClr val="tx1"/>
                </a:solidFill>
                <a:latin typeface="Avenir Book" charset="0"/>
                <a:ea typeface="Avenir Book" charset="0"/>
                <a:cs typeface="Avenir Book" charset="0"/>
              </a:defRPr>
            </a:lvl4pPr>
            <a:lvl5pPr algn="l">
              <a:defRPr b="0" i="0">
                <a:solidFill>
                  <a:schemeClr val="tx1"/>
                </a:solidFill>
                <a:latin typeface="Avenir Book" charset="0"/>
                <a:ea typeface="Avenir Book" charset="0"/>
                <a:cs typeface="Avenir Book" charset="0"/>
              </a:defRPr>
            </a:lvl5pPr>
          </a:lstStyle>
          <a:p>
            <a:pPr lvl="0"/>
            <a:r>
              <a:rPr lang="en-US" dirty="0" smtClean="0"/>
              <a:t>Click to edit Master text styles</a:t>
            </a:r>
          </a:p>
        </p:txBody>
      </p:sp>
    </p:spTree>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aseline="0"/>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Slide Number Placeholder 3"/>
          <p:cNvSpPr>
            <a:spLocks noGrp="1"/>
          </p:cNvSpPr>
          <p:nvPr>
            <p:ph type="sldNum" sz="quarter" idx="10"/>
          </p:nvPr>
        </p:nvSpPr>
        <p:spPr/>
        <p:txBody>
          <a:bodyPr/>
          <a:lstStyle/>
          <a:p>
            <a:fld id="{BD57ED39-946D-8448-97E0-000ADD2519C8}" type="slidenum">
              <a:rPr lang="en-US" smtClean="0"/>
              <a:pPr/>
              <a:t>‹#›</a:t>
            </a:fld>
            <a:endParaRPr lang="en-US" dirty="0"/>
          </a:p>
        </p:txBody>
      </p:sp>
    </p:spTree>
    <p:extLst>
      <p:ext uri="{BB962C8B-B14F-4D97-AF65-F5344CB8AC3E}">
        <p14:creationId xmlns:p14="http://schemas.microsoft.com/office/powerpoint/2010/main" val="342409626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397688" y="1249606"/>
            <a:ext cx="5384800" cy="4525963"/>
          </a:xfrm>
        </p:spPr>
        <p:txBody>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Content Placeholder 3"/>
          <p:cNvSpPr>
            <a:spLocks noGrp="1"/>
          </p:cNvSpPr>
          <p:nvPr>
            <p:ph sz="half" idx="2"/>
          </p:nvPr>
        </p:nvSpPr>
        <p:spPr>
          <a:xfrm>
            <a:off x="6197600" y="1249606"/>
            <a:ext cx="5384800" cy="4525963"/>
          </a:xfrm>
        </p:spPr>
        <p:txBody>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5" name="Slide Number Placeholder 4"/>
          <p:cNvSpPr>
            <a:spLocks noGrp="1"/>
          </p:cNvSpPr>
          <p:nvPr>
            <p:ph type="sldNum" sz="quarter" idx="10"/>
          </p:nvPr>
        </p:nvSpPr>
        <p:spPr/>
        <p:txBody>
          <a:bodyPr/>
          <a:lstStyle/>
          <a:p>
            <a:fld id="{BD57ED39-946D-8448-97E0-000ADD2519C8}" type="slidenum">
              <a:rPr lang="en-US" smtClean="0"/>
              <a:pPr/>
              <a:t>‹#›</a:t>
            </a:fld>
            <a:endParaRPr lang="en-US" dirty="0"/>
          </a:p>
        </p:txBody>
      </p:sp>
    </p:spTree>
    <p:extLst>
      <p:ext uri="{BB962C8B-B14F-4D97-AF65-F5344CB8AC3E}">
        <p14:creationId xmlns:p14="http://schemas.microsoft.com/office/powerpoint/2010/main" val="34066765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Just Tit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5" name="Slide Number Placeholder 4"/>
          <p:cNvSpPr>
            <a:spLocks noGrp="1"/>
          </p:cNvSpPr>
          <p:nvPr>
            <p:ph type="sldNum" sz="quarter" idx="10"/>
          </p:nvPr>
        </p:nvSpPr>
        <p:spPr/>
        <p:txBody>
          <a:bodyPr/>
          <a:lstStyle/>
          <a:p>
            <a:fld id="{BD57ED39-946D-8448-97E0-000ADD2519C8}" type="slidenum">
              <a:rPr lang="en-US" smtClean="0"/>
              <a:pPr/>
              <a:t>‹#›</a:t>
            </a:fld>
            <a:endParaRPr lang="en-US" dirty="0"/>
          </a:p>
        </p:txBody>
      </p:sp>
    </p:spTree>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No Title">
    <p:spTree>
      <p:nvGrpSpPr>
        <p:cNvPr id="1" name=""/>
        <p:cNvGrpSpPr/>
        <p:nvPr/>
      </p:nvGrpSpPr>
      <p:grpSpPr>
        <a:xfrm>
          <a:off x="0" y="0"/>
          <a:ext cx="0" cy="0"/>
          <a:chOff x="0" y="0"/>
          <a:chExt cx="0" cy="0"/>
        </a:xfrm>
      </p:grpSpPr>
      <p:sp>
        <p:nvSpPr>
          <p:cNvPr id="4" name="Rectangle 3"/>
          <p:cNvSpPr/>
          <p:nvPr userDrawn="1"/>
        </p:nvSpPr>
        <p:spPr>
          <a:xfrm>
            <a:off x="0" y="587829"/>
            <a:ext cx="12192000" cy="82296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2" name="Slide Number Placeholder 1"/>
          <p:cNvSpPr>
            <a:spLocks noGrp="1"/>
          </p:cNvSpPr>
          <p:nvPr>
            <p:ph type="sldNum" sz="quarter" idx="12"/>
          </p:nvPr>
        </p:nvSpPr>
        <p:spPr/>
        <p:txBody>
          <a:bodyPr/>
          <a:lstStyle/>
          <a:p>
            <a:fld id="{BD57ED39-946D-8448-97E0-000ADD2519C8}" type="slidenum">
              <a:rPr lang="en-US" smtClean="0"/>
              <a:pPr/>
              <a:t>‹#›</a:t>
            </a:fld>
            <a:endParaRPr lang="en-US" dirty="0"/>
          </a:p>
        </p:txBody>
      </p:sp>
      <p:sp>
        <p:nvSpPr>
          <p:cNvPr id="5" name="Text Placeholder 5"/>
          <p:cNvSpPr>
            <a:spLocks noGrp="1"/>
          </p:cNvSpPr>
          <p:nvPr>
            <p:ph type="body" sz="quarter" idx="11" hasCustomPrompt="1"/>
          </p:nvPr>
        </p:nvSpPr>
        <p:spPr>
          <a:xfrm>
            <a:off x="4697506" y="6356351"/>
            <a:ext cx="6884894" cy="482111"/>
          </a:xfrm>
        </p:spPr>
        <p:txBody>
          <a:bodyPr anchor="ctr">
            <a:normAutofit/>
          </a:bodyPr>
          <a:lstStyle>
            <a:lvl1pPr marL="0" indent="0" algn="r">
              <a:buNone/>
              <a:defRPr sz="2000">
                <a:solidFill>
                  <a:schemeClr val="bg1"/>
                </a:solidFill>
              </a:defRPr>
            </a:lvl1pPr>
          </a:lstStyle>
          <a:p>
            <a:pPr lvl="0"/>
            <a:r>
              <a:rPr lang="en-US" dirty="0" smtClean="0"/>
              <a:t>Your Text Here</a:t>
            </a:r>
            <a:endParaRPr lang="en-US" dirty="0"/>
          </a:p>
        </p:txBody>
      </p:sp>
    </p:spTree>
    <p:extLst>
      <p:ext uri="{BB962C8B-B14F-4D97-AF65-F5344CB8AC3E}">
        <p14:creationId xmlns:p14="http://schemas.microsoft.com/office/powerpoint/2010/main" val="29110667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reaker Slide">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a:extLst>
              <a:ext uri="{28A0092B-C50C-407E-A947-70E740481C1C}">
                <a14:useLocalDpi xmlns:a14="http://schemas.microsoft.com/office/drawing/2010/main"/>
              </a:ext>
            </a:extLst>
          </a:blip>
          <a:srcRect t="255" r="12914"/>
          <a:stretch/>
        </p:blipFill>
        <p:spPr>
          <a:xfrm>
            <a:off x="0" y="0"/>
            <a:ext cx="12192000" cy="6323308"/>
          </a:xfrm>
          <a:prstGeom prst="rect">
            <a:avLst/>
          </a:prstGeom>
        </p:spPr>
      </p:pic>
      <p:sp>
        <p:nvSpPr>
          <p:cNvPr id="2" name="Title 1"/>
          <p:cNvSpPr>
            <a:spLocks noGrp="1"/>
          </p:cNvSpPr>
          <p:nvPr>
            <p:ph type="ctrTitle" hasCustomPrompt="1"/>
          </p:nvPr>
        </p:nvSpPr>
        <p:spPr>
          <a:xfrm>
            <a:off x="0" y="2542273"/>
            <a:ext cx="12192000" cy="646331"/>
          </a:xfrm>
        </p:spPr>
        <p:txBody>
          <a:bodyPr>
            <a:spAutoFit/>
          </a:bodyPr>
          <a:lstStyle>
            <a:lvl1pPr algn="ctr">
              <a:defRPr>
                <a:solidFill>
                  <a:schemeClr val="bg1"/>
                </a:solidFill>
                <a:latin typeface="Gill Sans MT" charset="0"/>
                <a:ea typeface="Gill Sans MT" charset="0"/>
                <a:cs typeface="Gill Sans MT" charset="0"/>
              </a:defRPr>
            </a:lvl1pPr>
          </a:lstStyle>
          <a:p>
            <a:r>
              <a:rPr lang="en-US" dirty="0" smtClean="0"/>
              <a:t>TITLE</a:t>
            </a:r>
            <a:endParaRPr lang="en-US" dirty="0"/>
          </a:p>
        </p:txBody>
      </p:sp>
      <p:sp>
        <p:nvSpPr>
          <p:cNvPr id="3" name="Subtitle 2"/>
          <p:cNvSpPr>
            <a:spLocks noGrp="1"/>
          </p:cNvSpPr>
          <p:nvPr>
            <p:ph type="subTitle" idx="1" hasCustomPrompt="1"/>
          </p:nvPr>
        </p:nvSpPr>
        <p:spPr>
          <a:xfrm>
            <a:off x="0" y="3600450"/>
            <a:ext cx="12192000" cy="523220"/>
          </a:xfrm>
        </p:spPr>
        <p:txBody>
          <a:bodyPr>
            <a:spAutoFit/>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Subtitle</a:t>
            </a:r>
            <a:endParaRPr lang="en-US" dirty="0"/>
          </a:p>
        </p:txBody>
      </p:sp>
      <p:sp>
        <p:nvSpPr>
          <p:cNvPr id="4" name="Slide Number Placeholder 3"/>
          <p:cNvSpPr>
            <a:spLocks noGrp="1"/>
          </p:cNvSpPr>
          <p:nvPr>
            <p:ph type="sldNum" sz="quarter" idx="12"/>
          </p:nvPr>
        </p:nvSpPr>
        <p:spPr/>
        <p:txBody>
          <a:bodyPr/>
          <a:lstStyle/>
          <a:p>
            <a:fld id="{BD57ED39-946D-8448-97E0-000ADD2519C8}" type="slidenum">
              <a:rPr lang="en-US" smtClean="0"/>
              <a:pPr/>
              <a:t>‹#›</a:t>
            </a:fld>
            <a:endParaRPr lang="en-US" dirty="0"/>
          </a:p>
        </p:txBody>
      </p:sp>
    </p:spTree>
    <p:extLst>
      <p:ext uri="{BB962C8B-B14F-4D97-AF65-F5344CB8AC3E}">
        <p14:creationId xmlns:p14="http://schemas.microsoft.com/office/powerpoint/2010/main" val="315952639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4.xml"/><Relationship Id="rId7" Type="http://schemas.openxmlformats.org/officeDocument/2006/relationships/image" Target="../media/image1.png"/><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theme" Target="../theme/theme2.xml"/><Relationship Id="rId5" Type="http://schemas.openxmlformats.org/officeDocument/2006/relationships/slideLayout" Target="../slideLayouts/slideLayout6.xml"/><Relationship Id="rId10" Type="http://schemas.openxmlformats.org/officeDocument/2006/relationships/image" Target="../media/image5.png"/><Relationship Id="rId4" Type="http://schemas.openxmlformats.org/officeDocument/2006/relationships/slideLayout" Target="../slideLayouts/slideLayout5.xml"/><Relationship Id="rId9"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6" name="Picture 15"/>
          <p:cNvPicPr>
            <a:picLocks noChangeAspect="1"/>
          </p:cNvPicPr>
          <p:nvPr userDrawn="1"/>
        </p:nvPicPr>
        <p:blipFill rotWithShape="1">
          <a:blip r:embed="rId3">
            <a:extLst>
              <a:ext uri="{28A0092B-C50C-407E-A947-70E740481C1C}">
                <a14:useLocalDpi xmlns:a14="http://schemas.microsoft.com/office/drawing/2010/main"/>
              </a:ext>
            </a:extLst>
          </a:blip>
          <a:srcRect t="24934"/>
          <a:stretch/>
        </p:blipFill>
        <p:spPr>
          <a:xfrm>
            <a:off x="0" y="1362446"/>
            <a:ext cx="12192000" cy="4144267"/>
          </a:xfrm>
          <a:prstGeom prst="rect">
            <a:avLst/>
          </a:prstGeom>
        </p:spPr>
      </p:pic>
      <p:sp>
        <p:nvSpPr>
          <p:cNvPr id="22" name="Rectangle 21"/>
          <p:cNvSpPr/>
          <p:nvPr userDrawn="1"/>
        </p:nvSpPr>
        <p:spPr>
          <a:xfrm>
            <a:off x="0" y="1362446"/>
            <a:ext cx="1658112" cy="4270200"/>
          </a:xfrm>
          <a:prstGeom prst="rect">
            <a:avLst/>
          </a:prstGeom>
          <a:solidFill>
            <a:schemeClr val="bg1">
              <a:alpha val="39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24" name="TextBox 23"/>
          <p:cNvSpPr txBox="1"/>
          <p:nvPr userDrawn="1"/>
        </p:nvSpPr>
        <p:spPr>
          <a:xfrm>
            <a:off x="9192988" y="5632646"/>
            <a:ext cx="2682489" cy="1077218"/>
          </a:xfrm>
          <a:prstGeom prst="rect">
            <a:avLst/>
          </a:prstGeom>
          <a:noFill/>
        </p:spPr>
        <p:txBody>
          <a:bodyPr wrap="square" rtlCol="0">
            <a:spAutoFit/>
          </a:bodyPr>
          <a:lstStyle/>
          <a:p>
            <a:r>
              <a:rPr lang="en-US" sz="1600" b="0" i="0" dirty="0" smtClean="0">
                <a:solidFill>
                  <a:srgbClr val="DF4E2A"/>
                </a:solidFill>
                <a:latin typeface="Gill Sans MT" charset="0"/>
                <a:ea typeface="Gill Sans MT" charset="0"/>
                <a:cs typeface="Gill Sans MT" charset="0"/>
              </a:rPr>
              <a:t>ACHIEVING</a:t>
            </a:r>
            <a:r>
              <a:rPr lang="en-US" sz="1600" b="0" i="0" baseline="0" dirty="0" smtClean="0">
                <a:solidFill>
                  <a:srgbClr val="DF4E2A"/>
                </a:solidFill>
                <a:latin typeface="Gill Sans MT" charset="0"/>
                <a:ea typeface="Gill Sans MT" charset="0"/>
                <a:cs typeface="Gill Sans MT" charset="0"/>
              </a:rPr>
              <a:t> IMPROVEMENT</a:t>
            </a:r>
          </a:p>
          <a:p>
            <a:r>
              <a:rPr lang="en-US" sz="1600" b="0" i="0" baseline="0" dirty="0" smtClean="0">
                <a:solidFill>
                  <a:srgbClr val="DF4E2A"/>
                </a:solidFill>
                <a:latin typeface="Gill Sans MT" charset="0"/>
                <a:ea typeface="Gill Sans MT" charset="0"/>
                <a:cs typeface="Gill Sans MT" charset="0"/>
              </a:rPr>
              <a:t>THROUGH ASSESSMENT</a:t>
            </a:r>
          </a:p>
          <a:p>
            <a:r>
              <a:rPr lang="en-US" sz="1600" b="0" i="0" baseline="0" dirty="0" smtClean="0">
                <a:solidFill>
                  <a:srgbClr val="DF4E2A"/>
                </a:solidFill>
                <a:latin typeface="Gill Sans MT" charset="0"/>
                <a:ea typeface="Gill Sans MT" charset="0"/>
                <a:cs typeface="Gill Sans MT" charset="0"/>
              </a:rPr>
              <a:t>AND LEARNING.</a:t>
            </a:r>
          </a:p>
          <a:p>
            <a:r>
              <a:rPr lang="en-US" sz="1600" b="1" i="0" baseline="0" dirty="0" smtClean="0">
                <a:solidFill>
                  <a:srgbClr val="DF4E2A"/>
                </a:solidFill>
                <a:latin typeface="Gill Sans MT" charset="0"/>
                <a:ea typeface="Gill Sans MT" charset="0"/>
                <a:cs typeface="Gill Sans MT" charset="0"/>
              </a:rPr>
              <a:t>TOGETHER</a:t>
            </a:r>
            <a:r>
              <a:rPr lang="en-US" sz="1600" b="0" i="0" baseline="0" dirty="0" smtClean="0">
                <a:solidFill>
                  <a:srgbClr val="DF4E2A"/>
                </a:solidFill>
                <a:latin typeface="Gill Sans MT" charset="0"/>
                <a:ea typeface="Gill Sans MT" charset="0"/>
                <a:cs typeface="Gill Sans MT" charset="0"/>
              </a:rPr>
              <a:t>.</a:t>
            </a:r>
            <a:endParaRPr lang="en-US" sz="1600" b="0" i="0" dirty="0">
              <a:solidFill>
                <a:srgbClr val="DF4E2A"/>
              </a:solidFill>
              <a:latin typeface="Gill Sans MT" charset="0"/>
              <a:ea typeface="Gill Sans MT" charset="0"/>
              <a:cs typeface="Gill Sans MT" charset="0"/>
            </a:endParaRPr>
          </a:p>
        </p:txBody>
      </p:sp>
      <p:sp>
        <p:nvSpPr>
          <p:cNvPr id="17" name="Triangle 16"/>
          <p:cNvSpPr/>
          <p:nvPr userDrawn="1"/>
        </p:nvSpPr>
        <p:spPr>
          <a:xfrm rot="5400000">
            <a:off x="1454098" y="4768320"/>
            <a:ext cx="499272" cy="430406"/>
          </a:xfrm>
          <a:prstGeom prst="triangle">
            <a:avLst/>
          </a:prstGeom>
          <a:solidFill>
            <a:srgbClr val="424E63">
              <a:alpha val="72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Triangle 17"/>
          <p:cNvSpPr/>
          <p:nvPr userDrawn="1"/>
        </p:nvSpPr>
        <p:spPr>
          <a:xfrm rot="5400000">
            <a:off x="8969151" y="5696081"/>
            <a:ext cx="269735" cy="232530"/>
          </a:xfrm>
          <a:prstGeom prst="triangle">
            <a:avLst/>
          </a:prstGeom>
          <a:solidFill>
            <a:srgbClr val="DF4E2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2" name="Picture 1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03255" y="1528793"/>
            <a:ext cx="1051601" cy="2863736"/>
          </a:xfrm>
          <a:prstGeom prst="rect">
            <a:avLst/>
          </a:prstGeom>
        </p:spPr>
      </p:pic>
      <p:pic>
        <p:nvPicPr>
          <p:cNvPr id="11" name="Picture 10"/>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4869530" y="508847"/>
            <a:ext cx="7038008" cy="814895"/>
          </a:xfrm>
          <a:prstGeom prst="rect">
            <a:avLst/>
          </a:prstGeom>
        </p:spPr>
      </p:pic>
    </p:spTree>
    <p:extLst>
      <p:ext uri="{BB962C8B-B14F-4D97-AF65-F5344CB8AC3E}">
        <p14:creationId xmlns:p14="http://schemas.microsoft.com/office/powerpoint/2010/main" val="817995373"/>
      </p:ext>
    </p:extLst>
  </p:cSld>
  <p:clrMap bg1="lt1" tx1="dk1" bg2="lt2" tx2="dk2" accent1="accent1" accent2="accent2" accent3="accent3" accent4="accent4" accent5="accent5" accent6="accent6" hlink="hlink" folHlink="folHlink"/>
  <p:sldLayoutIdLst>
    <p:sldLayoutId id="2147483674" r:id="rId1"/>
  </p:sldLayoutIdLst>
  <p:hf hdr="0" ftr="0" dt="0"/>
  <p:txStyles>
    <p:titleStyle>
      <a:lvl1pPr algn="ctr" defTabSz="457200" rtl="0" eaLnBrk="1" latinLnBrk="0" hangingPunct="1">
        <a:spcBef>
          <a:spcPct val="0"/>
        </a:spcBef>
        <a:buNone/>
        <a:defRPr sz="3600" kern="1200">
          <a:solidFill>
            <a:schemeClr val="bg1"/>
          </a:solidFill>
          <a:latin typeface="+mj-lt"/>
          <a:ea typeface="+mj-ea"/>
          <a:cs typeface="+mj-cs"/>
        </a:defRPr>
      </a:lvl1pPr>
    </p:titleStyle>
    <p:bodyStyle>
      <a:lvl1pPr marL="0" indent="0" algn="ctr" defTabSz="457200" rtl="0" eaLnBrk="1" latinLnBrk="0" hangingPunct="1">
        <a:spcBef>
          <a:spcPct val="20000"/>
        </a:spcBef>
        <a:buFont typeface="Arial"/>
        <a:buNone/>
        <a:defRPr sz="2800" kern="1200">
          <a:solidFill>
            <a:schemeClr val="bg1"/>
          </a:solidFill>
          <a:latin typeface="+mn-lt"/>
          <a:ea typeface="+mn-ea"/>
          <a:cs typeface="+mn-cs"/>
        </a:defRPr>
      </a:lvl1pPr>
      <a:lvl2pPr marL="457200" indent="0" algn="ctr" defTabSz="457200" rtl="0" eaLnBrk="1" latinLnBrk="0" hangingPunct="1">
        <a:spcBef>
          <a:spcPct val="20000"/>
        </a:spcBef>
        <a:buFont typeface="Arial"/>
        <a:buNone/>
        <a:defRPr sz="2400" kern="1200">
          <a:solidFill>
            <a:schemeClr val="bg1"/>
          </a:solidFill>
          <a:latin typeface="+mn-lt"/>
          <a:ea typeface="+mn-ea"/>
          <a:cs typeface="+mn-cs"/>
        </a:defRPr>
      </a:lvl2pPr>
      <a:lvl3pPr marL="914400" indent="0" algn="ctr" defTabSz="457200" rtl="0" eaLnBrk="1" latinLnBrk="0" hangingPunct="1">
        <a:spcBef>
          <a:spcPct val="20000"/>
        </a:spcBef>
        <a:buFont typeface="Arial"/>
        <a:buNone/>
        <a:defRPr sz="2000" kern="1200">
          <a:solidFill>
            <a:schemeClr val="bg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6" name="Picture 15"/>
          <p:cNvPicPr>
            <a:picLocks noChangeAspect="1"/>
          </p:cNvPicPr>
          <p:nvPr userDrawn="1"/>
        </p:nvPicPr>
        <p:blipFill rotWithShape="1">
          <a:blip r:embed="rId7">
            <a:extLst>
              <a:ext uri="{28A0092B-C50C-407E-A947-70E740481C1C}">
                <a14:useLocalDpi xmlns:a14="http://schemas.microsoft.com/office/drawing/2010/main"/>
              </a:ext>
            </a:extLst>
          </a:blip>
          <a:srcRect t="44690" b="45003"/>
          <a:stretch/>
        </p:blipFill>
        <p:spPr>
          <a:xfrm>
            <a:off x="0" y="6298979"/>
            <a:ext cx="12192000" cy="569037"/>
          </a:xfrm>
          <a:prstGeom prst="rect">
            <a:avLst/>
          </a:prstGeom>
        </p:spPr>
      </p:pic>
      <p:grpSp>
        <p:nvGrpSpPr>
          <p:cNvPr id="15" name="Group 14"/>
          <p:cNvGrpSpPr/>
          <p:nvPr userDrawn="1"/>
        </p:nvGrpSpPr>
        <p:grpSpPr>
          <a:xfrm>
            <a:off x="0" y="950235"/>
            <a:ext cx="12193960" cy="906944"/>
            <a:chOff x="-1470" y="908793"/>
            <a:chExt cx="9145470" cy="906944"/>
          </a:xfrm>
        </p:grpSpPr>
        <p:sp>
          <p:nvSpPr>
            <p:cNvPr id="6" name="Rectangle 5"/>
            <p:cNvSpPr/>
            <p:nvPr userDrawn="1"/>
          </p:nvSpPr>
          <p:spPr>
            <a:xfrm>
              <a:off x="-1470" y="908793"/>
              <a:ext cx="9144000" cy="617309"/>
            </a:xfrm>
            <a:prstGeom prst="rect">
              <a:avLst/>
            </a:prstGeom>
            <a:solidFill>
              <a:schemeClr val="bg1"/>
            </a:solidFill>
            <a:ln>
              <a:noFill/>
            </a:ln>
            <a:effectLst>
              <a:outerShdw blurRad="152400" dist="76200" dir="16200000" sx="98000" sy="98000" rotWithShape="0">
                <a:prstClr val="black">
                  <a:alpha val="21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14" name="Rectangle 13"/>
            <p:cNvSpPr/>
            <p:nvPr userDrawn="1"/>
          </p:nvSpPr>
          <p:spPr>
            <a:xfrm>
              <a:off x="0" y="1217447"/>
              <a:ext cx="9144000" cy="59829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grpSp>
      <p:sp>
        <p:nvSpPr>
          <p:cNvPr id="2" name="Title Placeholder 1"/>
          <p:cNvSpPr>
            <a:spLocks noGrp="1"/>
          </p:cNvSpPr>
          <p:nvPr>
            <p:ph type="title"/>
          </p:nvPr>
        </p:nvSpPr>
        <p:spPr>
          <a:xfrm>
            <a:off x="400592" y="274638"/>
            <a:ext cx="10972800" cy="662534"/>
          </a:xfrm>
          <a:prstGeom prst="rect">
            <a:avLst/>
          </a:prstGeom>
        </p:spPr>
        <p:txBody>
          <a:bodyPr vert="horz" lIns="91440" tIns="45720" rIns="91440" bIns="45720" rtlCol="0" anchor="ctr">
            <a:normAutofit/>
          </a:bodyPr>
          <a:lstStyle/>
          <a:p>
            <a:r>
              <a:rPr lang="en-US" dirty="0" smtClean="0"/>
              <a:t>Title</a:t>
            </a:r>
            <a:endParaRPr lang="en-US" dirty="0"/>
          </a:p>
        </p:txBody>
      </p:sp>
      <p:sp>
        <p:nvSpPr>
          <p:cNvPr id="3" name="Text Placeholder 2"/>
          <p:cNvSpPr>
            <a:spLocks noGrp="1"/>
          </p:cNvSpPr>
          <p:nvPr>
            <p:ph type="body" idx="1"/>
          </p:nvPr>
        </p:nvSpPr>
        <p:spPr>
          <a:xfrm>
            <a:off x="400592" y="1217449"/>
            <a:ext cx="10972800" cy="479914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p:txBody>
      </p:sp>
      <p:sp>
        <p:nvSpPr>
          <p:cNvPr id="5" name="Slide Number Placeholder 4"/>
          <p:cNvSpPr>
            <a:spLocks noGrp="1"/>
          </p:cNvSpPr>
          <p:nvPr>
            <p:ph type="sldNum" sz="quarter" idx="4"/>
          </p:nvPr>
        </p:nvSpPr>
        <p:spPr>
          <a:xfrm>
            <a:off x="11373392" y="6356350"/>
            <a:ext cx="696688" cy="482112"/>
          </a:xfrm>
          <a:prstGeom prst="rect">
            <a:avLst/>
          </a:prstGeom>
        </p:spPr>
        <p:txBody>
          <a:bodyPr vert="horz" lIns="91440" tIns="45720" rIns="91440" bIns="45720" rtlCol="0" anchor="ctr"/>
          <a:lstStyle>
            <a:lvl1pPr algn="r">
              <a:defRPr sz="1200">
                <a:solidFill>
                  <a:schemeClr val="bg1"/>
                </a:solidFill>
                <a:latin typeface="Avenir Book" charset="0"/>
                <a:ea typeface="Avenir Book" charset="0"/>
                <a:cs typeface="Avenir Book" charset="0"/>
              </a:defRPr>
            </a:lvl1pPr>
          </a:lstStyle>
          <a:p>
            <a:fld id="{BD57ED39-946D-8448-97E0-000ADD2519C8}" type="slidenum">
              <a:rPr lang="en-US" smtClean="0"/>
              <a:pPr/>
              <a:t>‹#›</a:t>
            </a:fld>
            <a:endParaRPr lang="en-US" dirty="0"/>
          </a:p>
        </p:txBody>
      </p:sp>
      <p:sp>
        <p:nvSpPr>
          <p:cNvPr id="10" name="Rectangle 9"/>
          <p:cNvSpPr/>
          <p:nvPr userDrawn="1"/>
        </p:nvSpPr>
        <p:spPr>
          <a:xfrm>
            <a:off x="4777" y="6084102"/>
            <a:ext cx="1188592" cy="783914"/>
          </a:xfrm>
          <a:prstGeom prst="rect">
            <a:avLst/>
          </a:prstGeom>
          <a:solidFill>
            <a:schemeClr val="bg1">
              <a:alpha val="39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17" name="Triangle 16"/>
          <p:cNvSpPr/>
          <p:nvPr userDrawn="1"/>
        </p:nvSpPr>
        <p:spPr>
          <a:xfrm rot="5400000">
            <a:off x="1097677" y="6458472"/>
            <a:ext cx="319183" cy="275157"/>
          </a:xfrm>
          <a:prstGeom prst="triangle">
            <a:avLst/>
          </a:prstGeom>
          <a:solidFill>
            <a:srgbClr val="424E63">
              <a:alpha val="72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9" name="Picture 18"/>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1417983" y="6473862"/>
            <a:ext cx="2331804" cy="235535"/>
          </a:xfrm>
          <a:prstGeom prst="rect">
            <a:avLst/>
          </a:prstGeom>
        </p:spPr>
      </p:pic>
      <p:pic>
        <p:nvPicPr>
          <p:cNvPr id="20" name="Picture 19"/>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rot="5400000">
            <a:off x="474812" y="6284729"/>
            <a:ext cx="238181" cy="648618"/>
          </a:xfrm>
          <a:prstGeom prst="rect">
            <a:avLst/>
          </a:prstGeom>
        </p:spPr>
      </p:pic>
      <p:pic>
        <p:nvPicPr>
          <p:cNvPr id="2050" name="Picture 2"/>
          <p:cNvPicPr>
            <a:picLocks noChangeAspect="1" noChangeArrowheads="1"/>
          </p:cNvPicPr>
          <p:nvPr userDrawn="1"/>
        </p:nvPicPr>
        <p:blipFill>
          <a:blip r:embed="rId10">
            <a:extLst>
              <a:ext uri="{28A0092B-C50C-407E-A947-70E740481C1C}">
                <a14:useLocalDpi xmlns:a14="http://schemas.microsoft.com/office/drawing/2010/main" val="0"/>
              </a:ext>
            </a:extLst>
          </a:blip>
          <a:srcRect/>
          <a:stretch>
            <a:fillRect/>
          </a:stretch>
        </p:blipFill>
        <p:spPr bwMode="auto">
          <a:xfrm>
            <a:off x="8577036" y="6346314"/>
            <a:ext cx="2560638" cy="377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16322595"/>
      </p:ext>
    </p:extLst>
  </p:cSld>
  <p:clrMap bg1="lt1" tx1="dk1" bg2="lt2" tx2="dk2" accent1="accent1" accent2="accent2" accent3="accent3" accent4="accent4" accent5="accent5" accent6="accent6" hlink="hlink" folHlink="folHlink"/>
  <p:sldLayoutIdLst>
    <p:sldLayoutId id="2147483650" r:id="rId1"/>
    <p:sldLayoutId id="2147483652" r:id="rId2"/>
    <p:sldLayoutId id="2147483672" r:id="rId3"/>
    <p:sldLayoutId id="2147483655" r:id="rId4"/>
    <p:sldLayoutId id="2147483649" r:id="rId5"/>
  </p:sldLayoutIdLst>
  <p:timing>
    <p:tnLst>
      <p:par>
        <p:cTn id="1" dur="indefinite" restart="never" nodeType="tmRoot"/>
      </p:par>
    </p:tnLst>
  </p:timing>
  <p:hf hdr="0" ftr="0" dt="0"/>
  <p:txStyles>
    <p:titleStyle>
      <a:lvl1pPr algn="l" defTabSz="457200" rtl="0" eaLnBrk="1" latinLnBrk="0" hangingPunct="1">
        <a:spcBef>
          <a:spcPct val="0"/>
        </a:spcBef>
        <a:buNone/>
        <a:defRPr sz="3600" b="1" kern="1200" cap="small" baseline="0">
          <a:solidFill>
            <a:schemeClr val="tx1"/>
          </a:solidFill>
          <a:latin typeface="Gill Sans MT" charset="0"/>
          <a:ea typeface="Gill Sans MT" charset="0"/>
          <a:cs typeface="Gill Sans MT" charset="0"/>
        </a:defRPr>
      </a:lvl1pPr>
    </p:titleStyle>
    <p:bodyStyle>
      <a:lvl1pPr marL="342900" indent="-342900" algn="l" defTabSz="457200" rtl="0" eaLnBrk="1" latinLnBrk="0" hangingPunct="1">
        <a:spcBef>
          <a:spcPct val="20000"/>
        </a:spcBef>
        <a:buFont typeface="Arial"/>
        <a:buChar char="•"/>
        <a:defRPr sz="2800" kern="1200">
          <a:solidFill>
            <a:schemeClr val="tx1"/>
          </a:solidFill>
          <a:latin typeface="Avenir Book" charset="0"/>
          <a:ea typeface="Avenir Book" charset="0"/>
          <a:cs typeface="Avenir Book" charset="0"/>
        </a:defRPr>
      </a:lvl1pPr>
      <a:lvl2pPr marL="742950" indent="-285750" algn="l" defTabSz="457200" rtl="0" eaLnBrk="1" latinLnBrk="0" hangingPunct="1">
        <a:spcBef>
          <a:spcPct val="20000"/>
        </a:spcBef>
        <a:buFont typeface="Arial"/>
        <a:buChar char="•"/>
        <a:defRPr sz="2400" kern="1200">
          <a:solidFill>
            <a:schemeClr val="tx1"/>
          </a:solidFill>
          <a:latin typeface="Avenir Book" charset="0"/>
          <a:ea typeface="Avenir Book" charset="0"/>
          <a:cs typeface="Avenir Book" charset="0"/>
        </a:defRPr>
      </a:lvl2pPr>
      <a:lvl3pPr marL="1143000" indent="-228600" algn="l" defTabSz="457200" rtl="0" eaLnBrk="1" latinLnBrk="0" hangingPunct="1">
        <a:spcBef>
          <a:spcPct val="20000"/>
        </a:spcBef>
        <a:buFont typeface="Arial"/>
        <a:buChar char="•"/>
        <a:defRPr sz="2000" kern="1200" baseline="0">
          <a:solidFill>
            <a:schemeClr val="tx1"/>
          </a:solidFill>
          <a:latin typeface="Avenir Book" charset="0"/>
          <a:ea typeface="Avenir Book" charset="0"/>
          <a:cs typeface="Avenir Book" charset="0"/>
        </a:defRPr>
      </a:lvl3pPr>
      <a:lvl4pPr marL="1600200" indent="-228600" algn="l" defTabSz="457200" rtl="0" eaLnBrk="1" latinLnBrk="0" hangingPunct="1">
        <a:spcBef>
          <a:spcPct val="20000"/>
        </a:spcBef>
        <a:buFont typeface="Arial"/>
        <a:buChar char="–"/>
        <a:defRPr sz="2000" kern="1200">
          <a:solidFill>
            <a:schemeClr val="tx1"/>
          </a:solidFill>
          <a:latin typeface="Arial"/>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Arial"/>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 Id="rId5" Type="http://schemas.openxmlformats.org/officeDocument/2006/relationships/image" Target="../media/image7.png"/><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11.xml"/><Relationship Id="rId5" Type="http://schemas.openxmlformats.org/officeDocument/2006/relationships/image" Target="../media/image10.png"/><Relationship Id="rId4" Type="http://schemas.openxmlformats.org/officeDocument/2006/relationships/hyperlink" Target="https://kicp-workshops.uchicago.edu/eo2014/pdf/Tina-Feys-rules-of-improv.pdf" TargetMode="Externa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ags" Target="../tags/tag1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3.xml"/><Relationship Id="rId1" Type="http://schemas.openxmlformats.org/officeDocument/2006/relationships/tags" Target="../tags/tag13.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ags" Target="../tags/tag14.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7.xml"/><Relationship Id="rId5" Type="http://schemas.openxmlformats.org/officeDocument/2006/relationships/image" Target="../media/image9.pn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9.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10.xml"/><Relationship Id="rId4" Type="http://schemas.openxmlformats.org/officeDocument/2006/relationships/hyperlink" Target="http://www.tandfonline.com/doi/pdf/10.1080/2331186X.2016.1204142?needAccess=true"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10928" y="2046740"/>
            <a:ext cx="9967416" cy="1569660"/>
          </a:xfrm>
        </p:spPr>
        <p:txBody>
          <a:bodyPr/>
          <a:lstStyle/>
          <a:p>
            <a:r>
              <a:rPr lang="en-US" dirty="0"/>
              <a:t>Shake Up Your Education Program to Make Learning "Sticky"</a:t>
            </a:r>
          </a:p>
        </p:txBody>
      </p:sp>
      <p:sp>
        <p:nvSpPr>
          <p:cNvPr id="3" name="Text Placeholder 2"/>
          <p:cNvSpPr>
            <a:spLocks noGrp="1"/>
          </p:cNvSpPr>
          <p:nvPr>
            <p:ph type="body" sz="quarter" idx="10"/>
          </p:nvPr>
        </p:nvSpPr>
        <p:spPr>
          <a:xfrm>
            <a:off x="1825715" y="3744799"/>
            <a:ext cx="10235656" cy="830997"/>
          </a:xfrm>
        </p:spPr>
        <p:txBody>
          <a:bodyPr/>
          <a:lstStyle/>
          <a:p>
            <a:r>
              <a:rPr lang="en-US" dirty="0"/>
              <a:t>Theresa Frederick, </a:t>
            </a:r>
            <a:r>
              <a:rPr lang="en-US" dirty="0" smtClean="0"/>
              <a:t>BA, Deborah </a:t>
            </a:r>
            <a:r>
              <a:rPr lang="en-US" dirty="0"/>
              <a:t>Simpson, </a:t>
            </a:r>
            <a:r>
              <a:rPr lang="en-US" dirty="0" smtClean="0"/>
              <a:t>PhD, </a:t>
            </a:r>
            <a:r>
              <a:rPr lang="en-US" dirty="0" smtClean="0"/>
              <a:t>and Kristin </a:t>
            </a:r>
            <a:r>
              <a:rPr lang="en-US" dirty="0"/>
              <a:t>Ouweneel, </a:t>
            </a:r>
            <a:r>
              <a:rPr lang="en-US" dirty="0" smtClean="0"/>
              <a:t>BA</a:t>
            </a:r>
          </a:p>
        </p:txBody>
      </p:sp>
      <p:sp>
        <p:nvSpPr>
          <p:cNvPr id="4" name="Text Placeholder 3"/>
          <p:cNvSpPr>
            <a:spLocks noGrp="1"/>
          </p:cNvSpPr>
          <p:nvPr>
            <p:ph type="body" sz="quarter" idx="11"/>
          </p:nvPr>
        </p:nvSpPr>
        <p:spPr/>
        <p:txBody>
          <a:bodyPr/>
          <a:lstStyle/>
          <a:p>
            <a:r>
              <a:rPr lang="en-US" dirty="0" smtClean="0"/>
              <a:t>Monday, September 25, 2017</a:t>
            </a:r>
            <a:endParaRPr lang="en-US" dirty="0"/>
          </a:p>
        </p:txBody>
      </p:sp>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74666" y="4501491"/>
            <a:ext cx="3320005" cy="486144"/>
          </a:xfrm>
          <a:prstGeom prst="rect">
            <a:avLst/>
          </a:prstGeom>
        </p:spPr>
      </p:pic>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749354" y="6062067"/>
            <a:ext cx="2696579" cy="414933"/>
          </a:xfrm>
          <a:prstGeom prst="rect">
            <a:avLst/>
          </a:prstGeom>
        </p:spPr>
      </p:pic>
    </p:spTree>
    <p:custDataLst>
      <p:tags r:id="rId1"/>
    </p:custDataLst>
    <p:extLst>
      <p:ext uri="{BB962C8B-B14F-4D97-AF65-F5344CB8AC3E}">
        <p14:creationId xmlns:p14="http://schemas.microsoft.com/office/powerpoint/2010/main" val="105127631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Key Rules of “Improv” -  Always Agree … Yes </a:t>
            </a:r>
            <a:r>
              <a:rPr lang="en-US" dirty="0"/>
              <a:t>And…</a:t>
            </a:r>
          </a:p>
        </p:txBody>
      </p:sp>
      <p:sp>
        <p:nvSpPr>
          <p:cNvPr id="7" name="Content Placeholder 6"/>
          <p:cNvSpPr>
            <a:spLocks noGrp="1"/>
          </p:cNvSpPr>
          <p:nvPr>
            <p:ph idx="1"/>
          </p:nvPr>
        </p:nvSpPr>
        <p:spPr/>
        <p:txBody>
          <a:bodyPr/>
          <a:lstStyle/>
          <a:p>
            <a:pPr marL="347663" indent="-347663">
              <a:buFont typeface="+mj-lt"/>
              <a:buAutoNum type="arabicPeriod"/>
            </a:pPr>
            <a:r>
              <a:rPr lang="en-US" dirty="0"/>
              <a:t> Always Agree &amp; Say YES </a:t>
            </a:r>
          </a:p>
          <a:p>
            <a:pPr marL="685800" lvl="1"/>
            <a:r>
              <a:rPr lang="en-US" dirty="0"/>
              <a:t>Respect what your partner has created </a:t>
            </a:r>
          </a:p>
          <a:p>
            <a:pPr marL="685800" lvl="1"/>
            <a:r>
              <a:rPr lang="en-US" dirty="0"/>
              <a:t>Benefit of agreement is an open mind </a:t>
            </a:r>
            <a:endParaRPr lang="en-US" dirty="0" smtClean="0"/>
          </a:p>
          <a:p>
            <a:pPr marL="400050" lvl="1" indent="0">
              <a:buNone/>
            </a:pPr>
            <a:endParaRPr lang="en-US" sz="1200" dirty="0" smtClean="0"/>
          </a:p>
          <a:p>
            <a:pPr marL="403225" indent="-403225">
              <a:buFont typeface="+mj-lt"/>
              <a:buAutoNum type="arabicPeriod"/>
            </a:pPr>
            <a:r>
              <a:rPr lang="en-US" dirty="0"/>
              <a:t>Say YES </a:t>
            </a:r>
            <a:r>
              <a:rPr lang="en-US" dirty="0" smtClean="0"/>
              <a:t>AND - Add </a:t>
            </a:r>
            <a:r>
              <a:rPr lang="en-US" dirty="0"/>
              <a:t>something </a:t>
            </a:r>
          </a:p>
          <a:p>
            <a:pPr marL="685800" lvl="1"/>
            <a:r>
              <a:rPr lang="en-US" dirty="0"/>
              <a:t>Make Statements  - Takes the “pressure” off others to provide all answers </a:t>
            </a:r>
          </a:p>
          <a:p>
            <a:pPr marL="685800" lvl="1"/>
            <a:r>
              <a:rPr lang="en-US" dirty="0"/>
              <a:t>Don’t ask “questions</a:t>
            </a:r>
            <a:r>
              <a:rPr lang="en-US" dirty="0" smtClean="0"/>
              <a:t>” that are really statements </a:t>
            </a:r>
            <a:endParaRPr lang="en-US" dirty="0"/>
          </a:p>
          <a:p>
            <a:pPr marL="0" indent="0">
              <a:buNone/>
            </a:pPr>
            <a:endParaRPr lang="en-US" sz="1200" dirty="0" smtClean="0"/>
          </a:p>
          <a:p>
            <a:pPr marL="0" indent="0">
              <a:buNone/>
            </a:pPr>
            <a:r>
              <a:rPr lang="en-US" dirty="0" smtClean="0"/>
              <a:t>3. There are no mistakes – only opportunities.. </a:t>
            </a:r>
          </a:p>
          <a:p>
            <a:pPr marL="0" indent="0">
              <a:buNone/>
            </a:pPr>
            <a:endParaRPr lang="en-US" sz="1200" dirty="0" smtClean="0"/>
          </a:p>
          <a:p>
            <a:pPr marL="0" indent="0">
              <a:buNone/>
            </a:pPr>
            <a:r>
              <a:rPr lang="en-US" dirty="0" smtClean="0"/>
              <a:t>4.  Listen - Give </a:t>
            </a:r>
            <a:r>
              <a:rPr lang="en-US" dirty="0"/>
              <a:t>&amp; Take (stop talking)</a:t>
            </a:r>
          </a:p>
          <a:p>
            <a:pPr marL="514350" indent="-514350">
              <a:buFont typeface="+mj-lt"/>
              <a:buAutoNum type="arabicPeriod"/>
            </a:pPr>
            <a:endParaRPr lang="en-US" dirty="0"/>
          </a:p>
        </p:txBody>
      </p:sp>
      <p:sp>
        <p:nvSpPr>
          <p:cNvPr id="9" name="Rectangle 8"/>
          <p:cNvSpPr/>
          <p:nvPr/>
        </p:nvSpPr>
        <p:spPr>
          <a:xfrm>
            <a:off x="6668010" y="1032782"/>
            <a:ext cx="5365187" cy="461665"/>
          </a:xfrm>
          <a:prstGeom prst="rect">
            <a:avLst/>
          </a:prstGeom>
        </p:spPr>
        <p:txBody>
          <a:bodyPr wrap="none">
            <a:spAutoFit/>
          </a:bodyPr>
          <a:lstStyle/>
          <a:p>
            <a:r>
              <a:rPr lang="en-US" sz="2400" b="1" cap="small" dirty="0">
                <a:solidFill>
                  <a:srgbClr val="7030A0"/>
                </a:solidFill>
                <a:latin typeface="Avenir Book"/>
              </a:rPr>
              <a:t>Goal: </a:t>
            </a:r>
            <a:r>
              <a:rPr lang="en-US" sz="2400" b="1" dirty="0">
                <a:solidFill>
                  <a:srgbClr val="7030A0"/>
                </a:solidFill>
                <a:latin typeface="Avenir Book"/>
              </a:rPr>
              <a:t>Make the “Team” look better </a:t>
            </a:r>
          </a:p>
        </p:txBody>
      </p:sp>
      <p:sp>
        <p:nvSpPr>
          <p:cNvPr id="10" name="Rectangle 9"/>
          <p:cNvSpPr/>
          <p:nvPr/>
        </p:nvSpPr>
        <p:spPr>
          <a:xfrm>
            <a:off x="2235200" y="5965177"/>
            <a:ext cx="7620000" cy="276999"/>
          </a:xfrm>
          <a:prstGeom prst="rect">
            <a:avLst/>
          </a:prstGeom>
        </p:spPr>
        <p:txBody>
          <a:bodyPr wrap="square">
            <a:spAutoFit/>
          </a:bodyPr>
          <a:lstStyle/>
          <a:p>
            <a:pPr algn="ctr"/>
            <a:r>
              <a:rPr lang="en-US" sz="1200" dirty="0" smtClean="0">
                <a:hlinkClick r:id="rId4"/>
              </a:rPr>
              <a:t>Tina </a:t>
            </a:r>
            <a:r>
              <a:rPr lang="en-US" sz="1200" dirty="0" err="1" smtClean="0">
                <a:hlinkClick r:id="rId4"/>
              </a:rPr>
              <a:t>Fey’s</a:t>
            </a:r>
            <a:r>
              <a:rPr lang="en-US" sz="1200" dirty="0" smtClean="0">
                <a:hlinkClick r:id="rId4"/>
              </a:rPr>
              <a:t> Rules of Improvisation </a:t>
            </a:r>
            <a:r>
              <a:rPr lang="en-US" sz="1200" dirty="0" smtClean="0"/>
              <a:t>– That Will Chat your Life and Reduce Belly Fat*</a:t>
            </a:r>
            <a:endParaRPr lang="en-US" sz="1200" dirty="0"/>
          </a:p>
        </p:txBody>
      </p:sp>
      <p:pic>
        <p:nvPicPr>
          <p:cNvPr id="3074"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940145" y="5078671"/>
            <a:ext cx="886506" cy="8865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ectangle 7"/>
          <p:cNvSpPr/>
          <p:nvPr/>
        </p:nvSpPr>
        <p:spPr>
          <a:xfrm>
            <a:off x="8106395" y="5291091"/>
            <a:ext cx="2925801" cy="461665"/>
          </a:xfrm>
          <a:prstGeom prst="rect">
            <a:avLst/>
          </a:prstGeom>
        </p:spPr>
        <p:txBody>
          <a:bodyPr wrap="none">
            <a:spAutoFit/>
          </a:bodyPr>
          <a:lstStyle/>
          <a:p>
            <a:r>
              <a:rPr lang="en-US" sz="2400" b="1" cap="small" dirty="0" smtClean="0">
                <a:solidFill>
                  <a:srgbClr val="FF0000"/>
                </a:solidFill>
                <a:latin typeface="Avenir Book"/>
              </a:rPr>
              <a:t>Brief Demo </a:t>
            </a:r>
            <a:r>
              <a:rPr lang="en-US" sz="2400" b="1" cap="small" dirty="0" smtClean="0">
                <a:solidFill>
                  <a:srgbClr val="FF0000"/>
                </a:solidFill>
                <a:latin typeface="Avenir Book"/>
                <a:sym typeface="Wingdings"/>
              </a:rPr>
              <a:t> Now</a:t>
            </a:r>
            <a:endParaRPr lang="en-US" sz="2400" b="1" dirty="0">
              <a:solidFill>
                <a:srgbClr val="FF0000"/>
              </a:solidFill>
              <a:latin typeface="Avenir Book"/>
            </a:endParaRPr>
          </a:p>
        </p:txBody>
      </p:sp>
      <p:sp>
        <p:nvSpPr>
          <p:cNvPr id="12" name="Rectangle 11"/>
          <p:cNvSpPr/>
          <p:nvPr/>
        </p:nvSpPr>
        <p:spPr>
          <a:xfrm>
            <a:off x="8014344" y="1644001"/>
            <a:ext cx="1835759" cy="461665"/>
          </a:xfrm>
          <a:prstGeom prst="rect">
            <a:avLst/>
          </a:prstGeom>
        </p:spPr>
        <p:txBody>
          <a:bodyPr wrap="none">
            <a:spAutoFit/>
          </a:bodyPr>
          <a:lstStyle/>
          <a:p>
            <a:r>
              <a:rPr lang="en-US" sz="2400" b="1" cap="small" dirty="0" smtClean="0">
                <a:solidFill>
                  <a:srgbClr val="FF0000"/>
                </a:solidFill>
                <a:latin typeface="Avenir Book"/>
              </a:rPr>
              <a:t>Brief </a:t>
            </a:r>
            <a:r>
              <a:rPr lang="en-US" sz="2400" b="1" cap="small" dirty="0" smtClean="0">
                <a:solidFill>
                  <a:srgbClr val="FF0000"/>
                </a:solidFill>
                <a:latin typeface="Avenir Book"/>
              </a:rPr>
              <a:t>Demo</a:t>
            </a:r>
            <a:endParaRPr lang="en-US" sz="2400" b="1" dirty="0">
              <a:solidFill>
                <a:srgbClr val="FF0000"/>
              </a:solidFill>
              <a:latin typeface="Avenir Book"/>
            </a:endParaRPr>
          </a:p>
        </p:txBody>
      </p:sp>
    </p:spTree>
    <p:custDataLst>
      <p:tags r:id="rId1"/>
    </p:custDataLst>
    <p:extLst>
      <p:ext uri="{BB962C8B-B14F-4D97-AF65-F5344CB8AC3E}">
        <p14:creationId xmlns:p14="http://schemas.microsoft.com/office/powerpoint/2010/main" val="30886087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7">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
                                            <p:txEl>
                                              <p:pRg st="8" end="8"/>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7">
                                            <p:txEl>
                                              <p:pRg st="10" end="10"/>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8"/>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07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0592" y="100462"/>
            <a:ext cx="10972800" cy="662534"/>
          </a:xfrm>
        </p:spPr>
        <p:txBody>
          <a:bodyPr>
            <a:normAutofit fontScale="90000"/>
          </a:bodyPr>
          <a:lstStyle/>
          <a:p>
            <a:r>
              <a:rPr lang="en-US" dirty="0" smtClean="0"/>
              <a:t>Start Doing – Directions: CME Planning Committee</a:t>
            </a:r>
            <a:endParaRPr lang="en-US" dirty="0"/>
          </a:p>
        </p:txBody>
      </p:sp>
      <p:sp>
        <p:nvSpPr>
          <p:cNvPr id="7" name="Content Placeholder 6"/>
          <p:cNvSpPr>
            <a:spLocks noGrp="1"/>
          </p:cNvSpPr>
          <p:nvPr>
            <p:ph idx="1"/>
          </p:nvPr>
        </p:nvSpPr>
        <p:spPr/>
        <p:txBody>
          <a:bodyPr>
            <a:normAutofit/>
          </a:bodyPr>
          <a:lstStyle/>
          <a:p>
            <a:r>
              <a:rPr lang="en-US" b="1" dirty="0" smtClean="0"/>
              <a:t>What:  </a:t>
            </a:r>
            <a:r>
              <a:rPr lang="en-US" dirty="0" smtClean="0"/>
              <a:t>Well Being or Transitions of Care </a:t>
            </a:r>
            <a:endParaRPr lang="en-US" dirty="0"/>
          </a:p>
          <a:p>
            <a:r>
              <a:rPr lang="en-US" b="1" dirty="0" smtClean="0"/>
              <a:t>Who: </a:t>
            </a:r>
            <a:r>
              <a:rPr lang="en-US" dirty="0" smtClean="0"/>
              <a:t>Education Planning Committee</a:t>
            </a:r>
            <a:endParaRPr lang="en-US" dirty="0"/>
          </a:p>
          <a:p>
            <a:r>
              <a:rPr lang="en-US" b="1" dirty="0" smtClean="0"/>
              <a:t>Start From:</a:t>
            </a:r>
            <a:r>
              <a:rPr lang="en-US" dirty="0" smtClean="0"/>
              <a:t>  </a:t>
            </a:r>
            <a:endParaRPr lang="en-US" dirty="0"/>
          </a:p>
          <a:p>
            <a:pPr lvl="1"/>
            <a:r>
              <a:rPr lang="en-US" i="1" dirty="0" smtClean="0"/>
              <a:t>These </a:t>
            </a:r>
            <a:r>
              <a:rPr lang="en-US" i="1" dirty="0" smtClean="0"/>
              <a:t>are great ideas for a topic you all agree is very important.  We would like to have the education be as hands on and interactive as possible to make it stick and its use in our clinics/hospitals</a:t>
            </a:r>
          </a:p>
          <a:p>
            <a:endParaRPr lang="en-US" dirty="0" smtClean="0"/>
          </a:p>
          <a:p>
            <a:r>
              <a:rPr lang="en-US" dirty="0" smtClean="0"/>
              <a:t>Debrief and Report Out </a:t>
            </a:r>
            <a:r>
              <a:rPr lang="en-US" dirty="0" smtClean="0"/>
              <a:t>at least 3 interactive/hands on strategies that you would really use!</a:t>
            </a:r>
          </a:p>
          <a:p>
            <a:pPr marL="57150" indent="0">
              <a:buNone/>
            </a:pPr>
            <a:endParaRPr lang="en-US" dirty="0"/>
          </a:p>
          <a:p>
            <a:endParaRPr lang="en-US" dirty="0"/>
          </a:p>
        </p:txBody>
      </p:sp>
    </p:spTree>
    <p:custDataLst>
      <p:tags r:id="rId1"/>
    </p:custDataLst>
    <p:extLst>
      <p:ext uri="{BB962C8B-B14F-4D97-AF65-F5344CB8AC3E}">
        <p14:creationId xmlns:p14="http://schemas.microsoft.com/office/powerpoint/2010/main" val="31045360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Debrief</a:t>
            </a:r>
            <a:endParaRPr lang="en-US" dirty="0"/>
          </a:p>
        </p:txBody>
      </p:sp>
      <p:sp>
        <p:nvSpPr>
          <p:cNvPr id="3" name="Content Placeholder 2"/>
          <p:cNvSpPr>
            <a:spLocks noGrp="1"/>
          </p:cNvSpPr>
          <p:nvPr>
            <p:ph sz="half" idx="1"/>
          </p:nvPr>
        </p:nvSpPr>
        <p:spPr/>
        <p:txBody>
          <a:bodyPr/>
          <a:lstStyle/>
          <a:p>
            <a:pPr marL="0" indent="0" algn="ctr">
              <a:buNone/>
            </a:pPr>
            <a:r>
              <a:rPr lang="en-US" b="1" dirty="0" smtClean="0"/>
              <a:t>2-3 Interactive Hands on Strategies </a:t>
            </a:r>
          </a:p>
          <a:p>
            <a:pPr marL="0" indent="0" algn="ctr">
              <a:buNone/>
            </a:pPr>
            <a:r>
              <a:rPr lang="en-US" b="1" dirty="0" smtClean="0"/>
              <a:t>(round robin by table)</a:t>
            </a:r>
          </a:p>
          <a:p>
            <a:endParaRPr lang="en-US" dirty="0"/>
          </a:p>
        </p:txBody>
      </p:sp>
      <p:sp>
        <p:nvSpPr>
          <p:cNvPr id="4" name="Content Placeholder 3"/>
          <p:cNvSpPr>
            <a:spLocks noGrp="1"/>
          </p:cNvSpPr>
          <p:nvPr>
            <p:ph sz="half" idx="2"/>
          </p:nvPr>
        </p:nvSpPr>
        <p:spPr/>
        <p:txBody>
          <a:bodyPr/>
          <a:lstStyle/>
          <a:p>
            <a:pPr marL="0" indent="0" algn="ctr">
              <a:buNone/>
            </a:pPr>
            <a:r>
              <a:rPr lang="en-US" b="1" dirty="0" smtClean="0"/>
              <a:t>Reactions to </a:t>
            </a:r>
            <a:r>
              <a:rPr lang="en-US" b="1" dirty="0" err="1" smtClean="0"/>
              <a:t>Improv</a:t>
            </a:r>
            <a:r>
              <a:rPr lang="en-US" b="1" dirty="0" smtClean="0"/>
              <a:t> </a:t>
            </a:r>
            <a:r>
              <a:rPr lang="en-US" b="1" dirty="0" smtClean="0"/>
              <a:t>exercises</a:t>
            </a:r>
            <a:endParaRPr lang="en-US" b="1" dirty="0" smtClean="0"/>
          </a:p>
          <a:p>
            <a:pPr marL="0" indent="0" algn="ctr">
              <a:buNone/>
            </a:pPr>
            <a:r>
              <a:rPr lang="en-US" b="1" dirty="0" smtClean="0"/>
              <a:t>to Promote Creativity &gt; Lectures </a:t>
            </a:r>
          </a:p>
          <a:p>
            <a:endParaRPr lang="en-US" dirty="0"/>
          </a:p>
        </p:txBody>
      </p:sp>
      <p:sp>
        <p:nvSpPr>
          <p:cNvPr id="5" name="Slide Number Placeholder 4"/>
          <p:cNvSpPr>
            <a:spLocks noGrp="1"/>
          </p:cNvSpPr>
          <p:nvPr>
            <p:ph type="sldNum" sz="quarter" idx="10"/>
          </p:nvPr>
        </p:nvSpPr>
        <p:spPr/>
        <p:txBody>
          <a:bodyPr/>
          <a:lstStyle/>
          <a:p>
            <a:fld id="{BD57ED39-946D-8448-97E0-000ADD2519C8}" type="slidenum">
              <a:rPr lang="en-US" smtClean="0"/>
              <a:pPr/>
              <a:t>12</a:t>
            </a:fld>
            <a:endParaRPr lang="en-US" dirty="0"/>
          </a:p>
        </p:txBody>
      </p:sp>
    </p:spTree>
    <p:custDataLst>
      <p:tags r:id="rId1"/>
    </p:custDataLst>
    <p:extLst>
      <p:ext uri="{BB962C8B-B14F-4D97-AF65-F5344CB8AC3E}">
        <p14:creationId xmlns:p14="http://schemas.microsoft.com/office/powerpoint/2010/main" val="426540201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Wrap Up – </a:t>
            </a:r>
            <a:r>
              <a:rPr lang="en-US" smtClean="0"/>
              <a:t>Key Take Home “To Do’s”</a:t>
            </a:r>
            <a:endParaRPr lang="en-US"/>
          </a:p>
        </p:txBody>
      </p:sp>
      <p:sp>
        <p:nvSpPr>
          <p:cNvPr id="5" name="Content Placeholder 4"/>
          <p:cNvSpPr>
            <a:spLocks noGrp="1"/>
          </p:cNvSpPr>
          <p:nvPr>
            <p:ph idx="1"/>
          </p:nvPr>
        </p:nvSpPr>
        <p:spPr/>
        <p:txBody>
          <a:bodyPr/>
          <a:lstStyle/>
          <a:p>
            <a:r>
              <a:rPr lang="en-US" b="1" dirty="0" smtClean="0"/>
              <a:t>Be Creative</a:t>
            </a:r>
            <a:r>
              <a:rPr lang="en-US" dirty="0" smtClean="0"/>
              <a:t>: Apply </a:t>
            </a:r>
            <a:r>
              <a:rPr lang="en-US" dirty="0"/>
              <a:t>creative principles to plan education that gets attention</a:t>
            </a:r>
          </a:p>
          <a:p>
            <a:r>
              <a:rPr lang="en-US" b="1" dirty="0" smtClean="0"/>
              <a:t>Promote Learning &amp; Retrieval- Not Information nor gimmicks</a:t>
            </a:r>
            <a:r>
              <a:rPr lang="en-US" dirty="0" smtClean="0"/>
              <a:t>: </a:t>
            </a:r>
          </a:p>
          <a:p>
            <a:pPr lvl="1"/>
            <a:r>
              <a:rPr lang="en-US" dirty="0" smtClean="0"/>
              <a:t>Illustrate </a:t>
            </a:r>
            <a:r>
              <a:rPr lang="en-US" dirty="0"/>
              <a:t>appropriate teaching methods in course content to discourage all PowerPoint/ lecture</a:t>
            </a:r>
          </a:p>
          <a:p>
            <a:r>
              <a:rPr lang="en-US" b="1" dirty="0" smtClean="0"/>
              <a:t>Engage Planning Committee/CD: </a:t>
            </a:r>
            <a:r>
              <a:rPr lang="en-US" dirty="0" smtClean="0"/>
              <a:t>Integrate </a:t>
            </a:r>
            <a:r>
              <a:rPr lang="en-US" dirty="0"/>
              <a:t>strategies effectively to overcome barriers and maximize resources for course/curriculum development and </a:t>
            </a:r>
            <a:r>
              <a:rPr lang="en-US" dirty="0" smtClean="0"/>
              <a:t>implementation</a:t>
            </a:r>
            <a:endParaRPr lang="en-US" dirty="0"/>
          </a:p>
          <a:p>
            <a:pPr marL="0" indent="0">
              <a:buNone/>
            </a:pPr>
            <a:endParaRPr lang="en-US" dirty="0"/>
          </a:p>
        </p:txBody>
      </p:sp>
    </p:spTree>
    <p:custDataLst>
      <p:tags r:id="rId1"/>
    </p:custDataLst>
    <p:extLst>
      <p:ext uri="{BB962C8B-B14F-4D97-AF65-F5344CB8AC3E}">
        <p14:creationId xmlns:p14="http://schemas.microsoft.com/office/powerpoint/2010/main" val="138408250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Objectives </a:t>
            </a:r>
            <a:endParaRPr lang="en-US" dirty="0"/>
          </a:p>
        </p:txBody>
      </p:sp>
      <p:sp>
        <p:nvSpPr>
          <p:cNvPr id="6" name="Content Placeholder 5"/>
          <p:cNvSpPr>
            <a:spLocks noGrp="1"/>
          </p:cNvSpPr>
          <p:nvPr>
            <p:ph idx="1"/>
          </p:nvPr>
        </p:nvSpPr>
        <p:spPr/>
        <p:txBody>
          <a:bodyPr/>
          <a:lstStyle/>
          <a:p>
            <a:r>
              <a:rPr lang="en-US" dirty="0"/>
              <a:t>Apply creative principles to plan education that gets attention</a:t>
            </a:r>
          </a:p>
          <a:p>
            <a:r>
              <a:rPr lang="en-US" dirty="0"/>
              <a:t>Illustrate appropriate teaching methods in course content to discourage all PowerPoint/ lecture</a:t>
            </a:r>
          </a:p>
          <a:p>
            <a:r>
              <a:rPr lang="en-US" dirty="0"/>
              <a:t>Integrate strategies effectively to overcome barriers and maximize resources for course/curriculum development and </a:t>
            </a:r>
            <a:r>
              <a:rPr lang="en-US" dirty="0" smtClean="0"/>
              <a:t>implementation</a:t>
            </a:r>
            <a:endParaRPr lang="en-US" dirty="0"/>
          </a:p>
          <a:p>
            <a:endParaRPr lang="en-US" dirty="0"/>
          </a:p>
        </p:txBody>
      </p:sp>
    </p:spTree>
    <p:custDataLst>
      <p:tags r:id="rId1"/>
    </p:custDataLst>
    <p:extLst>
      <p:ext uri="{BB962C8B-B14F-4D97-AF65-F5344CB8AC3E}">
        <p14:creationId xmlns:p14="http://schemas.microsoft.com/office/powerpoint/2010/main" val="174202458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How do medical professionals </a:t>
            </a:r>
            <a:r>
              <a:rPr lang="en-US" dirty="0" smtClean="0"/>
              <a:t>Learn Best</a:t>
            </a:r>
            <a:r>
              <a:rPr lang="en-US" dirty="0"/>
              <a:t>?</a:t>
            </a:r>
          </a:p>
        </p:txBody>
      </p:sp>
      <p:sp>
        <p:nvSpPr>
          <p:cNvPr id="8" name="Content Placeholder 7"/>
          <p:cNvSpPr>
            <a:spLocks noGrp="1"/>
          </p:cNvSpPr>
          <p:nvPr>
            <p:ph idx="1"/>
          </p:nvPr>
        </p:nvSpPr>
        <p:spPr/>
        <p:txBody>
          <a:bodyPr/>
          <a:lstStyle/>
          <a:p>
            <a:r>
              <a:rPr lang="en-US" dirty="0"/>
              <a:t>Education that is relevant to their practice of medicine</a:t>
            </a:r>
          </a:p>
          <a:p>
            <a:r>
              <a:rPr lang="en-US" dirty="0"/>
              <a:t>Ability to apply the new skills or knowledge immediately</a:t>
            </a:r>
          </a:p>
          <a:p>
            <a:r>
              <a:rPr lang="en-US" dirty="0"/>
              <a:t>Collaborate and communicate with others</a:t>
            </a:r>
          </a:p>
          <a:p>
            <a:pPr marL="0" indent="0" algn="r">
              <a:buNone/>
            </a:pPr>
            <a:r>
              <a:rPr lang="en-US" dirty="0" smtClean="0"/>
              <a:t>Knowles 1980</a:t>
            </a:r>
            <a:endParaRPr lang="en-US" dirty="0"/>
          </a:p>
          <a:p>
            <a:endParaRPr lang="en-US" dirty="0"/>
          </a:p>
        </p:txBody>
      </p:sp>
    </p:spTree>
    <p:custDataLst>
      <p:tags r:id="rId1"/>
    </p:custDataLst>
    <p:extLst>
      <p:ext uri="{BB962C8B-B14F-4D97-AF65-F5344CB8AC3E}">
        <p14:creationId xmlns:p14="http://schemas.microsoft.com/office/powerpoint/2010/main" val="153265980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How Do We Design Optimal Education</a:t>
            </a:r>
            <a:endParaRPr lang="en-US" dirty="0"/>
          </a:p>
        </p:txBody>
      </p:sp>
      <p:sp>
        <p:nvSpPr>
          <p:cNvPr id="8" name="Content Placeholder 7"/>
          <p:cNvSpPr>
            <a:spLocks noGrp="1"/>
          </p:cNvSpPr>
          <p:nvPr>
            <p:ph idx="1"/>
          </p:nvPr>
        </p:nvSpPr>
        <p:spPr/>
        <p:txBody>
          <a:bodyPr/>
          <a:lstStyle/>
          <a:p>
            <a:r>
              <a:rPr lang="en-US" dirty="0"/>
              <a:t>How many of you have worked really hard on a course only to find that only a few people completed it?</a:t>
            </a:r>
          </a:p>
          <a:p>
            <a:r>
              <a:rPr lang="en-US" dirty="0"/>
              <a:t>With the barrage of responsibilities todays </a:t>
            </a:r>
            <a:r>
              <a:rPr lang="en-US" dirty="0" smtClean="0"/>
              <a:t>clinicians have, we </a:t>
            </a:r>
            <a:r>
              <a:rPr lang="en-US" dirty="0"/>
              <a:t>need to really position the education as something they </a:t>
            </a:r>
            <a:r>
              <a:rPr lang="en-US" u="sng" dirty="0"/>
              <a:t>want</a:t>
            </a:r>
            <a:r>
              <a:rPr lang="en-US" dirty="0"/>
              <a:t> to participate in. </a:t>
            </a:r>
            <a:endParaRPr lang="en-US" dirty="0" smtClean="0"/>
          </a:p>
          <a:p>
            <a:r>
              <a:rPr lang="en-US" dirty="0" smtClean="0"/>
              <a:t>What </a:t>
            </a:r>
            <a:r>
              <a:rPr lang="en-US" dirty="0"/>
              <a:t>good is the perfect course with Blooms Taxonomy and dynamic objectives if no one finishes </a:t>
            </a:r>
            <a:r>
              <a:rPr lang="en-US" dirty="0" smtClean="0"/>
              <a:t>it?!</a:t>
            </a:r>
            <a:endParaRPr lang="en-US" dirty="0"/>
          </a:p>
          <a:p>
            <a:endParaRPr lang="en-US" dirty="0"/>
          </a:p>
        </p:txBody>
      </p:sp>
    </p:spTree>
    <p:custDataLst>
      <p:tags r:id="rId1"/>
    </p:custDataLst>
    <p:extLst>
      <p:ext uri="{BB962C8B-B14F-4D97-AF65-F5344CB8AC3E}">
        <p14:creationId xmlns:p14="http://schemas.microsoft.com/office/powerpoint/2010/main" val="52188182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00591" y="274638"/>
            <a:ext cx="11366097" cy="662534"/>
          </a:xfrm>
        </p:spPr>
        <p:txBody>
          <a:bodyPr>
            <a:noAutofit/>
          </a:bodyPr>
          <a:lstStyle/>
          <a:p>
            <a:r>
              <a:rPr lang="en-US" b="1" dirty="0" smtClean="0"/>
              <a:t>What do we Know about Learning &amp; Retrieval? </a:t>
            </a:r>
            <a:endParaRPr lang="en-US" b="1" dirty="0"/>
          </a:p>
        </p:txBody>
      </p:sp>
      <p:sp>
        <p:nvSpPr>
          <p:cNvPr id="6" name="Content Placeholder 5"/>
          <p:cNvSpPr>
            <a:spLocks noGrp="1"/>
          </p:cNvSpPr>
          <p:nvPr>
            <p:ph idx="1"/>
          </p:nvPr>
        </p:nvSpPr>
        <p:spPr>
          <a:xfrm>
            <a:off x="400592" y="1217449"/>
            <a:ext cx="11791408" cy="4799140"/>
          </a:xfrm>
        </p:spPr>
        <p:txBody>
          <a:bodyPr>
            <a:normAutofit/>
          </a:bodyPr>
          <a:lstStyle/>
          <a:p>
            <a:pPr marL="0" indent="0">
              <a:buNone/>
            </a:pPr>
            <a:r>
              <a:rPr lang="en-US" sz="3100" b="1" dirty="0">
                <a:solidFill>
                  <a:srgbClr val="7030A0"/>
                </a:solidFill>
              </a:rPr>
              <a:t>Quick Quiz</a:t>
            </a:r>
            <a:endParaRPr lang="en-US" sz="3100" b="1" dirty="0" smtClean="0">
              <a:solidFill>
                <a:srgbClr val="7030A0"/>
              </a:solidFill>
            </a:endParaRPr>
          </a:p>
          <a:p>
            <a:r>
              <a:rPr lang="en-US" dirty="0" smtClean="0"/>
              <a:t>How many Great Lakes are there?</a:t>
            </a:r>
          </a:p>
          <a:p>
            <a:r>
              <a:rPr lang="en-US" dirty="0" smtClean="0"/>
              <a:t>Name the order of Great Lakes from West-East</a:t>
            </a:r>
          </a:p>
          <a:p>
            <a:r>
              <a:rPr lang="en-US" dirty="0" smtClean="0"/>
              <a:t>How </a:t>
            </a:r>
            <a:r>
              <a:rPr lang="en-US" dirty="0"/>
              <a:t>retrieve that information? </a:t>
            </a:r>
          </a:p>
          <a:p>
            <a:endParaRPr lang="en-US" dirty="0" smtClean="0"/>
          </a:p>
          <a:p>
            <a:r>
              <a:rPr lang="en-US" dirty="0" smtClean="0"/>
              <a:t>Learning is “constructed</a:t>
            </a:r>
            <a:r>
              <a:rPr lang="en-US" dirty="0"/>
              <a:t>” – builds on </a:t>
            </a:r>
            <a:r>
              <a:rPr lang="en-US" dirty="0" smtClean="0"/>
              <a:t>and </a:t>
            </a:r>
          </a:p>
          <a:p>
            <a:pPr marL="0" indent="0">
              <a:buNone/>
            </a:pPr>
            <a:r>
              <a:rPr lang="en-US" dirty="0"/>
              <a:t>	</a:t>
            </a:r>
            <a:r>
              <a:rPr lang="en-US" dirty="0" smtClean="0"/>
              <a:t>connects prior knowledge</a:t>
            </a:r>
          </a:p>
          <a:p>
            <a:r>
              <a:rPr lang="en-US" dirty="0" smtClean="0"/>
              <a:t>How it is “built” impacts ability to “retrieve” </a:t>
            </a:r>
            <a:endParaRPr lang="en-US" dirty="0"/>
          </a:p>
          <a:p>
            <a:pPr lvl="1"/>
            <a:r>
              <a:rPr lang="en-US" dirty="0"/>
              <a:t> </a:t>
            </a:r>
            <a:r>
              <a:rPr lang="en-US" dirty="0" smtClean="0"/>
              <a:t>Examples – Grocery Store</a:t>
            </a:r>
            <a:endParaRPr lang="en-US" dirty="0"/>
          </a:p>
          <a:p>
            <a:endParaRPr lang="en-US" dirty="0" smtClean="0"/>
          </a:p>
          <a:p>
            <a:pPr lvl="1"/>
            <a:endParaRPr lang="en-US" dirty="0" smtClean="0"/>
          </a:p>
          <a:p>
            <a:endParaRPr lang="en-US" dirty="0"/>
          </a:p>
        </p:txBody>
      </p:sp>
      <p:grpSp>
        <p:nvGrpSpPr>
          <p:cNvPr id="28" name="Group 27"/>
          <p:cNvGrpSpPr/>
          <p:nvPr/>
        </p:nvGrpSpPr>
        <p:grpSpPr>
          <a:xfrm>
            <a:off x="8472456" y="3970016"/>
            <a:ext cx="1694813" cy="1022548"/>
            <a:chOff x="390327" y="1524000"/>
            <a:chExt cx="3960969" cy="2493943"/>
          </a:xfrm>
        </p:grpSpPr>
        <p:sp>
          <p:nvSpPr>
            <p:cNvPr id="29" name="TextBox 28"/>
            <p:cNvSpPr txBox="1"/>
            <p:nvPr/>
          </p:nvSpPr>
          <p:spPr>
            <a:xfrm>
              <a:off x="390327" y="1524000"/>
              <a:ext cx="3960969" cy="2493943"/>
            </a:xfrm>
            <a:prstGeom prst="rect">
              <a:avLst/>
            </a:prstGeom>
            <a:noFill/>
            <a:ln w="57150" cmpd="sng">
              <a:solidFill>
                <a:srgbClr val="FFC000"/>
              </a:solidFill>
            </a:ln>
          </p:spPr>
          <p:txBody>
            <a:bodyPr wrap="square" rtlCol="0">
              <a:spAutoFit/>
            </a:bodyPr>
            <a:lstStyle/>
            <a:p>
              <a:endParaRPr lang="en-US" dirty="0">
                <a:solidFill>
                  <a:prstClr val="black"/>
                </a:solidFill>
              </a:endParaRPr>
            </a:p>
          </p:txBody>
        </p:sp>
        <p:grpSp>
          <p:nvGrpSpPr>
            <p:cNvPr id="30" name="Group 29"/>
            <p:cNvGrpSpPr/>
            <p:nvPr/>
          </p:nvGrpSpPr>
          <p:grpSpPr>
            <a:xfrm>
              <a:off x="1192428" y="1859294"/>
              <a:ext cx="1907808" cy="1811343"/>
              <a:chOff x="926532" y="1676400"/>
              <a:chExt cx="1907808" cy="1811343"/>
            </a:xfrm>
          </p:grpSpPr>
          <p:sp>
            <p:nvSpPr>
              <p:cNvPr id="31" name="Flowchart: Connector 30"/>
              <p:cNvSpPr/>
              <p:nvPr/>
            </p:nvSpPr>
            <p:spPr>
              <a:xfrm rot="443228">
                <a:off x="1241511" y="2213694"/>
                <a:ext cx="228941" cy="228941"/>
              </a:xfrm>
              <a:prstGeom prst="flowChartConnector">
                <a:avLst/>
              </a:prstGeom>
              <a:solidFill>
                <a:schemeClr val="bg1"/>
              </a:solidFill>
              <a:ln w="28575"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32" name="Flowchart: Connector 31"/>
              <p:cNvSpPr/>
              <p:nvPr/>
            </p:nvSpPr>
            <p:spPr>
              <a:xfrm rot="443228">
                <a:off x="1200902" y="1676400"/>
                <a:ext cx="228941" cy="228941"/>
              </a:xfrm>
              <a:prstGeom prst="flowChartConnector">
                <a:avLst/>
              </a:prstGeom>
              <a:solidFill>
                <a:schemeClr val="bg1"/>
              </a:solidFill>
              <a:ln w="28575"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33" name="Flowchart: Connector 32"/>
              <p:cNvSpPr/>
              <p:nvPr/>
            </p:nvSpPr>
            <p:spPr>
              <a:xfrm rot="443228">
                <a:off x="1757834" y="1748605"/>
                <a:ext cx="228941" cy="228941"/>
              </a:xfrm>
              <a:prstGeom prst="flowChartConnector">
                <a:avLst/>
              </a:prstGeom>
              <a:solidFill>
                <a:schemeClr val="bg1"/>
              </a:solidFill>
              <a:ln w="28575"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cxnSp>
            <p:nvCxnSpPr>
              <p:cNvPr id="34" name="Straight Connector 33"/>
              <p:cNvCxnSpPr/>
              <p:nvPr/>
            </p:nvCxnSpPr>
            <p:spPr>
              <a:xfrm>
                <a:off x="1304661" y="1908000"/>
                <a:ext cx="26049" cy="30233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flipV="1">
                <a:off x="1443631" y="1937886"/>
                <a:ext cx="330010" cy="30458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36" name="Flowchart: Connector 35"/>
              <p:cNvSpPr/>
              <p:nvPr/>
            </p:nvSpPr>
            <p:spPr>
              <a:xfrm>
                <a:off x="1964725" y="2757880"/>
                <a:ext cx="228941" cy="228941"/>
              </a:xfrm>
              <a:prstGeom prst="flowChartConnector">
                <a:avLst/>
              </a:prstGeom>
              <a:solidFill>
                <a:schemeClr val="bg1"/>
              </a:solidFill>
              <a:ln w="28575"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37" name="Flowchart: Connector 36"/>
              <p:cNvSpPr/>
              <p:nvPr/>
            </p:nvSpPr>
            <p:spPr>
              <a:xfrm>
                <a:off x="2507475" y="2063031"/>
                <a:ext cx="228941" cy="228941"/>
              </a:xfrm>
              <a:prstGeom prst="flowChartConnector">
                <a:avLst/>
              </a:prstGeom>
              <a:solidFill>
                <a:schemeClr val="bg1"/>
              </a:solidFill>
              <a:ln w="28575"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38" name="Flowchart: Connector 37"/>
              <p:cNvSpPr/>
              <p:nvPr/>
            </p:nvSpPr>
            <p:spPr>
              <a:xfrm>
                <a:off x="2228532" y="2402212"/>
                <a:ext cx="228941" cy="228941"/>
              </a:xfrm>
              <a:prstGeom prst="flowChartConnector">
                <a:avLst/>
              </a:prstGeom>
              <a:solidFill>
                <a:schemeClr val="bg1"/>
              </a:solidFill>
              <a:ln w="28575"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39" name="Flowchart: Connector 38"/>
              <p:cNvSpPr/>
              <p:nvPr/>
            </p:nvSpPr>
            <p:spPr>
              <a:xfrm>
                <a:off x="2605399" y="2750814"/>
                <a:ext cx="228941" cy="228941"/>
              </a:xfrm>
              <a:prstGeom prst="flowChartConnector">
                <a:avLst/>
              </a:prstGeom>
              <a:solidFill>
                <a:schemeClr val="bg1"/>
              </a:solidFill>
              <a:ln w="28575"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cxnSp>
            <p:nvCxnSpPr>
              <p:cNvPr id="40" name="Straight Connector 39"/>
              <p:cNvCxnSpPr>
                <a:stCxn id="37" idx="3"/>
                <a:endCxn id="38" idx="7"/>
              </p:cNvCxnSpPr>
              <p:nvPr/>
            </p:nvCxnSpPr>
            <p:spPr>
              <a:xfrm flipH="1">
                <a:off x="2423945" y="2258444"/>
                <a:ext cx="117058" cy="177295"/>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flipH="1">
                <a:off x="2143190" y="2609568"/>
                <a:ext cx="117984" cy="16522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a:stCxn id="38" idx="5"/>
                <a:endCxn id="39" idx="1"/>
              </p:cNvCxnSpPr>
              <p:nvPr/>
            </p:nvCxnSpPr>
            <p:spPr>
              <a:xfrm>
                <a:off x="2423945" y="2597625"/>
                <a:ext cx="214982" cy="18671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43" name="Flowchart: Connector 42"/>
              <p:cNvSpPr/>
              <p:nvPr/>
            </p:nvSpPr>
            <p:spPr>
              <a:xfrm rot="10979740">
                <a:off x="1405728" y="2726195"/>
                <a:ext cx="228941" cy="228941"/>
              </a:xfrm>
              <a:prstGeom prst="flowChartConnector">
                <a:avLst/>
              </a:prstGeom>
              <a:solidFill>
                <a:schemeClr val="bg1"/>
              </a:solidFill>
              <a:ln w="28575"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44" name="Flowchart: Connector 43"/>
              <p:cNvSpPr/>
              <p:nvPr/>
            </p:nvSpPr>
            <p:spPr>
              <a:xfrm rot="10979740">
                <a:off x="1487358" y="3258802"/>
                <a:ext cx="228941" cy="228941"/>
              </a:xfrm>
              <a:prstGeom prst="flowChartConnector">
                <a:avLst/>
              </a:prstGeom>
              <a:solidFill>
                <a:schemeClr val="bg1"/>
              </a:solidFill>
              <a:ln w="28575"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45" name="Flowchart: Connector 44"/>
              <p:cNvSpPr/>
              <p:nvPr/>
            </p:nvSpPr>
            <p:spPr>
              <a:xfrm rot="10979740">
                <a:off x="926532" y="3229453"/>
                <a:ext cx="228941" cy="228941"/>
              </a:xfrm>
              <a:prstGeom prst="flowChartConnector">
                <a:avLst/>
              </a:prstGeom>
              <a:solidFill>
                <a:schemeClr val="bg1"/>
              </a:solidFill>
              <a:ln w="28575"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cxnSp>
            <p:nvCxnSpPr>
              <p:cNvPr id="46" name="Straight Connector 45"/>
              <p:cNvCxnSpPr/>
              <p:nvPr/>
            </p:nvCxnSpPr>
            <p:spPr>
              <a:xfrm flipH="1" flipV="1">
                <a:off x="1532273" y="2954782"/>
                <a:ext cx="59749" cy="30287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flipH="1">
                <a:off x="1123294" y="2922952"/>
                <a:ext cx="306958" cy="334703"/>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48" name="Group 47"/>
          <p:cNvGrpSpPr/>
          <p:nvPr/>
        </p:nvGrpSpPr>
        <p:grpSpPr>
          <a:xfrm>
            <a:off x="10323016" y="3970016"/>
            <a:ext cx="1694813" cy="1022548"/>
            <a:chOff x="4715294" y="1524000"/>
            <a:chExt cx="3960969" cy="2493943"/>
          </a:xfrm>
        </p:grpSpPr>
        <p:sp>
          <p:nvSpPr>
            <p:cNvPr id="49" name="TextBox 48"/>
            <p:cNvSpPr txBox="1"/>
            <p:nvPr/>
          </p:nvSpPr>
          <p:spPr>
            <a:xfrm>
              <a:off x="4715294" y="1524000"/>
              <a:ext cx="3960969" cy="2493943"/>
            </a:xfrm>
            <a:prstGeom prst="rect">
              <a:avLst/>
            </a:prstGeom>
            <a:noFill/>
            <a:ln w="57150" cmpd="sng">
              <a:solidFill>
                <a:srgbClr val="FFC000"/>
              </a:solidFill>
            </a:ln>
          </p:spPr>
          <p:txBody>
            <a:bodyPr wrap="square" rtlCol="0">
              <a:spAutoFit/>
            </a:bodyPr>
            <a:lstStyle/>
            <a:p>
              <a:endParaRPr lang="en-US" dirty="0">
                <a:solidFill>
                  <a:prstClr val="black"/>
                </a:solidFill>
              </a:endParaRPr>
            </a:p>
          </p:txBody>
        </p:sp>
        <p:grpSp>
          <p:nvGrpSpPr>
            <p:cNvPr id="50" name="Group 49"/>
            <p:cNvGrpSpPr/>
            <p:nvPr/>
          </p:nvGrpSpPr>
          <p:grpSpPr>
            <a:xfrm>
              <a:off x="6121348" y="2066902"/>
              <a:ext cx="1169933" cy="1494290"/>
              <a:chOff x="5715000" y="1828800"/>
              <a:chExt cx="1169933" cy="1494290"/>
            </a:xfrm>
          </p:grpSpPr>
          <p:cxnSp>
            <p:nvCxnSpPr>
              <p:cNvPr id="51" name="Straight Connector 50"/>
              <p:cNvCxnSpPr/>
              <p:nvPr/>
            </p:nvCxnSpPr>
            <p:spPr>
              <a:xfrm flipV="1">
                <a:off x="5849003" y="2905714"/>
                <a:ext cx="92778" cy="21248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flipV="1">
                <a:off x="6019764" y="2524083"/>
                <a:ext cx="121414" cy="20876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flipV="1">
                <a:off x="6260958" y="2209121"/>
                <a:ext cx="125853" cy="16691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flipV="1">
                <a:off x="6533518" y="1965195"/>
                <a:ext cx="191330" cy="12549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55" name="Flowchart: Connector 54"/>
              <p:cNvSpPr/>
              <p:nvPr/>
            </p:nvSpPr>
            <p:spPr>
              <a:xfrm>
                <a:off x="5715000" y="3095325"/>
                <a:ext cx="227765" cy="227765"/>
              </a:xfrm>
              <a:prstGeom prst="flowChartConnector">
                <a:avLst/>
              </a:prstGeom>
              <a:solidFill>
                <a:schemeClr val="bg1"/>
              </a:solidFill>
              <a:ln w="28575"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56" name="Flowchart: Connector 55"/>
              <p:cNvSpPr/>
              <p:nvPr/>
            </p:nvSpPr>
            <p:spPr>
              <a:xfrm>
                <a:off x="5865747" y="2704541"/>
                <a:ext cx="227765" cy="227765"/>
              </a:xfrm>
              <a:prstGeom prst="flowChartConnector">
                <a:avLst/>
              </a:prstGeom>
              <a:solidFill>
                <a:schemeClr val="bg1"/>
              </a:solidFill>
              <a:ln w="28575"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57" name="Flowchart: Connector 56"/>
              <p:cNvSpPr/>
              <p:nvPr/>
            </p:nvSpPr>
            <p:spPr>
              <a:xfrm>
                <a:off x="6090223" y="2343579"/>
                <a:ext cx="227765" cy="227765"/>
              </a:xfrm>
              <a:prstGeom prst="flowChartConnector">
                <a:avLst/>
              </a:prstGeom>
              <a:solidFill>
                <a:schemeClr val="bg1"/>
              </a:solidFill>
              <a:ln w="28575"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58" name="Flowchart: Connector 57"/>
              <p:cNvSpPr/>
              <p:nvPr/>
            </p:nvSpPr>
            <p:spPr>
              <a:xfrm>
                <a:off x="6354029" y="2043424"/>
                <a:ext cx="227765" cy="227765"/>
              </a:xfrm>
              <a:prstGeom prst="flowChartConnector">
                <a:avLst/>
              </a:prstGeom>
              <a:solidFill>
                <a:schemeClr val="bg1"/>
              </a:solidFill>
              <a:ln w="28575"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59" name="Flowchart: Connector 58"/>
              <p:cNvSpPr/>
              <p:nvPr/>
            </p:nvSpPr>
            <p:spPr>
              <a:xfrm>
                <a:off x="6657168" y="1828800"/>
                <a:ext cx="227765" cy="227765"/>
              </a:xfrm>
              <a:prstGeom prst="flowChartConnector">
                <a:avLst/>
              </a:prstGeom>
              <a:solidFill>
                <a:schemeClr val="bg1"/>
              </a:solidFill>
              <a:ln w="28575"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grpSp>
      </p:grpSp>
      <p:sp>
        <p:nvSpPr>
          <p:cNvPr id="3" name="TextBox 2"/>
          <p:cNvSpPr txBox="1"/>
          <p:nvPr/>
        </p:nvSpPr>
        <p:spPr>
          <a:xfrm>
            <a:off x="8472456" y="3547124"/>
            <a:ext cx="3458278" cy="461665"/>
          </a:xfrm>
          <a:prstGeom prst="rect">
            <a:avLst/>
          </a:prstGeom>
          <a:noFill/>
        </p:spPr>
        <p:txBody>
          <a:bodyPr wrap="square" rtlCol="0">
            <a:spAutoFit/>
          </a:bodyPr>
          <a:lstStyle/>
          <a:p>
            <a:pPr algn="ctr"/>
            <a:r>
              <a:rPr lang="en-US" sz="2400" b="1" dirty="0" smtClean="0"/>
              <a:t>Mnemonics </a:t>
            </a:r>
            <a:r>
              <a:rPr lang="en-US" sz="2000" b="1" dirty="0" smtClean="0"/>
              <a:t>[HOMES]</a:t>
            </a:r>
            <a:endParaRPr lang="en-US" sz="2000" b="1" dirty="0"/>
          </a:p>
        </p:txBody>
      </p:sp>
    </p:spTree>
    <p:custDataLst>
      <p:tags r:id="rId1"/>
    </p:custDataLst>
    <p:extLst>
      <p:ext uri="{BB962C8B-B14F-4D97-AF65-F5344CB8AC3E}">
        <p14:creationId xmlns:p14="http://schemas.microsoft.com/office/powerpoint/2010/main" val="3326379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5" end="5"/>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8"/>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8"/>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
                                            <p:txEl>
                                              <p:pRg st="7" end="7"/>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6">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00591" y="274638"/>
            <a:ext cx="11366097" cy="662534"/>
          </a:xfrm>
        </p:spPr>
        <p:txBody>
          <a:bodyPr>
            <a:noAutofit/>
          </a:bodyPr>
          <a:lstStyle/>
          <a:p>
            <a:r>
              <a:rPr lang="en-US" b="1" dirty="0" smtClean="0"/>
              <a:t>Learning &amp; Retrieval – Organization &amp; Practice</a:t>
            </a:r>
            <a:endParaRPr lang="en-US" b="1" dirty="0"/>
          </a:p>
        </p:txBody>
      </p:sp>
      <p:sp>
        <p:nvSpPr>
          <p:cNvPr id="6" name="Content Placeholder 5"/>
          <p:cNvSpPr>
            <a:spLocks noGrp="1"/>
          </p:cNvSpPr>
          <p:nvPr>
            <p:ph idx="1"/>
          </p:nvPr>
        </p:nvSpPr>
        <p:spPr>
          <a:xfrm>
            <a:off x="400592" y="1217449"/>
            <a:ext cx="7850779" cy="4998294"/>
          </a:xfrm>
        </p:spPr>
        <p:txBody>
          <a:bodyPr>
            <a:normAutofit/>
          </a:bodyPr>
          <a:lstStyle/>
          <a:p>
            <a:r>
              <a:rPr lang="en-US" sz="2000" dirty="0" smtClean="0">
                <a:solidFill>
                  <a:schemeClr val="bg1">
                    <a:lumMod val="65000"/>
                  </a:schemeClr>
                </a:solidFill>
              </a:rPr>
              <a:t>Learning </a:t>
            </a:r>
            <a:r>
              <a:rPr lang="en-US" sz="2000" dirty="0">
                <a:solidFill>
                  <a:schemeClr val="bg1">
                    <a:lumMod val="65000"/>
                  </a:schemeClr>
                </a:solidFill>
              </a:rPr>
              <a:t>is “constructed” – builds on &amp; connects prior </a:t>
            </a:r>
            <a:r>
              <a:rPr lang="en-US" sz="2000" dirty="0" smtClean="0">
                <a:solidFill>
                  <a:schemeClr val="bg1">
                    <a:lumMod val="65000"/>
                  </a:schemeClr>
                </a:solidFill>
              </a:rPr>
              <a:t>knowledge</a:t>
            </a:r>
          </a:p>
          <a:p>
            <a:r>
              <a:rPr lang="en-US" dirty="0" smtClean="0"/>
              <a:t>How it is “</a:t>
            </a:r>
            <a:r>
              <a:rPr lang="en-US" b="1" dirty="0" smtClean="0"/>
              <a:t>built</a:t>
            </a:r>
            <a:r>
              <a:rPr lang="en-US" dirty="0" smtClean="0"/>
              <a:t>” impacts ability to “</a:t>
            </a:r>
            <a:r>
              <a:rPr lang="en-US" b="1" dirty="0" smtClean="0"/>
              <a:t>retrieve</a:t>
            </a:r>
            <a:r>
              <a:rPr lang="en-US" dirty="0" smtClean="0"/>
              <a:t>” </a:t>
            </a:r>
            <a:endParaRPr lang="en-US" dirty="0"/>
          </a:p>
          <a:p>
            <a:pPr lvl="1"/>
            <a:r>
              <a:rPr lang="en-US" b="1" dirty="0" smtClean="0"/>
              <a:t>Expert knowledge</a:t>
            </a:r>
            <a:r>
              <a:rPr lang="en-US" dirty="0" smtClean="0"/>
              <a:t>: Hierarchical &amp; Interconnected</a:t>
            </a:r>
          </a:p>
          <a:p>
            <a:endParaRPr lang="en-US" sz="1400" dirty="0" smtClean="0"/>
          </a:p>
          <a:p>
            <a:r>
              <a:rPr lang="en-US" dirty="0" smtClean="0"/>
              <a:t>We </a:t>
            </a:r>
            <a:r>
              <a:rPr lang="en-US" dirty="0"/>
              <a:t>don’t know what we don’t know </a:t>
            </a:r>
          </a:p>
          <a:p>
            <a:pPr lvl="1"/>
            <a:r>
              <a:rPr lang="en-US" i="1" dirty="0"/>
              <a:t>Illusion of kn</a:t>
            </a:r>
            <a:r>
              <a:rPr lang="en-US" dirty="0"/>
              <a:t>owing </a:t>
            </a:r>
            <a:r>
              <a:rPr lang="en-US" dirty="0">
                <a:sym typeface="Wingdings"/>
              </a:rPr>
              <a:t> poor self </a:t>
            </a:r>
            <a:r>
              <a:rPr lang="en-US" dirty="0" smtClean="0">
                <a:sym typeface="Wingdings"/>
              </a:rPr>
              <a:t>assessors</a:t>
            </a:r>
          </a:p>
          <a:p>
            <a:pPr marL="457200" lvl="1" indent="0">
              <a:buNone/>
            </a:pPr>
            <a:endParaRPr lang="en-US" sz="1400" dirty="0"/>
          </a:p>
          <a:p>
            <a:r>
              <a:rPr lang="en-US" dirty="0" smtClean="0"/>
              <a:t>It requires effort – as learners and educators</a:t>
            </a:r>
          </a:p>
          <a:p>
            <a:pPr lvl="1"/>
            <a:r>
              <a:rPr lang="en-US" b="1" dirty="0" smtClean="0"/>
              <a:t>Active learning – Practice </a:t>
            </a:r>
            <a:r>
              <a:rPr lang="en-US" dirty="0" smtClean="0"/>
              <a:t>(</a:t>
            </a:r>
            <a:r>
              <a:rPr lang="en-US" sz="1800" dirty="0" smtClean="0"/>
              <a:t>Making it Stick – Brown et al</a:t>
            </a:r>
            <a:r>
              <a:rPr lang="en-US" dirty="0" smtClean="0"/>
              <a:t>)</a:t>
            </a:r>
          </a:p>
          <a:p>
            <a:pPr lvl="2"/>
            <a:r>
              <a:rPr lang="en-US" dirty="0" smtClean="0"/>
              <a:t>Retrieval (self testing, quizzes) </a:t>
            </a:r>
          </a:p>
          <a:p>
            <a:pPr lvl="2"/>
            <a:r>
              <a:rPr lang="en-US" dirty="0" smtClean="0"/>
              <a:t>Elaboration &amp; Connections (similar example, case)</a:t>
            </a:r>
          </a:p>
          <a:p>
            <a:pPr lvl="2"/>
            <a:r>
              <a:rPr lang="en-US" dirty="0" smtClean="0"/>
              <a:t>Generation &amp; Reflection</a:t>
            </a:r>
          </a:p>
          <a:p>
            <a:pPr lvl="1"/>
            <a:endParaRPr lang="en-US" dirty="0" smtClean="0"/>
          </a:p>
          <a:p>
            <a:endParaRPr lang="en-US" dirty="0"/>
          </a:p>
        </p:txBody>
      </p:sp>
      <p:grpSp>
        <p:nvGrpSpPr>
          <p:cNvPr id="28" name="Group 27"/>
          <p:cNvGrpSpPr/>
          <p:nvPr/>
        </p:nvGrpSpPr>
        <p:grpSpPr>
          <a:xfrm>
            <a:off x="8559551" y="1783606"/>
            <a:ext cx="1694813" cy="1022548"/>
            <a:chOff x="390327" y="1524000"/>
            <a:chExt cx="3960969" cy="2493943"/>
          </a:xfrm>
        </p:grpSpPr>
        <p:sp>
          <p:nvSpPr>
            <p:cNvPr id="29" name="TextBox 28"/>
            <p:cNvSpPr txBox="1"/>
            <p:nvPr/>
          </p:nvSpPr>
          <p:spPr>
            <a:xfrm>
              <a:off x="390327" y="1524000"/>
              <a:ext cx="3960969" cy="2493943"/>
            </a:xfrm>
            <a:prstGeom prst="rect">
              <a:avLst/>
            </a:prstGeom>
            <a:noFill/>
            <a:ln w="57150" cmpd="sng">
              <a:solidFill>
                <a:srgbClr val="FFC000"/>
              </a:solidFill>
            </a:ln>
          </p:spPr>
          <p:txBody>
            <a:bodyPr wrap="square" rtlCol="0">
              <a:spAutoFit/>
            </a:bodyPr>
            <a:lstStyle/>
            <a:p>
              <a:endParaRPr lang="en-US" dirty="0">
                <a:solidFill>
                  <a:prstClr val="black"/>
                </a:solidFill>
              </a:endParaRPr>
            </a:p>
          </p:txBody>
        </p:sp>
        <p:grpSp>
          <p:nvGrpSpPr>
            <p:cNvPr id="30" name="Group 29"/>
            <p:cNvGrpSpPr/>
            <p:nvPr/>
          </p:nvGrpSpPr>
          <p:grpSpPr>
            <a:xfrm>
              <a:off x="1192428" y="1859294"/>
              <a:ext cx="1907808" cy="1811343"/>
              <a:chOff x="926532" y="1676400"/>
              <a:chExt cx="1907808" cy="1811343"/>
            </a:xfrm>
          </p:grpSpPr>
          <p:sp>
            <p:nvSpPr>
              <p:cNvPr id="31" name="Flowchart: Connector 30"/>
              <p:cNvSpPr/>
              <p:nvPr/>
            </p:nvSpPr>
            <p:spPr>
              <a:xfrm rot="443228">
                <a:off x="1241511" y="2213694"/>
                <a:ext cx="228941" cy="228941"/>
              </a:xfrm>
              <a:prstGeom prst="flowChartConnector">
                <a:avLst/>
              </a:prstGeom>
              <a:solidFill>
                <a:schemeClr val="bg1"/>
              </a:solidFill>
              <a:ln w="28575"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32" name="Flowchart: Connector 31"/>
              <p:cNvSpPr/>
              <p:nvPr/>
            </p:nvSpPr>
            <p:spPr>
              <a:xfrm rot="443228">
                <a:off x="1200902" y="1676400"/>
                <a:ext cx="228941" cy="228941"/>
              </a:xfrm>
              <a:prstGeom prst="flowChartConnector">
                <a:avLst/>
              </a:prstGeom>
              <a:solidFill>
                <a:schemeClr val="bg1"/>
              </a:solidFill>
              <a:ln w="28575"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33" name="Flowchart: Connector 32"/>
              <p:cNvSpPr/>
              <p:nvPr/>
            </p:nvSpPr>
            <p:spPr>
              <a:xfrm rot="443228">
                <a:off x="1757834" y="1748605"/>
                <a:ext cx="228941" cy="228941"/>
              </a:xfrm>
              <a:prstGeom prst="flowChartConnector">
                <a:avLst/>
              </a:prstGeom>
              <a:solidFill>
                <a:schemeClr val="bg1"/>
              </a:solidFill>
              <a:ln w="28575"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cxnSp>
            <p:nvCxnSpPr>
              <p:cNvPr id="34" name="Straight Connector 33"/>
              <p:cNvCxnSpPr/>
              <p:nvPr/>
            </p:nvCxnSpPr>
            <p:spPr>
              <a:xfrm>
                <a:off x="1304661" y="1908000"/>
                <a:ext cx="26049" cy="30233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flipV="1">
                <a:off x="1443631" y="1937886"/>
                <a:ext cx="330010" cy="30458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36" name="Flowchart: Connector 35"/>
              <p:cNvSpPr/>
              <p:nvPr/>
            </p:nvSpPr>
            <p:spPr>
              <a:xfrm>
                <a:off x="1964725" y="2757880"/>
                <a:ext cx="228941" cy="228941"/>
              </a:xfrm>
              <a:prstGeom prst="flowChartConnector">
                <a:avLst/>
              </a:prstGeom>
              <a:solidFill>
                <a:schemeClr val="bg1"/>
              </a:solidFill>
              <a:ln w="28575"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37" name="Flowchart: Connector 36"/>
              <p:cNvSpPr/>
              <p:nvPr/>
            </p:nvSpPr>
            <p:spPr>
              <a:xfrm>
                <a:off x="2507475" y="2063031"/>
                <a:ext cx="228941" cy="228941"/>
              </a:xfrm>
              <a:prstGeom prst="flowChartConnector">
                <a:avLst/>
              </a:prstGeom>
              <a:solidFill>
                <a:schemeClr val="bg1"/>
              </a:solidFill>
              <a:ln w="28575"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38" name="Flowchart: Connector 37"/>
              <p:cNvSpPr/>
              <p:nvPr/>
            </p:nvSpPr>
            <p:spPr>
              <a:xfrm>
                <a:off x="2228532" y="2402212"/>
                <a:ext cx="228941" cy="228941"/>
              </a:xfrm>
              <a:prstGeom prst="flowChartConnector">
                <a:avLst/>
              </a:prstGeom>
              <a:solidFill>
                <a:schemeClr val="bg1"/>
              </a:solidFill>
              <a:ln w="28575"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39" name="Flowchart: Connector 38"/>
              <p:cNvSpPr/>
              <p:nvPr/>
            </p:nvSpPr>
            <p:spPr>
              <a:xfrm>
                <a:off x="2605399" y="2750814"/>
                <a:ext cx="228941" cy="228941"/>
              </a:xfrm>
              <a:prstGeom prst="flowChartConnector">
                <a:avLst/>
              </a:prstGeom>
              <a:solidFill>
                <a:schemeClr val="bg1"/>
              </a:solidFill>
              <a:ln w="28575"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cxnSp>
            <p:nvCxnSpPr>
              <p:cNvPr id="40" name="Straight Connector 39"/>
              <p:cNvCxnSpPr>
                <a:stCxn id="37" idx="3"/>
                <a:endCxn id="38" idx="7"/>
              </p:cNvCxnSpPr>
              <p:nvPr/>
            </p:nvCxnSpPr>
            <p:spPr>
              <a:xfrm flipH="1">
                <a:off x="2423945" y="2258444"/>
                <a:ext cx="117058" cy="177295"/>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flipH="1">
                <a:off x="2143190" y="2609568"/>
                <a:ext cx="117984" cy="16522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a:stCxn id="38" idx="5"/>
                <a:endCxn id="39" idx="1"/>
              </p:cNvCxnSpPr>
              <p:nvPr/>
            </p:nvCxnSpPr>
            <p:spPr>
              <a:xfrm>
                <a:off x="2423945" y="2597625"/>
                <a:ext cx="214982" cy="18671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43" name="Flowchart: Connector 42"/>
              <p:cNvSpPr/>
              <p:nvPr/>
            </p:nvSpPr>
            <p:spPr>
              <a:xfrm rot="10979740">
                <a:off x="1405728" y="2726195"/>
                <a:ext cx="228941" cy="228941"/>
              </a:xfrm>
              <a:prstGeom prst="flowChartConnector">
                <a:avLst/>
              </a:prstGeom>
              <a:solidFill>
                <a:schemeClr val="bg1"/>
              </a:solidFill>
              <a:ln w="28575"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44" name="Flowchart: Connector 43"/>
              <p:cNvSpPr/>
              <p:nvPr/>
            </p:nvSpPr>
            <p:spPr>
              <a:xfrm rot="10979740">
                <a:off x="1487358" y="3258802"/>
                <a:ext cx="228941" cy="228941"/>
              </a:xfrm>
              <a:prstGeom prst="flowChartConnector">
                <a:avLst/>
              </a:prstGeom>
              <a:solidFill>
                <a:schemeClr val="bg1"/>
              </a:solidFill>
              <a:ln w="28575"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45" name="Flowchart: Connector 44"/>
              <p:cNvSpPr/>
              <p:nvPr/>
            </p:nvSpPr>
            <p:spPr>
              <a:xfrm rot="10979740">
                <a:off x="926532" y="3229453"/>
                <a:ext cx="228941" cy="228941"/>
              </a:xfrm>
              <a:prstGeom prst="flowChartConnector">
                <a:avLst/>
              </a:prstGeom>
              <a:solidFill>
                <a:schemeClr val="bg1"/>
              </a:solidFill>
              <a:ln w="28575"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cxnSp>
            <p:nvCxnSpPr>
              <p:cNvPr id="46" name="Straight Connector 45"/>
              <p:cNvCxnSpPr/>
              <p:nvPr/>
            </p:nvCxnSpPr>
            <p:spPr>
              <a:xfrm flipH="1" flipV="1">
                <a:off x="1532273" y="2954782"/>
                <a:ext cx="59749" cy="30287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flipH="1">
                <a:off x="1123294" y="2922952"/>
                <a:ext cx="306958" cy="334703"/>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48" name="Group 47"/>
          <p:cNvGrpSpPr/>
          <p:nvPr/>
        </p:nvGrpSpPr>
        <p:grpSpPr>
          <a:xfrm>
            <a:off x="10410111" y="1783606"/>
            <a:ext cx="1694813" cy="1022548"/>
            <a:chOff x="4715294" y="1524000"/>
            <a:chExt cx="3960969" cy="2493943"/>
          </a:xfrm>
        </p:grpSpPr>
        <p:sp>
          <p:nvSpPr>
            <p:cNvPr id="49" name="TextBox 48"/>
            <p:cNvSpPr txBox="1"/>
            <p:nvPr/>
          </p:nvSpPr>
          <p:spPr>
            <a:xfrm>
              <a:off x="4715294" y="1524000"/>
              <a:ext cx="3960969" cy="2493943"/>
            </a:xfrm>
            <a:prstGeom prst="rect">
              <a:avLst/>
            </a:prstGeom>
            <a:noFill/>
            <a:ln w="57150" cmpd="sng">
              <a:solidFill>
                <a:srgbClr val="FFC000"/>
              </a:solidFill>
            </a:ln>
          </p:spPr>
          <p:txBody>
            <a:bodyPr wrap="square" rtlCol="0">
              <a:spAutoFit/>
            </a:bodyPr>
            <a:lstStyle/>
            <a:p>
              <a:endParaRPr lang="en-US" dirty="0">
                <a:solidFill>
                  <a:prstClr val="black"/>
                </a:solidFill>
              </a:endParaRPr>
            </a:p>
          </p:txBody>
        </p:sp>
        <p:grpSp>
          <p:nvGrpSpPr>
            <p:cNvPr id="50" name="Group 49"/>
            <p:cNvGrpSpPr/>
            <p:nvPr/>
          </p:nvGrpSpPr>
          <p:grpSpPr>
            <a:xfrm>
              <a:off x="6121348" y="2066902"/>
              <a:ext cx="1169933" cy="1494290"/>
              <a:chOff x="5715000" y="1828800"/>
              <a:chExt cx="1169933" cy="1494290"/>
            </a:xfrm>
          </p:grpSpPr>
          <p:cxnSp>
            <p:nvCxnSpPr>
              <p:cNvPr id="51" name="Straight Connector 50"/>
              <p:cNvCxnSpPr/>
              <p:nvPr/>
            </p:nvCxnSpPr>
            <p:spPr>
              <a:xfrm flipV="1">
                <a:off x="5849003" y="2905714"/>
                <a:ext cx="92778" cy="21248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flipV="1">
                <a:off x="6019764" y="2524083"/>
                <a:ext cx="121414" cy="20876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flipV="1">
                <a:off x="6260958" y="2209121"/>
                <a:ext cx="125853" cy="16691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flipV="1">
                <a:off x="6533518" y="1965195"/>
                <a:ext cx="191330" cy="12549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55" name="Flowchart: Connector 54"/>
              <p:cNvSpPr/>
              <p:nvPr/>
            </p:nvSpPr>
            <p:spPr>
              <a:xfrm>
                <a:off x="5715000" y="3095325"/>
                <a:ext cx="227765" cy="227765"/>
              </a:xfrm>
              <a:prstGeom prst="flowChartConnector">
                <a:avLst/>
              </a:prstGeom>
              <a:solidFill>
                <a:schemeClr val="bg1"/>
              </a:solidFill>
              <a:ln w="28575"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56" name="Flowchart: Connector 55"/>
              <p:cNvSpPr/>
              <p:nvPr/>
            </p:nvSpPr>
            <p:spPr>
              <a:xfrm>
                <a:off x="5865747" y="2704541"/>
                <a:ext cx="227765" cy="227765"/>
              </a:xfrm>
              <a:prstGeom prst="flowChartConnector">
                <a:avLst/>
              </a:prstGeom>
              <a:solidFill>
                <a:schemeClr val="bg1"/>
              </a:solidFill>
              <a:ln w="28575"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57" name="Flowchart: Connector 56"/>
              <p:cNvSpPr/>
              <p:nvPr/>
            </p:nvSpPr>
            <p:spPr>
              <a:xfrm>
                <a:off x="6090223" y="2343579"/>
                <a:ext cx="227765" cy="227765"/>
              </a:xfrm>
              <a:prstGeom prst="flowChartConnector">
                <a:avLst/>
              </a:prstGeom>
              <a:solidFill>
                <a:schemeClr val="bg1"/>
              </a:solidFill>
              <a:ln w="28575"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58" name="Flowchart: Connector 57"/>
              <p:cNvSpPr/>
              <p:nvPr/>
            </p:nvSpPr>
            <p:spPr>
              <a:xfrm>
                <a:off x="6354029" y="2043424"/>
                <a:ext cx="227765" cy="227765"/>
              </a:xfrm>
              <a:prstGeom prst="flowChartConnector">
                <a:avLst/>
              </a:prstGeom>
              <a:solidFill>
                <a:schemeClr val="bg1"/>
              </a:solidFill>
              <a:ln w="28575"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59" name="Flowchart: Connector 58"/>
              <p:cNvSpPr/>
              <p:nvPr/>
            </p:nvSpPr>
            <p:spPr>
              <a:xfrm>
                <a:off x="6657168" y="1828800"/>
                <a:ext cx="227765" cy="227765"/>
              </a:xfrm>
              <a:prstGeom prst="flowChartConnector">
                <a:avLst/>
              </a:prstGeom>
              <a:solidFill>
                <a:schemeClr val="bg1"/>
              </a:solidFill>
              <a:ln w="28575"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grpSp>
      </p:grpSp>
      <p:grpSp>
        <p:nvGrpSpPr>
          <p:cNvPr id="60" name="Group 59"/>
          <p:cNvGrpSpPr/>
          <p:nvPr/>
        </p:nvGrpSpPr>
        <p:grpSpPr>
          <a:xfrm>
            <a:off x="8556172" y="2877109"/>
            <a:ext cx="1694813" cy="1022548"/>
            <a:chOff x="382431" y="4191000"/>
            <a:chExt cx="3960969" cy="2493943"/>
          </a:xfrm>
        </p:grpSpPr>
        <p:sp>
          <p:nvSpPr>
            <p:cNvPr id="61" name="TextBox 60"/>
            <p:cNvSpPr txBox="1"/>
            <p:nvPr/>
          </p:nvSpPr>
          <p:spPr>
            <a:xfrm>
              <a:off x="382431" y="4191000"/>
              <a:ext cx="3960969" cy="2493943"/>
            </a:xfrm>
            <a:prstGeom prst="rect">
              <a:avLst/>
            </a:prstGeom>
            <a:noFill/>
            <a:ln w="57150" cmpd="sng">
              <a:solidFill>
                <a:srgbClr val="FFC000"/>
              </a:solidFill>
            </a:ln>
          </p:spPr>
          <p:txBody>
            <a:bodyPr wrap="square" rtlCol="0">
              <a:spAutoFit/>
            </a:bodyPr>
            <a:lstStyle/>
            <a:p>
              <a:endParaRPr lang="en-US" dirty="0">
                <a:solidFill>
                  <a:prstClr val="black"/>
                </a:solidFill>
              </a:endParaRPr>
            </a:p>
          </p:txBody>
        </p:sp>
        <p:grpSp>
          <p:nvGrpSpPr>
            <p:cNvPr id="62" name="Group 61"/>
            <p:cNvGrpSpPr/>
            <p:nvPr/>
          </p:nvGrpSpPr>
          <p:grpSpPr>
            <a:xfrm>
              <a:off x="941609" y="4593992"/>
              <a:ext cx="2687466" cy="1507468"/>
              <a:chOff x="1576522" y="1981200"/>
              <a:chExt cx="5433878" cy="3048000"/>
            </a:xfrm>
          </p:grpSpPr>
          <p:sp>
            <p:nvSpPr>
              <p:cNvPr id="63" name="Flowchart: Connector 62"/>
              <p:cNvSpPr/>
              <p:nvPr/>
            </p:nvSpPr>
            <p:spPr>
              <a:xfrm>
                <a:off x="4724399" y="2743200"/>
                <a:ext cx="460525" cy="460525"/>
              </a:xfrm>
              <a:prstGeom prst="flowChartConnector">
                <a:avLst/>
              </a:prstGeom>
              <a:solidFill>
                <a:schemeClr val="bg1"/>
              </a:solidFill>
              <a:ln w="28575"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64" name="Flowchart: Connector 63"/>
              <p:cNvSpPr/>
              <p:nvPr/>
            </p:nvSpPr>
            <p:spPr>
              <a:xfrm>
                <a:off x="3276599" y="2743200"/>
                <a:ext cx="460525" cy="460525"/>
              </a:xfrm>
              <a:prstGeom prst="flowChartConnector">
                <a:avLst/>
              </a:prstGeom>
              <a:solidFill>
                <a:schemeClr val="bg1"/>
              </a:solidFill>
              <a:ln w="28575"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65" name="Flowchart: Connector 64"/>
              <p:cNvSpPr/>
              <p:nvPr/>
            </p:nvSpPr>
            <p:spPr>
              <a:xfrm>
                <a:off x="4035275" y="1981200"/>
                <a:ext cx="460525" cy="460525"/>
              </a:xfrm>
              <a:prstGeom prst="flowChartConnector">
                <a:avLst/>
              </a:prstGeom>
              <a:solidFill>
                <a:schemeClr val="bg1"/>
              </a:solidFill>
              <a:ln w="28575"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66" name="Flowchart: Connector 65"/>
              <p:cNvSpPr/>
              <p:nvPr/>
            </p:nvSpPr>
            <p:spPr>
              <a:xfrm>
                <a:off x="2286000" y="3635225"/>
                <a:ext cx="460525" cy="460525"/>
              </a:xfrm>
              <a:prstGeom prst="flowChartConnector">
                <a:avLst/>
              </a:prstGeom>
              <a:solidFill>
                <a:schemeClr val="bg1"/>
              </a:solidFill>
              <a:ln w="28575"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67" name="Flowchart: Connector 66"/>
              <p:cNvSpPr/>
              <p:nvPr/>
            </p:nvSpPr>
            <p:spPr>
              <a:xfrm>
                <a:off x="3578075" y="3616175"/>
                <a:ext cx="460525" cy="460525"/>
              </a:xfrm>
              <a:prstGeom prst="flowChartConnector">
                <a:avLst/>
              </a:prstGeom>
              <a:solidFill>
                <a:schemeClr val="bg1"/>
              </a:solidFill>
              <a:ln w="28575"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68" name="Flowchart: Connector 67"/>
              <p:cNvSpPr/>
              <p:nvPr/>
            </p:nvSpPr>
            <p:spPr>
              <a:xfrm>
                <a:off x="4343400" y="3654275"/>
                <a:ext cx="460525" cy="460525"/>
              </a:xfrm>
              <a:prstGeom prst="flowChartConnector">
                <a:avLst/>
              </a:prstGeom>
              <a:solidFill>
                <a:schemeClr val="bg1"/>
              </a:solidFill>
              <a:ln w="28575"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69" name="Flowchart: Connector 68"/>
              <p:cNvSpPr/>
              <p:nvPr/>
            </p:nvSpPr>
            <p:spPr>
              <a:xfrm>
                <a:off x="5711675" y="3635225"/>
                <a:ext cx="460525" cy="460525"/>
              </a:xfrm>
              <a:prstGeom prst="flowChartConnector">
                <a:avLst/>
              </a:prstGeom>
              <a:solidFill>
                <a:schemeClr val="bg1"/>
              </a:solidFill>
              <a:ln w="28575"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70" name="Flowchart: Connector 69"/>
              <p:cNvSpPr/>
              <p:nvPr/>
            </p:nvSpPr>
            <p:spPr>
              <a:xfrm rot="586943">
                <a:off x="1576522" y="4724400"/>
                <a:ext cx="304800" cy="304800"/>
              </a:xfrm>
              <a:prstGeom prst="flowChartConnector">
                <a:avLst/>
              </a:prstGeom>
              <a:solidFill>
                <a:schemeClr val="bg1"/>
              </a:solidFill>
              <a:ln w="28575"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71" name="Flowchart: Connector 70"/>
              <p:cNvSpPr/>
              <p:nvPr/>
            </p:nvSpPr>
            <p:spPr>
              <a:xfrm rot="429209">
                <a:off x="1963408" y="4724400"/>
                <a:ext cx="304800" cy="304800"/>
              </a:xfrm>
              <a:prstGeom prst="flowChartConnector">
                <a:avLst/>
              </a:prstGeom>
              <a:solidFill>
                <a:schemeClr val="bg1"/>
              </a:solidFill>
              <a:ln w="28575"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72" name="Flowchart: Connector 71"/>
              <p:cNvSpPr/>
              <p:nvPr/>
            </p:nvSpPr>
            <p:spPr>
              <a:xfrm>
                <a:off x="2362200" y="4724400"/>
                <a:ext cx="304800" cy="304800"/>
              </a:xfrm>
              <a:prstGeom prst="flowChartConnector">
                <a:avLst/>
              </a:prstGeom>
              <a:solidFill>
                <a:schemeClr val="bg1"/>
              </a:solidFill>
              <a:ln w="28575"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73" name="Flowchart: Connector 72"/>
              <p:cNvSpPr/>
              <p:nvPr/>
            </p:nvSpPr>
            <p:spPr>
              <a:xfrm>
                <a:off x="2971800" y="4724400"/>
                <a:ext cx="304800" cy="304800"/>
              </a:xfrm>
              <a:prstGeom prst="flowChartConnector">
                <a:avLst/>
              </a:prstGeom>
              <a:solidFill>
                <a:schemeClr val="bg1"/>
              </a:solidFill>
              <a:ln w="28575"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74" name="Flowchart: Connector 73"/>
              <p:cNvSpPr/>
              <p:nvPr/>
            </p:nvSpPr>
            <p:spPr>
              <a:xfrm>
                <a:off x="3352800" y="4724400"/>
                <a:ext cx="304800" cy="304800"/>
              </a:xfrm>
              <a:prstGeom prst="flowChartConnector">
                <a:avLst/>
              </a:prstGeom>
              <a:solidFill>
                <a:schemeClr val="bg1"/>
              </a:solidFill>
              <a:ln w="28575"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75" name="Flowchart: Connector 74"/>
              <p:cNvSpPr/>
              <p:nvPr/>
            </p:nvSpPr>
            <p:spPr>
              <a:xfrm>
                <a:off x="3733800" y="4724400"/>
                <a:ext cx="304800" cy="304800"/>
              </a:xfrm>
              <a:prstGeom prst="flowChartConnector">
                <a:avLst/>
              </a:prstGeom>
              <a:solidFill>
                <a:schemeClr val="bg1"/>
              </a:solidFill>
              <a:ln w="28575"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76" name="Flowchart: Connector 75"/>
              <p:cNvSpPr/>
              <p:nvPr/>
            </p:nvSpPr>
            <p:spPr>
              <a:xfrm>
                <a:off x="4495800" y="4724400"/>
                <a:ext cx="304800" cy="304800"/>
              </a:xfrm>
              <a:prstGeom prst="flowChartConnector">
                <a:avLst/>
              </a:prstGeom>
              <a:solidFill>
                <a:schemeClr val="bg1"/>
              </a:solidFill>
              <a:ln w="28575"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77" name="Flowchart: Connector 76"/>
              <p:cNvSpPr/>
              <p:nvPr/>
            </p:nvSpPr>
            <p:spPr>
              <a:xfrm>
                <a:off x="4876800" y="4724400"/>
                <a:ext cx="304800" cy="304800"/>
              </a:xfrm>
              <a:prstGeom prst="flowChartConnector">
                <a:avLst/>
              </a:prstGeom>
              <a:solidFill>
                <a:schemeClr val="bg1"/>
              </a:solidFill>
              <a:ln w="28575"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78" name="Flowchart: Connector 77"/>
              <p:cNvSpPr/>
              <p:nvPr/>
            </p:nvSpPr>
            <p:spPr>
              <a:xfrm rot="1154973">
                <a:off x="5257800" y="4724400"/>
                <a:ext cx="304800" cy="304800"/>
              </a:xfrm>
              <a:prstGeom prst="flowChartConnector">
                <a:avLst/>
              </a:prstGeom>
              <a:solidFill>
                <a:schemeClr val="bg1"/>
              </a:solidFill>
              <a:ln w="28575"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79" name="Flowchart: Connector 78"/>
              <p:cNvSpPr/>
              <p:nvPr/>
            </p:nvSpPr>
            <p:spPr>
              <a:xfrm>
                <a:off x="5943600" y="4724400"/>
                <a:ext cx="304800" cy="304800"/>
              </a:xfrm>
              <a:prstGeom prst="flowChartConnector">
                <a:avLst/>
              </a:prstGeom>
              <a:solidFill>
                <a:schemeClr val="bg1"/>
              </a:solidFill>
              <a:ln w="28575"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80" name="Flowchart: Connector 79"/>
              <p:cNvSpPr/>
              <p:nvPr/>
            </p:nvSpPr>
            <p:spPr>
              <a:xfrm rot="1030562">
                <a:off x="6324600" y="4724400"/>
                <a:ext cx="304800" cy="304800"/>
              </a:xfrm>
              <a:prstGeom prst="flowChartConnector">
                <a:avLst/>
              </a:prstGeom>
              <a:solidFill>
                <a:schemeClr val="bg1"/>
              </a:solidFill>
              <a:ln w="28575"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81" name="Flowchart: Connector 80"/>
              <p:cNvSpPr/>
              <p:nvPr/>
            </p:nvSpPr>
            <p:spPr>
              <a:xfrm>
                <a:off x="6705600" y="4724400"/>
                <a:ext cx="304800" cy="304800"/>
              </a:xfrm>
              <a:prstGeom prst="flowChartConnector">
                <a:avLst/>
              </a:prstGeom>
              <a:solidFill>
                <a:schemeClr val="bg1"/>
              </a:solidFill>
              <a:ln w="28575"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cxnSp>
            <p:nvCxnSpPr>
              <p:cNvPr id="82" name="Straight Connector 81"/>
              <p:cNvCxnSpPr>
                <a:stCxn id="65" idx="3"/>
                <a:endCxn id="64" idx="7"/>
              </p:cNvCxnSpPr>
              <p:nvPr/>
            </p:nvCxnSpPr>
            <p:spPr>
              <a:xfrm flipH="1">
                <a:off x="3669682" y="2374283"/>
                <a:ext cx="433035" cy="436359"/>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a:stCxn id="64" idx="3"/>
                <a:endCxn id="66" idx="7"/>
              </p:cNvCxnSpPr>
              <p:nvPr/>
            </p:nvCxnSpPr>
            <p:spPr>
              <a:xfrm flipH="1">
                <a:off x="2679083" y="3136283"/>
                <a:ext cx="664958" cy="56638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a:stCxn id="65" idx="5"/>
                <a:endCxn id="63" idx="1"/>
              </p:cNvCxnSpPr>
              <p:nvPr/>
            </p:nvCxnSpPr>
            <p:spPr>
              <a:xfrm>
                <a:off x="4428358" y="2374283"/>
                <a:ext cx="363483" cy="436359"/>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a:stCxn id="63" idx="5"/>
                <a:endCxn id="69" idx="1"/>
              </p:cNvCxnSpPr>
              <p:nvPr/>
            </p:nvCxnSpPr>
            <p:spPr>
              <a:xfrm>
                <a:off x="5117482" y="3136283"/>
                <a:ext cx="661635" cy="56638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a:endCxn id="67" idx="0"/>
              </p:cNvCxnSpPr>
              <p:nvPr/>
            </p:nvCxnSpPr>
            <p:spPr>
              <a:xfrm>
                <a:off x="3610758" y="3180584"/>
                <a:ext cx="197580" cy="43559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a:stCxn id="63" idx="3"/>
              </p:cNvCxnSpPr>
              <p:nvPr/>
            </p:nvCxnSpPr>
            <p:spPr>
              <a:xfrm flipH="1">
                <a:off x="4582421" y="3136283"/>
                <a:ext cx="209420" cy="51561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a:stCxn id="70" idx="0"/>
                <a:endCxn id="66" idx="3"/>
              </p:cNvCxnSpPr>
              <p:nvPr/>
            </p:nvCxnSpPr>
            <p:spPr>
              <a:xfrm flipV="1">
                <a:off x="1754816" y="4028308"/>
                <a:ext cx="598626" cy="69830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a:off x="2457450" y="4100512"/>
                <a:ext cx="76200" cy="609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flipV="1">
                <a:off x="2152578" y="4060250"/>
                <a:ext cx="233854" cy="66415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1" name="Straight Connector 90"/>
              <p:cNvCxnSpPr>
                <a:stCxn id="73" idx="0"/>
              </p:cNvCxnSpPr>
              <p:nvPr/>
            </p:nvCxnSpPr>
            <p:spPr>
              <a:xfrm flipV="1">
                <a:off x="3124200" y="4033838"/>
                <a:ext cx="552450" cy="69056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2" name="Straight Connector 91"/>
              <p:cNvCxnSpPr/>
              <p:nvPr/>
            </p:nvCxnSpPr>
            <p:spPr>
              <a:xfrm>
                <a:off x="3810000" y="4091122"/>
                <a:ext cx="76200" cy="61899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3" name="Straight Connector 92"/>
              <p:cNvCxnSpPr>
                <a:stCxn id="74" idx="0"/>
              </p:cNvCxnSpPr>
              <p:nvPr/>
            </p:nvCxnSpPr>
            <p:spPr>
              <a:xfrm flipV="1">
                <a:off x="3505200" y="4071802"/>
                <a:ext cx="233810" cy="65259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4" name="Straight Connector 93"/>
              <p:cNvCxnSpPr/>
              <p:nvPr/>
            </p:nvCxnSpPr>
            <p:spPr>
              <a:xfrm>
                <a:off x="6104758" y="4028308"/>
                <a:ext cx="753242" cy="69609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5" name="Straight Connector 94"/>
              <p:cNvCxnSpPr/>
              <p:nvPr/>
            </p:nvCxnSpPr>
            <p:spPr>
              <a:xfrm flipH="1" flipV="1">
                <a:off x="6053138" y="4067175"/>
                <a:ext cx="345281" cy="664369"/>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6" name="Straight Connector 95"/>
              <p:cNvCxnSpPr/>
              <p:nvPr/>
            </p:nvCxnSpPr>
            <p:spPr>
              <a:xfrm flipH="1" flipV="1">
                <a:off x="6005513" y="4086225"/>
                <a:ext cx="90487" cy="638175"/>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a:stCxn id="68" idx="5"/>
                <a:endCxn id="78" idx="1"/>
              </p:cNvCxnSpPr>
              <p:nvPr/>
            </p:nvCxnSpPr>
            <p:spPr>
              <a:xfrm>
                <a:off x="4736483" y="4047358"/>
                <a:ext cx="607507" cy="69217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8" name="Straight Connector 97"/>
              <p:cNvCxnSpPr/>
              <p:nvPr/>
            </p:nvCxnSpPr>
            <p:spPr>
              <a:xfrm flipH="1" flipV="1">
                <a:off x="4647663" y="4109970"/>
                <a:ext cx="324387" cy="619193"/>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9" name="Straight Connector 98"/>
              <p:cNvCxnSpPr>
                <a:endCxn id="68" idx="4"/>
              </p:cNvCxnSpPr>
              <p:nvPr/>
            </p:nvCxnSpPr>
            <p:spPr>
              <a:xfrm flipH="1" flipV="1">
                <a:off x="4573663" y="4114800"/>
                <a:ext cx="74538" cy="609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100" name="Group 99"/>
          <p:cNvGrpSpPr/>
          <p:nvPr/>
        </p:nvGrpSpPr>
        <p:grpSpPr>
          <a:xfrm>
            <a:off x="10417998" y="2878109"/>
            <a:ext cx="1694813" cy="1022548"/>
            <a:chOff x="4733727" y="4193438"/>
            <a:chExt cx="3960969" cy="2493943"/>
          </a:xfrm>
        </p:grpSpPr>
        <p:sp>
          <p:nvSpPr>
            <p:cNvPr id="101" name="TextBox 100"/>
            <p:cNvSpPr txBox="1"/>
            <p:nvPr/>
          </p:nvSpPr>
          <p:spPr>
            <a:xfrm>
              <a:off x="4733727" y="4193438"/>
              <a:ext cx="3960969" cy="2493943"/>
            </a:xfrm>
            <a:prstGeom prst="rect">
              <a:avLst/>
            </a:prstGeom>
            <a:noFill/>
            <a:ln w="57150" cmpd="sng">
              <a:solidFill>
                <a:srgbClr val="FFC000"/>
              </a:solidFill>
            </a:ln>
          </p:spPr>
          <p:txBody>
            <a:bodyPr wrap="square" rtlCol="0">
              <a:spAutoFit/>
            </a:bodyPr>
            <a:lstStyle/>
            <a:p>
              <a:endParaRPr lang="en-US" dirty="0">
                <a:solidFill>
                  <a:prstClr val="black"/>
                </a:solidFill>
              </a:endParaRPr>
            </a:p>
          </p:txBody>
        </p:sp>
        <p:grpSp>
          <p:nvGrpSpPr>
            <p:cNvPr id="102" name="Group 101"/>
            <p:cNvGrpSpPr/>
            <p:nvPr/>
          </p:nvGrpSpPr>
          <p:grpSpPr>
            <a:xfrm>
              <a:off x="5334960" y="4390919"/>
              <a:ext cx="2664691" cy="2086081"/>
              <a:chOff x="5181600" y="4343400"/>
              <a:chExt cx="2664691" cy="2086081"/>
            </a:xfrm>
          </p:grpSpPr>
          <p:sp>
            <p:nvSpPr>
              <p:cNvPr id="103" name="Flowchart: Connector 102"/>
              <p:cNvSpPr/>
              <p:nvPr/>
            </p:nvSpPr>
            <p:spPr>
              <a:xfrm>
                <a:off x="5181600" y="5426893"/>
                <a:ext cx="227765" cy="227765"/>
              </a:xfrm>
              <a:prstGeom prst="flowChartConnector">
                <a:avLst/>
              </a:prstGeom>
              <a:solidFill>
                <a:schemeClr val="bg1"/>
              </a:solidFill>
              <a:ln w="28575"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04" name="Flowchart: Connector 103"/>
              <p:cNvSpPr/>
              <p:nvPr/>
            </p:nvSpPr>
            <p:spPr>
              <a:xfrm>
                <a:off x="5674439" y="5898476"/>
                <a:ext cx="227765" cy="227765"/>
              </a:xfrm>
              <a:prstGeom prst="flowChartConnector">
                <a:avLst/>
              </a:prstGeom>
              <a:solidFill>
                <a:schemeClr val="bg1"/>
              </a:solidFill>
              <a:ln w="28575"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05" name="Flowchart: Connector 104"/>
              <p:cNvSpPr/>
              <p:nvPr/>
            </p:nvSpPr>
            <p:spPr>
              <a:xfrm>
                <a:off x="6147100" y="5300509"/>
                <a:ext cx="354149" cy="354149"/>
              </a:xfrm>
              <a:prstGeom prst="flowChartConnector">
                <a:avLst/>
              </a:prstGeom>
              <a:solidFill>
                <a:schemeClr val="bg1"/>
              </a:solidFill>
              <a:ln w="28575"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06" name="Flowchart: Connector 105"/>
              <p:cNvSpPr/>
              <p:nvPr/>
            </p:nvSpPr>
            <p:spPr>
              <a:xfrm>
                <a:off x="5650440" y="5010695"/>
                <a:ext cx="227765" cy="227765"/>
              </a:xfrm>
              <a:prstGeom prst="flowChartConnector">
                <a:avLst/>
              </a:prstGeom>
              <a:solidFill>
                <a:schemeClr val="bg1"/>
              </a:solidFill>
              <a:ln w="28575"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07" name="Flowchart: Connector 106"/>
              <p:cNvSpPr/>
              <p:nvPr/>
            </p:nvSpPr>
            <p:spPr>
              <a:xfrm>
                <a:off x="5357323" y="4343400"/>
                <a:ext cx="227765" cy="227765"/>
              </a:xfrm>
              <a:prstGeom prst="flowChartConnector">
                <a:avLst/>
              </a:prstGeom>
              <a:solidFill>
                <a:schemeClr val="bg1"/>
              </a:solidFill>
              <a:ln w="28575"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08" name="Flowchart: Connector 107"/>
              <p:cNvSpPr/>
              <p:nvPr/>
            </p:nvSpPr>
            <p:spPr>
              <a:xfrm>
                <a:off x="6147100" y="4343400"/>
                <a:ext cx="227765" cy="227765"/>
              </a:xfrm>
              <a:prstGeom prst="flowChartConnector">
                <a:avLst/>
              </a:prstGeom>
              <a:solidFill>
                <a:schemeClr val="bg1"/>
              </a:solidFill>
              <a:ln w="28575"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09" name="Flowchart: Connector 108"/>
              <p:cNvSpPr/>
              <p:nvPr/>
            </p:nvSpPr>
            <p:spPr>
              <a:xfrm>
                <a:off x="6843105" y="4522811"/>
                <a:ext cx="227765" cy="227765"/>
              </a:xfrm>
              <a:prstGeom prst="flowChartConnector">
                <a:avLst/>
              </a:prstGeom>
              <a:solidFill>
                <a:schemeClr val="bg1"/>
              </a:solidFill>
              <a:ln w="28575"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10" name="Flowchart: Connector 109"/>
              <p:cNvSpPr/>
              <p:nvPr/>
            </p:nvSpPr>
            <p:spPr>
              <a:xfrm>
                <a:off x="6824860" y="6201716"/>
                <a:ext cx="227765" cy="227765"/>
              </a:xfrm>
              <a:prstGeom prst="flowChartConnector">
                <a:avLst/>
              </a:prstGeom>
              <a:solidFill>
                <a:schemeClr val="bg1"/>
              </a:solidFill>
              <a:ln w="28575"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11" name="Flowchart: Connector 110"/>
              <p:cNvSpPr/>
              <p:nvPr/>
            </p:nvSpPr>
            <p:spPr>
              <a:xfrm>
                <a:off x="7052625" y="5661290"/>
                <a:ext cx="227765" cy="227765"/>
              </a:xfrm>
              <a:prstGeom prst="flowChartConnector">
                <a:avLst/>
              </a:prstGeom>
              <a:solidFill>
                <a:schemeClr val="bg1"/>
              </a:solidFill>
              <a:ln w="28575"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12" name="Flowchart: Connector 111"/>
              <p:cNvSpPr/>
              <p:nvPr/>
            </p:nvSpPr>
            <p:spPr>
              <a:xfrm>
                <a:off x="7618526" y="5433526"/>
                <a:ext cx="227765" cy="227765"/>
              </a:xfrm>
              <a:prstGeom prst="flowChartConnector">
                <a:avLst/>
              </a:prstGeom>
              <a:solidFill>
                <a:schemeClr val="bg1"/>
              </a:solidFill>
              <a:ln w="28575"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cxnSp>
            <p:nvCxnSpPr>
              <p:cNvPr id="113" name="Straight Connector 112"/>
              <p:cNvCxnSpPr>
                <a:stCxn id="103" idx="6"/>
                <a:endCxn id="105" idx="2"/>
              </p:cNvCxnSpPr>
              <p:nvPr/>
            </p:nvCxnSpPr>
            <p:spPr>
              <a:xfrm flipV="1">
                <a:off x="5409365" y="5477584"/>
                <a:ext cx="737735" cy="6319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4" name="Straight Connector 113"/>
              <p:cNvCxnSpPr>
                <a:stCxn id="103" idx="4"/>
                <a:endCxn id="104" idx="1"/>
              </p:cNvCxnSpPr>
              <p:nvPr/>
            </p:nvCxnSpPr>
            <p:spPr>
              <a:xfrm>
                <a:off x="5295483" y="5654658"/>
                <a:ext cx="412312" cy="27717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5" name="Straight Connector 114"/>
              <p:cNvCxnSpPr>
                <a:stCxn id="104" idx="7"/>
              </p:cNvCxnSpPr>
              <p:nvPr/>
            </p:nvCxnSpPr>
            <p:spPr>
              <a:xfrm flipV="1">
                <a:off x="5868849" y="5631815"/>
                <a:ext cx="371757" cy="30001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6" name="Straight Connector 115"/>
              <p:cNvCxnSpPr>
                <a:stCxn id="103" idx="7"/>
                <a:endCxn id="106" idx="3"/>
              </p:cNvCxnSpPr>
              <p:nvPr/>
            </p:nvCxnSpPr>
            <p:spPr>
              <a:xfrm flipV="1">
                <a:off x="5376009" y="5205104"/>
                <a:ext cx="307786" cy="25514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7" name="Straight Connector 116"/>
              <p:cNvCxnSpPr>
                <a:stCxn id="106" idx="5"/>
                <a:endCxn id="105" idx="1"/>
              </p:cNvCxnSpPr>
              <p:nvPr/>
            </p:nvCxnSpPr>
            <p:spPr>
              <a:xfrm>
                <a:off x="5844849" y="5205104"/>
                <a:ext cx="354114" cy="14726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a:stCxn id="106" idx="1"/>
                <a:endCxn id="107" idx="4"/>
              </p:cNvCxnSpPr>
              <p:nvPr/>
            </p:nvCxnSpPr>
            <p:spPr>
              <a:xfrm flipH="1" flipV="1">
                <a:off x="5471206" y="4571165"/>
                <a:ext cx="212589" cy="472885"/>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9" name="Straight Connector 118"/>
              <p:cNvCxnSpPr/>
              <p:nvPr/>
            </p:nvCxnSpPr>
            <p:spPr>
              <a:xfrm flipV="1">
                <a:off x="5844895" y="4551942"/>
                <a:ext cx="345426" cy="49101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p:cNvCxnSpPr>
                <a:stCxn id="107" idx="6"/>
                <a:endCxn id="108" idx="2"/>
              </p:cNvCxnSpPr>
              <p:nvPr/>
            </p:nvCxnSpPr>
            <p:spPr>
              <a:xfrm flipV="1">
                <a:off x="5585088" y="4457283"/>
                <a:ext cx="56201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1" name="Straight Connector 120"/>
              <p:cNvCxnSpPr>
                <a:stCxn id="105" idx="0"/>
                <a:endCxn id="108" idx="4"/>
              </p:cNvCxnSpPr>
              <p:nvPr/>
            </p:nvCxnSpPr>
            <p:spPr>
              <a:xfrm flipH="1" flipV="1">
                <a:off x="6260982" y="4571165"/>
                <a:ext cx="63192" cy="72934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2" name="Straight Connector 121"/>
              <p:cNvCxnSpPr>
                <a:stCxn id="108" idx="6"/>
                <a:endCxn id="109" idx="2"/>
              </p:cNvCxnSpPr>
              <p:nvPr/>
            </p:nvCxnSpPr>
            <p:spPr>
              <a:xfrm>
                <a:off x="6374864" y="4457283"/>
                <a:ext cx="468240" cy="17941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3" name="Straight Connector 122"/>
              <p:cNvCxnSpPr>
                <a:stCxn id="105" idx="7"/>
                <a:endCxn id="109" idx="3"/>
              </p:cNvCxnSpPr>
              <p:nvPr/>
            </p:nvCxnSpPr>
            <p:spPr>
              <a:xfrm flipV="1">
                <a:off x="6449385" y="4717221"/>
                <a:ext cx="427075" cy="63515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4" name="Straight Connector 123"/>
              <p:cNvCxnSpPr/>
              <p:nvPr/>
            </p:nvCxnSpPr>
            <p:spPr>
              <a:xfrm>
                <a:off x="6966109" y="4750576"/>
                <a:ext cx="209520" cy="91071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5" name="Straight Connector 124"/>
              <p:cNvCxnSpPr>
                <a:stCxn id="109" idx="5"/>
                <a:endCxn id="112" idx="1"/>
              </p:cNvCxnSpPr>
              <p:nvPr/>
            </p:nvCxnSpPr>
            <p:spPr>
              <a:xfrm>
                <a:off x="7037514" y="4717221"/>
                <a:ext cx="614366" cy="74966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6" name="Straight Connector 125"/>
              <p:cNvCxnSpPr>
                <a:stCxn id="111" idx="6"/>
                <a:endCxn id="112" idx="3"/>
              </p:cNvCxnSpPr>
              <p:nvPr/>
            </p:nvCxnSpPr>
            <p:spPr>
              <a:xfrm flipV="1">
                <a:off x="7280390" y="5627935"/>
                <a:ext cx="371491" cy="14723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7" name="Straight Connector 126"/>
              <p:cNvCxnSpPr>
                <a:stCxn id="105" idx="5"/>
              </p:cNvCxnSpPr>
              <p:nvPr/>
            </p:nvCxnSpPr>
            <p:spPr>
              <a:xfrm>
                <a:off x="6449385" y="5602794"/>
                <a:ext cx="417952" cy="62630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grpSp>
      <p:pic>
        <p:nvPicPr>
          <p:cNvPr id="128" name="Picture 19" descr="Google"/>
          <p:cNvPicPr>
            <a:picLocks noChangeAspect="1" noChangeArrowheads="1"/>
          </p:cNvPicPr>
          <p:nvPr/>
        </p:nvPicPr>
        <p:blipFill>
          <a:blip r:embed="rId4" cstate="print">
            <a:extLst>
              <a:ext uri="{28A0092B-C50C-407E-A947-70E740481C1C}">
                <a14:useLocalDpi xmlns:a14="http://schemas.microsoft.com/office/drawing/2010/main" val="0"/>
              </a:ext>
            </a:extLst>
          </a:blip>
          <a:srcRect b="6363"/>
          <a:stretch>
            <a:fillRect/>
          </a:stretch>
        </p:blipFill>
        <p:spPr bwMode="auto">
          <a:xfrm>
            <a:off x="9592698" y="2499752"/>
            <a:ext cx="1416617" cy="50602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8559551" y="1360714"/>
            <a:ext cx="3458278" cy="461665"/>
          </a:xfrm>
          <a:prstGeom prst="rect">
            <a:avLst/>
          </a:prstGeom>
          <a:noFill/>
        </p:spPr>
        <p:txBody>
          <a:bodyPr wrap="square" rtlCol="0">
            <a:spAutoFit/>
          </a:bodyPr>
          <a:lstStyle/>
          <a:p>
            <a:pPr algn="ctr"/>
            <a:r>
              <a:rPr lang="en-US" sz="2400" b="1" dirty="0" smtClean="0"/>
              <a:t>Mnemonics </a:t>
            </a:r>
            <a:r>
              <a:rPr lang="en-US" sz="2000" b="1" dirty="0" smtClean="0"/>
              <a:t>[HOMES]</a:t>
            </a:r>
            <a:endParaRPr lang="en-US" sz="2000" b="1" dirty="0"/>
          </a:p>
        </p:txBody>
      </p:sp>
      <p:pic>
        <p:nvPicPr>
          <p:cNvPr id="205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757640" y="4014926"/>
            <a:ext cx="1392976" cy="21082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ustDataLst>
      <p:tags r:id="rId1"/>
    </p:custDataLst>
    <p:extLst>
      <p:ext uri="{BB962C8B-B14F-4D97-AF65-F5344CB8AC3E}">
        <p14:creationId xmlns:p14="http://schemas.microsoft.com/office/powerpoint/2010/main" val="30483441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0"/>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6">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6">
                                            <p:txEl>
                                              <p:pRg st="8" end="8"/>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6">
                                            <p:txEl>
                                              <p:pRg st="9" end="9"/>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6">
                                            <p:txEl>
                                              <p:pRg st="10" end="10"/>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6">
                                            <p:txEl>
                                              <p:pRg st="11" end="11"/>
                                            </p:txEl>
                                          </p:spTgt>
                                        </p:tgtEl>
                                        <p:attrNameLst>
                                          <p:attrName>style.visibility</p:attrName>
                                        </p:attrNameLst>
                                      </p:cBhvr>
                                      <p:to>
                                        <p:strVal val="visible"/>
                                      </p:to>
                                    </p:set>
                                  </p:childTnLst>
                                </p:cTn>
                              </p:par>
                            </p:childTnLst>
                          </p:cTn>
                        </p:par>
                        <p:par>
                          <p:cTn id="29" fill="hold">
                            <p:stCondLst>
                              <p:cond delay="0"/>
                            </p:stCondLst>
                            <p:childTnLst>
                              <p:par>
                                <p:cTn id="30" presetID="10" presetClass="entr" presetSubtype="0" fill="hold" nodeType="afterEffect">
                                  <p:stCondLst>
                                    <p:cond delay="1000"/>
                                  </p:stCondLst>
                                  <p:childTnLst>
                                    <p:set>
                                      <p:cBhvr>
                                        <p:cTn id="31" dur="1" fill="hold">
                                          <p:stCondLst>
                                            <p:cond delay="0"/>
                                          </p:stCondLst>
                                        </p:cTn>
                                        <p:tgtEl>
                                          <p:spTgt spid="2050"/>
                                        </p:tgtEl>
                                        <p:attrNameLst>
                                          <p:attrName>style.visibility</p:attrName>
                                        </p:attrNameLst>
                                      </p:cBhvr>
                                      <p:to>
                                        <p:strVal val="visible"/>
                                      </p:to>
                                    </p:set>
                                    <p:animEffect transition="in" filter="fade">
                                      <p:cBhvr>
                                        <p:cTn id="32" dur="5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00591" y="274638"/>
            <a:ext cx="11366097" cy="662534"/>
          </a:xfrm>
        </p:spPr>
        <p:txBody>
          <a:bodyPr>
            <a:normAutofit/>
          </a:bodyPr>
          <a:lstStyle/>
          <a:p>
            <a:r>
              <a:rPr lang="en-US" b="1" dirty="0" smtClean="0"/>
              <a:t>Learning and Retrieval </a:t>
            </a:r>
            <a:r>
              <a:rPr lang="en-US" b="1" dirty="0" smtClean="0">
                <a:sym typeface="Wingdings"/>
              </a:rPr>
              <a:t> </a:t>
            </a:r>
            <a:r>
              <a:rPr lang="en-US" b="1" dirty="0">
                <a:sym typeface="Wingdings"/>
              </a:rPr>
              <a:t>Expert Knowledge </a:t>
            </a:r>
            <a:endParaRPr lang="en-US" sz="4400" b="1" dirty="0"/>
          </a:p>
        </p:txBody>
      </p:sp>
      <p:sp>
        <p:nvSpPr>
          <p:cNvPr id="7" name="Text Placeholder 6"/>
          <p:cNvSpPr>
            <a:spLocks noGrp="1"/>
          </p:cNvSpPr>
          <p:nvPr>
            <p:ph type="body" sz="quarter" idx="4294967295"/>
          </p:nvPr>
        </p:nvSpPr>
        <p:spPr>
          <a:xfrm>
            <a:off x="593592" y="5800347"/>
            <a:ext cx="6884895" cy="482111"/>
          </a:xfrm>
        </p:spPr>
        <p:txBody>
          <a:bodyPr>
            <a:normAutofit fontScale="55000" lnSpcReduction="20000"/>
          </a:bodyPr>
          <a:lstStyle/>
          <a:p>
            <a:pPr marL="0" lvl="1" indent="0" algn="r">
              <a:buNone/>
            </a:pPr>
            <a:endParaRPr lang="en-US" dirty="0" smtClean="0"/>
          </a:p>
          <a:p>
            <a:pPr marL="0" lvl="1" indent="0" algn="r">
              <a:buNone/>
            </a:pPr>
            <a:r>
              <a:rPr lang="en-US" sz="2200" dirty="0" smtClean="0"/>
              <a:t>(</a:t>
            </a:r>
            <a:r>
              <a:rPr lang="en-US" sz="2200" dirty="0"/>
              <a:t>Making it Stick – Brown et al)</a:t>
            </a:r>
          </a:p>
          <a:p>
            <a:endParaRPr lang="en-US" dirty="0"/>
          </a:p>
        </p:txBody>
      </p:sp>
      <p:graphicFrame>
        <p:nvGraphicFramePr>
          <p:cNvPr id="1024" name="Table 1023"/>
          <p:cNvGraphicFramePr>
            <a:graphicFrameLocks noGrp="1"/>
          </p:cNvGraphicFramePr>
          <p:nvPr>
            <p:extLst>
              <p:ext uri="{D42A27DB-BD31-4B8C-83A1-F6EECF244321}">
                <p14:modId xmlns:p14="http://schemas.microsoft.com/office/powerpoint/2010/main" val="3607974300"/>
              </p:ext>
            </p:extLst>
          </p:nvPr>
        </p:nvGraphicFramePr>
        <p:xfrm>
          <a:off x="414430" y="1837404"/>
          <a:ext cx="11167971" cy="3962943"/>
        </p:xfrm>
        <a:graphic>
          <a:graphicData uri="http://schemas.openxmlformats.org/drawingml/2006/table">
            <a:tbl>
              <a:tblPr firstRow="1" bandRow="1">
                <a:tableStyleId>{5C22544A-7EE6-4342-B048-85BDC9FD1C3A}</a:tableStyleId>
              </a:tblPr>
              <a:tblGrid>
                <a:gridCol w="2573490"/>
                <a:gridCol w="1227783"/>
                <a:gridCol w="1227783"/>
                <a:gridCol w="1227783"/>
                <a:gridCol w="1227783"/>
                <a:gridCol w="1227783"/>
                <a:gridCol w="1227783"/>
                <a:gridCol w="1227783"/>
              </a:tblGrid>
              <a:tr h="993193">
                <a:tc>
                  <a:txBody>
                    <a:bodyPr/>
                    <a:lstStyle/>
                    <a:p>
                      <a:r>
                        <a:rPr lang="en-US" dirty="0" smtClean="0"/>
                        <a:t>Active Learning </a:t>
                      </a:r>
                      <a:r>
                        <a:rPr lang="en-US" dirty="0" smtClean="0">
                          <a:sym typeface="Wingdings"/>
                        </a:rPr>
                        <a:t></a:t>
                      </a:r>
                      <a:endParaRPr lang="en-US" dirty="0" smtClean="0"/>
                    </a:p>
                    <a:p>
                      <a:endParaRPr lang="en-US" dirty="0" smtClean="0"/>
                    </a:p>
                    <a:p>
                      <a:r>
                        <a:rPr lang="en-US" dirty="0" smtClean="0"/>
                        <a:t>Types of Practice  </a:t>
                      </a:r>
                      <a:r>
                        <a:rPr lang="en-US" dirty="0" smtClean="0">
                          <a:sym typeface="Wingdings"/>
                        </a:rPr>
                        <a:t></a:t>
                      </a:r>
                      <a:endParaRPr lang="en-US" dirty="0"/>
                    </a:p>
                  </a:txBody>
                  <a:tcPr/>
                </a:tc>
                <a:tc>
                  <a:txBody>
                    <a:bodyPr/>
                    <a:lstStyle/>
                    <a:p>
                      <a:pPr algn="ctr"/>
                      <a:r>
                        <a:rPr lang="en-US" dirty="0" smtClean="0"/>
                        <a:t>Quiz</a:t>
                      </a:r>
                      <a:endParaRPr lang="en-US" dirty="0"/>
                    </a:p>
                  </a:txBody>
                  <a:tcPr/>
                </a:tc>
                <a:tc>
                  <a:txBody>
                    <a:bodyPr/>
                    <a:lstStyle/>
                    <a:p>
                      <a:pPr algn="ctr"/>
                      <a:r>
                        <a:rPr lang="en-US" dirty="0" smtClean="0"/>
                        <a:t>Case</a:t>
                      </a:r>
                      <a:endParaRPr lang="en-US" dirty="0"/>
                    </a:p>
                  </a:txBody>
                  <a:tcPr/>
                </a:tc>
                <a:tc>
                  <a:txBody>
                    <a:bodyPr/>
                    <a:lstStyle/>
                    <a:p>
                      <a:pPr algn="ctr"/>
                      <a:r>
                        <a:rPr lang="en-US" dirty="0" smtClean="0"/>
                        <a:t>Jeopardy</a:t>
                      </a:r>
                      <a:endParaRPr lang="en-US" dirty="0"/>
                    </a:p>
                  </a:txBody>
                  <a:tcPr/>
                </a:tc>
                <a:tc>
                  <a:txBody>
                    <a:bodyPr/>
                    <a:lstStyle/>
                    <a:p>
                      <a:pPr algn="ctr"/>
                      <a:r>
                        <a:rPr lang="en-US" dirty="0" smtClean="0"/>
                        <a:t>PDSA</a:t>
                      </a:r>
                      <a:r>
                        <a:rPr lang="en-US" baseline="0" dirty="0" smtClean="0"/>
                        <a:t> 2 Cycle</a:t>
                      </a:r>
                      <a:endParaRPr lang="en-US" dirty="0"/>
                    </a:p>
                  </a:txBody>
                  <a:tcPr/>
                </a:tc>
                <a:tc>
                  <a:txBody>
                    <a:bodyPr/>
                    <a:lstStyle/>
                    <a:p>
                      <a:pPr algn="ctr"/>
                      <a:r>
                        <a:rPr lang="en-US" dirty="0" smtClean="0"/>
                        <a:t>Simulation</a:t>
                      </a:r>
                      <a:endParaRPr lang="en-US" dirty="0"/>
                    </a:p>
                  </a:txBody>
                  <a:tcPr/>
                </a:tc>
                <a:tc>
                  <a:txBody>
                    <a:bodyPr/>
                    <a:lstStyle/>
                    <a:p>
                      <a:pPr algn="ctr"/>
                      <a:endParaRPr lang="en-US" dirty="0"/>
                    </a:p>
                  </a:txBody>
                  <a:tcPr/>
                </a:tc>
                <a:tc>
                  <a:txBody>
                    <a:bodyPr/>
                    <a:lstStyle/>
                    <a:p>
                      <a:pPr algn="ctr"/>
                      <a:endParaRPr lang="en-US" dirty="0"/>
                    </a:p>
                  </a:txBody>
                  <a:tcPr/>
                </a:tc>
              </a:tr>
              <a:tr h="424250">
                <a:tc>
                  <a:txBody>
                    <a:bodyPr/>
                    <a:lstStyle/>
                    <a:p>
                      <a:r>
                        <a:rPr lang="en-US" dirty="0" smtClean="0"/>
                        <a:t>Retrieval</a:t>
                      </a:r>
                      <a:r>
                        <a:rPr lang="en-US" baseline="0" dirty="0" smtClean="0"/>
                        <a:t> </a:t>
                      </a:r>
                      <a:endParaRPr lang="en-US" dirty="0"/>
                    </a:p>
                  </a:txBody>
                  <a:tcPr/>
                </a:tc>
                <a:tc>
                  <a:txBody>
                    <a:bodyPr/>
                    <a:lstStyle/>
                    <a:p>
                      <a:endParaRPr lang="en-US" dirty="0"/>
                    </a:p>
                  </a:txBody>
                  <a:tcPr anchor="b"/>
                </a:tc>
                <a:tc>
                  <a:txBody>
                    <a:bodyPr/>
                    <a:lstStyle/>
                    <a:p>
                      <a:endParaRPr lang="en-US"/>
                    </a:p>
                  </a:txBody>
                  <a:tcPr anchor="b"/>
                </a:tc>
                <a:tc>
                  <a:txBody>
                    <a:bodyPr/>
                    <a:lstStyle/>
                    <a:p>
                      <a:endParaRPr lang="en-US"/>
                    </a:p>
                  </a:txBody>
                  <a:tcPr anchor="b"/>
                </a:tc>
                <a:tc>
                  <a:txBody>
                    <a:bodyPr/>
                    <a:lstStyle/>
                    <a:p>
                      <a:endParaRPr lang="en-US"/>
                    </a:p>
                  </a:txBody>
                  <a:tcPr anchor="b"/>
                </a:tc>
                <a:tc>
                  <a:txBody>
                    <a:bodyPr/>
                    <a:lstStyle/>
                    <a:p>
                      <a:endParaRPr lang="en-US"/>
                    </a:p>
                  </a:txBody>
                  <a:tcPr anchor="b"/>
                </a:tc>
                <a:tc>
                  <a:txBody>
                    <a:bodyPr/>
                    <a:lstStyle/>
                    <a:p>
                      <a:endParaRPr lang="en-US"/>
                    </a:p>
                  </a:txBody>
                  <a:tcPr anchor="b"/>
                </a:tc>
                <a:tc>
                  <a:txBody>
                    <a:bodyPr/>
                    <a:lstStyle/>
                    <a:p>
                      <a:endParaRPr lang="en-US"/>
                    </a:p>
                  </a:txBody>
                  <a:tcPr anchor="b"/>
                </a:tc>
              </a:tr>
              <a:tr h="424250">
                <a:tc>
                  <a:txBody>
                    <a:bodyPr/>
                    <a:lstStyle/>
                    <a:p>
                      <a:r>
                        <a:rPr lang="en-US" dirty="0" smtClean="0"/>
                        <a:t>Elaboration </a:t>
                      </a:r>
                      <a:endParaRPr lang="en-US" dirty="0"/>
                    </a:p>
                  </a:txBody>
                  <a:tcPr/>
                </a:tc>
                <a:tc>
                  <a:txBody>
                    <a:bodyPr/>
                    <a:lstStyle/>
                    <a:p>
                      <a:endParaRPr lang="en-US" dirty="0"/>
                    </a:p>
                  </a:txBody>
                  <a:tcPr anchor="b"/>
                </a:tc>
                <a:tc>
                  <a:txBody>
                    <a:bodyPr/>
                    <a:lstStyle/>
                    <a:p>
                      <a:endParaRPr lang="en-US"/>
                    </a:p>
                  </a:txBody>
                  <a:tcPr anchor="b"/>
                </a:tc>
                <a:tc>
                  <a:txBody>
                    <a:bodyPr/>
                    <a:lstStyle/>
                    <a:p>
                      <a:endParaRPr lang="en-US" dirty="0"/>
                    </a:p>
                  </a:txBody>
                  <a:tcPr anchor="b"/>
                </a:tc>
                <a:tc>
                  <a:txBody>
                    <a:bodyPr/>
                    <a:lstStyle/>
                    <a:p>
                      <a:endParaRPr lang="en-US"/>
                    </a:p>
                  </a:txBody>
                  <a:tcPr anchor="b"/>
                </a:tc>
                <a:tc>
                  <a:txBody>
                    <a:bodyPr/>
                    <a:lstStyle/>
                    <a:p>
                      <a:endParaRPr lang="en-US"/>
                    </a:p>
                  </a:txBody>
                  <a:tcPr anchor="b"/>
                </a:tc>
                <a:tc>
                  <a:txBody>
                    <a:bodyPr/>
                    <a:lstStyle/>
                    <a:p>
                      <a:endParaRPr lang="en-US"/>
                    </a:p>
                  </a:txBody>
                  <a:tcPr anchor="b"/>
                </a:tc>
                <a:tc>
                  <a:txBody>
                    <a:bodyPr/>
                    <a:lstStyle/>
                    <a:p>
                      <a:endParaRPr lang="en-US"/>
                    </a:p>
                  </a:txBody>
                  <a:tcPr anchor="b"/>
                </a:tc>
              </a:tr>
              <a:tr h="424250">
                <a:tc>
                  <a:txBody>
                    <a:bodyPr/>
                    <a:lstStyle/>
                    <a:p>
                      <a:r>
                        <a:rPr lang="en-US" dirty="0" smtClean="0"/>
                        <a:t>Connections</a:t>
                      </a:r>
                      <a:endParaRPr lang="en-US" dirty="0"/>
                    </a:p>
                  </a:txBody>
                  <a:tcPr/>
                </a:tc>
                <a:tc>
                  <a:txBody>
                    <a:bodyPr/>
                    <a:lstStyle/>
                    <a:p>
                      <a:endParaRPr lang="en-US"/>
                    </a:p>
                  </a:txBody>
                  <a:tcPr anchor="b"/>
                </a:tc>
                <a:tc>
                  <a:txBody>
                    <a:bodyPr/>
                    <a:lstStyle/>
                    <a:p>
                      <a:endParaRPr lang="en-US"/>
                    </a:p>
                  </a:txBody>
                  <a:tcPr anchor="b"/>
                </a:tc>
                <a:tc>
                  <a:txBody>
                    <a:bodyPr/>
                    <a:lstStyle/>
                    <a:p>
                      <a:endParaRPr lang="en-US"/>
                    </a:p>
                  </a:txBody>
                  <a:tcPr anchor="b"/>
                </a:tc>
                <a:tc>
                  <a:txBody>
                    <a:bodyPr/>
                    <a:lstStyle/>
                    <a:p>
                      <a:endParaRPr lang="en-US"/>
                    </a:p>
                  </a:txBody>
                  <a:tcPr anchor="b"/>
                </a:tc>
                <a:tc>
                  <a:txBody>
                    <a:bodyPr/>
                    <a:lstStyle/>
                    <a:p>
                      <a:endParaRPr lang="en-US"/>
                    </a:p>
                  </a:txBody>
                  <a:tcPr anchor="b"/>
                </a:tc>
                <a:tc>
                  <a:txBody>
                    <a:bodyPr/>
                    <a:lstStyle/>
                    <a:p>
                      <a:endParaRPr lang="en-US"/>
                    </a:p>
                  </a:txBody>
                  <a:tcPr anchor="b"/>
                </a:tc>
                <a:tc>
                  <a:txBody>
                    <a:bodyPr/>
                    <a:lstStyle/>
                    <a:p>
                      <a:endParaRPr lang="en-US" dirty="0"/>
                    </a:p>
                  </a:txBody>
                  <a:tcPr anchor="b"/>
                </a:tc>
              </a:tr>
              <a:tr h="424250">
                <a:tc>
                  <a:txBody>
                    <a:bodyPr/>
                    <a:lstStyle/>
                    <a:p>
                      <a:r>
                        <a:rPr lang="en-US" dirty="0" smtClean="0"/>
                        <a:t>Generation</a:t>
                      </a:r>
                      <a:endParaRPr lang="en-US" dirty="0"/>
                    </a:p>
                  </a:txBody>
                  <a:tcPr/>
                </a:tc>
                <a:tc>
                  <a:txBody>
                    <a:bodyPr/>
                    <a:lstStyle/>
                    <a:p>
                      <a:endParaRPr lang="en-US" dirty="0"/>
                    </a:p>
                  </a:txBody>
                  <a:tcPr anchor="b"/>
                </a:tc>
                <a:tc>
                  <a:txBody>
                    <a:bodyPr/>
                    <a:lstStyle/>
                    <a:p>
                      <a:endParaRPr lang="en-US" dirty="0"/>
                    </a:p>
                  </a:txBody>
                  <a:tcPr anchor="b"/>
                </a:tc>
                <a:tc>
                  <a:txBody>
                    <a:bodyPr/>
                    <a:lstStyle/>
                    <a:p>
                      <a:endParaRPr lang="en-US" dirty="0"/>
                    </a:p>
                  </a:txBody>
                  <a:tcPr anchor="b"/>
                </a:tc>
                <a:tc>
                  <a:txBody>
                    <a:bodyPr/>
                    <a:lstStyle/>
                    <a:p>
                      <a:endParaRPr lang="en-US"/>
                    </a:p>
                  </a:txBody>
                  <a:tcPr anchor="b"/>
                </a:tc>
                <a:tc>
                  <a:txBody>
                    <a:bodyPr/>
                    <a:lstStyle/>
                    <a:p>
                      <a:endParaRPr lang="en-US"/>
                    </a:p>
                  </a:txBody>
                  <a:tcPr anchor="b"/>
                </a:tc>
                <a:tc>
                  <a:txBody>
                    <a:bodyPr/>
                    <a:lstStyle/>
                    <a:p>
                      <a:endParaRPr lang="en-US"/>
                    </a:p>
                  </a:txBody>
                  <a:tcPr anchor="b"/>
                </a:tc>
                <a:tc>
                  <a:txBody>
                    <a:bodyPr/>
                    <a:lstStyle/>
                    <a:p>
                      <a:endParaRPr lang="en-US"/>
                    </a:p>
                  </a:txBody>
                  <a:tcPr anchor="b"/>
                </a:tc>
              </a:tr>
              <a:tr h="424250">
                <a:tc>
                  <a:txBody>
                    <a:bodyPr/>
                    <a:lstStyle/>
                    <a:p>
                      <a:r>
                        <a:rPr lang="en-US" dirty="0" smtClean="0"/>
                        <a:t>Reflection </a:t>
                      </a:r>
                      <a:endParaRPr lang="en-US" dirty="0"/>
                    </a:p>
                  </a:txBody>
                  <a:tcPr/>
                </a:tc>
                <a:tc>
                  <a:txBody>
                    <a:bodyPr/>
                    <a:lstStyle/>
                    <a:p>
                      <a:endParaRPr lang="en-US"/>
                    </a:p>
                  </a:txBody>
                  <a:tcPr anchor="b"/>
                </a:tc>
                <a:tc>
                  <a:txBody>
                    <a:bodyPr/>
                    <a:lstStyle/>
                    <a:p>
                      <a:endParaRPr lang="en-US"/>
                    </a:p>
                  </a:txBody>
                  <a:tcPr anchor="b"/>
                </a:tc>
                <a:tc>
                  <a:txBody>
                    <a:bodyPr/>
                    <a:lstStyle/>
                    <a:p>
                      <a:endParaRPr lang="en-US"/>
                    </a:p>
                  </a:txBody>
                  <a:tcPr anchor="b"/>
                </a:tc>
                <a:tc>
                  <a:txBody>
                    <a:bodyPr/>
                    <a:lstStyle/>
                    <a:p>
                      <a:endParaRPr lang="en-US"/>
                    </a:p>
                  </a:txBody>
                  <a:tcPr anchor="b"/>
                </a:tc>
                <a:tc>
                  <a:txBody>
                    <a:bodyPr/>
                    <a:lstStyle/>
                    <a:p>
                      <a:endParaRPr lang="en-US"/>
                    </a:p>
                  </a:txBody>
                  <a:tcPr anchor="b"/>
                </a:tc>
                <a:tc>
                  <a:txBody>
                    <a:bodyPr/>
                    <a:lstStyle/>
                    <a:p>
                      <a:endParaRPr lang="en-US"/>
                    </a:p>
                  </a:txBody>
                  <a:tcPr anchor="b"/>
                </a:tc>
                <a:tc>
                  <a:txBody>
                    <a:bodyPr/>
                    <a:lstStyle/>
                    <a:p>
                      <a:endParaRPr lang="en-US"/>
                    </a:p>
                  </a:txBody>
                  <a:tcPr anchor="b"/>
                </a:tc>
              </a:tr>
              <a:tr h="424250">
                <a:tc>
                  <a:txBody>
                    <a:bodyPr/>
                    <a:lstStyle/>
                    <a:p>
                      <a:endParaRPr lang="en-US" dirty="0"/>
                    </a:p>
                  </a:txBody>
                  <a:tcPr/>
                </a:tc>
                <a:tc>
                  <a:txBody>
                    <a:bodyPr/>
                    <a:lstStyle/>
                    <a:p>
                      <a:endParaRPr lang="en-US" dirty="0"/>
                    </a:p>
                  </a:txBody>
                  <a:tcPr anchor="b"/>
                </a:tc>
                <a:tc>
                  <a:txBody>
                    <a:bodyPr/>
                    <a:lstStyle/>
                    <a:p>
                      <a:endParaRPr lang="en-US"/>
                    </a:p>
                  </a:txBody>
                  <a:tcPr anchor="b"/>
                </a:tc>
                <a:tc>
                  <a:txBody>
                    <a:bodyPr/>
                    <a:lstStyle/>
                    <a:p>
                      <a:endParaRPr lang="en-US"/>
                    </a:p>
                  </a:txBody>
                  <a:tcPr anchor="b"/>
                </a:tc>
                <a:tc>
                  <a:txBody>
                    <a:bodyPr/>
                    <a:lstStyle/>
                    <a:p>
                      <a:endParaRPr lang="en-US"/>
                    </a:p>
                  </a:txBody>
                  <a:tcPr anchor="b"/>
                </a:tc>
                <a:tc>
                  <a:txBody>
                    <a:bodyPr/>
                    <a:lstStyle/>
                    <a:p>
                      <a:endParaRPr lang="en-US"/>
                    </a:p>
                  </a:txBody>
                  <a:tcPr anchor="b"/>
                </a:tc>
                <a:tc>
                  <a:txBody>
                    <a:bodyPr/>
                    <a:lstStyle/>
                    <a:p>
                      <a:endParaRPr lang="en-US"/>
                    </a:p>
                  </a:txBody>
                  <a:tcPr anchor="b"/>
                </a:tc>
                <a:tc>
                  <a:txBody>
                    <a:bodyPr/>
                    <a:lstStyle/>
                    <a:p>
                      <a:endParaRPr lang="en-US"/>
                    </a:p>
                  </a:txBody>
                  <a:tcPr anchor="b"/>
                </a:tc>
              </a:tr>
              <a:tr h="424250">
                <a:tc>
                  <a:txBody>
                    <a:bodyPr/>
                    <a:lstStyle/>
                    <a:p>
                      <a:endParaRPr lang="en-US"/>
                    </a:p>
                  </a:txBody>
                  <a:tcPr/>
                </a:tc>
                <a:tc>
                  <a:txBody>
                    <a:bodyPr/>
                    <a:lstStyle/>
                    <a:p>
                      <a:endParaRPr lang="en-US" dirty="0"/>
                    </a:p>
                  </a:txBody>
                  <a:tcPr anchor="b"/>
                </a:tc>
                <a:tc>
                  <a:txBody>
                    <a:bodyPr/>
                    <a:lstStyle/>
                    <a:p>
                      <a:endParaRPr lang="en-US" dirty="0"/>
                    </a:p>
                  </a:txBody>
                  <a:tcPr anchor="b"/>
                </a:tc>
                <a:tc>
                  <a:txBody>
                    <a:bodyPr/>
                    <a:lstStyle/>
                    <a:p>
                      <a:endParaRPr lang="en-US" dirty="0"/>
                    </a:p>
                  </a:txBody>
                  <a:tcPr anchor="b"/>
                </a:tc>
                <a:tc>
                  <a:txBody>
                    <a:bodyPr/>
                    <a:lstStyle/>
                    <a:p>
                      <a:endParaRPr lang="en-US" dirty="0"/>
                    </a:p>
                  </a:txBody>
                  <a:tcPr anchor="b"/>
                </a:tc>
                <a:tc>
                  <a:txBody>
                    <a:bodyPr/>
                    <a:lstStyle/>
                    <a:p>
                      <a:endParaRPr lang="en-US" dirty="0"/>
                    </a:p>
                  </a:txBody>
                  <a:tcPr anchor="b"/>
                </a:tc>
                <a:tc>
                  <a:txBody>
                    <a:bodyPr/>
                    <a:lstStyle/>
                    <a:p>
                      <a:endParaRPr lang="en-US" dirty="0"/>
                    </a:p>
                  </a:txBody>
                  <a:tcPr anchor="b"/>
                </a:tc>
                <a:tc>
                  <a:txBody>
                    <a:bodyPr/>
                    <a:lstStyle/>
                    <a:p>
                      <a:endParaRPr lang="en-US" dirty="0"/>
                    </a:p>
                  </a:txBody>
                  <a:tcPr anchor="b"/>
                </a:tc>
              </a:tr>
            </a:tbl>
          </a:graphicData>
        </a:graphic>
      </p:graphicFrame>
      <p:sp>
        <p:nvSpPr>
          <p:cNvPr id="1027" name="Rectangle 1026"/>
          <p:cNvSpPr/>
          <p:nvPr/>
        </p:nvSpPr>
        <p:spPr>
          <a:xfrm>
            <a:off x="414429" y="974294"/>
            <a:ext cx="10917599" cy="830997"/>
          </a:xfrm>
          <a:prstGeom prst="rect">
            <a:avLst/>
          </a:prstGeom>
        </p:spPr>
        <p:txBody>
          <a:bodyPr wrap="square">
            <a:spAutoFit/>
          </a:bodyPr>
          <a:lstStyle/>
          <a:p>
            <a:r>
              <a:rPr lang="en-US" sz="2400" dirty="0"/>
              <a:t>What are some things you can do to encourage more active participation than lecture/ PowerPoint and how can you do that with enduring or on line courses?</a:t>
            </a:r>
          </a:p>
        </p:txBody>
      </p:sp>
    </p:spTree>
    <p:custDataLst>
      <p:tags r:id="rId1"/>
    </p:custDataLst>
    <p:extLst>
      <p:ext uri="{BB962C8B-B14F-4D97-AF65-F5344CB8AC3E}">
        <p14:creationId xmlns:p14="http://schemas.microsoft.com/office/powerpoint/2010/main" val="108916914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00592" y="274638"/>
            <a:ext cx="11486608" cy="662534"/>
          </a:xfrm>
        </p:spPr>
        <p:txBody>
          <a:bodyPr>
            <a:normAutofit/>
          </a:bodyPr>
          <a:lstStyle/>
          <a:p>
            <a:r>
              <a:rPr lang="en-US" dirty="0"/>
              <a:t>How </a:t>
            </a:r>
            <a:r>
              <a:rPr lang="en-US" dirty="0" smtClean="0"/>
              <a:t>Promote Creativity in Planning </a:t>
            </a:r>
            <a:r>
              <a:rPr lang="en-US" dirty="0"/>
              <a:t>C</a:t>
            </a:r>
            <a:r>
              <a:rPr lang="en-US" dirty="0" smtClean="0"/>
              <a:t>ommittee</a:t>
            </a:r>
            <a:r>
              <a:rPr lang="en-US" dirty="0"/>
              <a:t>?</a:t>
            </a:r>
          </a:p>
        </p:txBody>
      </p:sp>
      <p:sp>
        <p:nvSpPr>
          <p:cNvPr id="8" name="Content Placeholder 7"/>
          <p:cNvSpPr>
            <a:spLocks noGrp="1"/>
          </p:cNvSpPr>
          <p:nvPr>
            <p:ph idx="1"/>
          </p:nvPr>
        </p:nvSpPr>
        <p:spPr/>
        <p:txBody>
          <a:bodyPr/>
          <a:lstStyle/>
          <a:p>
            <a:r>
              <a:rPr lang="en-US" dirty="0" smtClean="0"/>
              <a:t>Know </a:t>
            </a:r>
            <a:r>
              <a:rPr lang="en-US" dirty="0"/>
              <a:t>your audience (the planning committee and the learners). </a:t>
            </a:r>
            <a:endParaRPr lang="en-US" dirty="0" smtClean="0"/>
          </a:p>
          <a:p>
            <a:r>
              <a:rPr lang="en-US" dirty="0" smtClean="0"/>
              <a:t>Bring some Strategies</a:t>
            </a:r>
            <a:endParaRPr lang="en-US" dirty="0" smtClean="0"/>
          </a:p>
          <a:p>
            <a:pPr lvl="1"/>
            <a:r>
              <a:rPr lang="en-US" dirty="0" smtClean="0"/>
              <a:t>Brain </a:t>
            </a:r>
            <a:r>
              <a:rPr lang="en-US" dirty="0"/>
              <a:t>storming</a:t>
            </a:r>
          </a:p>
          <a:p>
            <a:pPr lvl="1"/>
            <a:r>
              <a:rPr lang="en-US" dirty="0"/>
              <a:t>Gamification</a:t>
            </a:r>
          </a:p>
          <a:p>
            <a:pPr lvl="1"/>
            <a:r>
              <a:rPr lang="en-US" dirty="0"/>
              <a:t>Role modeling</a:t>
            </a:r>
          </a:p>
          <a:p>
            <a:pPr lvl="1"/>
            <a:r>
              <a:rPr lang="en-US" dirty="0" smtClean="0"/>
              <a:t>Discussions</a:t>
            </a:r>
          </a:p>
          <a:p>
            <a:pPr lvl="1"/>
            <a:r>
              <a:rPr lang="en-US" dirty="0" smtClean="0"/>
              <a:t>Simulation</a:t>
            </a:r>
            <a:endParaRPr lang="en-US" dirty="0" smtClean="0"/>
          </a:p>
          <a:p>
            <a:pPr lvl="1"/>
            <a:endParaRPr lang="en-US" dirty="0"/>
          </a:p>
          <a:p>
            <a:endParaRPr lang="en-US" dirty="0"/>
          </a:p>
        </p:txBody>
      </p:sp>
    </p:spTree>
    <p:custDataLst>
      <p:tags r:id="rId1"/>
    </p:custDataLst>
    <p:extLst>
      <p:ext uri="{BB962C8B-B14F-4D97-AF65-F5344CB8AC3E}">
        <p14:creationId xmlns:p14="http://schemas.microsoft.com/office/powerpoint/2010/main" val="194356347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a:bodyPr>
          <a:lstStyle/>
          <a:p>
            <a:r>
              <a:rPr lang="en-US" dirty="0"/>
              <a:t>Go with the Possibility that… </a:t>
            </a:r>
          </a:p>
        </p:txBody>
      </p:sp>
      <p:sp>
        <p:nvSpPr>
          <p:cNvPr id="8" name="Content Placeholder 7"/>
          <p:cNvSpPr>
            <a:spLocks noGrp="1"/>
          </p:cNvSpPr>
          <p:nvPr>
            <p:ph idx="1"/>
          </p:nvPr>
        </p:nvSpPr>
        <p:spPr/>
        <p:txBody>
          <a:bodyPr>
            <a:normAutofit/>
          </a:bodyPr>
          <a:lstStyle/>
          <a:p>
            <a:r>
              <a:rPr lang="en-US" dirty="0" smtClean="0"/>
              <a:t>Designing “sticky” education is like </a:t>
            </a:r>
            <a:r>
              <a:rPr lang="en-US" dirty="0" err="1" smtClean="0"/>
              <a:t>Improv</a:t>
            </a:r>
            <a:r>
              <a:rPr lang="en-US" dirty="0" smtClean="0"/>
              <a:t> because…</a:t>
            </a:r>
          </a:p>
          <a:p>
            <a:pPr marL="0" indent="0">
              <a:buNone/>
            </a:pPr>
            <a:endParaRPr lang="en-US" dirty="0" smtClean="0"/>
          </a:p>
          <a:p>
            <a:r>
              <a:rPr lang="en-US" dirty="0" smtClean="0">
                <a:solidFill>
                  <a:schemeClr val="bg1">
                    <a:lumMod val="50000"/>
                  </a:schemeClr>
                </a:solidFill>
              </a:rPr>
              <a:t>Communication </a:t>
            </a:r>
          </a:p>
          <a:p>
            <a:r>
              <a:rPr lang="en-US" dirty="0" smtClean="0">
                <a:solidFill>
                  <a:schemeClr val="bg1">
                    <a:lumMod val="50000"/>
                  </a:schemeClr>
                </a:solidFill>
              </a:rPr>
              <a:t>In </a:t>
            </a:r>
            <a:r>
              <a:rPr lang="en-US" dirty="0">
                <a:solidFill>
                  <a:schemeClr val="bg1">
                    <a:lumMod val="50000"/>
                  </a:schemeClr>
                </a:solidFill>
              </a:rPr>
              <a:t>Relationship (with learners/patients)</a:t>
            </a:r>
          </a:p>
          <a:p>
            <a:r>
              <a:rPr lang="en-US" dirty="0" smtClean="0">
                <a:solidFill>
                  <a:schemeClr val="bg1">
                    <a:lumMod val="50000"/>
                  </a:schemeClr>
                </a:solidFill>
              </a:rPr>
              <a:t>Walk into planning session and focus is a bit “vague” </a:t>
            </a:r>
          </a:p>
          <a:p>
            <a:r>
              <a:rPr lang="en-US" dirty="0" smtClean="0">
                <a:solidFill>
                  <a:schemeClr val="bg1">
                    <a:lumMod val="50000"/>
                  </a:schemeClr>
                </a:solidFill>
              </a:rPr>
              <a:t>Requires</a:t>
            </a:r>
            <a:r>
              <a:rPr lang="en-US" dirty="0">
                <a:solidFill>
                  <a:schemeClr val="bg1">
                    <a:lumMod val="50000"/>
                  </a:schemeClr>
                </a:solidFill>
              </a:rPr>
              <a:t>, flexibility and skills</a:t>
            </a:r>
          </a:p>
          <a:p>
            <a:r>
              <a:rPr lang="en-US" dirty="0" smtClean="0">
                <a:solidFill>
                  <a:schemeClr val="bg1">
                    <a:lumMod val="50000"/>
                  </a:schemeClr>
                </a:solidFill>
              </a:rPr>
              <a:t>Bricolage (using the resources at hand)</a:t>
            </a:r>
            <a:endParaRPr lang="en-US" baseline="30000" dirty="0" smtClean="0">
              <a:solidFill>
                <a:schemeClr val="bg1">
                  <a:lumMod val="50000"/>
                </a:schemeClr>
              </a:solidFill>
            </a:endParaRPr>
          </a:p>
          <a:p>
            <a:r>
              <a:rPr lang="en-US" dirty="0" smtClean="0">
                <a:solidFill>
                  <a:schemeClr val="bg1">
                    <a:lumMod val="50000"/>
                  </a:schemeClr>
                </a:solidFill>
              </a:rPr>
              <a:t>Combine emotions with cognition</a:t>
            </a:r>
          </a:p>
          <a:p>
            <a:r>
              <a:rPr lang="en-US" dirty="0" smtClean="0">
                <a:solidFill>
                  <a:schemeClr val="bg1">
                    <a:lumMod val="50000"/>
                  </a:schemeClr>
                </a:solidFill>
              </a:rPr>
              <a:t>Interactive – use role plays, “drama” </a:t>
            </a:r>
          </a:p>
          <a:p>
            <a:endParaRPr lang="en-US" dirty="0" smtClean="0"/>
          </a:p>
          <a:p>
            <a:endParaRPr lang="en-US" dirty="0"/>
          </a:p>
          <a:p>
            <a:endParaRPr lang="en-US" dirty="0"/>
          </a:p>
          <a:p>
            <a:endParaRPr lang="en-US" dirty="0" smtClean="0"/>
          </a:p>
          <a:p>
            <a:pPr marL="0" indent="0">
              <a:buNone/>
            </a:pPr>
            <a:endParaRPr lang="en-US" dirty="0" smtClean="0"/>
          </a:p>
        </p:txBody>
      </p:sp>
      <p:sp>
        <p:nvSpPr>
          <p:cNvPr id="10" name="Rectangle 9"/>
          <p:cNvSpPr/>
          <p:nvPr/>
        </p:nvSpPr>
        <p:spPr>
          <a:xfrm>
            <a:off x="533400" y="5925237"/>
            <a:ext cx="11536680" cy="369332"/>
          </a:xfrm>
          <a:prstGeom prst="rect">
            <a:avLst/>
          </a:prstGeom>
        </p:spPr>
        <p:txBody>
          <a:bodyPr wrap="square">
            <a:spAutoFit/>
          </a:bodyPr>
          <a:lstStyle/>
          <a:p>
            <a:r>
              <a:rPr lang="en-US" dirty="0" err="1"/>
              <a:t>Holdhus</a:t>
            </a:r>
            <a:r>
              <a:rPr lang="en-US" dirty="0"/>
              <a:t> K et al. </a:t>
            </a:r>
            <a:r>
              <a:rPr lang="en-US" dirty="0">
                <a:hlinkClick r:id="rId4"/>
              </a:rPr>
              <a:t>Improvisation in teaching and education </a:t>
            </a:r>
            <a:r>
              <a:rPr lang="en-US" dirty="0"/>
              <a:t>– roots and applications. </a:t>
            </a:r>
            <a:r>
              <a:rPr lang="en-US" i="1" dirty="0"/>
              <a:t>Cogent Education</a:t>
            </a:r>
            <a:r>
              <a:rPr lang="en-US" dirty="0"/>
              <a:t>. 2016;3:1204142</a:t>
            </a:r>
          </a:p>
        </p:txBody>
      </p:sp>
    </p:spTree>
    <p:custDataLst>
      <p:tags r:id="rId1"/>
    </p:custDataLst>
    <p:extLst>
      <p:ext uri="{BB962C8B-B14F-4D97-AF65-F5344CB8AC3E}">
        <p14:creationId xmlns:p14="http://schemas.microsoft.com/office/powerpoint/2010/main" val="37041957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8">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xEl>
                                              <p:pRg st="6" end="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
                                            <p:txEl>
                                              <p:pRg st="7" end="7"/>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8">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SLIDE_COUNT" val="13"/>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2017 ABMS CONFERENCE">
  <a:themeElements>
    <a:clrScheme name="ABMS Burgandy">
      <a:dk1>
        <a:srgbClr val="000000"/>
      </a:dk1>
      <a:lt1>
        <a:srgbClr val="FFFFFF"/>
      </a:lt1>
      <a:dk2>
        <a:srgbClr val="1F497D"/>
      </a:dk2>
      <a:lt2>
        <a:srgbClr val="EEECE1"/>
      </a:lt2>
      <a:accent1>
        <a:srgbClr val="16615B"/>
      </a:accent1>
      <a:accent2>
        <a:srgbClr val="590B18"/>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 xmlns:thm15="http://schemas.microsoft.com/office/thememl/2012/main" name="2017 ABMS CONFERENCE" id="{947574AD-D1E0-AE47-8715-F9F9AAA91969}" vid="{4C52673A-E790-D64F-B15E-CFC5BF1EA7AB}"/>
    </a:ext>
  </a:extLst>
</a:theme>
</file>

<file path=ppt/theme/theme2.xml><?xml version="1.0" encoding="utf-8"?>
<a:theme xmlns:a="http://schemas.openxmlformats.org/drawingml/2006/main" name="2017 ABMS CONFERENCE SLIDES">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21165</TotalTime>
  <Words>1163</Words>
  <Application>Microsoft Office PowerPoint</Application>
  <PresentationFormat>Custom</PresentationFormat>
  <Paragraphs>161</Paragraphs>
  <Slides>13</Slides>
  <Notes>12</Notes>
  <HiddenSlides>0</HiddenSlides>
  <MMClips>0</MMClips>
  <ScaleCrop>false</ScaleCrop>
  <HeadingPairs>
    <vt:vector size="4" baseType="variant">
      <vt:variant>
        <vt:lpstr>Theme</vt:lpstr>
      </vt:variant>
      <vt:variant>
        <vt:i4>2</vt:i4>
      </vt:variant>
      <vt:variant>
        <vt:lpstr>Slide Titles</vt:lpstr>
      </vt:variant>
      <vt:variant>
        <vt:i4>13</vt:i4>
      </vt:variant>
    </vt:vector>
  </HeadingPairs>
  <TitlesOfParts>
    <vt:vector size="15" baseType="lpstr">
      <vt:lpstr>2017 ABMS CONFERENCE</vt:lpstr>
      <vt:lpstr>2017 ABMS CONFERENCE SLIDES</vt:lpstr>
      <vt:lpstr>Shake Up Your Education Program to Make Learning "Sticky"</vt:lpstr>
      <vt:lpstr>Objectives </vt:lpstr>
      <vt:lpstr>How do medical professionals Learn Best?</vt:lpstr>
      <vt:lpstr>How Do We Design Optimal Education</vt:lpstr>
      <vt:lpstr>What do we Know about Learning &amp; Retrieval? </vt:lpstr>
      <vt:lpstr>Learning &amp; Retrieval – Organization &amp; Practice</vt:lpstr>
      <vt:lpstr>Learning and Retrieval  Expert Knowledge </vt:lpstr>
      <vt:lpstr>How Promote Creativity in Planning Committee?</vt:lpstr>
      <vt:lpstr>Go with the Possibility that… </vt:lpstr>
      <vt:lpstr>Key Rules of “Improv” -  Always Agree … Yes And…</vt:lpstr>
      <vt:lpstr>Start Doing – Directions: CME Planning Committee</vt:lpstr>
      <vt:lpstr>Debrief</vt:lpstr>
      <vt:lpstr>Wrap Up – Key Take Home “To Do’s”</vt:lpstr>
    </vt:vector>
  </TitlesOfParts>
  <Company>ABMS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ABMS</dc:creator>
  <cp:lastModifiedBy>Frederick, Terry</cp:lastModifiedBy>
  <cp:revision>79</cp:revision>
  <dcterms:created xsi:type="dcterms:W3CDTF">2015-02-09T19:09:29Z</dcterms:created>
  <dcterms:modified xsi:type="dcterms:W3CDTF">2017-09-21T20:35:10Z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C2067835-A23C-4F7C-8D03-FBFF539D4E0F</vt:lpwstr>
  </property>
  <property fmtid="{D5CDD505-2E9C-101B-9397-08002B2CF9AE}" pid="3" name="ArticulatePath">
    <vt:lpwstr>Frederick_Terry_ABMSConfernece2017_Presentation Making it Stick</vt:lpwstr>
  </property>
</Properties>
</file>