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2"/>
  </p:notesMasterIdLst>
  <p:sldIdLst>
    <p:sldId id="256" r:id="rId2"/>
    <p:sldId id="266" r:id="rId3"/>
    <p:sldId id="260" r:id="rId4"/>
    <p:sldId id="257" r:id="rId5"/>
    <p:sldId id="261" r:id="rId6"/>
    <p:sldId id="262" r:id="rId7"/>
    <p:sldId id="269" r:id="rId8"/>
    <p:sldId id="263" r:id="rId9"/>
    <p:sldId id="267" r:id="rId10"/>
    <p:sldId id="264" r:id="rId11"/>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4B8DF"/>
    <a:srgbClr val="BCD4FE"/>
    <a:srgbClr val="FAC2C1"/>
    <a:srgbClr val="F7D2BD"/>
    <a:srgbClr val="FCAC9C"/>
    <a:srgbClr val="16105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685541B-1438-4AB4-97F4-AFB127E84606}">
  <a:tblStyle styleId="{5685541B-1438-4AB4-97F4-AFB127E846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864"/>
    <p:restoredTop sz="94631"/>
  </p:normalViewPr>
  <p:slideViewPr>
    <p:cSldViewPr snapToGrid="0">
      <p:cViewPr>
        <p:scale>
          <a:sx n="153" d="100"/>
          <a:sy n="153" d="100"/>
        </p:scale>
        <p:origin x="320" y="-416"/>
      </p:cViewPr>
      <p:guideLst>
        <p:guide orient="horz" pos="1620"/>
        <p:guide pos="2880"/>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 name="Google Shape;52;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30% of PEERs entering college want to study STEM and only about 30% of those students persist to a STEM Bachelor’s degree</a:t>
            </a:r>
          </a:p>
        </p:txBody>
      </p:sp>
    </p:spTree>
    <p:extLst>
      <p:ext uri="{BB962C8B-B14F-4D97-AF65-F5344CB8AC3E}">
        <p14:creationId xmlns:p14="http://schemas.microsoft.com/office/powerpoint/2010/main" val="19090094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13babb055aa_0_1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13babb055aa_0_1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13babb055aa_0_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13babb055aa_0_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13babb055aa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6" name="Google Shape;106;g13babb055aa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13babb055aa_0_1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3babb055aa_0_1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13babb055aa_0_17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13babb055aa_0_1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extLst>
      <p:ext uri="{BB962C8B-B14F-4D97-AF65-F5344CB8AC3E}">
        <p14:creationId xmlns:p14="http://schemas.microsoft.com/office/powerpoint/2010/main" val="18011270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13babb055aa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13babb055aa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100"/>
              <a:buFont typeface="Arial"/>
              <a:buNone/>
            </a:pPr>
            <a:r>
              <a:rPr lang="en" sz="2000" dirty="0">
                <a:solidFill>
                  <a:schemeClr val="dk1"/>
                </a:solidFill>
              </a:rPr>
              <a:t>https://</a:t>
            </a:r>
            <a:r>
              <a:rPr lang="en" sz="2000" dirty="0" err="1">
                <a:solidFill>
                  <a:schemeClr val="dk1"/>
                </a:solidFill>
              </a:rPr>
              <a:t>qubeshub.org</a:t>
            </a:r>
            <a:r>
              <a:rPr lang="en" sz="2000" dirty="0">
                <a:solidFill>
                  <a:schemeClr val="dk1"/>
                </a:solidFill>
              </a:rPr>
              <a:t>/community/groups/</a:t>
            </a:r>
            <a:r>
              <a:rPr lang="en" sz="2000" dirty="0" err="1">
                <a:solidFill>
                  <a:schemeClr val="dk1"/>
                </a:solidFill>
              </a:rPr>
              <a:t>dtr</a:t>
            </a:r>
            <a:endParaRP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Google Shape;54;p13"/>
          <p:cNvSpPr txBox="1">
            <a:spLocks noGrp="1"/>
          </p:cNvSpPr>
          <p:nvPr>
            <p:ph type="subTitle" idx="1"/>
          </p:nvPr>
        </p:nvSpPr>
        <p:spPr>
          <a:xfrm>
            <a:off x="1153884" y="3597106"/>
            <a:ext cx="6836232" cy="1138265"/>
          </a:xfrm>
          <a:prstGeom prst="rect">
            <a:avLst/>
          </a:prstGeom>
        </p:spPr>
        <p:txBody>
          <a:bodyPr spcFirstLastPara="1" wrap="square" lIns="91425" tIns="91425" rIns="91425" bIns="91425" anchor="t" anchorCtr="0">
            <a:normAutofit fontScale="85000" lnSpcReduction="10000"/>
          </a:bodyPr>
          <a:lstStyle/>
          <a:p>
            <a:pPr marL="0" lvl="0" indent="0" algn="ctr" rtl="0">
              <a:spcBef>
                <a:spcPts val="0"/>
              </a:spcBef>
              <a:spcAft>
                <a:spcPts val="0"/>
              </a:spcAft>
              <a:buNone/>
            </a:pPr>
            <a:r>
              <a:rPr lang="en" sz="2600" dirty="0">
                <a:solidFill>
                  <a:schemeClr val="dk1"/>
                </a:solidFill>
                <a:latin typeface="Calibri"/>
                <a:ea typeface="Calibri"/>
                <a:cs typeface="Calibri"/>
                <a:sym typeface="Calibri"/>
              </a:rPr>
              <a:t>Tess Killpack, Ph.D., Salem State University</a:t>
            </a:r>
          </a:p>
          <a:p>
            <a:pPr marL="0" lvl="0" indent="0" algn="ctr" rtl="0">
              <a:spcBef>
                <a:spcPts val="0"/>
              </a:spcBef>
              <a:spcAft>
                <a:spcPts val="0"/>
              </a:spcAft>
              <a:buNone/>
            </a:pPr>
            <a:r>
              <a:rPr lang="en" sz="2600" dirty="0">
                <a:solidFill>
                  <a:schemeClr val="dk1"/>
                </a:solidFill>
                <a:latin typeface="Calibri"/>
                <a:ea typeface="Calibri"/>
                <a:cs typeface="Calibri"/>
                <a:sym typeface="Calibri"/>
              </a:rPr>
              <a:t>Bryan Dewsbury, Ph.D., Florida International University</a:t>
            </a:r>
          </a:p>
          <a:p>
            <a:pPr marL="0" lvl="0" indent="0" algn="ctr" rtl="0">
              <a:spcBef>
                <a:spcPts val="0"/>
              </a:spcBef>
              <a:spcAft>
                <a:spcPts val="0"/>
              </a:spcAft>
              <a:buNone/>
            </a:pPr>
            <a:r>
              <a:rPr lang="en" sz="2600" dirty="0">
                <a:solidFill>
                  <a:schemeClr val="dk1"/>
                </a:solidFill>
                <a:latin typeface="Calibri"/>
                <a:ea typeface="Calibri"/>
                <a:cs typeface="Calibri"/>
                <a:sym typeface="Calibri"/>
              </a:rPr>
              <a:t>Carolyn Sandoval, Ph.D., University of California-San Diego</a:t>
            </a:r>
            <a:endParaRPr sz="2600" dirty="0">
              <a:solidFill>
                <a:schemeClr val="dk1"/>
              </a:solidFill>
              <a:latin typeface="Calibri"/>
              <a:ea typeface="Calibri"/>
              <a:cs typeface="Calibri"/>
              <a:sym typeface="Calibri"/>
            </a:endParaRPr>
          </a:p>
        </p:txBody>
      </p:sp>
      <p:pic>
        <p:nvPicPr>
          <p:cNvPr id="55" name="Google Shape;55;p13"/>
          <p:cNvPicPr preferRelativeResize="0"/>
          <p:nvPr/>
        </p:nvPicPr>
        <p:blipFill>
          <a:blip r:embed="rId3">
            <a:alphaModFix/>
          </a:blip>
          <a:stretch>
            <a:fillRect/>
          </a:stretch>
        </p:blipFill>
        <p:spPr>
          <a:xfrm>
            <a:off x="0" y="11143"/>
            <a:ext cx="9144001" cy="1599525"/>
          </a:xfrm>
          <a:prstGeom prst="rect">
            <a:avLst/>
          </a:prstGeom>
          <a:noFill/>
          <a:ln>
            <a:noFill/>
          </a:ln>
        </p:spPr>
      </p:pic>
      <p:pic>
        <p:nvPicPr>
          <p:cNvPr id="56" name="Google Shape;56;p13"/>
          <p:cNvPicPr preferRelativeResize="0"/>
          <p:nvPr/>
        </p:nvPicPr>
        <p:blipFill>
          <a:blip r:embed="rId3">
            <a:alphaModFix/>
          </a:blip>
          <a:stretch>
            <a:fillRect/>
          </a:stretch>
        </p:blipFill>
        <p:spPr>
          <a:xfrm>
            <a:off x="0" y="1501027"/>
            <a:ext cx="9144001" cy="1976561"/>
          </a:xfrm>
          <a:prstGeom prst="rect">
            <a:avLst/>
          </a:prstGeom>
          <a:noFill/>
          <a:ln>
            <a:noFill/>
          </a:ln>
        </p:spPr>
      </p:pic>
      <p:pic>
        <p:nvPicPr>
          <p:cNvPr id="57" name="Google Shape;57;p13"/>
          <p:cNvPicPr preferRelativeResize="0"/>
          <p:nvPr/>
        </p:nvPicPr>
        <p:blipFill>
          <a:blip r:embed="rId4">
            <a:alphaModFix/>
          </a:blip>
          <a:stretch>
            <a:fillRect/>
          </a:stretch>
        </p:blipFill>
        <p:spPr>
          <a:xfrm>
            <a:off x="1597200" y="66550"/>
            <a:ext cx="6174776" cy="2834126"/>
          </a:xfrm>
          <a:prstGeom prst="rect">
            <a:avLst/>
          </a:prstGeom>
          <a:noFill/>
          <a:ln>
            <a:noFill/>
          </a:ln>
        </p:spPr>
      </p:pic>
      <p:sp>
        <p:nvSpPr>
          <p:cNvPr id="3" name="TextBox 2">
            <a:extLst>
              <a:ext uri="{FF2B5EF4-FFF2-40B4-BE49-F238E27FC236}">
                <a16:creationId xmlns:a16="http://schemas.microsoft.com/office/drawing/2014/main" id="{1E30D48A-032A-A603-BC90-810E8ABB5247}"/>
              </a:ext>
            </a:extLst>
          </p:cNvPr>
          <p:cNvSpPr txBox="1"/>
          <p:nvPr/>
        </p:nvSpPr>
        <p:spPr>
          <a:xfrm>
            <a:off x="267096" y="2305276"/>
            <a:ext cx="8665032" cy="984885"/>
          </a:xfrm>
          <a:prstGeom prst="rect">
            <a:avLst/>
          </a:prstGeom>
          <a:noFill/>
        </p:spPr>
        <p:txBody>
          <a:bodyPr wrap="square">
            <a:spAutoFit/>
          </a:bodyPr>
          <a:lstStyle/>
          <a:p>
            <a:pPr algn="ctr"/>
            <a:r>
              <a:rPr lang="en-US" sz="2900" b="1" dirty="0">
                <a:solidFill>
                  <a:schemeClr val="bg1"/>
                </a:solidFill>
                <a:latin typeface="Calibri" panose="020F0502020204030204" pitchFamily="34" charset="0"/>
                <a:ea typeface="Calibri"/>
                <a:cs typeface="Calibri" panose="020F0502020204030204" pitchFamily="34" charset="0"/>
                <a:sym typeface="Calibri"/>
              </a:rPr>
              <a:t>Deep Teaching Residency: </a:t>
            </a:r>
            <a:br>
              <a:rPr lang="en-US" sz="2900" b="1" dirty="0">
                <a:solidFill>
                  <a:schemeClr val="bg1"/>
                </a:solidFill>
                <a:latin typeface="Calibri" panose="020F0502020204030204" pitchFamily="34" charset="0"/>
                <a:ea typeface="Calibri"/>
                <a:cs typeface="Calibri" panose="020F0502020204030204" pitchFamily="34" charset="0"/>
                <a:sym typeface="Calibri"/>
              </a:rPr>
            </a:br>
            <a:r>
              <a:rPr lang="en-US" sz="2900" dirty="0">
                <a:solidFill>
                  <a:schemeClr val="bg1"/>
                </a:solidFill>
                <a:latin typeface="Calibri" panose="020F0502020204030204" pitchFamily="34" charset="0"/>
                <a:ea typeface="Calibri"/>
                <a:cs typeface="Calibri" panose="020F0502020204030204" pitchFamily="34" charset="0"/>
                <a:sym typeface="Calibri"/>
              </a:rPr>
              <a:t>A faculty development community for inclusive practices</a:t>
            </a:r>
            <a:endParaRPr lang="en-US" sz="2900" dirty="0">
              <a:solidFill>
                <a:schemeClr val="bg1"/>
              </a:solidFill>
              <a:latin typeface="Calibri" panose="020F0502020204030204" pitchFamily="34" charset="0"/>
              <a:cs typeface="Calibri" panose="020F0502020204030204" pitchFamily="34" charset="0"/>
            </a:endParaRPr>
          </a:p>
        </p:txBody>
      </p:sp>
      <p:pic>
        <p:nvPicPr>
          <p:cNvPr id="4" name="Google Shape;55;p13">
            <a:extLst>
              <a:ext uri="{FF2B5EF4-FFF2-40B4-BE49-F238E27FC236}">
                <a16:creationId xmlns:a16="http://schemas.microsoft.com/office/drawing/2014/main" id="{A914BC6E-6A72-619D-6E6F-D882246B5E5C}"/>
              </a:ext>
            </a:extLst>
          </p:cNvPr>
          <p:cNvPicPr preferRelativeResize="0"/>
          <p:nvPr/>
        </p:nvPicPr>
        <p:blipFill>
          <a:blip r:embed="rId3">
            <a:alphaModFix/>
          </a:blip>
          <a:stretch>
            <a:fillRect/>
          </a:stretch>
        </p:blipFill>
        <p:spPr>
          <a:xfrm flipV="1">
            <a:off x="4148254" y="1709276"/>
            <a:ext cx="3999572" cy="281930"/>
          </a:xfrm>
          <a:prstGeom prst="rect">
            <a:avLst/>
          </a:prstGeom>
          <a:noFill/>
          <a:ln>
            <a:noFill/>
          </a:ln>
        </p:spPr>
      </p:pic>
      <p:sp>
        <p:nvSpPr>
          <p:cNvPr id="5" name="TextBox 4">
            <a:extLst>
              <a:ext uri="{FF2B5EF4-FFF2-40B4-BE49-F238E27FC236}">
                <a16:creationId xmlns:a16="http://schemas.microsoft.com/office/drawing/2014/main" id="{4C4EF08D-FB14-913E-6BF4-E18CF5F6CB1E}"/>
              </a:ext>
            </a:extLst>
          </p:cNvPr>
          <p:cNvSpPr txBox="1"/>
          <p:nvPr/>
        </p:nvSpPr>
        <p:spPr>
          <a:xfrm>
            <a:off x="6301983" y="4835723"/>
            <a:ext cx="2707189" cy="276999"/>
          </a:xfrm>
          <a:prstGeom prst="rect">
            <a:avLst/>
          </a:prstGeom>
          <a:noFill/>
        </p:spPr>
        <p:txBody>
          <a:bodyPr wrap="square">
            <a:spAutoFit/>
          </a:bodyPr>
          <a:lstStyle/>
          <a:p>
            <a:r>
              <a:rPr lang="en" sz="1200" i="1" dirty="0">
                <a:solidFill>
                  <a:srgbClr val="000000"/>
                </a:solidFill>
              </a:rPr>
              <a:t>NSF IUSE Grant #2021494</a:t>
            </a:r>
            <a:endParaRPr lang="en-US" sz="1200" i="1" dirty="0"/>
          </a:p>
        </p:txBody>
      </p:sp>
      <p:pic>
        <p:nvPicPr>
          <p:cNvPr id="6" name="Google Shape;134;p20">
            <a:extLst>
              <a:ext uri="{FF2B5EF4-FFF2-40B4-BE49-F238E27FC236}">
                <a16:creationId xmlns:a16="http://schemas.microsoft.com/office/drawing/2014/main" id="{E13349FD-8937-8084-B441-4C07855DD6B2}"/>
              </a:ext>
            </a:extLst>
          </p:cNvPr>
          <p:cNvPicPr preferRelativeResize="0"/>
          <p:nvPr/>
        </p:nvPicPr>
        <p:blipFill>
          <a:blip r:embed="rId5">
            <a:alphaModFix/>
          </a:blip>
          <a:stretch>
            <a:fillRect/>
          </a:stretch>
        </p:blipFill>
        <p:spPr>
          <a:xfrm>
            <a:off x="8364478" y="4367523"/>
            <a:ext cx="739961" cy="739961"/>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84E5741-3C0C-8EF9-B1F9-D3B251666C41}"/>
              </a:ext>
            </a:extLst>
          </p:cNvPr>
          <p:cNvGrpSpPr/>
          <p:nvPr/>
        </p:nvGrpSpPr>
        <p:grpSpPr>
          <a:xfrm>
            <a:off x="196269" y="1310908"/>
            <a:ext cx="4179456" cy="3151909"/>
            <a:chOff x="196269" y="1310908"/>
            <a:chExt cx="4179456" cy="3151909"/>
          </a:xfrm>
        </p:grpSpPr>
        <p:pic>
          <p:nvPicPr>
            <p:cNvPr id="5" name="Picture 4" descr="A picture containing text, screenshot, font, number&#10;&#10;Description automatically generated">
              <a:extLst>
                <a:ext uri="{FF2B5EF4-FFF2-40B4-BE49-F238E27FC236}">
                  <a16:creationId xmlns:a16="http://schemas.microsoft.com/office/drawing/2014/main" id="{A294D4D4-D105-A67C-7D8F-46D6EC631C16}"/>
                </a:ext>
              </a:extLst>
            </p:cNvPr>
            <p:cNvPicPr>
              <a:picLocks noChangeAspect="1"/>
            </p:cNvPicPr>
            <p:nvPr/>
          </p:nvPicPr>
          <p:blipFill>
            <a:blip r:embed="rId2">
              <a:clrChange>
                <a:clrFrom>
                  <a:srgbClr val="FBF9F6"/>
                </a:clrFrom>
                <a:clrTo>
                  <a:srgbClr val="FBF9F6">
                    <a:alpha val="0"/>
                  </a:srgbClr>
                </a:clrTo>
              </a:clrChange>
              <a:duotone>
                <a:schemeClr val="accent2">
                  <a:shade val="45000"/>
                  <a:satMod val="135000"/>
                </a:schemeClr>
                <a:prstClr val="white"/>
              </a:duotone>
            </a:blip>
            <a:stretch>
              <a:fillRect/>
            </a:stretch>
          </p:blipFill>
          <p:spPr>
            <a:xfrm>
              <a:off x="196269" y="1310908"/>
              <a:ext cx="4179456" cy="3151909"/>
            </a:xfrm>
            <a:prstGeom prst="rect">
              <a:avLst/>
            </a:prstGeom>
          </p:spPr>
        </p:pic>
        <p:sp>
          <p:nvSpPr>
            <p:cNvPr id="6" name="Rectangle 5">
              <a:extLst>
                <a:ext uri="{FF2B5EF4-FFF2-40B4-BE49-F238E27FC236}">
                  <a16:creationId xmlns:a16="http://schemas.microsoft.com/office/drawing/2014/main" id="{B82148F2-35B1-22DC-0916-1BD9CC6CE31B}"/>
                </a:ext>
              </a:extLst>
            </p:cNvPr>
            <p:cNvSpPr/>
            <p:nvPr/>
          </p:nvSpPr>
          <p:spPr>
            <a:xfrm>
              <a:off x="1952021" y="2074127"/>
              <a:ext cx="233060" cy="1694985"/>
            </a:xfrm>
            <a:prstGeom prst="rect">
              <a:avLst/>
            </a:prstGeom>
            <a:solidFill>
              <a:srgbClr val="16105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7F1B9311-38FE-4D1F-8036-7A7B50AA4FD2}"/>
                </a:ext>
              </a:extLst>
            </p:cNvPr>
            <p:cNvSpPr/>
            <p:nvPr/>
          </p:nvSpPr>
          <p:spPr>
            <a:xfrm>
              <a:off x="2695436" y="3218985"/>
              <a:ext cx="233060" cy="550127"/>
            </a:xfrm>
            <a:prstGeom prst="rect">
              <a:avLst/>
            </a:prstGeom>
            <a:solidFill>
              <a:srgbClr val="16105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7DFF2DD-FC9C-914A-D9EE-F13FF71C5BF9}"/>
                </a:ext>
              </a:extLst>
            </p:cNvPr>
            <p:cNvSpPr/>
            <p:nvPr/>
          </p:nvSpPr>
          <p:spPr>
            <a:xfrm>
              <a:off x="3450002" y="3741343"/>
              <a:ext cx="233060" cy="34350"/>
            </a:xfrm>
            <a:prstGeom prst="rect">
              <a:avLst/>
            </a:prstGeom>
            <a:solidFill>
              <a:srgbClr val="16105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15382E1-5F68-CBE3-D0B9-F488C650F564}"/>
                </a:ext>
              </a:extLst>
            </p:cNvPr>
            <p:cNvSpPr/>
            <p:nvPr/>
          </p:nvSpPr>
          <p:spPr>
            <a:xfrm>
              <a:off x="2853597" y="2093154"/>
              <a:ext cx="233060" cy="107806"/>
            </a:xfrm>
            <a:prstGeom prst="rect">
              <a:avLst/>
            </a:prstGeom>
            <a:solidFill>
              <a:srgbClr val="16105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a16="http://schemas.microsoft.com/office/drawing/2014/main" id="{0303FB30-0F84-E15C-349C-3F271D195BD4}"/>
              </a:ext>
            </a:extLst>
          </p:cNvPr>
          <p:cNvGrpSpPr/>
          <p:nvPr/>
        </p:nvGrpSpPr>
        <p:grpSpPr>
          <a:xfrm>
            <a:off x="4373019" y="1197052"/>
            <a:ext cx="4622800" cy="3390900"/>
            <a:chOff x="4533704" y="1342666"/>
            <a:chExt cx="4202545" cy="3082636"/>
          </a:xfrm>
        </p:grpSpPr>
        <p:pic>
          <p:nvPicPr>
            <p:cNvPr id="11" name="Picture 10">
              <a:extLst>
                <a:ext uri="{FF2B5EF4-FFF2-40B4-BE49-F238E27FC236}">
                  <a16:creationId xmlns:a16="http://schemas.microsoft.com/office/drawing/2014/main" id="{CCF9D4CD-BA67-A005-11DB-5D2613383D65}"/>
                </a:ext>
              </a:extLst>
            </p:cNvPr>
            <p:cNvPicPr>
              <a:picLocks noChangeAspect="1"/>
            </p:cNvPicPr>
            <p:nvPr/>
          </p:nvPicPr>
          <p:blipFill>
            <a:blip r:embed="rId3">
              <a:clrChange>
                <a:clrFrom>
                  <a:srgbClr val="FBF9F6"/>
                </a:clrFrom>
                <a:clrTo>
                  <a:srgbClr val="FBF9F6">
                    <a:alpha val="0"/>
                  </a:srgbClr>
                </a:clrTo>
              </a:clrChange>
              <a:duotone>
                <a:schemeClr val="accent2">
                  <a:shade val="45000"/>
                  <a:satMod val="135000"/>
                </a:schemeClr>
                <a:prstClr val="white"/>
              </a:duotone>
            </a:blip>
            <a:stretch>
              <a:fillRect/>
            </a:stretch>
          </p:blipFill>
          <p:spPr>
            <a:xfrm>
              <a:off x="4533704" y="1342666"/>
              <a:ext cx="4202545" cy="3082636"/>
            </a:xfrm>
            <a:prstGeom prst="rect">
              <a:avLst/>
            </a:prstGeom>
          </p:spPr>
        </p:pic>
        <p:sp>
          <p:nvSpPr>
            <p:cNvPr id="12" name="Rectangle 11">
              <a:extLst>
                <a:ext uri="{FF2B5EF4-FFF2-40B4-BE49-F238E27FC236}">
                  <a16:creationId xmlns:a16="http://schemas.microsoft.com/office/drawing/2014/main" id="{8719F401-19ED-9377-EBDA-6DACC09E11BC}"/>
                </a:ext>
              </a:extLst>
            </p:cNvPr>
            <p:cNvSpPr/>
            <p:nvPr/>
          </p:nvSpPr>
          <p:spPr>
            <a:xfrm>
              <a:off x="6260108" y="2028626"/>
              <a:ext cx="233060" cy="1694985"/>
            </a:xfrm>
            <a:prstGeom prst="rect">
              <a:avLst/>
            </a:prstGeom>
            <a:solidFill>
              <a:srgbClr val="16105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FB29D44-4959-FE6E-D455-CBFC34CCD3E2}"/>
                </a:ext>
              </a:extLst>
            </p:cNvPr>
            <p:cNvSpPr/>
            <p:nvPr/>
          </p:nvSpPr>
          <p:spPr>
            <a:xfrm>
              <a:off x="7014674" y="3298656"/>
              <a:ext cx="233060" cy="413318"/>
            </a:xfrm>
            <a:prstGeom prst="rect">
              <a:avLst/>
            </a:prstGeom>
            <a:solidFill>
              <a:srgbClr val="16105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1704697-6B84-D791-D847-EB507EBA1819}"/>
                </a:ext>
              </a:extLst>
            </p:cNvPr>
            <p:cNvSpPr/>
            <p:nvPr/>
          </p:nvSpPr>
          <p:spPr>
            <a:xfrm>
              <a:off x="7758089" y="3701287"/>
              <a:ext cx="233060" cy="23461"/>
            </a:xfrm>
            <a:prstGeom prst="rect">
              <a:avLst/>
            </a:prstGeom>
            <a:solidFill>
              <a:srgbClr val="16105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CAFBAA9A-0109-C32A-7BEB-C1364B11E45F}"/>
                </a:ext>
              </a:extLst>
            </p:cNvPr>
            <p:cNvSpPr/>
            <p:nvPr/>
          </p:nvSpPr>
          <p:spPr>
            <a:xfrm>
              <a:off x="7169677" y="2056163"/>
              <a:ext cx="233060" cy="118587"/>
            </a:xfrm>
            <a:prstGeom prst="rect">
              <a:avLst/>
            </a:prstGeom>
            <a:solidFill>
              <a:srgbClr val="16105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34235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29723AE8-768A-51E7-752A-75BEC60FFC83}"/>
              </a:ext>
            </a:extLst>
          </p:cNvPr>
          <p:cNvSpPr txBox="1">
            <a:spLocks/>
          </p:cNvSpPr>
          <p:nvPr/>
        </p:nvSpPr>
        <p:spPr>
          <a:xfrm>
            <a:off x="106051" y="373974"/>
            <a:ext cx="4911998" cy="4108817"/>
          </a:xfrm>
          <a:prstGeom prst="rect">
            <a:avLst/>
          </a:prstGeom>
          <a:noFill/>
          <a:ln>
            <a:noFill/>
          </a:ln>
        </p:spPr>
        <p:txBody>
          <a:bodyPr spcFirstLastPara="1" wrap="square" lIns="91425" tIns="91425" rIns="91425" bIns="91425" anchor="t" anchorCtr="0">
            <a:normAutofit fontScale="82500" lnSpcReduction="2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pPr algn="ctr"/>
            <a:r>
              <a:rPr lang="en" sz="3400" b="1" dirty="0">
                <a:latin typeface="Calibri"/>
                <a:ea typeface="Calibri"/>
                <a:cs typeface="Calibri"/>
                <a:sym typeface="Calibri"/>
              </a:rPr>
              <a:t>Motivation for IUSE Grant: </a:t>
            </a:r>
          </a:p>
          <a:p>
            <a:endParaRPr lang="en" sz="2400" b="1" dirty="0">
              <a:latin typeface="Calibri"/>
              <a:ea typeface="Calibri"/>
              <a:cs typeface="Calibri"/>
              <a:sym typeface="Calibri"/>
            </a:endParaRPr>
          </a:p>
          <a:p>
            <a:pPr marL="342900" indent="-342900">
              <a:buFont typeface="Arial" panose="020B0604020202020204" pitchFamily="34" charset="0"/>
              <a:buChar char="•"/>
            </a:pPr>
            <a:r>
              <a:rPr lang="en" sz="2400" dirty="0">
                <a:latin typeface="Calibri"/>
                <a:ea typeface="Calibri"/>
                <a:cs typeface="Calibri"/>
                <a:sym typeface="Calibri"/>
              </a:rPr>
              <a:t>Funding and programs for inclusive STEM teaching and equitable undergraduate STEM programs have increased in recent decades</a:t>
            </a:r>
            <a:br>
              <a:rPr lang="en" sz="2400" dirty="0">
                <a:latin typeface="Calibri"/>
                <a:ea typeface="Calibri"/>
                <a:cs typeface="Calibri"/>
                <a:sym typeface="Calibri"/>
              </a:rPr>
            </a:br>
            <a:endParaRPr lang="en" sz="2400" dirty="0">
              <a:latin typeface="Calibri"/>
              <a:ea typeface="Calibri"/>
              <a:cs typeface="Calibri"/>
              <a:sym typeface="Calibri"/>
            </a:endParaRPr>
          </a:p>
          <a:p>
            <a:pPr marL="342900" indent="-342900">
              <a:buFont typeface="Arial" panose="020B0604020202020204" pitchFamily="34" charset="0"/>
              <a:buChar char="•"/>
            </a:pPr>
            <a:r>
              <a:rPr lang="en" sz="2400" dirty="0">
                <a:latin typeface="Calibri"/>
                <a:ea typeface="Calibri"/>
                <a:cs typeface="Calibri"/>
                <a:sym typeface="Calibri"/>
              </a:rPr>
              <a:t>Despite interest and preparation, minoritized stud</a:t>
            </a:r>
            <a:r>
              <a:rPr lang="en-US" sz="2400" dirty="0" err="1">
                <a:latin typeface="Calibri"/>
                <a:ea typeface="Calibri"/>
                <a:cs typeface="Calibri"/>
                <a:sym typeface="Calibri"/>
              </a:rPr>
              <a:t>ents</a:t>
            </a:r>
            <a:r>
              <a:rPr lang="en" sz="2400" dirty="0">
                <a:latin typeface="Calibri"/>
                <a:ea typeface="Calibri"/>
                <a:cs typeface="Calibri"/>
                <a:sym typeface="Calibri"/>
              </a:rPr>
              <a:t> continue to leave STEM at a disproportionate rates*</a:t>
            </a:r>
            <a:br>
              <a:rPr lang="en" sz="2400" dirty="0">
                <a:latin typeface="Calibri"/>
                <a:ea typeface="Calibri"/>
                <a:cs typeface="Calibri"/>
                <a:sym typeface="Calibri"/>
              </a:rPr>
            </a:br>
            <a:endParaRPr lang="en" sz="2400" dirty="0">
              <a:latin typeface="Calibri"/>
              <a:ea typeface="Calibri"/>
              <a:cs typeface="Calibri"/>
              <a:sym typeface="Calibri"/>
            </a:endParaRPr>
          </a:p>
          <a:p>
            <a:pPr marL="342900" indent="-342900">
              <a:buFont typeface="Arial" panose="020B0604020202020204" pitchFamily="34" charset="0"/>
              <a:buChar char="•"/>
            </a:pPr>
            <a:r>
              <a:rPr lang="en" sz="2400" dirty="0">
                <a:latin typeface="Calibri"/>
                <a:cs typeface="Calibri"/>
                <a:sym typeface="Calibri"/>
              </a:rPr>
              <a:t>Faculty roles as teachers, advisors, and mentors make them well-positioned to be change-agents</a:t>
            </a:r>
            <a:endParaRPr lang="en-US" sz="2400" dirty="0"/>
          </a:p>
        </p:txBody>
      </p:sp>
      <p:sp>
        <p:nvSpPr>
          <p:cNvPr id="18" name="TextBox 17">
            <a:extLst>
              <a:ext uri="{FF2B5EF4-FFF2-40B4-BE49-F238E27FC236}">
                <a16:creationId xmlns:a16="http://schemas.microsoft.com/office/drawing/2014/main" id="{A5879D65-1B2A-C5D2-BEDE-60EE528D4C5E}"/>
              </a:ext>
            </a:extLst>
          </p:cNvPr>
          <p:cNvSpPr txBox="1"/>
          <p:nvPr/>
        </p:nvSpPr>
        <p:spPr>
          <a:xfrm>
            <a:off x="72799" y="4563905"/>
            <a:ext cx="5168476" cy="600164"/>
          </a:xfrm>
          <a:prstGeom prst="rect">
            <a:avLst/>
          </a:prstGeom>
          <a:noFill/>
        </p:spPr>
        <p:txBody>
          <a:bodyPr wrap="square" rtlCol="0">
            <a:spAutoFit/>
          </a:bodyPr>
          <a:lstStyle/>
          <a:p>
            <a:r>
              <a:rPr lang="en-US" sz="1100" dirty="0">
                <a:latin typeface="Calibri" panose="020F0502020204030204" pitchFamily="34" charset="0"/>
                <a:cs typeface="Calibri" panose="020F0502020204030204" pitchFamily="34" charset="0"/>
              </a:rPr>
              <a:t>*See Summarized data in </a:t>
            </a:r>
            <a:r>
              <a:rPr lang="en-US" sz="1100" dirty="0" err="1">
                <a:latin typeface="Calibri" panose="020F0502020204030204" pitchFamily="34" charset="0"/>
                <a:cs typeface="Calibri" panose="020F0502020204030204" pitchFamily="34" charset="0"/>
              </a:rPr>
              <a:t>Asai</a:t>
            </a:r>
            <a:r>
              <a:rPr lang="en-US" sz="1100" dirty="0">
                <a:latin typeface="Calibri" panose="020F0502020204030204" pitchFamily="34" charset="0"/>
                <a:cs typeface="Calibri" panose="020F0502020204030204" pitchFamily="34" charset="0"/>
              </a:rPr>
              <a:t>, 2020 “Race Matters” </a:t>
            </a:r>
            <a:r>
              <a:rPr lang="en-US" sz="1100" dirty="0">
                <a:effectLst/>
                <a:latin typeface="Calibri" panose="020F0502020204030204" pitchFamily="34" charset="0"/>
                <a:cs typeface="Calibri" panose="020F0502020204030204" pitchFamily="34" charset="0"/>
              </a:rPr>
              <a:t>Cell 181 and data sources in </a:t>
            </a:r>
            <a:r>
              <a:rPr lang="en-US" sz="1100" i="1" dirty="0">
                <a:effectLst/>
                <a:latin typeface="Calibri" panose="020F0502020204030204" pitchFamily="34" charset="0"/>
                <a:cs typeface="Calibri" panose="020F0502020204030204" pitchFamily="34" charset="0"/>
              </a:rPr>
              <a:t>National Center for Science and Engineering Statistics</a:t>
            </a:r>
            <a:r>
              <a:rPr lang="en-US" sz="1100" dirty="0">
                <a:effectLst/>
                <a:latin typeface="Calibri" panose="020F0502020204030204" pitchFamily="34" charset="0"/>
                <a:cs typeface="Calibri" panose="020F0502020204030204" pitchFamily="34" charset="0"/>
              </a:rPr>
              <a:t> &amp; </a:t>
            </a:r>
            <a:r>
              <a:rPr lang="en-US" sz="1100" b="0" i="1" dirty="0">
                <a:solidFill>
                  <a:srgbClr val="000000"/>
                </a:solidFill>
                <a:effectLst/>
                <a:latin typeface="Calibri" panose="020F0502020204030204" pitchFamily="34" charset="0"/>
                <a:cs typeface="Calibri" panose="020F0502020204030204" pitchFamily="34" charset="0"/>
              </a:rPr>
              <a:t>National Center for Education Statistics</a:t>
            </a:r>
            <a:r>
              <a:rPr lang="en-US" sz="1100" b="0" dirty="0">
                <a:solidFill>
                  <a:srgbClr val="000000"/>
                </a:solidFill>
                <a:effectLst/>
                <a:latin typeface="Calibri" panose="020F0502020204030204" pitchFamily="34" charset="0"/>
                <a:cs typeface="Calibri" panose="020F0502020204030204" pitchFamily="34" charset="0"/>
              </a:rPr>
              <a:t> reports</a:t>
            </a:r>
            <a:endParaRPr lang="en-US" sz="1100" dirty="0">
              <a:effectLst/>
              <a:latin typeface="Calibri" panose="020F0502020204030204" pitchFamily="34" charset="0"/>
              <a:cs typeface="Calibri" panose="020F0502020204030204" pitchFamily="34" charset="0"/>
            </a:endParaRPr>
          </a:p>
        </p:txBody>
      </p:sp>
      <p:sp>
        <p:nvSpPr>
          <p:cNvPr id="19" name="Title 2">
            <a:extLst>
              <a:ext uri="{FF2B5EF4-FFF2-40B4-BE49-F238E27FC236}">
                <a16:creationId xmlns:a16="http://schemas.microsoft.com/office/drawing/2014/main" id="{6C5DCA32-87FD-7D96-EF0A-62C45AAA314B}"/>
              </a:ext>
            </a:extLst>
          </p:cNvPr>
          <p:cNvSpPr>
            <a:spLocks noGrp="1"/>
          </p:cNvSpPr>
          <p:nvPr>
            <p:ph type="title"/>
          </p:nvPr>
        </p:nvSpPr>
        <p:spPr>
          <a:xfrm>
            <a:off x="5274527" y="206706"/>
            <a:ext cx="3741121" cy="4745013"/>
          </a:xfrm>
          <a:solidFill>
            <a:srgbClr val="FAC2C1">
              <a:alpha val="30980"/>
            </a:srgbClr>
          </a:solidFill>
          <a:ln w="57150">
            <a:solidFill>
              <a:srgbClr val="FF0000"/>
            </a:solidFill>
          </a:ln>
        </p:spPr>
        <p:txBody>
          <a:bodyPr>
            <a:noAutofit/>
          </a:bodyPr>
          <a:lstStyle/>
          <a:p>
            <a:pPr algn="ctr"/>
            <a:r>
              <a:rPr lang="en" sz="3100" b="1" dirty="0">
                <a:solidFill>
                  <a:schemeClr val="dk1"/>
                </a:solidFill>
                <a:latin typeface="Calibri"/>
                <a:ea typeface="Calibri"/>
                <a:cs typeface="Calibri"/>
                <a:sym typeface="Calibri"/>
              </a:rPr>
              <a:t>Quick </a:t>
            </a:r>
            <a:br>
              <a:rPr lang="en" sz="3100" b="1" dirty="0">
                <a:solidFill>
                  <a:schemeClr val="dk1"/>
                </a:solidFill>
                <a:latin typeface="Calibri"/>
                <a:ea typeface="Calibri"/>
                <a:cs typeface="Calibri"/>
                <a:sym typeface="Calibri"/>
              </a:rPr>
            </a:br>
            <a:r>
              <a:rPr lang="en" sz="3100" b="1" dirty="0">
                <a:solidFill>
                  <a:schemeClr val="dk1"/>
                </a:solidFill>
                <a:latin typeface="Calibri"/>
                <a:ea typeface="Calibri"/>
                <a:cs typeface="Calibri"/>
                <a:sym typeface="Calibri"/>
              </a:rPr>
              <a:t>“Turn-and-Talk”!</a:t>
            </a:r>
            <a:br>
              <a:rPr lang="en" sz="3600" b="1" dirty="0">
                <a:solidFill>
                  <a:schemeClr val="dk1"/>
                </a:solidFill>
                <a:latin typeface="Calibri"/>
                <a:ea typeface="Calibri"/>
                <a:cs typeface="Calibri"/>
                <a:sym typeface="Calibri"/>
              </a:rPr>
            </a:br>
            <a:br>
              <a:rPr lang="en" sz="1400" b="1" dirty="0">
                <a:solidFill>
                  <a:schemeClr val="dk1"/>
                </a:solidFill>
                <a:latin typeface="Calibri"/>
                <a:ea typeface="Calibri"/>
                <a:cs typeface="Calibri"/>
                <a:sym typeface="Calibri"/>
              </a:rPr>
            </a:br>
            <a:r>
              <a:rPr lang="en" dirty="0">
                <a:latin typeface="Calibri"/>
                <a:ea typeface="Calibri"/>
                <a:cs typeface="Calibri"/>
                <a:sym typeface="Calibri"/>
              </a:rPr>
              <a:t>Think about inclusive STEM </a:t>
            </a:r>
            <a:r>
              <a:rPr lang="en" dirty="0">
                <a:solidFill>
                  <a:schemeClr val="dk1"/>
                </a:solidFill>
                <a:latin typeface="Calibri"/>
                <a:ea typeface="Calibri"/>
                <a:cs typeface="Calibri"/>
                <a:sym typeface="Calibri"/>
              </a:rPr>
              <a:t>professional development programs at your institutions or in </a:t>
            </a:r>
            <a:r>
              <a:rPr lang="en" dirty="0">
                <a:latin typeface="Calibri"/>
                <a:ea typeface="Calibri"/>
                <a:cs typeface="Calibri"/>
                <a:sym typeface="Calibri"/>
              </a:rPr>
              <a:t>your networks. </a:t>
            </a:r>
            <a:br>
              <a:rPr lang="en" dirty="0">
                <a:latin typeface="Calibri"/>
                <a:ea typeface="Calibri"/>
                <a:cs typeface="Calibri"/>
                <a:sym typeface="Calibri"/>
              </a:rPr>
            </a:br>
            <a:r>
              <a:rPr lang="en" b="1" dirty="0">
                <a:latin typeface="Calibri"/>
                <a:ea typeface="Calibri"/>
                <a:cs typeface="Calibri"/>
                <a:sym typeface="Calibri"/>
              </a:rPr>
              <a:t>What </a:t>
            </a:r>
            <a:r>
              <a:rPr lang="en-US" b="1" dirty="0">
                <a:latin typeface="Calibri"/>
                <a:ea typeface="Calibri"/>
                <a:cs typeface="Calibri"/>
                <a:sym typeface="Calibri"/>
              </a:rPr>
              <a:t>are 1-2 limitations you have observed?</a:t>
            </a:r>
            <a:r>
              <a:rPr lang="en" b="1" dirty="0">
                <a:solidFill>
                  <a:schemeClr val="dk1"/>
                </a:solidFill>
                <a:latin typeface="Calibri"/>
                <a:ea typeface="Calibri"/>
                <a:cs typeface="Calibri"/>
                <a:sym typeface="Calibri"/>
              </a:rPr>
              <a:t> </a:t>
            </a:r>
            <a:endParaRPr lang="en-US" sz="2200" b="1" dirty="0"/>
          </a:p>
        </p:txBody>
      </p:sp>
    </p:spTree>
    <p:extLst>
      <p:ext uri="{BB962C8B-B14F-4D97-AF65-F5344CB8AC3E}">
        <p14:creationId xmlns:p14="http://schemas.microsoft.com/office/powerpoint/2010/main" val="2676751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7"/>
          <p:cNvSpPr txBox="1"/>
          <p:nvPr/>
        </p:nvSpPr>
        <p:spPr>
          <a:xfrm>
            <a:off x="-17550" y="35400"/>
            <a:ext cx="9144000" cy="954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5000" b="1" dirty="0">
                <a:solidFill>
                  <a:schemeClr val="dk1"/>
                </a:solidFill>
                <a:latin typeface="Calibri"/>
                <a:ea typeface="Calibri"/>
                <a:cs typeface="Calibri"/>
                <a:sym typeface="Calibri"/>
              </a:rPr>
              <a:t>Deep Teaching Residency</a:t>
            </a:r>
            <a:endParaRPr sz="4400" dirty="0">
              <a:solidFill>
                <a:schemeClr val="dk1"/>
              </a:solidFill>
              <a:latin typeface="Calibri"/>
              <a:ea typeface="Calibri"/>
              <a:cs typeface="Calibri"/>
              <a:sym typeface="Calibri"/>
            </a:endParaRPr>
          </a:p>
        </p:txBody>
      </p:sp>
      <p:sp>
        <p:nvSpPr>
          <p:cNvPr id="100" name="Google Shape;100;p17"/>
          <p:cNvSpPr txBox="1"/>
          <p:nvPr/>
        </p:nvSpPr>
        <p:spPr>
          <a:xfrm>
            <a:off x="115187" y="862195"/>
            <a:ext cx="8913626" cy="1370345"/>
          </a:xfrm>
          <a:prstGeom prst="rect">
            <a:avLst/>
          </a:prstGeom>
          <a:noFill/>
          <a:ln>
            <a:noFill/>
          </a:ln>
        </p:spPr>
        <p:txBody>
          <a:bodyPr spcFirstLastPara="1" wrap="square" lIns="91425" tIns="91425" rIns="91425" bIns="91425" anchor="ctr" anchorCtr="0">
            <a:spAutoFit/>
          </a:bodyPr>
          <a:lstStyle/>
          <a:p>
            <a:pPr marL="0" lvl="0" indent="0" algn="ctr" rtl="0">
              <a:lnSpc>
                <a:spcPct val="115000"/>
              </a:lnSpc>
              <a:buNone/>
            </a:pPr>
            <a:r>
              <a:rPr lang="en" sz="1950" dirty="0">
                <a:solidFill>
                  <a:schemeClr val="accent2"/>
                </a:solidFill>
                <a:latin typeface="Calibri"/>
                <a:ea typeface="Calibri"/>
                <a:cs typeface="Calibri"/>
                <a:sym typeface="Calibri"/>
              </a:rPr>
              <a:t>A </a:t>
            </a:r>
            <a:r>
              <a:rPr lang="en" sz="1950" u="sng" dirty="0">
                <a:solidFill>
                  <a:schemeClr val="accent2"/>
                </a:solidFill>
                <a:latin typeface="Calibri"/>
                <a:ea typeface="Calibri"/>
                <a:cs typeface="Calibri"/>
                <a:sym typeface="Calibri"/>
              </a:rPr>
              <a:t>year-long</a:t>
            </a:r>
            <a:r>
              <a:rPr lang="en" sz="1950" dirty="0">
                <a:solidFill>
                  <a:schemeClr val="accent2"/>
                </a:solidFill>
                <a:latin typeface="Calibri"/>
                <a:ea typeface="Calibri"/>
                <a:cs typeface="Calibri"/>
                <a:sym typeface="Calibri"/>
              </a:rPr>
              <a:t> faculty development </a:t>
            </a:r>
            <a:r>
              <a:rPr lang="en" sz="1950" u="sng" dirty="0">
                <a:solidFill>
                  <a:schemeClr val="accent2"/>
                </a:solidFill>
                <a:latin typeface="Calibri"/>
                <a:ea typeface="Calibri"/>
                <a:cs typeface="Calibri"/>
                <a:sym typeface="Calibri"/>
              </a:rPr>
              <a:t>community</a:t>
            </a:r>
            <a:r>
              <a:rPr lang="en" sz="1950" dirty="0">
                <a:solidFill>
                  <a:schemeClr val="accent2"/>
                </a:solidFill>
                <a:latin typeface="Calibri"/>
                <a:ea typeface="Calibri"/>
                <a:cs typeface="Calibri"/>
                <a:sym typeface="Calibri"/>
              </a:rPr>
              <a:t> for inclusive pedagogy that aims to meaningfully transform faculty </a:t>
            </a:r>
            <a:r>
              <a:rPr lang="en" sz="1950" u="sng" dirty="0">
                <a:solidFill>
                  <a:schemeClr val="accent2"/>
                </a:solidFill>
                <a:latin typeface="Calibri"/>
                <a:ea typeface="Calibri"/>
                <a:cs typeface="Calibri"/>
                <a:sym typeface="Calibri"/>
              </a:rPr>
              <a:t>mindsets</a:t>
            </a:r>
            <a:r>
              <a:rPr lang="en" sz="1950" dirty="0">
                <a:solidFill>
                  <a:schemeClr val="accent2"/>
                </a:solidFill>
                <a:latin typeface="Calibri"/>
                <a:ea typeface="Calibri"/>
                <a:cs typeface="Calibri"/>
                <a:sym typeface="Calibri"/>
              </a:rPr>
              <a:t> and </a:t>
            </a:r>
            <a:r>
              <a:rPr lang="en" sz="1950" u="sng" dirty="0">
                <a:solidFill>
                  <a:schemeClr val="accent2"/>
                </a:solidFill>
                <a:latin typeface="Calibri"/>
                <a:ea typeface="Calibri"/>
                <a:cs typeface="Calibri"/>
                <a:sym typeface="Calibri"/>
              </a:rPr>
              <a:t>practices</a:t>
            </a:r>
            <a:r>
              <a:rPr lang="en" sz="1950" dirty="0">
                <a:solidFill>
                  <a:schemeClr val="accent2"/>
                </a:solidFill>
                <a:latin typeface="Calibri"/>
                <a:ea typeface="Calibri"/>
                <a:cs typeface="Calibri"/>
                <a:sym typeface="Calibri"/>
              </a:rPr>
              <a:t>.</a:t>
            </a:r>
          </a:p>
          <a:p>
            <a:pPr marL="0" lvl="0" indent="0" algn="ctr" rtl="0">
              <a:lnSpc>
                <a:spcPct val="115000"/>
              </a:lnSpc>
              <a:buNone/>
            </a:pPr>
            <a:br>
              <a:rPr lang="en" sz="900" i="1" dirty="0">
                <a:solidFill>
                  <a:schemeClr val="accent2"/>
                </a:solidFill>
                <a:latin typeface="Calibri"/>
                <a:ea typeface="Calibri"/>
                <a:cs typeface="Calibri"/>
                <a:sym typeface="Calibri"/>
              </a:rPr>
            </a:br>
            <a:r>
              <a:rPr lang="en" sz="1800" i="1" dirty="0">
                <a:solidFill>
                  <a:schemeClr val="accent2"/>
                </a:solidFill>
                <a:latin typeface="Calibri"/>
                <a:ea typeface="Calibri"/>
                <a:cs typeface="Calibri"/>
                <a:sym typeface="Calibri"/>
              </a:rPr>
              <a:t>*Pilot in January 2020; Two grant-funded cohorts: Summer 2022 &amp; Summer 2023 (soon!)</a:t>
            </a:r>
          </a:p>
          <a:p>
            <a:pPr marL="0" lvl="0" indent="0" algn="ctr" rtl="0">
              <a:lnSpc>
                <a:spcPct val="115000"/>
              </a:lnSpc>
              <a:buNone/>
            </a:pPr>
            <a:r>
              <a:rPr lang="en-US" sz="100" dirty="0">
                <a:solidFill>
                  <a:schemeClr val="accent2"/>
                </a:solidFill>
                <a:latin typeface="Calibri"/>
                <a:ea typeface="Calibri"/>
                <a:cs typeface="Calibri"/>
                <a:sym typeface="Calibri"/>
              </a:rPr>
              <a:t>*P</a:t>
            </a:r>
            <a:endParaRPr sz="100" dirty="0">
              <a:solidFill>
                <a:schemeClr val="accent2"/>
              </a:solidFill>
              <a:latin typeface="Calibri"/>
              <a:ea typeface="Calibri"/>
              <a:cs typeface="Calibri"/>
              <a:sym typeface="Calibri"/>
            </a:endParaRPr>
          </a:p>
        </p:txBody>
      </p:sp>
      <p:graphicFrame>
        <p:nvGraphicFramePr>
          <p:cNvPr id="101" name="Google Shape;101;p17"/>
          <p:cNvGraphicFramePr/>
          <p:nvPr>
            <p:extLst>
              <p:ext uri="{D42A27DB-BD31-4B8C-83A1-F6EECF244321}">
                <p14:modId xmlns:p14="http://schemas.microsoft.com/office/powerpoint/2010/main" val="4221127186"/>
              </p:ext>
            </p:extLst>
          </p:nvPr>
        </p:nvGraphicFramePr>
        <p:xfrm>
          <a:off x="305863" y="2315867"/>
          <a:ext cx="8722950" cy="2723000"/>
        </p:xfrm>
        <a:graphic>
          <a:graphicData uri="http://schemas.openxmlformats.org/drawingml/2006/table">
            <a:tbl>
              <a:tblPr>
                <a:noFill/>
                <a:tableStyleId>{5685541B-1438-4AB4-97F4-AFB127E84606}</a:tableStyleId>
              </a:tblPr>
              <a:tblGrid>
                <a:gridCol w="1932800">
                  <a:extLst>
                    <a:ext uri="{9D8B030D-6E8A-4147-A177-3AD203B41FA5}">
                      <a16:colId xmlns:a16="http://schemas.microsoft.com/office/drawing/2014/main" val="20000"/>
                    </a:ext>
                  </a:extLst>
                </a:gridCol>
                <a:gridCol w="3153550">
                  <a:extLst>
                    <a:ext uri="{9D8B030D-6E8A-4147-A177-3AD203B41FA5}">
                      <a16:colId xmlns:a16="http://schemas.microsoft.com/office/drawing/2014/main" val="20001"/>
                    </a:ext>
                  </a:extLst>
                </a:gridCol>
                <a:gridCol w="3636600">
                  <a:extLst>
                    <a:ext uri="{9D8B030D-6E8A-4147-A177-3AD203B41FA5}">
                      <a16:colId xmlns:a16="http://schemas.microsoft.com/office/drawing/2014/main" val="20002"/>
                    </a:ext>
                  </a:extLst>
                </a:gridCol>
              </a:tblGrid>
              <a:tr h="613750">
                <a:tc>
                  <a:txBody>
                    <a:bodyPr/>
                    <a:lstStyle/>
                    <a:p>
                      <a:pPr marL="0" lvl="0" indent="0" algn="l" rtl="0">
                        <a:spcBef>
                          <a:spcPts val="0"/>
                        </a:spcBef>
                        <a:spcAft>
                          <a:spcPts val="0"/>
                        </a:spcAft>
                        <a:buNone/>
                      </a:pPr>
                      <a:r>
                        <a:rPr lang="en" sz="1900" b="1" dirty="0">
                          <a:solidFill>
                            <a:schemeClr val="accent2"/>
                          </a:solidFill>
                          <a:latin typeface="Calibri"/>
                          <a:ea typeface="Calibri"/>
                          <a:cs typeface="Calibri"/>
                          <a:sym typeface="Calibri"/>
                        </a:rPr>
                        <a:t>    Pre-Work </a:t>
                      </a:r>
                      <a:endParaRPr sz="1900" b="1" dirty="0">
                        <a:solidFill>
                          <a:schemeClr val="accent2"/>
                        </a:solidFill>
                        <a:latin typeface="Calibri"/>
                        <a:ea typeface="Calibri"/>
                        <a:cs typeface="Calibri"/>
                        <a:sym typeface="Calibri"/>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rgbClr val="CFE2F3"/>
                    </a:solidFill>
                  </a:tcPr>
                </a:tc>
                <a:tc>
                  <a:txBody>
                    <a:bodyPr/>
                    <a:lstStyle/>
                    <a:p>
                      <a:pPr marL="0" lvl="0" indent="0" algn="l" rtl="0">
                        <a:spcBef>
                          <a:spcPts val="0"/>
                        </a:spcBef>
                        <a:spcAft>
                          <a:spcPts val="0"/>
                        </a:spcAft>
                        <a:buNone/>
                      </a:pPr>
                      <a:r>
                        <a:rPr lang="en" sz="1900" b="1" dirty="0">
                          <a:solidFill>
                            <a:schemeClr val="accent2"/>
                          </a:solidFill>
                          <a:latin typeface="Calibri"/>
                          <a:ea typeface="Calibri"/>
                          <a:cs typeface="Calibri"/>
                          <a:sym typeface="Calibri"/>
                        </a:rPr>
                        <a:t>   5-day In-Person Workshop</a:t>
                      </a:r>
                      <a:endParaRPr sz="1900" b="1" dirty="0">
                        <a:solidFill>
                          <a:schemeClr val="accent2"/>
                        </a:solidFill>
                        <a:latin typeface="Calibri"/>
                        <a:ea typeface="Calibri"/>
                        <a:cs typeface="Calibri"/>
                        <a:sym typeface="Calibri"/>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rgbClr val="CFE2F3"/>
                    </a:solidFill>
                  </a:tcPr>
                </a:tc>
                <a:tc>
                  <a:txBody>
                    <a:bodyPr/>
                    <a:lstStyle/>
                    <a:p>
                      <a:pPr marL="0" lvl="0" indent="0" algn="ctr" rtl="0">
                        <a:spcBef>
                          <a:spcPts val="0"/>
                        </a:spcBef>
                        <a:spcAft>
                          <a:spcPts val="0"/>
                        </a:spcAft>
                        <a:buNone/>
                      </a:pPr>
                      <a:r>
                        <a:rPr lang="en" sz="1900" b="1" dirty="0">
                          <a:solidFill>
                            <a:schemeClr val="accent2"/>
                          </a:solidFill>
                          <a:latin typeface="Calibri"/>
                          <a:ea typeface="Calibri"/>
                          <a:cs typeface="Calibri"/>
                          <a:sym typeface="Calibri"/>
                        </a:rPr>
                        <a:t> Virtual Learning Community</a:t>
                      </a:r>
                      <a:endParaRPr sz="1900" b="1" dirty="0">
                        <a:solidFill>
                          <a:schemeClr val="accent2"/>
                        </a:solidFill>
                        <a:latin typeface="Calibri"/>
                        <a:ea typeface="Calibri"/>
                        <a:cs typeface="Calibri"/>
                        <a:sym typeface="Calibri"/>
                      </a:endParaRPr>
                    </a:p>
                  </a:txBody>
                  <a:tcPr marL="91425" marR="91425" marT="91425" marB="91425" anchor="ctr">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solidFill>
                      <a:srgbClr val="CFE2F3"/>
                    </a:solidFill>
                  </a:tcPr>
                </a:tc>
                <a:extLst>
                  <a:ext uri="{0D108BD9-81ED-4DB2-BD59-A6C34878D82A}">
                    <a16:rowId xmlns:a16="http://schemas.microsoft.com/office/drawing/2014/main" val="10000"/>
                  </a:ext>
                </a:extLst>
              </a:tr>
              <a:tr h="1943300">
                <a:tc>
                  <a:txBody>
                    <a:bodyPr/>
                    <a:lstStyle/>
                    <a:p>
                      <a:pPr marL="457200" lvl="0" indent="-346075" algn="l" rtl="0">
                        <a:lnSpc>
                          <a:spcPct val="115000"/>
                        </a:lnSpc>
                        <a:spcBef>
                          <a:spcPts val="700"/>
                        </a:spcBef>
                        <a:spcAft>
                          <a:spcPts val="0"/>
                        </a:spcAft>
                        <a:buClr>
                          <a:schemeClr val="accent2"/>
                        </a:buClr>
                        <a:buSzPts val="1850"/>
                        <a:buFont typeface="Calibri"/>
                        <a:buChar char="●"/>
                      </a:pPr>
                      <a:r>
                        <a:rPr lang="en" sz="1850" dirty="0">
                          <a:solidFill>
                            <a:schemeClr val="accent2"/>
                          </a:solidFill>
                          <a:latin typeface="Calibri"/>
                          <a:ea typeface="Calibri"/>
                          <a:cs typeface="Calibri"/>
                          <a:sym typeface="Calibri"/>
                        </a:rPr>
                        <a:t>Readings</a:t>
                      </a:r>
                      <a:endParaRPr sz="1850" dirty="0">
                        <a:solidFill>
                          <a:schemeClr val="accent2"/>
                        </a:solidFill>
                        <a:latin typeface="Calibri"/>
                        <a:ea typeface="Calibri"/>
                        <a:cs typeface="Calibri"/>
                        <a:sym typeface="Calibri"/>
                      </a:endParaRPr>
                    </a:p>
                    <a:p>
                      <a:pPr marL="457200" lvl="0" indent="-346075" algn="l" rtl="0">
                        <a:lnSpc>
                          <a:spcPct val="115000"/>
                        </a:lnSpc>
                        <a:spcBef>
                          <a:spcPts val="0"/>
                        </a:spcBef>
                        <a:spcAft>
                          <a:spcPts val="0"/>
                        </a:spcAft>
                        <a:buClr>
                          <a:schemeClr val="accent2"/>
                        </a:buClr>
                        <a:buSzPts val="1850"/>
                        <a:buFont typeface="Calibri"/>
                        <a:buChar char="●"/>
                      </a:pPr>
                      <a:r>
                        <a:rPr lang="en" sz="1850" dirty="0">
                          <a:solidFill>
                            <a:schemeClr val="accent2"/>
                          </a:solidFill>
                          <a:latin typeface="Calibri"/>
                          <a:ea typeface="Calibri"/>
                          <a:cs typeface="Calibri"/>
                          <a:sym typeface="Calibri"/>
                        </a:rPr>
                        <a:t>Podcasts</a:t>
                      </a:r>
                      <a:endParaRPr sz="1850" dirty="0">
                        <a:solidFill>
                          <a:schemeClr val="accent2"/>
                        </a:solidFill>
                        <a:latin typeface="Calibri"/>
                        <a:ea typeface="Calibri"/>
                        <a:cs typeface="Calibri"/>
                        <a:sym typeface="Calibri"/>
                      </a:endParaRPr>
                    </a:p>
                    <a:p>
                      <a:pPr marL="457200" lvl="0" indent="-346075" algn="l" rtl="0">
                        <a:lnSpc>
                          <a:spcPct val="115000"/>
                        </a:lnSpc>
                        <a:spcBef>
                          <a:spcPts val="0"/>
                        </a:spcBef>
                        <a:spcAft>
                          <a:spcPts val="0"/>
                        </a:spcAft>
                        <a:buClr>
                          <a:schemeClr val="accent2"/>
                        </a:buClr>
                        <a:buSzPts val="1850"/>
                        <a:buFont typeface="Calibri"/>
                        <a:buChar char="●"/>
                      </a:pPr>
                      <a:r>
                        <a:rPr lang="en" sz="1850" dirty="0">
                          <a:solidFill>
                            <a:schemeClr val="accent2"/>
                          </a:solidFill>
                          <a:latin typeface="Calibri"/>
                          <a:ea typeface="Calibri"/>
                          <a:cs typeface="Calibri"/>
                          <a:sym typeface="Calibri"/>
                        </a:rPr>
                        <a:t>Reflections</a:t>
                      </a:r>
                      <a:endParaRPr sz="1800" dirty="0">
                        <a:solidFill>
                          <a:schemeClr val="accent2"/>
                        </a:solidFill>
                        <a:latin typeface="Calibri"/>
                        <a:ea typeface="Calibri"/>
                        <a:cs typeface="Calibri"/>
                        <a:sym typeface="Calibri"/>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lvl="0" indent="-346075" algn="l" rtl="0">
                        <a:lnSpc>
                          <a:spcPct val="115000"/>
                        </a:lnSpc>
                        <a:spcBef>
                          <a:spcPts val="700"/>
                        </a:spcBef>
                        <a:spcAft>
                          <a:spcPts val="0"/>
                        </a:spcAft>
                        <a:buClr>
                          <a:schemeClr val="accent2"/>
                        </a:buClr>
                        <a:buSzPts val="1850"/>
                        <a:buFont typeface="Calibri"/>
                        <a:buChar char="●"/>
                      </a:pPr>
                      <a:r>
                        <a:rPr lang="en" sz="1850" dirty="0">
                          <a:solidFill>
                            <a:schemeClr val="accent2"/>
                          </a:solidFill>
                          <a:latin typeface="Calibri"/>
                          <a:ea typeface="Calibri"/>
                          <a:cs typeface="Calibri"/>
                          <a:sym typeface="Calibri"/>
                        </a:rPr>
                        <a:t>Interactive sessions</a:t>
                      </a:r>
                      <a:endParaRPr sz="1850" dirty="0">
                        <a:solidFill>
                          <a:schemeClr val="accent2"/>
                        </a:solidFill>
                        <a:latin typeface="Calibri"/>
                        <a:ea typeface="Calibri"/>
                        <a:cs typeface="Calibri"/>
                        <a:sym typeface="Calibri"/>
                      </a:endParaRPr>
                    </a:p>
                    <a:p>
                      <a:pPr marL="457200" lvl="0" indent="-346075" algn="l" rtl="0">
                        <a:lnSpc>
                          <a:spcPct val="115000"/>
                        </a:lnSpc>
                        <a:spcBef>
                          <a:spcPts val="0"/>
                        </a:spcBef>
                        <a:spcAft>
                          <a:spcPts val="0"/>
                        </a:spcAft>
                        <a:buClr>
                          <a:schemeClr val="accent2"/>
                        </a:buClr>
                        <a:buSzPts val="1850"/>
                        <a:buFont typeface="Calibri"/>
                        <a:buChar char="●"/>
                      </a:pPr>
                      <a:r>
                        <a:rPr lang="en" sz="1850" dirty="0">
                          <a:solidFill>
                            <a:schemeClr val="accent2"/>
                          </a:solidFill>
                          <a:latin typeface="Calibri"/>
                          <a:ea typeface="Calibri"/>
                          <a:cs typeface="Calibri"/>
                          <a:sym typeface="Calibri"/>
                        </a:rPr>
                        <a:t>Large and small group discussions </a:t>
                      </a:r>
                      <a:endParaRPr sz="1850" dirty="0">
                        <a:solidFill>
                          <a:schemeClr val="accent2"/>
                        </a:solidFill>
                        <a:latin typeface="Calibri"/>
                        <a:ea typeface="Calibri"/>
                        <a:cs typeface="Calibri"/>
                        <a:sym typeface="Calibri"/>
                      </a:endParaRPr>
                    </a:p>
                    <a:p>
                      <a:pPr marL="457200" lvl="0" indent="-346075" algn="l" rtl="0">
                        <a:lnSpc>
                          <a:spcPct val="115000"/>
                        </a:lnSpc>
                        <a:spcBef>
                          <a:spcPts val="0"/>
                        </a:spcBef>
                        <a:spcAft>
                          <a:spcPts val="0"/>
                        </a:spcAft>
                        <a:buClr>
                          <a:schemeClr val="accent2"/>
                        </a:buClr>
                        <a:buSzPts val="1850"/>
                        <a:buFont typeface="Calibri"/>
                        <a:buChar char="●"/>
                      </a:pPr>
                      <a:r>
                        <a:rPr lang="en" sz="1850" dirty="0">
                          <a:solidFill>
                            <a:schemeClr val="accent2"/>
                          </a:solidFill>
                          <a:latin typeface="Calibri"/>
                          <a:ea typeface="Calibri"/>
                          <a:cs typeface="Calibri"/>
                          <a:sym typeface="Calibri"/>
                        </a:rPr>
                        <a:t>Development of inclusive teaching project in own</a:t>
                      </a:r>
                      <a:br>
                        <a:rPr lang="en" sz="1850" dirty="0">
                          <a:solidFill>
                            <a:schemeClr val="accent2"/>
                          </a:solidFill>
                          <a:latin typeface="Calibri"/>
                          <a:ea typeface="Calibri"/>
                          <a:cs typeface="Calibri"/>
                          <a:sym typeface="Calibri"/>
                        </a:rPr>
                      </a:br>
                      <a:r>
                        <a:rPr lang="en" sz="1850" dirty="0">
                          <a:solidFill>
                            <a:schemeClr val="accent2"/>
                          </a:solidFill>
                          <a:latin typeface="Calibri"/>
                          <a:ea typeface="Calibri"/>
                          <a:cs typeface="Calibri"/>
                          <a:sym typeface="Calibri"/>
                        </a:rPr>
                        <a:t>STEM course</a:t>
                      </a:r>
                      <a:endParaRPr sz="1850" dirty="0">
                        <a:solidFill>
                          <a:schemeClr val="accent2"/>
                        </a:solidFill>
                        <a:latin typeface="Calibri"/>
                        <a:ea typeface="Calibri"/>
                        <a:cs typeface="Calibri"/>
                        <a:sym typeface="Calibri"/>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tc>
                  <a:txBody>
                    <a:bodyPr/>
                    <a:lstStyle/>
                    <a:p>
                      <a:pPr marL="457200" lvl="0" indent="-346075" algn="l" rtl="0">
                        <a:lnSpc>
                          <a:spcPct val="115000"/>
                        </a:lnSpc>
                        <a:spcBef>
                          <a:spcPts val="700"/>
                        </a:spcBef>
                        <a:spcAft>
                          <a:spcPts val="0"/>
                        </a:spcAft>
                        <a:buClr>
                          <a:schemeClr val="accent2"/>
                        </a:buClr>
                        <a:buSzPts val="1850"/>
                        <a:buFont typeface="Calibri"/>
                        <a:buChar char="●"/>
                      </a:pPr>
                      <a:r>
                        <a:rPr lang="en" sz="1850" dirty="0">
                          <a:solidFill>
                            <a:schemeClr val="accent2"/>
                          </a:solidFill>
                          <a:latin typeface="Calibri"/>
                          <a:ea typeface="Calibri"/>
                          <a:cs typeface="Calibri"/>
                          <a:sym typeface="Calibri"/>
                        </a:rPr>
                        <a:t>Teaching project implementation &amp; assessment of outcomes</a:t>
                      </a:r>
                      <a:endParaRPr sz="1850" dirty="0">
                        <a:solidFill>
                          <a:schemeClr val="accent2"/>
                        </a:solidFill>
                        <a:latin typeface="Calibri"/>
                        <a:ea typeface="Calibri"/>
                        <a:cs typeface="Calibri"/>
                        <a:sym typeface="Calibri"/>
                      </a:endParaRPr>
                    </a:p>
                    <a:p>
                      <a:pPr marL="457200" lvl="0" indent="-346075" algn="l" rtl="0">
                        <a:lnSpc>
                          <a:spcPct val="115000"/>
                        </a:lnSpc>
                        <a:spcBef>
                          <a:spcPts val="0"/>
                        </a:spcBef>
                        <a:spcAft>
                          <a:spcPts val="0"/>
                        </a:spcAft>
                        <a:buClr>
                          <a:schemeClr val="accent2"/>
                        </a:buClr>
                        <a:buSzPts val="1850"/>
                        <a:buFont typeface="Calibri"/>
                        <a:buChar char="●"/>
                      </a:pPr>
                      <a:r>
                        <a:rPr lang="en" sz="1850" dirty="0">
                          <a:solidFill>
                            <a:schemeClr val="accent2"/>
                          </a:solidFill>
                          <a:latin typeface="Calibri"/>
                          <a:ea typeface="Calibri"/>
                          <a:cs typeface="Calibri"/>
                          <a:sym typeface="Calibri"/>
                        </a:rPr>
                        <a:t>Monthly virtual meetings to maintain connection, conversation</a:t>
                      </a:r>
                      <a:endParaRPr sz="1800" dirty="0">
                        <a:solidFill>
                          <a:schemeClr val="accent2"/>
                        </a:solidFill>
                        <a:latin typeface="Calibri"/>
                        <a:ea typeface="Calibri"/>
                        <a:cs typeface="Calibri"/>
                        <a:sym typeface="Calibri"/>
                      </a:endParaRPr>
                    </a:p>
                  </a:txBody>
                  <a:tcPr marL="91425" marR="91425" marT="91425" marB="91425">
                    <a:lnL w="9525" cap="flat" cmpd="sng">
                      <a:solidFill>
                        <a:srgbClr val="9E9E9E">
                          <a:alpha val="0"/>
                        </a:srgbClr>
                      </a:solidFill>
                      <a:prstDash val="solid"/>
                      <a:round/>
                      <a:headEnd type="none" w="sm" len="sm"/>
                      <a:tailEnd type="none" w="sm" len="sm"/>
                    </a:lnL>
                    <a:lnR w="9525" cap="flat" cmpd="sng">
                      <a:solidFill>
                        <a:srgbClr val="9E9E9E">
                          <a:alpha val="0"/>
                        </a:srgbClr>
                      </a:solidFill>
                      <a:prstDash val="solid"/>
                      <a:round/>
                      <a:headEnd type="none" w="sm" len="sm"/>
                      <a:tailEnd type="none" w="sm" len="sm"/>
                    </a:lnR>
                    <a:lnT w="9525" cap="flat" cmpd="sng">
                      <a:solidFill>
                        <a:srgbClr val="9E9E9E">
                          <a:alpha val="0"/>
                        </a:srgbClr>
                      </a:solidFill>
                      <a:prstDash val="solid"/>
                      <a:round/>
                      <a:headEnd type="none" w="sm" len="sm"/>
                      <a:tailEnd type="none" w="sm" len="sm"/>
                    </a:lnT>
                    <a:lnB w="9525" cap="flat" cmpd="sng">
                      <a:solidFill>
                        <a:srgbClr val="9E9E9E">
                          <a:alpha val="0"/>
                        </a:srgbClr>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
        <p:nvSpPr>
          <p:cNvPr id="102" name="Google Shape;102;p17"/>
          <p:cNvSpPr/>
          <p:nvPr/>
        </p:nvSpPr>
        <p:spPr>
          <a:xfrm>
            <a:off x="1807118" y="2507291"/>
            <a:ext cx="443700" cy="240300"/>
          </a:xfrm>
          <a:prstGeom prst="chevron">
            <a:avLst>
              <a:gd name="adj" fmla="val 50000"/>
            </a:avLst>
          </a:prstGeom>
          <a:solidFill>
            <a:srgbClr val="08196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2000" b="1">
              <a:solidFill>
                <a:srgbClr val="FFFFFF"/>
              </a:solidFill>
            </a:endParaRPr>
          </a:p>
        </p:txBody>
      </p:sp>
      <p:sp>
        <p:nvSpPr>
          <p:cNvPr id="103" name="Google Shape;103;p17"/>
          <p:cNvSpPr/>
          <p:nvPr/>
        </p:nvSpPr>
        <p:spPr>
          <a:xfrm>
            <a:off x="5298550" y="2507291"/>
            <a:ext cx="443700" cy="240300"/>
          </a:xfrm>
          <a:prstGeom prst="chevron">
            <a:avLst>
              <a:gd name="adj" fmla="val 50000"/>
            </a:avLst>
          </a:prstGeom>
          <a:solidFill>
            <a:srgbClr val="08196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2000" b="1">
              <a:solidFill>
                <a:srgbClr val="FFFF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grpSp>
        <p:nvGrpSpPr>
          <p:cNvPr id="62" name="Google Shape;62;p14"/>
          <p:cNvGrpSpPr/>
          <p:nvPr/>
        </p:nvGrpSpPr>
        <p:grpSpPr>
          <a:xfrm>
            <a:off x="3123660" y="2069400"/>
            <a:ext cx="4033527" cy="1924350"/>
            <a:chOff x="3123660" y="2069400"/>
            <a:chExt cx="4033527" cy="1924350"/>
          </a:xfrm>
        </p:grpSpPr>
        <p:sp>
          <p:nvSpPr>
            <p:cNvPr id="63" name="Google Shape;63;p14"/>
            <p:cNvSpPr/>
            <p:nvPr/>
          </p:nvSpPr>
          <p:spPr>
            <a:xfrm>
              <a:off x="4140388" y="3428850"/>
              <a:ext cx="3013500" cy="564900"/>
            </a:xfrm>
            <a:prstGeom prst="roundRect">
              <a:avLst>
                <a:gd name="adj" fmla="val 16667"/>
              </a:avLst>
            </a:prstGeom>
            <a:solidFill>
              <a:srgbClr val="1A1C5A"/>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rgbClr val="FFFFFF"/>
                  </a:solidFill>
                  <a:latin typeface="Calibri"/>
                  <a:ea typeface="Calibri"/>
                  <a:cs typeface="Calibri"/>
                  <a:sym typeface="Calibri"/>
                </a:rPr>
                <a:t>Leverage Networks </a:t>
              </a:r>
              <a:br>
                <a:rPr lang="en" sz="1800" b="1">
                  <a:solidFill>
                    <a:srgbClr val="FFFFFF"/>
                  </a:solidFill>
                  <a:latin typeface="Calibri"/>
                  <a:ea typeface="Calibri"/>
                  <a:cs typeface="Calibri"/>
                  <a:sym typeface="Calibri"/>
                </a:rPr>
              </a:br>
              <a:r>
                <a:rPr lang="en" sz="1800" b="1">
                  <a:solidFill>
                    <a:srgbClr val="FFFFFF"/>
                  </a:solidFill>
                  <a:latin typeface="Calibri"/>
                  <a:ea typeface="Calibri"/>
                  <a:cs typeface="Calibri"/>
                  <a:sym typeface="Calibri"/>
                </a:rPr>
                <a:t>&amp; Resources</a:t>
              </a:r>
              <a:endParaRPr sz="1800" b="1">
                <a:solidFill>
                  <a:srgbClr val="FFFFFF"/>
                </a:solidFill>
                <a:latin typeface="Calibri"/>
                <a:ea typeface="Calibri"/>
                <a:cs typeface="Calibri"/>
                <a:sym typeface="Calibri"/>
              </a:endParaRPr>
            </a:p>
          </p:txBody>
        </p:sp>
        <p:sp>
          <p:nvSpPr>
            <p:cNvPr id="64" name="Google Shape;64;p14"/>
            <p:cNvSpPr/>
            <p:nvPr/>
          </p:nvSpPr>
          <p:spPr>
            <a:xfrm>
              <a:off x="4140388" y="2729400"/>
              <a:ext cx="3016800" cy="564900"/>
            </a:xfrm>
            <a:prstGeom prst="roundRect">
              <a:avLst>
                <a:gd name="adj" fmla="val 16667"/>
              </a:avLst>
            </a:prstGeom>
            <a:solidFill>
              <a:srgbClr val="08196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rgbClr val="FFFFFF"/>
                  </a:solidFill>
                  <a:latin typeface="Calibri"/>
                  <a:ea typeface="Calibri"/>
                  <a:cs typeface="Calibri"/>
                  <a:sym typeface="Calibri"/>
                </a:rPr>
                <a:t>Use Varied Pedagogies</a:t>
              </a:r>
              <a:endParaRPr sz="1800" b="1">
                <a:solidFill>
                  <a:srgbClr val="FFFFFF"/>
                </a:solidFill>
                <a:latin typeface="Calibri"/>
                <a:ea typeface="Calibri"/>
                <a:cs typeface="Calibri"/>
                <a:sym typeface="Calibri"/>
              </a:endParaRPr>
            </a:p>
          </p:txBody>
        </p:sp>
        <p:sp>
          <p:nvSpPr>
            <p:cNvPr id="65" name="Google Shape;65;p14"/>
            <p:cNvSpPr/>
            <p:nvPr/>
          </p:nvSpPr>
          <p:spPr>
            <a:xfrm>
              <a:off x="4140388" y="2069400"/>
              <a:ext cx="3016800" cy="564900"/>
            </a:xfrm>
            <a:prstGeom prst="roundRect">
              <a:avLst>
                <a:gd name="adj" fmla="val 16667"/>
              </a:avLst>
            </a:prstGeom>
            <a:solidFill>
              <a:srgbClr val="08196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rgbClr val="FFFFFF"/>
                  </a:solidFill>
                  <a:latin typeface="Calibri"/>
                  <a:ea typeface="Calibri"/>
                  <a:cs typeface="Calibri"/>
                  <a:sym typeface="Calibri"/>
                </a:rPr>
                <a:t>Develop a Trusting Climate</a:t>
              </a:r>
              <a:endParaRPr sz="1800" b="1">
                <a:solidFill>
                  <a:srgbClr val="FFFFFF"/>
                </a:solidFill>
                <a:latin typeface="Calibri"/>
                <a:ea typeface="Calibri"/>
                <a:cs typeface="Calibri"/>
                <a:sym typeface="Calibri"/>
              </a:endParaRPr>
            </a:p>
          </p:txBody>
        </p:sp>
        <p:cxnSp>
          <p:nvCxnSpPr>
            <p:cNvPr id="66" name="Google Shape;66;p14"/>
            <p:cNvCxnSpPr/>
            <p:nvPr/>
          </p:nvCxnSpPr>
          <p:spPr>
            <a:xfrm rot="10800000" flipH="1">
              <a:off x="3123660" y="2341324"/>
              <a:ext cx="1016700" cy="324000"/>
            </a:xfrm>
            <a:prstGeom prst="straightConnector1">
              <a:avLst/>
            </a:prstGeom>
            <a:noFill/>
            <a:ln w="28575" cap="flat" cmpd="sng">
              <a:solidFill>
                <a:srgbClr val="000000"/>
              </a:solidFill>
              <a:prstDash val="solid"/>
              <a:round/>
              <a:headEnd type="none" w="med" len="med"/>
              <a:tailEnd type="triangle" w="med" len="med"/>
            </a:ln>
          </p:spPr>
        </p:cxnSp>
        <p:cxnSp>
          <p:nvCxnSpPr>
            <p:cNvPr id="67" name="Google Shape;67;p14"/>
            <p:cNvCxnSpPr/>
            <p:nvPr/>
          </p:nvCxnSpPr>
          <p:spPr>
            <a:xfrm>
              <a:off x="3123660" y="3276927"/>
              <a:ext cx="1016700" cy="324000"/>
            </a:xfrm>
            <a:prstGeom prst="straightConnector1">
              <a:avLst/>
            </a:prstGeom>
            <a:noFill/>
            <a:ln w="28575" cap="flat" cmpd="sng">
              <a:solidFill>
                <a:srgbClr val="000000"/>
              </a:solidFill>
              <a:prstDash val="solid"/>
              <a:round/>
              <a:headEnd type="none" w="med" len="med"/>
              <a:tailEnd type="triangle" w="med" len="med"/>
            </a:ln>
          </p:spPr>
        </p:cxnSp>
        <p:cxnSp>
          <p:nvCxnSpPr>
            <p:cNvPr id="68" name="Google Shape;68;p14"/>
            <p:cNvCxnSpPr/>
            <p:nvPr/>
          </p:nvCxnSpPr>
          <p:spPr>
            <a:xfrm>
              <a:off x="3539734" y="2985574"/>
              <a:ext cx="600900" cy="8400"/>
            </a:xfrm>
            <a:prstGeom prst="straightConnector1">
              <a:avLst/>
            </a:prstGeom>
            <a:noFill/>
            <a:ln w="28575" cap="flat" cmpd="sng">
              <a:solidFill>
                <a:srgbClr val="000000"/>
              </a:solidFill>
              <a:prstDash val="solid"/>
              <a:round/>
              <a:headEnd type="none" w="med" len="med"/>
              <a:tailEnd type="triangle" w="med" len="med"/>
            </a:ln>
          </p:spPr>
        </p:cxnSp>
      </p:grpSp>
      <p:sp>
        <p:nvSpPr>
          <p:cNvPr id="69" name="Google Shape;69;p14"/>
          <p:cNvSpPr txBox="1"/>
          <p:nvPr/>
        </p:nvSpPr>
        <p:spPr>
          <a:xfrm>
            <a:off x="76200" y="152400"/>
            <a:ext cx="8979300" cy="9543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5000" b="1" dirty="0">
                <a:solidFill>
                  <a:schemeClr val="dk1"/>
                </a:solidFill>
                <a:latin typeface="Calibri"/>
                <a:ea typeface="Calibri"/>
                <a:cs typeface="Calibri"/>
                <a:sym typeface="Calibri"/>
              </a:rPr>
              <a:t>Deep Teaching Philosophy</a:t>
            </a:r>
            <a:endParaRPr sz="4400" dirty="0">
              <a:latin typeface="Calibri"/>
              <a:ea typeface="Calibri"/>
              <a:cs typeface="Calibri"/>
              <a:sym typeface="Calibri"/>
            </a:endParaRPr>
          </a:p>
        </p:txBody>
      </p:sp>
      <p:sp>
        <p:nvSpPr>
          <p:cNvPr id="70" name="Google Shape;70;p14"/>
          <p:cNvSpPr txBox="1"/>
          <p:nvPr/>
        </p:nvSpPr>
        <p:spPr>
          <a:xfrm>
            <a:off x="4572000" y="4705100"/>
            <a:ext cx="4501500" cy="4002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a:latin typeface="Calibri"/>
                <a:ea typeface="Calibri"/>
                <a:cs typeface="Calibri"/>
                <a:sym typeface="Calibri"/>
              </a:rPr>
              <a:t>Dewsbury, 2019. Cultural Studies of Science Education</a:t>
            </a:r>
            <a:endParaRPr>
              <a:latin typeface="Calibri"/>
              <a:ea typeface="Calibri"/>
              <a:cs typeface="Calibri"/>
              <a:sym typeface="Calibri"/>
            </a:endParaRPr>
          </a:p>
        </p:txBody>
      </p:sp>
      <p:grpSp>
        <p:nvGrpSpPr>
          <p:cNvPr id="71" name="Google Shape;71;p14"/>
          <p:cNvGrpSpPr/>
          <p:nvPr/>
        </p:nvGrpSpPr>
        <p:grpSpPr>
          <a:xfrm>
            <a:off x="200722" y="1806700"/>
            <a:ext cx="3489966" cy="2452800"/>
            <a:chOff x="181984" y="1799025"/>
            <a:chExt cx="3489966" cy="2452800"/>
          </a:xfrm>
        </p:grpSpPr>
        <p:sp>
          <p:nvSpPr>
            <p:cNvPr id="72" name="Google Shape;72;p14"/>
            <p:cNvSpPr/>
            <p:nvPr/>
          </p:nvSpPr>
          <p:spPr>
            <a:xfrm>
              <a:off x="181984" y="1799025"/>
              <a:ext cx="3489966" cy="2452800"/>
            </a:xfrm>
            <a:prstGeom prst="roundRect">
              <a:avLst>
                <a:gd name="adj" fmla="val 16667"/>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73" name="Google Shape;73;p14"/>
            <p:cNvCxnSpPr/>
            <p:nvPr/>
          </p:nvCxnSpPr>
          <p:spPr>
            <a:xfrm>
              <a:off x="1493859" y="2985874"/>
              <a:ext cx="600900" cy="8400"/>
            </a:xfrm>
            <a:prstGeom prst="straightConnector1">
              <a:avLst/>
            </a:prstGeom>
            <a:noFill/>
            <a:ln w="28575" cap="flat" cmpd="sng">
              <a:solidFill>
                <a:srgbClr val="000000"/>
              </a:solidFill>
              <a:prstDash val="solid"/>
              <a:round/>
              <a:headEnd type="none" w="med" len="med"/>
              <a:tailEnd type="triangle" w="med" len="med"/>
            </a:ln>
          </p:spPr>
        </p:cxnSp>
        <p:sp>
          <p:nvSpPr>
            <p:cNvPr id="74" name="Google Shape;74;p14"/>
            <p:cNvSpPr/>
            <p:nvPr/>
          </p:nvSpPr>
          <p:spPr>
            <a:xfrm>
              <a:off x="276050" y="2333675"/>
              <a:ext cx="1382100" cy="1375800"/>
            </a:xfrm>
            <a:prstGeom prst="roundRect">
              <a:avLst>
                <a:gd name="adj" fmla="val 16667"/>
              </a:avLst>
            </a:prstGeom>
            <a:solidFill>
              <a:srgbClr val="1A1C5A"/>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rgbClr val="FFFFFF"/>
                  </a:solidFill>
                  <a:latin typeface="Calibri"/>
                  <a:ea typeface="Calibri"/>
                  <a:cs typeface="Calibri"/>
                  <a:sym typeface="Calibri"/>
                </a:rPr>
                <a:t>Instructor </a:t>
              </a:r>
              <a:br>
                <a:rPr lang="en" sz="1800" b="1">
                  <a:solidFill>
                    <a:srgbClr val="FFFFFF"/>
                  </a:solidFill>
                  <a:latin typeface="Calibri"/>
                  <a:ea typeface="Calibri"/>
                  <a:cs typeface="Calibri"/>
                  <a:sym typeface="Calibri"/>
                </a:rPr>
              </a:br>
              <a:r>
                <a:rPr lang="en" sz="1800" b="1">
                  <a:solidFill>
                    <a:srgbClr val="FFFFFF"/>
                  </a:solidFill>
                  <a:latin typeface="Calibri"/>
                  <a:ea typeface="Calibri"/>
                  <a:cs typeface="Calibri"/>
                  <a:sym typeface="Calibri"/>
                </a:rPr>
                <a:t>Self-</a:t>
              </a:r>
              <a:endParaRPr sz="1800" b="1">
                <a:solidFill>
                  <a:srgbClr val="FFFFFF"/>
                </a:solidFill>
                <a:latin typeface="Calibri"/>
                <a:ea typeface="Calibri"/>
                <a:cs typeface="Calibri"/>
                <a:sym typeface="Calibri"/>
              </a:endParaRPr>
            </a:p>
            <a:p>
              <a:pPr marL="0" lvl="0" indent="0" algn="ctr" rtl="0">
                <a:spcBef>
                  <a:spcPts val="0"/>
                </a:spcBef>
                <a:spcAft>
                  <a:spcPts val="0"/>
                </a:spcAft>
                <a:buNone/>
              </a:pPr>
              <a:r>
                <a:rPr lang="en" sz="1800" b="1">
                  <a:solidFill>
                    <a:srgbClr val="FFFFFF"/>
                  </a:solidFill>
                  <a:latin typeface="Calibri"/>
                  <a:ea typeface="Calibri"/>
                  <a:cs typeface="Calibri"/>
                  <a:sym typeface="Calibri"/>
                </a:rPr>
                <a:t>Awareness</a:t>
              </a:r>
              <a:endParaRPr sz="1800" b="1">
                <a:solidFill>
                  <a:srgbClr val="FFFFFF"/>
                </a:solidFill>
                <a:latin typeface="Calibri"/>
                <a:ea typeface="Calibri"/>
                <a:cs typeface="Calibri"/>
                <a:sym typeface="Calibri"/>
              </a:endParaRPr>
            </a:p>
          </p:txBody>
        </p:sp>
        <p:sp>
          <p:nvSpPr>
            <p:cNvPr id="75" name="Google Shape;75;p14"/>
            <p:cNvSpPr/>
            <p:nvPr/>
          </p:nvSpPr>
          <p:spPr>
            <a:xfrm>
              <a:off x="2122650" y="2333675"/>
              <a:ext cx="1382100" cy="1375800"/>
            </a:xfrm>
            <a:prstGeom prst="roundRect">
              <a:avLst>
                <a:gd name="adj" fmla="val 16667"/>
              </a:avLst>
            </a:prstGeom>
            <a:solidFill>
              <a:srgbClr val="1A1C5A"/>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800" b="1">
                  <a:solidFill>
                    <a:srgbClr val="FFFFFF"/>
                  </a:solidFill>
                  <a:latin typeface="Calibri"/>
                  <a:ea typeface="Calibri"/>
                  <a:cs typeface="Calibri"/>
                  <a:sym typeface="Calibri"/>
                </a:rPr>
                <a:t>Empathy for the Student Experience</a:t>
              </a:r>
              <a:endParaRPr sz="1800" b="1">
                <a:solidFill>
                  <a:srgbClr val="FFFFFF"/>
                </a:solidFill>
                <a:latin typeface="Calibri"/>
                <a:ea typeface="Calibri"/>
                <a:cs typeface="Calibri"/>
                <a:sym typeface="Calibri"/>
              </a:endParaRPr>
            </a:p>
          </p:txBody>
        </p:sp>
      </p:grpSp>
      <p:grpSp>
        <p:nvGrpSpPr>
          <p:cNvPr id="76" name="Google Shape;76;p14"/>
          <p:cNvGrpSpPr/>
          <p:nvPr/>
        </p:nvGrpSpPr>
        <p:grpSpPr>
          <a:xfrm>
            <a:off x="1511225" y="1422450"/>
            <a:ext cx="7569388" cy="2066075"/>
            <a:chOff x="1511225" y="1422450"/>
            <a:chExt cx="7569388" cy="2066075"/>
          </a:xfrm>
        </p:grpSpPr>
        <p:sp>
          <p:nvSpPr>
            <p:cNvPr id="77" name="Google Shape;77;p14"/>
            <p:cNvSpPr/>
            <p:nvPr/>
          </p:nvSpPr>
          <p:spPr>
            <a:xfrm>
              <a:off x="7244313" y="2491025"/>
              <a:ext cx="1836300" cy="997500"/>
            </a:xfrm>
            <a:prstGeom prst="chevron">
              <a:avLst>
                <a:gd name="adj" fmla="val 50000"/>
              </a:avLst>
            </a:prstGeom>
            <a:solidFill>
              <a:srgbClr val="081960"/>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sz="1800" b="1" dirty="0">
                <a:solidFill>
                  <a:srgbClr val="FFFFFF"/>
                </a:solidFill>
              </a:endParaRPr>
            </a:p>
          </p:txBody>
        </p:sp>
        <p:sp>
          <p:nvSpPr>
            <p:cNvPr id="78" name="Google Shape;78;p14"/>
            <p:cNvSpPr txBox="1"/>
            <p:nvPr/>
          </p:nvSpPr>
          <p:spPr>
            <a:xfrm>
              <a:off x="7648088" y="2587350"/>
              <a:ext cx="1191600" cy="7389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800" b="1" dirty="0">
                  <a:solidFill>
                    <a:srgbClr val="FFFFFF"/>
                  </a:solidFill>
                  <a:latin typeface="Calibri"/>
                  <a:ea typeface="Calibri"/>
                  <a:cs typeface="Calibri"/>
                  <a:sym typeface="Calibri"/>
                </a:rPr>
                <a:t>Transform Teaching</a:t>
              </a:r>
              <a:endParaRPr sz="1800" b="1" dirty="0">
                <a:solidFill>
                  <a:srgbClr val="FFFFFF"/>
                </a:solidFill>
                <a:latin typeface="Calibri"/>
                <a:ea typeface="Calibri"/>
                <a:cs typeface="Calibri"/>
                <a:sym typeface="Calibri"/>
              </a:endParaRPr>
            </a:p>
          </p:txBody>
        </p:sp>
        <p:sp>
          <p:nvSpPr>
            <p:cNvPr id="79" name="Google Shape;79;p14"/>
            <p:cNvSpPr/>
            <p:nvPr/>
          </p:nvSpPr>
          <p:spPr>
            <a:xfrm flipH="1">
              <a:off x="1511225" y="1422450"/>
              <a:ext cx="6675600" cy="970200"/>
            </a:xfrm>
            <a:prstGeom prst="uturnArrow">
              <a:avLst>
                <a:gd name="adj1" fmla="val 3298"/>
                <a:gd name="adj2" fmla="val 24749"/>
                <a:gd name="adj3" fmla="val 26699"/>
                <a:gd name="adj4" fmla="val 51423"/>
                <a:gd name="adj5" fmla="val 76770"/>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80" name="Google Shape;80;p14"/>
          <p:cNvSpPr txBox="1"/>
          <p:nvPr/>
        </p:nvSpPr>
        <p:spPr>
          <a:xfrm>
            <a:off x="438600" y="3846747"/>
            <a:ext cx="28839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600" i="1">
                <a:latin typeface="Calibri"/>
                <a:ea typeface="Calibri"/>
                <a:cs typeface="Calibri"/>
                <a:sym typeface="Calibri"/>
              </a:rPr>
              <a:t>*Start here*</a:t>
            </a:r>
            <a:endParaRPr sz="1600" i="1">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18"/>
          <p:cNvPicPr preferRelativeResize="0"/>
          <p:nvPr/>
        </p:nvPicPr>
        <p:blipFill>
          <a:blip r:embed="rId3">
            <a:alphaModFix/>
          </a:blip>
          <a:stretch>
            <a:fillRect/>
          </a:stretch>
        </p:blipFill>
        <p:spPr>
          <a:xfrm>
            <a:off x="442785" y="544963"/>
            <a:ext cx="8084824" cy="2129400"/>
          </a:xfrm>
          <a:prstGeom prst="rect">
            <a:avLst/>
          </a:prstGeom>
          <a:noFill/>
          <a:ln>
            <a:noFill/>
          </a:ln>
        </p:spPr>
      </p:pic>
      <p:sp>
        <p:nvSpPr>
          <p:cNvPr id="109" name="Google Shape;109;p18"/>
          <p:cNvSpPr txBox="1"/>
          <p:nvPr/>
        </p:nvSpPr>
        <p:spPr>
          <a:xfrm>
            <a:off x="18868" y="2464001"/>
            <a:ext cx="1803900" cy="2454488"/>
          </a:xfrm>
          <a:prstGeom prst="rect">
            <a:avLst/>
          </a:prstGeom>
          <a:noFill/>
          <a:ln>
            <a:noFill/>
          </a:ln>
        </p:spPr>
        <p:txBody>
          <a:bodyPr spcFirstLastPara="1" wrap="square" lIns="91425" tIns="91425" rIns="91425" bIns="91425" anchor="t" anchorCtr="0">
            <a:spAutoFit/>
          </a:bodyPr>
          <a:lstStyle/>
          <a:p>
            <a:pPr marL="0" lvl="0" indent="0" algn="ctr" rtl="0">
              <a:spcBef>
                <a:spcPts val="1100"/>
              </a:spcBef>
              <a:spcAft>
                <a:spcPts val="0"/>
              </a:spcAft>
              <a:buNone/>
            </a:pPr>
            <a:r>
              <a:rPr lang="en" sz="1500" b="1" dirty="0">
                <a:solidFill>
                  <a:schemeClr val="dk1"/>
                </a:solidFill>
                <a:latin typeface="Calibri"/>
                <a:ea typeface="Calibri"/>
                <a:cs typeface="Calibri"/>
                <a:sym typeface="Calibri"/>
              </a:rPr>
              <a:t>Day 1  </a:t>
            </a:r>
            <a:endParaRPr sz="1500" b="1" dirty="0">
              <a:solidFill>
                <a:schemeClr val="dk1"/>
              </a:solidFill>
              <a:latin typeface="Calibri"/>
              <a:ea typeface="Calibri"/>
              <a:cs typeface="Calibri"/>
              <a:sym typeface="Calibri"/>
            </a:endParaRPr>
          </a:p>
          <a:p>
            <a:pPr marL="0" lvl="0" indent="0" algn="ctr" rtl="0">
              <a:spcBef>
                <a:spcPts val="1100"/>
              </a:spcBef>
              <a:spcAft>
                <a:spcPts val="1100"/>
              </a:spcAft>
              <a:buNone/>
            </a:pPr>
            <a:r>
              <a:rPr lang="en" sz="1500" dirty="0">
                <a:solidFill>
                  <a:schemeClr val="dk1"/>
                </a:solidFill>
                <a:latin typeface="Calibri"/>
                <a:ea typeface="Calibri"/>
                <a:cs typeface="Calibri"/>
                <a:sym typeface="Calibri"/>
              </a:rPr>
              <a:t>Explore historical roots of educational inequity and how our own identities and biases influence our mindsets as instructors</a:t>
            </a:r>
          </a:p>
        </p:txBody>
      </p:sp>
      <p:sp>
        <p:nvSpPr>
          <p:cNvPr id="110" name="Google Shape;110;p18"/>
          <p:cNvSpPr txBox="1"/>
          <p:nvPr/>
        </p:nvSpPr>
        <p:spPr>
          <a:xfrm>
            <a:off x="1833919" y="2540069"/>
            <a:ext cx="2147067" cy="2223655"/>
          </a:xfrm>
          <a:prstGeom prst="rect">
            <a:avLst/>
          </a:prstGeom>
          <a:noFill/>
          <a:ln>
            <a:noFill/>
          </a:ln>
        </p:spPr>
        <p:txBody>
          <a:bodyPr spcFirstLastPara="1" wrap="square" lIns="91425" tIns="91425" rIns="91425" bIns="91425" anchor="t" anchorCtr="0">
            <a:spAutoFit/>
          </a:bodyPr>
          <a:lstStyle/>
          <a:p>
            <a:pPr marL="0" lvl="0" indent="0" algn="ctr" rtl="0">
              <a:spcBef>
                <a:spcPts val="1100"/>
              </a:spcBef>
              <a:spcAft>
                <a:spcPts val="0"/>
              </a:spcAft>
              <a:buNone/>
            </a:pPr>
            <a:r>
              <a:rPr lang="en" sz="1500" b="1" dirty="0">
                <a:solidFill>
                  <a:schemeClr val="dk1"/>
                </a:solidFill>
                <a:latin typeface="Calibri"/>
                <a:ea typeface="Calibri"/>
                <a:cs typeface="Calibri"/>
                <a:sym typeface="Calibri"/>
              </a:rPr>
              <a:t>Day 2  </a:t>
            </a:r>
            <a:endParaRPr sz="1500" b="1" dirty="0">
              <a:solidFill>
                <a:schemeClr val="dk1"/>
              </a:solidFill>
              <a:latin typeface="Calibri"/>
              <a:ea typeface="Calibri"/>
              <a:cs typeface="Calibri"/>
              <a:sym typeface="Calibri"/>
            </a:endParaRPr>
          </a:p>
          <a:p>
            <a:pPr marL="0" lvl="0" indent="0" algn="ctr" rtl="0">
              <a:spcBef>
                <a:spcPts val="1100"/>
              </a:spcBef>
              <a:spcAft>
                <a:spcPts val="1100"/>
              </a:spcAft>
              <a:buNone/>
            </a:pPr>
            <a:r>
              <a:rPr lang="en-US" sz="1500" dirty="0">
                <a:latin typeface="Calibri" panose="020F0502020204030204" pitchFamily="34" charset="0"/>
                <a:cs typeface="Calibri" panose="020F0502020204030204" pitchFamily="34" charset="0"/>
              </a:rPr>
              <a:t>Interrogate exclusionary norms of STEM culture while considering</a:t>
            </a:r>
            <a:r>
              <a:rPr lang="en" sz="1500" dirty="0">
                <a:solidFill>
                  <a:schemeClr val="dk1"/>
                </a:solidFill>
                <a:latin typeface="Calibri"/>
                <a:ea typeface="Calibri"/>
                <a:cs typeface="Calibri"/>
                <a:sym typeface="Calibri"/>
              </a:rPr>
              <a:t> student identity, experience, and belonging in STEM</a:t>
            </a:r>
          </a:p>
        </p:txBody>
      </p:sp>
      <p:sp>
        <p:nvSpPr>
          <p:cNvPr id="111" name="Google Shape;111;p18"/>
          <p:cNvSpPr txBox="1"/>
          <p:nvPr/>
        </p:nvSpPr>
        <p:spPr>
          <a:xfrm>
            <a:off x="4041684" y="2579510"/>
            <a:ext cx="1584817" cy="2223655"/>
          </a:xfrm>
          <a:prstGeom prst="rect">
            <a:avLst/>
          </a:prstGeom>
          <a:noFill/>
          <a:ln>
            <a:noFill/>
          </a:ln>
        </p:spPr>
        <p:txBody>
          <a:bodyPr spcFirstLastPara="1" wrap="square" lIns="91425" tIns="91425" rIns="91425" bIns="91425" anchor="t" anchorCtr="0">
            <a:spAutoFit/>
          </a:bodyPr>
          <a:lstStyle/>
          <a:p>
            <a:pPr marL="0" lvl="0" indent="0" algn="ctr" rtl="0">
              <a:spcBef>
                <a:spcPts val="1100"/>
              </a:spcBef>
              <a:spcAft>
                <a:spcPts val="0"/>
              </a:spcAft>
              <a:buNone/>
            </a:pPr>
            <a:r>
              <a:rPr lang="en" sz="1500" b="1" dirty="0">
                <a:solidFill>
                  <a:schemeClr val="dk1"/>
                </a:solidFill>
                <a:latin typeface="Calibri"/>
                <a:ea typeface="Calibri"/>
                <a:cs typeface="Calibri"/>
                <a:sym typeface="Calibri"/>
              </a:rPr>
              <a:t>Day 3  </a:t>
            </a:r>
            <a:endParaRPr sz="1500" b="1" dirty="0">
              <a:solidFill>
                <a:schemeClr val="dk1"/>
              </a:solidFill>
              <a:latin typeface="Calibri"/>
              <a:ea typeface="Calibri"/>
              <a:cs typeface="Calibri"/>
              <a:sym typeface="Calibri"/>
            </a:endParaRPr>
          </a:p>
          <a:p>
            <a:pPr algn="ctr">
              <a:spcBef>
                <a:spcPts val="1100"/>
              </a:spcBef>
              <a:spcAft>
                <a:spcPts val="1100"/>
              </a:spcAft>
            </a:pPr>
            <a:r>
              <a:rPr lang="en-US" sz="1500" dirty="0">
                <a:latin typeface="Calibri" panose="020F0502020204030204" pitchFamily="34" charset="0"/>
                <a:cs typeface="Calibri" panose="020F0502020204030204" pitchFamily="34" charset="0"/>
              </a:rPr>
              <a:t>Bring an equity lens to</a:t>
            </a:r>
            <a:r>
              <a:rPr lang="en" sz="1500" dirty="0">
                <a:solidFill>
                  <a:schemeClr val="dk1"/>
                </a:solidFill>
                <a:latin typeface="Calibri" panose="020F0502020204030204" pitchFamily="34" charset="0"/>
                <a:ea typeface="Calibri"/>
                <a:cs typeface="Calibri" panose="020F0502020204030204" pitchFamily="34" charset="0"/>
                <a:sym typeface="Calibri"/>
              </a:rPr>
              <a:t> pedagogical </a:t>
            </a:r>
            <a:br>
              <a:rPr lang="en" sz="1500" dirty="0">
                <a:solidFill>
                  <a:schemeClr val="dk1"/>
                </a:solidFill>
                <a:latin typeface="Calibri" panose="020F0502020204030204" pitchFamily="34" charset="0"/>
                <a:ea typeface="Calibri"/>
                <a:cs typeface="Calibri" panose="020F0502020204030204" pitchFamily="34" charset="0"/>
                <a:sym typeface="Calibri"/>
              </a:rPr>
            </a:br>
            <a:r>
              <a:rPr lang="en" sz="1500" dirty="0">
                <a:solidFill>
                  <a:schemeClr val="dk1"/>
                </a:solidFill>
                <a:latin typeface="Calibri" panose="020F0502020204030204" pitchFamily="34" charset="0"/>
                <a:ea typeface="Calibri"/>
                <a:cs typeface="Calibri" panose="020F0502020204030204" pitchFamily="34" charset="0"/>
                <a:sym typeface="Calibri"/>
              </a:rPr>
              <a:t>practices and adjustments</a:t>
            </a:r>
            <a:br>
              <a:rPr lang="en" sz="1500" dirty="0">
                <a:solidFill>
                  <a:schemeClr val="dk1"/>
                </a:solidFill>
                <a:latin typeface="Calibri"/>
                <a:ea typeface="Calibri"/>
                <a:cs typeface="Calibri"/>
                <a:sym typeface="Calibri"/>
              </a:rPr>
            </a:br>
            <a:endParaRPr lang="en" sz="1500" dirty="0">
              <a:solidFill>
                <a:schemeClr val="dk1"/>
              </a:solidFill>
              <a:latin typeface="Calibri"/>
              <a:ea typeface="Calibri"/>
              <a:cs typeface="Calibri"/>
              <a:sym typeface="Calibri"/>
            </a:endParaRPr>
          </a:p>
        </p:txBody>
      </p:sp>
      <p:sp>
        <p:nvSpPr>
          <p:cNvPr id="112" name="Google Shape;112;p18"/>
          <p:cNvSpPr txBox="1"/>
          <p:nvPr/>
        </p:nvSpPr>
        <p:spPr>
          <a:xfrm>
            <a:off x="5589300" y="2591447"/>
            <a:ext cx="1539600" cy="2082591"/>
          </a:xfrm>
          <a:prstGeom prst="rect">
            <a:avLst/>
          </a:prstGeom>
          <a:noFill/>
          <a:ln>
            <a:noFill/>
          </a:ln>
        </p:spPr>
        <p:txBody>
          <a:bodyPr spcFirstLastPara="1" wrap="square" lIns="91425" tIns="91425" rIns="91425" bIns="91425" anchor="t" anchorCtr="0">
            <a:spAutoFit/>
          </a:bodyPr>
          <a:lstStyle/>
          <a:p>
            <a:pPr marL="0" lvl="0" indent="0" algn="ctr" rtl="0">
              <a:spcBef>
                <a:spcPts val="1100"/>
              </a:spcBef>
              <a:spcAft>
                <a:spcPts val="0"/>
              </a:spcAft>
              <a:buNone/>
            </a:pPr>
            <a:r>
              <a:rPr lang="en" sz="1500" b="1" dirty="0">
                <a:solidFill>
                  <a:schemeClr val="dk1"/>
                </a:solidFill>
                <a:latin typeface="Calibri"/>
                <a:ea typeface="Calibri"/>
                <a:cs typeface="Calibri"/>
                <a:sym typeface="Calibri"/>
              </a:rPr>
              <a:t>Day 4  </a:t>
            </a:r>
            <a:endParaRPr sz="1500" b="1" dirty="0">
              <a:solidFill>
                <a:schemeClr val="dk1"/>
              </a:solidFill>
              <a:latin typeface="Calibri"/>
              <a:ea typeface="Calibri"/>
              <a:cs typeface="Calibri"/>
              <a:sym typeface="Calibri"/>
            </a:endParaRPr>
          </a:p>
          <a:p>
            <a:pPr marL="0" lvl="0" indent="0" algn="ctr" rtl="0">
              <a:spcBef>
                <a:spcPts val="1100"/>
              </a:spcBef>
              <a:spcAft>
                <a:spcPts val="0"/>
              </a:spcAft>
              <a:buNone/>
            </a:pPr>
            <a:r>
              <a:rPr lang="en" sz="1500" dirty="0">
                <a:solidFill>
                  <a:schemeClr val="dk1"/>
                </a:solidFill>
                <a:latin typeface="Calibri"/>
                <a:ea typeface="Calibri"/>
                <a:cs typeface="Calibri"/>
                <a:sym typeface="Calibri"/>
              </a:rPr>
              <a:t>Identify institutional allies and resources to support faculty and students</a:t>
            </a:r>
            <a:endParaRPr sz="1500" b="1" dirty="0">
              <a:solidFill>
                <a:schemeClr val="dk1"/>
              </a:solidFill>
              <a:latin typeface="Calibri"/>
              <a:ea typeface="Calibri"/>
              <a:cs typeface="Calibri"/>
              <a:sym typeface="Calibri"/>
            </a:endParaRPr>
          </a:p>
        </p:txBody>
      </p:sp>
      <p:sp>
        <p:nvSpPr>
          <p:cNvPr id="113" name="Google Shape;113;p18"/>
          <p:cNvSpPr txBox="1"/>
          <p:nvPr/>
        </p:nvSpPr>
        <p:spPr>
          <a:xfrm>
            <a:off x="7368780" y="2546091"/>
            <a:ext cx="1469100" cy="2505784"/>
          </a:xfrm>
          <a:prstGeom prst="rect">
            <a:avLst/>
          </a:prstGeom>
          <a:noFill/>
          <a:ln>
            <a:noFill/>
          </a:ln>
        </p:spPr>
        <p:txBody>
          <a:bodyPr spcFirstLastPara="1" wrap="square" lIns="91425" tIns="91425" rIns="91425" bIns="91425" anchor="t" anchorCtr="0">
            <a:spAutoFit/>
          </a:bodyPr>
          <a:lstStyle/>
          <a:p>
            <a:pPr marL="0" lvl="0" indent="0" algn="ctr" rtl="0">
              <a:spcBef>
                <a:spcPts val="1100"/>
              </a:spcBef>
              <a:spcAft>
                <a:spcPts val="0"/>
              </a:spcAft>
              <a:buNone/>
            </a:pPr>
            <a:r>
              <a:rPr lang="en" sz="1500" b="1" dirty="0">
                <a:solidFill>
                  <a:schemeClr val="dk1"/>
                </a:solidFill>
                <a:latin typeface="Calibri"/>
                <a:ea typeface="Calibri"/>
                <a:cs typeface="Calibri"/>
                <a:sym typeface="Calibri"/>
              </a:rPr>
              <a:t>Day 5 Celebration!</a:t>
            </a:r>
            <a:endParaRPr sz="1500" b="1" dirty="0">
              <a:solidFill>
                <a:schemeClr val="dk1"/>
              </a:solidFill>
              <a:latin typeface="Calibri"/>
              <a:ea typeface="Calibri"/>
              <a:cs typeface="Calibri"/>
              <a:sym typeface="Calibri"/>
            </a:endParaRPr>
          </a:p>
          <a:p>
            <a:pPr marL="0" lvl="0" indent="0" algn="ctr" rtl="0">
              <a:spcBef>
                <a:spcPts val="1100"/>
              </a:spcBef>
              <a:spcAft>
                <a:spcPts val="1100"/>
              </a:spcAft>
              <a:buNone/>
            </a:pPr>
            <a:r>
              <a:rPr lang="en" sz="1500" dirty="0">
                <a:solidFill>
                  <a:schemeClr val="dk1"/>
                </a:solidFill>
                <a:latin typeface="Calibri"/>
                <a:ea typeface="Calibri"/>
                <a:cs typeface="Calibri"/>
                <a:sym typeface="Calibri"/>
              </a:rPr>
              <a:t>Poster Presentations of project plans</a:t>
            </a:r>
          </a:p>
          <a:p>
            <a:pPr marL="0" lvl="0" indent="0" algn="ctr" rtl="0">
              <a:spcBef>
                <a:spcPts val="1100"/>
              </a:spcBef>
              <a:spcAft>
                <a:spcPts val="1100"/>
              </a:spcAft>
              <a:buNone/>
            </a:pPr>
            <a:br>
              <a:rPr lang="en" sz="1500" dirty="0">
                <a:solidFill>
                  <a:schemeClr val="dk1"/>
                </a:solidFill>
                <a:latin typeface="Calibri"/>
                <a:ea typeface="Calibri"/>
                <a:cs typeface="Calibri"/>
                <a:sym typeface="Calibri"/>
              </a:rPr>
            </a:br>
            <a:endParaRPr sz="1500" b="1" dirty="0">
              <a:solidFill>
                <a:schemeClr val="dk1"/>
              </a:solidFill>
              <a:latin typeface="Calibri"/>
              <a:ea typeface="Calibri"/>
              <a:cs typeface="Calibri"/>
              <a:sym typeface="Calibri"/>
            </a:endParaRPr>
          </a:p>
        </p:txBody>
      </p:sp>
      <p:sp>
        <p:nvSpPr>
          <p:cNvPr id="114" name="Google Shape;114;p18"/>
          <p:cNvSpPr txBox="1"/>
          <p:nvPr/>
        </p:nvSpPr>
        <p:spPr>
          <a:xfrm>
            <a:off x="123285" y="61156"/>
            <a:ext cx="8861700" cy="569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2500" b="1" dirty="0">
                <a:latin typeface="Calibri"/>
                <a:ea typeface="Calibri"/>
                <a:cs typeface="Calibri"/>
                <a:sym typeface="Calibri"/>
              </a:rPr>
              <a:t>Immersive 5-day workshop at Howard Hughes Medical Institute</a:t>
            </a:r>
            <a:endParaRPr sz="2500" b="1" dirty="0">
              <a:latin typeface="Calibri"/>
              <a:ea typeface="Calibri"/>
              <a:cs typeface="Calibri"/>
              <a:sym typeface="Calibri"/>
            </a:endParaRPr>
          </a:p>
        </p:txBody>
      </p:sp>
      <p:sp>
        <p:nvSpPr>
          <p:cNvPr id="4" name="TextBox 3">
            <a:extLst>
              <a:ext uri="{FF2B5EF4-FFF2-40B4-BE49-F238E27FC236}">
                <a16:creationId xmlns:a16="http://schemas.microsoft.com/office/drawing/2014/main" id="{C93938FA-E431-91A3-2F37-C30711F80001}"/>
              </a:ext>
            </a:extLst>
          </p:cNvPr>
          <p:cNvSpPr txBox="1"/>
          <p:nvPr/>
        </p:nvSpPr>
        <p:spPr>
          <a:xfrm>
            <a:off x="245247" y="4754311"/>
            <a:ext cx="7349651" cy="307777"/>
          </a:xfrm>
          <a:prstGeom prst="rect">
            <a:avLst/>
          </a:prstGeom>
          <a:noFill/>
        </p:spPr>
        <p:txBody>
          <a:bodyPr wrap="square">
            <a:spAutoFit/>
          </a:bodyPr>
          <a:lstStyle/>
          <a:p>
            <a:r>
              <a:rPr lang="en-US" sz="1400" i="1" dirty="0">
                <a:solidFill>
                  <a:schemeClr val="dk1"/>
                </a:solidFill>
                <a:latin typeface="Calibri"/>
                <a:ea typeface="Calibri"/>
                <a:cs typeface="Calibri"/>
                <a:sym typeface="Calibri"/>
              </a:rPr>
              <a:t>+ P</a:t>
            </a:r>
            <a:r>
              <a:rPr lang="en" sz="1400" i="1" dirty="0" err="1">
                <a:solidFill>
                  <a:schemeClr val="dk1"/>
                </a:solidFill>
                <a:latin typeface="Calibri"/>
                <a:ea typeface="Calibri"/>
                <a:cs typeface="Calibri"/>
                <a:sym typeface="Calibri"/>
              </a:rPr>
              <a:t>roject</a:t>
            </a:r>
            <a:r>
              <a:rPr lang="en" sz="1400" i="1" dirty="0">
                <a:solidFill>
                  <a:schemeClr val="dk1"/>
                </a:solidFill>
                <a:latin typeface="Calibri"/>
                <a:ea typeface="Calibri"/>
                <a:cs typeface="Calibri"/>
                <a:sym typeface="Calibri"/>
              </a:rPr>
              <a:t> planning	+ </a:t>
            </a:r>
            <a:r>
              <a:rPr lang="en-US" sz="1400" i="1" dirty="0">
                <a:solidFill>
                  <a:schemeClr val="dk1"/>
                </a:solidFill>
                <a:latin typeface="Calibri"/>
                <a:ea typeface="Calibri"/>
                <a:cs typeface="Calibri"/>
                <a:sym typeface="Calibri"/>
              </a:rPr>
              <a:t>P</a:t>
            </a:r>
            <a:r>
              <a:rPr lang="en" sz="1400" i="1" dirty="0" err="1">
                <a:solidFill>
                  <a:schemeClr val="dk1"/>
                </a:solidFill>
                <a:latin typeface="Calibri"/>
                <a:ea typeface="Calibri"/>
                <a:cs typeface="Calibri"/>
                <a:sym typeface="Calibri"/>
              </a:rPr>
              <a:t>roject</a:t>
            </a:r>
            <a:r>
              <a:rPr lang="en" sz="1400" i="1" dirty="0">
                <a:solidFill>
                  <a:schemeClr val="dk1"/>
                </a:solidFill>
                <a:latin typeface="Calibri"/>
                <a:ea typeface="Calibri"/>
                <a:cs typeface="Calibri"/>
                <a:sym typeface="Calibri"/>
              </a:rPr>
              <a:t> planning</a:t>
            </a:r>
            <a:r>
              <a:rPr lang="en-US" i="1" dirty="0">
                <a:ea typeface="Calibri"/>
              </a:rPr>
              <a:t>	      + </a:t>
            </a:r>
            <a:r>
              <a:rPr lang="en-US" sz="1400" i="1" dirty="0">
                <a:solidFill>
                  <a:schemeClr val="dk1"/>
                </a:solidFill>
                <a:latin typeface="Calibri"/>
                <a:ea typeface="Calibri"/>
                <a:cs typeface="Calibri"/>
                <a:sym typeface="Calibri"/>
              </a:rPr>
              <a:t>P</a:t>
            </a:r>
            <a:r>
              <a:rPr lang="en" sz="1400" i="1" dirty="0" err="1">
                <a:solidFill>
                  <a:schemeClr val="dk1"/>
                </a:solidFill>
                <a:latin typeface="Calibri"/>
                <a:ea typeface="Calibri"/>
                <a:cs typeface="Calibri"/>
                <a:sym typeface="Calibri"/>
              </a:rPr>
              <a:t>roject</a:t>
            </a:r>
            <a:r>
              <a:rPr lang="en" sz="1400" i="1" dirty="0">
                <a:solidFill>
                  <a:schemeClr val="dk1"/>
                </a:solidFill>
                <a:latin typeface="Calibri"/>
                <a:ea typeface="Calibri"/>
                <a:cs typeface="Calibri"/>
                <a:sym typeface="Calibri"/>
              </a:rPr>
              <a:t> planning</a:t>
            </a:r>
            <a:r>
              <a:rPr lang="en-US" i="1" dirty="0">
                <a:ea typeface="Calibri"/>
              </a:rPr>
              <a:t>	  + </a:t>
            </a:r>
            <a:r>
              <a:rPr lang="en-US" sz="1400" i="1" dirty="0">
                <a:solidFill>
                  <a:schemeClr val="dk1"/>
                </a:solidFill>
                <a:latin typeface="Calibri"/>
                <a:ea typeface="Calibri"/>
                <a:cs typeface="Calibri"/>
                <a:sym typeface="Calibri"/>
              </a:rPr>
              <a:t>P</a:t>
            </a:r>
            <a:r>
              <a:rPr lang="en" sz="1400" i="1" dirty="0" err="1">
                <a:solidFill>
                  <a:schemeClr val="dk1"/>
                </a:solidFill>
                <a:latin typeface="Calibri"/>
                <a:ea typeface="Calibri"/>
                <a:cs typeface="Calibri"/>
                <a:sym typeface="Calibri"/>
              </a:rPr>
              <a:t>roject</a:t>
            </a:r>
            <a:r>
              <a:rPr lang="en" sz="1400" i="1" dirty="0">
                <a:solidFill>
                  <a:schemeClr val="dk1"/>
                </a:solidFill>
                <a:latin typeface="Calibri"/>
                <a:ea typeface="Calibri"/>
                <a:cs typeface="Calibri"/>
                <a:sym typeface="Calibri"/>
              </a:rPr>
              <a:t> planning</a:t>
            </a:r>
            <a:endParaRPr lang="en-US" i="1"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22" name="Google Shape;122;p19"/>
          <p:cNvSpPr txBox="1"/>
          <p:nvPr/>
        </p:nvSpPr>
        <p:spPr>
          <a:xfrm>
            <a:off x="0" y="95050"/>
            <a:ext cx="9068696" cy="615523"/>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 sz="2800" b="1" dirty="0">
                <a:solidFill>
                  <a:schemeClr val="dk1"/>
                </a:solidFill>
                <a:latin typeface="Calibri"/>
                <a:ea typeface="Calibri"/>
                <a:cs typeface="Calibri"/>
                <a:sym typeface="Calibri"/>
              </a:rPr>
              <a:t>Analysis of DTR is underway, but some initial themes:</a:t>
            </a:r>
            <a:endParaRPr sz="3000" dirty="0"/>
          </a:p>
        </p:txBody>
      </p:sp>
      <p:sp>
        <p:nvSpPr>
          <p:cNvPr id="6" name="TextBox 5">
            <a:extLst>
              <a:ext uri="{FF2B5EF4-FFF2-40B4-BE49-F238E27FC236}">
                <a16:creationId xmlns:a16="http://schemas.microsoft.com/office/drawing/2014/main" id="{71F3DBA0-E057-B1E2-B6FA-4A05AF433DFA}"/>
              </a:ext>
            </a:extLst>
          </p:cNvPr>
          <p:cNvSpPr txBox="1"/>
          <p:nvPr/>
        </p:nvSpPr>
        <p:spPr>
          <a:xfrm>
            <a:off x="335304" y="841682"/>
            <a:ext cx="8531277" cy="707886"/>
          </a:xfrm>
          <a:prstGeom prst="rect">
            <a:avLst/>
          </a:prstGeom>
          <a:noFill/>
        </p:spPr>
        <p:txBody>
          <a:bodyPr wrap="square">
            <a:spAutoFit/>
          </a:bodyPr>
          <a:lstStyle/>
          <a:p>
            <a:pPr algn="ctr"/>
            <a:r>
              <a:rPr lang="en-US" sz="2000" b="1" dirty="0">
                <a:solidFill>
                  <a:srgbClr val="1F1F1F"/>
                </a:solidFill>
                <a:latin typeface="Calibri" panose="020F0502020204030204" pitchFamily="34" charset="0"/>
                <a:cs typeface="Calibri" panose="020F0502020204030204" pitchFamily="34" charset="0"/>
              </a:rPr>
              <a:t>Value of Self-Reflection on Identity, Challenging Norms, and </a:t>
            </a:r>
            <a:r>
              <a:rPr lang="en-US" sz="2000" b="1" dirty="0">
                <a:solidFill>
                  <a:srgbClr val="1F1F1F"/>
                </a:solidFill>
                <a:effectLst/>
                <a:latin typeface="Calibri" panose="020F0502020204030204" pitchFamily="34" charset="0"/>
                <a:cs typeface="Calibri" panose="020F0502020204030204" pitchFamily="34" charset="0"/>
              </a:rPr>
              <a:t>Centering Humanity and Empathy in Course Design &amp; </a:t>
            </a:r>
            <a:r>
              <a:rPr lang="en-US" sz="2000" b="1" dirty="0">
                <a:solidFill>
                  <a:srgbClr val="1F1F1F"/>
                </a:solidFill>
                <a:latin typeface="Calibri" panose="020F0502020204030204" pitchFamily="34" charset="0"/>
                <a:cs typeface="Calibri" panose="020F0502020204030204" pitchFamily="34" charset="0"/>
              </a:rPr>
              <a:t>Interactions  </a:t>
            </a:r>
            <a:endParaRPr lang="en-US" sz="2000" b="1" dirty="0">
              <a:solidFill>
                <a:srgbClr val="1F1F1F"/>
              </a:solidFill>
              <a:effectLst/>
              <a:latin typeface="Calibri" panose="020F0502020204030204" pitchFamily="34" charset="0"/>
              <a:cs typeface="Calibri" panose="020F0502020204030204" pitchFamily="34" charset="0"/>
            </a:endParaRPr>
          </a:p>
        </p:txBody>
      </p:sp>
      <p:sp>
        <p:nvSpPr>
          <p:cNvPr id="27" name="TextBox 26">
            <a:extLst>
              <a:ext uri="{FF2B5EF4-FFF2-40B4-BE49-F238E27FC236}">
                <a16:creationId xmlns:a16="http://schemas.microsoft.com/office/drawing/2014/main" id="{D1FFC301-1E76-E97D-75AC-0C9F9FA5C87E}"/>
              </a:ext>
            </a:extLst>
          </p:cNvPr>
          <p:cNvSpPr txBox="1"/>
          <p:nvPr/>
        </p:nvSpPr>
        <p:spPr>
          <a:xfrm>
            <a:off x="3168846" y="2231392"/>
            <a:ext cx="2700745" cy="1869590"/>
          </a:xfrm>
          <a:prstGeom prst="rect">
            <a:avLst/>
          </a:prstGeom>
          <a:solidFill>
            <a:srgbClr val="A4B8DF">
              <a:alpha val="34902"/>
            </a:srgbClr>
          </a:solidFill>
        </p:spPr>
        <p:txBody>
          <a:bodyPr wrap="square">
            <a:spAutoFit/>
          </a:bodyPr>
          <a:lstStyle/>
          <a:p>
            <a:pPr algn="ctr"/>
            <a:r>
              <a:rPr lang="en-US" sz="1600" b="0" dirty="0">
                <a:solidFill>
                  <a:srgbClr val="1F1F1F"/>
                </a:solidFill>
                <a:effectLst/>
                <a:latin typeface="Calibri" panose="020F0502020204030204" pitchFamily="34" charset="0"/>
                <a:cs typeface="Calibri" panose="020F0502020204030204" pitchFamily="34" charset="0"/>
              </a:rPr>
              <a:t>“…The more I learn the more </a:t>
            </a:r>
            <a:br>
              <a:rPr lang="en-US" sz="1600" b="0" dirty="0">
                <a:solidFill>
                  <a:srgbClr val="1F1F1F"/>
                </a:solidFill>
                <a:effectLst/>
                <a:latin typeface="Calibri" panose="020F0502020204030204" pitchFamily="34" charset="0"/>
                <a:cs typeface="Calibri" panose="020F0502020204030204" pitchFamily="34" charset="0"/>
              </a:rPr>
            </a:br>
            <a:r>
              <a:rPr lang="en-US" sz="1600" b="0" dirty="0">
                <a:solidFill>
                  <a:srgbClr val="1F1F1F"/>
                </a:solidFill>
                <a:effectLst/>
                <a:latin typeface="Calibri" panose="020F0502020204030204" pitchFamily="34" charset="0"/>
                <a:cs typeface="Calibri" panose="020F0502020204030204" pitchFamily="34" charset="0"/>
              </a:rPr>
              <a:t>I realize how much more learning I have to do to put myself in the shoes of other people and to tap into the full spectrum of the human experience”</a:t>
            </a:r>
          </a:p>
        </p:txBody>
      </p:sp>
      <p:sp>
        <p:nvSpPr>
          <p:cNvPr id="28" name="TextBox 27">
            <a:extLst>
              <a:ext uri="{FF2B5EF4-FFF2-40B4-BE49-F238E27FC236}">
                <a16:creationId xmlns:a16="http://schemas.microsoft.com/office/drawing/2014/main" id="{DA95D42C-DB84-BF75-C816-5DD3FB7893B4}"/>
              </a:ext>
            </a:extLst>
          </p:cNvPr>
          <p:cNvSpPr txBox="1"/>
          <p:nvPr/>
        </p:nvSpPr>
        <p:spPr>
          <a:xfrm>
            <a:off x="288067" y="1786714"/>
            <a:ext cx="2663423" cy="1077218"/>
          </a:xfrm>
          <a:prstGeom prst="rect">
            <a:avLst/>
          </a:prstGeom>
          <a:solidFill>
            <a:srgbClr val="A4B8DF">
              <a:alpha val="34902"/>
            </a:srgbClr>
          </a:solidFill>
        </p:spPr>
        <p:txBody>
          <a:bodyPr wrap="square">
            <a:spAutoFit/>
          </a:bodyPr>
          <a:lstStyle/>
          <a:p>
            <a:pPr algn="ctr"/>
            <a:r>
              <a:rPr lang="en-US" sz="1600" dirty="0">
                <a:solidFill>
                  <a:srgbClr val="1F1F1F"/>
                </a:solidFill>
                <a:latin typeface="Calibri" panose="020F0502020204030204" pitchFamily="34" charset="0"/>
                <a:cs typeface="Calibri" panose="020F0502020204030204" pitchFamily="34" charset="0"/>
              </a:rPr>
              <a:t>“I </a:t>
            </a:r>
            <a:r>
              <a:rPr lang="en-US" sz="1600" b="0" dirty="0">
                <a:solidFill>
                  <a:srgbClr val="1F1F1F"/>
                </a:solidFill>
                <a:effectLst/>
                <a:latin typeface="Calibri" panose="020F0502020204030204" pitchFamily="34" charset="0"/>
                <a:cs typeface="Calibri" panose="020F0502020204030204" pitchFamily="34" charset="0"/>
              </a:rPr>
              <a:t>unpacked a lot of feelings about my own identity that I wasn't even aware I was carrying.</a:t>
            </a:r>
          </a:p>
        </p:txBody>
      </p:sp>
      <p:sp>
        <p:nvSpPr>
          <p:cNvPr id="30" name="TextBox 29">
            <a:extLst>
              <a:ext uri="{FF2B5EF4-FFF2-40B4-BE49-F238E27FC236}">
                <a16:creationId xmlns:a16="http://schemas.microsoft.com/office/drawing/2014/main" id="{4F2B7CFC-9367-D0BD-3AC0-6A7675FDB379}"/>
              </a:ext>
            </a:extLst>
          </p:cNvPr>
          <p:cNvSpPr txBox="1"/>
          <p:nvPr/>
        </p:nvSpPr>
        <p:spPr>
          <a:xfrm>
            <a:off x="6192511" y="1737240"/>
            <a:ext cx="2655192" cy="1077218"/>
          </a:xfrm>
          <a:prstGeom prst="rect">
            <a:avLst/>
          </a:prstGeom>
          <a:solidFill>
            <a:srgbClr val="A4B8DF">
              <a:alpha val="34902"/>
            </a:srgbClr>
          </a:solidFill>
        </p:spPr>
        <p:txBody>
          <a:bodyPr wrap="square">
            <a:spAutoFit/>
          </a:bodyPr>
          <a:lstStyle/>
          <a:p>
            <a:pPr algn="ctr"/>
            <a:r>
              <a:rPr lang="en-US" sz="1600" b="0" dirty="0">
                <a:solidFill>
                  <a:srgbClr val="1F1F1F"/>
                </a:solidFill>
                <a:effectLst/>
                <a:latin typeface="Calibri" panose="020F0502020204030204" pitchFamily="34" charset="0"/>
                <a:cs typeface="Calibri" panose="020F0502020204030204" pitchFamily="34" charset="0"/>
              </a:rPr>
              <a:t>“After the DTR workshop…  </a:t>
            </a:r>
            <a:br>
              <a:rPr lang="en-US" sz="1600" b="0" dirty="0">
                <a:solidFill>
                  <a:srgbClr val="1F1F1F"/>
                </a:solidFill>
                <a:effectLst/>
                <a:latin typeface="Calibri" panose="020F0502020204030204" pitchFamily="34" charset="0"/>
                <a:cs typeface="Calibri" panose="020F0502020204030204" pitchFamily="34" charset="0"/>
              </a:rPr>
            </a:br>
            <a:r>
              <a:rPr lang="en-US" sz="1600" b="0" dirty="0">
                <a:solidFill>
                  <a:srgbClr val="1F1F1F"/>
                </a:solidFill>
                <a:effectLst/>
                <a:latin typeface="Calibri" panose="020F0502020204030204" pitchFamily="34" charset="0"/>
                <a:cs typeface="Calibri" panose="020F0502020204030204" pitchFamily="34" charset="0"/>
              </a:rPr>
              <a:t>I focused more on building relationships rather than imparting content.”</a:t>
            </a:r>
          </a:p>
        </p:txBody>
      </p:sp>
      <p:sp>
        <p:nvSpPr>
          <p:cNvPr id="31" name="TextBox 30">
            <a:extLst>
              <a:ext uri="{FF2B5EF4-FFF2-40B4-BE49-F238E27FC236}">
                <a16:creationId xmlns:a16="http://schemas.microsoft.com/office/drawing/2014/main" id="{2EAE2717-850F-A8A1-8B89-CBAB8F7F0FC7}"/>
              </a:ext>
            </a:extLst>
          </p:cNvPr>
          <p:cNvSpPr txBox="1"/>
          <p:nvPr/>
        </p:nvSpPr>
        <p:spPr>
          <a:xfrm>
            <a:off x="6184281" y="3273910"/>
            <a:ext cx="2663422" cy="1569660"/>
          </a:xfrm>
          <a:prstGeom prst="rect">
            <a:avLst/>
          </a:prstGeom>
          <a:solidFill>
            <a:srgbClr val="A4B8DF">
              <a:alpha val="34902"/>
            </a:srgbClr>
          </a:solidFill>
        </p:spPr>
        <p:txBody>
          <a:bodyPr wrap="square">
            <a:spAutoFit/>
          </a:bodyPr>
          <a:lstStyle/>
          <a:p>
            <a:pPr algn="ctr"/>
            <a:r>
              <a:rPr lang="en-US" sz="1600" b="0" dirty="0">
                <a:solidFill>
                  <a:srgbClr val="1F1F1F"/>
                </a:solidFill>
                <a:effectLst/>
                <a:latin typeface="Calibri" panose="020F0502020204030204" pitchFamily="34" charset="0"/>
                <a:cs typeface="Calibri" panose="020F0502020204030204" pitchFamily="34" charset="0"/>
              </a:rPr>
              <a:t>“I totally backed away from the ‘teacher as authoritarian’ and did away with silly punitive course policies that policed behavior and due dates”</a:t>
            </a:r>
          </a:p>
        </p:txBody>
      </p:sp>
      <p:sp>
        <p:nvSpPr>
          <p:cNvPr id="32" name="TextBox 31">
            <a:extLst>
              <a:ext uri="{FF2B5EF4-FFF2-40B4-BE49-F238E27FC236}">
                <a16:creationId xmlns:a16="http://schemas.microsoft.com/office/drawing/2014/main" id="{AA2B85ED-5BB5-11A9-ED26-7E55F543EACE}"/>
              </a:ext>
            </a:extLst>
          </p:cNvPr>
          <p:cNvSpPr txBox="1"/>
          <p:nvPr/>
        </p:nvSpPr>
        <p:spPr>
          <a:xfrm>
            <a:off x="264076" y="3139333"/>
            <a:ext cx="2663422" cy="1815882"/>
          </a:xfrm>
          <a:prstGeom prst="rect">
            <a:avLst/>
          </a:prstGeom>
          <a:solidFill>
            <a:srgbClr val="A4B8DF">
              <a:alpha val="34902"/>
            </a:srgbClr>
          </a:solidFill>
        </p:spPr>
        <p:txBody>
          <a:bodyPr wrap="square">
            <a:spAutoFit/>
          </a:bodyPr>
          <a:lstStyle/>
          <a:p>
            <a:pPr algn="ctr"/>
            <a:r>
              <a:rPr lang="en-US" sz="1600" b="0" dirty="0">
                <a:solidFill>
                  <a:srgbClr val="1F1F1F"/>
                </a:solidFill>
                <a:effectLst/>
                <a:latin typeface="Calibri" panose="020F0502020204030204" pitchFamily="34" charset="0"/>
                <a:cs typeface="Calibri" panose="020F0502020204030204" pitchFamily="34" charset="0"/>
              </a:rPr>
              <a:t>“…helped me to understand how my personal experiences in education may be placing unnecessary demands on students for the sake of tradition and former ways of doing.”</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22" name="Google Shape;122;p19"/>
          <p:cNvSpPr txBox="1"/>
          <p:nvPr/>
        </p:nvSpPr>
        <p:spPr>
          <a:xfrm>
            <a:off x="148694" y="95050"/>
            <a:ext cx="8807550" cy="615523"/>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Clr>
                <a:schemeClr val="dk1"/>
              </a:buClr>
              <a:buSzPts val="1100"/>
              <a:buFont typeface="Arial"/>
              <a:buNone/>
            </a:pPr>
            <a:r>
              <a:rPr lang="en" sz="2800" b="1" dirty="0">
                <a:solidFill>
                  <a:schemeClr val="dk1"/>
                </a:solidFill>
                <a:latin typeface="Calibri"/>
                <a:ea typeface="Calibri"/>
                <a:cs typeface="Calibri"/>
                <a:sym typeface="Calibri"/>
              </a:rPr>
              <a:t>Analysis of DTR is underway, but some initial themes:</a:t>
            </a:r>
            <a:endParaRPr sz="3000" dirty="0"/>
          </a:p>
        </p:txBody>
      </p:sp>
      <p:sp>
        <p:nvSpPr>
          <p:cNvPr id="7" name="TextBox 6">
            <a:extLst>
              <a:ext uri="{FF2B5EF4-FFF2-40B4-BE49-F238E27FC236}">
                <a16:creationId xmlns:a16="http://schemas.microsoft.com/office/drawing/2014/main" id="{C4FE1D56-D0E0-1CD7-379E-8F37AACAFA4A}"/>
              </a:ext>
            </a:extLst>
          </p:cNvPr>
          <p:cNvSpPr txBox="1"/>
          <p:nvPr/>
        </p:nvSpPr>
        <p:spPr>
          <a:xfrm>
            <a:off x="3345873" y="-2665853"/>
            <a:ext cx="4572000" cy="261610"/>
          </a:xfrm>
          <a:prstGeom prst="rect">
            <a:avLst/>
          </a:prstGeom>
          <a:noFill/>
        </p:spPr>
        <p:txBody>
          <a:bodyPr wrap="square">
            <a:spAutoFit/>
          </a:bodyPr>
          <a:lstStyle/>
          <a:p>
            <a:r>
              <a:rPr lang="en-US" sz="1100" b="0" i="1" dirty="0">
                <a:solidFill>
                  <a:srgbClr val="1F1F1F"/>
                </a:solidFill>
                <a:effectLst/>
                <a:latin typeface="Google Sans"/>
              </a:rPr>
              <a:t>“”</a:t>
            </a:r>
            <a:endParaRPr lang="en-US" sz="1100" i="1" dirty="0"/>
          </a:p>
        </p:txBody>
      </p:sp>
      <p:sp>
        <p:nvSpPr>
          <p:cNvPr id="4" name="TextBox 3">
            <a:extLst>
              <a:ext uri="{FF2B5EF4-FFF2-40B4-BE49-F238E27FC236}">
                <a16:creationId xmlns:a16="http://schemas.microsoft.com/office/drawing/2014/main" id="{81AB85AA-B46F-9510-603C-FBC047013A58}"/>
              </a:ext>
            </a:extLst>
          </p:cNvPr>
          <p:cNvSpPr txBox="1"/>
          <p:nvPr/>
        </p:nvSpPr>
        <p:spPr>
          <a:xfrm>
            <a:off x="1215421" y="6190590"/>
            <a:ext cx="6993082" cy="954107"/>
          </a:xfrm>
          <a:prstGeom prst="rect">
            <a:avLst/>
          </a:prstGeom>
          <a:noFill/>
        </p:spPr>
        <p:txBody>
          <a:bodyPr wrap="square">
            <a:spAutoFit/>
          </a:bodyPr>
          <a:lstStyle/>
          <a:p>
            <a:r>
              <a:rPr lang="en-US" b="0" i="0" dirty="0">
                <a:solidFill>
                  <a:srgbClr val="1F1F1F"/>
                </a:solidFill>
                <a:effectLst/>
                <a:latin typeface="Google Sans"/>
              </a:rPr>
              <a:t>feel like it has helped me to refocus on my “why” and given me tools to do the things that I have been ideating about. More importantly, I feel like it gave me the time, space and mental freedom to wonder and to focus on me and my practice. I feel like I have a village that will support me as push forward to make the changes I desire to make.</a:t>
            </a:r>
            <a:endParaRPr lang="en-US" dirty="0"/>
          </a:p>
        </p:txBody>
      </p:sp>
      <p:sp>
        <p:nvSpPr>
          <p:cNvPr id="11" name="TextBox 10">
            <a:extLst>
              <a:ext uri="{FF2B5EF4-FFF2-40B4-BE49-F238E27FC236}">
                <a16:creationId xmlns:a16="http://schemas.microsoft.com/office/drawing/2014/main" id="{353F47A1-BA30-ACDF-0D41-F6F90FDA9E18}"/>
              </a:ext>
            </a:extLst>
          </p:cNvPr>
          <p:cNvSpPr txBox="1"/>
          <p:nvPr/>
        </p:nvSpPr>
        <p:spPr>
          <a:xfrm>
            <a:off x="90934" y="887142"/>
            <a:ext cx="8988518" cy="400110"/>
          </a:xfrm>
          <a:prstGeom prst="rect">
            <a:avLst/>
          </a:prstGeom>
          <a:noFill/>
        </p:spPr>
        <p:txBody>
          <a:bodyPr wrap="square">
            <a:spAutoFit/>
          </a:bodyPr>
          <a:lstStyle/>
          <a:p>
            <a:pPr algn="ctr"/>
            <a:r>
              <a:rPr lang="en-US" sz="2000" b="1" dirty="0">
                <a:solidFill>
                  <a:schemeClr val="accent2"/>
                </a:solidFill>
                <a:latin typeface="Calibri" panose="020F0502020204030204" pitchFamily="34" charset="0"/>
                <a:cs typeface="Calibri" panose="020F0502020204030204" pitchFamily="34" charset="0"/>
              </a:rPr>
              <a:t>Value of DTR Community and of </a:t>
            </a:r>
            <a:r>
              <a:rPr lang="en-US" sz="2000" b="1" dirty="0">
                <a:solidFill>
                  <a:srgbClr val="1F1F1F"/>
                </a:solidFill>
                <a:latin typeface="Calibri" panose="020F0502020204030204" pitchFamily="34" charset="0"/>
                <a:cs typeface="Calibri" panose="020F0502020204030204" pitchFamily="34" charset="0"/>
              </a:rPr>
              <a:t>Dedicated &amp; Supported Time to Hone Approaches</a:t>
            </a:r>
            <a:endParaRPr lang="en-US" sz="2000" dirty="0"/>
          </a:p>
        </p:txBody>
      </p:sp>
      <p:sp>
        <p:nvSpPr>
          <p:cNvPr id="12" name="TextBox 11">
            <a:extLst>
              <a:ext uri="{FF2B5EF4-FFF2-40B4-BE49-F238E27FC236}">
                <a16:creationId xmlns:a16="http://schemas.microsoft.com/office/drawing/2014/main" id="{A6C16D66-B6C9-986E-BBDD-71A821B76394}"/>
              </a:ext>
            </a:extLst>
          </p:cNvPr>
          <p:cNvSpPr txBox="1"/>
          <p:nvPr/>
        </p:nvSpPr>
        <p:spPr>
          <a:xfrm>
            <a:off x="144724" y="1446531"/>
            <a:ext cx="4423306" cy="1815882"/>
          </a:xfrm>
          <a:prstGeom prst="rect">
            <a:avLst/>
          </a:prstGeom>
          <a:solidFill>
            <a:srgbClr val="A4B8DF">
              <a:alpha val="34902"/>
            </a:srgbClr>
          </a:solidFill>
        </p:spPr>
        <p:txBody>
          <a:bodyPr wrap="square" anchor="ctr">
            <a:spAutoFit/>
          </a:bodyPr>
          <a:lstStyle/>
          <a:p>
            <a:pPr algn="ctr"/>
            <a:r>
              <a:rPr lang="en-US" sz="1600" b="0" dirty="0">
                <a:solidFill>
                  <a:schemeClr val="accent2"/>
                </a:solidFill>
                <a:effectLst/>
                <a:latin typeface="Calibri" panose="020F0502020204030204" pitchFamily="34" charset="0"/>
                <a:cs typeface="Calibri" panose="020F0502020204030204" pitchFamily="34" charset="0"/>
              </a:rPr>
              <a:t>“The DTR group has a cohesive common goal kind of vibe that even when we are discussing challenges, there's a positive place that we are all coming from or are trying to get to …With colleagues in the department…it feels like so much work just to get to the same place in a conversation...[and its] very surface level.”</a:t>
            </a:r>
          </a:p>
        </p:txBody>
      </p:sp>
      <p:sp>
        <p:nvSpPr>
          <p:cNvPr id="13" name="TextBox 12">
            <a:extLst>
              <a:ext uri="{FF2B5EF4-FFF2-40B4-BE49-F238E27FC236}">
                <a16:creationId xmlns:a16="http://schemas.microsoft.com/office/drawing/2014/main" id="{1D38C2F7-3152-9C74-BB9C-FF6B22D76681}"/>
              </a:ext>
            </a:extLst>
          </p:cNvPr>
          <p:cNvSpPr txBox="1"/>
          <p:nvPr/>
        </p:nvSpPr>
        <p:spPr>
          <a:xfrm>
            <a:off x="3872753" y="3554120"/>
            <a:ext cx="5083491" cy="1323439"/>
          </a:xfrm>
          <a:prstGeom prst="rect">
            <a:avLst/>
          </a:prstGeom>
          <a:solidFill>
            <a:srgbClr val="A4B8DF">
              <a:alpha val="34902"/>
            </a:srgbClr>
          </a:solidFill>
        </p:spPr>
        <p:txBody>
          <a:bodyPr wrap="square" anchor="ctr">
            <a:spAutoFit/>
          </a:bodyPr>
          <a:lstStyle/>
          <a:p>
            <a:r>
              <a:rPr lang="en-US" sz="1600" b="0" dirty="0">
                <a:solidFill>
                  <a:schemeClr val="accent2"/>
                </a:solidFill>
                <a:effectLst/>
                <a:latin typeface="Calibri" panose="020F0502020204030204" pitchFamily="34" charset="0"/>
                <a:cs typeface="Calibri" panose="020F0502020204030204" pitchFamily="34" charset="0"/>
              </a:rPr>
              <a:t>“…I have not had much of an opportunity working with faculty from [other institution types] and listening to every one of my colleagues talk about their challenges, and their approach has been really important for me to develop my understanding and deepened my approach.”</a:t>
            </a:r>
          </a:p>
        </p:txBody>
      </p:sp>
      <p:sp>
        <p:nvSpPr>
          <p:cNvPr id="14" name="TextBox 13">
            <a:extLst>
              <a:ext uri="{FF2B5EF4-FFF2-40B4-BE49-F238E27FC236}">
                <a16:creationId xmlns:a16="http://schemas.microsoft.com/office/drawing/2014/main" id="{749A5485-A2BD-9F9E-5B57-760101CF0644}"/>
              </a:ext>
            </a:extLst>
          </p:cNvPr>
          <p:cNvSpPr txBox="1"/>
          <p:nvPr/>
        </p:nvSpPr>
        <p:spPr>
          <a:xfrm>
            <a:off x="4830184" y="1740147"/>
            <a:ext cx="4126060" cy="1569660"/>
          </a:xfrm>
          <a:prstGeom prst="rect">
            <a:avLst/>
          </a:prstGeom>
          <a:solidFill>
            <a:srgbClr val="A4B8DF">
              <a:alpha val="34902"/>
            </a:srgbClr>
          </a:solidFill>
        </p:spPr>
        <p:txBody>
          <a:bodyPr wrap="square" anchor="ctr">
            <a:spAutoFit/>
          </a:bodyPr>
          <a:lstStyle/>
          <a:p>
            <a:pPr algn="ctr"/>
            <a:r>
              <a:rPr lang="en-US" sz="1600" b="0" dirty="0">
                <a:solidFill>
                  <a:srgbClr val="1F1F1F"/>
                </a:solidFill>
                <a:effectLst/>
                <a:latin typeface="Calibri" panose="020F0502020204030204" pitchFamily="34" charset="0"/>
                <a:cs typeface="Calibri" panose="020F0502020204030204" pitchFamily="34" charset="0"/>
              </a:rPr>
              <a:t>“A lot has happened … in education and at my institution that made me feel burnout and detachment, and this…really helped pull me up to a more positive and hopeful place. I feel refreshed and ready to start a new academic year in a way that I haven’t felt in years.”</a:t>
            </a:r>
          </a:p>
        </p:txBody>
      </p:sp>
      <p:sp>
        <p:nvSpPr>
          <p:cNvPr id="16" name="TextBox 15">
            <a:extLst>
              <a:ext uri="{FF2B5EF4-FFF2-40B4-BE49-F238E27FC236}">
                <a16:creationId xmlns:a16="http://schemas.microsoft.com/office/drawing/2014/main" id="{1D791F75-88E9-B158-F211-356C11E0CE5F}"/>
              </a:ext>
            </a:extLst>
          </p:cNvPr>
          <p:cNvSpPr txBox="1"/>
          <p:nvPr/>
        </p:nvSpPr>
        <p:spPr>
          <a:xfrm>
            <a:off x="334242" y="3498951"/>
            <a:ext cx="2812116" cy="1433777"/>
          </a:xfrm>
          <a:prstGeom prst="rect">
            <a:avLst/>
          </a:prstGeom>
          <a:solidFill>
            <a:srgbClr val="A4B8DF">
              <a:alpha val="34902"/>
            </a:srgbClr>
          </a:solidFill>
        </p:spPr>
        <p:txBody>
          <a:bodyPr wrap="square" anchor="ctr">
            <a:spAutoFit/>
          </a:bodyPr>
          <a:lstStyle/>
          <a:p>
            <a:pPr algn="ctr"/>
            <a:r>
              <a:rPr lang="en-US" sz="1600" dirty="0">
                <a:solidFill>
                  <a:srgbClr val="1F1F1F"/>
                </a:solidFill>
                <a:latin typeface="Calibri" panose="020F0502020204030204" pitchFamily="34" charset="0"/>
                <a:cs typeface="Calibri" panose="020F0502020204030204" pitchFamily="34" charset="0"/>
              </a:rPr>
              <a:t>“</a:t>
            </a:r>
            <a:r>
              <a:rPr lang="en-US" sz="1600" b="0" dirty="0">
                <a:solidFill>
                  <a:srgbClr val="1F1F1F"/>
                </a:solidFill>
                <a:effectLst/>
                <a:latin typeface="Calibri" panose="020F0502020204030204" pitchFamily="34" charset="0"/>
                <a:cs typeface="Calibri" panose="020F0502020204030204" pitchFamily="34" charset="0"/>
              </a:rPr>
              <a:t>It’s helped me devise a plan on how to move forward and provided a community to consult with without judgment.”</a:t>
            </a:r>
            <a:endParaRPr lang="en-US" sz="16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1875787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0"/>
          <p:cNvSpPr txBox="1">
            <a:spLocks noGrp="1"/>
          </p:cNvSpPr>
          <p:nvPr>
            <p:ph type="title"/>
          </p:nvPr>
        </p:nvSpPr>
        <p:spPr>
          <a:xfrm>
            <a:off x="88203" y="110427"/>
            <a:ext cx="3382500" cy="572700"/>
          </a:xfrm>
          <a:prstGeom prst="rect">
            <a:avLst/>
          </a:prstGeom>
        </p:spPr>
        <p:txBody>
          <a:bodyPr spcFirstLastPara="1" wrap="square" lIns="91425" tIns="91425" rIns="91425" bIns="91425" anchor="t" anchorCtr="0">
            <a:normAutofit fontScale="90000"/>
          </a:bodyPr>
          <a:lstStyle/>
          <a:p>
            <a:pPr marL="0" lvl="0" indent="0" algn="l" rtl="0">
              <a:spcBef>
                <a:spcPts val="0"/>
              </a:spcBef>
              <a:spcAft>
                <a:spcPts val="0"/>
              </a:spcAft>
              <a:buNone/>
            </a:pPr>
            <a:r>
              <a:rPr lang="en" b="1" dirty="0">
                <a:latin typeface="Calibri" panose="020F0502020204030204" pitchFamily="34" charset="0"/>
                <a:cs typeface="Calibri" panose="020F0502020204030204" pitchFamily="34" charset="0"/>
              </a:rPr>
              <a:t>Acknowledgements</a:t>
            </a:r>
            <a:endParaRPr b="1" dirty="0">
              <a:latin typeface="Calibri" panose="020F0502020204030204" pitchFamily="34" charset="0"/>
              <a:cs typeface="Calibri" panose="020F0502020204030204" pitchFamily="34" charset="0"/>
            </a:endParaRPr>
          </a:p>
        </p:txBody>
      </p:sp>
      <p:sp>
        <p:nvSpPr>
          <p:cNvPr id="133" name="Google Shape;133;p20"/>
          <p:cNvSpPr txBox="1">
            <a:spLocks noGrp="1"/>
          </p:cNvSpPr>
          <p:nvPr>
            <p:ph type="body" idx="1"/>
          </p:nvPr>
        </p:nvSpPr>
        <p:spPr>
          <a:xfrm>
            <a:off x="152771" y="3917154"/>
            <a:ext cx="7746000" cy="612900"/>
          </a:xfrm>
          <a:prstGeom prst="rect">
            <a:avLst/>
          </a:prstGeom>
        </p:spPr>
        <p:txBody>
          <a:bodyPr spcFirstLastPara="1" wrap="square" lIns="91425" tIns="91425" rIns="91425" bIns="91425" anchor="t" anchorCtr="0">
            <a:noAutofit/>
          </a:bodyPr>
          <a:lstStyle/>
          <a:p>
            <a:pPr marL="0" lvl="0" indent="0" algn="l" rtl="0">
              <a:lnSpc>
                <a:spcPct val="95000"/>
              </a:lnSpc>
              <a:spcBef>
                <a:spcPts val="1200"/>
              </a:spcBef>
              <a:spcAft>
                <a:spcPts val="1200"/>
              </a:spcAft>
              <a:buSzPts val="935"/>
              <a:buNone/>
            </a:pPr>
            <a:r>
              <a:rPr lang="en" sz="1629" dirty="0">
                <a:solidFill>
                  <a:srgbClr val="000000"/>
                </a:solidFill>
              </a:rPr>
              <a:t>Funding &amp; Support: </a:t>
            </a:r>
            <a:r>
              <a:rPr lang="en" sz="1629" dirty="0">
                <a:solidFill>
                  <a:schemeClr val="dk1"/>
                </a:solidFill>
              </a:rPr>
              <a:t>Howard Hughes Medical Institute, </a:t>
            </a:r>
            <a:r>
              <a:rPr lang="en" sz="1629" dirty="0">
                <a:solidFill>
                  <a:srgbClr val="000000"/>
                </a:solidFill>
              </a:rPr>
              <a:t>NSF IUSE Grant #2021494</a:t>
            </a:r>
            <a:endParaRPr sz="1629" dirty="0">
              <a:solidFill>
                <a:srgbClr val="000000"/>
              </a:solidFill>
            </a:endParaRPr>
          </a:p>
        </p:txBody>
      </p:sp>
      <p:pic>
        <p:nvPicPr>
          <p:cNvPr id="134" name="Google Shape;134;p20"/>
          <p:cNvPicPr preferRelativeResize="0"/>
          <p:nvPr/>
        </p:nvPicPr>
        <p:blipFill>
          <a:blip r:embed="rId3">
            <a:alphaModFix/>
          </a:blip>
          <a:stretch>
            <a:fillRect/>
          </a:stretch>
        </p:blipFill>
        <p:spPr>
          <a:xfrm>
            <a:off x="7783643" y="3862521"/>
            <a:ext cx="1310886" cy="1191715"/>
          </a:xfrm>
          <a:prstGeom prst="rect">
            <a:avLst/>
          </a:prstGeom>
          <a:noFill/>
          <a:ln>
            <a:noFill/>
          </a:ln>
        </p:spPr>
      </p:pic>
      <p:sp>
        <p:nvSpPr>
          <p:cNvPr id="136" name="Google Shape;136;p20"/>
          <p:cNvSpPr txBox="1"/>
          <p:nvPr/>
        </p:nvSpPr>
        <p:spPr>
          <a:xfrm>
            <a:off x="505609" y="4516326"/>
            <a:ext cx="6937844" cy="492412"/>
          </a:xfrm>
          <a:prstGeom prst="rect">
            <a:avLst/>
          </a:prstGeom>
          <a:solidFill>
            <a:srgbClr val="CFE2F3"/>
          </a:solidFill>
          <a:ln w="9525" cap="flat" cmpd="sng">
            <a:solidFill>
              <a:srgbClr val="1C4587"/>
            </a:solidFill>
            <a:prstDash val="solid"/>
            <a:round/>
            <a:headEnd type="none" w="sm" len="sm"/>
            <a:tailEnd type="none" w="sm" len="sm"/>
          </a:ln>
        </p:spPr>
        <p:txBody>
          <a:bodyPr spcFirstLastPara="1" wrap="square" lIns="91425" tIns="91425" rIns="91425" bIns="91425" anchor="t" anchorCtr="0">
            <a:spAutoFit/>
          </a:bodyPr>
          <a:lstStyle/>
          <a:p>
            <a:pPr marL="0" lvl="0" indent="0" algn="ctr" rtl="0">
              <a:spcBef>
                <a:spcPts val="0"/>
              </a:spcBef>
              <a:spcAft>
                <a:spcPts val="0"/>
              </a:spcAft>
              <a:buNone/>
            </a:pPr>
            <a:r>
              <a:rPr lang="en" sz="2000" b="1" dirty="0"/>
              <a:t>More Info: </a:t>
            </a:r>
            <a:r>
              <a:rPr lang="en" sz="2000" dirty="0"/>
              <a:t>https://</a:t>
            </a:r>
            <a:r>
              <a:rPr lang="en" sz="2000" dirty="0" err="1"/>
              <a:t>qubeshub.org</a:t>
            </a:r>
            <a:r>
              <a:rPr lang="en" sz="2000" dirty="0"/>
              <a:t>/community/groups/</a:t>
            </a:r>
            <a:r>
              <a:rPr lang="en" sz="2000" dirty="0" err="1"/>
              <a:t>dtr</a:t>
            </a:r>
            <a:endParaRPr sz="2000" dirty="0"/>
          </a:p>
        </p:txBody>
      </p:sp>
      <p:pic>
        <p:nvPicPr>
          <p:cNvPr id="3" name="Google Shape;121;p19">
            <a:extLst>
              <a:ext uri="{FF2B5EF4-FFF2-40B4-BE49-F238E27FC236}">
                <a16:creationId xmlns:a16="http://schemas.microsoft.com/office/drawing/2014/main" id="{EFFF1EDA-D6F3-5320-8DE2-C2D5EC1702FB}"/>
              </a:ext>
            </a:extLst>
          </p:cNvPr>
          <p:cNvPicPr preferRelativeResize="0"/>
          <p:nvPr/>
        </p:nvPicPr>
        <p:blipFill rotWithShape="1">
          <a:blip r:embed="rId4">
            <a:alphaModFix/>
          </a:blip>
          <a:srcRect t="16784"/>
          <a:stretch/>
        </p:blipFill>
        <p:spPr>
          <a:xfrm>
            <a:off x="1459674" y="1891573"/>
            <a:ext cx="3360641" cy="2097479"/>
          </a:xfrm>
          <a:prstGeom prst="rect">
            <a:avLst/>
          </a:prstGeom>
          <a:noFill/>
          <a:ln>
            <a:noFill/>
          </a:ln>
        </p:spPr>
      </p:pic>
      <p:pic>
        <p:nvPicPr>
          <p:cNvPr id="5" name="Picture 4" descr="A group of people posing for a photo&#10;&#10;Description automatically generated">
            <a:extLst>
              <a:ext uri="{FF2B5EF4-FFF2-40B4-BE49-F238E27FC236}">
                <a16:creationId xmlns:a16="http://schemas.microsoft.com/office/drawing/2014/main" id="{59072DA1-BD13-F793-8C98-71BF59B1E3B4}"/>
              </a:ext>
            </a:extLst>
          </p:cNvPr>
          <p:cNvPicPr>
            <a:picLocks noChangeAspect="1"/>
          </p:cNvPicPr>
          <p:nvPr/>
        </p:nvPicPr>
        <p:blipFill rotWithShape="1">
          <a:blip r:embed="rId5"/>
          <a:srcRect l="6549" t="28445" r="12666" b="24369"/>
          <a:stretch/>
        </p:blipFill>
        <p:spPr>
          <a:xfrm>
            <a:off x="4931975" y="1958606"/>
            <a:ext cx="4162554" cy="1823480"/>
          </a:xfrm>
          <a:prstGeom prst="rect">
            <a:avLst/>
          </a:prstGeom>
        </p:spPr>
      </p:pic>
      <p:pic>
        <p:nvPicPr>
          <p:cNvPr id="7" name="Picture 6" descr="A group of people posing for a photo&#10;&#10;Description automatically generated">
            <a:extLst>
              <a:ext uri="{FF2B5EF4-FFF2-40B4-BE49-F238E27FC236}">
                <a16:creationId xmlns:a16="http://schemas.microsoft.com/office/drawing/2014/main" id="{D57B0966-B3DF-CF06-22C3-F80FFB00B889}"/>
              </a:ext>
            </a:extLst>
          </p:cNvPr>
          <p:cNvPicPr>
            <a:picLocks noChangeAspect="1"/>
          </p:cNvPicPr>
          <p:nvPr/>
        </p:nvPicPr>
        <p:blipFill rotWithShape="1">
          <a:blip r:embed="rId6"/>
          <a:srcRect t="25098" b="29372"/>
          <a:stretch/>
        </p:blipFill>
        <p:spPr>
          <a:xfrm>
            <a:off x="4371692" y="133404"/>
            <a:ext cx="4684105" cy="1599497"/>
          </a:xfrm>
          <a:prstGeom prst="rect">
            <a:avLst/>
          </a:prstGeom>
        </p:spPr>
      </p:pic>
      <p:sp>
        <p:nvSpPr>
          <p:cNvPr id="9" name="TextBox 8">
            <a:extLst>
              <a:ext uri="{FF2B5EF4-FFF2-40B4-BE49-F238E27FC236}">
                <a16:creationId xmlns:a16="http://schemas.microsoft.com/office/drawing/2014/main" id="{9E96B0CD-7D32-1F90-B8A0-B08E815A13E3}"/>
              </a:ext>
            </a:extLst>
          </p:cNvPr>
          <p:cNvSpPr txBox="1"/>
          <p:nvPr/>
        </p:nvSpPr>
        <p:spPr>
          <a:xfrm>
            <a:off x="152771" y="708655"/>
            <a:ext cx="4218921" cy="1003352"/>
          </a:xfrm>
          <a:prstGeom prst="rect">
            <a:avLst/>
          </a:prstGeom>
          <a:noFill/>
        </p:spPr>
        <p:txBody>
          <a:bodyPr wrap="square">
            <a:spAutoFit/>
          </a:bodyPr>
          <a:lstStyle/>
          <a:p>
            <a:pPr marL="125095" algn="ctr">
              <a:lnSpc>
                <a:spcPct val="95000"/>
              </a:lnSpc>
              <a:spcBef>
                <a:spcPts val="1200"/>
              </a:spcBef>
              <a:buSzPts val="1630"/>
            </a:pPr>
            <a:r>
              <a:rPr lang="en-US" sz="1600" b="1" dirty="0">
                <a:solidFill>
                  <a:srgbClr val="000000"/>
                </a:solidFill>
                <a:latin typeface="Calibri" panose="020F0502020204030204" pitchFamily="34" charset="0"/>
                <a:cs typeface="Calibri" panose="020F0502020204030204" pitchFamily="34" charset="0"/>
              </a:rPr>
              <a:t>DTR Facilitators:</a:t>
            </a:r>
            <a:endParaRPr lang="en-US" sz="1100" b="1" dirty="0">
              <a:solidFill>
                <a:srgbClr val="000000"/>
              </a:solidFill>
              <a:latin typeface="Calibri" panose="020F0502020204030204" pitchFamily="34" charset="0"/>
              <a:cs typeface="Calibri" panose="020F0502020204030204" pitchFamily="34" charset="0"/>
            </a:endParaRPr>
          </a:p>
          <a:p>
            <a:pPr rtl="0" fontAlgn="base">
              <a:spcBef>
                <a:spcPts val="0"/>
              </a:spcBef>
              <a:spcAft>
                <a:spcPts val="0"/>
              </a:spcAft>
              <a:buFont typeface="Arial" panose="020B0604020202020204" pitchFamily="34" charset="0"/>
              <a:buChar char="•"/>
            </a:pPr>
            <a:r>
              <a:rPr lang="en-US" sz="1100" b="1" i="0" u="none" strike="noStrike" dirty="0">
                <a:solidFill>
                  <a:srgbClr val="000000"/>
                </a:solidFill>
                <a:effectLst/>
                <a:latin typeface="Arial" panose="020B0604020202020204" pitchFamily="34" charset="0"/>
              </a:rPr>
              <a:t>Joshua </a:t>
            </a:r>
            <a:r>
              <a:rPr lang="en-US" sz="1100" b="1" i="0" u="none" strike="noStrike" dirty="0" err="1">
                <a:solidFill>
                  <a:srgbClr val="000000"/>
                </a:solidFill>
                <a:effectLst/>
                <a:latin typeface="Arial" panose="020B0604020202020204" pitchFamily="34" charset="0"/>
              </a:rPr>
              <a:t>Caulkins</a:t>
            </a:r>
            <a:r>
              <a:rPr lang="en-US" sz="1100" b="0" i="0" u="none" strike="noStrike" dirty="0">
                <a:solidFill>
                  <a:srgbClr val="000000"/>
                </a:solidFill>
                <a:effectLst/>
                <a:latin typeface="Arial" panose="020B0604020202020204" pitchFamily="34" charset="0"/>
              </a:rPr>
              <a:t>, Ph.D</a:t>
            </a:r>
            <a:r>
              <a:rPr lang="en-US" sz="1100" dirty="0">
                <a:latin typeface="Arial" panose="020B0604020202020204" pitchFamily="34" charset="0"/>
              </a:rPr>
              <a:t>., </a:t>
            </a:r>
            <a:r>
              <a:rPr lang="en-US" sz="1100" b="0" i="0" u="none" strike="noStrike" dirty="0">
                <a:solidFill>
                  <a:srgbClr val="000000"/>
                </a:solidFill>
                <a:effectLst/>
                <a:latin typeface="Arial" panose="020B0604020202020204" pitchFamily="34" charset="0"/>
              </a:rPr>
              <a:t>Embry-Riddle Aeronautical University</a:t>
            </a:r>
            <a:endParaRPr lang="en-US" sz="1100" dirty="0">
              <a:latin typeface="Arial" panose="020B0604020202020204" pitchFamily="34" charset="0"/>
            </a:endParaRPr>
          </a:p>
          <a:p>
            <a:pPr rtl="0" fontAlgn="base">
              <a:spcBef>
                <a:spcPts val="0"/>
              </a:spcBef>
              <a:spcAft>
                <a:spcPts val="0"/>
              </a:spcAft>
              <a:buFont typeface="Arial" panose="020B0604020202020204" pitchFamily="34" charset="0"/>
              <a:buChar char="•"/>
            </a:pPr>
            <a:r>
              <a:rPr lang="en-US" sz="1100" b="1" i="0" u="none" strike="noStrike" dirty="0">
                <a:solidFill>
                  <a:srgbClr val="000000"/>
                </a:solidFill>
                <a:effectLst/>
                <a:latin typeface="Arial" panose="020B0604020202020204" pitchFamily="34" charset="0"/>
              </a:rPr>
              <a:t>Mays Imad</a:t>
            </a:r>
            <a:r>
              <a:rPr lang="en-US" sz="1100" b="0" i="0" u="none" strike="noStrike" dirty="0">
                <a:solidFill>
                  <a:srgbClr val="000000"/>
                </a:solidFill>
                <a:effectLst/>
                <a:latin typeface="Arial" panose="020B0604020202020204" pitchFamily="34" charset="0"/>
              </a:rPr>
              <a:t>,</a:t>
            </a:r>
            <a:r>
              <a:rPr lang="en-US" sz="1100" b="0" i="0" u="none" strike="noStrike" dirty="0">
                <a:solidFill>
                  <a:srgbClr val="FF0000"/>
                </a:solidFill>
                <a:effectLst/>
                <a:latin typeface="Arial" panose="020B0604020202020204" pitchFamily="34" charset="0"/>
              </a:rPr>
              <a:t> </a:t>
            </a:r>
            <a:r>
              <a:rPr lang="en-US" sz="1100" b="0" i="0" u="none" strike="noStrike" dirty="0">
                <a:solidFill>
                  <a:srgbClr val="000000"/>
                </a:solidFill>
                <a:effectLst/>
                <a:latin typeface="Arial" panose="020B0604020202020204" pitchFamily="34" charset="0"/>
              </a:rPr>
              <a:t>Ph.D</a:t>
            </a:r>
            <a:r>
              <a:rPr lang="en-US" sz="1100" dirty="0">
                <a:latin typeface="Arial" panose="020B0604020202020204" pitchFamily="34" charset="0"/>
              </a:rPr>
              <a:t>., </a:t>
            </a:r>
            <a:r>
              <a:rPr lang="en-US" sz="1100" b="0" i="0" u="none" strike="noStrike" dirty="0">
                <a:solidFill>
                  <a:srgbClr val="000000"/>
                </a:solidFill>
                <a:effectLst/>
                <a:latin typeface="Arial" panose="020B0604020202020204" pitchFamily="34" charset="0"/>
              </a:rPr>
              <a:t>Connecticut College</a:t>
            </a:r>
          </a:p>
          <a:p>
            <a:pPr fontAlgn="base">
              <a:buFont typeface="Arial" panose="020B0604020202020204" pitchFamily="34" charset="0"/>
              <a:buChar char="•"/>
            </a:pPr>
            <a:r>
              <a:rPr lang="en-US" sz="1100" b="1" i="0" u="none" strike="noStrike" dirty="0">
                <a:solidFill>
                  <a:srgbClr val="000000"/>
                </a:solidFill>
                <a:effectLst/>
                <a:latin typeface="Arial" panose="020B0604020202020204" pitchFamily="34" charset="0"/>
              </a:rPr>
              <a:t>Anna Santucci</a:t>
            </a:r>
            <a:r>
              <a:rPr lang="en-US" sz="1100" b="0" i="0" u="none" strike="noStrike" dirty="0">
                <a:solidFill>
                  <a:srgbClr val="000000"/>
                </a:solidFill>
                <a:effectLst/>
                <a:latin typeface="Arial" panose="020B0604020202020204" pitchFamily="34" charset="0"/>
              </a:rPr>
              <a:t>, Ph.D</a:t>
            </a:r>
            <a:r>
              <a:rPr lang="en-US" sz="1100" dirty="0">
                <a:latin typeface="Arial" panose="020B0604020202020204" pitchFamily="34" charset="0"/>
              </a:rPr>
              <a:t>., </a:t>
            </a:r>
            <a:r>
              <a:rPr lang="en-US" sz="1100" b="0" i="0" u="none" strike="noStrike" dirty="0">
                <a:solidFill>
                  <a:srgbClr val="000000"/>
                </a:solidFill>
                <a:effectLst/>
                <a:latin typeface="Arial" panose="020B0604020202020204" pitchFamily="34" charset="0"/>
              </a:rPr>
              <a:t>University College Cork (Ireland)</a:t>
            </a:r>
            <a:endParaRPr lang="en-US" sz="1100" dirty="0">
              <a:solidFill>
                <a:srgbClr val="FF0000"/>
              </a:solidFill>
              <a:latin typeface="Arial" panose="020B0604020202020204" pitchFamily="34" charset="0"/>
            </a:endParaRPr>
          </a:p>
          <a:p>
            <a:pPr rtl="0" fontAlgn="base">
              <a:spcBef>
                <a:spcPts val="0"/>
              </a:spcBef>
              <a:spcAft>
                <a:spcPts val="0"/>
              </a:spcAft>
              <a:buFont typeface="Arial" panose="020B0604020202020204" pitchFamily="34" charset="0"/>
              <a:buChar char="•"/>
            </a:pPr>
            <a:r>
              <a:rPr lang="en-US" sz="1100" b="1" i="0" u="none" strike="noStrike" dirty="0">
                <a:solidFill>
                  <a:srgbClr val="000000"/>
                </a:solidFill>
                <a:effectLst/>
                <a:latin typeface="Arial" panose="020B0604020202020204" pitchFamily="34" charset="0"/>
              </a:rPr>
              <a:t>Susannah McGowan</a:t>
            </a:r>
            <a:r>
              <a:rPr lang="en-US" sz="1100" b="0" i="0" u="none" strike="noStrike" dirty="0">
                <a:solidFill>
                  <a:srgbClr val="000000"/>
                </a:solidFill>
                <a:effectLst/>
                <a:latin typeface="Arial" panose="020B0604020202020204" pitchFamily="34" charset="0"/>
              </a:rPr>
              <a:t>, Ph.D</a:t>
            </a:r>
            <a:r>
              <a:rPr lang="en-US" sz="1100" dirty="0">
                <a:latin typeface="Arial" panose="020B0604020202020204" pitchFamily="34" charset="0"/>
              </a:rPr>
              <a:t>., </a:t>
            </a:r>
            <a:r>
              <a:rPr lang="en-US" sz="1100" b="0" i="0" u="none" strike="noStrike" dirty="0">
                <a:solidFill>
                  <a:srgbClr val="000000"/>
                </a:solidFill>
                <a:effectLst/>
                <a:latin typeface="Arial" panose="020B0604020202020204" pitchFamily="34" charset="0"/>
              </a:rPr>
              <a:t>Georgetown University</a:t>
            </a:r>
            <a:endParaRPr lang="en-US" sz="1100" dirty="0">
              <a:latin typeface="Arial" panose="020B0604020202020204" pitchFamily="34" charset="0"/>
            </a:endParaRPr>
          </a:p>
        </p:txBody>
      </p:sp>
      <p:sp>
        <p:nvSpPr>
          <p:cNvPr id="10" name="Google Shape;119;p19">
            <a:extLst>
              <a:ext uri="{FF2B5EF4-FFF2-40B4-BE49-F238E27FC236}">
                <a16:creationId xmlns:a16="http://schemas.microsoft.com/office/drawing/2014/main" id="{A5C73133-0389-1F1A-3DEA-5EB25848AB54}"/>
              </a:ext>
            </a:extLst>
          </p:cNvPr>
          <p:cNvSpPr txBox="1">
            <a:spLocks/>
          </p:cNvSpPr>
          <p:nvPr/>
        </p:nvSpPr>
        <p:spPr>
          <a:xfrm>
            <a:off x="2790346" y="3638217"/>
            <a:ext cx="1926695" cy="270273"/>
          </a:xfrm>
          <a:prstGeom prst="rect">
            <a:avLst/>
          </a:prstGeom>
          <a:solidFill>
            <a:schemeClr val="bg1"/>
          </a:solidFill>
          <a:ln>
            <a:noFill/>
          </a:ln>
        </p:spPr>
        <p:txBody>
          <a:bodyPr spcFirstLastPara="1" wrap="square" lIns="91425" tIns="91425" rIns="91425" bIns="91425" anchor="ctr" anchorCtr="0">
            <a:normAutofit fontScale="85000" lnSpcReduction="20000"/>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0" indent="0" algn="ctr">
              <a:lnSpc>
                <a:spcPct val="80000"/>
              </a:lnSpc>
              <a:buSzPts val="197"/>
              <a:buFont typeface="Arial"/>
              <a:buNone/>
            </a:pPr>
            <a:r>
              <a:rPr lang="en-US" sz="1100" b="1" dirty="0">
                <a:solidFill>
                  <a:schemeClr val="accent2"/>
                </a:solidFill>
                <a:latin typeface="Calibri"/>
                <a:ea typeface="Calibri"/>
                <a:cs typeface="Calibri"/>
                <a:sym typeface="Calibri"/>
              </a:rPr>
              <a:t>Pilot DTR Cohort, January 2020</a:t>
            </a:r>
          </a:p>
        </p:txBody>
      </p:sp>
      <p:sp>
        <p:nvSpPr>
          <p:cNvPr id="11" name="Google Shape;119;p19">
            <a:extLst>
              <a:ext uri="{FF2B5EF4-FFF2-40B4-BE49-F238E27FC236}">
                <a16:creationId xmlns:a16="http://schemas.microsoft.com/office/drawing/2014/main" id="{EC0A30B8-1D95-B28A-7895-494CE0276187}"/>
              </a:ext>
            </a:extLst>
          </p:cNvPr>
          <p:cNvSpPr txBox="1">
            <a:spLocks/>
          </p:cNvSpPr>
          <p:nvPr/>
        </p:nvSpPr>
        <p:spPr>
          <a:xfrm>
            <a:off x="7666910" y="3418918"/>
            <a:ext cx="1315959" cy="270273"/>
          </a:xfrm>
          <a:prstGeom prst="rect">
            <a:avLst/>
          </a:prstGeom>
          <a:solidFill>
            <a:schemeClr val="bg1"/>
          </a:solidFill>
          <a:ln>
            <a:noFill/>
          </a:ln>
        </p:spPr>
        <p:txBody>
          <a:bodyPr spcFirstLastPara="1" wrap="square" lIns="91425" tIns="91425" rIns="91425" bIns="91425" anchor="ctr" anchorCtr="0">
            <a:normAutofit fontScale="85000" lnSpcReduction="20000"/>
          </a:bodyPr>
          <a:lstStyle>
            <a:defPPr marR="0" lvl="0" algn="l" rtl="0">
              <a:lnSpc>
                <a:spcPct val="100000"/>
              </a:lnSpc>
              <a:spcBef>
                <a:spcPts val="0"/>
              </a:spcBef>
              <a:spcAft>
                <a:spcPts val="0"/>
              </a:spcAft>
            </a:defPPr>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pPr marL="0" indent="0" algn="ctr">
              <a:lnSpc>
                <a:spcPct val="80000"/>
              </a:lnSpc>
              <a:buSzPts val="197"/>
              <a:buFont typeface="Arial"/>
              <a:buNone/>
            </a:pPr>
            <a:r>
              <a:rPr lang="en-US" sz="1100" b="1" dirty="0">
                <a:solidFill>
                  <a:schemeClr val="accent2"/>
                </a:solidFill>
                <a:latin typeface="Calibri"/>
                <a:ea typeface="Calibri"/>
                <a:cs typeface="Calibri"/>
                <a:sym typeface="Calibri"/>
              </a:rPr>
              <a:t>DTR 2022 Cohort</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0EE1833-551D-FFD6-1ABF-EAECF43CEE7B}"/>
              </a:ext>
            </a:extLst>
          </p:cNvPr>
          <p:cNvSpPr>
            <a:spLocks noGrp="1"/>
          </p:cNvSpPr>
          <p:nvPr>
            <p:ph type="title"/>
          </p:nvPr>
        </p:nvSpPr>
        <p:spPr>
          <a:xfrm>
            <a:off x="222490" y="48842"/>
            <a:ext cx="8520600" cy="1077432"/>
          </a:xfrm>
        </p:spPr>
        <p:txBody>
          <a:bodyPr>
            <a:noAutofit/>
          </a:bodyPr>
          <a:lstStyle/>
          <a:p>
            <a:pPr algn="ctr"/>
            <a:r>
              <a:rPr lang="en" b="1" dirty="0">
                <a:solidFill>
                  <a:schemeClr val="dk1"/>
                </a:solidFill>
                <a:latin typeface="Calibri"/>
                <a:ea typeface="Calibri"/>
                <a:cs typeface="Calibri"/>
                <a:sym typeface="Calibri"/>
              </a:rPr>
              <a:t>How can we enhance effectiveness of professional development programs for inclusive STEM teaching? </a:t>
            </a:r>
            <a:endParaRPr lang="en-US" b="1" dirty="0"/>
          </a:p>
        </p:txBody>
      </p:sp>
      <p:sp>
        <p:nvSpPr>
          <p:cNvPr id="10" name="Hexagon 9">
            <a:extLst>
              <a:ext uri="{FF2B5EF4-FFF2-40B4-BE49-F238E27FC236}">
                <a16:creationId xmlns:a16="http://schemas.microsoft.com/office/drawing/2014/main" id="{B1599A87-47F5-D499-2F99-5C71109644D5}"/>
              </a:ext>
            </a:extLst>
          </p:cNvPr>
          <p:cNvSpPr/>
          <p:nvPr/>
        </p:nvSpPr>
        <p:spPr>
          <a:xfrm>
            <a:off x="361091" y="2142245"/>
            <a:ext cx="2157499" cy="1859912"/>
          </a:xfrm>
          <a:prstGeom prst="hexagon">
            <a:avLst/>
          </a:prstGeom>
          <a:solidFill>
            <a:srgbClr val="16105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Increase workshop time </a:t>
            </a:r>
            <a:br>
              <a:rPr lang="en-US" dirty="0"/>
            </a:br>
            <a:r>
              <a:rPr lang="en-US" dirty="0"/>
              <a:t>for learning and engagement</a:t>
            </a:r>
          </a:p>
        </p:txBody>
      </p:sp>
      <p:sp>
        <p:nvSpPr>
          <p:cNvPr id="11" name="Hexagon 10">
            <a:extLst>
              <a:ext uri="{FF2B5EF4-FFF2-40B4-BE49-F238E27FC236}">
                <a16:creationId xmlns:a16="http://schemas.microsoft.com/office/drawing/2014/main" id="{4C771355-2B72-812D-E7E7-58BCA617E670}"/>
              </a:ext>
            </a:extLst>
          </p:cNvPr>
          <p:cNvSpPr/>
          <p:nvPr/>
        </p:nvSpPr>
        <p:spPr>
          <a:xfrm>
            <a:off x="2224020" y="3158136"/>
            <a:ext cx="2157499" cy="1859912"/>
          </a:xfrm>
          <a:prstGeom prst="hexagon">
            <a:avLst/>
          </a:prstGeom>
          <a:solidFill>
            <a:srgbClr val="16105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Engage in self-reflection of our own identities and biases</a:t>
            </a:r>
          </a:p>
        </p:txBody>
      </p:sp>
      <p:sp>
        <p:nvSpPr>
          <p:cNvPr id="12" name="Hexagon 11">
            <a:extLst>
              <a:ext uri="{FF2B5EF4-FFF2-40B4-BE49-F238E27FC236}">
                <a16:creationId xmlns:a16="http://schemas.microsoft.com/office/drawing/2014/main" id="{8A61E6BD-2E79-6638-357B-C1610C3C7825}"/>
              </a:ext>
            </a:extLst>
          </p:cNvPr>
          <p:cNvSpPr/>
          <p:nvPr/>
        </p:nvSpPr>
        <p:spPr>
          <a:xfrm>
            <a:off x="4086949" y="2142244"/>
            <a:ext cx="2157499" cy="1859912"/>
          </a:xfrm>
          <a:prstGeom prst="hexagon">
            <a:avLst/>
          </a:prstGeom>
          <a:solidFill>
            <a:srgbClr val="16105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Interrogate exclusionary norms that are entrenched in STEM culture and STEM teaching</a:t>
            </a:r>
          </a:p>
        </p:txBody>
      </p:sp>
      <p:sp>
        <p:nvSpPr>
          <p:cNvPr id="13" name="Hexagon 12">
            <a:extLst>
              <a:ext uri="{FF2B5EF4-FFF2-40B4-BE49-F238E27FC236}">
                <a16:creationId xmlns:a16="http://schemas.microsoft.com/office/drawing/2014/main" id="{B2FDECF9-A606-1B26-6E47-E9B5DD2071BC}"/>
              </a:ext>
            </a:extLst>
          </p:cNvPr>
          <p:cNvSpPr/>
          <p:nvPr/>
        </p:nvSpPr>
        <p:spPr>
          <a:xfrm>
            <a:off x="5949878" y="3158136"/>
            <a:ext cx="2157499" cy="1859912"/>
          </a:xfrm>
          <a:prstGeom prst="hexagon">
            <a:avLst/>
          </a:prstGeom>
          <a:solidFill>
            <a:srgbClr val="16105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Provide dedicated time to substantially work on course changes</a:t>
            </a:r>
          </a:p>
        </p:txBody>
      </p:sp>
      <p:sp>
        <p:nvSpPr>
          <p:cNvPr id="14" name="Hexagon 13">
            <a:extLst>
              <a:ext uri="{FF2B5EF4-FFF2-40B4-BE49-F238E27FC236}">
                <a16:creationId xmlns:a16="http://schemas.microsoft.com/office/drawing/2014/main" id="{BFE3AD26-04F5-232B-A908-1BEFABD4413E}"/>
              </a:ext>
            </a:extLst>
          </p:cNvPr>
          <p:cNvSpPr/>
          <p:nvPr/>
        </p:nvSpPr>
        <p:spPr>
          <a:xfrm>
            <a:off x="5949878" y="1122909"/>
            <a:ext cx="2157499" cy="1859912"/>
          </a:xfrm>
          <a:prstGeom prst="hexagon">
            <a:avLst/>
          </a:prstGeom>
          <a:solidFill>
            <a:srgbClr val="16105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Create a supportive and collaborative community of educators</a:t>
            </a:r>
          </a:p>
        </p:txBody>
      </p:sp>
      <p:sp>
        <p:nvSpPr>
          <p:cNvPr id="15" name="Hexagon 14">
            <a:extLst>
              <a:ext uri="{FF2B5EF4-FFF2-40B4-BE49-F238E27FC236}">
                <a16:creationId xmlns:a16="http://schemas.microsoft.com/office/drawing/2014/main" id="{B06226E9-FC8F-1357-F217-B41D37583421}"/>
              </a:ext>
            </a:extLst>
          </p:cNvPr>
          <p:cNvSpPr/>
          <p:nvPr/>
        </p:nvSpPr>
        <p:spPr>
          <a:xfrm>
            <a:off x="2224020" y="1126354"/>
            <a:ext cx="2157499" cy="1859912"/>
          </a:xfrm>
          <a:prstGeom prst="hexagon">
            <a:avLst/>
          </a:prstGeom>
          <a:solidFill>
            <a:srgbClr val="16105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Explore underlying social structures and systems that drive inequities</a:t>
            </a:r>
          </a:p>
        </p:txBody>
      </p:sp>
    </p:spTree>
    <p:extLst>
      <p:ext uri="{BB962C8B-B14F-4D97-AF65-F5344CB8AC3E}">
        <p14:creationId xmlns:p14="http://schemas.microsoft.com/office/powerpoint/2010/main" val="1282933827"/>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1593</TotalTime>
  <Words>1043</Words>
  <Application>Microsoft Macintosh PowerPoint</Application>
  <PresentationFormat>On-screen Show (16:9)</PresentationFormat>
  <Paragraphs>84</Paragraphs>
  <Slides>10</Slides>
  <Notes>8</Notes>
  <HiddenSlides>2</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Google Sans</vt:lpstr>
      <vt:lpstr>Simple Light</vt:lpstr>
      <vt:lpstr>PowerPoint Presentation</vt:lpstr>
      <vt:lpstr>Quick  “Turn-and-Talk”!  Think about inclusive STEM professional development programs at your institutions or in your networks.  What are 1-2 limitations you have observed? </vt:lpstr>
      <vt:lpstr>PowerPoint Presentation</vt:lpstr>
      <vt:lpstr>PowerPoint Presentation</vt:lpstr>
      <vt:lpstr>PowerPoint Presentation</vt:lpstr>
      <vt:lpstr>PowerPoint Presentation</vt:lpstr>
      <vt:lpstr>PowerPoint Presentation</vt:lpstr>
      <vt:lpstr>Acknowledgements</vt:lpstr>
      <vt:lpstr>How can we enhance effectiveness of professional development programs for inclusive STEM teaching? </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Tess L Killpack</cp:lastModifiedBy>
  <cp:revision>29</cp:revision>
  <dcterms:modified xsi:type="dcterms:W3CDTF">2023-06-07T18:29:03Z</dcterms:modified>
  <cp:category/>
</cp:coreProperties>
</file>