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2" r:id="rId2"/>
    <p:sldId id="276" r:id="rId3"/>
    <p:sldId id="282" r:id="rId4"/>
    <p:sldId id="258" r:id="rId5"/>
    <p:sldId id="275" r:id="rId6"/>
    <p:sldId id="272" r:id="rId7"/>
    <p:sldId id="278" r:id="rId8"/>
    <p:sldId id="259" r:id="rId9"/>
    <p:sldId id="269" r:id="rId10"/>
    <p:sldId id="260" r:id="rId11"/>
    <p:sldId id="274" r:id="rId12"/>
    <p:sldId id="279" r:id="rId13"/>
    <p:sldId id="280" r:id="rId14"/>
    <p:sldId id="283" r:id="rId15"/>
    <p:sldId id="277" r:id="rId16"/>
    <p:sldId id="270" r:id="rId17"/>
    <p:sldId id="271" r:id="rId18"/>
    <p:sldId id="26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rri Gotschall" initials="TG" lastIdx="1" clrIdx="0">
    <p:extLst>
      <p:ext uri="{19B8F6BF-5375-455C-9EA6-DF929625EA0E}">
        <p15:presenceInfo xmlns:p15="http://schemas.microsoft.com/office/powerpoint/2012/main" userId="S-1-5-21-270240525-1673100702-506702554-17282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60" autoAdjust="0"/>
    <p:restoredTop sz="89425" autoAdjust="0"/>
  </p:normalViewPr>
  <p:slideViewPr>
    <p:cSldViewPr snapToGrid="0">
      <p:cViewPr varScale="1">
        <p:scale>
          <a:sx n="64" d="100"/>
          <a:sy n="64" d="100"/>
        </p:scale>
        <p:origin x="11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C5-4DF6-B30E-28C5CD399AC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BC5-4DF6-B30E-28C5CD399A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BC5-4DF6-B30E-28C5CD399A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BC5-4DF6-B30E-28C5CD399ACE}"/>
              </c:ext>
            </c:extLst>
          </c:dPt>
          <c:cat>
            <c:strRef>
              <c:f>Sheet1!$A$9:$A$12</c:f>
              <c:strCache>
                <c:ptCount val="4"/>
                <c:pt idx="0">
                  <c:v>Federal</c:v>
                </c:pt>
                <c:pt idx="1">
                  <c:v>State</c:v>
                </c:pt>
                <c:pt idx="2">
                  <c:v>Industry</c:v>
                </c:pt>
                <c:pt idx="3">
                  <c:v>Private</c:v>
                </c:pt>
              </c:strCache>
            </c:strRef>
          </c:cat>
          <c:val>
            <c:numRef>
              <c:f>Sheet1!$B$9:$B$12</c:f>
              <c:numCache>
                <c:formatCode>General</c:formatCode>
                <c:ptCount val="4"/>
                <c:pt idx="0">
                  <c:v>30</c:v>
                </c:pt>
                <c:pt idx="1">
                  <c:v>25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BC5-4DF6-B30E-28C5CD399A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9D01-4789-9FBC-6BC3F6A7414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9D01-4789-9FBC-6BC3F6A7414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9D01-4789-9FBC-6BC3F6A7414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9D01-4789-9FBC-6BC3F6A7414A}"/>
              </c:ext>
            </c:extLst>
          </c:dPt>
          <c:dLbls>
            <c:delete val="1"/>
          </c:dLbls>
          <c:cat>
            <c:strRef>
              <c:f>Sheet1!$A$9:$A$12</c:f>
              <c:strCache>
                <c:ptCount val="4"/>
                <c:pt idx="0">
                  <c:v>Federal</c:v>
                </c:pt>
                <c:pt idx="1">
                  <c:v>State</c:v>
                </c:pt>
                <c:pt idx="2">
                  <c:v>Industry</c:v>
                </c:pt>
                <c:pt idx="3">
                  <c:v>Private</c:v>
                </c:pt>
              </c:strCache>
            </c:strRef>
          </c:cat>
          <c:val>
            <c:numRef>
              <c:f>Sheet1!$B$9:$B$12</c:f>
              <c:numCache>
                <c:formatCode>General</c:formatCode>
                <c:ptCount val="4"/>
                <c:pt idx="0">
                  <c:v>30</c:v>
                </c:pt>
                <c:pt idx="1">
                  <c:v>25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D01-4789-9FBC-6BC3F6A7414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AA8D6-F080-433D-B7D3-80EECC37B9F8}" type="doc">
      <dgm:prSet loTypeId="urn:microsoft.com/office/officeart/2005/8/layout/gear1" loCatId="cycle" qsTypeId="urn:microsoft.com/office/officeart/2005/8/quickstyle/3d3" qsCatId="3D" csTypeId="urn:microsoft.com/office/officeart/2005/8/colors/colorful1" csCatId="colorful" phldr="1"/>
      <dgm:spPr/>
    </dgm:pt>
    <dgm:pt modelId="{EF4DC1B1-81F4-4D9C-B503-45C7B69E7E22}">
      <dgm:prSet phldrT="[Text]" custT="1"/>
      <dgm:spPr/>
      <dgm:t>
        <a:bodyPr/>
        <a:lstStyle/>
        <a:p>
          <a:r>
            <a:rPr lang="en-US" sz="4400" b="1" dirty="0"/>
            <a:t>Visuals</a:t>
          </a:r>
          <a:endParaRPr lang="en-US" sz="3100" b="1" dirty="0"/>
        </a:p>
      </dgm:t>
    </dgm:pt>
    <dgm:pt modelId="{83497997-FB92-4D67-9FCD-FBCFC9FA291E}" type="parTrans" cxnId="{1CBA3E0A-0016-4B93-9FCF-A0473C990078}">
      <dgm:prSet/>
      <dgm:spPr/>
      <dgm:t>
        <a:bodyPr/>
        <a:lstStyle/>
        <a:p>
          <a:endParaRPr lang="en-US"/>
        </a:p>
      </dgm:t>
    </dgm:pt>
    <dgm:pt modelId="{1416F85D-EBB7-48B7-BF4A-643AC6867E6E}" type="sibTrans" cxnId="{1CBA3E0A-0016-4B93-9FCF-A0473C990078}">
      <dgm:prSet/>
      <dgm:spPr/>
      <dgm:t>
        <a:bodyPr/>
        <a:lstStyle/>
        <a:p>
          <a:endParaRPr lang="en-US"/>
        </a:p>
      </dgm:t>
    </dgm:pt>
    <dgm:pt modelId="{B393BC80-A654-4B7B-988E-EC3E86D5EF9A}">
      <dgm:prSet phldrT="[Text]" custT="1"/>
      <dgm:spPr/>
      <dgm:t>
        <a:bodyPr/>
        <a:lstStyle/>
        <a:p>
          <a:r>
            <a:rPr lang="en-US" sz="3600" b="1" dirty="0"/>
            <a:t>Data</a:t>
          </a:r>
          <a:endParaRPr lang="en-US" sz="3100" b="1" dirty="0"/>
        </a:p>
      </dgm:t>
    </dgm:pt>
    <dgm:pt modelId="{1F299D9D-E393-44A8-9260-F2CA8C27CB86}" type="parTrans" cxnId="{4DBAC523-142A-452D-B2BD-39F50310A381}">
      <dgm:prSet/>
      <dgm:spPr/>
      <dgm:t>
        <a:bodyPr/>
        <a:lstStyle/>
        <a:p>
          <a:endParaRPr lang="en-US"/>
        </a:p>
      </dgm:t>
    </dgm:pt>
    <dgm:pt modelId="{6C29D2A4-2C52-490E-93EC-3BBFDDBBFE94}" type="sibTrans" cxnId="{4DBAC523-142A-452D-B2BD-39F50310A381}">
      <dgm:prSet/>
      <dgm:spPr/>
      <dgm:t>
        <a:bodyPr/>
        <a:lstStyle/>
        <a:p>
          <a:endParaRPr lang="en-US"/>
        </a:p>
      </dgm:t>
    </dgm:pt>
    <dgm:pt modelId="{BC24E5A3-62DD-425A-85C5-0D2FBB0B8DC5}">
      <dgm:prSet phldrT="[Text]" custT="1"/>
      <dgm:spPr/>
      <dgm:t>
        <a:bodyPr/>
        <a:lstStyle/>
        <a:p>
          <a:r>
            <a:rPr lang="en-US" sz="2800" b="1" dirty="0"/>
            <a:t>Simple</a:t>
          </a:r>
          <a:endParaRPr lang="en-US" sz="3100" b="1" dirty="0"/>
        </a:p>
      </dgm:t>
    </dgm:pt>
    <dgm:pt modelId="{00B0163E-01F5-482F-A722-D43D03758659}" type="parTrans" cxnId="{A66986E5-3BD1-465B-AB13-387616B4AE99}">
      <dgm:prSet/>
      <dgm:spPr/>
      <dgm:t>
        <a:bodyPr/>
        <a:lstStyle/>
        <a:p>
          <a:endParaRPr lang="en-US"/>
        </a:p>
      </dgm:t>
    </dgm:pt>
    <dgm:pt modelId="{65E6CEC1-9BA6-47C7-9251-B43450E68373}" type="sibTrans" cxnId="{A66986E5-3BD1-465B-AB13-387616B4AE99}">
      <dgm:prSet/>
      <dgm:spPr/>
      <dgm:t>
        <a:bodyPr/>
        <a:lstStyle/>
        <a:p>
          <a:endParaRPr lang="en-US"/>
        </a:p>
      </dgm:t>
    </dgm:pt>
    <dgm:pt modelId="{98C44367-F553-4F25-AB90-06A24DE9CF16}" type="pres">
      <dgm:prSet presAssocID="{2FBAA8D6-F080-433D-B7D3-80EECC37B9F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BB39A58-97B8-4AD1-A07A-0688EED7F038}" type="pres">
      <dgm:prSet presAssocID="{EF4DC1B1-81F4-4D9C-B503-45C7B69E7E22}" presName="gear1" presStyleLbl="node1" presStyleIdx="0" presStyleCnt="3">
        <dgm:presLayoutVars>
          <dgm:chMax val="1"/>
          <dgm:bulletEnabled val="1"/>
        </dgm:presLayoutVars>
      </dgm:prSet>
      <dgm:spPr/>
    </dgm:pt>
    <dgm:pt modelId="{7409A86E-17ED-4559-8297-663A77873ECF}" type="pres">
      <dgm:prSet presAssocID="{EF4DC1B1-81F4-4D9C-B503-45C7B69E7E22}" presName="gear1srcNode" presStyleLbl="node1" presStyleIdx="0" presStyleCnt="3"/>
      <dgm:spPr/>
    </dgm:pt>
    <dgm:pt modelId="{A36EEF76-5B9A-4706-A0F1-6348B0820F60}" type="pres">
      <dgm:prSet presAssocID="{EF4DC1B1-81F4-4D9C-B503-45C7B69E7E22}" presName="gear1dstNode" presStyleLbl="node1" presStyleIdx="0" presStyleCnt="3"/>
      <dgm:spPr/>
    </dgm:pt>
    <dgm:pt modelId="{463AD128-1804-4B53-A57D-A29CEEC2C030}" type="pres">
      <dgm:prSet presAssocID="{B393BC80-A654-4B7B-988E-EC3E86D5EF9A}" presName="gear2" presStyleLbl="node1" presStyleIdx="1" presStyleCnt="3">
        <dgm:presLayoutVars>
          <dgm:chMax val="1"/>
          <dgm:bulletEnabled val="1"/>
        </dgm:presLayoutVars>
      </dgm:prSet>
      <dgm:spPr/>
    </dgm:pt>
    <dgm:pt modelId="{32634C63-0023-44A8-9B6F-839E10A353A4}" type="pres">
      <dgm:prSet presAssocID="{B393BC80-A654-4B7B-988E-EC3E86D5EF9A}" presName="gear2srcNode" presStyleLbl="node1" presStyleIdx="1" presStyleCnt="3"/>
      <dgm:spPr/>
    </dgm:pt>
    <dgm:pt modelId="{C30FC810-4F7A-475A-9A54-628FD65D3E17}" type="pres">
      <dgm:prSet presAssocID="{B393BC80-A654-4B7B-988E-EC3E86D5EF9A}" presName="gear2dstNode" presStyleLbl="node1" presStyleIdx="1" presStyleCnt="3"/>
      <dgm:spPr/>
    </dgm:pt>
    <dgm:pt modelId="{CED7528D-324A-4B79-BFD3-651D670086A4}" type="pres">
      <dgm:prSet presAssocID="{BC24E5A3-62DD-425A-85C5-0D2FBB0B8DC5}" presName="gear3" presStyleLbl="node1" presStyleIdx="2" presStyleCnt="3"/>
      <dgm:spPr/>
    </dgm:pt>
    <dgm:pt modelId="{97C6F8AE-EE07-44ED-93A9-7980B3285A19}" type="pres">
      <dgm:prSet presAssocID="{BC24E5A3-62DD-425A-85C5-0D2FBB0B8DC5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27F1FF95-D0C9-4A83-AF8C-A1A3604A1B8E}" type="pres">
      <dgm:prSet presAssocID="{BC24E5A3-62DD-425A-85C5-0D2FBB0B8DC5}" presName="gear3srcNode" presStyleLbl="node1" presStyleIdx="2" presStyleCnt="3"/>
      <dgm:spPr/>
    </dgm:pt>
    <dgm:pt modelId="{EB84AEFC-FD94-4945-BF47-8922A54C8BBE}" type="pres">
      <dgm:prSet presAssocID="{BC24E5A3-62DD-425A-85C5-0D2FBB0B8DC5}" presName="gear3dstNode" presStyleLbl="node1" presStyleIdx="2" presStyleCnt="3"/>
      <dgm:spPr/>
    </dgm:pt>
    <dgm:pt modelId="{16305182-058A-4AB9-ABB9-DB1D0EEED727}" type="pres">
      <dgm:prSet presAssocID="{1416F85D-EBB7-48B7-BF4A-643AC6867E6E}" presName="connector1" presStyleLbl="sibTrans2D1" presStyleIdx="0" presStyleCnt="3"/>
      <dgm:spPr/>
    </dgm:pt>
    <dgm:pt modelId="{A45F9F1B-68EF-436E-89DC-A2E6D692F8A5}" type="pres">
      <dgm:prSet presAssocID="{6C29D2A4-2C52-490E-93EC-3BBFDDBBFE94}" presName="connector2" presStyleLbl="sibTrans2D1" presStyleIdx="1" presStyleCnt="3"/>
      <dgm:spPr/>
    </dgm:pt>
    <dgm:pt modelId="{27F8C469-AA5E-4112-A58A-D944CF27FDA1}" type="pres">
      <dgm:prSet presAssocID="{65E6CEC1-9BA6-47C7-9251-B43450E68373}" presName="connector3" presStyleLbl="sibTrans2D1" presStyleIdx="2" presStyleCnt="3"/>
      <dgm:spPr/>
    </dgm:pt>
  </dgm:ptLst>
  <dgm:cxnLst>
    <dgm:cxn modelId="{1CBA3E0A-0016-4B93-9FCF-A0473C990078}" srcId="{2FBAA8D6-F080-433D-B7D3-80EECC37B9F8}" destId="{EF4DC1B1-81F4-4D9C-B503-45C7B69E7E22}" srcOrd="0" destOrd="0" parTransId="{83497997-FB92-4D67-9FCD-FBCFC9FA291E}" sibTransId="{1416F85D-EBB7-48B7-BF4A-643AC6867E6E}"/>
    <dgm:cxn modelId="{F083590E-0A4B-4CF0-96A0-79FFE487427E}" type="presOf" srcId="{1416F85D-EBB7-48B7-BF4A-643AC6867E6E}" destId="{16305182-058A-4AB9-ABB9-DB1D0EEED727}" srcOrd="0" destOrd="0" presId="urn:microsoft.com/office/officeart/2005/8/layout/gear1"/>
    <dgm:cxn modelId="{4DBAC523-142A-452D-B2BD-39F50310A381}" srcId="{2FBAA8D6-F080-433D-B7D3-80EECC37B9F8}" destId="{B393BC80-A654-4B7B-988E-EC3E86D5EF9A}" srcOrd="1" destOrd="0" parTransId="{1F299D9D-E393-44A8-9260-F2CA8C27CB86}" sibTransId="{6C29D2A4-2C52-490E-93EC-3BBFDDBBFE94}"/>
    <dgm:cxn modelId="{54F91132-0DA9-442B-9DE8-D44CD54D6D5C}" type="presOf" srcId="{EF4DC1B1-81F4-4D9C-B503-45C7B69E7E22}" destId="{7409A86E-17ED-4559-8297-663A77873ECF}" srcOrd="1" destOrd="0" presId="urn:microsoft.com/office/officeart/2005/8/layout/gear1"/>
    <dgm:cxn modelId="{9D5FE233-A01D-43BD-BB9E-B83F9A19CD64}" type="presOf" srcId="{65E6CEC1-9BA6-47C7-9251-B43450E68373}" destId="{27F8C469-AA5E-4112-A58A-D944CF27FDA1}" srcOrd="0" destOrd="0" presId="urn:microsoft.com/office/officeart/2005/8/layout/gear1"/>
    <dgm:cxn modelId="{B4889835-BFEA-41E8-B9BF-F3056B7530F8}" type="presOf" srcId="{EF4DC1B1-81F4-4D9C-B503-45C7B69E7E22}" destId="{A36EEF76-5B9A-4706-A0F1-6348B0820F60}" srcOrd="2" destOrd="0" presId="urn:microsoft.com/office/officeart/2005/8/layout/gear1"/>
    <dgm:cxn modelId="{9A90F765-49A1-453F-A339-4FFF13C8ABDD}" type="presOf" srcId="{BC24E5A3-62DD-425A-85C5-0D2FBB0B8DC5}" destId="{97C6F8AE-EE07-44ED-93A9-7980B3285A19}" srcOrd="1" destOrd="0" presId="urn:microsoft.com/office/officeart/2005/8/layout/gear1"/>
    <dgm:cxn modelId="{18650A6A-D511-44B4-A1BC-641438D3CB57}" type="presOf" srcId="{BC24E5A3-62DD-425A-85C5-0D2FBB0B8DC5}" destId="{CED7528D-324A-4B79-BFD3-651D670086A4}" srcOrd="0" destOrd="0" presId="urn:microsoft.com/office/officeart/2005/8/layout/gear1"/>
    <dgm:cxn modelId="{6401698A-81D8-4A9D-86D8-3C03196A36BB}" type="presOf" srcId="{B393BC80-A654-4B7B-988E-EC3E86D5EF9A}" destId="{32634C63-0023-44A8-9B6F-839E10A353A4}" srcOrd="1" destOrd="0" presId="urn:microsoft.com/office/officeart/2005/8/layout/gear1"/>
    <dgm:cxn modelId="{8DDE0B95-0A6C-4939-899D-68E74FA61758}" type="presOf" srcId="{B393BC80-A654-4B7B-988E-EC3E86D5EF9A}" destId="{463AD128-1804-4B53-A57D-A29CEEC2C030}" srcOrd="0" destOrd="0" presId="urn:microsoft.com/office/officeart/2005/8/layout/gear1"/>
    <dgm:cxn modelId="{41896B9C-CA13-4CEE-B025-64B8ACE7C329}" type="presOf" srcId="{EF4DC1B1-81F4-4D9C-B503-45C7B69E7E22}" destId="{CBB39A58-97B8-4AD1-A07A-0688EED7F038}" srcOrd="0" destOrd="0" presId="urn:microsoft.com/office/officeart/2005/8/layout/gear1"/>
    <dgm:cxn modelId="{B173A6B5-7F6E-48F2-8544-5ADADB6B9F78}" type="presOf" srcId="{BC24E5A3-62DD-425A-85C5-0D2FBB0B8DC5}" destId="{EB84AEFC-FD94-4945-BF47-8922A54C8BBE}" srcOrd="3" destOrd="0" presId="urn:microsoft.com/office/officeart/2005/8/layout/gear1"/>
    <dgm:cxn modelId="{20C46ABC-292A-48D7-8C26-F1A8001754A0}" type="presOf" srcId="{BC24E5A3-62DD-425A-85C5-0D2FBB0B8DC5}" destId="{27F1FF95-D0C9-4A83-AF8C-A1A3604A1B8E}" srcOrd="2" destOrd="0" presId="urn:microsoft.com/office/officeart/2005/8/layout/gear1"/>
    <dgm:cxn modelId="{437D7AC0-F8C0-4A11-928E-338DFCE84C9F}" type="presOf" srcId="{2FBAA8D6-F080-433D-B7D3-80EECC37B9F8}" destId="{98C44367-F553-4F25-AB90-06A24DE9CF16}" srcOrd="0" destOrd="0" presId="urn:microsoft.com/office/officeart/2005/8/layout/gear1"/>
    <dgm:cxn modelId="{6178A6C8-C5F1-4190-BC8A-2D37C9B25A2B}" type="presOf" srcId="{6C29D2A4-2C52-490E-93EC-3BBFDDBBFE94}" destId="{A45F9F1B-68EF-436E-89DC-A2E6D692F8A5}" srcOrd="0" destOrd="0" presId="urn:microsoft.com/office/officeart/2005/8/layout/gear1"/>
    <dgm:cxn modelId="{9E7C05CD-3C24-4FC8-89C1-8754A0C5FD43}" type="presOf" srcId="{B393BC80-A654-4B7B-988E-EC3E86D5EF9A}" destId="{C30FC810-4F7A-475A-9A54-628FD65D3E17}" srcOrd="2" destOrd="0" presId="urn:microsoft.com/office/officeart/2005/8/layout/gear1"/>
    <dgm:cxn modelId="{A66986E5-3BD1-465B-AB13-387616B4AE99}" srcId="{2FBAA8D6-F080-433D-B7D3-80EECC37B9F8}" destId="{BC24E5A3-62DD-425A-85C5-0D2FBB0B8DC5}" srcOrd="2" destOrd="0" parTransId="{00B0163E-01F5-482F-A722-D43D03758659}" sibTransId="{65E6CEC1-9BA6-47C7-9251-B43450E68373}"/>
    <dgm:cxn modelId="{8E365D41-64F1-4222-BBA1-7F9EADDDC567}" type="presParOf" srcId="{98C44367-F553-4F25-AB90-06A24DE9CF16}" destId="{CBB39A58-97B8-4AD1-A07A-0688EED7F038}" srcOrd="0" destOrd="0" presId="urn:microsoft.com/office/officeart/2005/8/layout/gear1"/>
    <dgm:cxn modelId="{D12CF076-1FE9-4180-8D81-2CE0B354F57E}" type="presParOf" srcId="{98C44367-F553-4F25-AB90-06A24DE9CF16}" destId="{7409A86E-17ED-4559-8297-663A77873ECF}" srcOrd="1" destOrd="0" presId="urn:microsoft.com/office/officeart/2005/8/layout/gear1"/>
    <dgm:cxn modelId="{658C3AE9-D7DE-46E3-A40C-EC70A9851911}" type="presParOf" srcId="{98C44367-F553-4F25-AB90-06A24DE9CF16}" destId="{A36EEF76-5B9A-4706-A0F1-6348B0820F60}" srcOrd="2" destOrd="0" presId="urn:microsoft.com/office/officeart/2005/8/layout/gear1"/>
    <dgm:cxn modelId="{DFD1A4BB-1D93-4C78-B755-1130CD8C0A20}" type="presParOf" srcId="{98C44367-F553-4F25-AB90-06A24DE9CF16}" destId="{463AD128-1804-4B53-A57D-A29CEEC2C030}" srcOrd="3" destOrd="0" presId="urn:microsoft.com/office/officeart/2005/8/layout/gear1"/>
    <dgm:cxn modelId="{91CB0BA8-05AB-43FE-8248-62479B3D4CAB}" type="presParOf" srcId="{98C44367-F553-4F25-AB90-06A24DE9CF16}" destId="{32634C63-0023-44A8-9B6F-839E10A353A4}" srcOrd="4" destOrd="0" presId="urn:microsoft.com/office/officeart/2005/8/layout/gear1"/>
    <dgm:cxn modelId="{98979396-2F69-409E-BE2D-5CF7D32523DC}" type="presParOf" srcId="{98C44367-F553-4F25-AB90-06A24DE9CF16}" destId="{C30FC810-4F7A-475A-9A54-628FD65D3E17}" srcOrd="5" destOrd="0" presId="urn:microsoft.com/office/officeart/2005/8/layout/gear1"/>
    <dgm:cxn modelId="{2811F2FA-D9BE-4115-B96A-517B6903B76D}" type="presParOf" srcId="{98C44367-F553-4F25-AB90-06A24DE9CF16}" destId="{CED7528D-324A-4B79-BFD3-651D670086A4}" srcOrd="6" destOrd="0" presId="urn:microsoft.com/office/officeart/2005/8/layout/gear1"/>
    <dgm:cxn modelId="{9B44DCAE-1818-4ACC-883E-93DD317F6677}" type="presParOf" srcId="{98C44367-F553-4F25-AB90-06A24DE9CF16}" destId="{97C6F8AE-EE07-44ED-93A9-7980B3285A19}" srcOrd="7" destOrd="0" presId="urn:microsoft.com/office/officeart/2005/8/layout/gear1"/>
    <dgm:cxn modelId="{8E82BC7C-C612-4E01-84E8-AF905B60221A}" type="presParOf" srcId="{98C44367-F553-4F25-AB90-06A24DE9CF16}" destId="{27F1FF95-D0C9-4A83-AF8C-A1A3604A1B8E}" srcOrd="8" destOrd="0" presId="urn:microsoft.com/office/officeart/2005/8/layout/gear1"/>
    <dgm:cxn modelId="{06E9267D-CC80-4FB6-9983-1BBCA46A3E27}" type="presParOf" srcId="{98C44367-F553-4F25-AB90-06A24DE9CF16}" destId="{EB84AEFC-FD94-4945-BF47-8922A54C8BBE}" srcOrd="9" destOrd="0" presId="urn:microsoft.com/office/officeart/2005/8/layout/gear1"/>
    <dgm:cxn modelId="{514BA9CE-C115-4B61-B626-57EA4451DC4C}" type="presParOf" srcId="{98C44367-F553-4F25-AB90-06A24DE9CF16}" destId="{16305182-058A-4AB9-ABB9-DB1D0EEED727}" srcOrd="10" destOrd="0" presId="urn:microsoft.com/office/officeart/2005/8/layout/gear1"/>
    <dgm:cxn modelId="{CD90C95C-6142-4D06-81E8-FC65F0484A50}" type="presParOf" srcId="{98C44367-F553-4F25-AB90-06A24DE9CF16}" destId="{A45F9F1B-68EF-436E-89DC-A2E6D692F8A5}" srcOrd="11" destOrd="0" presId="urn:microsoft.com/office/officeart/2005/8/layout/gear1"/>
    <dgm:cxn modelId="{EFFC3797-2481-42BE-A252-83D07CBBB1FA}" type="presParOf" srcId="{98C44367-F553-4F25-AB90-06A24DE9CF16}" destId="{27F8C469-AA5E-4112-A58A-D944CF27FDA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02EB2B-7618-4126-8E58-FACFD9162D2C}" type="doc">
      <dgm:prSet loTypeId="urn:microsoft.com/office/officeart/2005/8/layout/hProcess9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515917A1-DB11-408E-B2D7-E18D89A37138}">
      <dgm:prSet/>
      <dgm:spPr/>
      <dgm:t>
        <a:bodyPr/>
        <a:lstStyle/>
        <a:p>
          <a:pPr rtl="0"/>
          <a:r>
            <a:rPr lang="en-US" dirty="0"/>
            <a:t>The files on your desktop included Power Point, Excel and a link to Google Spreadsheets.</a:t>
          </a:r>
        </a:p>
      </dgm:t>
    </dgm:pt>
    <dgm:pt modelId="{A4DBAB82-DF13-4DD6-963E-8C88FBD27108}" type="parTrans" cxnId="{EF8F4BF7-9A77-4DDC-A5BC-748AD379EB75}">
      <dgm:prSet/>
      <dgm:spPr/>
      <dgm:t>
        <a:bodyPr/>
        <a:lstStyle/>
        <a:p>
          <a:endParaRPr lang="en-US"/>
        </a:p>
      </dgm:t>
    </dgm:pt>
    <dgm:pt modelId="{23CD52D5-F160-4237-AE45-20125987141D}" type="sibTrans" cxnId="{EF8F4BF7-9A77-4DDC-A5BC-748AD379EB75}">
      <dgm:prSet/>
      <dgm:spPr/>
      <dgm:t>
        <a:bodyPr/>
        <a:lstStyle/>
        <a:p>
          <a:endParaRPr lang="en-US"/>
        </a:p>
      </dgm:t>
    </dgm:pt>
    <dgm:pt modelId="{6E0E37A2-2101-47B2-AC05-B61D09240791}">
      <dgm:prSet/>
      <dgm:spPr/>
      <dgm:t>
        <a:bodyPr/>
        <a:lstStyle/>
        <a:p>
          <a:pPr rtl="0"/>
          <a:r>
            <a:rPr lang="en-US"/>
            <a:t>Each one has “play data” for you to create your own data visuals.</a:t>
          </a:r>
        </a:p>
      </dgm:t>
    </dgm:pt>
    <dgm:pt modelId="{716028B4-609E-4FF1-823C-63346493B856}" type="parTrans" cxnId="{F004CD9F-217E-465C-85FA-96561F633791}">
      <dgm:prSet/>
      <dgm:spPr/>
      <dgm:t>
        <a:bodyPr/>
        <a:lstStyle/>
        <a:p>
          <a:endParaRPr lang="en-US"/>
        </a:p>
      </dgm:t>
    </dgm:pt>
    <dgm:pt modelId="{D55969FC-84C4-4366-98E9-90BE6FA169BA}" type="sibTrans" cxnId="{F004CD9F-217E-465C-85FA-96561F633791}">
      <dgm:prSet/>
      <dgm:spPr/>
      <dgm:t>
        <a:bodyPr/>
        <a:lstStyle/>
        <a:p>
          <a:endParaRPr lang="en-US"/>
        </a:p>
      </dgm:t>
    </dgm:pt>
    <dgm:pt modelId="{6356464B-882F-480A-AAF5-C3D188EF40BF}">
      <dgm:prSet/>
      <dgm:spPr/>
      <dgm:t>
        <a:bodyPr/>
        <a:lstStyle/>
        <a:p>
          <a:pPr rtl="0"/>
          <a:r>
            <a:rPr lang="en-US" dirty="0"/>
            <a:t>Start with Power Point.</a:t>
          </a:r>
        </a:p>
        <a:p>
          <a:pPr rtl="0"/>
          <a:r>
            <a:rPr lang="en-US" dirty="0"/>
            <a:t>Have fun and let me know if you need help. </a:t>
          </a:r>
        </a:p>
      </dgm:t>
    </dgm:pt>
    <dgm:pt modelId="{E5E51572-1929-42CB-A823-A0D74F427CD0}" type="parTrans" cxnId="{B1201394-CCF0-44FC-88FA-F8B673604DB4}">
      <dgm:prSet/>
      <dgm:spPr/>
      <dgm:t>
        <a:bodyPr/>
        <a:lstStyle/>
        <a:p>
          <a:endParaRPr lang="en-US"/>
        </a:p>
      </dgm:t>
    </dgm:pt>
    <dgm:pt modelId="{0613A09D-5200-4E5F-8FEB-909AD0599149}" type="sibTrans" cxnId="{B1201394-CCF0-44FC-88FA-F8B673604DB4}">
      <dgm:prSet/>
      <dgm:spPr/>
      <dgm:t>
        <a:bodyPr/>
        <a:lstStyle/>
        <a:p>
          <a:endParaRPr lang="en-US"/>
        </a:p>
      </dgm:t>
    </dgm:pt>
    <dgm:pt modelId="{66EF05C3-2EB7-4403-8C90-52D7EC9D2935}" type="pres">
      <dgm:prSet presAssocID="{A802EB2B-7618-4126-8E58-FACFD9162D2C}" presName="CompostProcess" presStyleCnt="0">
        <dgm:presLayoutVars>
          <dgm:dir/>
          <dgm:resizeHandles val="exact"/>
        </dgm:presLayoutVars>
      </dgm:prSet>
      <dgm:spPr/>
    </dgm:pt>
    <dgm:pt modelId="{1B76A596-C217-4125-B790-6136A577E563}" type="pres">
      <dgm:prSet presAssocID="{A802EB2B-7618-4126-8E58-FACFD9162D2C}" presName="arrow" presStyleLbl="bgShp" presStyleIdx="0" presStyleCnt="1"/>
      <dgm:spPr/>
    </dgm:pt>
    <dgm:pt modelId="{E825658A-8C42-4986-9F79-251893904694}" type="pres">
      <dgm:prSet presAssocID="{A802EB2B-7618-4126-8E58-FACFD9162D2C}" presName="linearProcess" presStyleCnt="0"/>
      <dgm:spPr/>
    </dgm:pt>
    <dgm:pt modelId="{53556E3C-2850-4112-B11A-176DA20A91A3}" type="pres">
      <dgm:prSet presAssocID="{515917A1-DB11-408E-B2D7-E18D89A37138}" presName="textNode" presStyleLbl="node1" presStyleIdx="0" presStyleCnt="3">
        <dgm:presLayoutVars>
          <dgm:bulletEnabled val="1"/>
        </dgm:presLayoutVars>
      </dgm:prSet>
      <dgm:spPr/>
    </dgm:pt>
    <dgm:pt modelId="{65E0531B-6A53-4CE7-9124-D021F3A076D2}" type="pres">
      <dgm:prSet presAssocID="{23CD52D5-F160-4237-AE45-20125987141D}" presName="sibTrans" presStyleCnt="0"/>
      <dgm:spPr/>
    </dgm:pt>
    <dgm:pt modelId="{20266ADC-37AD-4427-8242-E86CB2810ACA}" type="pres">
      <dgm:prSet presAssocID="{6E0E37A2-2101-47B2-AC05-B61D09240791}" presName="textNode" presStyleLbl="node1" presStyleIdx="1" presStyleCnt="3">
        <dgm:presLayoutVars>
          <dgm:bulletEnabled val="1"/>
        </dgm:presLayoutVars>
      </dgm:prSet>
      <dgm:spPr/>
    </dgm:pt>
    <dgm:pt modelId="{3EF2E10E-1D8C-42CD-A7D5-22DA72CBBB07}" type="pres">
      <dgm:prSet presAssocID="{D55969FC-84C4-4366-98E9-90BE6FA169BA}" presName="sibTrans" presStyleCnt="0"/>
      <dgm:spPr/>
    </dgm:pt>
    <dgm:pt modelId="{4EB4C3BC-594B-4938-9056-A748F432B47F}" type="pres">
      <dgm:prSet presAssocID="{6356464B-882F-480A-AAF5-C3D188EF40BF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3C92D034-93CD-4D88-8DA3-BF890BE3C68F}" type="presOf" srcId="{6356464B-882F-480A-AAF5-C3D188EF40BF}" destId="{4EB4C3BC-594B-4938-9056-A748F432B47F}" srcOrd="0" destOrd="0" presId="urn:microsoft.com/office/officeart/2005/8/layout/hProcess9"/>
    <dgm:cxn modelId="{81D63E82-C48B-42AE-8F7F-10933A882FF3}" type="presOf" srcId="{A802EB2B-7618-4126-8E58-FACFD9162D2C}" destId="{66EF05C3-2EB7-4403-8C90-52D7EC9D2935}" srcOrd="0" destOrd="0" presId="urn:microsoft.com/office/officeart/2005/8/layout/hProcess9"/>
    <dgm:cxn modelId="{B1201394-CCF0-44FC-88FA-F8B673604DB4}" srcId="{A802EB2B-7618-4126-8E58-FACFD9162D2C}" destId="{6356464B-882F-480A-AAF5-C3D188EF40BF}" srcOrd="2" destOrd="0" parTransId="{E5E51572-1929-42CB-A823-A0D74F427CD0}" sibTransId="{0613A09D-5200-4E5F-8FEB-909AD0599149}"/>
    <dgm:cxn modelId="{F004CD9F-217E-465C-85FA-96561F633791}" srcId="{A802EB2B-7618-4126-8E58-FACFD9162D2C}" destId="{6E0E37A2-2101-47B2-AC05-B61D09240791}" srcOrd="1" destOrd="0" parTransId="{716028B4-609E-4FF1-823C-63346493B856}" sibTransId="{D55969FC-84C4-4366-98E9-90BE6FA169BA}"/>
    <dgm:cxn modelId="{9D139AD5-9309-48D2-8BC4-2A276CB7E20F}" type="presOf" srcId="{515917A1-DB11-408E-B2D7-E18D89A37138}" destId="{53556E3C-2850-4112-B11A-176DA20A91A3}" srcOrd="0" destOrd="0" presId="urn:microsoft.com/office/officeart/2005/8/layout/hProcess9"/>
    <dgm:cxn modelId="{025FD7E3-6F0C-408E-AF9B-FB5C0560B830}" type="presOf" srcId="{6E0E37A2-2101-47B2-AC05-B61D09240791}" destId="{20266ADC-37AD-4427-8242-E86CB2810ACA}" srcOrd="0" destOrd="0" presId="urn:microsoft.com/office/officeart/2005/8/layout/hProcess9"/>
    <dgm:cxn modelId="{EF8F4BF7-9A77-4DDC-A5BC-748AD379EB75}" srcId="{A802EB2B-7618-4126-8E58-FACFD9162D2C}" destId="{515917A1-DB11-408E-B2D7-E18D89A37138}" srcOrd="0" destOrd="0" parTransId="{A4DBAB82-DF13-4DD6-963E-8C88FBD27108}" sibTransId="{23CD52D5-F160-4237-AE45-20125987141D}"/>
    <dgm:cxn modelId="{D78953F0-16FC-4B8C-A043-8794287B4E28}" type="presParOf" srcId="{66EF05C3-2EB7-4403-8C90-52D7EC9D2935}" destId="{1B76A596-C217-4125-B790-6136A577E563}" srcOrd="0" destOrd="0" presId="urn:microsoft.com/office/officeart/2005/8/layout/hProcess9"/>
    <dgm:cxn modelId="{B43CF8B7-4CDD-42E7-B5EA-AA270948C134}" type="presParOf" srcId="{66EF05C3-2EB7-4403-8C90-52D7EC9D2935}" destId="{E825658A-8C42-4986-9F79-251893904694}" srcOrd="1" destOrd="0" presId="urn:microsoft.com/office/officeart/2005/8/layout/hProcess9"/>
    <dgm:cxn modelId="{6D742827-1298-4C29-A6DD-2359B2198304}" type="presParOf" srcId="{E825658A-8C42-4986-9F79-251893904694}" destId="{53556E3C-2850-4112-B11A-176DA20A91A3}" srcOrd="0" destOrd="0" presId="urn:microsoft.com/office/officeart/2005/8/layout/hProcess9"/>
    <dgm:cxn modelId="{59241783-0F91-4700-B443-83C29C07C3BD}" type="presParOf" srcId="{E825658A-8C42-4986-9F79-251893904694}" destId="{65E0531B-6A53-4CE7-9124-D021F3A076D2}" srcOrd="1" destOrd="0" presId="urn:microsoft.com/office/officeart/2005/8/layout/hProcess9"/>
    <dgm:cxn modelId="{272119CF-E8AC-4976-BBD0-308B6F59758E}" type="presParOf" srcId="{E825658A-8C42-4986-9F79-251893904694}" destId="{20266ADC-37AD-4427-8242-E86CB2810ACA}" srcOrd="2" destOrd="0" presId="urn:microsoft.com/office/officeart/2005/8/layout/hProcess9"/>
    <dgm:cxn modelId="{92498819-2916-43C0-9476-EAC3B51D0621}" type="presParOf" srcId="{E825658A-8C42-4986-9F79-251893904694}" destId="{3EF2E10E-1D8C-42CD-A7D5-22DA72CBBB07}" srcOrd="3" destOrd="0" presId="urn:microsoft.com/office/officeart/2005/8/layout/hProcess9"/>
    <dgm:cxn modelId="{5E78BFE2-AD0A-4DB7-A17F-4B9710362B62}" type="presParOf" srcId="{E825658A-8C42-4986-9F79-251893904694}" destId="{4EB4C3BC-594B-4938-9056-A748F432B47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B39A58-97B8-4AD1-A07A-0688EED7F038}">
      <dsp:nvSpPr>
        <dsp:cNvPr id="0" name=""/>
        <dsp:cNvSpPr/>
      </dsp:nvSpPr>
      <dsp:spPr>
        <a:xfrm>
          <a:off x="3793066" y="2438400"/>
          <a:ext cx="2980266" cy="2980266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b="1" kern="1200" dirty="0"/>
            <a:t>Visuals</a:t>
          </a:r>
          <a:endParaRPr lang="en-US" sz="3100" b="1" kern="1200" dirty="0"/>
        </a:p>
      </dsp:txBody>
      <dsp:txXfrm>
        <a:off x="4392232" y="3136513"/>
        <a:ext cx="1781934" cy="1531918"/>
      </dsp:txXfrm>
    </dsp:sp>
    <dsp:sp modelId="{463AD128-1804-4B53-A57D-A29CEEC2C030}">
      <dsp:nvSpPr>
        <dsp:cNvPr id="0" name=""/>
        <dsp:cNvSpPr/>
      </dsp:nvSpPr>
      <dsp:spPr>
        <a:xfrm>
          <a:off x="2059093" y="1733973"/>
          <a:ext cx="2167466" cy="2167466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Data</a:t>
          </a:r>
          <a:endParaRPr lang="en-US" sz="3100" b="1" kern="1200" dirty="0"/>
        </a:p>
      </dsp:txBody>
      <dsp:txXfrm>
        <a:off x="2604759" y="2282937"/>
        <a:ext cx="1076134" cy="1069538"/>
      </dsp:txXfrm>
    </dsp:sp>
    <dsp:sp modelId="{CED7528D-324A-4B79-BFD3-651D670086A4}">
      <dsp:nvSpPr>
        <dsp:cNvPr id="0" name=""/>
        <dsp:cNvSpPr/>
      </dsp:nvSpPr>
      <dsp:spPr>
        <a:xfrm rot="20700000">
          <a:off x="3273095" y="238642"/>
          <a:ext cx="2123675" cy="2123675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Simple</a:t>
          </a:r>
          <a:endParaRPr lang="en-US" sz="3100" b="1" kern="1200" dirty="0"/>
        </a:p>
      </dsp:txBody>
      <dsp:txXfrm rot="-20700000">
        <a:off x="3738879" y="704426"/>
        <a:ext cx="1192106" cy="1192106"/>
      </dsp:txXfrm>
    </dsp:sp>
    <dsp:sp modelId="{16305182-058A-4AB9-ABB9-DB1D0EEED727}">
      <dsp:nvSpPr>
        <dsp:cNvPr id="0" name=""/>
        <dsp:cNvSpPr/>
      </dsp:nvSpPr>
      <dsp:spPr>
        <a:xfrm>
          <a:off x="3577577" y="1980864"/>
          <a:ext cx="3814741" cy="3814741"/>
        </a:xfrm>
        <a:prstGeom prst="circularArrow">
          <a:avLst>
            <a:gd name="adj1" fmla="val 4688"/>
            <a:gd name="adj2" fmla="val 299029"/>
            <a:gd name="adj3" fmla="val 2539295"/>
            <a:gd name="adj4" fmla="val 15812321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5F9F1B-68EF-436E-89DC-A2E6D692F8A5}">
      <dsp:nvSpPr>
        <dsp:cNvPr id="0" name=""/>
        <dsp:cNvSpPr/>
      </dsp:nvSpPr>
      <dsp:spPr>
        <a:xfrm>
          <a:off x="1675238" y="1249140"/>
          <a:ext cx="2771648" cy="277164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F8C469-AA5E-4112-A58A-D944CF27FDA1}">
      <dsp:nvSpPr>
        <dsp:cNvPr id="0" name=""/>
        <dsp:cNvSpPr/>
      </dsp:nvSpPr>
      <dsp:spPr>
        <a:xfrm>
          <a:off x="2781867" y="-231776"/>
          <a:ext cx="2988394" cy="298839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76A596-C217-4125-B790-6136A577E563}">
      <dsp:nvSpPr>
        <dsp:cNvPr id="0" name=""/>
        <dsp:cNvSpPr/>
      </dsp:nvSpPr>
      <dsp:spPr>
        <a:xfrm>
          <a:off x="842810" y="0"/>
          <a:ext cx="9551855" cy="3777101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556E3C-2850-4112-B11A-176DA20A91A3}">
      <dsp:nvSpPr>
        <dsp:cNvPr id="0" name=""/>
        <dsp:cNvSpPr/>
      </dsp:nvSpPr>
      <dsp:spPr>
        <a:xfrm>
          <a:off x="380801" y="1133130"/>
          <a:ext cx="3371243" cy="1510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The files on your desktop included Power Point, Excel and a link to Google Spreadsheets.</a:t>
          </a:r>
        </a:p>
      </dsp:txBody>
      <dsp:txXfrm>
        <a:off x="454554" y="1206883"/>
        <a:ext cx="3223737" cy="1363334"/>
      </dsp:txXfrm>
    </dsp:sp>
    <dsp:sp modelId="{20266ADC-37AD-4427-8242-E86CB2810ACA}">
      <dsp:nvSpPr>
        <dsp:cNvPr id="0" name=""/>
        <dsp:cNvSpPr/>
      </dsp:nvSpPr>
      <dsp:spPr>
        <a:xfrm>
          <a:off x="3933116" y="1133130"/>
          <a:ext cx="3371243" cy="1510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Each one has “play data” for you to create your own data visuals.</a:t>
          </a:r>
        </a:p>
      </dsp:txBody>
      <dsp:txXfrm>
        <a:off x="4006869" y="1206883"/>
        <a:ext cx="3223737" cy="1363334"/>
      </dsp:txXfrm>
    </dsp:sp>
    <dsp:sp modelId="{4EB4C3BC-594B-4938-9056-A748F432B47F}">
      <dsp:nvSpPr>
        <dsp:cNvPr id="0" name=""/>
        <dsp:cNvSpPr/>
      </dsp:nvSpPr>
      <dsp:spPr>
        <a:xfrm>
          <a:off x="7485432" y="1133130"/>
          <a:ext cx="3371243" cy="1510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Start with Power Point.</a:t>
          </a:r>
        </a:p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Have fun and let me know if you need help. </a:t>
          </a:r>
        </a:p>
      </dsp:txBody>
      <dsp:txXfrm>
        <a:off x="7559185" y="1206883"/>
        <a:ext cx="3223737" cy="1363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3EFA3-5758-4A8B-9E15-F70870A004A9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FD745-8E5C-45C0-A8C8-8F9A2F23C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35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Optional: Have half the participants use the text and the other half use the graph, to see who can answer the question faster.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FD745-8E5C-45C0-A8C8-8F9A2F23C9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33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demonstrates how changing the perspective of a graphic can skew the data being displayed.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FD745-8E5C-45C0-A8C8-8F9A2F23C97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81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51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88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56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71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28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4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40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0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11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36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19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D2872-0F4F-4C03-9069-C608E476E4E0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3257-57E9-4AF1-9244-F6B342C04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8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gle/LC9ngsMgpNBbE8jT7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25188" y="5570316"/>
            <a:ext cx="6651321" cy="43180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chemeClr val="bg1">
                    <a:lumMod val="50000"/>
                  </a:schemeClr>
                </a:solidFill>
                <a:latin typeface="Berlin Sans FB Demi" panose="020E0802020502020306" pitchFamily="34" charset="0"/>
              </a:rPr>
              <a:t>For Beginners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23577891"/>
              </p:ext>
            </p:extLst>
          </p:nvPr>
        </p:nvGraphicFramePr>
        <p:xfrm>
          <a:off x="1222849" y="36754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ctangle 13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B7FB1C-FD62-41D5-B18F-0631B5D56ECD}"/>
              </a:ext>
            </a:extLst>
          </p:cNvPr>
          <p:cNvSpPr txBox="1"/>
          <p:nvPr/>
        </p:nvSpPr>
        <p:spPr>
          <a:xfrm>
            <a:off x="172278" y="6533638"/>
            <a:ext cx="11423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To use this Power Point please include: Adapted from the Data Visualization Workshop by Terri Gotschall, MLIS, AHIP, University of </a:t>
            </a:r>
            <a:r>
              <a:rPr lang="en-US" sz="1200"/>
              <a:t>Central Florida </a:t>
            </a:r>
            <a:r>
              <a:rPr lang="en-US" sz="1200" dirty="0"/>
              <a:t>College of Medicine.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BB81C6-6D25-4C38-83B6-5D0E89262963}"/>
              </a:ext>
            </a:extLst>
          </p:cNvPr>
          <p:cNvSpPr txBox="1"/>
          <p:nvPr/>
        </p:nvSpPr>
        <p:spPr>
          <a:xfrm>
            <a:off x="291547" y="5595789"/>
            <a:ext cx="3273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Presented by:</a:t>
            </a:r>
          </a:p>
          <a:p>
            <a:r>
              <a:rPr lang="en-US" dirty="0"/>
              <a:t>Date: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05C98B-F971-4440-BFDF-052A860B2586}"/>
              </a:ext>
            </a:extLst>
          </p:cNvPr>
          <p:cNvSpPr txBox="1"/>
          <p:nvPr/>
        </p:nvSpPr>
        <p:spPr>
          <a:xfrm>
            <a:off x="10335754" y="367549"/>
            <a:ext cx="1355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 your logo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CFC8C9-5718-4869-8686-A690E9E6848C}"/>
              </a:ext>
            </a:extLst>
          </p:cNvPr>
          <p:cNvSpPr txBox="1"/>
          <p:nvPr/>
        </p:nvSpPr>
        <p:spPr>
          <a:xfrm>
            <a:off x="10807908" y="3741762"/>
            <a:ext cx="12309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the color to match your library’s colors.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EBB48661-ED9F-4BF2-84DF-45A1CC0906BA}"/>
              </a:ext>
            </a:extLst>
          </p:cNvPr>
          <p:cNvSpPr/>
          <p:nvPr/>
        </p:nvSpPr>
        <p:spPr>
          <a:xfrm>
            <a:off x="11482466" y="5246557"/>
            <a:ext cx="389744" cy="11805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44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93326" y="505392"/>
            <a:ext cx="715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Using Google Spreadsheet</a:t>
            </a:r>
          </a:p>
        </p:txBody>
      </p:sp>
      <p:cxnSp>
        <p:nvCxnSpPr>
          <p:cNvPr id="24" name="Straight Connector 23"/>
          <p:cNvCxnSpPr>
            <a:endCxn id="23" idx="2"/>
          </p:cNvCxnSpPr>
          <p:nvPr/>
        </p:nvCxnSpPr>
        <p:spPr>
          <a:xfrm>
            <a:off x="564022" y="1151723"/>
            <a:ext cx="350511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3326" y="1136334"/>
            <a:ext cx="3408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Convert Data to a Graph in Two Steps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4022" y="2646935"/>
            <a:ext cx="333812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Select the data.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Click on     to insert chart.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0" t="13590" r="14926" b="15346"/>
          <a:stretch/>
        </p:blipFill>
        <p:spPr>
          <a:xfrm>
            <a:off x="1981492" y="3239286"/>
            <a:ext cx="300581" cy="2784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840" y="1519272"/>
            <a:ext cx="7425723" cy="4094653"/>
          </a:xfrm>
          <a:prstGeom prst="rect">
            <a:avLst/>
          </a:prstGeom>
        </p:spPr>
      </p:pic>
      <p:sp>
        <p:nvSpPr>
          <p:cNvPr id="13" name="Down Arrow 12"/>
          <p:cNvSpPr/>
          <p:nvPr/>
        </p:nvSpPr>
        <p:spPr>
          <a:xfrm>
            <a:off x="10810619" y="1371945"/>
            <a:ext cx="297712" cy="453793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784610" y="3381932"/>
            <a:ext cx="1070017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Step One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424466" y="932791"/>
            <a:ext cx="1070017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Step Two</a:t>
            </a:r>
          </a:p>
        </p:txBody>
      </p:sp>
      <p:sp>
        <p:nvSpPr>
          <p:cNvPr id="15" name="Down Arrow 14"/>
          <p:cNvSpPr/>
          <p:nvPr/>
        </p:nvSpPr>
        <p:spPr>
          <a:xfrm rot="14426733">
            <a:off x="5951763" y="3029273"/>
            <a:ext cx="297712" cy="453793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02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64022" y="498060"/>
            <a:ext cx="4108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accent4"/>
                </a:solidFill>
                <a:latin typeface="Berlin Sans FB Demi" panose="020E0802020502020306" pitchFamily="34" charset="0"/>
              </a:rPr>
              <a:t>Hot Tips!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64022" y="1377854"/>
            <a:ext cx="6759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 charts and graphs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7065" y="2089244"/>
            <a:ext cx="53268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1. Start with clean data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	Units need to be the same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	No blank fields or missing data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	Remove duplication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64022" y="1329057"/>
            <a:ext cx="350511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293673"/>
              </p:ext>
            </p:extLst>
          </p:nvPr>
        </p:nvGraphicFramePr>
        <p:xfrm>
          <a:off x="2831458" y="4360462"/>
          <a:ext cx="270675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2686">
                  <a:extLst>
                    <a:ext uri="{9D8B030D-6E8A-4147-A177-3AD203B41FA5}">
                      <a16:colId xmlns:a16="http://schemas.microsoft.com/office/drawing/2014/main" val="3588008565"/>
                    </a:ext>
                  </a:extLst>
                </a:gridCol>
                <a:gridCol w="1084072">
                  <a:extLst>
                    <a:ext uri="{9D8B030D-6E8A-4147-A177-3AD203B41FA5}">
                      <a16:colId xmlns:a16="http://schemas.microsoft.com/office/drawing/2014/main" val="923321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Ingredient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604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1/4 cup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928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Vinegar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 TBS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228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872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Vinegar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 TBS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548347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08281"/>
              </p:ext>
            </p:extLst>
          </p:nvPr>
        </p:nvGraphicFramePr>
        <p:xfrm>
          <a:off x="6804946" y="4360462"/>
          <a:ext cx="270675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2686">
                  <a:extLst>
                    <a:ext uri="{9D8B030D-6E8A-4147-A177-3AD203B41FA5}">
                      <a16:colId xmlns:a16="http://schemas.microsoft.com/office/drawing/2014/main" val="3588008565"/>
                    </a:ext>
                  </a:extLst>
                </a:gridCol>
                <a:gridCol w="1084072">
                  <a:extLst>
                    <a:ext uri="{9D8B030D-6E8A-4147-A177-3AD203B41FA5}">
                      <a16:colId xmlns:a16="http://schemas.microsoft.com/office/drawing/2014/main" val="1467716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Ingredient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604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ounces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928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Vinegar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ounces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228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ounces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872904"/>
                  </a:ext>
                </a:extLst>
              </a:tr>
            </a:tbl>
          </a:graphicData>
        </a:graphic>
      </p:graphicFrame>
      <p:sp>
        <p:nvSpPr>
          <p:cNvPr id="4" name="Right Arrow 3"/>
          <p:cNvSpPr/>
          <p:nvPr/>
        </p:nvSpPr>
        <p:spPr>
          <a:xfrm>
            <a:off x="5840083" y="5102142"/>
            <a:ext cx="517585" cy="272115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0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64022" y="498060"/>
            <a:ext cx="4108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accent4"/>
                </a:solidFill>
                <a:latin typeface="Berlin Sans FB Demi" panose="020E0802020502020306" pitchFamily="34" charset="0"/>
              </a:rPr>
              <a:t>Hot Tips!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64022" y="1377854"/>
            <a:ext cx="6759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 charts and graphs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7065" y="2089244"/>
            <a:ext cx="688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2. Keep it simple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64022" y="1329057"/>
            <a:ext cx="350511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478247"/>
              </p:ext>
            </p:extLst>
          </p:nvPr>
        </p:nvGraphicFramePr>
        <p:xfrm>
          <a:off x="276045" y="2791438"/>
          <a:ext cx="5435247" cy="3211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9606741"/>
              </p:ext>
            </p:extLst>
          </p:nvPr>
        </p:nvGraphicFramePr>
        <p:xfrm>
          <a:off x="5711293" y="2791439"/>
          <a:ext cx="5909900" cy="3211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082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64022" y="498060"/>
            <a:ext cx="4108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accent4"/>
                </a:solidFill>
                <a:latin typeface="Berlin Sans FB Demi" panose="020E0802020502020306" pitchFamily="34" charset="0"/>
              </a:rPr>
              <a:t>Hot Tips!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64022" y="1377854"/>
            <a:ext cx="6759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 charts and graphs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7064" y="2089244"/>
            <a:ext cx="851864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rabicPeriod" startAt="3"/>
            </a:pPr>
            <a:r>
              <a:rPr lang="en-US" sz="2400" dirty="0"/>
              <a:t>Cite your data set.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 startAt="3"/>
            </a:pPr>
            <a:r>
              <a:rPr lang="en-US" sz="2400" dirty="0"/>
              <a:t>Provide a legend.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 startAt="3"/>
            </a:pPr>
            <a:r>
              <a:rPr lang="en-US" sz="2400" dirty="0"/>
              <a:t>Label your x and y axis.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 startAt="3"/>
            </a:pPr>
            <a:r>
              <a:rPr lang="en-US" sz="2400" dirty="0"/>
              <a:t>Use colors with purpose.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Red often means loss or stop, </a:t>
            </a:r>
            <a:br>
              <a:rPr lang="en-US" sz="2400" dirty="0"/>
            </a:br>
            <a:r>
              <a:rPr lang="en-US" sz="2400" dirty="0"/>
              <a:t>especially when dealing with money.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Green is usually associated with positive or go.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[add your colors here, black and gold represents UCF.]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64022" y="1329057"/>
            <a:ext cx="350511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294" y="965804"/>
            <a:ext cx="4897899" cy="29439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23603" t="88130" r="24758" b="3609"/>
          <a:stretch/>
        </p:blipFill>
        <p:spPr>
          <a:xfrm>
            <a:off x="7879405" y="3560323"/>
            <a:ext cx="2529192" cy="24319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72243" y="3918763"/>
            <a:ext cx="3053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Data from: https://www.bls.gov/ooh/</a:t>
            </a:r>
          </a:p>
        </p:txBody>
      </p:sp>
      <p:sp>
        <p:nvSpPr>
          <p:cNvPr id="2" name="Rectangle 1"/>
          <p:cNvSpPr/>
          <p:nvPr/>
        </p:nvSpPr>
        <p:spPr>
          <a:xfrm>
            <a:off x="6828817" y="1556426"/>
            <a:ext cx="282102" cy="1498059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263822" y="1624075"/>
            <a:ext cx="282102" cy="1498059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rot="5400000">
            <a:off x="8948016" y="1593907"/>
            <a:ext cx="401870" cy="353096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2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2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  <p:bldP spid="2" grpId="0" animBg="1"/>
      <p:bldP spid="2" grpId="1" animBg="1"/>
      <p:bldP spid="16" grpId="0" animBg="1"/>
      <p:bldP spid="16" grpId="1" animBg="1"/>
      <p:bldP spid="19" grpId="0" animBg="1"/>
      <p:bldP spid="1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64021" y="498060"/>
            <a:ext cx="74055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accent4"/>
                </a:solidFill>
                <a:latin typeface="Berlin Sans FB Demi" panose="020E0802020502020306" pitchFamily="34" charset="0"/>
              </a:rPr>
              <a:t>Protected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64022" y="1377854"/>
            <a:ext cx="6759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Restricted Data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91897" y="2089245"/>
            <a:ext cx="851864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Is your data highly restricted or restricted data?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Are the tools you are using appropriate for the classification of the data?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If you are using restricted data you must follow your organizations policies.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	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64022" y="1329057"/>
            <a:ext cx="350511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56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8368" y="498060"/>
            <a:ext cx="4108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accent4"/>
                </a:solidFill>
                <a:latin typeface="Berlin Sans FB Demi" panose="020E0802020502020306" pitchFamily="34" charset="0"/>
              </a:rPr>
              <a:t>Give it A Try!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73440944"/>
              </p:ext>
            </p:extLst>
          </p:nvPr>
        </p:nvGraphicFramePr>
        <p:xfrm>
          <a:off x="537580" y="2002596"/>
          <a:ext cx="11237477" cy="3777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41005" y="1373440"/>
            <a:ext cx="4359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Play with Your Data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537580" y="1329057"/>
            <a:ext cx="350511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0211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68368" y="1596393"/>
            <a:ext cx="715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To share your design with the class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77758" y="2242724"/>
            <a:ext cx="4801608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8367" y="498060"/>
            <a:ext cx="6472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accent4"/>
                </a:solidFill>
                <a:latin typeface="Berlin Sans FB Demi" panose="020E0802020502020306" pitchFamily="34" charset="0"/>
              </a:rPr>
              <a:t>Share your Creations!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5963C6-7804-4DD0-B480-4804FC6E74DC}"/>
              </a:ext>
            </a:extLst>
          </p:cNvPr>
          <p:cNvSpPr txBox="1"/>
          <p:nvPr/>
        </p:nvSpPr>
        <p:spPr>
          <a:xfrm>
            <a:off x="548640" y="2673531"/>
            <a:ext cx="934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[include the link to your shared Google presentation here.]</a:t>
            </a:r>
          </a:p>
        </p:txBody>
      </p:sp>
    </p:spTree>
    <p:extLst>
      <p:ext uri="{BB962C8B-B14F-4D97-AF65-F5344CB8AC3E}">
        <p14:creationId xmlns:p14="http://schemas.microsoft.com/office/powerpoint/2010/main" val="3807209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8368" y="1596393"/>
            <a:ext cx="715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Feedback Survey 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77758" y="2242724"/>
            <a:ext cx="4801608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8367" y="498060"/>
            <a:ext cx="6472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Berlin Sans FB" panose="020E0602020502020306" pitchFamily="34" charset="0"/>
                <a:ea typeface="+mn-ea"/>
                <a:cs typeface="+mn-cs"/>
              </a:rPr>
              <a:t>Share your Thoughts!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8162" y="2889055"/>
            <a:ext cx="931117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take a minute to complete our four question survey. Copy and paste this link into your browser or (ctrl + click):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[insert link here]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265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752884" y="1995582"/>
            <a:ext cx="731414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accent4"/>
                </a:solidFill>
                <a:latin typeface="Berlin Sans FB Demi" panose="020E0802020502020306" pitchFamily="34" charset="0"/>
              </a:rPr>
              <a:t>Thank you!</a:t>
            </a:r>
          </a:p>
          <a:p>
            <a:endParaRPr lang="en-US" sz="3200" dirty="0"/>
          </a:p>
          <a:p>
            <a:r>
              <a:rPr lang="en-US" sz="2400" b="1" dirty="0">
                <a:solidFill>
                  <a:srgbClr val="FF0000"/>
                </a:solidFill>
              </a:rPr>
              <a:t>[Add contact information here.]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824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51157" y="2096865"/>
            <a:ext cx="1067003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This is an interactive workshop. 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I encourage you to ask questions throughout the session.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The play data we will be using today is found in the Data Visuals folder on the desktop.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Be creative and have fun.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4021" y="498060"/>
            <a:ext cx="6104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accent4"/>
                </a:solidFill>
                <a:latin typeface="Berlin Sans FB Demi" panose="020E0802020502020306" pitchFamily="34" charset="0"/>
              </a:rPr>
              <a:t>Logistics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564022" y="1329057"/>
            <a:ext cx="5534853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832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88578" y="2739716"/>
            <a:ext cx="44976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All career counselors need to share the same information which we have obtained from the Occupational Outlook Handbook. Registered nurses median salary is $33.65 per hour and the job outlook is 15%, nursing assistants median salary is $13.23 per hour and the job outlook is 11%, licensed practical nurses median salary is $21.65 per hour and the job outlook is 12%. Please advise students of which career has the highest job outlook and median salary.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768934"/>
            <a:ext cx="5221216" cy="31382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3500" y="2123494"/>
            <a:ext cx="6063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Which career has the highest median salary?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36" y="6213450"/>
            <a:ext cx="3053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Data from: https://www.bls.gov/ooh/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4021" y="1448824"/>
            <a:ext cx="10874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To share information that gets lost in text.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4021" y="498060"/>
            <a:ext cx="6104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accent4"/>
                </a:solidFill>
                <a:latin typeface="Berlin Sans FB Demi" panose="020E0802020502020306" pitchFamily="34" charset="0"/>
              </a:rPr>
              <a:t>Why Visualize Data?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564022" y="1329057"/>
            <a:ext cx="5534853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58747" y="2488221"/>
            <a:ext cx="5534853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3283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64021" y="498060"/>
            <a:ext cx="6104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accent4"/>
                </a:solidFill>
                <a:latin typeface="Berlin Sans FB Demi" panose="020E0802020502020306" pitchFamily="34" charset="0"/>
              </a:rPr>
              <a:t>Why Visualize Data?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64021" y="1448824"/>
            <a:ext cx="10874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To communicate large data sets in an easy to read manner.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64022" y="1329057"/>
            <a:ext cx="5534853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21" y="2365542"/>
            <a:ext cx="6345737" cy="33023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7" t="6528" r="28588" b="14651"/>
          <a:stretch/>
        </p:blipFill>
        <p:spPr>
          <a:xfrm>
            <a:off x="7504981" y="2222944"/>
            <a:ext cx="3665785" cy="35136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66322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8099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52600" y="3215278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Do you remember which career has the highest median salary?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Was the citation trend going up or down?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4021" y="1448824"/>
            <a:ext cx="10874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Visuals help stakeholders remember key information.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4021" y="498060"/>
            <a:ext cx="6104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accent4"/>
                </a:solidFill>
                <a:latin typeface="Berlin Sans FB Demi" panose="020E0802020502020306" pitchFamily="34" charset="0"/>
              </a:rPr>
              <a:t>Why Visualize Data?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564022" y="1329057"/>
            <a:ext cx="5534853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97114" y="2386064"/>
            <a:ext cx="5774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Test your recall:</a:t>
            </a:r>
          </a:p>
        </p:txBody>
      </p:sp>
    </p:spTree>
    <p:extLst>
      <p:ext uri="{BB962C8B-B14F-4D97-AF65-F5344CB8AC3E}">
        <p14:creationId xmlns:p14="http://schemas.microsoft.com/office/powerpoint/2010/main" val="208715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93326" y="1151723"/>
            <a:ext cx="6759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Convert Data to SmartArt in Three Clicks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4022" y="2086908"/>
            <a:ext cx="426634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Click on the text box containing </a:t>
            </a:r>
            <a:r>
              <a:rPr lang="en-US" sz="2400"/>
              <a:t>the information.</a:t>
            </a:r>
            <a:endParaRPr lang="en-US" sz="2400" dirty="0"/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Under the Home tab click on Convert to SmartArt.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Select the art that best represents your process.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Resize and recolor to fit your slide.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096000" y="2086908"/>
            <a:ext cx="1575651" cy="121906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txBody>
          <a:bodyPr/>
          <a:lstStyle/>
          <a:p>
            <a:pPr lvl="0" rtl="0"/>
            <a:r>
              <a:rPr lang="en-US" dirty="0"/>
              <a:t>Jane Smith</a:t>
            </a:r>
          </a:p>
          <a:p>
            <a:pPr lvl="0" rtl="0"/>
            <a:r>
              <a:rPr lang="en-US" dirty="0"/>
              <a:t>7 Publications</a:t>
            </a:r>
          </a:p>
          <a:p>
            <a:pPr lvl="0" rtl="0"/>
            <a:r>
              <a:rPr lang="en-US" dirty="0"/>
              <a:t>25 Citations </a:t>
            </a:r>
          </a:p>
          <a:p>
            <a:pPr lvl="0" rtl="0"/>
            <a:r>
              <a:rPr lang="en-US" dirty="0"/>
              <a:t>h-Index 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3326" y="505392"/>
            <a:ext cx="715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Using PowerPoint</a:t>
            </a:r>
          </a:p>
        </p:txBody>
      </p:sp>
      <p:cxnSp>
        <p:nvCxnSpPr>
          <p:cNvPr id="24" name="Straight Connector 23"/>
          <p:cNvCxnSpPr>
            <a:endCxn id="23" idx="2"/>
          </p:cNvCxnSpPr>
          <p:nvPr/>
        </p:nvCxnSpPr>
        <p:spPr>
          <a:xfrm>
            <a:off x="564022" y="1151723"/>
            <a:ext cx="350511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652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93326" y="1151723"/>
            <a:ext cx="6759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Convert Data to SmartArt and add pictures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64022" y="2042492"/>
            <a:ext cx="2239563" cy="373720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txBody>
          <a:bodyPr/>
          <a:lstStyle/>
          <a:p>
            <a:pPr lvl="0" rtl="0"/>
            <a:r>
              <a:rPr lang="en-US" dirty="0"/>
              <a:t>Jane Smith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US" dirty="0"/>
              <a:t>7 Publications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US" dirty="0"/>
              <a:t>25 Citations 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US" dirty="0"/>
              <a:t>h-Index 2</a:t>
            </a:r>
          </a:p>
          <a:p>
            <a:pPr lvl="0" rtl="0"/>
            <a:r>
              <a:rPr lang="en-US" dirty="0"/>
              <a:t>John Doe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US" dirty="0"/>
              <a:t>8 Publications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US" dirty="0"/>
              <a:t>23 Citations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US" dirty="0"/>
              <a:t>h-Index 2</a:t>
            </a:r>
          </a:p>
          <a:p>
            <a:pPr lvl="0" rtl="0"/>
            <a:r>
              <a:rPr lang="en-US" dirty="0"/>
              <a:t>Sam Brown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US" dirty="0"/>
              <a:t>6 Publications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US" dirty="0"/>
              <a:t>72 Citations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en-US" dirty="0"/>
              <a:t>h-Index 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3326" y="505392"/>
            <a:ext cx="715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Using PowerPoint</a:t>
            </a:r>
          </a:p>
        </p:txBody>
      </p:sp>
      <p:cxnSp>
        <p:nvCxnSpPr>
          <p:cNvPr id="24" name="Straight Connector 23"/>
          <p:cNvCxnSpPr>
            <a:endCxn id="23" idx="2"/>
          </p:cNvCxnSpPr>
          <p:nvPr/>
        </p:nvCxnSpPr>
        <p:spPr>
          <a:xfrm>
            <a:off x="564022" y="1151723"/>
            <a:ext cx="350511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040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93326" y="505392"/>
            <a:ext cx="715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Using Excel</a:t>
            </a:r>
          </a:p>
        </p:txBody>
      </p:sp>
      <p:cxnSp>
        <p:nvCxnSpPr>
          <p:cNvPr id="24" name="Straight Connector 23"/>
          <p:cNvCxnSpPr>
            <a:endCxn id="23" idx="2"/>
          </p:cNvCxnSpPr>
          <p:nvPr/>
        </p:nvCxnSpPr>
        <p:spPr>
          <a:xfrm>
            <a:off x="564022" y="1151723"/>
            <a:ext cx="350511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493325" y="1151723"/>
            <a:ext cx="8115837" cy="4250550"/>
            <a:chOff x="4641581" y="954177"/>
            <a:chExt cx="8115837" cy="4250550"/>
          </a:xfrm>
        </p:grpSpPr>
        <p:sp>
          <p:nvSpPr>
            <p:cNvPr id="17" name="TextBox 16"/>
            <p:cNvSpPr txBox="1"/>
            <p:nvPr/>
          </p:nvSpPr>
          <p:spPr>
            <a:xfrm>
              <a:off x="4641581" y="954177"/>
              <a:ext cx="81158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Convert a Table to a Chart in Four Steps Demonstration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83049" y="2157739"/>
              <a:ext cx="7148945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en-US" sz="2400" dirty="0"/>
                <a:t>Select the data.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2400" dirty="0"/>
                <a:t>Under the Insert tab click on People Graph.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2400" dirty="0"/>
                <a:t>In the People Graph box click on      data.</a:t>
              </a:r>
            </a:p>
            <a:p>
              <a:pPr marL="800100" lvl="1" indent="-342900">
                <a:buFont typeface="Arial" panose="020B0604020202020204" pitchFamily="34" charset="0"/>
                <a:buChar char="•"/>
              </a:pPr>
              <a:r>
                <a:rPr lang="en-US" sz="2400" dirty="0"/>
                <a:t>Change the title</a:t>
              </a:r>
            </a:p>
            <a:p>
              <a:pPr marL="800100" lvl="1" indent="-342900">
                <a:buFont typeface="Arial" panose="020B0604020202020204" pitchFamily="34" charset="0"/>
                <a:buChar char="•"/>
              </a:pPr>
              <a:r>
                <a:rPr lang="en-US" sz="2400" dirty="0"/>
                <a:t>Click on select your data.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2400" dirty="0"/>
                <a:t>Click Create</a:t>
              </a:r>
            </a:p>
            <a:p>
              <a:pPr marL="800100" lvl="1" indent="-342900">
                <a:buFont typeface="Arial" panose="020B0604020202020204" pitchFamily="34" charset="0"/>
                <a:buChar char="•"/>
              </a:pPr>
              <a:r>
                <a:rPr lang="en-US" sz="2400" dirty="0"/>
                <a:t>Click on      settings to change the type, theme and shape.</a:t>
              </a: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47" t="11553" r="53501" b="13675"/>
            <a:stretch/>
          </p:blipFill>
          <p:spPr>
            <a:xfrm>
              <a:off x="9210236" y="2926865"/>
              <a:ext cx="361784" cy="34190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68" t="12706" r="9831" b="13827"/>
            <a:stretch/>
          </p:blipFill>
          <p:spPr>
            <a:xfrm>
              <a:off x="6652231" y="4381809"/>
              <a:ext cx="360399" cy="3455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1370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90450"/>
            <a:ext cx="12192000" cy="367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93326" y="505392"/>
            <a:ext cx="715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Using Excel</a:t>
            </a:r>
          </a:p>
        </p:txBody>
      </p:sp>
      <p:cxnSp>
        <p:nvCxnSpPr>
          <p:cNvPr id="24" name="Straight Connector 23"/>
          <p:cNvCxnSpPr>
            <a:endCxn id="23" idx="2"/>
          </p:cNvCxnSpPr>
          <p:nvPr/>
        </p:nvCxnSpPr>
        <p:spPr>
          <a:xfrm>
            <a:off x="564022" y="1151723"/>
            <a:ext cx="350511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3326" y="1151723"/>
            <a:ext cx="7151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Convert a Table to a Map Demonstration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0662" y="2620757"/>
            <a:ext cx="714894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Select the data.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Under the Insert tab click on Bing Maps.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Click on the     icon to see your data.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1351" y="1271490"/>
            <a:ext cx="4563374" cy="45633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4619" t="1038" r="21615" b="94270"/>
          <a:stretch/>
        </p:blipFill>
        <p:spPr>
          <a:xfrm>
            <a:off x="2337763" y="3747031"/>
            <a:ext cx="215361" cy="26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78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12482</TotalTime>
  <Words>769</Words>
  <Application>Microsoft Office PowerPoint</Application>
  <PresentationFormat>Widescreen</PresentationFormat>
  <Paragraphs>134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Berlin Sans FB</vt:lpstr>
      <vt:lpstr>Berlin Sans FB Demi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Central Florida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Terri Gotschall</dc:creator>
  <cp:lastModifiedBy>Terri Gotschall</cp:lastModifiedBy>
  <cp:revision>119</cp:revision>
  <dcterms:created xsi:type="dcterms:W3CDTF">2018-05-09T15:02:51Z</dcterms:created>
  <dcterms:modified xsi:type="dcterms:W3CDTF">2020-04-29T17:40:05Z</dcterms:modified>
</cp:coreProperties>
</file>