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94" r:id="rId1"/>
  </p:sldMasterIdLst>
  <p:notesMasterIdLst>
    <p:notesMasterId r:id="rId35"/>
  </p:notesMasterIdLst>
  <p:sldIdLst>
    <p:sldId id="606" r:id="rId2"/>
    <p:sldId id="469" r:id="rId3"/>
    <p:sldId id="471" r:id="rId4"/>
    <p:sldId id="579" r:id="rId5"/>
    <p:sldId id="507" r:id="rId6"/>
    <p:sldId id="541" r:id="rId7"/>
    <p:sldId id="542" r:id="rId8"/>
    <p:sldId id="457" r:id="rId9"/>
    <p:sldId id="543" r:id="rId10"/>
    <p:sldId id="634" r:id="rId11"/>
    <p:sldId id="459" r:id="rId12"/>
    <p:sldId id="464" r:id="rId13"/>
    <p:sldId id="616" r:id="rId14"/>
    <p:sldId id="552" r:id="rId15"/>
    <p:sldId id="623" r:id="rId16"/>
    <p:sldId id="627" r:id="rId17"/>
    <p:sldId id="570" r:id="rId18"/>
    <p:sldId id="547" r:id="rId19"/>
    <p:sldId id="638" r:id="rId20"/>
    <p:sldId id="563" r:id="rId21"/>
    <p:sldId id="558" r:id="rId22"/>
    <p:sldId id="557" r:id="rId23"/>
    <p:sldId id="572" r:id="rId24"/>
    <p:sldId id="554" r:id="rId25"/>
    <p:sldId id="522" r:id="rId26"/>
    <p:sldId id="517" r:id="rId27"/>
    <p:sldId id="613" r:id="rId28"/>
    <p:sldId id="635" r:id="rId29"/>
    <p:sldId id="512" r:id="rId30"/>
    <p:sldId id="500" r:id="rId31"/>
    <p:sldId id="456" r:id="rId32"/>
    <p:sldId id="536" r:id="rId33"/>
    <p:sldId id="602" r:id="rId34"/>
  </p:sldIdLst>
  <p:sldSz cx="9144000" cy="6858000" type="screen4x3"/>
  <p:notesSz cx="6858000" cy="9144000"/>
  <p:defaultTextStyle>
    <a:defPPr>
      <a:defRPr lang="en-US"/>
    </a:defPPr>
    <a:lvl1pPr algn="l" defTabSz="455613" rtl="0" fontAlgn="base">
      <a:spcBef>
        <a:spcPct val="0"/>
      </a:spcBef>
      <a:spcAft>
        <a:spcPct val="0"/>
      </a:spcAft>
      <a:defRPr sz="2400" kern="1200">
        <a:solidFill>
          <a:schemeClr val="tx1"/>
        </a:solidFill>
        <a:latin typeface="Arial" charset="0"/>
        <a:ea typeface="ＭＳ Ｐゴシック" pitchFamily="-84" charset="-128"/>
        <a:cs typeface="+mn-cs"/>
      </a:defRPr>
    </a:lvl1pPr>
    <a:lvl2pPr marL="455613" indent="1588" algn="l" defTabSz="455613" rtl="0" fontAlgn="base">
      <a:spcBef>
        <a:spcPct val="0"/>
      </a:spcBef>
      <a:spcAft>
        <a:spcPct val="0"/>
      </a:spcAft>
      <a:defRPr sz="2400" kern="1200">
        <a:solidFill>
          <a:schemeClr val="tx1"/>
        </a:solidFill>
        <a:latin typeface="Arial" charset="0"/>
        <a:ea typeface="ＭＳ Ｐゴシック" pitchFamily="-84" charset="-128"/>
        <a:cs typeface="+mn-cs"/>
      </a:defRPr>
    </a:lvl2pPr>
    <a:lvl3pPr marL="912813" indent="1588" algn="l" defTabSz="455613" rtl="0" fontAlgn="base">
      <a:spcBef>
        <a:spcPct val="0"/>
      </a:spcBef>
      <a:spcAft>
        <a:spcPct val="0"/>
      </a:spcAft>
      <a:defRPr sz="2400" kern="1200">
        <a:solidFill>
          <a:schemeClr val="tx1"/>
        </a:solidFill>
        <a:latin typeface="Arial" charset="0"/>
        <a:ea typeface="ＭＳ Ｐゴシック" pitchFamily="-84" charset="-128"/>
        <a:cs typeface="+mn-cs"/>
      </a:defRPr>
    </a:lvl3pPr>
    <a:lvl4pPr marL="1370013" indent="1588" algn="l" defTabSz="455613" rtl="0" fontAlgn="base">
      <a:spcBef>
        <a:spcPct val="0"/>
      </a:spcBef>
      <a:spcAft>
        <a:spcPct val="0"/>
      </a:spcAft>
      <a:defRPr sz="2400" kern="1200">
        <a:solidFill>
          <a:schemeClr val="tx1"/>
        </a:solidFill>
        <a:latin typeface="Arial" charset="0"/>
        <a:ea typeface="ＭＳ Ｐゴシック" pitchFamily="-84" charset="-128"/>
        <a:cs typeface="+mn-cs"/>
      </a:defRPr>
    </a:lvl4pPr>
    <a:lvl5pPr marL="1827213" indent="1588" algn="l" defTabSz="455613" rtl="0" fontAlgn="base">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B063E"/>
    <a:srgbClr val="CCFF99"/>
    <a:srgbClr val="0000FF"/>
    <a:srgbClr val="4D5861"/>
    <a:srgbClr val="4F5962"/>
    <a:srgbClr val="9E26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07" autoAdjust="0"/>
    <p:restoredTop sz="78941" autoAdjust="0"/>
  </p:normalViewPr>
  <p:slideViewPr>
    <p:cSldViewPr snapToGrid="0" snapToObjects="1">
      <p:cViewPr>
        <p:scale>
          <a:sx n="100" d="100"/>
          <a:sy n="100" d="100"/>
        </p:scale>
        <p:origin x="-1170" y="60"/>
      </p:cViewPr>
      <p:guideLst>
        <p:guide orient="horz" pos="2160"/>
        <p:guide pos="2880"/>
      </p:guideLst>
    </p:cSldViewPr>
  </p:slideViewPr>
  <p:notesTextViewPr>
    <p:cViewPr>
      <p:scale>
        <a:sx n="100" d="100"/>
        <a:sy n="100" d="100"/>
      </p:scale>
      <p:origin x="0" y="0"/>
    </p:cViewPr>
  </p:notesTextViewPr>
  <p:sorterViewPr>
    <p:cViewPr>
      <p:scale>
        <a:sx n="60" d="100"/>
        <a:sy n="60" d="100"/>
      </p:scale>
      <p:origin x="0" y="0"/>
    </p:cViewPr>
  </p:sorterViewPr>
  <p:notesViewPr>
    <p:cSldViewPr snapToGrid="0" snapToObjects="1">
      <p:cViewPr varScale="1">
        <p:scale>
          <a:sx n="66" d="100"/>
          <a:sy n="66" d="100"/>
        </p:scale>
        <p:origin x="-2772" y="-11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84" charset="0"/>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84" charset="0"/>
              </a:defRPr>
            </a:lvl1pPr>
          </a:lstStyle>
          <a:p>
            <a:pPr>
              <a:defRPr/>
            </a:pPr>
            <a:fld id="{3AEF4476-4955-4EA8-9C28-F96FA458A9AF}" type="datetime1">
              <a:rPr lang="en-US"/>
              <a:pPr>
                <a:defRPr/>
              </a:pPr>
              <a:t>8/8/2014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84" charset="0"/>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84" charset="0"/>
              </a:defRPr>
            </a:lvl1pPr>
          </a:lstStyle>
          <a:p>
            <a:pPr>
              <a:defRPr/>
            </a:pPr>
            <a:fld id="{63FD1BAB-6743-426C-B88E-7E0A2E3990A6}" type="slidenum">
              <a:rPr lang="en-US"/>
              <a:pPr>
                <a:defRPr/>
              </a:pPr>
              <a:t>‹#›</a:t>
            </a:fld>
            <a:endParaRPr lang="en-US" dirty="0"/>
          </a:p>
        </p:txBody>
      </p:sp>
    </p:spTree>
    <p:extLst>
      <p:ext uri="{BB962C8B-B14F-4D97-AF65-F5344CB8AC3E}">
        <p14:creationId xmlns:p14="http://schemas.microsoft.com/office/powerpoint/2010/main" val="1043875361"/>
      </p:ext>
    </p:extLst>
  </p:cSld>
  <p:clrMap bg1="lt1" tx1="dk1" bg2="lt2" tx2="dk2" accent1="accent1" accent2="accent2" accent3="accent3" accent4="accent4" accent5="accent5" accent6="accent6" hlink="hlink" folHlink="folHlink"/>
  <p:notesStyle>
    <a:lvl1pPr algn="l" defTabSz="912813"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pitchFamily="-65" charset="-128"/>
      </a:defRPr>
    </a:lvl1pPr>
    <a:lvl2pPr marL="455613" algn="l" defTabSz="912813" rtl="0" eaLnBrk="0" fontAlgn="base" hangingPunct="0">
      <a:spcBef>
        <a:spcPct val="30000"/>
      </a:spcBef>
      <a:spcAft>
        <a:spcPct val="0"/>
      </a:spcAft>
      <a:defRPr sz="1200" kern="1200">
        <a:solidFill>
          <a:schemeClr val="tx1"/>
        </a:solidFill>
        <a:latin typeface="+mn-lt"/>
        <a:ea typeface="ＭＳ Ｐゴシック" pitchFamily="-65" charset="-128"/>
        <a:cs typeface="+mn-cs"/>
      </a:defRPr>
    </a:lvl2pPr>
    <a:lvl3pPr marL="912813" algn="l" defTabSz="912813" rtl="0" eaLnBrk="0" fontAlgn="base" hangingPunct="0">
      <a:spcBef>
        <a:spcPct val="30000"/>
      </a:spcBef>
      <a:spcAft>
        <a:spcPct val="0"/>
      </a:spcAft>
      <a:defRPr sz="1200" kern="1200">
        <a:solidFill>
          <a:schemeClr val="tx1"/>
        </a:solidFill>
        <a:latin typeface="+mn-lt"/>
        <a:ea typeface="ＭＳ Ｐゴシック" pitchFamily="-65" charset="-128"/>
        <a:cs typeface="+mn-cs"/>
      </a:defRPr>
    </a:lvl3pPr>
    <a:lvl4pPr marL="1370013" algn="l" defTabSz="912813" rtl="0" eaLnBrk="0" fontAlgn="base" hangingPunct="0">
      <a:spcBef>
        <a:spcPct val="30000"/>
      </a:spcBef>
      <a:spcAft>
        <a:spcPct val="0"/>
      </a:spcAft>
      <a:defRPr sz="1200" kern="1200">
        <a:solidFill>
          <a:schemeClr val="tx1"/>
        </a:solidFill>
        <a:latin typeface="+mn-lt"/>
        <a:ea typeface="ＭＳ Ｐゴシック" pitchFamily="-65" charset="-128"/>
        <a:cs typeface="+mn-cs"/>
      </a:defRPr>
    </a:lvl4pPr>
    <a:lvl5pPr marL="1827213" algn="l" defTabSz="912813" rtl="0" eaLnBrk="0" fontAlgn="base" hangingPunct="0">
      <a:spcBef>
        <a:spcPct val="30000"/>
      </a:spcBef>
      <a:spcAft>
        <a:spcPct val="0"/>
      </a:spcAft>
      <a:defRPr sz="1200" kern="1200">
        <a:solidFill>
          <a:schemeClr val="tx1"/>
        </a:solidFill>
        <a:latin typeface="+mn-lt"/>
        <a:ea typeface="ＭＳ Ｐゴシック" pitchFamily="-65" charset="-128"/>
        <a:cs typeface="+mn-cs"/>
      </a:defRPr>
    </a:lvl5pPr>
    <a:lvl6pPr marL="2285348" algn="l" defTabSz="914139" rtl="0" eaLnBrk="1" latinLnBrk="0" hangingPunct="1">
      <a:defRPr sz="1200" kern="1200">
        <a:solidFill>
          <a:schemeClr val="tx1"/>
        </a:solidFill>
        <a:latin typeface="+mn-lt"/>
        <a:ea typeface="+mn-ea"/>
        <a:cs typeface="+mn-cs"/>
      </a:defRPr>
    </a:lvl6pPr>
    <a:lvl7pPr marL="2742417" algn="l" defTabSz="914139" rtl="0" eaLnBrk="1" latinLnBrk="0" hangingPunct="1">
      <a:defRPr sz="1200" kern="1200">
        <a:solidFill>
          <a:schemeClr val="tx1"/>
        </a:solidFill>
        <a:latin typeface="+mn-lt"/>
        <a:ea typeface="+mn-ea"/>
        <a:cs typeface="+mn-cs"/>
      </a:defRPr>
    </a:lvl7pPr>
    <a:lvl8pPr marL="3199487" algn="l" defTabSz="914139" rtl="0" eaLnBrk="1" latinLnBrk="0" hangingPunct="1">
      <a:defRPr sz="1200" kern="1200">
        <a:solidFill>
          <a:schemeClr val="tx1"/>
        </a:solidFill>
        <a:latin typeface="+mn-lt"/>
        <a:ea typeface="+mn-ea"/>
        <a:cs typeface="+mn-cs"/>
      </a:defRPr>
    </a:lvl8pPr>
    <a:lvl9pPr marL="3656556" algn="l" defTabSz="91413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libguides.lmu.edu/content.php?pid=334119&amp;sid=4913625"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researchguides.library.tufts.edu/content.php?pid=44990&amp;sid=334649"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libguides.lmu.edu/content.php?pid=334119&amp;sid=3791981"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3FD1BAB-6743-426C-B88E-7E0A2E3990A6}" type="slidenum">
              <a:rPr lang="en-US" smtClean="0"/>
              <a:pPr>
                <a:defRPr/>
              </a:pPr>
              <a:t>1</a:t>
            </a:fld>
            <a:endParaRPr lang="en-US" dirty="0"/>
          </a:p>
        </p:txBody>
      </p:sp>
    </p:spTree>
    <p:extLst>
      <p:ext uri="{BB962C8B-B14F-4D97-AF65-F5344CB8AC3E}">
        <p14:creationId xmlns:p14="http://schemas.microsoft.com/office/powerpoint/2010/main" val="2364861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pitchFamily="-65" charset="-128"/>
                <a:cs typeface="ＭＳ Ｐゴシック" pitchFamily="-65" charset="-128"/>
              </a:rPr>
              <a:t>We do this activity every year! (</a:t>
            </a:r>
            <a:r>
              <a:rPr lang="en-US" sz="1200" kern="1200" baseline="0" dirty="0" smtClean="0">
                <a:solidFill>
                  <a:schemeClr val="tx1"/>
                </a:solidFill>
                <a:effectLst/>
                <a:latin typeface="+mn-lt"/>
                <a:ea typeface="ＭＳ Ｐゴシック" pitchFamily="-65" charset="-128"/>
                <a:cs typeface="ＭＳ Ｐゴシック" pitchFamily="-65" charset="-128"/>
              </a:rPr>
              <a:t>several versions on the libguide)</a:t>
            </a:r>
            <a:endParaRPr lang="en-US" sz="1200" kern="1200" dirty="0" smtClean="0">
              <a:solidFill>
                <a:schemeClr val="tx1"/>
              </a:solidFill>
              <a:effectLst/>
              <a:latin typeface="+mn-lt"/>
              <a:ea typeface="ＭＳ Ｐゴシック" pitchFamily="-65" charset="-128"/>
              <a:cs typeface="ＭＳ Ｐゴシック" pitchFamily="-65" charset="-128"/>
            </a:endParaRPr>
          </a:p>
          <a:p>
            <a:pPr marL="0" marR="0" indent="0" algn="l" defTabSz="912813"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ＭＳ Ｐゴシック" pitchFamily="-65" charset="-128"/>
              <a:cs typeface="ＭＳ Ｐゴシック" pitchFamily="-65" charset="-128"/>
            </a:endParaRPr>
          </a:p>
          <a:p>
            <a:pPr marL="0" marR="0" indent="0" algn="l" defTabSz="912813"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pitchFamily="-65" charset="-128"/>
                <a:cs typeface="ＭＳ Ｐゴシック" pitchFamily="-65" charset="-128"/>
              </a:rPr>
              <a:t>(2014)Icebreaker Activity: (</a:t>
            </a:r>
            <a:r>
              <a:rPr lang="en-US" sz="1200" i="1" kern="1200" dirty="0" smtClean="0">
                <a:solidFill>
                  <a:schemeClr val="tx1"/>
                </a:solidFill>
                <a:effectLst/>
                <a:latin typeface="+mn-lt"/>
                <a:ea typeface="ＭＳ Ｐゴシック" pitchFamily="-65" charset="-128"/>
                <a:cs typeface="ＭＳ Ｐゴシック" pitchFamily="-65" charset="-128"/>
              </a:rPr>
              <a:t>10</a:t>
            </a:r>
            <a:r>
              <a:rPr lang="en-US" sz="1200" kern="1200" dirty="0" smtClean="0">
                <a:solidFill>
                  <a:schemeClr val="tx1"/>
                </a:solidFill>
                <a:effectLst/>
                <a:latin typeface="+mn-lt"/>
                <a:ea typeface="ＭＳ Ｐゴシック" pitchFamily="-65" charset="-128"/>
                <a:cs typeface="ＭＳ Ｐゴシック" pitchFamily="-65" charset="-128"/>
              </a:rPr>
              <a:t>-</a:t>
            </a:r>
            <a:r>
              <a:rPr lang="en-US" sz="1200" i="1" kern="1200" dirty="0" smtClean="0">
                <a:solidFill>
                  <a:schemeClr val="tx1"/>
                </a:solidFill>
                <a:effectLst/>
                <a:latin typeface="+mn-lt"/>
                <a:ea typeface="ＭＳ Ｐゴシック" pitchFamily="-65" charset="-128"/>
                <a:cs typeface="ＭＳ Ｐゴシック" pitchFamily="-65" charset="-128"/>
              </a:rPr>
              <a:t>15 min.) </a:t>
            </a:r>
          </a:p>
          <a:p>
            <a:r>
              <a:rPr lang="en-US" sz="1200" kern="1200" dirty="0" smtClean="0">
                <a:solidFill>
                  <a:schemeClr val="tx1"/>
                </a:solidFill>
                <a:effectLst/>
                <a:latin typeface="+mn-lt"/>
                <a:ea typeface="ＭＳ Ｐゴシック" pitchFamily="-65" charset="-128"/>
                <a:cs typeface="ＭＳ Ｐゴシック" pitchFamily="-65" charset="-128"/>
              </a:rPr>
              <a:t>Questions on handout: Answer, then discuss with a neighbor and report back to the bigger group.</a:t>
            </a:r>
            <a:br>
              <a:rPr lang="en-US" sz="1200" kern="1200" dirty="0" smtClean="0">
                <a:solidFill>
                  <a:schemeClr val="tx1"/>
                </a:solidFill>
                <a:effectLst/>
                <a:latin typeface="+mn-lt"/>
                <a:ea typeface="ＭＳ Ｐゴシック" pitchFamily="-65" charset="-128"/>
                <a:cs typeface="ＭＳ Ｐゴシック" pitchFamily="-65" charset="-128"/>
              </a:rPr>
            </a:br>
            <a:r>
              <a:rPr lang="en-US" sz="1200" kern="1200" dirty="0" smtClean="0">
                <a:solidFill>
                  <a:schemeClr val="tx1"/>
                </a:solidFill>
                <a:effectLst/>
                <a:latin typeface="+mn-lt"/>
                <a:ea typeface="ＭＳ Ｐゴシック" pitchFamily="-65" charset="-128"/>
                <a:cs typeface="ＭＳ Ｐゴシック" pitchFamily="-65" charset="-128"/>
              </a:rPr>
              <a:t>--What is information literacy, in your own words?</a:t>
            </a:r>
            <a:br>
              <a:rPr lang="en-US" sz="1200" kern="1200" dirty="0" smtClean="0">
                <a:solidFill>
                  <a:schemeClr val="tx1"/>
                </a:solidFill>
                <a:effectLst/>
                <a:latin typeface="+mn-lt"/>
                <a:ea typeface="ＭＳ Ｐゴシック" pitchFamily="-65" charset="-128"/>
                <a:cs typeface="ＭＳ Ｐゴシック" pitchFamily="-65" charset="-128"/>
              </a:rPr>
            </a:br>
            <a:r>
              <a:rPr lang="en-US" sz="1200" kern="1200" dirty="0" smtClean="0">
                <a:solidFill>
                  <a:schemeClr val="tx1"/>
                </a:solidFill>
                <a:effectLst/>
                <a:latin typeface="+mn-lt"/>
                <a:ea typeface="ＭＳ Ｐゴシック" pitchFamily="-65" charset="-128"/>
                <a:cs typeface="ＭＳ Ｐゴシック" pitchFamily="-65" charset="-128"/>
              </a:rPr>
              <a:t>--How are you using info lit in your own field (e.g. to locate data, find opinions)?</a:t>
            </a:r>
            <a:br>
              <a:rPr lang="en-US" sz="1200" kern="1200" dirty="0" smtClean="0">
                <a:solidFill>
                  <a:schemeClr val="tx1"/>
                </a:solidFill>
                <a:effectLst/>
                <a:latin typeface="+mn-lt"/>
                <a:ea typeface="ＭＳ Ｐゴシック" pitchFamily="-65" charset="-128"/>
                <a:cs typeface="ＭＳ Ｐゴシック" pitchFamily="-65" charset="-128"/>
              </a:rPr>
            </a:br>
            <a:r>
              <a:rPr lang="en-US" sz="1200" kern="1200" dirty="0" smtClean="0">
                <a:solidFill>
                  <a:schemeClr val="tx1"/>
                </a:solidFill>
                <a:effectLst/>
                <a:latin typeface="+mn-lt"/>
                <a:ea typeface="ＭＳ Ｐゴシック" pitchFamily="-65" charset="-128"/>
                <a:cs typeface="ＭＳ Ｐゴシック" pitchFamily="-65" charset="-128"/>
              </a:rPr>
              <a:t>--At what stage in your Dept. curriculum (or during which courses) do students encounter information literacy? </a:t>
            </a:r>
          </a:p>
          <a:p>
            <a:r>
              <a:rPr lang="en-US" sz="1200" kern="1200" dirty="0" smtClean="0">
                <a:solidFill>
                  <a:schemeClr val="tx1"/>
                </a:solidFill>
                <a:effectLst/>
                <a:latin typeface="+mn-lt"/>
                <a:ea typeface="ＭＳ Ｐゴシック" pitchFamily="-65" charset="-128"/>
                <a:cs typeface="ＭＳ Ｐゴシック" pitchFamily="-65" charset="-128"/>
              </a:rPr>
              <a:t>--When you did research for the first time, what were the most challenging things or things that were most “foreign” to you?</a:t>
            </a:r>
            <a:br>
              <a:rPr lang="en-US" sz="1200" kern="1200" dirty="0" smtClean="0">
                <a:solidFill>
                  <a:schemeClr val="tx1"/>
                </a:solidFill>
                <a:effectLst/>
                <a:latin typeface="+mn-lt"/>
                <a:ea typeface="ＭＳ Ｐゴシック" pitchFamily="-65" charset="-128"/>
                <a:cs typeface="ＭＳ Ｐゴシック" pitchFamily="-65" charset="-128"/>
              </a:rPr>
            </a:br>
            <a:endParaRPr lang="en-US" sz="1200" i="1" kern="1200" dirty="0" smtClean="0">
              <a:solidFill>
                <a:schemeClr val="tx1"/>
              </a:solidFill>
              <a:effectLst/>
              <a:latin typeface="+mn-lt"/>
              <a:ea typeface="ＭＳ Ｐゴシック" pitchFamily="-65" charset="-128"/>
              <a:cs typeface="ＭＳ Ｐゴシック" pitchFamily="-65" charset="-128"/>
            </a:endParaRPr>
          </a:p>
          <a:p>
            <a:r>
              <a:rPr lang="en-US" sz="1200" kern="1200" dirty="0" smtClean="0">
                <a:solidFill>
                  <a:schemeClr val="dk1"/>
                </a:solidFill>
                <a:latin typeface="Arial"/>
                <a:ea typeface="ＭＳ Ｐゴシック" pitchFamily="-65" charset="-128"/>
                <a:cs typeface="Arial"/>
              </a:rPr>
              <a:t>(2013)</a:t>
            </a:r>
            <a:r>
              <a:rPr lang="en-US" sz="1200" b="1" kern="1200" dirty="0" smtClean="0">
                <a:solidFill>
                  <a:schemeClr val="tx1"/>
                </a:solidFill>
                <a:effectLst/>
                <a:latin typeface="+mn-lt"/>
                <a:ea typeface="ＭＳ Ｐゴシック" pitchFamily="-65" charset="-128"/>
                <a:cs typeface="ＭＳ Ｐゴシック" pitchFamily="-65" charset="-128"/>
              </a:rPr>
              <a:t> </a:t>
            </a:r>
            <a:r>
              <a:rPr lang="en-US" sz="1200" b="0" kern="1200" dirty="0" smtClean="0">
                <a:solidFill>
                  <a:schemeClr val="tx1"/>
                </a:solidFill>
                <a:effectLst/>
                <a:latin typeface="+mn-lt"/>
                <a:ea typeface="ＭＳ Ｐゴシック" pitchFamily="-65" charset="-128"/>
                <a:cs typeface="ＭＳ Ｐゴシック" pitchFamily="-65" charset="-128"/>
              </a:rPr>
              <a:t>Activity: Self-Reflective Exercise (25 min.) give 15 minutes; report back for 10  </a:t>
            </a:r>
          </a:p>
          <a:p>
            <a:r>
              <a:rPr lang="en-US" sz="1200" kern="1200" dirty="0" smtClean="0">
                <a:solidFill>
                  <a:schemeClr val="tx1"/>
                </a:solidFill>
                <a:effectLst/>
                <a:latin typeface="+mn-lt"/>
                <a:ea typeface="ＭＳ Ｐゴシック" pitchFamily="-65" charset="-128"/>
                <a:cs typeface="ＭＳ Ｐゴシック" pitchFamily="-65" charset="-128"/>
              </a:rPr>
              <a:t>Core Curriculum quote: “scholarly discourse”</a:t>
            </a:r>
          </a:p>
          <a:p>
            <a:r>
              <a:rPr lang="en-US" sz="1200" kern="1200" dirty="0" smtClean="0">
                <a:solidFill>
                  <a:schemeClr val="tx1"/>
                </a:solidFill>
                <a:effectLst/>
                <a:latin typeface="+mn-lt"/>
                <a:ea typeface="ＭＳ Ｐゴシック" pitchFamily="-65" charset="-128"/>
                <a:cs typeface="ＭＳ Ｐゴシック" pitchFamily="-65" charset="-128"/>
              </a:rPr>
              <a:t>How is “scholarly discourse” defined in your discipline?  Where do scholars in your discipline go to find information?  How do scholars present their research in written, oral, and visual formats in your discipline? What are your expectations for students in your classes/discipline regarding scholarly discourse?  Do your students meet your expectations? Reflect; Discuss with a neighbor and report back to group on your commonalities and differences. (Frame 1  “scholarship</a:t>
            </a:r>
            <a:r>
              <a:rPr lang="en-US" sz="1200" kern="1200" baseline="0" dirty="0" smtClean="0">
                <a:solidFill>
                  <a:schemeClr val="tx1"/>
                </a:solidFill>
                <a:effectLst/>
                <a:latin typeface="+mn-lt"/>
                <a:ea typeface="ＭＳ Ｐゴシック" pitchFamily="-65" charset="-128"/>
                <a:cs typeface="ＭＳ Ｐゴシック" pitchFamily="-65" charset="-128"/>
              </a:rPr>
              <a:t> is a conversation”</a:t>
            </a:r>
            <a:r>
              <a:rPr lang="en-US" sz="1200" kern="1200" dirty="0" smtClean="0">
                <a:solidFill>
                  <a:schemeClr val="tx1"/>
                </a:solidFill>
                <a:effectLst/>
                <a:latin typeface="+mn-lt"/>
                <a:ea typeface="ＭＳ Ｐゴシック" pitchFamily="-65" charset="-128"/>
                <a:cs typeface="ＭＳ Ｐゴシック" pitchFamily="-65" charset="-128"/>
              </a:rPr>
              <a:t>)</a:t>
            </a:r>
          </a:p>
          <a:p>
            <a:pPr marL="0" marR="0" indent="0" algn="l" defTabSz="912813"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dk1"/>
              </a:solidFill>
              <a:latin typeface="Arial"/>
              <a:ea typeface="ＭＳ Ｐゴシック" pitchFamily="-65" charset="-128"/>
              <a:cs typeface="Arial"/>
            </a:endParaRPr>
          </a:p>
          <a:p>
            <a:pPr marL="0" marR="0" indent="0" algn="l" defTabSz="912813"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dk1"/>
              </a:solidFill>
              <a:latin typeface="Arial"/>
              <a:ea typeface="ＭＳ Ｐゴシック" pitchFamily="-65" charset="-128"/>
              <a:cs typeface="Arial"/>
            </a:endParaRPr>
          </a:p>
          <a:p>
            <a:pPr marL="0" marR="0" indent="0" algn="l" defTabSz="912813"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dk1"/>
              </a:solidFill>
              <a:latin typeface="Arial"/>
              <a:ea typeface="ＭＳ Ｐゴシック" pitchFamily="-65" charset="-128"/>
              <a:cs typeface="Arial"/>
            </a:endParaRPr>
          </a:p>
        </p:txBody>
      </p:sp>
      <p:sp>
        <p:nvSpPr>
          <p:cNvPr id="4" name="Slide Number Placeholder 3"/>
          <p:cNvSpPr>
            <a:spLocks noGrp="1"/>
          </p:cNvSpPr>
          <p:nvPr>
            <p:ph type="sldNum" sz="quarter" idx="10"/>
          </p:nvPr>
        </p:nvSpPr>
        <p:spPr/>
        <p:txBody>
          <a:bodyPr/>
          <a:lstStyle/>
          <a:p>
            <a:pPr>
              <a:defRPr/>
            </a:pPr>
            <a:fld id="{63FD1BAB-6743-426C-B88E-7E0A2E3990A6}" type="slidenum">
              <a:rPr lang="en-US" smtClean="0"/>
              <a:pPr>
                <a:defRPr/>
              </a:pPr>
              <a:t>10</a:t>
            </a:fld>
            <a:endParaRPr lang="en-US" dirty="0"/>
          </a:p>
        </p:txBody>
      </p:sp>
    </p:spTree>
    <p:extLst>
      <p:ext uri="{BB962C8B-B14F-4D97-AF65-F5344CB8AC3E}">
        <p14:creationId xmlns:p14="http://schemas.microsoft.com/office/powerpoint/2010/main" val="532079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solidFill>
                  <a:schemeClr val="accent1">
                    <a:lumMod val="50000"/>
                  </a:schemeClr>
                </a:solidFill>
                <a:latin typeface="Arial" pitchFamily="34" charset="0"/>
                <a:cs typeface="Arial" pitchFamily="34" charset="0"/>
              </a:rPr>
              <a:t>Understand the definition, basic concepts, and importance of information literacy in order to incorporate</a:t>
            </a:r>
            <a:r>
              <a:rPr lang="en-US" sz="1200" baseline="0" dirty="0" smtClean="0">
                <a:solidFill>
                  <a:schemeClr val="accent1">
                    <a:lumMod val="50000"/>
                  </a:schemeClr>
                </a:solidFill>
                <a:latin typeface="Arial" pitchFamily="34" charset="0"/>
                <a:cs typeface="Arial" pitchFamily="34" charset="0"/>
              </a:rPr>
              <a:t> information literacy into your assignments</a:t>
            </a:r>
            <a:endParaRPr lang="en-US" dirty="0"/>
          </a:p>
        </p:txBody>
      </p:sp>
      <p:sp>
        <p:nvSpPr>
          <p:cNvPr id="4" name="Slide Number Placeholder 3"/>
          <p:cNvSpPr>
            <a:spLocks noGrp="1"/>
          </p:cNvSpPr>
          <p:nvPr>
            <p:ph type="sldNum" sz="quarter" idx="10"/>
          </p:nvPr>
        </p:nvSpPr>
        <p:spPr/>
        <p:txBody>
          <a:bodyPr/>
          <a:lstStyle/>
          <a:p>
            <a:pPr>
              <a:defRPr/>
            </a:pPr>
            <a:fld id="{63FD1BAB-6743-426C-B88E-7E0A2E3990A6}" type="slidenum">
              <a:rPr lang="en-US" smtClean="0"/>
              <a:pPr>
                <a:defRPr/>
              </a:pPr>
              <a:t>11</a:t>
            </a:fld>
            <a:endParaRPr lang="en-US" dirty="0"/>
          </a:p>
        </p:txBody>
      </p:sp>
    </p:spTree>
    <p:extLst>
      <p:ext uri="{BB962C8B-B14F-4D97-AF65-F5344CB8AC3E}">
        <p14:creationId xmlns:p14="http://schemas.microsoft.com/office/powerpoint/2010/main" val="541989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dk1"/>
                </a:solidFill>
                <a:latin typeface="Arial"/>
                <a:ea typeface="ＭＳ Ｐゴシック" pitchFamily="-65" charset="-128"/>
                <a:cs typeface="Arial"/>
              </a:rPr>
              <a:t>Present key research findings on information literacy (PIL, Citation Project, ERIAL) </a:t>
            </a:r>
            <a:endParaRPr lang="en-US" b="0" i="0" dirty="0" smtClean="0">
              <a:latin typeface="Arial"/>
              <a:cs typeface="Arial"/>
            </a:endParaRP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84" charset="-128"/>
              </a:defRPr>
            </a:lvl1pPr>
            <a:lvl2pPr marL="742950" indent="-285750" eaLnBrk="0" hangingPunct="0">
              <a:defRPr sz="2400">
                <a:solidFill>
                  <a:schemeClr val="tx1"/>
                </a:solidFill>
                <a:latin typeface="Arial" charset="0"/>
                <a:ea typeface="ＭＳ Ｐゴシック" pitchFamily="-84" charset="-128"/>
              </a:defRPr>
            </a:lvl2pPr>
            <a:lvl3pPr marL="1143000" indent="-228600" eaLnBrk="0" hangingPunct="0">
              <a:defRPr sz="2400">
                <a:solidFill>
                  <a:schemeClr val="tx1"/>
                </a:solidFill>
                <a:latin typeface="Arial" charset="0"/>
                <a:ea typeface="ＭＳ Ｐゴシック" pitchFamily="-84" charset="-128"/>
              </a:defRPr>
            </a:lvl3pPr>
            <a:lvl4pPr marL="1600200" indent="-228600" eaLnBrk="0" hangingPunct="0">
              <a:defRPr sz="2400">
                <a:solidFill>
                  <a:schemeClr val="tx1"/>
                </a:solidFill>
                <a:latin typeface="Arial" charset="0"/>
                <a:ea typeface="ＭＳ Ｐゴシック" pitchFamily="-84" charset="-128"/>
              </a:defRPr>
            </a:lvl4pPr>
            <a:lvl5pPr marL="2057400" indent="-228600" eaLnBrk="0" hangingPunct="0">
              <a:defRPr sz="2400">
                <a:solidFill>
                  <a:schemeClr val="tx1"/>
                </a:solidFill>
                <a:latin typeface="Arial" charset="0"/>
                <a:ea typeface="ＭＳ Ｐゴシック" pitchFamily="-84" charset="-128"/>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fld id="{5EB93B9B-9EB8-424E-88F3-ABDC1078219D}" type="slidenum">
              <a:rPr lang="en-US" sz="1200" smtClean="0">
                <a:latin typeface="Calibri" pitchFamily="-84" charset="0"/>
              </a:rPr>
              <a:pPr eaLnBrk="1" hangingPunct="1"/>
              <a:t>12</a:t>
            </a:fld>
            <a:endParaRPr lang="en-US" sz="1200" dirty="0" smtClean="0">
              <a:latin typeface="Calibri" pitchFamily="-84" charset="0"/>
            </a:endParaRPr>
          </a:p>
        </p:txBody>
      </p:sp>
    </p:spTree>
    <p:extLst>
      <p:ext uri="{BB962C8B-B14F-4D97-AF65-F5344CB8AC3E}">
        <p14:creationId xmlns:p14="http://schemas.microsoft.com/office/powerpoint/2010/main" val="3825219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Proves</a:t>
            </a:r>
            <a:r>
              <a:rPr lang="en-US" baseline="0" dirty="0" smtClean="0"/>
              <a:t> IL outcomes are not foreign or difficult to incorporate.  Some departments are already doing it!</a:t>
            </a:r>
          </a:p>
          <a:p>
            <a:endParaRPr lang="en-US" baseline="0" dirty="0" smtClean="0"/>
          </a:p>
          <a:p>
            <a:pPr marL="0" marR="0" indent="0" algn="l" defTabSz="912813" rtl="0" eaLnBrk="0" fontAlgn="base" latinLnBrk="0" hangingPunct="0">
              <a:lnSpc>
                <a:spcPct val="100000"/>
              </a:lnSpc>
              <a:spcBef>
                <a:spcPct val="30000"/>
              </a:spcBef>
              <a:spcAft>
                <a:spcPct val="0"/>
              </a:spcAft>
              <a:buClrTx/>
              <a:buSzTx/>
              <a:buFontTx/>
              <a:buNone/>
              <a:tabLst/>
              <a:defRPr/>
            </a:pPr>
            <a:r>
              <a:rPr lang="en-US" dirty="0" smtClean="0"/>
              <a:t>We got this idea from Patricia Iannuzzi (2013 ACRL Academic/ Research Librarian of the Year).  Icebreaker “Learning outcomes: What’s in a name?”  She used ACRL standards and AAC&amp;U VALUE  rubrics, MAAP test, etc. </a:t>
            </a:r>
            <a:r>
              <a:rPr lang="en-US" dirty="0" smtClean="0">
                <a:hlinkClick r:id="rId3"/>
              </a:rPr>
              <a:t>http://libguides.lmu.edu/content.php?pid=334119&amp;sid=4913625</a:t>
            </a:r>
            <a:endParaRPr lang="en-US" dirty="0" smtClean="0"/>
          </a:p>
          <a:p>
            <a:endParaRPr lang="en-US" dirty="0" smtClean="0"/>
          </a:p>
          <a:p>
            <a:endParaRPr lang="en-US"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63FD1BAB-6743-426C-B88E-7E0A2E3990A6}" type="slidenum">
              <a:rPr lang="en-US" smtClean="0"/>
              <a:pPr>
                <a:defRPr/>
              </a:pPr>
              <a:t>13</a:t>
            </a:fld>
            <a:endParaRPr lang="en-US" dirty="0"/>
          </a:p>
        </p:txBody>
      </p:sp>
    </p:spTree>
    <p:extLst>
      <p:ext uri="{BB962C8B-B14F-4D97-AF65-F5344CB8AC3E}">
        <p14:creationId xmlns:p14="http://schemas.microsoft.com/office/powerpoint/2010/main" val="1398636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sz="1200" kern="1200" dirty="0" smtClean="0">
                <a:solidFill>
                  <a:schemeClr val="dk1"/>
                </a:solidFill>
                <a:latin typeface="Arial"/>
                <a:ea typeface="ＭＳ Ｐゴシック" pitchFamily="-65" charset="-128"/>
                <a:cs typeface="Arial"/>
              </a:rPr>
              <a:t>Use polling software to see which information literacy standards they teach</a:t>
            </a:r>
            <a:r>
              <a:rPr lang="en-US" sz="1200" kern="1200" baseline="0" dirty="0" smtClean="0">
                <a:solidFill>
                  <a:schemeClr val="dk1"/>
                </a:solidFill>
                <a:latin typeface="Arial"/>
                <a:ea typeface="ＭＳ Ｐゴシック" pitchFamily="-65" charset="-128"/>
                <a:cs typeface="Arial"/>
              </a:rPr>
              <a:t> </a:t>
            </a:r>
            <a:r>
              <a:rPr lang="en-US" sz="1200" kern="1200" dirty="0" smtClean="0">
                <a:solidFill>
                  <a:schemeClr val="dk1"/>
                </a:solidFill>
                <a:latin typeface="Arial"/>
                <a:ea typeface="ＭＳ Ｐゴシック" pitchFamily="-65" charset="-128"/>
                <a:cs typeface="Arial"/>
              </a:rPr>
              <a:t>the most frequently in their assignments;</a:t>
            </a:r>
            <a:r>
              <a:rPr lang="en-US" sz="1200" kern="1200" baseline="0" dirty="0" smtClean="0">
                <a:solidFill>
                  <a:schemeClr val="dk1"/>
                </a:solidFill>
                <a:latin typeface="Arial"/>
                <a:ea typeface="ＭＳ Ｐゴシック" pitchFamily="-65" charset="-128"/>
                <a:cs typeface="Arial"/>
              </a:rPr>
              <a:t> which standard they find the most difficult to teach; </a:t>
            </a:r>
            <a:r>
              <a:rPr lang="en-US" sz="1200" kern="1200" dirty="0" smtClean="0">
                <a:solidFill>
                  <a:schemeClr val="dk1"/>
                </a:solidFill>
                <a:latin typeface="Arial"/>
                <a:ea typeface="ＭＳ Ｐゴシック" pitchFamily="-65" charset="-128"/>
                <a:cs typeface="Arial"/>
              </a:rPr>
              <a:t>present examples of student assignments and have them vote on the learning outcome it covers</a:t>
            </a:r>
          </a:p>
          <a:p>
            <a:pPr marL="0" marR="0" indent="0" algn="l" defTabSz="912813"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dk1"/>
              </a:solidFill>
              <a:latin typeface="Arial"/>
              <a:ea typeface="ＭＳ Ｐゴシック" pitchFamily="-65" charset="-128"/>
              <a:cs typeface="Arial"/>
            </a:endParaRPr>
          </a:p>
          <a:p>
            <a:pPr marL="0" marR="0" lvl="0" indent="0" algn="l" defTabSz="912813" rtl="0" eaLnBrk="0" fontAlgn="base" latinLnBrk="0" hangingPunct="0">
              <a:lnSpc>
                <a:spcPct val="100000"/>
              </a:lnSpc>
              <a:spcBef>
                <a:spcPct val="30000"/>
              </a:spcBef>
              <a:spcAft>
                <a:spcPct val="0"/>
              </a:spcAft>
              <a:buClrTx/>
              <a:buSzTx/>
              <a:buFontTx/>
              <a:buNone/>
              <a:tabLst/>
              <a:defRPr/>
            </a:pPr>
            <a:r>
              <a:rPr lang="en-US" sz="1200" i="1" kern="1200" dirty="0" smtClean="0">
                <a:solidFill>
                  <a:schemeClr val="tx1"/>
                </a:solidFill>
                <a:effectLst/>
                <a:latin typeface="+mn-lt"/>
                <a:ea typeface="ＭＳ Ｐゴシック" pitchFamily="-65" charset="-128"/>
                <a:cs typeface="ＭＳ Ｐゴシック" pitchFamily="-65" charset="-128"/>
              </a:rPr>
              <a:t> </a:t>
            </a:r>
            <a:r>
              <a:rPr lang="en-US" sz="1200" kern="1200" dirty="0" smtClean="0">
                <a:solidFill>
                  <a:schemeClr val="tx1"/>
                </a:solidFill>
                <a:effectLst/>
                <a:latin typeface="+mn-lt"/>
                <a:ea typeface="ＭＳ Ｐゴシック" pitchFamily="-65" charset="-128"/>
                <a:cs typeface="ＭＳ Ｐゴシック" pitchFamily="-65" charset="-128"/>
              </a:rPr>
              <a:t>Incorporate polling during</a:t>
            </a:r>
            <a:r>
              <a:rPr lang="en-US" sz="1200" kern="1200" baseline="0" dirty="0" smtClean="0">
                <a:solidFill>
                  <a:schemeClr val="tx1"/>
                </a:solidFill>
                <a:effectLst/>
                <a:latin typeface="+mn-lt"/>
                <a:ea typeface="ＭＳ Ｐゴシック" pitchFamily="-65" charset="-128"/>
                <a:cs typeface="ＭＳ Ｐゴシック" pitchFamily="-65" charset="-128"/>
              </a:rPr>
              <a:t> the powerpoint presentation</a:t>
            </a:r>
            <a:r>
              <a:rPr lang="en-US" sz="1200" kern="1200" dirty="0" smtClean="0">
                <a:solidFill>
                  <a:schemeClr val="tx1"/>
                </a:solidFill>
                <a:effectLst/>
                <a:latin typeface="+mn-lt"/>
                <a:ea typeface="ＭＳ Ｐゴシック" pitchFamily="-65" charset="-128"/>
                <a:cs typeface="ＭＳ Ｐゴシック" pitchFamily="-65" charset="-128"/>
              </a:rPr>
              <a:t> (as you talk about definition of IL)</a:t>
            </a:r>
            <a:endParaRPr lang="en-US" sz="1200" kern="1200" dirty="0" smtClean="0">
              <a:solidFill>
                <a:schemeClr val="dk1"/>
              </a:solidFill>
              <a:latin typeface="Arial"/>
              <a:ea typeface="ＭＳ Ｐゴシック" pitchFamily="-65" charset="-128"/>
              <a:cs typeface="Arial"/>
            </a:endParaRPr>
          </a:p>
        </p:txBody>
      </p:sp>
      <p:sp>
        <p:nvSpPr>
          <p:cNvPr id="4" name="Slide Number Placeholder 3"/>
          <p:cNvSpPr>
            <a:spLocks noGrp="1"/>
          </p:cNvSpPr>
          <p:nvPr>
            <p:ph type="sldNum" sz="quarter" idx="10"/>
          </p:nvPr>
        </p:nvSpPr>
        <p:spPr/>
        <p:txBody>
          <a:bodyPr/>
          <a:lstStyle/>
          <a:p>
            <a:pPr>
              <a:defRPr/>
            </a:pPr>
            <a:fld id="{63FD1BAB-6743-426C-B88E-7E0A2E3990A6}" type="slidenum">
              <a:rPr lang="en-US" smtClean="0"/>
              <a:pPr>
                <a:defRPr/>
              </a:pPr>
              <a:t>14</a:t>
            </a:fld>
            <a:endParaRPr lang="en-US" dirty="0"/>
          </a:p>
        </p:txBody>
      </p:sp>
    </p:spTree>
    <p:extLst>
      <p:ext uri="{BB962C8B-B14F-4D97-AF65-F5344CB8AC3E}">
        <p14:creationId xmlns:p14="http://schemas.microsoft.com/office/powerpoint/2010/main" val="4118212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ＭＳ Ｐゴシック" pitchFamily="-65" charset="-128"/>
                <a:cs typeface="ＭＳ Ｐゴシック" pitchFamily="-65" charset="-128"/>
              </a:rPr>
              <a:t>Introduce “Info. Lit. Timeline” (shows FYS, RA, and flags plus the learning outcomes for each) and give faculty post-it notes. </a:t>
            </a:r>
          </a:p>
          <a:p>
            <a:r>
              <a:rPr lang="en-US" sz="1200" kern="1200" dirty="0" smtClean="0">
                <a:solidFill>
                  <a:schemeClr val="tx1"/>
                </a:solidFill>
                <a:effectLst/>
                <a:latin typeface="+mn-lt"/>
                <a:ea typeface="ＭＳ Ｐゴシック" pitchFamily="-65" charset="-128"/>
                <a:cs typeface="ＭＳ Ｐゴシック" pitchFamily="-65" charset="-128"/>
              </a:rPr>
              <a:t>Think about… Where else in the curriculum could there be information literacy within my Dept? Where would info lit ideally be introduced, reinforced, and mastered in my Dept’s curriculum? Write at least one course number on the sticky note and add it to the timeline. Think about how your course fit in this landscape? </a:t>
            </a:r>
          </a:p>
          <a:p>
            <a:endParaRPr lang="en-US" dirty="0" smtClean="0"/>
          </a:p>
          <a:p>
            <a:r>
              <a:rPr lang="en-US" sz="1200" kern="1200" dirty="0" smtClean="0">
                <a:solidFill>
                  <a:schemeClr val="tx1"/>
                </a:solidFill>
                <a:effectLst/>
                <a:latin typeface="+mn-lt"/>
                <a:ea typeface="ＭＳ Ｐゴシック" pitchFamily="-65" charset="-128"/>
                <a:cs typeface="ＭＳ Ｐゴシック" pitchFamily="-65" charset="-128"/>
              </a:rPr>
              <a:t/>
            </a:r>
            <a:br>
              <a:rPr lang="en-US" sz="1200" kern="1200" dirty="0" smtClean="0">
                <a:solidFill>
                  <a:schemeClr val="tx1"/>
                </a:solidFill>
                <a:effectLst/>
                <a:latin typeface="+mn-lt"/>
                <a:ea typeface="ＭＳ Ｐゴシック" pitchFamily="-65" charset="-128"/>
                <a:cs typeface="ＭＳ Ｐゴシック" pitchFamily="-65" charset="-128"/>
              </a:rPr>
            </a:br>
            <a:r>
              <a:rPr lang="en-US" sz="1200" kern="1200" dirty="0" smtClean="0">
                <a:solidFill>
                  <a:schemeClr val="tx1"/>
                </a:solidFill>
                <a:effectLst/>
                <a:latin typeface="+mn-lt"/>
                <a:ea typeface="ＭＳ Ｐゴシック" pitchFamily="-65" charset="-128"/>
                <a:cs typeface="ＭＳ Ｐゴシック" pitchFamily="-65" charset="-128"/>
              </a:rPr>
              <a:t/>
            </a:r>
            <a:br>
              <a:rPr lang="en-US" sz="1200" kern="1200" dirty="0" smtClean="0">
                <a:solidFill>
                  <a:schemeClr val="tx1"/>
                </a:solidFill>
                <a:effectLst/>
                <a:latin typeface="+mn-lt"/>
                <a:ea typeface="ＭＳ Ｐゴシック" pitchFamily="-65" charset="-128"/>
                <a:cs typeface="ＭＳ Ｐゴシック" pitchFamily="-65" charset="-128"/>
              </a:rPr>
            </a:br>
            <a:endParaRPr lang="en-US" dirty="0"/>
          </a:p>
        </p:txBody>
      </p:sp>
      <p:sp>
        <p:nvSpPr>
          <p:cNvPr id="4" name="Slide Number Placeholder 3"/>
          <p:cNvSpPr>
            <a:spLocks noGrp="1"/>
          </p:cNvSpPr>
          <p:nvPr>
            <p:ph type="sldNum" sz="quarter" idx="10"/>
          </p:nvPr>
        </p:nvSpPr>
        <p:spPr/>
        <p:txBody>
          <a:bodyPr/>
          <a:lstStyle/>
          <a:p>
            <a:pPr>
              <a:defRPr/>
            </a:pPr>
            <a:fld id="{63FD1BAB-6743-426C-B88E-7E0A2E3990A6}" type="slidenum">
              <a:rPr lang="en-US" smtClean="0"/>
              <a:pPr>
                <a:defRPr/>
              </a:pPr>
              <a:t>15</a:t>
            </a:fld>
            <a:endParaRPr lang="en-US" dirty="0"/>
          </a:p>
        </p:txBody>
      </p:sp>
    </p:spTree>
    <p:extLst>
      <p:ext uri="{BB962C8B-B14F-4D97-AF65-F5344CB8AC3E}">
        <p14:creationId xmlns:p14="http://schemas.microsoft.com/office/powerpoint/2010/main" val="2334101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Workshop outcome #2</a:t>
            </a:r>
          </a:p>
          <a:p>
            <a:pPr marL="0" marR="0" indent="0" algn="l" defTabSz="912813" rtl="0" eaLnBrk="0" fontAlgn="base" latinLnBrk="0" hangingPunct="0">
              <a:lnSpc>
                <a:spcPct val="100000"/>
              </a:lnSpc>
              <a:spcBef>
                <a:spcPct val="30000"/>
              </a:spcBef>
              <a:spcAft>
                <a:spcPct val="0"/>
              </a:spcAft>
              <a:buClrTx/>
              <a:buSzTx/>
              <a:buFontTx/>
              <a:buNone/>
              <a:tabLst/>
              <a:defRPr/>
            </a:pPr>
            <a:r>
              <a:rPr lang="en-US" sz="1200" dirty="0" smtClean="0">
                <a:solidFill>
                  <a:schemeClr val="accent1">
                    <a:lumMod val="50000"/>
                  </a:schemeClr>
                </a:solidFill>
                <a:latin typeface="Arial" pitchFamily="34" charset="0"/>
                <a:cs typeface="Arial" pitchFamily="34" charset="0"/>
              </a:rPr>
              <a:t>Understand information literacy in the context of the new core curriculum at LMU in order to embed information</a:t>
            </a:r>
            <a:r>
              <a:rPr lang="en-US" sz="1200" baseline="0" dirty="0" smtClean="0">
                <a:solidFill>
                  <a:schemeClr val="accent1">
                    <a:lumMod val="50000"/>
                  </a:schemeClr>
                </a:solidFill>
                <a:latin typeface="Arial" pitchFamily="34" charset="0"/>
                <a:cs typeface="Arial" pitchFamily="34" charset="0"/>
              </a:rPr>
              <a:t> literacy into your new core courses.</a:t>
            </a:r>
            <a:endParaRPr lang="en-US" sz="1200" dirty="0" smtClean="0">
              <a:solidFill>
                <a:schemeClr val="accent1">
                  <a:lumMod val="50000"/>
                </a:schemeClr>
              </a:solidFill>
              <a:latin typeface="Arial" pitchFamily="34" charset="0"/>
              <a:cs typeface="Arial" pitchFamily="34" charset="0"/>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3FD1BAB-6743-426C-B88E-7E0A2E3990A6}" type="slidenum">
              <a:rPr lang="en-US" smtClean="0"/>
              <a:pPr>
                <a:defRPr/>
              </a:pPr>
              <a:t>16</a:t>
            </a:fld>
            <a:endParaRPr lang="en-US" dirty="0"/>
          </a:p>
        </p:txBody>
      </p:sp>
    </p:spTree>
    <p:extLst>
      <p:ext uri="{BB962C8B-B14F-4D97-AF65-F5344CB8AC3E}">
        <p14:creationId xmlns:p14="http://schemas.microsoft.com/office/powerpoint/2010/main" val="15766969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3FD1BAB-6743-426C-B88E-7E0A2E3990A6}" type="slidenum">
              <a:rPr lang="en-US" smtClean="0"/>
              <a:pPr>
                <a:defRPr/>
              </a:pPr>
              <a:t>17</a:t>
            </a:fld>
            <a:endParaRPr lang="en-US" dirty="0"/>
          </a:p>
        </p:txBody>
      </p:sp>
    </p:spTree>
    <p:extLst>
      <p:ext uri="{BB962C8B-B14F-4D97-AF65-F5344CB8AC3E}">
        <p14:creationId xmlns:p14="http://schemas.microsoft.com/office/powerpoint/2010/main" val="164417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3FD1BAB-6743-426C-B88E-7E0A2E3990A6}" type="slidenum">
              <a:rPr lang="en-US" smtClean="0"/>
              <a:pPr>
                <a:defRPr/>
              </a:pPr>
              <a:t>18</a:t>
            </a:fld>
            <a:endParaRPr lang="en-US" dirty="0"/>
          </a:p>
        </p:txBody>
      </p:sp>
    </p:spTree>
    <p:extLst>
      <p:ext uri="{BB962C8B-B14F-4D97-AF65-F5344CB8AC3E}">
        <p14:creationId xmlns:p14="http://schemas.microsoft.com/office/powerpoint/2010/main" val="29519746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smtClean="0">
                <a:latin typeface="Arial"/>
                <a:cs typeface="Arial"/>
              </a:rPr>
              <a:t>(2013) In the Student’s Shoes: Evaluate Sources Activity</a:t>
            </a:r>
          </a:p>
          <a:p>
            <a:pPr marL="0" marR="0" indent="0" algn="l" defTabSz="912813" rtl="0" eaLnBrk="0" fontAlgn="base" latinLnBrk="0" hangingPunct="0">
              <a:lnSpc>
                <a:spcPct val="100000"/>
              </a:lnSpc>
              <a:spcBef>
                <a:spcPct val="30000"/>
              </a:spcBef>
              <a:spcAft>
                <a:spcPct val="0"/>
              </a:spcAft>
              <a:buClrTx/>
              <a:buSzTx/>
              <a:buFontTx/>
              <a:buNone/>
              <a:tabLst/>
              <a:defRPr/>
            </a:pPr>
            <a:r>
              <a:rPr lang="en-US" sz="1200" dirty="0" smtClean="0">
                <a:solidFill>
                  <a:schemeClr val="accent1">
                    <a:lumMod val="50000"/>
                  </a:schemeClr>
                </a:solidFill>
                <a:latin typeface="Arial" pitchFamily="34" charset="0"/>
                <a:cs typeface="Arial" pitchFamily="34" charset="0"/>
              </a:rPr>
              <a:t>Experience an information literacy assignment from the student perspective in order to improve and adapt the assignment</a:t>
            </a:r>
            <a:r>
              <a:rPr lang="en-US" sz="1200" baseline="0" dirty="0" smtClean="0">
                <a:solidFill>
                  <a:schemeClr val="accent1">
                    <a:lumMod val="50000"/>
                  </a:schemeClr>
                </a:solidFill>
                <a:latin typeface="Arial" pitchFamily="34" charset="0"/>
                <a:cs typeface="Arial" pitchFamily="34" charset="0"/>
              </a:rPr>
              <a:t> for your own course</a:t>
            </a:r>
          </a:p>
          <a:p>
            <a:pPr marL="0" marR="0" indent="0" algn="l" defTabSz="912813" rtl="0" eaLnBrk="0" fontAlgn="base" latinLnBrk="0" hangingPunct="0">
              <a:lnSpc>
                <a:spcPct val="100000"/>
              </a:lnSpc>
              <a:spcBef>
                <a:spcPct val="30000"/>
              </a:spcBef>
              <a:spcAft>
                <a:spcPct val="0"/>
              </a:spcAft>
              <a:buClrTx/>
              <a:buSzTx/>
              <a:buFontTx/>
              <a:buNone/>
              <a:tabLst/>
              <a:defRPr/>
            </a:pPr>
            <a:endParaRPr lang="en-US" sz="1200" baseline="0" dirty="0" smtClean="0">
              <a:solidFill>
                <a:schemeClr val="accent1">
                  <a:lumMod val="50000"/>
                </a:schemeClr>
              </a:solidFill>
              <a:latin typeface="Arial" pitchFamily="34" charset="0"/>
              <a:cs typeface="Arial" pitchFamily="34" charset="0"/>
            </a:endParaRPr>
          </a:p>
          <a:p>
            <a:r>
              <a:rPr lang="en-US" sz="1200" b="0" kern="1200" dirty="0" smtClean="0">
                <a:solidFill>
                  <a:schemeClr val="tx1"/>
                </a:solidFill>
                <a:effectLst/>
                <a:latin typeface="+mn-lt"/>
                <a:ea typeface="ＭＳ Ｐゴシック" pitchFamily="-65" charset="-128"/>
                <a:cs typeface="ＭＳ Ｐゴシック" pitchFamily="-65" charset="-128"/>
              </a:rPr>
              <a:t>(40 min.) </a:t>
            </a:r>
          </a:p>
          <a:p>
            <a:r>
              <a:rPr lang="en-US" sz="1200" kern="1200" dirty="0" smtClean="0">
                <a:solidFill>
                  <a:schemeClr val="tx1"/>
                </a:solidFill>
                <a:effectLst/>
                <a:latin typeface="+mn-lt"/>
                <a:ea typeface="ＭＳ Ｐゴシック" pitchFamily="-65" charset="-128"/>
                <a:cs typeface="ＭＳ Ｐゴシック" pitchFamily="-65" charset="-128"/>
              </a:rPr>
              <a:t>(2012) RADAR Framework Exercise:  assign each group a web site, popular magazine, journal article or source.  Career Discovery- Occupational outlook handbook; yahoo news article related to a career; professional organization related to a career; scholarly article related to a career; a union web site.  (identify  Relevancy; authority; date; accuracy; Reason for Writing).  They calculate the Earned Scholarly Average for the sources.</a:t>
            </a:r>
          </a:p>
          <a:p>
            <a:r>
              <a:rPr lang="en-US" sz="1200" kern="1200" dirty="0" smtClean="0">
                <a:solidFill>
                  <a:schemeClr val="tx1"/>
                </a:solidFill>
                <a:effectLst/>
                <a:latin typeface="+mn-lt"/>
                <a:ea typeface="ＭＳ Ｐゴシック" pitchFamily="-65" charset="-128"/>
                <a:cs typeface="ＭＳ Ｐゴシック" pitchFamily="-65" charset="-128"/>
              </a:rPr>
              <a:t> </a:t>
            </a:r>
          </a:p>
          <a:p>
            <a:r>
              <a:rPr lang="en-US" sz="1200" kern="1200" dirty="0" smtClean="0">
                <a:solidFill>
                  <a:schemeClr val="tx1"/>
                </a:solidFill>
                <a:effectLst/>
                <a:latin typeface="+mn-lt"/>
                <a:ea typeface="ＭＳ Ｐゴシック" pitchFamily="-65" charset="-128"/>
                <a:cs typeface="ＭＳ Ｐゴシック" pitchFamily="-65" charset="-128"/>
              </a:rPr>
              <a:t>Share other types of "Evaluation" LibGuides  </a:t>
            </a:r>
            <a:r>
              <a:rPr lang="en-US" sz="1200" kern="1200" dirty="0" smtClean="0">
                <a:solidFill>
                  <a:schemeClr val="tx1"/>
                </a:solidFill>
                <a:effectLst/>
                <a:latin typeface="+mn-lt"/>
                <a:ea typeface="ＭＳ Ｐゴシック" pitchFamily="-65" charset="-128"/>
                <a:cs typeface="ＭＳ Ｐゴシック" pitchFamily="-65" charset="-128"/>
                <a:hlinkClick r:id="rId3"/>
              </a:rPr>
              <a:t>CRAP Test</a:t>
            </a:r>
            <a:r>
              <a:rPr lang="en-US" sz="1200" kern="1200" dirty="0" smtClean="0">
                <a:solidFill>
                  <a:schemeClr val="tx1"/>
                </a:solidFill>
                <a:effectLst/>
                <a:latin typeface="+mn-lt"/>
                <a:ea typeface="ＭＳ Ｐゴシック" pitchFamily="-65" charset="-128"/>
                <a:cs typeface="ＭＳ Ｐゴシック" pitchFamily="-65" charset="-128"/>
              </a:rPr>
              <a:t> ,</a:t>
            </a:r>
            <a:r>
              <a:rPr lang="en-US" sz="1200" kern="1200" baseline="0" dirty="0" smtClean="0">
                <a:solidFill>
                  <a:schemeClr val="tx1"/>
                </a:solidFill>
                <a:effectLst/>
                <a:latin typeface="+mn-lt"/>
                <a:ea typeface="ＭＳ Ｐゴシック" pitchFamily="-65" charset="-128"/>
                <a:cs typeface="ＭＳ Ｐゴシック" pitchFamily="-65" charset="-128"/>
              </a:rPr>
              <a:t> etc.</a:t>
            </a:r>
            <a:r>
              <a:rPr lang="en-US" sz="1200" kern="1200" dirty="0" smtClean="0">
                <a:solidFill>
                  <a:schemeClr val="tx1"/>
                </a:solidFill>
                <a:effectLst/>
                <a:latin typeface="+mn-lt"/>
                <a:ea typeface="ＭＳ Ｐゴシック" pitchFamily="-65" charset="-128"/>
                <a:cs typeface="ＭＳ Ｐゴシック" pitchFamily="-65" charset="-128"/>
              </a:rPr>
              <a:t> </a:t>
            </a:r>
          </a:p>
          <a:p>
            <a:r>
              <a:rPr lang="en-US" sz="1200" kern="1200" dirty="0" smtClean="0">
                <a:solidFill>
                  <a:schemeClr val="tx1"/>
                </a:solidFill>
                <a:effectLst/>
                <a:latin typeface="+mn-lt"/>
                <a:ea typeface="ＭＳ Ｐゴシック" pitchFamily="-65" charset="-128"/>
                <a:cs typeface="ＭＳ Ｐゴシック" pitchFamily="-65" charset="-128"/>
              </a:rPr>
              <a:t>Faculty work in groups or alone to construct an evaluation chart for their discipline, discipline specific.  use to build evaluation list.</a:t>
            </a:r>
          </a:p>
          <a:p>
            <a:r>
              <a:rPr lang="en-US" sz="1200" kern="1200" dirty="0" smtClean="0">
                <a:solidFill>
                  <a:schemeClr val="tx1"/>
                </a:solidFill>
                <a:effectLst/>
                <a:latin typeface="+mn-lt"/>
                <a:ea typeface="ＭＳ Ｐゴシック" pitchFamily="-65" charset="-128"/>
                <a:cs typeface="ＭＳ Ｐゴシック" pitchFamily="-65" charset="-128"/>
              </a:rPr>
              <a:t>Partners again or just large group, share on white board.</a:t>
            </a:r>
          </a:p>
          <a:p>
            <a:r>
              <a:rPr lang="en-US" sz="1200" kern="1200" dirty="0" smtClean="0">
                <a:solidFill>
                  <a:schemeClr val="tx1"/>
                </a:solidFill>
                <a:effectLst/>
                <a:latin typeface="+mn-lt"/>
                <a:ea typeface="ＭＳ Ｐゴシック" pitchFamily="-65" charset="-128"/>
                <a:cs typeface="ＭＳ Ｐゴシック" pitchFamily="-65" charset="-128"/>
              </a:rPr>
              <a:t> </a:t>
            </a:r>
          </a:p>
          <a:p>
            <a:endParaRPr lang="en-US" dirty="0"/>
          </a:p>
        </p:txBody>
      </p:sp>
      <p:sp>
        <p:nvSpPr>
          <p:cNvPr id="4" name="Slide Number Placeholder 3"/>
          <p:cNvSpPr>
            <a:spLocks noGrp="1"/>
          </p:cNvSpPr>
          <p:nvPr>
            <p:ph type="sldNum" sz="quarter" idx="10"/>
          </p:nvPr>
        </p:nvSpPr>
        <p:spPr/>
        <p:txBody>
          <a:bodyPr/>
          <a:lstStyle/>
          <a:p>
            <a:pPr>
              <a:defRPr/>
            </a:pPr>
            <a:fld id="{63FD1BAB-6743-426C-B88E-7E0A2E3990A6}" type="slidenum">
              <a:rPr lang="en-US" smtClean="0"/>
              <a:pPr>
                <a:defRPr/>
              </a:pPr>
              <a:t>19</a:t>
            </a:fld>
            <a:endParaRPr lang="en-US" dirty="0"/>
          </a:p>
        </p:txBody>
      </p:sp>
    </p:spTree>
    <p:extLst>
      <p:ext uri="{BB962C8B-B14F-4D97-AF65-F5344CB8AC3E}">
        <p14:creationId xmlns:p14="http://schemas.microsoft.com/office/powerpoint/2010/main" val="3501830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3FD1BAB-6743-426C-B88E-7E0A2E3990A6}" type="slidenum">
              <a:rPr lang="en-US" smtClean="0"/>
              <a:pPr>
                <a:defRPr/>
              </a:pPr>
              <a:t>2</a:t>
            </a:fld>
            <a:endParaRPr lang="en-US" dirty="0"/>
          </a:p>
        </p:txBody>
      </p:sp>
    </p:spTree>
    <p:extLst>
      <p:ext uri="{BB962C8B-B14F-4D97-AF65-F5344CB8AC3E}">
        <p14:creationId xmlns:p14="http://schemas.microsoft.com/office/powerpoint/2010/main" val="36454448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smtClean="0"/>
              <a:t>Some faculty</a:t>
            </a:r>
            <a:r>
              <a:rPr lang="en-US" baseline="0" dirty="0" smtClean="0"/>
              <a:t> don’t like “check lists” and some love them. This became an interesting, lively discussion about evaluating sources!</a:t>
            </a:r>
            <a:endParaRPr lang="en-US" dirty="0" smtClean="0"/>
          </a:p>
          <a:p>
            <a:endParaRPr lang="en-US" baseline="0" dirty="0" smtClean="0"/>
          </a:p>
          <a:p>
            <a:r>
              <a:rPr lang="en-US" baseline="0" dirty="0" smtClean="0"/>
              <a:t>As a result the librarians call RADAR a “framework”  or “guideline” and </a:t>
            </a:r>
            <a:r>
              <a:rPr lang="en-US" i="1" baseline="0" dirty="0" smtClean="0"/>
              <a:t>not</a:t>
            </a:r>
            <a:r>
              <a:rPr lang="en-US" baseline="0" dirty="0" smtClean="0"/>
              <a:t> a “check list.”  </a:t>
            </a:r>
            <a:endParaRPr lang="en-US" dirty="0"/>
          </a:p>
        </p:txBody>
      </p:sp>
      <p:sp>
        <p:nvSpPr>
          <p:cNvPr id="4" name="Slide Number Placeholder 3"/>
          <p:cNvSpPr>
            <a:spLocks noGrp="1"/>
          </p:cNvSpPr>
          <p:nvPr>
            <p:ph type="sldNum" sz="quarter" idx="10"/>
          </p:nvPr>
        </p:nvSpPr>
        <p:spPr/>
        <p:txBody>
          <a:bodyPr/>
          <a:lstStyle/>
          <a:p>
            <a:pPr>
              <a:defRPr/>
            </a:pPr>
            <a:fld id="{63FD1BAB-6743-426C-B88E-7E0A2E3990A6}" type="slidenum">
              <a:rPr lang="en-US" smtClean="0"/>
              <a:pPr>
                <a:defRPr/>
              </a:pPr>
              <a:t>20</a:t>
            </a:fld>
            <a:endParaRPr lang="en-US" dirty="0"/>
          </a:p>
        </p:txBody>
      </p:sp>
    </p:spTree>
    <p:extLst>
      <p:ext uri="{BB962C8B-B14F-4D97-AF65-F5344CB8AC3E}">
        <p14:creationId xmlns:p14="http://schemas.microsoft.com/office/powerpoint/2010/main" val="2706481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sz="1200" kern="1200" dirty="0" smtClean="0">
                <a:solidFill>
                  <a:schemeClr val="dk1"/>
                </a:solidFill>
                <a:latin typeface="Arial"/>
                <a:ea typeface="ＭＳ Ｐゴシック" pitchFamily="-65" charset="-128"/>
                <a:cs typeface="Arial"/>
              </a:rPr>
              <a:t>“Assignment Pitfalls”</a:t>
            </a:r>
          </a:p>
          <a:p>
            <a:endParaRPr lang="en-US" dirty="0"/>
          </a:p>
        </p:txBody>
      </p:sp>
      <p:sp>
        <p:nvSpPr>
          <p:cNvPr id="4" name="Slide Number Placeholder 3"/>
          <p:cNvSpPr>
            <a:spLocks noGrp="1"/>
          </p:cNvSpPr>
          <p:nvPr>
            <p:ph type="sldNum" sz="quarter" idx="10"/>
          </p:nvPr>
        </p:nvSpPr>
        <p:spPr/>
        <p:txBody>
          <a:bodyPr/>
          <a:lstStyle/>
          <a:p>
            <a:pPr>
              <a:defRPr/>
            </a:pPr>
            <a:fld id="{63FD1BAB-6743-426C-B88E-7E0A2E3990A6}" type="slidenum">
              <a:rPr lang="en-US" smtClean="0"/>
              <a:pPr>
                <a:defRPr/>
              </a:pPr>
              <a:t>21</a:t>
            </a:fld>
            <a:endParaRPr lang="en-US" dirty="0"/>
          </a:p>
        </p:txBody>
      </p:sp>
    </p:spTree>
    <p:extLst>
      <p:ext uri="{BB962C8B-B14F-4D97-AF65-F5344CB8AC3E}">
        <p14:creationId xmlns:p14="http://schemas.microsoft.com/office/powerpoint/2010/main" val="41390711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pitchFamily="-65" charset="-128"/>
                <a:cs typeface="ＭＳ Ｐゴシック" pitchFamily="-65" charset="-128"/>
              </a:rPr>
              <a:t>Hand out 4 bad assignments- have people work in groups to answer “How could you improve this assignment? What level is this appropriate for (e.g. Freshman? Upper level?)  If you had to change the assignment to go up or down a level, what would you change?)” Give 1 assignment per group. Report back to the bigger group to begin establishing a list. </a:t>
            </a:r>
            <a:r>
              <a:rPr lang="en-US" sz="1200" i="1" kern="1200" dirty="0" smtClean="0">
                <a:solidFill>
                  <a:schemeClr val="tx1"/>
                </a:solidFill>
                <a:effectLst/>
                <a:latin typeface="+mn-lt"/>
                <a:ea typeface="ＭＳ Ｐゴシック" pitchFamily="-65" charset="-128"/>
                <a:cs typeface="ＭＳ Ｐゴシック" pitchFamily="-65" charset="-128"/>
              </a:rPr>
              <a:t>(10-15 min.) </a:t>
            </a:r>
          </a:p>
          <a:p>
            <a:pPr marL="0" marR="0" indent="0" algn="l" defTabSz="912813" rtl="0" eaLnBrk="0" fontAlgn="base" latinLnBrk="0" hangingPunct="0">
              <a:lnSpc>
                <a:spcPct val="100000"/>
              </a:lnSpc>
              <a:spcBef>
                <a:spcPct val="30000"/>
              </a:spcBef>
              <a:spcAft>
                <a:spcPct val="0"/>
              </a:spcAft>
              <a:buClrTx/>
              <a:buSzTx/>
              <a:buFontTx/>
              <a:buNone/>
              <a:tabLst/>
              <a:defRPr/>
            </a:pPr>
            <a:endParaRPr lang="en-US" sz="1200" b="0" i="1" kern="1200" dirty="0" smtClean="0">
              <a:solidFill>
                <a:schemeClr val="tx1"/>
              </a:solidFill>
              <a:effectLst/>
              <a:latin typeface="+mn-lt"/>
              <a:ea typeface="ＭＳ Ｐゴシック" pitchFamily="-65" charset="-128"/>
              <a:cs typeface="Arial"/>
            </a:endParaRPr>
          </a:p>
          <a:p>
            <a:pPr marL="0" marR="0" indent="0" algn="l" defTabSz="912813"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pitchFamily="-65" charset="-128"/>
                <a:cs typeface="ＭＳ Ｐゴシック" pitchFamily="-65" charset="-128"/>
              </a:rPr>
              <a:t>Video: </a:t>
            </a:r>
            <a:r>
              <a:rPr lang="en-US" sz="1200" dirty="0" smtClean="0">
                <a:latin typeface="Arial"/>
                <a:cs typeface="Arial"/>
              </a:rPr>
              <a:t> </a:t>
            </a:r>
            <a:r>
              <a:rPr lang="en-US" sz="1200" dirty="0" smtClean="0">
                <a:latin typeface="Arial"/>
                <a:cs typeface="Arial"/>
                <a:hlinkClick r:id="rId3"/>
              </a:rPr>
              <a:t>Show PIL video</a:t>
            </a:r>
            <a:r>
              <a:rPr lang="en-US" sz="1200" dirty="0" smtClean="0">
                <a:latin typeface="Arial"/>
                <a:cs typeface="Arial"/>
              </a:rPr>
              <a:t>  “Handout Study”</a:t>
            </a:r>
            <a:r>
              <a:rPr lang="en-US" sz="1200" kern="1200" dirty="0" smtClean="0">
                <a:solidFill>
                  <a:schemeClr val="tx1"/>
                </a:solidFill>
                <a:effectLst/>
                <a:latin typeface="+mn-lt"/>
                <a:ea typeface="ＭＳ Ｐゴシック" pitchFamily="-65" charset="-128"/>
                <a:cs typeface="ＭＳ Ｐゴシック" pitchFamily="-65" charset="-128"/>
              </a:rPr>
              <a:t> (findings from PIL about good handout design)</a:t>
            </a:r>
            <a:r>
              <a:rPr lang="en-US" sz="1200" b="1" kern="1200" dirty="0" smtClean="0">
                <a:solidFill>
                  <a:schemeClr val="tx1"/>
                </a:solidFill>
                <a:effectLst/>
                <a:latin typeface="+mn-lt"/>
                <a:ea typeface="ＭＳ Ｐゴシック" pitchFamily="-65" charset="-128"/>
                <a:cs typeface="ＭＳ Ｐゴシック" pitchFamily="-65" charset="-128"/>
              </a:rPr>
              <a:t> </a:t>
            </a:r>
            <a:r>
              <a:rPr lang="en-US" sz="1200" kern="1200" dirty="0" smtClean="0">
                <a:solidFill>
                  <a:schemeClr val="tx1"/>
                </a:solidFill>
                <a:effectLst/>
                <a:latin typeface="+mn-lt"/>
                <a:ea typeface="ＭＳ Ｐゴシック" pitchFamily="-65" charset="-128"/>
                <a:cs typeface="ＭＳ Ｐゴシック" pitchFamily="-65" charset="-128"/>
              </a:rPr>
              <a:t/>
            </a:r>
            <a:br>
              <a:rPr lang="en-US" sz="1200" kern="1200" dirty="0" smtClean="0">
                <a:solidFill>
                  <a:schemeClr val="tx1"/>
                </a:solidFill>
                <a:effectLst/>
                <a:latin typeface="+mn-lt"/>
                <a:ea typeface="ＭＳ Ｐゴシック" pitchFamily="-65" charset="-128"/>
                <a:cs typeface="ＭＳ Ｐゴシック" pitchFamily="-65" charset="-128"/>
              </a:rPr>
            </a:br>
            <a:r>
              <a:rPr lang="en-US" sz="1200" kern="1200" dirty="0" smtClean="0">
                <a:solidFill>
                  <a:schemeClr val="tx1"/>
                </a:solidFill>
                <a:effectLst/>
                <a:latin typeface="+mn-lt"/>
                <a:ea typeface="ＭＳ Ｐゴシック" pitchFamily="-65" charset="-128"/>
                <a:cs typeface="ＭＳ Ｐゴシック" pitchFamily="-65" charset="-128"/>
              </a:rPr>
              <a:t>Show generic checklist on handout design &amp; assignment pitfalls handout</a:t>
            </a:r>
            <a:br>
              <a:rPr lang="en-US" sz="1200" kern="1200" dirty="0" smtClean="0">
                <a:solidFill>
                  <a:schemeClr val="tx1"/>
                </a:solidFill>
                <a:effectLst/>
                <a:latin typeface="+mn-lt"/>
                <a:ea typeface="ＭＳ Ｐゴシック" pitchFamily="-65" charset="-128"/>
                <a:cs typeface="ＭＳ Ｐゴシック" pitchFamily="-65" charset="-128"/>
              </a:rPr>
            </a:br>
            <a:r>
              <a:rPr lang="en-US" sz="1200" kern="1200" dirty="0" smtClean="0">
                <a:solidFill>
                  <a:schemeClr val="tx1"/>
                </a:solidFill>
                <a:effectLst/>
                <a:latin typeface="+mn-lt"/>
                <a:ea typeface="ＭＳ Ｐゴシック" pitchFamily="-65" charset="-128"/>
                <a:cs typeface="ＭＳ Ｐゴシック" pitchFamily="-65" charset="-128"/>
              </a:rPr>
              <a:t>Activity: Take this &amp; begin to develop it for your own discipline (</a:t>
            </a:r>
            <a:r>
              <a:rPr lang="en-US" sz="1200" i="1" kern="1200" dirty="0" smtClean="0">
                <a:solidFill>
                  <a:schemeClr val="tx1"/>
                </a:solidFill>
                <a:effectLst/>
                <a:latin typeface="+mn-lt"/>
                <a:ea typeface="ＭＳ Ｐゴシック" pitchFamily="-65" charset="-128"/>
                <a:cs typeface="ＭＳ Ｐゴシック" pitchFamily="-65" charset="-128"/>
              </a:rPr>
              <a:t>15 min.) </a:t>
            </a:r>
            <a:endParaRPr lang="en-US" sz="1200" b="0" kern="1200" dirty="0" smtClean="0">
              <a:solidFill>
                <a:schemeClr val="dk1"/>
              </a:solidFill>
              <a:latin typeface="Arial"/>
              <a:ea typeface="ＭＳ Ｐゴシック" pitchFamily="-65" charset="-128"/>
              <a:cs typeface="Arial"/>
            </a:endParaRPr>
          </a:p>
          <a:p>
            <a:pPr marL="0" marR="0" indent="0" algn="l" defTabSz="912813" rtl="0" eaLnBrk="0" fontAlgn="base" latinLnBrk="0" hangingPunct="0">
              <a:lnSpc>
                <a:spcPct val="100000"/>
              </a:lnSpc>
              <a:spcBef>
                <a:spcPct val="30000"/>
              </a:spcBef>
              <a:spcAft>
                <a:spcPct val="0"/>
              </a:spcAft>
              <a:buClrTx/>
              <a:buSzTx/>
              <a:buFontTx/>
              <a:buNone/>
              <a:tabLst/>
              <a:defRPr/>
            </a:pPr>
            <a:endParaRPr lang="en-US" sz="1200" b="0" kern="1200" dirty="0" smtClean="0">
              <a:solidFill>
                <a:schemeClr val="dk1"/>
              </a:solidFill>
              <a:latin typeface="Arial"/>
              <a:ea typeface="ＭＳ Ｐゴシック" pitchFamily="-65" charset="-128"/>
              <a:cs typeface="Arial"/>
            </a:endParaRPr>
          </a:p>
          <a:p>
            <a:pPr marL="0" marR="0" indent="0" algn="l" defTabSz="912813" rtl="0" eaLnBrk="0" fontAlgn="base" latinLnBrk="0" hangingPunct="0">
              <a:lnSpc>
                <a:spcPct val="100000"/>
              </a:lnSpc>
              <a:spcBef>
                <a:spcPct val="30000"/>
              </a:spcBef>
              <a:spcAft>
                <a:spcPct val="0"/>
              </a:spcAft>
              <a:buClrTx/>
              <a:buSzTx/>
              <a:buFontTx/>
              <a:buNone/>
              <a:tabLst/>
              <a:defRPr/>
            </a:pPr>
            <a:r>
              <a:rPr lang="en-US" sz="1200" b="0" kern="1200" dirty="0" smtClean="0">
                <a:solidFill>
                  <a:schemeClr val="dk1"/>
                </a:solidFill>
                <a:latin typeface="Arial"/>
                <a:ea typeface="ＭＳ Ｐゴシック" pitchFamily="-65" charset="-128"/>
                <a:cs typeface="Arial"/>
              </a:rPr>
              <a:t>This</a:t>
            </a:r>
            <a:r>
              <a:rPr lang="en-US" sz="1200" b="0" kern="1200" baseline="0" dirty="0" smtClean="0">
                <a:solidFill>
                  <a:schemeClr val="dk1"/>
                </a:solidFill>
                <a:latin typeface="Arial"/>
                <a:ea typeface="ＭＳ Ｐゴシック" pitchFamily="-65" charset="-128"/>
                <a:cs typeface="Arial"/>
              </a:rPr>
              <a:t> checklist is </a:t>
            </a:r>
            <a:r>
              <a:rPr lang="en-US" sz="1200" b="0" kern="1200" dirty="0" smtClean="0">
                <a:solidFill>
                  <a:schemeClr val="dk1"/>
                </a:solidFill>
                <a:latin typeface="Arial"/>
                <a:ea typeface="ＭＳ Ｐゴシック" pitchFamily="-65" charset="-128"/>
                <a:cs typeface="Arial"/>
              </a:rPr>
              <a:t>from Practical PIL http://projectinfolit.org/practical-pil)</a:t>
            </a:r>
          </a:p>
          <a:p>
            <a:pPr marL="0" marR="0" indent="0" algn="l" defTabSz="912813" rtl="0" eaLnBrk="0" fontAlgn="base" latinLnBrk="0" hangingPunct="0">
              <a:lnSpc>
                <a:spcPct val="100000"/>
              </a:lnSpc>
              <a:spcBef>
                <a:spcPct val="30000"/>
              </a:spcBef>
              <a:spcAft>
                <a:spcPct val="0"/>
              </a:spcAft>
              <a:buClrTx/>
              <a:buSzTx/>
              <a:buFontTx/>
              <a:buNone/>
              <a:tabLst/>
              <a:defRPr/>
            </a:pPr>
            <a:endParaRPr lang="en-US" sz="1200" b="0" kern="1200" dirty="0" smtClean="0">
              <a:solidFill>
                <a:schemeClr val="dk1"/>
              </a:solidFill>
              <a:latin typeface="Arial"/>
              <a:ea typeface="ＭＳ Ｐゴシック" pitchFamily="-65" charset="-128"/>
              <a:cs typeface="Arial"/>
            </a:endParaRPr>
          </a:p>
        </p:txBody>
      </p:sp>
      <p:sp>
        <p:nvSpPr>
          <p:cNvPr id="4" name="Slide Number Placeholder 3"/>
          <p:cNvSpPr>
            <a:spLocks noGrp="1"/>
          </p:cNvSpPr>
          <p:nvPr>
            <p:ph type="sldNum" sz="quarter" idx="10"/>
          </p:nvPr>
        </p:nvSpPr>
        <p:spPr/>
        <p:txBody>
          <a:bodyPr/>
          <a:lstStyle/>
          <a:p>
            <a:pPr>
              <a:defRPr/>
            </a:pPr>
            <a:fld id="{63FD1BAB-6743-426C-B88E-7E0A2E3990A6}" type="slidenum">
              <a:rPr lang="en-US" smtClean="0"/>
              <a:pPr>
                <a:defRPr/>
              </a:pPr>
              <a:t>22</a:t>
            </a:fld>
            <a:endParaRPr lang="en-US" dirty="0"/>
          </a:p>
        </p:txBody>
      </p:sp>
    </p:spTree>
    <p:extLst>
      <p:ext uri="{BB962C8B-B14F-4D97-AF65-F5344CB8AC3E}">
        <p14:creationId xmlns:p14="http://schemas.microsoft.com/office/powerpoint/2010/main" val="22548163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3FD1BAB-6743-426C-B88E-7E0A2E3990A6}" type="slidenum">
              <a:rPr lang="en-US" smtClean="0"/>
              <a:pPr>
                <a:defRPr/>
              </a:pPr>
              <a:t>23</a:t>
            </a:fld>
            <a:endParaRPr lang="en-US" dirty="0"/>
          </a:p>
        </p:txBody>
      </p:sp>
    </p:spTree>
    <p:extLst>
      <p:ext uri="{BB962C8B-B14F-4D97-AF65-F5344CB8AC3E}">
        <p14:creationId xmlns:p14="http://schemas.microsoft.com/office/powerpoint/2010/main" val="34557079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3FD1BAB-6743-426C-B88E-7E0A2E3990A6}" type="slidenum">
              <a:rPr lang="en-US" smtClean="0"/>
              <a:pPr>
                <a:defRPr/>
              </a:pPr>
              <a:t>24</a:t>
            </a:fld>
            <a:endParaRPr lang="en-US" dirty="0"/>
          </a:p>
        </p:txBody>
      </p:sp>
    </p:spTree>
    <p:extLst>
      <p:ext uri="{BB962C8B-B14F-4D97-AF65-F5344CB8AC3E}">
        <p14:creationId xmlns:p14="http://schemas.microsoft.com/office/powerpoint/2010/main" val="5672731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sz="1200" kern="1200" dirty="0" smtClean="0">
                <a:solidFill>
                  <a:schemeClr val="dk1"/>
                </a:solidFill>
                <a:latin typeface="Arial"/>
                <a:ea typeface="ＭＳ Ｐゴシック" pitchFamily="-65" charset="-128"/>
                <a:cs typeface="Arial"/>
              </a:rPr>
              <a:t>Guest faculty speakers talking about “best evidence” of student work for a specific learning outcome</a:t>
            </a:r>
          </a:p>
          <a:p>
            <a:pPr marL="0" marR="0" indent="0" algn="l" defTabSz="912813" rtl="0" eaLnBrk="0" fontAlgn="base" latinLnBrk="0" hangingPunct="0">
              <a:lnSpc>
                <a:spcPct val="100000"/>
              </a:lnSpc>
              <a:spcBef>
                <a:spcPct val="30000"/>
              </a:spcBef>
              <a:spcAft>
                <a:spcPct val="0"/>
              </a:spcAft>
              <a:buClrTx/>
              <a:buSzTx/>
              <a:buFontTx/>
              <a:buNone/>
              <a:tabLst/>
              <a:defRPr/>
            </a:pPr>
            <a:r>
              <a:rPr lang="en-US" sz="1200" kern="1200" dirty="0" smtClean="0">
                <a:solidFill>
                  <a:schemeClr val="dk1"/>
                </a:solidFill>
                <a:latin typeface="Arial"/>
                <a:ea typeface="ＭＳ Ｐゴシック" pitchFamily="-65" charset="-128"/>
                <a:cs typeface="Arial"/>
              </a:rPr>
              <a:t>(45 minutes) 2013</a:t>
            </a:r>
          </a:p>
          <a:p>
            <a:pPr marL="0" marR="0" indent="0" algn="l" defTabSz="912813" rtl="0" eaLnBrk="0" fontAlgn="base" latinLnBrk="0" hangingPunct="0">
              <a:lnSpc>
                <a:spcPct val="100000"/>
              </a:lnSpc>
              <a:spcBef>
                <a:spcPct val="30000"/>
              </a:spcBef>
              <a:spcAft>
                <a:spcPct val="0"/>
              </a:spcAft>
              <a:buClrTx/>
              <a:buSzTx/>
              <a:buFontTx/>
              <a:buNone/>
              <a:tabLst/>
              <a:defRPr/>
            </a:pPr>
            <a:r>
              <a:rPr lang="en-US" sz="1200" kern="1200" dirty="0" smtClean="0">
                <a:solidFill>
                  <a:schemeClr val="dk1"/>
                </a:solidFill>
                <a:latin typeface="Arial"/>
                <a:ea typeface="ＭＳ Ｐゴシック" pitchFamily="-65" charset="-128"/>
                <a:cs typeface="Arial"/>
              </a:rPr>
              <a:t>Very popular!</a:t>
            </a:r>
          </a:p>
          <a:p>
            <a:endParaRPr lang="en-US" dirty="0"/>
          </a:p>
        </p:txBody>
      </p:sp>
      <p:sp>
        <p:nvSpPr>
          <p:cNvPr id="4" name="Slide Number Placeholder 3"/>
          <p:cNvSpPr>
            <a:spLocks noGrp="1"/>
          </p:cNvSpPr>
          <p:nvPr>
            <p:ph type="sldNum" sz="quarter" idx="10"/>
          </p:nvPr>
        </p:nvSpPr>
        <p:spPr/>
        <p:txBody>
          <a:bodyPr/>
          <a:lstStyle/>
          <a:p>
            <a:pPr>
              <a:defRPr/>
            </a:pPr>
            <a:fld id="{63FD1BAB-6743-426C-B88E-7E0A2E3990A6}" type="slidenum">
              <a:rPr lang="en-US" smtClean="0"/>
              <a:pPr>
                <a:defRPr/>
              </a:pPr>
              <a:t>25</a:t>
            </a:fld>
            <a:endParaRPr lang="en-US" dirty="0"/>
          </a:p>
        </p:txBody>
      </p:sp>
    </p:spTree>
    <p:extLst>
      <p:ext uri="{BB962C8B-B14F-4D97-AF65-F5344CB8AC3E}">
        <p14:creationId xmlns:p14="http://schemas.microsoft.com/office/powerpoint/2010/main" val="26335412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sz="1200" kern="1200" dirty="0" smtClean="0">
                <a:solidFill>
                  <a:schemeClr val="dk1"/>
                </a:solidFill>
                <a:latin typeface="Arial"/>
                <a:ea typeface="ＭＳ Ｐゴシック" pitchFamily="-65" charset="-128"/>
                <a:cs typeface="Arial"/>
              </a:rPr>
              <a:t>Overview of key library resources that can be used in assignments</a:t>
            </a:r>
          </a:p>
          <a:p>
            <a:pPr marL="0" marR="0" indent="0" algn="l" defTabSz="912813" rtl="0" eaLnBrk="0" fontAlgn="base" latinLnBrk="0" hangingPunct="0">
              <a:lnSpc>
                <a:spcPct val="100000"/>
              </a:lnSpc>
              <a:spcBef>
                <a:spcPct val="30000"/>
              </a:spcBef>
              <a:spcAft>
                <a:spcPct val="0"/>
              </a:spcAft>
              <a:buClrTx/>
              <a:buSzTx/>
              <a:buFontTx/>
              <a:buNone/>
              <a:tabLst/>
              <a:defRPr/>
            </a:pPr>
            <a:r>
              <a:rPr lang="en-US" sz="1200" dirty="0" smtClean="0">
                <a:solidFill>
                  <a:schemeClr val="accent1">
                    <a:lumMod val="50000"/>
                  </a:schemeClr>
                </a:solidFill>
                <a:latin typeface="Arial" pitchFamily="34" charset="0"/>
                <a:cs typeface="Arial" pitchFamily="34" charset="0"/>
              </a:rPr>
              <a:t>Develop an increased awareness of LMU library resources in order to</a:t>
            </a:r>
            <a:r>
              <a:rPr lang="en-US" sz="1200" baseline="0" dirty="0" smtClean="0">
                <a:solidFill>
                  <a:schemeClr val="accent1">
                    <a:lumMod val="50000"/>
                  </a:schemeClr>
                </a:solidFill>
                <a:latin typeface="Arial" pitchFamily="34" charset="0"/>
                <a:cs typeface="Arial" pitchFamily="34" charset="0"/>
              </a:rPr>
              <a:t> use them in future months.  (</a:t>
            </a:r>
            <a:r>
              <a:rPr lang="en-US" sz="1200" kern="1200" baseline="0" dirty="0" smtClean="0">
                <a:solidFill>
                  <a:schemeClr val="accent1">
                    <a:lumMod val="50000"/>
                  </a:schemeClr>
                </a:solidFill>
                <a:latin typeface="Arial" pitchFamily="34" charset="0"/>
                <a:ea typeface="ＭＳ Ｐゴシック" pitchFamily="-65" charset="-128"/>
                <a:cs typeface="Arial" pitchFamily="34" charset="0"/>
              </a:rPr>
              <a:t>Workshop outcome #4)</a:t>
            </a:r>
            <a:endParaRPr lang="en-US" sz="1200" kern="1200" dirty="0" smtClean="0">
              <a:solidFill>
                <a:schemeClr val="dk1"/>
              </a:solidFill>
              <a:latin typeface="Arial"/>
              <a:ea typeface="ＭＳ Ｐゴシック" pitchFamily="-65" charset="-128"/>
              <a:cs typeface="Arial"/>
            </a:endParaRPr>
          </a:p>
          <a:p>
            <a:pPr marL="0" marR="0" indent="0" algn="l" defTabSz="912813" rtl="0" eaLnBrk="0" fontAlgn="base" latinLnBrk="0" hangingPunct="0">
              <a:lnSpc>
                <a:spcPct val="100000"/>
              </a:lnSpc>
              <a:spcBef>
                <a:spcPct val="30000"/>
              </a:spcBef>
              <a:spcAft>
                <a:spcPct val="0"/>
              </a:spcAft>
              <a:buClrTx/>
              <a:buSzTx/>
              <a:buFontTx/>
              <a:buNone/>
              <a:tabLst/>
              <a:defRPr/>
            </a:pPr>
            <a:endParaRPr lang="en-US" sz="1200" baseline="0" dirty="0" smtClean="0">
              <a:solidFill>
                <a:schemeClr val="accent1">
                  <a:lumMod val="50000"/>
                </a:schemeClr>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89217375-A8E9-4B5D-9371-44F13081CB5D}" type="slidenum">
              <a:rPr lang="en-US" smtClean="0"/>
              <a:pPr>
                <a:defRPr/>
              </a:pPr>
              <a:t>26</a:t>
            </a:fld>
            <a:endParaRPr lang="en-US" dirty="0"/>
          </a:p>
        </p:txBody>
      </p:sp>
    </p:spTree>
    <p:extLst>
      <p:ext uri="{BB962C8B-B14F-4D97-AF65-F5344CB8AC3E}">
        <p14:creationId xmlns:p14="http://schemas.microsoft.com/office/powerpoint/2010/main" val="11457216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sz="1200" kern="1200" dirty="0" smtClean="0">
                <a:solidFill>
                  <a:schemeClr val="dk1"/>
                </a:solidFill>
                <a:latin typeface="Arial"/>
                <a:ea typeface="ＭＳ Ｐゴシック" pitchFamily="-65" charset="-128"/>
                <a:cs typeface="Arial"/>
              </a:rPr>
              <a:t>Discussion between faculty and librarians about what “good practice” looks like for a specific learning outcome- then designing an assignment and rubric together</a:t>
            </a:r>
            <a:r>
              <a:rPr lang="en-US" dirty="0" smtClean="0">
                <a:latin typeface="Arial"/>
                <a:cs typeface="Arial"/>
              </a:rPr>
              <a:t> .</a:t>
            </a:r>
          </a:p>
          <a:p>
            <a:pPr marL="0" marR="0" indent="0" algn="l" defTabSz="912813" rtl="0" eaLnBrk="0" fontAlgn="base" latinLnBrk="0" hangingPunct="0">
              <a:lnSpc>
                <a:spcPct val="100000"/>
              </a:lnSpc>
              <a:spcBef>
                <a:spcPct val="30000"/>
              </a:spcBef>
              <a:spcAft>
                <a:spcPct val="0"/>
              </a:spcAft>
              <a:buClrTx/>
              <a:buSzTx/>
              <a:buFontTx/>
              <a:buNone/>
              <a:tabLst/>
              <a:defRPr/>
            </a:pPr>
            <a:endParaRPr lang="en-US" dirty="0" smtClean="0">
              <a:latin typeface="Arial"/>
              <a:cs typeface="Arial"/>
            </a:endParaRPr>
          </a:p>
          <a:p>
            <a:pPr marL="0" marR="0" indent="0" algn="l" defTabSz="912813" rtl="0" eaLnBrk="0" fontAlgn="base" latinLnBrk="0" hangingPunct="0">
              <a:lnSpc>
                <a:spcPct val="100000"/>
              </a:lnSpc>
              <a:spcBef>
                <a:spcPct val="30000"/>
              </a:spcBef>
              <a:spcAft>
                <a:spcPct val="0"/>
              </a:spcAft>
              <a:buClrTx/>
              <a:buSzTx/>
              <a:buFontTx/>
              <a:buNone/>
              <a:tabLst/>
              <a:defRPr/>
            </a:pPr>
            <a:r>
              <a:rPr lang="en-US" dirty="0" smtClean="0">
                <a:latin typeface="Arial"/>
                <a:cs typeface="Arial"/>
              </a:rPr>
              <a:t>Faculty share assignments and syllabi.</a:t>
            </a:r>
          </a:p>
        </p:txBody>
      </p:sp>
      <p:sp>
        <p:nvSpPr>
          <p:cNvPr id="4" name="Slide Number Placeholder 3"/>
          <p:cNvSpPr>
            <a:spLocks noGrp="1"/>
          </p:cNvSpPr>
          <p:nvPr>
            <p:ph type="sldNum" sz="quarter" idx="10"/>
          </p:nvPr>
        </p:nvSpPr>
        <p:spPr/>
        <p:txBody>
          <a:bodyPr/>
          <a:lstStyle/>
          <a:p>
            <a:pPr>
              <a:defRPr/>
            </a:pPr>
            <a:fld id="{63FD1BAB-6743-426C-B88E-7E0A2E3990A6}" type="slidenum">
              <a:rPr lang="en-US" smtClean="0"/>
              <a:pPr>
                <a:defRPr/>
              </a:pPr>
              <a:t>27</a:t>
            </a:fld>
            <a:endParaRPr lang="en-US" dirty="0"/>
          </a:p>
        </p:txBody>
      </p:sp>
    </p:spTree>
    <p:extLst>
      <p:ext uri="{BB962C8B-B14F-4D97-AF65-F5344CB8AC3E}">
        <p14:creationId xmlns:p14="http://schemas.microsoft.com/office/powerpoint/2010/main" val="193678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sz="1200" b="0" kern="1200" dirty="0" smtClean="0">
                <a:solidFill>
                  <a:schemeClr val="dk1"/>
                </a:solidFill>
                <a:latin typeface="Arial"/>
                <a:ea typeface="ＭＳ Ｐゴシック" pitchFamily="-65" charset="-128"/>
                <a:cs typeface="Arial"/>
              </a:rPr>
              <a:t>Worksheets to guide in development of assignment creation for a specific learning outcome</a:t>
            </a:r>
          </a:p>
          <a:p>
            <a:pPr marL="0" marR="0" indent="0" algn="l" defTabSz="912813" rtl="0" eaLnBrk="0" fontAlgn="base" latinLnBrk="0" hangingPunct="0">
              <a:lnSpc>
                <a:spcPct val="100000"/>
              </a:lnSpc>
              <a:spcBef>
                <a:spcPct val="30000"/>
              </a:spcBef>
              <a:spcAft>
                <a:spcPct val="0"/>
              </a:spcAft>
              <a:buClrTx/>
              <a:buSzTx/>
              <a:buFontTx/>
              <a:buNone/>
              <a:tabLst/>
              <a:defRPr/>
            </a:pPr>
            <a:endParaRPr lang="en-US" sz="1200" b="0" kern="1200" dirty="0" smtClean="0">
              <a:solidFill>
                <a:schemeClr val="dk1"/>
              </a:solidFill>
              <a:latin typeface="Arial"/>
              <a:ea typeface="ＭＳ Ｐゴシック" pitchFamily="-65" charset="-128"/>
              <a:cs typeface="Arial"/>
            </a:endParaRPr>
          </a:p>
          <a:p>
            <a:pPr lvl="0"/>
            <a:r>
              <a:rPr lang="en-US" sz="1200" kern="1200" dirty="0" smtClean="0">
                <a:solidFill>
                  <a:schemeClr val="tx1"/>
                </a:solidFill>
                <a:effectLst/>
                <a:latin typeface="+mn-lt"/>
                <a:ea typeface="ＭＳ Ｐゴシック" pitchFamily="-65" charset="-128"/>
                <a:cs typeface="ＭＳ Ｐゴシック" pitchFamily="-65" charset="-128"/>
              </a:rPr>
              <a:t>Revise your own or create a new info lit assignment worksheet </a:t>
            </a:r>
            <a:r>
              <a:rPr lang="en-US" sz="1200" i="1" kern="1200" dirty="0" smtClean="0">
                <a:solidFill>
                  <a:schemeClr val="tx1"/>
                </a:solidFill>
                <a:effectLst/>
                <a:latin typeface="+mn-lt"/>
                <a:ea typeface="ＭＳ Ｐゴシック" pitchFamily="-65" charset="-128"/>
                <a:cs typeface="ＭＳ Ｐゴシック" pitchFamily="-65" charset="-128"/>
              </a:rPr>
              <a:t>(1 hour, 20 min.).</a:t>
            </a:r>
            <a:r>
              <a:rPr lang="en-US" sz="1200" kern="1200" dirty="0" smtClean="0">
                <a:solidFill>
                  <a:schemeClr val="tx1"/>
                </a:solidFill>
                <a:effectLst/>
                <a:latin typeface="+mn-lt"/>
                <a:ea typeface="ＭＳ Ｐゴシック" pitchFamily="-65" charset="-128"/>
                <a:cs typeface="ＭＳ Ｐゴシック" pitchFamily="-65" charset="-128"/>
              </a:rPr>
              <a:t> Keep in mind your expectations for students in your courses regarding info lit. </a:t>
            </a:r>
            <a:br>
              <a:rPr lang="en-US" sz="1200" kern="1200" dirty="0" smtClean="0">
                <a:solidFill>
                  <a:schemeClr val="tx1"/>
                </a:solidFill>
                <a:effectLst/>
                <a:latin typeface="+mn-lt"/>
                <a:ea typeface="ＭＳ Ｐゴシック" pitchFamily="-65" charset="-128"/>
                <a:cs typeface="ＭＳ Ｐゴシック" pitchFamily="-65" charset="-128"/>
              </a:rPr>
            </a:br>
            <a:r>
              <a:rPr lang="en-US" sz="1200" kern="1200" dirty="0" smtClean="0">
                <a:solidFill>
                  <a:schemeClr val="tx1"/>
                </a:solidFill>
                <a:effectLst/>
                <a:latin typeface="+mn-lt"/>
                <a:ea typeface="ＭＳ Ｐゴシック" pitchFamily="-65" charset="-128"/>
                <a:cs typeface="ＭＳ Ｐゴシック" pitchFamily="-65" charset="-128"/>
              </a:rPr>
              <a:t>Then in small groups, evaluate other peoples’ assignments</a:t>
            </a:r>
          </a:p>
          <a:p>
            <a:r>
              <a:rPr lang="en-US" sz="1200" i="1" kern="1200" dirty="0" smtClean="0">
                <a:solidFill>
                  <a:schemeClr val="tx1"/>
                </a:solidFill>
                <a:effectLst/>
                <a:latin typeface="+mn-lt"/>
                <a:ea typeface="ＭＳ Ｐゴシック" pitchFamily="-65" charset="-128"/>
                <a:cs typeface="ＭＳ Ｐゴシック" pitchFamily="-65" charset="-128"/>
              </a:rPr>
              <a:t>What are the positive elements you see about this assignment? What are the things that need improvement? </a:t>
            </a:r>
            <a:endParaRPr lang="en-US" sz="1200" kern="1200" dirty="0" smtClean="0">
              <a:solidFill>
                <a:schemeClr val="tx1"/>
              </a:solidFill>
              <a:effectLst/>
              <a:latin typeface="+mn-lt"/>
              <a:ea typeface="ＭＳ Ｐゴシック" pitchFamily="-65" charset="-128"/>
              <a:cs typeface="ＭＳ Ｐゴシック" pitchFamily="-65" charset="-128"/>
            </a:endParaRPr>
          </a:p>
          <a:p>
            <a:pPr marL="0" marR="0" indent="0" algn="l" defTabSz="912813" rtl="0" eaLnBrk="0" fontAlgn="base" latinLnBrk="0" hangingPunct="0">
              <a:lnSpc>
                <a:spcPct val="100000"/>
              </a:lnSpc>
              <a:spcBef>
                <a:spcPct val="30000"/>
              </a:spcBef>
              <a:spcAft>
                <a:spcPct val="0"/>
              </a:spcAft>
              <a:buClrTx/>
              <a:buSzTx/>
              <a:buFontTx/>
              <a:buNone/>
              <a:tabLst/>
              <a:defRPr/>
            </a:pPr>
            <a:endParaRPr lang="en-US" sz="1200" b="0" kern="1200" dirty="0" smtClean="0">
              <a:solidFill>
                <a:schemeClr val="dk1"/>
              </a:solidFill>
              <a:latin typeface="Arial"/>
              <a:ea typeface="ＭＳ Ｐゴシック" pitchFamily="-65" charset="-128"/>
              <a:cs typeface="Arial"/>
            </a:endParaRPr>
          </a:p>
        </p:txBody>
      </p:sp>
      <p:sp>
        <p:nvSpPr>
          <p:cNvPr id="4" name="Slide Number Placeholder 3"/>
          <p:cNvSpPr>
            <a:spLocks noGrp="1"/>
          </p:cNvSpPr>
          <p:nvPr>
            <p:ph type="sldNum" sz="quarter" idx="10"/>
          </p:nvPr>
        </p:nvSpPr>
        <p:spPr/>
        <p:txBody>
          <a:bodyPr/>
          <a:lstStyle/>
          <a:p>
            <a:pPr>
              <a:defRPr/>
            </a:pPr>
            <a:fld id="{63FD1BAB-6743-426C-B88E-7E0A2E3990A6}" type="slidenum">
              <a:rPr lang="en-US" smtClean="0"/>
              <a:pPr>
                <a:defRPr/>
              </a:pPr>
              <a:t>28</a:t>
            </a:fld>
            <a:endParaRPr lang="en-US" dirty="0"/>
          </a:p>
        </p:txBody>
      </p:sp>
    </p:spTree>
    <p:extLst>
      <p:ext uri="{BB962C8B-B14F-4D97-AF65-F5344CB8AC3E}">
        <p14:creationId xmlns:p14="http://schemas.microsoft.com/office/powerpoint/2010/main" val="14713153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Faculty survey (administered by CTE) very positive ratings</a:t>
            </a:r>
          </a:p>
          <a:p>
            <a:r>
              <a:rPr lang="en-US" baseline="0" dirty="0" smtClean="0"/>
              <a:t>I</a:t>
            </a:r>
            <a:r>
              <a:rPr lang="en-US" dirty="0" smtClean="0"/>
              <a:t>nformal comments</a:t>
            </a:r>
          </a:p>
          <a:p>
            <a:pPr marL="171450" indent="-171450">
              <a:buFont typeface="Arial" pitchFamily="34" charset="0"/>
              <a:buChar char="•"/>
            </a:pPr>
            <a:r>
              <a:rPr lang="en-US" dirty="0" smtClean="0"/>
              <a:t>More</a:t>
            </a:r>
            <a:r>
              <a:rPr lang="en-US" baseline="0" dirty="0" smtClean="0"/>
              <a:t> time to workshop assignments</a:t>
            </a:r>
          </a:p>
          <a:p>
            <a:pPr marL="171450" indent="-171450">
              <a:buFont typeface="Arial" pitchFamily="34" charset="0"/>
              <a:buChar char="•"/>
            </a:pPr>
            <a:r>
              <a:rPr lang="en-US" baseline="0" dirty="0" smtClean="0"/>
              <a:t>More examples of assignments and rubrics</a:t>
            </a:r>
          </a:p>
          <a:p>
            <a:pPr marL="171450" indent="-171450">
              <a:buFont typeface="Arial" pitchFamily="34" charset="0"/>
              <a:buChar char="•"/>
            </a:pPr>
            <a:r>
              <a:rPr lang="en-US" baseline="0" dirty="0" smtClean="0"/>
              <a:t>More faculty presenters, faculty showcase</a:t>
            </a:r>
          </a:p>
          <a:p>
            <a:pPr marL="171450" indent="-171450">
              <a:buFont typeface="Arial" pitchFamily="34" charset="0"/>
              <a:buChar char="•"/>
            </a:pPr>
            <a:r>
              <a:rPr lang="en-US" baseline="0" dirty="0" smtClean="0"/>
              <a:t>Next year have participants comment on how their assignments worked/didn’t work out</a:t>
            </a:r>
          </a:p>
          <a:p>
            <a:pPr marL="171450" indent="-171450">
              <a:buFont typeface="Arial" pitchFamily="34" charset="0"/>
              <a:buChar char="•"/>
            </a:pPr>
            <a:r>
              <a:rPr lang="en-US" baseline="0" dirty="0" smtClean="0"/>
              <a:t>Really liked the interaction between faculty, time to talk, meet new people</a:t>
            </a:r>
          </a:p>
          <a:p>
            <a:pPr marL="171450" indent="-171450">
              <a:buFont typeface="Arial" pitchFamily="34" charset="0"/>
              <a:buChar char="•"/>
            </a:pPr>
            <a:r>
              <a:rPr lang="en-US" baseline="0" dirty="0" smtClean="0"/>
              <a:t>Not enough time</a:t>
            </a:r>
          </a:p>
          <a:p>
            <a:pPr marL="171450" indent="-171450">
              <a:buFont typeface="Arial" pitchFamily="34" charset="0"/>
              <a:buChar char="•"/>
            </a:pPr>
            <a:endParaRPr lang="en-US" dirty="0" smtClean="0"/>
          </a:p>
          <a:p>
            <a:pPr marL="0" indent="0">
              <a:buFont typeface="Arial" pitchFamily="34" charset="0"/>
              <a:buNone/>
            </a:pPr>
            <a:r>
              <a:rPr lang="en-US" dirty="0" smtClean="0"/>
              <a:t>Early</a:t>
            </a:r>
            <a:r>
              <a:rPr lang="en-US" baseline="0" dirty="0" smtClean="0"/>
              <a:t> results</a:t>
            </a:r>
            <a:endParaRPr lang="en-US" dirty="0" smtClean="0"/>
          </a:p>
          <a:p>
            <a:pPr marL="171450" indent="-171450">
              <a:buFont typeface="Arial" pitchFamily="34" charset="0"/>
              <a:buChar char="•"/>
            </a:pPr>
            <a:r>
              <a:rPr lang="en-US" sz="1200" kern="1200" dirty="0" smtClean="0">
                <a:solidFill>
                  <a:schemeClr val="tx1"/>
                </a:solidFill>
                <a:effectLst/>
                <a:latin typeface="+mn-lt"/>
                <a:ea typeface="ＭＳ Ｐゴシック" pitchFamily="-65" charset="-128"/>
              </a:rPr>
              <a:t>12-20 faculty attend every</a:t>
            </a:r>
            <a:r>
              <a:rPr lang="en-US" sz="1200" kern="1200" baseline="0" dirty="0" smtClean="0">
                <a:solidFill>
                  <a:schemeClr val="tx1"/>
                </a:solidFill>
                <a:effectLst/>
                <a:latin typeface="+mn-lt"/>
                <a:ea typeface="ＭＳ Ｐゴシック" pitchFamily="-65" charset="-128"/>
              </a:rPr>
              <a:t> year</a:t>
            </a:r>
          </a:p>
          <a:p>
            <a:pPr marL="171450" marR="0" indent="-171450" algn="l" defTabSz="912813"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An additional workshop planned for Fall (Aug. 2014) called “</a:t>
            </a:r>
            <a:r>
              <a:rPr lang="en-US" sz="1200" kern="1200" dirty="0" smtClean="0">
                <a:solidFill>
                  <a:schemeClr val="tx1"/>
                </a:solidFill>
                <a:effectLst/>
                <a:latin typeface="+mn-lt"/>
                <a:ea typeface="ＭＳ Ｐゴシック" pitchFamily="-65" charset="-128"/>
                <a:cs typeface="ＭＳ Ｐゴシック" pitchFamily="-65" charset="-128"/>
              </a:rPr>
              <a:t>Designing Information Literacy Assignments”</a:t>
            </a:r>
          </a:p>
          <a:p>
            <a:pPr marL="171450" indent="-171450">
              <a:buFont typeface="Arial" pitchFamily="34" charset="0"/>
              <a:buChar char="•"/>
            </a:pPr>
            <a:r>
              <a:rPr lang="en-US" sz="1200" kern="1200" baseline="0" dirty="0" smtClean="0">
                <a:solidFill>
                  <a:schemeClr val="tx1"/>
                </a:solidFill>
                <a:effectLst/>
                <a:latin typeface="+mn-lt"/>
                <a:ea typeface="ＭＳ Ｐゴシック" pitchFamily="-65" charset="-128"/>
              </a:rPr>
              <a:t>Some elements of our </a:t>
            </a:r>
            <a:r>
              <a:rPr lang="en-US" sz="1200" b="1" kern="1200" baseline="0" dirty="0" smtClean="0">
                <a:solidFill>
                  <a:schemeClr val="tx1"/>
                </a:solidFill>
                <a:effectLst/>
                <a:latin typeface="+mn-lt"/>
                <a:ea typeface="ＭＳ Ｐゴシック" pitchFamily="-65" charset="-128"/>
              </a:rPr>
              <a:t>sample assignments </a:t>
            </a:r>
            <a:r>
              <a:rPr lang="en-US" sz="1200" kern="1200" baseline="0" dirty="0" smtClean="0">
                <a:solidFill>
                  <a:schemeClr val="tx1"/>
                </a:solidFill>
                <a:effectLst/>
                <a:latin typeface="+mn-lt"/>
                <a:ea typeface="ＭＳ Ｐゴシック" pitchFamily="-65" charset="-128"/>
              </a:rPr>
              <a:t>have been incorporated into their assignments (especially the annotated bibliography) </a:t>
            </a:r>
          </a:p>
          <a:p>
            <a:pPr marL="171450" indent="-171450">
              <a:buFont typeface="Arial" pitchFamily="34" charset="0"/>
              <a:buChar char="•"/>
            </a:pPr>
            <a:r>
              <a:rPr lang="en-US" sz="1200" kern="1200" baseline="0" dirty="0" smtClean="0">
                <a:solidFill>
                  <a:schemeClr val="tx1"/>
                </a:solidFill>
                <a:effectLst/>
                <a:latin typeface="+mn-lt"/>
                <a:ea typeface="ＭＳ Ｐゴシック" pitchFamily="-65" charset="-128"/>
              </a:rPr>
              <a:t>Some elements of the </a:t>
            </a:r>
            <a:r>
              <a:rPr lang="en-US" sz="1200" b="1" kern="1200" baseline="0" dirty="0" smtClean="0">
                <a:solidFill>
                  <a:schemeClr val="tx1"/>
                </a:solidFill>
                <a:effectLst/>
                <a:latin typeface="+mn-lt"/>
                <a:ea typeface="ＭＳ Ｐゴシック" pitchFamily="-65" charset="-128"/>
              </a:rPr>
              <a:t>assignment checklist </a:t>
            </a:r>
            <a:r>
              <a:rPr lang="en-US" sz="1200" kern="1200" baseline="0" dirty="0" smtClean="0">
                <a:solidFill>
                  <a:schemeClr val="tx1"/>
                </a:solidFill>
                <a:effectLst/>
                <a:latin typeface="+mn-lt"/>
                <a:ea typeface="ＭＳ Ｐゴシック" pitchFamily="-65" charset="-128"/>
              </a:rPr>
              <a:t>have been incorporate into their assignments (especially research help and writing help contact info.)</a:t>
            </a:r>
          </a:p>
          <a:p>
            <a:pPr marL="171450" indent="-171450">
              <a:buFont typeface="Arial" pitchFamily="34" charset="0"/>
              <a:buChar char="•"/>
            </a:pPr>
            <a:r>
              <a:rPr lang="en-US" sz="1200" kern="1200" baseline="0" dirty="0" smtClean="0">
                <a:solidFill>
                  <a:schemeClr val="tx1"/>
                </a:solidFill>
                <a:effectLst/>
                <a:latin typeface="+mn-lt"/>
                <a:ea typeface="ＭＳ Ｐゴシック" pitchFamily="-65" charset="-128"/>
              </a:rPr>
              <a:t>Requirement for CTE grant – syllabi and reports posted online</a:t>
            </a:r>
            <a:endParaRPr lang="en-US" dirty="0" smtClean="0"/>
          </a:p>
          <a:p>
            <a:r>
              <a:rPr lang="en-US" dirty="0" smtClean="0"/>
              <a:t> </a:t>
            </a:r>
          </a:p>
          <a:p>
            <a:r>
              <a:rPr lang="en-US" dirty="0" smtClean="0"/>
              <a:t>Librarian feedback</a:t>
            </a:r>
          </a:p>
          <a:p>
            <a:r>
              <a:rPr lang="en-US" dirty="0" smtClean="0"/>
              <a:t>Bring back faculty presenters.  Faculty love it.</a:t>
            </a:r>
          </a:p>
          <a:p>
            <a:r>
              <a:rPr lang="en-US" dirty="0" smtClean="0"/>
              <a:t>The evaluation activity is fun and lively</a:t>
            </a:r>
          </a:p>
          <a:p>
            <a:r>
              <a:rPr lang="en-US" dirty="0" smtClean="0"/>
              <a:t>After</a:t>
            </a:r>
            <a:r>
              <a:rPr lang="en-US" baseline="0" dirty="0" smtClean="0"/>
              <a:t> three years… move away from defining ACRL standards.  Concentrate on LMU IL outcomes and new core curriculum outcomes.  More time can now be devoted to assignment re-design.</a:t>
            </a:r>
          </a:p>
          <a:p>
            <a:endParaRPr lang="en-US" dirty="0"/>
          </a:p>
        </p:txBody>
      </p:sp>
      <p:sp>
        <p:nvSpPr>
          <p:cNvPr id="4" name="Slide Number Placeholder 3"/>
          <p:cNvSpPr>
            <a:spLocks noGrp="1"/>
          </p:cNvSpPr>
          <p:nvPr>
            <p:ph type="sldNum" sz="quarter" idx="10"/>
          </p:nvPr>
        </p:nvSpPr>
        <p:spPr/>
        <p:txBody>
          <a:bodyPr/>
          <a:lstStyle/>
          <a:p>
            <a:pPr>
              <a:defRPr/>
            </a:pPr>
            <a:fld id="{63FD1BAB-6743-426C-B88E-7E0A2E3990A6}" type="slidenum">
              <a:rPr lang="en-US" smtClean="0"/>
              <a:pPr>
                <a:defRPr/>
              </a:pPr>
              <a:t>29</a:t>
            </a:fld>
            <a:endParaRPr lang="en-US" dirty="0"/>
          </a:p>
        </p:txBody>
      </p:sp>
    </p:spTree>
    <p:extLst>
      <p:ext uri="{BB962C8B-B14F-4D97-AF65-F5344CB8AC3E}">
        <p14:creationId xmlns:p14="http://schemas.microsoft.com/office/powerpoint/2010/main" val="577715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1" i="1" dirty="0" smtClean="0">
              <a:solidFill>
                <a:schemeClr val="tx1"/>
              </a:solidFill>
              <a:latin typeface="Arial"/>
              <a:cs typeface="Arial"/>
            </a:endParaRPr>
          </a:p>
          <a:p>
            <a:endParaRPr lang="en-US" dirty="0" smtClean="0"/>
          </a:p>
          <a:p>
            <a:endParaRPr lang="en-US" dirty="0" smtClean="0">
              <a:ea typeface="ＭＳ Ｐゴシック" pitchFamily="-84" charset="-128"/>
            </a:endParaRP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84" charset="-128"/>
              </a:defRPr>
            </a:lvl1pPr>
            <a:lvl2pPr marL="742950" indent="-285750" eaLnBrk="0" hangingPunct="0">
              <a:defRPr sz="2400">
                <a:solidFill>
                  <a:schemeClr val="tx1"/>
                </a:solidFill>
                <a:latin typeface="Arial" charset="0"/>
                <a:ea typeface="ＭＳ Ｐゴシック" pitchFamily="-84" charset="-128"/>
              </a:defRPr>
            </a:lvl2pPr>
            <a:lvl3pPr marL="1143000" indent="-228600" eaLnBrk="0" hangingPunct="0">
              <a:defRPr sz="2400">
                <a:solidFill>
                  <a:schemeClr val="tx1"/>
                </a:solidFill>
                <a:latin typeface="Arial" charset="0"/>
                <a:ea typeface="ＭＳ Ｐゴシック" pitchFamily="-84" charset="-128"/>
              </a:defRPr>
            </a:lvl3pPr>
            <a:lvl4pPr marL="1600200" indent="-228600" eaLnBrk="0" hangingPunct="0">
              <a:defRPr sz="2400">
                <a:solidFill>
                  <a:schemeClr val="tx1"/>
                </a:solidFill>
                <a:latin typeface="Arial" charset="0"/>
                <a:ea typeface="ＭＳ Ｐゴシック" pitchFamily="-84" charset="-128"/>
              </a:defRPr>
            </a:lvl4pPr>
            <a:lvl5pPr marL="2057400" indent="-228600" eaLnBrk="0" hangingPunct="0">
              <a:defRPr sz="2400">
                <a:solidFill>
                  <a:schemeClr val="tx1"/>
                </a:solidFill>
                <a:latin typeface="Arial" charset="0"/>
                <a:ea typeface="ＭＳ Ｐゴシック" pitchFamily="-84" charset="-128"/>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fld id="{A393517F-1E9F-48D9-A80C-710C9D6DFBBA}" type="slidenum">
              <a:rPr lang="en-US" sz="1200" smtClean="0">
                <a:latin typeface="Calibri" pitchFamily="-84" charset="0"/>
              </a:rPr>
              <a:pPr eaLnBrk="1" hangingPunct="1"/>
              <a:t>3</a:t>
            </a:fld>
            <a:endParaRPr lang="en-US" sz="1200" dirty="0" smtClean="0">
              <a:latin typeface="Calibri" pitchFamily="-84" charset="0"/>
            </a:endParaRPr>
          </a:p>
        </p:txBody>
      </p:sp>
    </p:spTree>
    <p:extLst>
      <p:ext uri="{BB962C8B-B14F-4D97-AF65-F5344CB8AC3E}">
        <p14:creationId xmlns:p14="http://schemas.microsoft.com/office/powerpoint/2010/main" val="13193037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3FD1BAB-6743-426C-B88E-7E0A2E3990A6}" type="slidenum">
              <a:rPr lang="en-US" smtClean="0"/>
              <a:pPr>
                <a:defRPr/>
              </a:pPr>
              <a:t>30</a:t>
            </a:fld>
            <a:endParaRPr lang="en-US" dirty="0"/>
          </a:p>
        </p:txBody>
      </p:sp>
    </p:spTree>
    <p:extLst>
      <p:ext uri="{BB962C8B-B14F-4D97-AF65-F5344CB8AC3E}">
        <p14:creationId xmlns:p14="http://schemas.microsoft.com/office/powerpoint/2010/main" val="20100735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dirty="0" smtClean="0">
              <a:ea typeface="ＭＳ Ｐゴシック" pitchFamily="-84" charset="-128"/>
            </a:endParaRP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84" charset="-128"/>
              </a:defRPr>
            </a:lvl1pPr>
            <a:lvl2pPr marL="742950" indent="-285750" eaLnBrk="0" hangingPunct="0">
              <a:defRPr sz="2400">
                <a:solidFill>
                  <a:schemeClr val="tx1"/>
                </a:solidFill>
                <a:latin typeface="Arial" charset="0"/>
                <a:ea typeface="ＭＳ Ｐゴシック" pitchFamily="-84" charset="-128"/>
              </a:defRPr>
            </a:lvl2pPr>
            <a:lvl3pPr marL="1143000" indent="-228600" eaLnBrk="0" hangingPunct="0">
              <a:defRPr sz="2400">
                <a:solidFill>
                  <a:schemeClr val="tx1"/>
                </a:solidFill>
                <a:latin typeface="Arial" charset="0"/>
                <a:ea typeface="ＭＳ Ｐゴシック" pitchFamily="-84" charset="-128"/>
              </a:defRPr>
            </a:lvl3pPr>
            <a:lvl4pPr marL="1600200" indent="-228600" eaLnBrk="0" hangingPunct="0">
              <a:defRPr sz="2400">
                <a:solidFill>
                  <a:schemeClr val="tx1"/>
                </a:solidFill>
                <a:latin typeface="Arial" charset="0"/>
                <a:ea typeface="ＭＳ Ｐゴシック" pitchFamily="-84" charset="-128"/>
              </a:defRPr>
            </a:lvl4pPr>
            <a:lvl5pPr marL="2057400" indent="-228600" eaLnBrk="0" hangingPunct="0">
              <a:defRPr sz="2400">
                <a:solidFill>
                  <a:schemeClr val="tx1"/>
                </a:solidFill>
                <a:latin typeface="Arial" charset="0"/>
                <a:ea typeface="ＭＳ Ｐゴシック" pitchFamily="-84" charset="-128"/>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fld id="{0ADA218D-5E1B-4033-9CAE-893ED0168C4B}" type="slidenum">
              <a:rPr lang="en-US" sz="1200" smtClean="0">
                <a:latin typeface="Calibri" pitchFamily="-84" charset="0"/>
              </a:rPr>
              <a:pPr eaLnBrk="1" hangingPunct="1"/>
              <a:t>31</a:t>
            </a:fld>
            <a:endParaRPr lang="en-US" sz="1200" dirty="0" smtClean="0">
              <a:latin typeface="Calibri" pitchFamily="-84" charset="0"/>
            </a:endParaRPr>
          </a:p>
        </p:txBody>
      </p:sp>
    </p:spTree>
    <p:extLst>
      <p:ext uri="{BB962C8B-B14F-4D97-AF65-F5344CB8AC3E}">
        <p14:creationId xmlns:p14="http://schemas.microsoft.com/office/powerpoint/2010/main" val="41520364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3FD1BAB-6743-426C-B88E-7E0A2E3990A6}" type="slidenum">
              <a:rPr lang="en-US" smtClean="0"/>
              <a:pPr>
                <a:defRPr/>
              </a:pPr>
              <a:t>32</a:t>
            </a:fld>
            <a:endParaRPr lang="en-US" dirty="0"/>
          </a:p>
        </p:txBody>
      </p:sp>
    </p:spTree>
    <p:extLst>
      <p:ext uri="{BB962C8B-B14F-4D97-AF65-F5344CB8AC3E}">
        <p14:creationId xmlns:p14="http://schemas.microsoft.com/office/powerpoint/2010/main" val="41749509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3FD1BAB-6743-426C-B88E-7E0A2E3990A6}" type="slidenum">
              <a:rPr lang="en-US" smtClean="0"/>
              <a:pPr>
                <a:defRPr/>
              </a:pPr>
              <a:t>33</a:t>
            </a:fld>
            <a:endParaRPr lang="en-US" dirty="0"/>
          </a:p>
        </p:txBody>
      </p:sp>
    </p:spTree>
    <p:extLst>
      <p:ext uri="{BB962C8B-B14F-4D97-AF65-F5344CB8AC3E}">
        <p14:creationId xmlns:p14="http://schemas.microsoft.com/office/powerpoint/2010/main" val="3610784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3FD1BAB-6743-426C-B88E-7E0A2E3990A6}" type="slidenum">
              <a:rPr lang="en-US" smtClean="0"/>
              <a:pPr>
                <a:defRPr/>
              </a:pPr>
              <a:t>4</a:t>
            </a:fld>
            <a:endParaRPr lang="en-US" dirty="0"/>
          </a:p>
        </p:txBody>
      </p:sp>
    </p:spTree>
    <p:extLst>
      <p:ext uri="{BB962C8B-B14F-4D97-AF65-F5344CB8AC3E}">
        <p14:creationId xmlns:p14="http://schemas.microsoft.com/office/powerpoint/2010/main" val="3507293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US" dirty="0" smtClean="0"/>
              <a:t>Work smarter not harder.   Strategic library instruction. Embed better IL assignments.</a:t>
            </a:r>
          </a:p>
        </p:txBody>
      </p:sp>
      <p:sp>
        <p:nvSpPr>
          <p:cNvPr id="4" name="Slide Number Placeholder 3"/>
          <p:cNvSpPr>
            <a:spLocks noGrp="1"/>
          </p:cNvSpPr>
          <p:nvPr>
            <p:ph type="sldNum" sz="quarter" idx="10"/>
          </p:nvPr>
        </p:nvSpPr>
        <p:spPr/>
        <p:txBody>
          <a:bodyPr/>
          <a:lstStyle/>
          <a:p>
            <a:pPr>
              <a:defRPr/>
            </a:pPr>
            <a:fld id="{63FD1BAB-6743-426C-B88E-7E0A2E3990A6}" type="slidenum">
              <a:rPr lang="en-US" smtClean="0"/>
              <a:pPr>
                <a:defRPr/>
              </a:pPr>
              <a:t>5</a:t>
            </a:fld>
            <a:endParaRPr lang="en-US" dirty="0"/>
          </a:p>
        </p:txBody>
      </p:sp>
    </p:spTree>
    <p:extLst>
      <p:ext uri="{BB962C8B-B14F-4D97-AF65-F5344CB8AC3E}">
        <p14:creationId xmlns:p14="http://schemas.microsoft.com/office/powerpoint/2010/main" val="230555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Annual</a:t>
            </a:r>
            <a:r>
              <a:rPr lang="en-US" baseline="0" dirty="0" smtClean="0"/>
              <a:t> 3.5 hour faculty workshop started 3 years ago in 2012.  Part of CTE (LMU Center for Teaching Excellence) </a:t>
            </a:r>
            <a:r>
              <a:rPr lang="en-US" sz="1200" b="1" kern="1200" dirty="0" smtClean="0">
                <a:solidFill>
                  <a:schemeClr val="tx1"/>
                </a:solidFill>
                <a:effectLst/>
                <a:latin typeface="+mn-lt"/>
                <a:ea typeface="ＭＳ Ｐゴシック" pitchFamily="-65" charset="-128"/>
                <a:cs typeface="ＭＳ Ｐゴシック" pitchFamily="-65" charset="-128"/>
              </a:rPr>
              <a:t>Core Course Development Workshops </a:t>
            </a:r>
            <a:r>
              <a:rPr lang="en-US" baseline="0" dirty="0" smtClean="0"/>
              <a:t>http://www.lmu.edu/libraries_research/cte/Resources/Core_Curriculum/Summer_Grants_and_Workshops_2014.htm</a:t>
            </a:r>
          </a:p>
          <a:p>
            <a:r>
              <a:rPr lang="en-US" baseline="0" dirty="0" smtClean="0"/>
              <a:t>Usually mid-May, one week after finals before faculty leave for the summer. A variety of workshops are offered.  Two librarians present at one workshop.</a:t>
            </a:r>
          </a:p>
          <a:p>
            <a:r>
              <a:rPr lang="en-US" baseline="0" dirty="0" smtClean="0"/>
              <a:t>New Core Curriculum started fall 2013.</a:t>
            </a:r>
          </a:p>
          <a:p>
            <a:endParaRPr lang="en-US" dirty="0"/>
          </a:p>
        </p:txBody>
      </p:sp>
      <p:sp>
        <p:nvSpPr>
          <p:cNvPr id="4" name="Slide Number Placeholder 3"/>
          <p:cNvSpPr>
            <a:spLocks noGrp="1"/>
          </p:cNvSpPr>
          <p:nvPr>
            <p:ph type="sldNum" sz="quarter" idx="10"/>
          </p:nvPr>
        </p:nvSpPr>
        <p:spPr/>
        <p:txBody>
          <a:bodyPr/>
          <a:lstStyle/>
          <a:p>
            <a:pPr>
              <a:defRPr/>
            </a:pPr>
            <a:fld id="{63FD1BAB-6743-426C-B88E-7E0A2E3990A6}" type="slidenum">
              <a:rPr lang="en-US" smtClean="0"/>
              <a:pPr>
                <a:defRPr/>
              </a:pPr>
              <a:t>6</a:t>
            </a:fld>
            <a:endParaRPr lang="en-US" dirty="0"/>
          </a:p>
        </p:txBody>
      </p:sp>
    </p:spTree>
    <p:extLst>
      <p:ext uri="{BB962C8B-B14F-4D97-AF65-F5344CB8AC3E}">
        <p14:creationId xmlns:p14="http://schemas.microsoft.com/office/powerpoint/2010/main" val="3871912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3FD1BAB-6743-426C-B88E-7E0A2E3990A6}" type="slidenum">
              <a:rPr lang="en-US" smtClean="0"/>
              <a:pPr>
                <a:defRPr/>
              </a:pPr>
              <a:t>7</a:t>
            </a:fld>
            <a:endParaRPr lang="en-US" dirty="0"/>
          </a:p>
        </p:txBody>
      </p:sp>
    </p:spTree>
    <p:extLst>
      <p:ext uri="{BB962C8B-B14F-4D97-AF65-F5344CB8AC3E}">
        <p14:creationId xmlns:p14="http://schemas.microsoft.com/office/powerpoint/2010/main" val="1120988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Workshop outcome #1</a:t>
            </a:r>
            <a:endParaRPr lang="en-US" dirty="0"/>
          </a:p>
        </p:txBody>
      </p:sp>
      <p:sp>
        <p:nvSpPr>
          <p:cNvPr id="4" name="Slide Number Placeholder 3"/>
          <p:cNvSpPr>
            <a:spLocks noGrp="1"/>
          </p:cNvSpPr>
          <p:nvPr>
            <p:ph type="sldNum" sz="quarter" idx="10"/>
          </p:nvPr>
        </p:nvSpPr>
        <p:spPr/>
        <p:txBody>
          <a:bodyPr/>
          <a:lstStyle/>
          <a:p>
            <a:pPr>
              <a:defRPr/>
            </a:pPr>
            <a:fld id="{63FD1BAB-6743-426C-B88E-7E0A2E3990A6}" type="slidenum">
              <a:rPr lang="en-US" smtClean="0"/>
              <a:pPr>
                <a:defRPr/>
              </a:pPr>
              <a:t>8</a:t>
            </a:fld>
            <a:endParaRPr lang="en-US" dirty="0"/>
          </a:p>
        </p:txBody>
      </p:sp>
    </p:spTree>
    <p:extLst>
      <p:ext uri="{BB962C8B-B14F-4D97-AF65-F5344CB8AC3E}">
        <p14:creationId xmlns:p14="http://schemas.microsoft.com/office/powerpoint/2010/main" val="1215354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3FD1BAB-6743-426C-B88E-7E0A2E3990A6}" type="slidenum">
              <a:rPr lang="en-US" smtClean="0"/>
              <a:pPr>
                <a:defRPr/>
              </a:pPr>
              <a:t>9</a:t>
            </a:fld>
            <a:endParaRPr lang="en-US" dirty="0"/>
          </a:p>
        </p:txBody>
      </p:sp>
    </p:spTree>
    <p:extLst>
      <p:ext uri="{BB962C8B-B14F-4D97-AF65-F5344CB8AC3E}">
        <p14:creationId xmlns:p14="http://schemas.microsoft.com/office/powerpoint/2010/main" val="3463166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pPr>
              <a:defRPr/>
            </a:pPr>
            <a:fld id="{C22B9E06-8F7C-43EE-8CBB-CB962507F340}" type="datetime1">
              <a:rPr lang="en-US" smtClean="0"/>
              <a:pPr>
                <a:defRPr/>
              </a:pPr>
              <a:t>8/8/2014</a:t>
            </a:fld>
            <a:endParaRPr lang="en-US" dirty="0"/>
          </a:p>
        </p:txBody>
      </p:sp>
      <p:sp>
        <p:nvSpPr>
          <p:cNvPr id="11" name="Slide Number Placeholder 10"/>
          <p:cNvSpPr>
            <a:spLocks noGrp="1"/>
          </p:cNvSpPr>
          <p:nvPr>
            <p:ph type="sldNum" sz="quarter" idx="11"/>
          </p:nvPr>
        </p:nvSpPr>
        <p:spPr/>
        <p:txBody>
          <a:bodyPr/>
          <a:lstStyle>
            <a:lvl1pPr>
              <a:defRPr>
                <a:solidFill>
                  <a:srgbClr val="FFFFFF"/>
                </a:solidFill>
              </a:defRPr>
            </a:lvl1pPr>
          </a:lstStyle>
          <a:p>
            <a:pPr>
              <a:defRPr/>
            </a:pPr>
            <a:fld id="{B26121C6-79CB-455F-9059-1D0197DF9780}" type="slidenum">
              <a:rPr lang="en-US" smtClean="0"/>
              <a:pPr>
                <a:defRPr/>
              </a:pPr>
              <a:t>‹#›</a:t>
            </a:fld>
            <a:endParaRPr lang="en-US" dirty="0"/>
          </a:p>
        </p:txBody>
      </p:sp>
      <p:sp>
        <p:nvSpPr>
          <p:cNvPr id="12" name="Footer Placeholder 11"/>
          <p:cNvSpPr>
            <a:spLocks noGrp="1"/>
          </p:cNvSpPr>
          <p:nvPr>
            <p:ph type="ftr" sz="quarter" idx="12"/>
          </p:nvPr>
        </p:nvSpPr>
        <p:spPr/>
        <p:txBody>
          <a:bodyPr/>
          <a:lstStyle>
            <a:lvl1pPr>
              <a:defRPr>
                <a:solidFill>
                  <a:schemeClr val="bg2"/>
                </a:solidFill>
              </a:defRPr>
            </a:lvl1pPr>
          </a:lstStyle>
          <a:p>
            <a:pPr>
              <a:defRPr/>
            </a:pPr>
            <a:endParaRPr lang="en-US" dirty="0"/>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068ACA56-A63F-4D5E-9624-3F659A310CED}" type="datetime1">
              <a:rPr lang="en-US" smtClean="0"/>
              <a:pPr>
                <a:defRPr/>
              </a:pPr>
              <a:t>8/8/2014</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2EB4B6BC-CFC6-424D-B764-ABE868EF66EC}"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p:cNvSpPr>
            <a:spLocks noGrp="1"/>
          </p:cNvSpPr>
          <p:nvPr>
            <p:ph type="title" orient="vert"/>
          </p:nvPr>
        </p:nvSpPr>
        <p:spPr>
          <a:xfrm>
            <a:off x="7162800" y="274638"/>
            <a:ext cx="1676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B5F8775B-9C74-4164-9579-580CBFEBE631}" type="datetime1">
              <a:rPr lang="en-US" smtClean="0"/>
              <a:pPr>
                <a:defRPr/>
              </a:pPr>
              <a:t>8/8/2014</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lvl1pPr>
              <a:defRPr>
                <a:solidFill>
                  <a:schemeClr val="bg2"/>
                </a:solidFill>
              </a:defRPr>
            </a:lvl1pPr>
          </a:lstStyle>
          <a:p>
            <a:pPr>
              <a:defRPr/>
            </a:pPr>
            <a:fld id="{734EC450-A905-41FE-9BFA-4AE255B7D2F8}"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F8F893CB-48FC-4B97-B40A-95BC7A56B778}" type="datetime1">
              <a:rPr lang="en-US" smtClean="0"/>
              <a:pPr>
                <a:defRPr/>
              </a:pPr>
              <a:t>8/8/2014</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900AEA0B-9F20-4C70-AD4A-73940179BD3D}" type="slidenum">
              <a:rPr lang="en-US" smtClean="0"/>
              <a:pPr>
                <a:defRPr/>
              </a:pPr>
              <a:t>‹#›</a:t>
            </a:fld>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8"/>
          <p:cNvSpPr>
            <a:spLocks noGrp="1"/>
          </p:cNvSpPr>
          <p:nvPr>
            <p:ph type="dt" sz="half" idx="10"/>
          </p:nvPr>
        </p:nvSpPr>
        <p:spPr/>
        <p:txBody>
          <a:bodyPr/>
          <a:lstStyle>
            <a:lvl1pPr>
              <a:defRPr>
                <a:solidFill>
                  <a:srgbClr val="FFFFFF"/>
                </a:solidFill>
              </a:defRPr>
            </a:lvl1pPr>
          </a:lstStyle>
          <a:p>
            <a:pPr>
              <a:defRPr/>
            </a:pPr>
            <a:fld id="{BDD1784F-EAEA-4987-950B-9F2B6318F4F5}" type="datetime1">
              <a:rPr lang="en-US" smtClean="0"/>
              <a:pPr>
                <a:defRPr/>
              </a:pPr>
              <a:t>8/8/2014</a:t>
            </a:fld>
            <a:endParaRPr lang="en-US" dirty="0"/>
          </a:p>
        </p:txBody>
      </p:sp>
      <p:sp>
        <p:nvSpPr>
          <p:cNvPr id="10" name="Slide Number Placeholder 9"/>
          <p:cNvSpPr>
            <a:spLocks noGrp="1"/>
          </p:cNvSpPr>
          <p:nvPr>
            <p:ph type="sldNum" sz="quarter" idx="11"/>
          </p:nvPr>
        </p:nvSpPr>
        <p:spPr/>
        <p:txBody>
          <a:bodyPr/>
          <a:lstStyle>
            <a:lvl1pPr>
              <a:defRPr>
                <a:solidFill>
                  <a:schemeClr val="bg2"/>
                </a:solidFill>
              </a:defRPr>
            </a:lvl1pPr>
          </a:lstStyle>
          <a:p>
            <a:pPr>
              <a:defRPr/>
            </a:pPr>
            <a:fld id="{0A3A3D89-09AD-4103-B0B2-E4DE0C676B26}" type="slidenum">
              <a:rPr lang="en-US" smtClean="0"/>
              <a:pPr>
                <a:defRPr/>
              </a:pPr>
              <a:t>‹#›</a:t>
            </a:fld>
            <a:endParaRPr lang="en-US" dirty="0"/>
          </a:p>
        </p:txBody>
      </p:sp>
      <p:sp>
        <p:nvSpPr>
          <p:cNvPr id="11" name="Footer Placeholder 10"/>
          <p:cNvSpPr>
            <a:spLocks noGrp="1"/>
          </p:cNvSpPr>
          <p:nvPr>
            <p:ph type="ftr" sz="quarter" idx="12"/>
          </p:nvPr>
        </p:nvSpPr>
        <p:spPr/>
        <p:txBody>
          <a:bodyPr/>
          <a:lstStyle>
            <a:lvl1pPr>
              <a:defRPr>
                <a:solidFill>
                  <a:srgbClr val="FFFFFF"/>
                </a:solidFill>
              </a:defRPr>
            </a:lvl1pPr>
          </a:lstStyle>
          <a:p>
            <a:pPr>
              <a:defRPr/>
            </a:pPr>
            <a:endParaRPr lang="en-US" dirty="0"/>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04FB57BC-AD35-42BA-8510-F7DA97BA3055}" type="datetime1">
              <a:rPr lang="en-US" smtClean="0"/>
              <a:pPr>
                <a:defRPr/>
              </a:pPr>
              <a:t>8/8/2014</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7495E00A-0BBC-4F64-8A02-0EC71B1A3AA0}" type="slidenum">
              <a:rPr lang="en-US" smtClean="0"/>
              <a:pPr>
                <a:defRPr/>
              </a:pPr>
              <a:t>‹#›</a:t>
            </a:fld>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63F484B0-0E9B-44D6-ABF9-BDD815D51991}" type="datetime1">
              <a:rPr lang="en-US" smtClean="0"/>
              <a:pPr>
                <a:defRPr/>
              </a:pPr>
              <a:t>8/8/2014</a:t>
            </a:fld>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FEAE8863-F6FA-4EC1-A930-3EC1117BDC0D}" type="slidenum">
              <a:rPr lang="en-US" smtClean="0"/>
              <a:pPr>
                <a:defRPr/>
              </a:pPr>
              <a:t>‹#›</a:t>
            </a:fld>
            <a:endParaRPr lang="en-US" dirty="0"/>
          </a:p>
        </p:txBody>
      </p:sp>
      <p:sp>
        <p:nvSpPr>
          <p:cNvPr id="10" name="Title 9"/>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F215E54E-0267-42B8-85C2-3B66A675BC0A}" type="datetime1">
              <a:rPr lang="en-US" smtClean="0"/>
              <a:pPr>
                <a:defRPr/>
              </a:pPr>
              <a:t>8/8/2014</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C306B24F-2F00-4F86-9369-88E876602AE0}" type="slidenum">
              <a:rPr lang="en-US" smtClean="0"/>
              <a:pPr>
                <a:defRPr/>
              </a:pPr>
              <a:t>‹#›</a:t>
            </a:fld>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p:cNvSpPr>
            <a:spLocks noGrp="1"/>
          </p:cNvSpPr>
          <p:nvPr>
            <p:ph type="dt" sz="half" idx="10"/>
          </p:nvPr>
        </p:nvSpPr>
        <p:spPr/>
        <p:txBody>
          <a:bodyPr/>
          <a:lstStyle/>
          <a:p>
            <a:pPr>
              <a:defRPr/>
            </a:pPr>
            <a:fld id="{73BEC6B2-26E5-435E-A842-B24820A584A2}" type="datetime1">
              <a:rPr lang="en-US" smtClean="0"/>
              <a:pPr>
                <a:defRPr/>
              </a:pPr>
              <a:t>8/8/2014</a:t>
            </a:fld>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78C218E3-2C8B-4FD1-8C46-974F459F4724}"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C2493AC6-2AA1-4CA9-AE8E-66F3C1D4730B}" type="datetime1">
              <a:rPr lang="en-US" smtClean="0"/>
              <a:pPr>
                <a:defRPr/>
              </a:pPr>
              <a:t>8/8/2014</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pPr>
              <a:defRPr/>
            </a:pPr>
            <a:fld id="{8F2FD756-55C6-421A-BF48-B16D3FF996AB}" type="slidenum">
              <a:rPr lang="en-US" smtClean="0"/>
              <a:pPr>
                <a:defRPr/>
              </a:pPr>
              <a:t>‹#›</a:t>
            </a:fld>
            <a:endParaRPr lang="en-US" dirty="0"/>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9C00660D-1AD7-485B-90B9-51309FCB525E}" type="datetime1">
              <a:rPr lang="en-US" smtClean="0"/>
              <a:pPr>
                <a:defRPr/>
              </a:pPr>
              <a:t>8/8/2014</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E2B28941-ABF6-4474-A083-618EC3F897E3}" type="slidenum">
              <a:rPr lang="en-US" smtClean="0"/>
              <a:pPr>
                <a:defRPr/>
              </a:pPr>
              <a:t>‹#›</a:t>
            </a:fld>
            <a:endParaRPr lang="en-US" dirty="0"/>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smtClean="0"/>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pPr>
              <a:defRPr/>
            </a:pPr>
            <a:fld id="{D93EAC91-85BE-40D4-919D-C9EF49FF9024}" type="datetime1">
              <a:rPr lang="en-US" smtClean="0"/>
              <a:pPr>
                <a:defRPr/>
              </a:pPr>
              <a:t>8/8/2014</a:t>
            </a:fld>
            <a:endParaRPr lang="en-US" dirty="0"/>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pPr>
              <a:defRPr/>
            </a:pPr>
            <a:endParaRPr lang="en-US" dirty="0"/>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pPr>
              <a:defRPr/>
            </a:pPr>
            <a:fld id="{34000CFE-4508-44AF-8E96-D221E1B7E056}"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hyperlink" Target="http://creativecommons.org/licenses/by/2.0"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libguides.lmu.edu/content.php?pid=334119&amp;sid=2732836"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hyperlink" Target="http://site.citationproject.net/"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libguides.lmu.edu/content.php?pid=334119&amp;sid=2732835"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jpeg"/><Relationship Id="rId7" Type="http://schemas.openxmlformats.org/officeDocument/2006/relationships/hyperlink" Target="http://libguides.lmu.edu/content.php?pid=334119&amp;sid=4913998" TargetMode="External"/><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24.jpeg"/><Relationship Id="rId4" Type="http://schemas.openxmlformats.org/officeDocument/2006/relationships/hyperlink" Target="http://libguides.lmu.edu/content.php?pid=334119&amp;sid=4913998"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hyperlink" Target="http://libguides.lmu.edu/content.php?pid=334119&amp;sid=3803393"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libguides.lmu.edu/content.php?pid=334119&amp;sid=3791981"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26.jpeg"/><Relationship Id="rId4" Type="http://schemas.openxmlformats.org/officeDocument/2006/relationships/hyperlink" Target="http://libguides.maricopa.edu/research_assignment_handouts_workshop"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hyperlink" Target="https://www.flickr.com/photos/usnationalarchives/5589177693"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hyperlink" Target="http://library.lmu.edu/forms/libraryinstructionrequestform/"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0.jpg"/></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libguides.lmu.edu/content.php?pid=334119&amp;sid=3791981" TargetMode="External"/><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http://libguides.lmu.edu/infolitworkshop"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libguides.lmu.edu/librariansretreat" TargetMode="External"/><Relationship Id="rId5" Type="http://schemas.openxmlformats.org/officeDocument/2006/relationships/hyperlink" Target="http://libguides.lmu.edu/flag" TargetMode="External"/><Relationship Id="rId4" Type="http://schemas.openxmlformats.org/officeDocument/2006/relationships/hyperlink" Target="http://libguides.lmu.edu/FYS"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mailto:elisa.acosta@lmu.edu"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hyperlink" Target="http://works.bepress.com/elisa_acosta/8" TargetMode="External"/><Relationship Id="rId4" Type="http://schemas.openxmlformats.org/officeDocument/2006/relationships/hyperlink" Target="mailto:susan.gardner@lmu.edu"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hyperlink" Target="http://creativecommons.org/licenses/by/2.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l="16681" r="16681"/>
          <a:stretch>
            <a:fillRect/>
          </a:stretch>
        </p:blipFill>
        <p:spPr/>
      </p:pic>
      <p:sp>
        <p:nvSpPr>
          <p:cNvPr id="3" name="Text Placeholder 2"/>
          <p:cNvSpPr>
            <a:spLocks noGrp="1"/>
          </p:cNvSpPr>
          <p:nvPr>
            <p:ph type="body" sz="half" idx="2"/>
          </p:nvPr>
        </p:nvSpPr>
        <p:spPr>
          <a:xfrm>
            <a:off x="2530265" y="6571876"/>
            <a:ext cx="4606779" cy="55708"/>
          </a:xfrm>
        </p:spPr>
        <p:txBody>
          <a:bodyPr>
            <a:noAutofit/>
          </a:bodyPr>
          <a:lstStyle/>
          <a:p>
            <a:r>
              <a:rPr lang="en-US" sz="500" dirty="0" smtClean="0">
                <a:latin typeface="Arial" pitchFamily="34" charset="0"/>
                <a:cs typeface="Arial" pitchFamily="34" charset="0"/>
              </a:rPr>
              <a:t>Image by Jürgen from Sandesneben, Germany (Flickr) [</a:t>
            </a:r>
            <a:r>
              <a:rPr lang="en-US" sz="500" dirty="0" smtClean="0">
                <a:latin typeface="Arial" pitchFamily="34" charset="0"/>
                <a:cs typeface="Arial" pitchFamily="34" charset="0"/>
                <a:hlinkClick r:id="rId4"/>
              </a:rPr>
              <a:t>CC-BY-2.0</a:t>
            </a:r>
            <a:r>
              <a:rPr lang="en-US" sz="500" dirty="0" smtClean="0">
                <a:latin typeface="Arial" pitchFamily="34" charset="0"/>
                <a:cs typeface="Arial" pitchFamily="34" charset="0"/>
              </a:rPr>
              <a:t>], via Wikimedia Commons</a:t>
            </a:r>
            <a:endParaRPr lang="en-US" sz="500" dirty="0">
              <a:latin typeface="Arial" pitchFamily="34" charset="0"/>
              <a:cs typeface="Arial" pitchFamily="34" charset="0"/>
            </a:endParaRPr>
          </a:p>
        </p:txBody>
      </p:sp>
      <p:sp>
        <p:nvSpPr>
          <p:cNvPr id="6" name="Title 2"/>
          <p:cNvSpPr txBox="1">
            <a:spLocks/>
          </p:cNvSpPr>
          <p:nvPr/>
        </p:nvSpPr>
        <p:spPr>
          <a:xfrm>
            <a:off x="287865" y="-137106"/>
            <a:ext cx="6324600" cy="1828800"/>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kern="1200" cap="all" spc="150" baseline="0">
                <a:ln>
                  <a:noFill/>
                </a:ln>
                <a:solidFill>
                  <a:schemeClr val="tx2"/>
                </a:solidFill>
                <a:effectLst/>
                <a:latin typeface="+mj-lt"/>
                <a:ea typeface="+mj-ea"/>
                <a:cs typeface="+mj-cs"/>
              </a:defRPr>
            </a:lvl1pPr>
          </a:lstStyle>
          <a:p>
            <a:r>
              <a:rPr lang="en-US" sz="3600" dirty="0" smtClean="0"/>
              <a:t>Faculty Power: </a:t>
            </a:r>
          </a:p>
          <a:p>
            <a:r>
              <a:rPr lang="en-US" dirty="0" smtClean="0"/>
              <a:t>A Renewable Energy Source for Teaching Information Literacy</a:t>
            </a:r>
            <a:endParaRPr lang="en-US" dirty="0"/>
          </a:p>
        </p:txBody>
      </p:sp>
      <p:sp>
        <p:nvSpPr>
          <p:cNvPr id="7" name="Title 2"/>
          <p:cNvSpPr txBox="1">
            <a:spLocks/>
          </p:cNvSpPr>
          <p:nvPr/>
        </p:nvSpPr>
        <p:spPr>
          <a:xfrm>
            <a:off x="357140" y="5499482"/>
            <a:ext cx="6324600" cy="1155519"/>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kern="1200" cap="all" spc="150" baseline="0">
                <a:ln>
                  <a:noFill/>
                </a:ln>
                <a:solidFill>
                  <a:schemeClr val="tx2"/>
                </a:solidFill>
                <a:effectLst/>
                <a:latin typeface="+mj-lt"/>
                <a:ea typeface="+mj-ea"/>
                <a:cs typeface="+mj-cs"/>
              </a:defRPr>
            </a:lvl1pPr>
          </a:lstStyle>
          <a:p>
            <a:pPr>
              <a:spcBef>
                <a:spcPct val="20000"/>
              </a:spcBef>
              <a:buClr>
                <a:schemeClr val="accent1"/>
              </a:buClr>
            </a:pPr>
            <a:r>
              <a:rPr lang="en-US" sz="1100" dirty="0"/>
              <a:t>Elisa Slater Acosta</a:t>
            </a:r>
          </a:p>
          <a:p>
            <a:pPr>
              <a:spcBef>
                <a:spcPct val="20000"/>
              </a:spcBef>
              <a:buClr>
                <a:schemeClr val="accent1"/>
              </a:buClr>
            </a:pPr>
            <a:r>
              <a:rPr lang="en-US" sz="1100" dirty="0"/>
              <a:t>Susan [Gardner] Archambault </a:t>
            </a:r>
          </a:p>
          <a:p>
            <a:pPr>
              <a:spcBef>
                <a:spcPct val="20000"/>
              </a:spcBef>
              <a:buClr>
                <a:schemeClr val="accent1"/>
              </a:buClr>
            </a:pPr>
            <a:r>
              <a:rPr lang="en-US" sz="1100" dirty="0"/>
              <a:t>Loyola Marymount University</a:t>
            </a:r>
          </a:p>
          <a:p>
            <a:endParaRPr lang="en-US" dirty="0"/>
          </a:p>
        </p:txBody>
      </p:sp>
    </p:spTree>
    <p:extLst>
      <p:ext uri="{BB962C8B-B14F-4D97-AF65-F5344CB8AC3E}">
        <p14:creationId xmlns:p14="http://schemas.microsoft.com/office/powerpoint/2010/main" val="37491198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260609" y="6378608"/>
            <a:ext cx="1883391" cy="615553"/>
          </a:xfrm>
          <a:prstGeom prst="rect">
            <a:avLst/>
          </a:prstGeom>
          <a:noFill/>
        </p:spPr>
        <p:txBody>
          <a:bodyPr wrap="square" rtlCol="0">
            <a:spAutoFit/>
          </a:bodyPr>
          <a:lstStyle/>
          <a:p>
            <a:r>
              <a:rPr lang="en-US" sz="1000" dirty="0" smtClean="0">
                <a:hlinkClick r:id="rId3"/>
              </a:rPr>
              <a:t>Click here for full text</a:t>
            </a:r>
            <a:endParaRPr lang="en-US" sz="1000" dirty="0" smtClean="0"/>
          </a:p>
          <a:p>
            <a:endParaRPr lang="en-US" dirty="0"/>
          </a:p>
        </p:txBody>
      </p:sp>
      <p:sp>
        <p:nvSpPr>
          <p:cNvPr id="4" name="Title 3"/>
          <p:cNvSpPr>
            <a:spLocks noGrp="1"/>
          </p:cNvSpPr>
          <p:nvPr>
            <p:ph type="title"/>
          </p:nvPr>
        </p:nvSpPr>
        <p:spPr>
          <a:xfrm>
            <a:off x="7155712" y="1190877"/>
            <a:ext cx="1786268" cy="1673352"/>
          </a:xfrm>
        </p:spPr>
        <p:txBody>
          <a:bodyPr/>
          <a:lstStyle/>
          <a:p>
            <a:r>
              <a:rPr lang="en-US" dirty="0" smtClean="0">
                <a:latin typeface="Arial" pitchFamily="34" charset="0"/>
                <a:cs typeface="Arial" pitchFamily="34" charset="0"/>
              </a:rPr>
              <a:t>Activity</a:t>
            </a:r>
            <a:endParaRPr lang="en-US" dirty="0">
              <a:latin typeface="Arial" pitchFamily="34" charset="0"/>
              <a:cs typeface="Arial" pitchFamily="34" charset="0"/>
            </a:endParaRPr>
          </a:p>
        </p:txBody>
      </p:sp>
      <p:sp>
        <p:nvSpPr>
          <p:cNvPr id="6" name="Text Placeholder 5"/>
          <p:cNvSpPr>
            <a:spLocks noGrp="1"/>
          </p:cNvSpPr>
          <p:nvPr>
            <p:ph type="body" sz="half" idx="2"/>
          </p:nvPr>
        </p:nvSpPr>
        <p:spPr>
          <a:xfrm>
            <a:off x="7155712" y="2981200"/>
            <a:ext cx="1677392" cy="2816352"/>
          </a:xfrm>
        </p:spPr>
        <p:txBody>
          <a:bodyPr/>
          <a:lstStyle/>
          <a:p>
            <a:r>
              <a:rPr lang="en-US" dirty="0">
                <a:latin typeface="Arial" pitchFamily="34" charset="0"/>
                <a:cs typeface="Arial" pitchFamily="34" charset="0"/>
              </a:rPr>
              <a:t>Faculty self-reflection exercise</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7293" y="372158"/>
            <a:ext cx="4775645" cy="61108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172370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07152" y="1942547"/>
            <a:ext cx="5955096" cy="4406900"/>
          </a:xfrm>
          <a:prstGeom prst="rect">
            <a:avLst/>
          </a:prstGeom>
          <a:ln>
            <a:noFill/>
          </a:ln>
          <a:effectLst>
            <a:outerShdw blurRad="292100" dist="139700" dir="2700000" algn="tl" rotWithShape="0">
              <a:srgbClr val="333333">
                <a:alpha val="65000"/>
              </a:srgbClr>
            </a:outerShdw>
          </a:effectLst>
        </p:spPr>
      </p:pic>
      <p:sp>
        <p:nvSpPr>
          <p:cNvPr id="6146" name="Title 4"/>
          <p:cNvSpPr>
            <a:spLocks noGrp="1"/>
          </p:cNvSpPr>
          <p:nvPr>
            <p:ph type="title"/>
          </p:nvPr>
        </p:nvSpPr>
        <p:spPr>
          <a:xfrm>
            <a:off x="148855" y="355847"/>
            <a:ext cx="8825023" cy="1054394"/>
          </a:xfrm>
        </p:spPr>
        <p:txBody>
          <a:bodyPr>
            <a:noAutofit/>
          </a:bodyPr>
          <a:lstStyle/>
          <a:p>
            <a:r>
              <a:rPr lang="en-US" dirty="0" smtClean="0">
                <a:latin typeface="Arial" charset="0"/>
                <a:ea typeface="ＭＳ Ｐゴシック" pitchFamily="-84" charset="-128"/>
                <a:cs typeface="Arial" charset="0"/>
              </a:rPr>
              <a:t>ACRL Information</a:t>
            </a:r>
            <a:br>
              <a:rPr lang="en-US" dirty="0" smtClean="0">
                <a:latin typeface="Arial" charset="0"/>
                <a:ea typeface="ＭＳ Ｐゴシック" pitchFamily="-84" charset="-128"/>
                <a:cs typeface="Arial" charset="0"/>
              </a:rPr>
            </a:br>
            <a:r>
              <a:rPr lang="en-US" dirty="0" smtClean="0">
                <a:latin typeface="Arial" charset="0"/>
                <a:ea typeface="ＭＳ Ｐゴシック" pitchFamily="-84" charset="-128"/>
                <a:cs typeface="Arial" charset="0"/>
              </a:rPr>
              <a:t>Literacy Standards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897159" y="2527410"/>
            <a:ext cx="2957512" cy="2847975"/>
          </a:xfrm>
          <a:prstGeom prst="rect">
            <a:avLst/>
          </a:prstGeom>
          <a:ln>
            <a:noFill/>
          </a:ln>
          <a:effectLst>
            <a:outerShdw blurRad="292100" dist="139700" dir="2700000" algn="tl" rotWithShape="0">
              <a:srgbClr val="333333">
                <a:alpha val="65000"/>
              </a:srgbClr>
            </a:outerShdw>
          </a:effectLst>
        </p:spPr>
      </p:pic>
      <p:sp>
        <p:nvSpPr>
          <p:cNvPr id="10243" name="Content Placeholder 25"/>
          <p:cNvSpPr>
            <a:spLocks noGrp="1"/>
          </p:cNvSpPr>
          <p:nvPr>
            <p:ph sz="half" idx="2"/>
          </p:nvPr>
        </p:nvSpPr>
        <p:spPr>
          <a:xfrm>
            <a:off x="4304857" y="2818549"/>
            <a:ext cx="4243720" cy="2463947"/>
          </a:xfrm>
        </p:spPr>
        <p:txBody>
          <a:bodyPr>
            <a:normAutofit/>
          </a:bodyPr>
          <a:lstStyle/>
          <a:p>
            <a:r>
              <a:rPr lang="en-US" sz="3200" dirty="0" smtClean="0">
                <a:solidFill>
                  <a:srgbClr val="404040"/>
                </a:solidFill>
                <a:latin typeface="Arial" charset="0"/>
                <a:ea typeface="ＭＳ Ｐゴシック" pitchFamily="-84" charset="-128"/>
                <a:cs typeface="Arial" charset="0"/>
              </a:rPr>
              <a:t>Project Information Literacy</a:t>
            </a:r>
          </a:p>
          <a:p>
            <a:r>
              <a:rPr lang="en-US" sz="3200" dirty="0" smtClean="0">
                <a:solidFill>
                  <a:srgbClr val="404040"/>
                </a:solidFill>
                <a:latin typeface="Arial" charset="0"/>
                <a:ea typeface="ＭＳ Ｐゴシック" pitchFamily="-84" charset="-128"/>
                <a:cs typeface="Arial" charset="0"/>
              </a:rPr>
              <a:t>Citation </a:t>
            </a:r>
            <a:r>
              <a:rPr lang="en-US" sz="3200" dirty="0">
                <a:solidFill>
                  <a:srgbClr val="404040"/>
                </a:solidFill>
                <a:latin typeface="Arial" charset="0"/>
                <a:ea typeface="ＭＳ Ｐゴシック" pitchFamily="-84" charset="-128"/>
                <a:cs typeface="Arial" charset="0"/>
              </a:rPr>
              <a:t>Project </a:t>
            </a:r>
            <a:endParaRPr lang="en-US" sz="3200" dirty="0" smtClean="0">
              <a:solidFill>
                <a:srgbClr val="404040"/>
              </a:solidFill>
              <a:latin typeface="Arial" charset="0"/>
              <a:ea typeface="ＭＳ Ｐゴシック" pitchFamily="-84" charset="-128"/>
              <a:cs typeface="Arial" charset="0"/>
            </a:endParaRPr>
          </a:p>
          <a:p>
            <a:r>
              <a:rPr lang="en-US" sz="3200" dirty="0">
                <a:solidFill>
                  <a:srgbClr val="404040"/>
                </a:solidFill>
                <a:latin typeface="Arial" charset="0"/>
                <a:ea typeface="ＭＳ Ｐゴシック" pitchFamily="-84" charset="-128"/>
                <a:cs typeface="Arial" charset="0"/>
              </a:rPr>
              <a:t>ERIAL </a:t>
            </a:r>
            <a:r>
              <a:rPr lang="en-US" sz="3200" dirty="0" smtClean="0">
                <a:solidFill>
                  <a:srgbClr val="404040"/>
                </a:solidFill>
                <a:latin typeface="Arial" charset="0"/>
                <a:ea typeface="ＭＳ Ｐゴシック" pitchFamily="-84" charset="-128"/>
                <a:cs typeface="Arial" charset="0"/>
              </a:rPr>
              <a:t>Project</a:t>
            </a:r>
          </a:p>
          <a:p>
            <a:endParaRPr lang="en-US" sz="3200" dirty="0" smtClean="0">
              <a:latin typeface="Arial" charset="0"/>
              <a:ea typeface="ＭＳ Ｐゴシック" pitchFamily="-84" charset="-128"/>
              <a:cs typeface="Arial" charset="0"/>
            </a:endParaRPr>
          </a:p>
        </p:txBody>
      </p:sp>
      <p:sp>
        <p:nvSpPr>
          <p:cNvPr id="10242" name="Title 1"/>
          <p:cNvSpPr>
            <a:spLocks noGrp="1"/>
          </p:cNvSpPr>
          <p:nvPr>
            <p:ph type="title"/>
          </p:nvPr>
        </p:nvSpPr>
        <p:spPr>
          <a:xfrm>
            <a:off x="138223" y="355847"/>
            <a:ext cx="8825024" cy="1054394"/>
          </a:xfrm>
        </p:spPr>
        <p:txBody>
          <a:bodyPr/>
          <a:lstStyle/>
          <a:p>
            <a:r>
              <a:rPr lang="en-US" dirty="0" smtClean="0">
                <a:latin typeface="Arial" charset="0"/>
                <a:ea typeface="ＭＳ Ｐゴシック" pitchFamily="-84" charset="-128"/>
                <a:cs typeface="Arial" charset="0"/>
              </a:rPr>
              <a:t>Use Research</a:t>
            </a:r>
          </a:p>
        </p:txBody>
      </p:sp>
      <p:sp>
        <p:nvSpPr>
          <p:cNvPr id="10244" name="Rectangle 4"/>
          <p:cNvSpPr>
            <a:spLocks noChangeArrowheads="1"/>
          </p:cNvSpPr>
          <p:nvPr/>
        </p:nvSpPr>
        <p:spPr bwMode="auto">
          <a:xfrm>
            <a:off x="897159" y="5503328"/>
            <a:ext cx="1471613"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dirty="0">
                <a:solidFill>
                  <a:srgbClr val="00B0F0"/>
                </a:solidFill>
                <a:hlinkClick r:id="rId4"/>
              </a:rPr>
              <a:t>http://site.citationproject.net/</a:t>
            </a:r>
            <a:endParaRPr lang="en-US" sz="800" dirty="0">
              <a:solidFill>
                <a:srgbClr val="00B0F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053427" y="6356516"/>
            <a:ext cx="1581698" cy="246221"/>
          </a:xfrm>
          <a:prstGeom prst="rect">
            <a:avLst/>
          </a:prstGeom>
          <a:noFill/>
        </p:spPr>
        <p:txBody>
          <a:bodyPr wrap="square" rtlCol="0">
            <a:spAutoFit/>
          </a:bodyPr>
          <a:lstStyle/>
          <a:p>
            <a:pPr algn="r"/>
            <a:r>
              <a:rPr lang="en-US" sz="1000" dirty="0" smtClean="0">
                <a:hlinkClick r:id="rId3"/>
              </a:rPr>
              <a:t>Click here for full text</a:t>
            </a:r>
            <a:endParaRPr lang="en-US" sz="1000" dirty="0" smtClean="0"/>
          </a:p>
        </p:txBody>
      </p:sp>
      <p:sp>
        <p:nvSpPr>
          <p:cNvPr id="2" name="Title 1"/>
          <p:cNvSpPr>
            <a:spLocks noGrp="1"/>
          </p:cNvSpPr>
          <p:nvPr>
            <p:ph type="title"/>
          </p:nvPr>
        </p:nvSpPr>
        <p:spPr>
          <a:xfrm>
            <a:off x="7159752" y="1063281"/>
            <a:ext cx="1675660" cy="1673352"/>
          </a:xfrm>
        </p:spPr>
        <p:txBody>
          <a:bodyPr/>
          <a:lstStyle/>
          <a:p>
            <a:r>
              <a:rPr lang="en-US" dirty="0" smtClean="0">
                <a:latin typeface="Arial" pitchFamily="34" charset="0"/>
                <a:cs typeface="Arial" pitchFamily="34" charset="0"/>
              </a:rPr>
              <a:t>Activity</a:t>
            </a:r>
            <a:endParaRPr lang="en-US" dirty="0">
              <a:latin typeface="Arial" pitchFamily="34" charset="0"/>
              <a:cs typeface="Arial" pitchFamily="34" charset="0"/>
            </a:endParaRPr>
          </a:p>
        </p:txBody>
      </p:sp>
      <p:sp>
        <p:nvSpPr>
          <p:cNvPr id="6" name="Text Placeholder 5"/>
          <p:cNvSpPr>
            <a:spLocks noGrp="1"/>
          </p:cNvSpPr>
          <p:nvPr>
            <p:ph type="body" sz="half" idx="2"/>
          </p:nvPr>
        </p:nvSpPr>
        <p:spPr>
          <a:xfrm>
            <a:off x="7159752" y="2928018"/>
            <a:ext cx="1673352" cy="1569578"/>
          </a:xfrm>
        </p:spPr>
        <p:txBody>
          <a:bodyPr/>
          <a:lstStyle/>
          <a:p>
            <a:r>
              <a:rPr lang="en-US" dirty="0" smtClean="0">
                <a:latin typeface="Arial" pitchFamily="34" charset="0"/>
                <a:cs typeface="Arial" pitchFamily="34" charset="0"/>
              </a:rPr>
              <a:t>What does an information literacy learning outcome look like?</a:t>
            </a:r>
            <a:endParaRPr lang="en-US" dirty="0">
              <a:latin typeface="Arial" pitchFamily="34" charset="0"/>
              <a:cs typeface="Arial"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974" y="504018"/>
            <a:ext cx="5086922" cy="59552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673993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9-29 at 11.33.45 AM.png"/>
          <p:cNvPicPr>
            <a:picLocks noChangeAspect="1"/>
          </p:cNvPicPr>
          <p:nvPr/>
        </p:nvPicPr>
        <p:blipFill>
          <a:blip r:embed="rId3"/>
          <a:stretch>
            <a:fillRect/>
          </a:stretch>
        </p:blipFill>
        <p:spPr>
          <a:xfrm>
            <a:off x="381000" y="2049426"/>
            <a:ext cx="8242300" cy="3886200"/>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p:txBody>
          <a:bodyPr/>
          <a:lstStyle/>
          <a:p>
            <a:r>
              <a:rPr lang="en-US" dirty="0" smtClean="0">
                <a:latin typeface="Arial"/>
                <a:cs typeface="Arial"/>
              </a:rPr>
              <a:t>Polls</a:t>
            </a:r>
            <a:endParaRPr lang="en-US" dirty="0">
              <a:latin typeface="Arial"/>
              <a:cs typeface="Aria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46767" y="1910657"/>
            <a:ext cx="5875866" cy="4406900"/>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p:txBody>
          <a:bodyPr/>
          <a:lstStyle/>
          <a:p>
            <a:r>
              <a:rPr lang="en-US" dirty="0" smtClean="0">
                <a:latin typeface="Arial"/>
                <a:cs typeface="Arial"/>
              </a:rPr>
              <a:t>Information Literacy Timeline</a:t>
            </a:r>
            <a:endParaRPr lang="en-US" dirty="0">
              <a:latin typeface="Arial"/>
              <a:cs typeface="Arial"/>
            </a:endParaRPr>
          </a:p>
        </p:txBody>
      </p:sp>
    </p:spTree>
    <p:extLst>
      <p:ext uri="{BB962C8B-B14F-4D97-AF65-F5344CB8AC3E}">
        <p14:creationId xmlns:p14="http://schemas.microsoft.com/office/powerpoint/2010/main" val="4712340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12802" y="1974446"/>
            <a:ext cx="5875866" cy="4406900"/>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p:txBody>
          <a:bodyPr/>
          <a:lstStyle/>
          <a:p>
            <a:r>
              <a:rPr lang="en-US" dirty="0" smtClean="0">
                <a:latin typeface="Arial"/>
                <a:cs typeface="Arial"/>
              </a:rPr>
              <a:t>where does your course fit?</a:t>
            </a:r>
            <a:endParaRPr lang="en-US" dirty="0">
              <a:latin typeface="Arial"/>
              <a:cs typeface="Arial"/>
            </a:endParaRPr>
          </a:p>
        </p:txBody>
      </p:sp>
    </p:spTree>
    <p:extLst>
      <p:ext uri="{BB962C8B-B14F-4D97-AF65-F5344CB8AC3E}">
        <p14:creationId xmlns:p14="http://schemas.microsoft.com/office/powerpoint/2010/main" val="4795937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a:xfrm>
            <a:off x="381000" y="1691018"/>
            <a:ext cx="6324600" cy="1645920"/>
          </a:xfrm>
        </p:spPr>
        <p:txBody>
          <a:bodyPr>
            <a:normAutofit fontScale="90000"/>
          </a:bodyPr>
          <a:lstStyle/>
          <a:p>
            <a:r>
              <a:rPr lang="en-US" sz="3600" b="1" dirty="0" smtClean="0">
                <a:latin typeface="Arial" charset="0"/>
                <a:ea typeface="ＭＳ Ｐゴシック" pitchFamily="-84" charset="-128"/>
                <a:cs typeface="Arial" charset="0"/>
              </a:rPr>
              <a:t>How Do </a:t>
            </a:r>
            <a:r>
              <a:rPr lang="en-US" sz="3600" b="1" dirty="0">
                <a:latin typeface="Arial" charset="0"/>
                <a:ea typeface="ＭＳ Ｐゴシック" pitchFamily="-84" charset="-128"/>
                <a:cs typeface="Arial" charset="0"/>
              </a:rPr>
              <a:t>Y</a:t>
            </a:r>
            <a:r>
              <a:rPr lang="en-US" sz="3600" b="1" dirty="0" smtClean="0">
                <a:latin typeface="Arial" charset="0"/>
                <a:ea typeface="ＭＳ Ｐゴシック" pitchFamily="-84" charset="-128"/>
                <a:cs typeface="Arial" charset="0"/>
              </a:rPr>
              <a:t>ou </a:t>
            </a:r>
            <a:r>
              <a:rPr lang="en-US" sz="3600" b="1" dirty="0">
                <a:latin typeface="Arial" charset="0"/>
                <a:ea typeface="ＭＳ Ｐゴシック" pitchFamily="-84" charset="-128"/>
                <a:cs typeface="Arial" charset="0"/>
              </a:rPr>
              <a:t>D</a:t>
            </a:r>
            <a:r>
              <a:rPr lang="en-US" sz="3600" b="1" dirty="0" smtClean="0">
                <a:latin typeface="Arial" charset="0"/>
                <a:ea typeface="ＭＳ Ｐゴシック" pitchFamily="-84" charset="-128"/>
                <a:cs typeface="Arial" charset="0"/>
              </a:rPr>
              <a:t>esign a</a:t>
            </a:r>
            <a:br>
              <a:rPr lang="en-US" sz="3600" b="1" dirty="0" smtClean="0">
                <a:latin typeface="Arial" charset="0"/>
                <a:ea typeface="ＭＳ Ｐゴシック" pitchFamily="-84" charset="-128"/>
                <a:cs typeface="Arial" charset="0"/>
              </a:rPr>
            </a:br>
            <a:r>
              <a:rPr lang="en-US" sz="3600" b="1" dirty="0" smtClean="0">
                <a:latin typeface="Arial" charset="0"/>
                <a:ea typeface="ＭＳ Ｐゴシック" pitchFamily="-84" charset="-128"/>
                <a:cs typeface="Arial" charset="0"/>
              </a:rPr>
              <a:t>Good Information Literacy </a:t>
            </a:r>
            <a:r>
              <a:rPr lang="en-US" sz="3600" b="1" dirty="0">
                <a:latin typeface="Arial" charset="0"/>
                <a:ea typeface="ＭＳ Ｐゴシック" pitchFamily="-84" charset="-128"/>
                <a:cs typeface="Arial" charset="0"/>
              </a:rPr>
              <a:t>A</a:t>
            </a:r>
            <a:r>
              <a:rPr lang="en-US" sz="3600" b="1" dirty="0" smtClean="0">
                <a:latin typeface="Arial" charset="0"/>
                <a:ea typeface="ＭＳ Ｐゴシック" pitchFamily="-84" charset="-128"/>
                <a:cs typeface="Arial" charset="0"/>
              </a:rPr>
              <a:t>ssignment?</a:t>
            </a:r>
          </a:p>
        </p:txBody>
      </p:sp>
      <p:pic>
        <p:nvPicPr>
          <p:cNvPr id="5122" name="Picture 2" descr="http://hhh.gavilan.edu/cmclaughlin/cgd4/_cgd4-images/CorinnesDesignSketches.jpg"/>
          <p:cNvPicPr>
            <a:picLocks noChangeAspect="1" noChangeArrowheads="1"/>
          </p:cNvPicPr>
          <p:nvPr/>
        </p:nvPicPr>
        <p:blipFill rotWithShape="1">
          <a:blip r:embed="rId3">
            <a:extLst>
              <a:ext uri="{28A0092B-C50C-407E-A947-70E740481C1C}">
                <a14:useLocalDpi xmlns:a14="http://schemas.microsoft.com/office/drawing/2010/main" val="0"/>
              </a:ext>
            </a:extLst>
          </a:blip>
          <a:srcRect l="5305" t="11595" r="-63" b="57682"/>
          <a:stretch/>
        </p:blipFill>
        <p:spPr bwMode="auto">
          <a:xfrm>
            <a:off x="148855" y="3615070"/>
            <a:ext cx="6719778" cy="1616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3528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304876217"/>
              </p:ext>
            </p:extLst>
          </p:nvPr>
        </p:nvGraphicFramePr>
        <p:xfrm>
          <a:off x="457200" y="2166599"/>
          <a:ext cx="8229600" cy="4389120"/>
        </p:xfrm>
        <a:graphic>
          <a:graphicData uri="http://schemas.openxmlformats.org/drawingml/2006/table">
            <a:tbl>
              <a:tblPr firstRow="1" bandRow="1">
                <a:tableStyleId>{69CF1AB2-1976-4502-BF36-3FF5EA218861}</a:tableStyleId>
              </a:tblPr>
              <a:tblGrid>
                <a:gridCol w="8229600"/>
              </a:tblGrid>
              <a:tr h="370840">
                <a:tc>
                  <a:txBody>
                    <a:bodyPr/>
                    <a:lstStyle/>
                    <a:p>
                      <a:r>
                        <a:rPr lang="en-US" sz="1800" b="0" kern="1200" dirty="0" smtClean="0">
                          <a:solidFill>
                            <a:schemeClr val="dk1"/>
                          </a:solidFill>
                          <a:latin typeface="Arial"/>
                          <a:ea typeface="+mn-ea"/>
                          <a:cs typeface="Arial"/>
                        </a:rPr>
                        <a:t>Carry out assignment “from student perspective” and then modify</a:t>
                      </a:r>
                    </a:p>
                    <a:p>
                      <a:endParaRPr lang="en-US" b="0" dirty="0">
                        <a:latin typeface="Arial"/>
                        <a:cs typeface="Arial"/>
                      </a:endParaRPr>
                    </a:p>
                  </a:txBody>
                  <a:tcPr/>
                </a:tc>
              </a:tr>
              <a:tr h="370840">
                <a:tc>
                  <a:txBody>
                    <a:bodyPr/>
                    <a:lstStyle/>
                    <a:p>
                      <a:pPr marL="0" marR="0" indent="0" algn="l" defTabSz="914139"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latin typeface="Arial"/>
                          <a:ea typeface="+mn-ea"/>
                          <a:cs typeface="Arial"/>
                        </a:rPr>
                        <a:t>“Assignment Pitfalls”</a:t>
                      </a:r>
                    </a:p>
                    <a:p>
                      <a:endParaRPr lang="en-US" dirty="0">
                        <a:latin typeface="Arial"/>
                        <a:cs typeface="Aria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chemeClr val="dk1"/>
                          </a:solidFill>
                          <a:latin typeface="Arial"/>
                          <a:ea typeface="+mn-ea"/>
                          <a:cs typeface="Arial"/>
                        </a:rPr>
                        <a:t>“Best practice” rubrics or checklists for evaluating assignments</a:t>
                      </a:r>
                      <a:endParaRPr lang="en-US" b="0" dirty="0" smtClean="0">
                        <a:latin typeface="Arial"/>
                        <a:cs typeface="Aria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kern="1200" dirty="0" smtClean="0">
                        <a:solidFill>
                          <a:schemeClr val="dk1"/>
                        </a:solidFill>
                        <a:latin typeface="Arial"/>
                        <a:ea typeface="+mn-ea"/>
                        <a:cs typeface="Arial"/>
                      </a:endParaRPr>
                    </a:p>
                  </a:txBody>
                  <a:tcPr/>
                </a:tc>
              </a:tr>
              <a:tr h="370840">
                <a:tc>
                  <a:txBody>
                    <a:bodyPr/>
                    <a:lstStyle/>
                    <a:p>
                      <a:pPr marL="0" marR="0" indent="0" algn="l" defTabSz="914139"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latin typeface="Arial"/>
                          <a:ea typeface="+mn-ea"/>
                          <a:cs typeface="Arial"/>
                        </a:rPr>
                        <a:t>Assignment Database</a:t>
                      </a:r>
                    </a:p>
                    <a:p>
                      <a:endParaRPr lang="en-US" dirty="0">
                        <a:latin typeface="Arial"/>
                        <a:cs typeface="Arial"/>
                      </a:endParaRPr>
                    </a:p>
                  </a:txBody>
                  <a:tcPr/>
                </a:tc>
              </a:tr>
              <a:tr h="370840">
                <a:tc>
                  <a:txBody>
                    <a:bodyPr/>
                    <a:lstStyle/>
                    <a:p>
                      <a:r>
                        <a:rPr lang="en-US" dirty="0" smtClean="0">
                          <a:latin typeface="Arial"/>
                          <a:cs typeface="Arial"/>
                        </a:rPr>
                        <a:t>Explore</a:t>
                      </a:r>
                      <a:r>
                        <a:rPr lang="en-US" baseline="0" dirty="0" smtClean="0">
                          <a:latin typeface="Arial"/>
                          <a:cs typeface="Arial"/>
                        </a:rPr>
                        <a:t> a library database and think about how your students could use it in an assignment</a:t>
                      </a:r>
                      <a:endParaRPr lang="en-US" b="0" dirty="0" smtClean="0">
                        <a:latin typeface="Arial"/>
                        <a:cs typeface="Arial"/>
                      </a:endParaRPr>
                    </a:p>
                    <a:p>
                      <a:endParaRPr lang="en-US" dirty="0">
                        <a:latin typeface="Arial"/>
                        <a:cs typeface="Arial"/>
                      </a:endParaRPr>
                    </a:p>
                  </a:txBody>
                  <a:tcPr/>
                </a:tc>
              </a:tr>
              <a:tr h="370840">
                <a:tc>
                  <a:txBody>
                    <a:bodyPr/>
                    <a:lstStyle/>
                    <a:p>
                      <a:r>
                        <a:rPr lang="en-US" dirty="0" smtClean="0">
                          <a:latin typeface="Arial"/>
                          <a:cs typeface="Arial"/>
                        </a:rPr>
                        <a:t>Use a tutorial evaluation checklist to explore and evaluate an</a:t>
                      </a:r>
                      <a:r>
                        <a:rPr lang="en-US" baseline="0" dirty="0" smtClean="0">
                          <a:latin typeface="Arial"/>
                          <a:cs typeface="Arial"/>
                        </a:rPr>
                        <a:t> information literacy tutorial. Think about if/how you might want to modify it and adapt for your course</a:t>
                      </a:r>
                    </a:p>
                  </a:txBody>
                  <a:tcPr/>
                </a:tc>
              </a:tr>
            </a:tbl>
          </a:graphicData>
        </a:graphic>
      </p:graphicFrame>
      <p:sp>
        <p:nvSpPr>
          <p:cNvPr id="2" name="Title 1"/>
          <p:cNvSpPr>
            <a:spLocks noGrp="1"/>
          </p:cNvSpPr>
          <p:nvPr>
            <p:ph type="title"/>
          </p:nvPr>
        </p:nvSpPr>
        <p:spPr>
          <a:xfrm>
            <a:off x="138223" y="355847"/>
            <a:ext cx="8814391" cy="1054394"/>
          </a:xfrm>
        </p:spPr>
        <p:txBody>
          <a:bodyPr>
            <a:normAutofit fontScale="90000"/>
          </a:bodyPr>
          <a:lstStyle/>
          <a:p>
            <a:r>
              <a:rPr lang="en-US" sz="3600" dirty="0" smtClean="0">
                <a:latin typeface="Arial"/>
                <a:cs typeface="Arial"/>
              </a:rPr>
              <a:t>Activity Ideas: Information</a:t>
            </a:r>
            <a:br>
              <a:rPr lang="en-US" sz="3600" dirty="0" smtClean="0">
                <a:latin typeface="Arial"/>
                <a:cs typeface="Arial"/>
              </a:rPr>
            </a:br>
            <a:r>
              <a:rPr lang="en-US" sz="3600" dirty="0" smtClean="0">
                <a:latin typeface="Arial"/>
                <a:cs typeface="Arial"/>
              </a:rPr>
              <a:t>Literacy Assignment Design </a:t>
            </a:r>
            <a:endParaRPr lang="en-US" sz="3600" dirty="0">
              <a:latin typeface="Arial"/>
              <a:cs typeface="Aria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006856" y="1908030"/>
            <a:ext cx="2137143" cy="1261884"/>
          </a:xfrm>
          <a:prstGeom prst="rect">
            <a:avLst/>
          </a:prstGeom>
        </p:spPr>
        <p:txBody>
          <a:bodyPr wrap="square">
            <a:spAutoFit/>
          </a:bodyPr>
          <a:lstStyle/>
          <a:p>
            <a:pPr defTabSz="914400"/>
            <a:r>
              <a:rPr lang="en-US" sz="1900" cap="all" spc="150" dirty="0" smtClean="0">
                <a:solidFill>
                  <a:schemeClr val="bg1"/>
                </a:solidFill>
                <a:latin typeface="Arial" pitchFamily="34" charset="0"/>
                <a:ea typeface="+mj-ea"/>
                <a:cs typeface="Arial" pitchFamily="34" charset="0"/>
              </a:rPr>
              <a:t>Model Information literacy Instruction</a:t>
            </a:r>
            <a:endParaRPr lang="en-US" sz="1900" cap="all" spc="150" dirty="0">
              <a:solidFill>
                <a:schemeClr val="bg1"/>
              </a:solidFill>
              <a:latin typeface="Arial" pitchFamily="34" charset="0"/>
              <a:ea typeface="+mj-ea"/>
              <a:cs typeface="Arial" pitchFamily="34" charset="0"/>
            </a:endParaRPr>
          </a:p>
        </p:txBody>
      </p:sp>
      <p:pic>
        <p:nvPicPr>
          <p:cNvPr id="7" name="Picture 6" descr="source 3.JPG"/>
          <p:cNvPicPr>
            <a:picLocks noChangeAspect="1"/>
          </p:cNvPicPr>
          <p:nvPr/>
        </p:nvPicPr>
        <p:blipFill>
          <a:blip r:embed="rId3"/>
          <a:stretch>
            <a:fillRect/>
          </a:stretch>
        </p:blipFill>
        <p:spPr>
          <a:xfrm>
            <a:off x="490435" y="595001"/>
            <a:ext cx="3317081" cy="2276951"/>
          </a:xfrm>
          <a:prstGeom prst="rect">
            <a:avLst/>
          </a:prstGeom>
          <a:ln>
            <a:noFill/>
          </a:ln>
          <a:effectLst>
            <a:outerShdw blurRad="292100" dist="139700" dir="2700000" algn="tl" rotWithShape="0">
              <a:srgbClr val="333333">
                <a:alpha val="65000"/>
              </a:srgbClr>
            </a:outerShdw>
          </a:effectLst>
        </p:spPr>
      </p:pic>
      <p:pic>
        <p:nvPicPr>
          <p:cNvPr id="8" name="Picture 7" descr="source 7.JPG"/>
          <p:cNvPicPr>
            <a:picLocks noChangeAspect="1"/>
          </p:cNvPicPr>
          <p:nvPr/>
        </p:nvPicPr>
        <p:blipFill>
          <a:blip r:embed="rId4"/>
          <a:stretch>
            <a:fillRect/>
          </a:stretch>
        </p:blipFill>
        <p:spPr>
          <a:xfrm>
            <a:off x="739583" y="3993114"/>
            <a:ext cx="1755458" cy="2432304"/>
          </a:xfrm>
          <a:prstGeom prst="rect">
            <a:avLst/>
          </a:prstGeom>
          <a:ln>
            <a:noFill/>
          </a:ln>
          <a:effectLst>
            <a:outerShdw blurRad="292100" dist="139700" dir="2700000" algn="tl" rotWithShape="0">
              <a:srgbClr val="333333">
                <a:alpha val="65000"/>
              </a:srgbClr>
            </a:outerShdw>
          </a:effectLst>
        </p:spPr>
      </p:pic>
      <p:pic>
        <p:nvPicPr>
          <p:cNvPr id="9" name="Picture 8" descr="source 6.JPG"/>
          <p:cNvPicPr>
            <a:picLocks noChangeAspect="1"/>
          </p:cNvPicPr>
          <p:nvPr/>
        </p:nvPicPr>
        <p:blipFill>
          <a:blip r:embed="rId5"/>
          <a:stretch>
            <a:fillRect/>
          </a:stretch>
        </p:blipFill>
        <p:spPr>
          <a:xfrm>
            <a:off x="4027956" y="630161"/>
            <a:ext cx="2536984" cy="2190274"/>
          </a:xfrm>
          <a:prstGeom prst="rect">
            <a:avLst/>
          </a:prstGeom>
          <a:ln>
            <a:noFill/>
          </a:ln>
          <a:effectLst>
            <a:outerShdw blurRad="292100" dist="139700" dir="2700000" algn="tl" rotWithShape="0">
              <a:srgbClr val="333333">
                <a:alpha val="65000"/>
              </a:srgbClr>
            </a:outerShdw>
          </a:effectLst>
        </p:spPr>
      </p:pic>
      <p:pic>
        <p:nvPicPr>
          <p:cNvPr id="10" name="Picture 9" descr="source 9.JPG"/>
          <p:cNvPicPr>
            <a:picLocks noChangeAspect="1"/>
          </p:cNvPicPr>
          <p:nvPr/>
        </p:nvPicPr>
        <p:blipFill>
          <a:blip r:embed="rId6"/>
          <a:stretch>
            <a:fillRect/>
          </a:stretch>
        </p:blipFill>
        <p:spPr>
          <a:xfrm>
            <a:off x="3659459" y="4279988"/>
            <a:ext cx="3107055" cy="2153603"/>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7246416" y="6359607"/>
            <a:ext cx="1377300" cy="246221"/>
          </a:xfrm>
          <a:prstGeom prst="rect">
            <a:avLst/>
          </a:prstGeom>
        </p:spPr>
        <p:txBody>
          <a:bodyPr wrap="none">
            <a:spAutoFit/>
          </a:bodyPr>
          <a:lstStyle/>
          <a:p>
            <a:r>
              <a:rPr lang="en-US" sz="1000" dirty="0" smtClean="0">
                <a:hlinkClick r:id="rId7"/>
              </a:rPr>
              <a:t>Click here for full text</a:t>
            </a:r>
            <a:endParaRPr lang="en-US" sz="1000" dirty="0" smtClean="0"/>
          </a:p>
        </p:txBody>
      </p:sp>
      <p:sp>
        <p:nvSpPr>
          <p:cNvPr id="14" name="Text Placeholder 5"/>
          <p:cNvSpPr>
            <a:spLocks noGrp="1"/>
          </p:cNvSpPr>
          <p:nvPr>
            <p:ph type="body" sz="half" idx="2"/>
          </p:nvPr>
        </p:nvSpPr>
        <p:spPr>
          <a:xfrm>
            <a:off x="7155711" y="3468075"/>
            <a:ext cx="1833909" cy="1697691"/>
          </a:xfrm>
        </p:spPr>
        <p:txBody>
          <a:bodyPr>
            <a:normAutofit/>
          </a:bodyPr>
          <a:lstStyle/>
          <a:p>
            <a:r>
              <a:rPr lang="en-US" dirty="0" smtClean="0">
                <a:latin typeface="Arial"/>
                <a:cs typeface="Arial"/>
              </a:rPr>
              <a:t>Evaluating Sources Activity</a:t>
            </a:r>
            <a:endParaRPr lang="en-US" cap="all" dirty="0" smtClean="0">
              <a:solidFill>
                <a:schemeClr val="bg1"/>
              </a:solidFill>
              <a:latin typeface="Arial" pitchFamily="34" charset="0"/>
              <a:cs typeface="Arial" pitchFamily="34" charset="0"/>
            </a:endParaRPr>
          </a:p>
          <a:p>
            <a:endParaRPr lang="en-US" dirty="0"/>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51254" y="2552911"/>
            <a:ext cx="2777878" cy="16735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461470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3"/>
          <p:cNvSpPr>
            <a:spLocks noGrp="1"/>
          </p:cNvSpPr>
          <p:nvPr>
            <p:ph type="title"/>
          </p:nvPr>
        </p:nvSpPr>
        <p:spPr>
          <a:xfrm>
            <a:off x="381000" y="1241778"/>
            <a:ext cx="6324600" cy="2133203"/>
          </a:xfrm>
        </p:spPr>
        <p:txBody>
          <a:bodyPr>
            <a:noAutofit/>
          </a:bodyPr>
          <a:lstStyle/>
          <a:p>
            <a:r>
              <a:rPr lang="en-US" sz="3600" b="1" dirty="0" smtClean="0">
                <a:latin typeface="Arial" charset="0"/>
                <a:ea typeface="ＭＳ Ｐゴシック" pitchFamily="-84" charset="-128"/>
                <a:cs typeface="Arial" charset="0"/>
              </a:rPr>
              <a:t>Whose Job </a:t>
            </a:r>
            <a:r>
              <a:rPr lang="en-US" sz="3600" b="1" dirty="0">
                <a:latin typeface="Arial" charset="0"/>
                <a:ea typeface="ＭＳ Ｐゴシック" pitchFamily="-84" charset="-128"/>
                <a:cs typeface="Arial" charset="0"/>
              </a:rPr>
              <a:t>I</a:t>
            </a:r>
            <a:r>
              <a:rPr lang="en-US" sz="3600" b="1" dirty="0" smtClean="0">
                <a:latin typeface="Arial" charset="0"/>
                <a:ea typeface="ＭＳ Ｐゴシック" pitchFamily="-84" charset="-128"/>
                <a:cs typeface="Arial" charset="0"/>
              </a:rPr>
              <a:t>s It</a:t>
            </a:r>
            <a:br>
              <a:rPr lang="en-US" sz="3600" b="1" dirty="0" smtClean="0">
                <a:latin typeface="Arial" charset="0"/>
                <a:ea typeface="ＭＳ Ｐゴシック" pitchFamily="-84" charset="-128"/>
                <a:cs typeface="Arial" charset="0"/>
              </a:rPr>
            </a:br>
            <a:r>
              <a:rPr lang="en-US" sz="3600" b="1" dirty="0" smtClean="0">
                <a:latin typeface="Arial" charset="0"/>
                <a:ea typeface="ＭＳ Ｐゴシック" pitchFamily="-84" charset="-128"/>
                <a:cs typeface="Arial" charset="0"/>
              </a:rPr>
              <a:t>To Teach Students Information Literacy?</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928" r="4600"/>
          <a:stretch/>
        </p:blipFill>
        <p:spPr>
          <a:xfrm>
            <a:off x="148855" y="3940518"/>
            <a:ext cx="6698511" cy="1768319"/>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09-29 at 4.27.07 PM.png"/>
          <p:cNvPicPr>
            <a:picLocks noChangeAspect="1"/>
          </p:cNvPicPr>
          <p:nvPr/>
        </p:nvPicPr>
        <p:blipFill rotWithShape="1">
          <a:blip r:embed="rId3"/>
          <a:srcRect l="8619" t="1550"/>
          <a:stretch/>
        </p:blipFill>
        <p:spPr>
          <a:xfrm>
            <a:off x="691116" y="893136"/>
            <a:ext cx="5519190" cy="5220586"/>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7612687" y="6429929"/>
            <a:ext cx="1600325" cy="246221"/>
          </a:xfrm>
          <a:prstGeom prst="rect">
            <a:avLst/>
          </a:prstGeom>
          <a:noFill/>
        </p:spPr>
        <p:txBody>
          <a:bodyPr wrap="square" rtlCol="0">
            <a:spAutoFit/>
          </a:bodyPr>
          <a:lstStyle/>
          <a:p>
            <a:r>
              <a:rPr lang="en-US" sz="1000" dirty="0" smtClean="0">
                <a:hlinkClick r:id="rId4"/>
              </a:rPr>
              <a:t>Click here for full text</a:t>
            </a:r>
            <a:endParaRPr lang="en-US" sz="1000" dirty="0" smtClean="0"/>
          </a:p>
        </p:txBody>
      </p:sp>
      <p:sp>
        <p:nvSpPr>
          <p:cNvPr id="2" name="Title 1"/>
          <p:cNvSpPr>
            <a:spLocks noGrp="1"/>
          </p:cNvSpPr>
          <p:nvPr>
            <p:ph type="title"/>
          </p:nvPr>
        </p:nvSpPr>
        <p:spPr>
          <a:xfrm>
            <a:off x="7028121" y="2020185"/>
            <a:ext cx="1924493" cy="1673352"/>
          </a:xfrm>
        </p:spPr>
        <p:txBody>
          <a:bodyPr/>
          <a:lstStyle/>
          <a:p>
            <a:r>
              <a:rPr lang="en-US" dirty="0" smtClean="0">
                <a:latin typeface="Arial" pitchFamily="34" charset="0"/>
                <a:cs typeface="Arial" pitchFamily="34" charset="0"/>
              </a:rPr>
              <a:t>The </a:t>
            </a:r>
            <a:r>
              <a:rPr lang="en-US" i="1" dirty="0" smtClean="0">
                <a:latin typeface="Arial" pitchFamily="34" charset="0"/>
                <a:cs typeface="Arial" pitchFamily="34" charset="0"/>
              </a:rPr>
              <a:t>earned scholarly average</a:t>
            </a:r>
            <a:endParaRPr lang="en-US" i="1" dirty="0">
              <a:latin typeface="Arial" pitchFamily="34" charset="0"/>
              <a:cs typeface="Arial" pitchFamily="34" charset="0"/>
            </a:endParaRPr>
          </a:p>
        </p:txBody>
      </p:sp>
      <p:pic>
        <p:nvPicPr>
          <p:cNvPr id="5" name="Picture 4" descr="RADAR.JPG"/>
          <p:cNvPicPr>
            <a:picLocks noChangeAspect="1"/>
          </p:cNvPicPr>
          <p:nvPr/>
        </p:nvPicPr>
        <p:blipFill>
          <a:blip r:embed="rId5"/>
          <a:stretch>
            <a:fillRect/>
          </a:stretch>
        </p:blipFill>
        <p:spPr>
          <a:xfrm>
            <a:off x="545956" y="4696997"/>
            <a:ext cx="1651921" cy="174174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9-29 at 4.09.35 PM.png"/>
          <p:cNvPicPr>
            <a:picLocks noChangeAspect="1"/>
          </p:cNvPicPr>
          <p:nvPr/>
        </p:nvPicPr>
        <p:blipFill rotWithShape="1">
          <a:blip r:embed="rId3"/>
          <a:srcRect t="1505"/>
          <a:stretch/>
        </p:blipFill>
        <p:spPr>
          <a:xfrm>
            <a:off x="678910" y="606056"/>
            <a:ext cx="5724751" cy="5592726"/>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7060019" y="6434704"/>
            <a:ext cx="1883391" cy="246221"/>
          </a:xfrm>
          <a:prstGeom prst="rect">
            <a:avLst/>
          </a:prstGeom>
          <a:noFill/>
        </p:spPr>
        <p:txBody>
          <a:bodyPr wrap="square" rtlCol="0">
            <a:spAutoFit/>
          </a:bodyPr>
          <a:lstStyle/>
          <a:p>
            <a:pPr algn="r"/>
            <a:r>
              <a:rPr lang="en-US" sz="1000" dirty="0" smtClean="0">
                <a:hlinkClick r:id="rId4"/>
              </a:rPr>
              <a:t>Click here for full text</a:t>
            </a:r>
            <a:endParaRPr lang="en-US" sz="1000" dirty="0" smtClean="0"/>
          </a:p>
        </p:txBody>
      </p:sp>
      <p:sp>
        <p:nvSpPr>
          <p:cNvPr id="5" name="Title 4"/>
          <p:cNvSpPr>
            <a:spLocks noGrp="1"/>
          </p:cNvSpPr>
          <p:nvPr>
            <p:ph type="title"/>
          </p:nvPr>
        </p:nvSpPr>
        <p:spPr>
          <a:xfrm>
            <a:off x="7060019" y="1569578"/>
            <a:ext cx="1881962" cy="1673352"/>
          </a:xfrm>
        </p:spPr>
        <p:txBody>
          <a:bodyPr/>
          <a:lstStyle/>
          <a:p>
            <a:r>
              <a:rPr lang="en-US" dirty="0" smtClean="0">
                <a:latin typeface="Arial" pitchFamily="34" charset="0"/>
                <a:cs typeface="Arial" pitchFamily="34" charset="0"/>
              </a:rPr>
              <a:t>Anticipate Problems</a:t>
            </a:r>
            <a:endParaRPr lang="en-US"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111534" y="1765005"/>
            <a:ext cx="1786026" cy="1673352"/>
          </a:xfrm>
        </p:spPr>
        <p:txBody>
          <a:bodyPr/>
          <a:lstStyle/>
          <a:p>
            <a:r>
              <a:rPr lang="en-US" dirty="0" smtClean="0">
                <a:latin typeface="Arial" pitchFamily="34" charset="0"/>
                <a:cs typeface="Arial" pitchFamily="34" charset="0"/>
              </a:rPr>
              <a:t>Rubric or checklist</a:t>
            </a:r>
            <a:endParaRPr lang="en-US" dirty="0">
              <a:latin typeface="Arial" pitchFamily="34" charset="0"/>
              <a:cs typeface="Arial" pitchFamily="34" charset="0"/>
            </a:endParaRPr>
          </a:p>
        </p:txBody>
      </p:sp>
      <p:sp>
        <p:nvSpPr>
          <p:cNvPr id="3" name="TextBox 2"/>
          <p:cNvSpPr txBox="1"/>
          <p:nvPr/>
        </p:nvSpPr>
        <p:spPr>
          <a:xfrm>
            <a:off x="7111534" y="6397217"/>
            <a:ext cx="1883391" cy="246221"/>
          </a:xfrm>
          <a:prstGeom prst="rect">
            <a:avLst/>
          </a:prstGeom>
          <a:noFill/>
        </p:spPr>
        <p:txBody>
          <a:bodyPr wrap="square" rtlCol="0">
            <a:spAutoFit/>
          </a:bodyPr>
          <a:lstStyle/>
          <a:p>
            <a:pPr algn="r"/>
            <a:r>
              <a:rPr lang="en-US" sz="1000" dirty="0" smtClean="0">
                <a:hlinkClick r:id="rId3"/>
              </a:rPr>
              <a:t>Click here for full text</a:t>
            </a:r>
            <a:endParaRPr lang="en-US" sz="1000" dirty="0" smtClean="0"/>
          </a:p>
        </p:txBody>
      </p:sp>
      <p:sp>
        <p:nvSpPr>
          <p:cNvPr id="2" name="TextBox 1"/>
          <p:cNvSpPr txBox="1"/>
          <p:nvPr/>
        </p:nvSpPr>
        <p:spPr>
          <a:xfrm>
            <a:off x="317563" y="5881317"/>
            <a:ext cx="4925683" cy="338554"/>
          </a:xfrm>
          <a:prstGeom prst="rect">
            <a:avLst/>
          </a:prstGeom>
          <a:noFill/>
        </p:spPr>
        <p:txBody>
          <a:bodyPr wrap="square" rtlCol="0">
            <a:spAutoFit/>
          </a:bodyPr>
          <a:lstStyle/>
          <a:p>
            <a:r>
              <a:rPr lang="en-US" sz="800" dirty="0"/>
              <a:t>Adapted from the Libraries of the Maricopa Community College District </a:t>
            </a:r>
          </a:p>
          <a:p>
            <a:r>
              <a:rPr lang="en-US" sz="800" dirty="0" smtClean="0"/>
              <a:t>(</a:t>
            </a:r>
            <a:r>
              <a:rPr lang="en-US" sz="800" dirty="0" smtClean="0">
                <a:hlinkClick r:id="rId4"/>
              </a:rPr>
              <a:t>http</a:t>
            </a:r>
            <a:r>
              <a:rPr lang="en-US" sz="800" dirty="0">
                <a:hlinkClick r:id="rId4"/>
              </a:rPr>
              <a:t>://</a:t>
            </a:r>
            <a:r>
              <a:rPr lang="en-US" sz="800" dirty="0" smtClean="0">
                <a:hlinkClick r:id="rId4"/>
              </a:rPr>
              <a:t>libguides.maricopa.edu/research_assignment_handouts_workshop</a:t>
            </a:r>
            <a:r>
              <a:rPr lang="en-US" sz="800" dirty="0" smtClean="0"/>
              <a:t>)</a:t>
            </a:r>
            <a:endParaRPr lang="en-US" sz="800"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307" y="665676"/>
            <a:ext cx="6175248" cy="494995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a:xfrm>
            <a:off x="381000" y="1648253"/>
            <a:ext cx="6324600" cy="1645920"/>
          </a:xfrm>
        </p:spPr>
        <p:txBody>
          <a:bodyPr>
            <a:noAutofit/>
          </a:bodyPr>
          <a:lstStyle/>
          <a:p>
            <a:r>
              <a:rPr lang="en-US" sz="3200" b="1" dirty="0" smtClean="0">
                <a:latin typeface="Arial" charset="0"/>
                <a:ea typeface="ＭＳ Ｐゴシック" pitchFamily="-84" charset="-128"/>
                <a:cs typeface="Arial" charset="0"/>
              </a:rPr>
              <a:t>How Do I Incorporate</a:t>
            </a:r>
            <a:br>
              <a:rPr lang="en-US" sz="3200" b="1" dirty="0" smtClean="0">
                <a:latin typeface="Arial" charset="0"/>
                <a:ea typeface="ＭＳ Ｐゴシック" pitchFamily="-84" charset="-128"/>
                <a:cs typeface="Arial" charset="0"/>
              </a:rPr>
            </a:br>
            <a:r>
              <a:rPr lang="en-US" sz="3200" b="1" dirty="0" smtClean="0">
                <a:latin typeface="Arial" charset="0"/>
                <a:ea typeface="ＭＳ Ｐゴシック" pitchFamily="-84" charset="-128"/>
                <a:cs typeface="Arial" charset="0"/>
              </a:rPr>
              <a:t>A Specific Information Literacy Learning Outcome?</a:t>
            </a:r>
          </a:p>
        </p:txBody>
      </p:sp>
      <p:pic>
        <p:nvPicPr>
          <p:cNvPr id="3" name="Picture 2" descr="http://upload.wikimedia.org/wikipedia/commons/7/7e/76,606_College_students_and_teachers_will_do_war_work_this_Summer_in_laboratories_of_the_Nation%27s_Food_processing..._-_NARA_-_196492.jpg"/>
          <p:cNvPicPr>
            <a:picLocks noChangeAspect="1" noChangeArrowheads="1"/>
          </p:cNvPicPr>
          <p:nvPr/>
        </p:nvPicPr>
        <p:blipFill rotWithShape="1">
          <a:blip r:embed="rId3">
            <a:extLst>
              <a:ext uri="{28A0092B-C50C-407E-A947-70E740481C1C}">
                <a14:useLocalDpi xmlns:a14="http://schemas.microsoft.com/office/drawing/2010/main" val="0"/>
              </a:ext>
            </a:extLst>
          </a:blip>
          <a:srcRect l="1338" t="35087" r="1416" b="29436"/>
          <a:stretch/>
        </p:blipFill>
        <p:spPr bwMode="auto">
          <a:xfrm>
            <a:off x="159489" y="3591995"/>
            <a:ext cx="6698512" cy="18923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85755" y="5484370"/>
            <a:ext cx="3243618" cy="215444"/>
          </a:xfrm>
          <a:prstGeom prst="rect">
            <a:avLst/>
          </a:prstGeom>
        </p:spPr>
        <p:txBody>
          <a:bodyPr wrap="square">
            <a:spAutoFit/>
          </a:bodyPr>
          <a:lstStyle/>
          <a:p>
            <a:r>
              <a:rPr lang="en-US" sz="800" dirty="0" smtClean="0">
                <a:hlinkClick r:id="rId4"/>
              </a:rPr>
              <a:t>https://www.flickr.com/photos/usnationalarchives/5589177693</a:t>
            </a:r>
            <a:r>
              <a:rPr lang="en-US" sz="800" dirty="0" smtClean="0"/>
              <a:t>/</a:t>
            </a:r>
            <a:endParaRPr lang="en-US" sz="800" dirty="0"/>
          </a:p>
        </p:txBody>
      </p:sp>
    </p:spTree>
    <p:extLst>
      <p:ext uri="{BB962C8B-B14F-4D97-AF65-F5344CB8AC3E}">
        <p14:creationId xmlns:p14="http://schemas.microsoft.com/office/powerpoint/2010/main" val="32720684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927470524"/>
              </p:ext>
            </p:extLst>
          </p:nvPr>
        </p:nvGraphicFramePr>
        <p:xfrm>
          <a:off x="1130594" y="2411568"/>
          <a:ext cx="6875721" cy="3748228"/>
        </p:xfrm>
        <a:graphic>
          <a:graphicData uri="http://schemas.openxmlformats.org/drawingml/2006/table">
            <a:tbl>
              <a:tblPr firstRow="1" bandRow="1">
                <a:tableStyleId>{69CF1AB2-1976-4502-BF36-3FF5EA218861}</a:tableStyleId>
              </a:tblPr>
              <a:tblGrid>
                <a:gridCol w="6875721"/>
              </a:tblGrid>
              <a:tr h="790353">
                <a:tc>
                  <a:txBody>
                    <a:bodyPr/>
                    <a:lstStyle/>
                    <a:p>
                      <a:pPr marL="0" marR="0" indent="0" algn="l" defTabSz="914139" rtl="0" eaLnBrk="1" fontAlgn="auto" latinLnBrk="0" hangingPunct="1">
                        <a:lnSpc>
                          <a:spcPct val="100000"/>
                        </a:lnSpc>
                        <a:spcBef>
                          <a:spcPts val="0"/>
                        </a:spcBef>
                        <a:spcAft>
                          <a:spcPts val="0"/>
                        </a:spcAft>
                        <a:buClrTx/>
                        <a:buSzTx/>
                        <a:buFontTx/>
                        <a:buNone/>
                        <a:tabLst/>
                        <a:defRPr/>
                      </a:pPr>
                      <a:r>
                        <a:rPr lang="en-US" sz="1800" b="0" kern="1200" dirty="0" smtClean="0">
                          <a:solidFill>
                            <a:schemeClr val="dk1"/>
                          </a:solidFill>
                          <a:latin typeface="Arial"/>
                          <a:ea typeface="+mn-ea"/>
                          <a:cs typeface="Arial"/>
                        </a:rPr>
                        <a:t>Guest faculty speakers talking about “best evidence” of student work for a specific learning outcome</a:t>
                      </a:r>
                    </a:p>
                    <a:p>
                      <a:pPr marL="0" marR="0" indent="0" algn="l" defTabSz="914139" rtl="0" eaLnBrk="1" fontAlgn="auto" latinLnBrk="0" hangingPunct="1">
                        <a:lnSpc>
                          <a:spcPct val="100000"/>
                        </a:lnSpc>
                        <a:spcBef>
                          <a:spcPts val="0"/>
                        </a:spcBef>
                        <a:spcAft>
                          <a:spcPts val="0"/>
                        </a:spcAft>
                        <a:buClrTx/>
                        <a:buSzTx/>
                        <a:buFontTx/>
                        <a:buNone/>
                        <a:tabLst/>
                        <a:defRPr/>
                      </a:pPr>
                      <a:endParaRPr lang="en-US" sz="1800" b="0" kern="1200" dirty="0" smtClean="0">
                        <a:solidFill>
                          <a:schemeClr val="dk1"/>
                        </a:solidFill>
                        <a:latin typeface="Arial"/>
                        <a:ea typeface="+mn-ea"/>
                        <a:cs typeface="Arial"/>
                      </a:endParaRPr>
                    </a:p>
                  </a:txBody>
                  <a:tcPr/>
                </a:tc>
              </a:tr>
              <a:tr h="79035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latin typeface="Arial"/>
                          <a:ea typeface="+mn-ea"/>
                          <a:cs typeface="Arial"/>
                        </a:rPr>
                        <a:t>Overview of key library resources that can be used in assignments</a:t>
                      </a:r>
                    </a:p>
                  </a:txBody>
                  <a:tcPr/>
                </a:tc>
              </a:tr>
              <a:tr h="1129075">
                <a:tc>
                  <a:txBody>
                    <a:bodyPr/>
                    <a:lstStyle/>
                    <a:p>
                      <a:r>
                        <a:rPr lang="en-US" sz="1800" kern="1200" dirty="0" smtClean="0">
                          <a:solidFill>
                            <a:schemeClr val="dk1"/>
                          </a:solidFill>
                          <a:latin typeface="Arial"/>
                          <a:ea typeface="+mn-ea"/>
                          <a:cs typeface="Arial"/>
                        </a:rPr>
                        <a:t>Discussion between faculty and librarians about what “good practice” looks like for a specific learning outcome- then designing an assignment and rubric together</a:t>
                      </a:r>
                      <a:r>
                        <a:rPr lang="en-US" dirty="0" smtClean="0">
                          <a:latin typeface="Arial"/>
                          <a:cs typeface="Arial"/>
                        </a:rPr>
                        <a:t> </a:t>
                      </a:r>
                      <a:endParaRPr lang="en-US" dirty="0">
                        <a:latin typeface="Arial"/>
                        <a:cs typeface="Arial"/>
                      </a:endParaRPr>
                    </a:p>
                  </a:txBody>
                  <a:tcPr/>
                </a:tc>
              </a:tr>
              <a:tr h="790353">
                <a:tc>
                  <a:txBody>
                    <a:bodyPr/>
                    <a:lstStyle/>
                    <a:p>
                      <a:pPr marL="0" marR="0" indent="0" algn="l" defTabSz="914139" rtl="0" eaLnBrk="1" fontAlgn="auto" latinLnBrk="0" hangingPunct="1">
                        <a:lnSpc>
                          <a:spcPct val="100000"/>
                        </a:lnSpc>
                        <a:spcBef>
                          <a:spcPts val="0"/>
                        </a:spcBef>
                        <a:spcAft>
                          <a:spcPts val="0"/>
                        </a:spcAft>
                        <a:buClrTx/>
                        <a:buSzTx/>
                        <a:buFontTx/>
                        <a:buNone/>
                        <a:tabLst/>
                        <a:defRPr/>
                      </a:pPr>
                      <a:r>
                        <a:rPr lang="en-US" sz="1800" b="0" kern="1200" dirty="0" smtClean="0">
                          <a:solidFill>
                            <a:schemeClr val="dk1"/>
                          </a:solidFill>
                          <a:latin typeface="Arial"/>
                          <a:ea typeface="+mn-ea"/>
                          <a:cs typeface="Arial"/>
                        </a:rPr>
                        <a:t>Worksheets to guide in development of assignment creation for a specific learning outcome</a:t>
                      </a:r>
                    </a:p>
                    <a:p>
                      <a:pPr marL="0" marR="0" indent="0" algn="l" defTabSz="914139" rtl="0" eaLnBrk="1" fontAlgn="auto" latinLnBrk="0" hangingPunct="1">
                        <a:lnSpc>
                          <a:spcPct val="100000"/>
                        </a:lnSpc>
                        <a:spcBef>
                          <a:spcPts val="0"/>
                        </a:spcBef>
                        <a:spcAft>
                          <a:spcPts val="0"/>
                        </a:spcAft>
                        <a:buClrTx/>
                        <a:buSzTx/>
                        <a:buFontTx/>
                        <a:buNone/>
                        <a:tabLst/>
                        <a:defRPr/>
                      </a:pPr>
                      <a:endParaRPr lang="en-US" sz="1800" kern="1200" dirty="0">
                        <a:solidFill>
                          <a:schemeClr val="dk1"/>
                        </a:solidFill>
                        <a:latin typeface="Arial"/>
                        <a:ea typeface="+mn-ea"/>
                        <a:cs typeface="Arial"/>
                      </a:endParaRPr>
                    </a:p>
                  </a:txBody>
                  <a:tcPr/>
                </a:tc>
              </a:tr>
            </a:tbl>
          </a:graphicData>
        </a:graphic>
      </p:graphicFrame>
      <p:sp>
        <p:nvSpPr>
          <p:cNvPr id="7" name="Title 6"/>
          <p:cNvSpPr>
            <a:spLocks noGrp="1"/>
          </p:cNvSpPr>
          <p:nvPr>
            <p:ph type="title"/>
          </p:nvPr>
        </p:nvSpPr>
        <p:spPr/>
        <p:txBody>
          <a:bodyPr>
            <a:normAutofit fontScale="90000"/>
          </a:bodyPr>
          <a:lstStyle/>
          <a:p>
            <a:r>
              <a:rPr lang="en-US" sz="3600" dirty="0" smtClean="0">
                <a:latin typeface="Arial"/>
                <a:cs typeface="Arial"/>
              </a:rPr>
              <a:t>Activities for Incorporating a Specific Info Lit Outcome</a:t>
            </a:r>
            <a:endParaRPr lang="en-US" sz="3600" dirty="0">
              <a:latin typeface="Arial"/>
              <a:cs typeface="Aria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Faculty speakers</a:t>
            </a:r>
            <a:endParaRPr lang="en-US" dirty="0">
              <a:latin typeface="Arial"/>
              <a:cs typeface="Arial"/>
            </a:endParaRPr>
          </a:p>
        </p:txBody>
      </p:sp>
      <p:pic>
        <p:nvPicPr>
          <p:cNvPr id="1026" name="Picture 2" descr="Hawley Almstedt200"/>
          <p:cNvPicPr>
            <a:picLocks noChangeAspect="1" noChangeArrowheads="1"/>
          </p:cNvPicPr>
          <p:nvPr/>
        </p:nvPicPr>
        <p:blipFill rotWithShape="1">
          <a:blip r:embed="rId3"/>
          <a:srcRect l="11143" r="11143"/>
          <a:stretch/>
        </p:blipFill>
        <p:spPr bwMode="auto">
          <a:xfrm>
            <a:off x="6487450" y="4575969"/>
            <a:ext cx="932688" cy="120015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7530759" y="4575790"/>
            <a:ext cx="1205573" cy="1015663"/>
          </a:xfrm>
          <a:prstGeom prst="rect">
            <a:avLst/>
          </a:prstGeom>
        </p:spPr>
        <p:txBody>
          <a:bodyPr wrap="square">
            <a:spAutoFit/>
          </a:bodyPr>
          <a:lstStyle/>
          <a:p>
            <a:r>
              <a:rPr lang="en-US" sz="1200" dirty="0" smtClean="0"/>
              <a:t>Dr. Almstedt</a:t>
            </a:r>
          </a:p>
          <a:p>
            <a:endParaRPr lang="en-US" sz="1200" dirty="0" smtClean="0"/>
          </a:p>
          <a:p>
            <a:r>
              <a:rPr lang="en-US" sz="1200" dirty="0" smtClean="0"/>
              <a:t>Health and</a:t>
            </a:r>
          </a:p>
          <a:p>
            <a:r>
              <a:rPr lang="en-US" sz="1200" dirty="0" smtClean="0"/>
              <a:t>Human Sciences</a:t>
            </a:r>
            <a:endParaRPr lang="en-US" sz="1200" dirty="0"/>
          </a:p>
        </p:txBody>
      </p:sp>
      <p:pic>
        <p:nvPicPr>
          <p:cNvPr id="1028" name="Picture 4" descr="Noreen MT Photo"/>
          <p:cNvPicPr>
            <a:picLocks noChangeAspect="1" noChangeArrowheads="1"/>
          </p:cNvPicPr>
          <p:nvPr/>
        </p:nvPicPr>
        <p:blipFill>
          <a:blip r:embed="rId4"/>
          <a:srcRect/>
          <a:stretch>
            <a:fillRect/>
          </a:stretch>
        </p:blipFill>
        <p:spPr bwMode="auto">
          <a:xfrm>
            <a:off x="6487450" y="2420085"/>
            <a:ext cx="932688" cy="1399032"/>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7530760" y="2704102"/>
            <a:ext cx="1231500" cy="646331"/>
          </a:xfrm>
          <a:prstGeom prst="rect">
            <a:avLst/>
          </a:prstGeom>
        </p:spPr>
        <p:txBody>
          <a:bodyPr wrap="square">
            <a:spAutoFit/>
          </a:bodyPr>
          <a:lstStyle/>
          <a:p>
            <a:r>
              <a:rPr lang="en-US" sz="1200" dirty="0" smtClean="0"/>
              <a:t>Dr. Noreen</a:t>
            </a:r>
          </a:p>
          <a:p>
            <a:endParaRPr lang="en-US" sz="1200" dirty="0" smtClean="0"/>
          </a:p>
          <a:p>
            <a:r>
              <a:rPr lang="en-US" sz="1200" dirty="0" smtClean="0"/>
              <a:t>Art History</a:t>
            </a:r>
            <a:endParaRPr lang="en-US" sz="1200" dirty="0"/>
          </a:p>
        </p:txBody>
      </p:sp>
      <p:sp>
        <p:nvSpPr>
          <p:cNvPr id="8" name="TextBox 7"/>
          <p:cNvSpPr txBox="1"/>
          <p:nvPr/>
        </p:nvSpPr>
        <p:spPr>
          <a:xfrm>
            <a:off x="361950" y="2015859"/>
            <a:ext cx="6038850" cy="4093428"/>
          </a:xfrm>
          <a:prstGeom prst="rect">
            <a:avLst/>
          </a:prstGeom>
          <a:noFill/>
        </p:spPr>
        <p:txBody>
          <a:bodyPr wrap="square" rtlCol="0">
            <a:spAutoFit/>
          </a:bodyPr>
          <a:lstStyle/>
          <a:p>
            <a:r>
              <a:rPr lang="en-US" dirty="0" smtClean="0"/>
              <a:t>Why faculty guest speakers?</a:t>
            </a:r>
          </a:p>
          <a:p>
            <a:endParaRPr lang="en-US" sz="800" b="1" dirty="0" smtClean="0"/>
          </a:p>
          <a:p>
            <a:pPr marL="798513" lvl="1" indent="-342900">
              <a:buFont typeface="Wingdings" pitchFamily="2" charset="2"/>
              <a:buChar char="§"/>
            </a:pPr>
            <a:r>
              <a:rPr lang="en-US" sz="2000" dirty="0"/>
              <a:t>Faculty like to share and learn from each other</a:t>
            </a:r>
          </a:p>
          <a:p>
            <a:pPr marL="798513" lvl="1" indent="-342900">
              <a:buFont typeface="Wingdings" pitchFamily="2" charset="2"/>
              <a:buChar char="§"/>
            </a:pPr>
            <a:r>
              <a:rPr lang="en-US" sz="2000" dirty="0"/>
              <a:t>Share IL assignments - good/bad</a:t>
            </a:r>
          </a:p>
          <a:p>
            <a:pPr marL="798513" lvl="1" indent="-342900">
              <a:buFont typeface="Wingdings" pitchFamily="2" charset="2"/>
              <a:buChar char="§"/>
            </a:pPr>
            <a:r>
              <a:rPr lang="en-US" sz="2000" dirty="0"/>
              <a:t>Highlight successful Faculty-Librarian collaborations</a:t>
            </a:r>
          </a:p>
          <a:p>
            <a:endParaRPr lang="en-US" sz="1600" dirty="0" smtClean="0"/>
          </a:p>
          <a:p>
            <a:r>
              <a:rPr lang="en-US" dirty="0" smtClean="0"/>
              <a:t>Who should you ask?</a:t>
            </a:r>
          </a:p>
          <a:p>
            <a:endParaRPr lang="en-US" sz="800" b="1" dirty="0" smtClean="0"/>
          </a:p>
          <a:p>
            <a:pPr marL="798513" lvl="1" indent="-342900">
              <a:buFont typeface="Wingdings" pitchFamily="2" charset="2"/>
              <a:buChar char="§"/>
            </a:pPr>
            <a:r>
              <a:rPr lang="en-US" sz="2000" dirty="0" smtClean="0"/>
              <a:t>Library “super users”</a:t>
            </a:r>
          </a:p>
          <a:p>
            <a:pPr marL="798513" lvl="1" indent="-342900">
              <a:buFont typeface="Wingdings" pitchFamily="2" charset="2"/>
              <a:buChar char="§"/>
            </a:pPr>
            <a:r>
              <a:rPr lang="en-US" sz="2000" dirty="0" smtClean="0"/>
              <a:t>Frequent requestors of library </a:t>
            </a:r>
            <a:r>
              <a:rPr lang="en-US" sz="2000" dirty="0"/>
              <a:t>instruction </a:t>
            </a:r>
            <a:endParaRPr lang="en-US" sz="2000" dirty="0" smtClean="0"/>
          </a:p>
          <a:p>
            <a:pPr marL="798513" lvl="1" indent="-342900">
              <a:buFont typeface="Wingdings" pitchFamily="2" charset="2"/>
              <a:buChar char="§"/>
            </a:pPr>
            <a:r>
              <a:rPr lang="en-US" sz="2000" dirty="0"/>
              <a:t>Both </a:t>
            </a:r>
            <a:r>
              <a:rPr lang="en-US" sz="2000" dirty="0" smtClean="0"/>
              <a:t>our guest speakers had students </a:t>
            </a:r>
            <a:r>
              <a:rPr lang="en-US" sz="2000" dirty="0"/>
              <a:t>who </a:t>
            </a:r>
            <a:r>
              <a:rPr lang="en-US" sz="2000" dirty="0" smtClean="0"/>
              <a:t>won </a:t>
            </a:r>
            <a:r>
              <a:rPr lang="en-US" sz="2000" dirty="0"/>
              <a:t>the Library Research </a:t>
            </a:r>
            <a:r>
              <a:rPr lang="en-US" sz="2000" dirty="0" smtClean="0"/>
              <a:t>Award</a:t>
            </a:r>
            <a:endParaRPr lang="en-US" sz="20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5643" y="2416830"/>
            <a:ext cx="4128134" cy="3579934"/>
          </a:xfrm>
        </p:spPr>
        <p:txBody>
          <a:bodyPr>
            <a:normAutofit/>
          </a:bodyPr>
          <a:lstStyle/>
          <a:p>
            <a:r>
              <a:rPr lang="en-US" sz="2000" dirty="0" smtClean="0">
                <a:solidFill>
                  <a:schemeClr val="tx1"/>
                </a:solidFill>
                <a:latin typeface="Arial" pitchFamily="34" charset="0"/>
                <a:cs typeface="Arial" pitchFamily="34" charset="0"/>
              </a:rPr>
              <a:t>Designing &amp; Revising IL Assignments</a:t>
            </a:r>
          </a:p>
          <a:p>
            <a:r>
              <a:rPr lang="en-US" sz="2000" dirty="0" smtClean="0">
                <a:solidFill>
                  <a:schemeClr val="tx1"/>
                </a:solidFill>
                <a:latin typeface="Arial" pitchFamily="34" charset="0"/>
                <a:cs typeface="Arial" pitchFamily="34" charset="0"/>
              </a:rPr>
              <a:t>Instruction - </a:t>
            </a:r>
            <a:r>
              <a:rPr lang="en-US" sz="1600" dirty="0" smtClean="0">
                <a:solidFill>
                  <a:schemeClr val="tx1"/>
                </a:solidFill>
                <a:latin typeface="Arial" pitchFamily="34" charset="0"/>
                <a:cs typeface="Arial" pitchFamily="34" charset="0"/>
              </a:rPr>
              <a:t>teaching search strategy, how to evaluate sources</a:t>
            </a:r>
          </a:p>
          <a:p>
            <a:r>
              <a:rPr lang="en-US" sz="2000" dirty="0" smtClean="0">
                <a:solidFill>
                  <a:schemeClr val="tx1"/>
                </a:solidFill>
                <a:latin typeface="Arial" pitchFamily="34" charset="0"/>
                <a:cs typeface="Arial" pitchFamily="34" charset="0"/>
              </a:rPr>
              <a:t>Custom Research Guides/Online Tutorials</a:t>
            </a:r>
          </a:p>
          <a:p>
            <a:r>
              <a:rPr lang="en-US" sz="2000" dirty="0" smtClean="0">
                <a:solidFill>
                  <a:schemeClr val="tx1"/>
                </a:solidFill>
                <a:latin typeface="Arial" pitchFamily="34" charset="0"/>
                <a:cs typeface="Arial" pitchFamily="34" charset="0"/>
              </a:rPr>
              <a:t>Assessment - </a:t>
            </a:r>
            <a:r>
              <a:rPr lang="en-US" sz="1600" dirty="0" smtClean="0">
                <a:solidFill>
                  <a:schemeClr val="tx1"/>
                </a:solidFill>
                <a:latin typeface="Arial" pitchFamily="34" charset="0"/>
                <a:cs typeface="Arial" pitchFamily="34" charset="0"/>
              </a:rPr>
              <a:t>rubrics &amp; testing</a:t>
            </a:r>
            <a:endParaRPr lang="en-US" sz="1600" dirty="0" smtClean="0">
              <a:solidFill>
                <a:schemeClr val="tx1"/>
              </a:solidFill>
              <a:latin typeface="Arial" pitchFamily="34" charset="0"/>
              <a:cs typeface="Arial" pitchFamily="34" charset="0"/>
              <a:hlinkClick r:id="rId3"/>
            </a:endParaRPr>
          </a:p>
          <a:p>
            <a:r>
              <a:rPr lang="en-US" sz="2000" dirty="0" smtClean="0">
                <a:solidFill>
                  <a:schemeClr val="tx1"/>
                </a:solidFill>
                <a:latin typeface="Arial" pitchFamily="34" charset="0"/>
                <a:cs typeface="Arial" pitchFamily="34" charset="0"/>
              </a:rPr>
              <a:t>Get Help - </a:t>
            </a:r>
            <a:r>
              <a:rPr lang="en-US" sz="1600" dirty="0" smtClean="0">
                <a:solidFill>
                  <a:schemeClr val="tx1"/>
                </a:solidFill>
                <a:latin typeface="Arial" pitchFamily="34" charset="0"/>
                <a:cs typeface="Arial" pitchFamily="34" charset="0"/>
              </a:rPr>
              <a:t>research consultation appointments, chat or text-a-librarian, in-person or phone help</a:t>
            </a:r>
          </a:p>
          <a:p>
            <a:endParaRPr lang="en-US" sz="2000" dirty="0" smtClean="0">
              <a:solidFill>
                <a:schemeClr val="tx1"/>
              </a:solidFill>
            </a:endParaRPr>
          </a:p>
        </p:txBody>
      </p:sp>
      <p:sp>
        <p:nvSpPr>
          <p:cNvPr id="2" name="Title 1"/>
          <p:cNvSpPr>
            <a:spLocks noGrp="1"/>
          </p:cNvSpPr>
          <p:nvPr>
            <p:ph type="title"/>
          </p:nvPr>
        </p:nvSpPr>
        <p:spPr/>
        <p:txBody>
          <a:bodyPr/>
          <a:lstStyle/>
          <a:p>
            <a:r>
              <a:rPr lang="en-US" dirty="0" smtClean="0">
                <a:latin typeface="Arial" pitchFamily="34" charset="0"/>
                <a:cs typeface="Arial" pitchFamily="34" charset="0"/>
              </a:rPr>
              <a:t>Librarians Can Help…</a:t>
            </a:r>
            <a:endParaRPr lang="en-US" dirty="0">
              <a:latin typeface="Arial" pitchFamily="34" charset="0"/>
              <a:cs typeface="Arial" pitchFamily="34" charset="0"/>
            </a:endParaRPr>
          </a:p>
        </p:txBody>
      </p:sp>
      <p:sp>
        <p:nvSpPr>
          <p:cNvPr id="6" name="TextBox 5"/>
          <p:cNvSpPr txBox="1"/>
          <p:nvPr/>
        </p:nvSpPr>
        <p:spPr>
          <a:xfrm>
            <a:off x="6414451" y="6380919"/>
            <a:ext cx="2516880" cy="215444"/>
          </a:xfrm>
          <a:prstGeom prst="rect">
            <a:avLst/>
          </a:prstGeom>
          <a:noFill/>
        </p:spPr>
        <p:txBody>
          <a:bodyPr wrap="square" rtlCol="0">
            <a:spAutoFit/>
          </a:bodyPr>
          <a:lstStyle/>
          <a:p>
            <a:r>
              <a:rPr lang="en-US" sz="800" dirty="0" smtClean="0"/>
              <a:t>Image created by Jamie Hazlitt, Outreach Librarian</a:t>
            </a:r>
            <a:endParaRPr lang="en-US" sz="800" dirty="0"/>
          </a:p>
        </p:txBody>
      </p:sp>
      <p:pic>
        <p:nvPicPr>
          <p:cNvPr id="4" name="Content Placeholder 3"/>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66510" y="2043889"/>
            <a:ext cx="4038600" cy="4038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249744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81419"/>
            <a:ext cx="8381260" cy="1054394"/>
          </a:xfrm>
        </p:spPr>
        <p:txBody>
          <a:bodyPr/>
          <a:lstStyle/>
          <a:p>
            <a:r>
              <a:rPr lang="en-US" sz="2800" dirty="0" smtClean="0">
                <a:latin typeface="Arial"/>
                <a:cs typeface="Arial"/>
              </a:rPr>
              <a:t>Designing an assignment &amp; rubric together</a:t>
            </a:r>
            <a:endParaRPr lang="en-US" sz="2800" dirty="0">
              <a:latin typeface="Arial"/>
              <a:cs typeface="Arial"/>
            </a:endParaRPr>
          </a:p>
        </p:txBody>
      </p:sp>
      <p:pic>
        <p:nvPicPr>
          <p:cNvPr id="4" name="Content Placeholder 6" descr="rubric.JPG"/>
          <p:cNvPicPr>
            <a:picLocks noChangeAspect="1"/>
          </p:cNvPicPr>
          <p:nvPr/>
        </p:nvPicPr>
        <p:blipFill>
          <a:blip r:embed="rId3" cstate="print"/>
          <a:stretch>
            <a:fillRect/>
          </a:stretch>
        </p:blipFill>
        <p:spPr>
          <a:xfrm>
            <a:off x="2649041" y="1811959"/>
            <a:ext cx="3693890" cy="47214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298199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64057" y="6256424"/>
            <a:ext cx="1883391" cy="246221"/>
          </a:xfrm>
          <a:prstGeom prst="rect">
            <a:avLst/>
          </a:prstGeom>
          <a:noFill/>
        </p:spPr>
        <p:txBody>
          <a:bodyPr wrap="square" rtlCol="0">
            <a:spAutoFit/>
          </a:bodyPr>
          <a:lstStyle/>
          <a:p>
            <a:pPr algn="r"/>
            <a:r>
              <a:rPr lang="en-US" sz="1000" dirty="0" smtClean="0">
                <a:hlinkClick r:id="rId3"/>
              </a:rPr>
              <a:t>Click here for full text</a:t>
            </a:r>
            <a:endParaRPr lang="en-US" sz="1000" dirty="0" smtClean="0"/>
          </a:p>
        </p:txBody>
      </p:sp>
      <p:sp>
        <p:nvSpPr>
          <p:cNvPr id="2" name="Title 1"/>
          <p:cNvSpPr>
            <a:spLocks noGrp="1"/>
          </p:cNvSpPr>
          <p:nvPr>
            <p:ph type="title"/>
          </p:nvPr>
        </p:nvSpPr>
        <p:spPr>
          <a:xfrm>
            <a:off x="7019507" y="1745015"/>
            <a:ext cx="1972490" cy="1673352"/>
          </a:xfrm>
        </p:spPr>
        <p:txBody>
          <a:bodyPr/>
          <a:lstStyle/>
          <a:p>
            <a:r>
              <a:rPr lang="en-US" sz="1800" dirty="0" smtClean="0">
                <a:latin typeface="Arial" pitchFamily="34" charset="0"/>
                <a:cs typeface="Arial" pitchFamily="34" charset="0"/>
              </a:rPr>
              <a:t>Create your own assignment!</a:t>
            </a:r>
            <a:endParaRPr lang="en-US" sz="1800" dirty="0">
              <a:latin typeface="Arial" pitchFamily="34" charset="0"/>
              <a:cs typeface="Arial"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6626" y="552923"/>
            <a:ext cx="4862036" cy="59135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609348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444" y="2339384"/>
            <a:ext cx="6324600" cy="1645920"/>
          </a:xfrm>
        </p:spPr>
        <p:txBody>
          <a:bodyPr/>
          <a:lstStyle/>
          <a:p>
            <a:r>
              <a:rPr lang="en-US" b="1" dirty="0" smtClean="0">
                <a:latin typeface="Arial"/>
                <a:cs typeface="Arial"/>
              </a:rPr>
              <a:t>faculty Feedback</a:t>
            </a:r>
            <a:endParaRPr lang="en-US" b="1" dirty="0">
              <a:latin typeface="Arial"/>
              <a:cs typeface="Aria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26744"/>
          <a:stretch/>
        </p:blipFill>
        <p:spPr>
          <a:xfrm>
            <a:off x="159489" y="4200461"/>
            <a:ext cx="6698511" cy="1620108"/>
          </a:xfrm>
          <a:prstGeom prst="rect">
            <a:avLst/>
          </a:prstGeom>
        </p:spPr>
      </p:pic>
    </p:spTree>
    <p:extLst>
      <p:ext uri="{BB962C8B-B14F-4D97-AF65-F5344CB8AC3E}">
        <p14:creationId xmlns:p14="http://schemas.microsoft.com/office/powerpoint/2010/main" val="8408649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03755" y="1967086"/>
            <a:ext cx="2957512" cy="2847975"/>
          </a:xfrm>
        </p:spPr>
      </p:pic>
      <p:sp>
        <p:nvSpPr>
          <p:cNvPr id="15363" name="Content Placeholder 25"/>
          <p:cNvSpPr>
            <a:spLocks noGrp="1"/>
          </p:cNvSpPr>
          <p:nvPr>
            <p:ph sz="half" idx="2"/>
          </p:nvPr>
        </p:nvSpPr>
        <p:spPr>
          <a:xfrm>
            <a:off x="4456960" y="2222457"/>
            <a:ext cx="4305300" cy="3870126"/>
          </a:xfrm>
        </p:spPr>
        <p:txBody>
          <a:bodyPr>
            <a:normAutofit lnSpcReduction="10000"/>
          </a:bodyPr>
          <a:lstStyle/>
          <a:p>
            <a:pPr>
              <a:spcBef>
                <a:spcPts val="1200"/>
              </a:spcBef>
              <a:spcAft>
                <a:spcPts val="600"/>
              </a:spcAft>
            </a:pPr>
            <a:r>
              <a:rPr lang="en-US" sz="2000" dirty="0" smtClean="0">
                <a:solidFill>
                  <a:schemeClr val="accent1">
                    <a:lumMod val="75000"/>
                  </a:schemeClr>
                </a:solidFill>
                <a:latin typeface="Arial" charset="0"/>
                <a:ea typeface="ＭＳ Ｐゴシック" pitchFamily="-84" charset="-128"/>
                <a:cs typeface="Arial" charset="0"/>
              </a:rPr>
              <a:t>Librarians are experts in information retrieval, new technologies, and electronic information resources</a:t>
            </a:r>
          </a:p>
          <a:p>
            <a:pPr>
              <a:spcBef>
                <a:spcPts val="1200"/>
              </a:spcBef>
              <a:spcAft>
                <a:spcPts val="600"/>
              </a:spcAft>
            </a:pPr>
            <a:r>
              <a:rPr lang="en-US" sz="2000" dirty="0" smtClean="0">
                <a:solidFill>
                  <a:schemeClr val="accent1">
                    <a:lumMod val="75000"/>
                  </a:schemeClr>
                </a:solidFill>
                <a:latin typeface="Arial" charset="0"/>
                <a:ea typeface="ＭＳ Ｐゴシック" pitchFamily="-84" charset="-128"/>
                <a:cs typeface="Arial" charset="0"/>
              </a:rPr>
              <a:t>Faculty provide disciplinary context for the information literacy instruction, motivate students to learn (including grades), and assess lasting impact of information literacy instruction outside of the library</a:t>
            </a:r>
          </a:p>
          <a:p>
            <a:endParaRPr lang="en-US" sz="1600" dirty="0" smtClean="0">
              <a:latin typeface="Arial" charset="0"/>
              <a:ea typeface="ＭＳ Ｐゴシック" pitchFamily="-84" charset="-128"/>
              <a:cs typeface="Arial" charset="0"/>
            </a:endParaRPr>
          </a:p>
        </p:txBody>
      </p:sp>
      <p:sp>
        <p:nvSpPr>
          <p:cNvPr id="15362" name="Title 1"/>
          <p:cNvSpPr>
            <a:spLocks noGrp="1"/>
          </p:cNvSpPr>
          <p:nvPr>
            <p:ph type="title"/>
          </p:nvPr>
        </p:nvSpPr>
        <p:spPr/>
        <p:txBody>
          <a:bodyPr>
            <a:noAutofit/>
          </a:bodyPr>
          <a:lstStyle/>
          <a:p>
            <a:r>
              <a:rPr lang="en-US" dirty="0" smtClean="0">
                <a:latin typeface="Arial" charset="0"/>
                <a:ea typeface="ＭＳ Ｐゴシック" pitchFamily="-84" charset="-128"/>
                <a:cs typeface="Arial" charset="0"/>
              </a:rPr>
              <a:t>Librarians and Faculty</a:t>
            </a:r>
            <a:br>
              <a:rPr lang="en-US" dirty="0" smtClean="0">
                <a:latin typeface="Arial" charset="0"/>
                <a:ea typeface="ＭＳ Ｐゴシック" pitchFamily="-84" charset="-128"/>
                <a:cs typeface="Arial" charset="0"/>
              </a:rPr>
            </a:br>
            <a:r>
              <a:rPr lang="en-US" dirty="0" smtClean="0">
                <a:latin typeface="Arial" charset="0"/>
                <a:ea typeface="ＭＳ Ｐゴシック" pitchFamily="-84" charset="-128"/>
                <a:cs typeface="Arial" charset="0"/>
              </a:rPr>
              <a:t>Work Together </a:t>
            </a:r>
          </a:p>
        </p:txBody>
      </p:sp>
      <p:pic>
        <p:nvPicPr>
          <p:cNvPr id="1536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92582" y="3355974"/>
            <a:ext cx="2957512"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itchFamily="34" charset="0"/>
                <a:cs typeface="Arial" pitchFamily="34" charset="0"/>
              </a:rPr>
              <a:t>Questions?</a:t>
            </a:r>
            <a:endParaRPr lang="en-US" dirty="0">
              <a:latin typeface="Arial" pitchFamily="34" charset="0"/>
              <a:cs typeface="Arial"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4453" y="2001122"/>
            <a:ext cx="6604635" cy="44005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1357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Content Placeholder 2"/>
          <p:cNvSpPr>
            <a:spLocks noGrp="1"/>
          </p:cNvSpPr>
          <p:nvPr>
            <p:ph idx="1"/>
          </p:nvPr>
        </p:nvSpPr>
        <p:spPr>
          <a:xfrm>
            <a:off x="1477925" y="1913863"/>
            <a:ext cx="6879265" cy="3646966"/>
          </a:xfrm>
        </p:spPr>
        <p:txBody>
          <a:bodyPr>
            <a:noAutofit/>
          </a:bodyPr>
          <a:lstStyle/>
          <a:p>
            <a:pPr marL="747713" lvl="1" indent="-347663" eaLnBrk="1" hangingPunct="1">
              <a:spcBef>
                <a:spcPts val="1200"/>
              </a:spcBef>
            </a:pPr>
            <a:r>
              <a:rPr lang="en-US" sz="1600" dirty="0">
                <a:solidFill>
                  <a:schemeClr val="accent1">
                    <a:lumMod val="50000"/>
                  </a:schemeClr>
                </a:solidFill>
                <a:latin typeface="Arial" charset="0"/>
                <a:ea typeface="ＭＳ Ｐゴシック" pitchFamily="-84" charset="-128"/>
                <a:cs typeface="Arial" charset="0"/>
              </a:rPr>
              <a:t>Information Literacy Workshop for Faculty</a:t>
            </a:r>
            <a:br>
              <a:rPr lang="en-US" sz="1600" dirty="0">
                <a:solidFill>
                  <a:schemeClr val="accent1">
                    <a:lumMod val="50000"/>
                  </a:schemeClr>
                </a:solidFill>
                <a:latin typeface="Arial" charset="0"/>
                <a:ea typeface="ＭＳ Ｐゴシック" pitchFamily="-84" charset="-128"/>
                <a:cs typeface="Arial" charset="0"/>
              </a:rPr>
            </a:br>
            <a:r>
              <a:rPr lang="en-US" sz="1600" dirty="0">
                <a:solidFill>
                  <a:srgbClr val="404040"/>
                </a:solidFill>
                <a:latin typeface="Arial" charset="0"/>
                <a:ea typeface="ＭＳ Ｐゴシック" pitchFamily="-84" charset="-128"/>
                <a:cs typeface="Arial" charset="0"/>
              </a:rPr>
              <a:t/>
            </a:r>
            <a:br>
              <a:rPr lang="en-US" sz="1600" dirty="0">
                <a:solidFill>
                  <a:srgbClr val="404040"/>
                </a:solidFill>
                <a:latin typeface="Arial" charset="0"/>
                <a:ea typeface="ＭＳ Ｐゴシック" pitchFamily="-84" charset="-128"/>
                <a:cs typeface="Arial" charset="0"/>
              </a:rPr>
            </a:br>
            <a:r>
              <a:rPr lang="en-US" sz="1600" dirty="0" smtClean="0">
                <a:solidFill>
                  <a:srgbClr val="0000FF"/>
                </a:solidFill>
                <a:latin typeface="Arial" charset="0"/>
                <a:ea typeface="ＭＳ Ｐゴシック" pitchFamily="-84" charset="-128"/>
                <a:cs typeface="Arial" charset="0"/>
                <a:hlinkClick r:id="rId3"/>
              </a:rPr>
              <a:t>http</a:t>
            </a:r>
            <a:r>
              <a:rPr lang="en-US" sz="1600" dirty="0">
                <a:solidFill>
                  <a:srgbClr val="0000FF"/>
                </a:solidFill>
                <a:latin typeface="Arial" charset="0"/>
                <a:ea typeface="ＭＳ Ｐゴシック" pitchFamily="-84" charset="-128"/>
                <a:cs typeface="Arial" charset="0"/>
                <a:hlinkClick r:id="rId3"/>
              </a:rPr>
              <a:t>://</a:t>
            </a:r>
            <a:r>
              <a:rPr lang="en-US" sz="1600" dirty="0" smtClean="0">
                <a:solidFill>
                  <a:srgbClr val="0000FF"/>
                </a:solidFill>
                <a:latin typeface="Arial" charset="0"/>
                <a:ea typeface="ＭＳ Ｐゴシック" pitchFamily="-84" charset="-128"/>
                <a:cs typeface="Arial" charset="0"/>
                <a:hlinkClick r:id="rId3"/>
              </a:rPr>
              <a:t>libguides.lmu.edu/infolitworkshop</a:t>
            </a:r>
            <a:r>
              <a:rPr lang="en-US" sz="1600" dirty="0">
                <a:solidFill>
                  <a:srgbClr val="0000FF"/>
                </a:solidFill>
                <a:latin typeface="Arial" charset="0"/>
                <a:ea typeface="ＭＳ Ｐゴシック" pitchFamily="-84" charset="-128"/>
                <a:cs typeface="Arial" charset="0"/>
              </a:rPr>
              <a:t/>
            </a:r>
            <a:br>
              <a:rPr lang="en-US" sz="1600" dirty="0">
                <a:solidFill>
                  <a:srgbClr val="0000FF"/>
                </a:solidFill>
                <a:latin typeface="Arial" charset="0"/>
                <a:ea typeface="ＭＳ Ｐゴシック" pitchFamily="-84" charset="-128"/>
                <a:cs typeface="Arial" charset="0"/>
              </a:rPr>
            </a:br>
            <a:endParaRPr lang="en-US" sz="1600" dirty="0">
              <a:solidFill>
                <a:srgbClr val="0000FF"/>
              </a:solidFill>
              <a:latin typeface="Arial" charset="0"/>
              <a:ea typeface="ＭＳ Ｐゴシック" pitchFamily="-84" charset="-128"/>
              <a:cs typeface="Arial" charset="0"/>
            </a:endParaRPr>
          </a:p>
          <a:p>
            <a:pPr marL="747713" lvl="1" indent="-347663" eaLnBrk="1" hangingPunct="1">
              <a:spcBef>
                <a:spcPts val="1200"/>
              </a:spcBef>
            </a:pPr>
            <a:r>
              <a:rPr lang="en-US" sz="1600" dirty="0" smtClean="0">
                <a:solidFill>
                  <a:schemeClr val="accent1">
                    <a:lumMod val="50000"/>
                  </a:schemeClr>
                </a:solidFill>
                <a:latin typeface="Arial" charset="0"/>
                <a:ea typeface="ＭＳ Ｐゴシック" pitchFamily="-84" charset="-128"/>
                <a:cs typeface="Arial" charset="0"/>
              </a:rPr>
              <a:t>First Year Seminar LibGuide for Faculty</a:t>
            </a:r>
            <a:r>
              <a:rPr lang="en-US" sz="1600" dirty="0" smtClean="0">
                <a:solidFill>
                  <a:srgbClr val="404040"/>
                </a:solidFill>
                <a:latin typeface="Arial" charset="0"/>
                <a:ea typeface="ＭＳ Ｐゴシック" pitchFamily="-84" charset="-128"/>
                <a:cs typeface="Arial" charset="0"/>
              </a:rPr>
              <a:t/>
            </a:r>
            <a:br>
              <a:rPr lang="en-US" sz="1600" dirty="0" smtClean="0">
                <a:solidFill>
                  <a:srgbClr val="404040"/>
                </a:solidFill>
                <a:latin typeface="Arial" charset="0"/>
                <a:ea typeface="ＭＳ Ｐゴシック" pitchFamily="-84" charset="-128"/>
                <a:cs typeface="Arial" charset="0"/>
              </a:rPr>
            </a:br>
            <a:r>
              <a:rPr lang="en-US" sz="1600" dirty="0" smtClean="0">
                <a:solidFill>
                  <a:srgbClr val="404040"/>
                </a:solidFill>
                <a:latin typeface="Arial" charset="0"/>
                <a:ea typeface="ＭＳ Ｐゴシック" pitchFamily="-84" charset="-128"/>
                <a:cs typeface="Arial" charset="0"/>
              </a:rPr>
              <a:t/>
            </a:r>
            <a:br>
              <a:rPr lang="en-US" sz="1600" dirty="0" smtClean="0">
                <a:solidFill>
                  <a:srgbClr val="404040"/>
                </a:solidFill>
                <a:latin typeface="Arial" charset="0"/>
                <a:ea typeface="ＭＳ Ｐゴシック" pitchFamily="-84" charset="-128"/>
                <a:cs typeface="Arial" charset="0"/>
              </a:rPr>
            </a:br>
            <a:r>
              <a:rPr lang="en-US" sz="1600" dirty="0" smtClean="0">
                <a:solidFill>
                  <a:srgbClr val="0000FF"/>
                </a:solidFill>
                <a:latin typeface="Arial" charset="0"/>
                <a:ea typeface="ＭＳ Ｐゴシック" pitchFamily="-84" charset="-128"/>
                <a:cs typeface="Arial" charset="0"/>
                <a:hlinkClick r:id="rId4"/>
              </a:rPr>
              <a:t>http://libguides.lmu.edu/FYS</a:t>
            </a:r>
            <a:r>
              <a:rPr lang="en-US" sz="1600" dirty="0" smtClean="0">
                <a:solidFill>
                  <a:srgbClr val="0000FF"/>
                </a:solidFill>
                <a:latin typeface="Arial" charset="0"/>
                <a:ea typeface="ＭＳ Ｐゴシック" pitchFamily="-84" charset="-128"/>
                <a:cs typeface="Arial" charset="0"/>
              </a:rPr>
              <a:t/>
            </a:r>
            <a:br>
              <a:rPr lang="en-US" sz="1600" dirty="0" smtClean="0">
                <a:solidFill>
                  <a:srgbClr val="0000FF"/>
                </a:solidFill>
                <a:latin typeface="Arial" charset="0"/>
                <a:ea typeface="ＭＳ Ｐゴシック" pitchFamily="-84" charset="-128"/>
                <a:cs typeface="Arial" charset="0"/>
              </a:rPr>
            </a:br>
            <a:endParaRPr lang="en-US" sz="1600" dirty="0" smtClean="0">
              <a:solidFill>
                <a:srgbClr val="0000FF"/>
              </a:solidFill>
              <a:latin typeface="Arial" charset="0"/>
              <a:ea typeface="ＭＳ Ｐゴシック" pitchFamily="-84" charset="-128"/>
              <a:cs typeface="Arial" charset="0"/>
            </a:endParaRPr>
          </a:p>
          <a:p>
            <a:pPr marL="747713" lvl="1" indent="-347663" eaLnBrk="1" hangingPunct="1">
              <a:spcBef>
                <a:spcPts val="1200"/>
              </a:spcBef>
            </a:pPr>
            <a:r>
              <a:rPr lang="en-US" sz="1600" dirty="0" smtClean="0">
                <a:solidFill>
                  <a:schemeClr val="accent1">
                    <a:lumMod val="50000"/>
                  </a:schemeClr>
                </a:solidFill>
                <a:latin typeface="Arial" charset="0"/>
                <a:ea typeface="ＭＳ Ｐゴシック" pitchFamily="-84" charset="-128"/>
                <a:cs typeface="Arial" charset="0"/>
              </a:rPr>
              <a:t>Information Literacy Flagged LibGuide</a:t>
            </a:r>
            <a:r>
              <a:rPr lang="en-US" sz="1600" dirty="0" smtClean="0">
                <a:solidFill>
                  <a:srgbClr val="404040"/>
                </a:solidFill>
                <a:latin typeface="Arial" charset="0"/>
                <a:ea typeface="ＭＳ Ｐゴシック" pitchFamily="-84" charset="-128"/>
                <a:cs typeface="Arial" charset="0"/>
              </a:rPr>
              <a:t/>
            </a:r>
            <a:br>
              <a:rPr lang="en-US" sz="1600" dirty="0" smtClean="0">
                <a:solidFill>
                  <a:srgbClr val="404040"/>
                </a:solidFill>
                <a:latin typeface="Arial" charset="0"/>
                <a:ea typeface="ＭＳ Ｐゴシック" pitchFamily="-84" charset="-128"/>
                <a:cs typeface="Arial" charset="0"/>
              </a:rPr>
            </a:br>
            <a:r>
              <a:rPr lang="en-US" sz="1600" dirty="0" smtClean="0">
                <a:solidFill>
                  <a:srgbClr val="404040"/>
                </a:solidFill>
                <a:latin typeface="Arial" charset="0"/>
                <a:ea typeface="ＭＳ Ｐゴシック" pitchFamily="-84" charset="-128"/>
                <a:cs typeface="Arial" charset="0"/>
              </a:rPr>
              <a:t/>
            </a:r>
            <a:br>
              <a:rPr lang="en-US" sz="1600" dirty="0" smtClean="0">
                <a:solidFill>
                  <a:srgbClr val="404040"/>
                </a:solidFill>
                <a:latin typeface="Arial" charset="0"/>
                <a:ea typeface="ＭＳ Ｐゴシック" pitchFamily="-84" charset="-128"/>
                <a:cs typeface="Arial" charset="0"/>
              </a:rPr>
            </a:br>
            <a:r>
              <a:rPr lang="en-US" sz="1600" dirty="0" smtClean="0">
                <a:solidFill>
                  <a:srgbClr val="0000FF"/>
                </a:solidFill>
                <a:latin typeface="Arial" charset="0"/>
                <a:ea typeface="ＭＳ Ｐゴシック" pitchFamily="-84" charset="-128"/>
                <a:cs typeface="Arial" charset="0"/>
                <a:hlinkClick r:id="rId5"/>
              </a:rPr>
              <a:t>http://libguides.lmu.edu/flag</a:t>
            </a:r>
            <a:r>
              <a:rPr lang="en-US" sz="1600" dirty="0" smtClean="0">
                <a:solidFill>
                  <a:srgbClr val="0000FF"/>
                </a:solidFill>
                <a:latin typeface="Arial" charset="0"/>
                <a:ea typeface="ＭＳ Ｐゴシック" pitchFamily="-84" charset="-128"/>
                <a:cs typeface="Arial" charset="0"/>
              </a:rPr>
              <a:t/>
            </a:r>
            <a:br>
              <a:rPr lang="en-US" sz="1600" dirty="0" smtClean="0">
                <a:solidFill>
                  <a:srgbClr val="0000FF"/>
                </a:solidFill>
                <a:latin typeface="Arial" charset="0"/>
                <a:ea typeface="ＭＳ Ｐゴシック" pitchFamily="-84" charset="-128"/>
                <a:cs typeface="Arial" charset="0"/>
              </a:rPr>
            </a:br>
            <a:endParaRPr lang="en-US" sz="1600" dirty="0" smtClean="0">
              <a:solidFill>
                <a:srgbClr val="0000FF"/>
              </a:solidFill>
              <a:latin typeface="Arial" charset="0"/>
              <a:ea typeface="ＭＳ Ｐゴシック" pitchFamily="-84" charset="-128"/>
              <a:cs typeface="Arial" charset="0"/>
            </a:endParaRPr>
          </a:p>
          <a:p>
            <a:pPr marL="747713" lvl="1" indent="-347663" eaLnBrk="1" hangingPunct="1">
              <a:spcBef>
                <a:spcPts val="1200"/>
              </a:spcBef>
            </a:pPr>
            <a:r>
              <a:rPr lang="en-US" sz="1600" dirty="0" smtClean="0">
                <a:solidFill>
                  <a:schemeClr val="accent1">
                    <a:lumMod val="50000"/>
                  </a:schemeClr>
                </a:solidFill>
                <a:latin typeface="Arial" charset="0"/>
                <a:ea typeface="ＭＳ Ｐゴシック" pitchFamily="-84" charset="-128"/>
                <a:cs typeface="Arial" charset="0"/>
              </a:rPr>
              <a:t>Librarian Retreat on Information Literacy</a:t>
            </a:r>
            <a:r>
              <a:rPr lang="en-US" sz="1600" dirty="0" smtClean="0">
                <a:solidFill>
                  <a:srgbClr val="404040"/>
                </a:solidFill>
                <a:latin typeface="Arial" charset="0"/>
                <a:ea typeface="ＭＳ Ｐゴシック" pitchFamily="-84" charset="-128"/>
                <a:cs typeface="Arial" charset="0"/>
              </a:rPr>
              <a:t/>
            </a:r>
            <a:br>
              <a:rPr lang="en-US" sz="1600" dirty="0" smtClean="0">
                <a:solidFill>
                  <a:srgbClr val="404040"/>
                </a:solidFill>
                <a:latin typeface="Arial" charset="0"/>
                <a:ea typeface="ＭＳ Ｐゴシック" pitchFamily="-84" charset="-128"/>
                <a:cs typeface="Arial" charset="0"/>
              </a:rPr>
            </a:br>
            <a:r>
              <a:rPr lang="en-US" sz="1600" dirty="0" smtClean="0">
                <a:solidFill>
                  <a:srgbClr val="404040"/>
                </a:solidFill>
                <a:latin typeface="Arial" charset="0"/>
                <a:ea typeface="ＭＳ Ｐゴシック" pitchFamily="-84" charset="-128"/>
                <a:cs typeface="Arial" charset="0"/>
              </a:rPr>
              <a:t/>
            </a:r>
            <a:br>
              <a:rPr lang="en-US" sz="1600" dirty="0" smtClean="0">
                <a:solidFill>
                  <a:srgbClr val="404040"/>
                </a:solidFill>
                <a:latin typeface="Arial" charset="0"/>
                <a:ea typeface="ＭＳ Ｐゴシック" pitchFamily="-84" charset="-128"/>
                <a:cs typeface="Arial" charset="0"/>
              </a:rPr>
            </a:br>
            <a:r>
              <a:rPr lang="en-US" sz="1600" dirty="0" smtClean="0">
                <a:solidFill>
                  <a:srgbClr val="0000FF"/>
                </a:solidFill>
                <a:latin typeface="Arial" charset="0"/>
                <a:ea typeface="ＭＳ Ｐゴシック" pitchFamily="-84" charset="-128"/>
                <a:cs typeface="Arial" charset="0"/>
                <a:hlinkClick r:id="rId6"/>
              </a:rPr>
              <a:t>http://libguides.lmu.edu/librariansretreat</a:t>
            </a:r>
            <a:endParaRPr lang="en-US" sz="1600" dirty="0" smtClean="0">
              <a:solidFill>
                <a:srgbClr val="0000FF"/>
              </a:solidFill>
              <a:latin typeface="Arial" charset="0"/>
              <a:ea typeface="ＭＳ Ｐゴシック" pitchFamily="-84" charset="-128"/>
              <a:cs typeface="Arial" charset="0"/>
            </a:endParaRPr>
          </a:p>
          <a:p>
            <a:pPr marL="747713" lvl="1" indent="-347663" eaLnBrk="1" hangingPunct="1">
              <a:spcBef>
                <a:spcPts val="1200"/>
              </a:spcBef>
              <a:buFont typeface="Arial" charset="0"/>
              <a:buNone/>
            </a:pPr>
            <a:endParaRPr lang="en-US" sz="1600" dirty="0" smtClean="0">
              <a:solidFill>
                <a:srgbClr val="CB063E"/>
              </a:solidFill>
              <a:latin typeface="Arial" charset="0"/>
              <a:ea typeface="ＭＳ Ｐゴシック" pitchFamily="-84" charset="-128"/>
              <a:cs typeface="Arial" charset="0"/>
            </a:endParaRPr>
          </a:p>
        </p:txBody>
      </p:sp>
      <p:sp>
        <p:nvSpPr>
          <p:cNvPr id="39938" name="Title 1"/>
          <p:cNvSpPr>
            <a:spLocks noGrp="1"/>
          </p:cNvSpPr>
          <p:nvPr>
            <p:ph type="title"/>
          </p:nvPr>
        </p:nvSpPr>
        <p:spPr/>
        <p:txBody>
          <a:bodyPr/>
          <a:lstStyle/>
          <a:p>
            <a:pPr eaLnBrk="1" hangingPunct="1"/>
            <a:r>
              <a:rPr lang="en-US" dirty="0" smtClean="0">
                <a:latin typeface="Arial" charset="0"/>
                <a:ea typeface="ＭＳ Ｐゴシック" pitchFamily="-84" charset="-128"/>
                <a:cs typeface="Arial" charset="0"/>
              </a:rPr>
              <a:t>Additional Resources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07346" y="1746914"/>
            <a:ext cx="6163294" cy="3867078"/>
          </a:xfrm>
        </p:spPr>
        <p:txBody>
          <a:bodyPr>
            <a:normAutofit/>
          </a:bodyPr>
          <a:lstStyle/>
          <a:p>
            <a:pPr marL="45720" indent="0">
              <a:buNone/>
            </a:pPr>
            <a:r>
              <a:rPr lang="en-US" b="1" dirty="0" smtClean="0">
                <a:solidFill>
                  <a:srgbClr val="CB063E"/>
                </a:solidFill>
                <a:latin typeface="Arial" pitchFamily="34" charset="0"/>
                <a:cs typeface="Arial" pitchFamily="34" charset="0"/>
              </a:rPr>
              <a:t>Contact Information:</a:t>
            </a:r>
          </a:p>
          <a:p>
            <a:pPr marL="45720" indent="0">
              <a:buNone/>
            </a:pPr>
            <a:endParaRPr lang="en-US" dirty="0" smtClean="0">
              <a:solidFill>
                <a:schemeClr val="tx1">
                  <a:lumMod val="65000"/>
                  <a:lumOff val="35000"/>
                </a:schemeClr>
              </a:solidFill>
              <a:latin typeface="Arial" pitchFamily="34" charset="0"/>
              <a:cs typeface="Arial" pitchFamily="34" charset="0"/>
            </a:endParaRPr>
          </a:p>
          <a:p>
            <a:pPr>
              <a:buNone/>
            </a:pPr>
            <a:r>
              <a:rPr lang="en-US" dirty="0" smtClean="0">
                <a:solidFill>
                  <a:schemeClr val="tx1">
                    <a:lumMod val="65000"/>
                    <a:lumOff val="35000"/>
                  </a:schemeClr>
                </a:solidFill>
                <a:latin typeface="Arial" pitchFamily="34" charset="0"/>
                <a:cs typeface="Arial" pitchFamily="34" charset="0"/>
              </a:rPr>
              <a:t>	Elisa Slater Acosta</a:t>
            </a:r>
          </a:p>
          <a:p>
            <a:pPr>
              <a:buNone/>
            </a:pPr>
            <a:r>
              <a:rPr lang="en-US" dirty="0" smtClean="0">
                <a:solidFill>
                  <a:schemeClr val="tx1">
                    <a:lumMod val="65000"/>
                    <a:lumOff val="35000"/>
                  </a:schemeClr>
                </a:solidFill>
                <a:latin typeface="Arial" pitchFamily="34" charset="0"/>
                <a:cs typeface="Arial" pitchFamily="34" charset="0"/>
              </a:rPr>
              <a:t>	</a:t>
            </a:r>
            <a:r>
              <a:rPr lang="en-US" u="sng" dirty="0" smtClean="0">
                <a:solidFill>
                  <a:srgbClr val="00B0F0"/>
                </a:solidFill>
                <a:latin typeface="Arial" pitchFamily="34" charset="0"/>
                <a:cs typeface="Arial" pitchFamily="34" charset="0"/>
                <a:hlinkClick r:id="rId3"/>
              </a:rPr>
              <a:t>elisa.acosta@lmu.edu</a:t>
            </a:r>
            <a:r>
              <a:rPr lang="en-US" u="sng" dirty="0" smtClean="0">
                <a:solidFill>
                  <a:srgbClr val="00B0F0"/>
                </a:solidFill>
                <a:latin typeface="Arial" pitchFamily="34" charset="0"/>
                <a:cs typeface="Arial" pitchFamily="34" charset="0"/>
              </a:rPr>
              <a:t> </a:t>
            </a:r>
          </a:p>
          <a:p>
            <a:pPr>
              <a:buNone/>
            </a:pPr>
            <a:r>
              <a:rPr lang="en-US" u="sng" dirty="0" smtClean="0">
                <a:solidFill>
                  <a:srgbClr val="00B0F0"/>
                </a:solidFill>
                <a:latin typeface="Arial" pitchFamily="34" charset="0"/>
                <a:cs typeface="Arial" pitchFamily="34" charset="0"/>
              </a:rPr>
              <a:t/>
            </a:r>
            <a:br>
              <a:rPr lang="en-US" u="sng" dirty="0" smtClean="0">
                <a:solidFill>
                  <a:srgbClr val="00B0F0"/>
                </a:solidFill>
                <a:latin typeface="Arial" pitchFamily="34" charset="0"/>
                <a:cs typeface="Arial" pitchFamily="34" charset="0"/>
              </a:rPr>
            </a:br>
            <a:r>
              <a:rPr lang="en-US" dirty="0" smtClean="0">
                <a:solidFill>
                  <a:schemeClr val="tx1">
                    <a:lumMod val="65000"/>
                    <a:lumOff val="35000"/>
                  </a:schemeClr>
                </a:solidFill>
                <a:latin typeface="Arial" pitchFamily="34" charset="0"/>
                <a:cs typeface="Arial" pitchFamily="34" charset="0"/>
              </a:rPr>
              <a:t>Susan </a:t>
            </a:r>
            <a:r>
              <a:rPr lang="en-US" dirty="0">
                <a:solidFill>
                  <a:schemeClr val="tx1">
                    <a:lumMod val="65000"/>
                    <a:lumOff val="35000"/>
                  </a:schemeClr>
                </a:solidFill>
                <a:latin typeface="Arial" pitchFamily="34" charset="0"/>
                <a:cs typeface="Arial" pitchFamily="34" charset="0"/>
              </a:rPr>
              <a:t>[Gardner] Archambault</a:t>
            </a:r>
          </a:p>
          <a:p>
            <a:pPr>
              <a:buNone/>
            </a:pPr>
            <a:r>
              <a:rPr lang="en-US" dirty="0">
                <a:solidFill>
                  <a:schemeClr val="tx1">
                    <a:lumMod val="65000"/>
                    <a:lumOff val="35000"/>
                  </a:schemeClr>
                </a:solidFill>
                <a:latin typeface="Arial" pitchFamily="34" charset="0"/>
                <a:cs typeface="Arial" pitchFamily="34" charset="0"/>
              </a:rPr>
              <a:t>	</a:t>
            </a:r>
            <a:r>
              <a:rPr lang="en-US" u="sng" dirty="0" smtClean="0">
                <a:solidFill>
                  <a:srgbClr val="00B0F0"/>
                </a:solidFill>
                <a:latin typeface="Arial" pitchFamily="34" charset="0"/>
                <a:cs typeface="Arial" pitchFamily="34" charset="0"/>
                <a:hlinkClick r:id="rId4"/>
              </a:rPr>
              <a:t>susan.gardner@lmu.edu</a:t>
            </a:r>
            <a:endParaRPr lang="en-US" u="sng" dirty="0" smtClean="0">
              <a:solidFill>
                <a:srgbClr val="00B0F0"/>
              </a:solidFill>
              <a:latin typeface="Arial" pitchFamily="34" charset="0"/>
              <a:cs typeface="Arial" pitchFamily="34" charset="0"/>
            </a:endParaRPr>
          </a:p>
          <a:p>
            <a:pPr>
              <a:buNone/>
            </a:pPr>
            <a:endParaRPr lang="en-US" u="sng" dirty="0" smtClean="0">
              <a:solidFill>
                <a:srgbClr val="00B0F0"/>
              </a:solidFill>
              <a:latin typeface="Arial" pitchFamily="34" charset="0"/>
              <a:cs typeface="Arial" pitchFamily="34" charset="0"/>
            </a:endParaRPr>
          </a:p>
          <a:p>
            <a:pPr>
              <a:buNone/>
            </a:pPr>
            <a:r>
              <a:rPr lang="en-US" b="1" dirty="0" smtClean="0">
                <a:solidFill>
                  <a:srgbClr val="CB063E"/>
                </a:solidFill>
                <a:latin typeface="Arial" pitchFamily="34" charset="0"/>
                <a:cs typeface="Arial" pitchFamily="34" charset="0"/>
              </a:rPr>
              <a:t>PPT Slides:  </a:t>
            </a:r>
            <a:br>
              <a:rPr lang="en-US" b="1" dirty="0" smtClean="0">
                <a:solidFill>
                  <a:srgbClr val="CB063E"/>
                </a:solidFill>
                <a:latin typeface="Arial" pitchFamily="34" charset="0"/>
                <a:cs typeface="Arial" pitchFamily="34" charset="0"/>
              </a:rPr>
            </a:br>
            <a:r>
              <a:rPr lang="en-US" dirty="0" smtClean="0">
                <a:hlinkClick r:id="rId5"/>
              </a:rPr>
              <a:t>http://works.bepress.com/elisa_acosta/8 </a:t>
            </a:r>
            <a:endParaRPr lang="en-US" dirty="0" smtClean="0">
              <a:solidFill>
                <a:srgbClr val="00B0F0"/>
              </a:solidFill>
              <a:latin typeface="Arial" pitchFamily="34" charset="0"/>
              <a:cs typeface="Arial" pitchFamily="34" charset="0"/>
            </a:endParaRPr>
          </a:p>
          <a:p>
            <a:pPr>
              <a:buNone/>
            </a:pPr>
            <a:endParaRPr lang="en-US" u="sng" dirty="0" smtClean="0">
              <a:solidFill>
                <a:srgbClr val="00B0F0"/>
              </a:solidFill>
              <a:latin typeface="Arial" pitchFamily="34" charset="0"/>
              <a:cs typeface="Arial" pitchFamily="34" charset="0"/>
            </a:endParaRPr>
          </a:p>
          <a:p>
            <a:pPr>
              <a:buNone/>
            </a:pPr>
            <a:endParaRPr lang="en-US" u="sng" dirty="0" smtClean="0">
              <a:solidFill>
                <a:srgbClr val="00B0F0"/>
              </a:solidFill>
              <a:latin typeface="Arial" pitchFamily="34" charset="0"/>
              <a:cs typeface="Arial" pitchFamily="34" charset="0"/>
            </a:endParaRPr>
          </a:p>
          <a:p>
            <a:pPr>
              <a:buNone/>
            </a:pPr>
            <a:endParaRPr lang="en-US" u="sng" dirty="0" smtClean="0">
              <a:solidFill>
                <a:srgbClr val="00B0F0"/>
              </a:solidFill>
              <a:latin typeface="Arial" pitchFamily="34" charset="0"/>
              <a:cs typeface="Arial" pitchFamily="34" charset="0"/>
            </a:endParaRPr>
          </a:p>
          <a:p>
            <a:pPr>
              <a:buNone/>
            </a:pPr>
            <a:endParaRPr lang="en-US" u="sng" dirty="0" smtClean="0">
              <a:solidFill>
                <a:srgbClr val="00B0F0"/>
              </a:solidFill>
              <a:latin typeface="Arial" pitchFamily="34" charset="0"/>
              <a:cs typeface="Arial" pitchFamily="34" charset="0"/>
            </a:endParaRPr>
          </a:p>
          <a:p>
            <a:pPr>
              <a:buNone/>
            </a:pPr>
            <a:endParaRPr lang="en-US" u="sng" dirty="0" smtClean="0">
              <a:solidFill>
                <a:srgbClr val="00B0F0"/>
              </a:solidFill>
              <a:latin typeface="Arial" pitchFamily="34" charset="0"/>
              <a:cs typeface="Arial" pitchFamily="34" charset="0"/>
            </a:endParaRPr>
          </a:p>
          <a:p>
            <a:pPr>
              <a:buNone/>
            </a:pPr>
            <a:endParaRPr lang="en-US" u="sng" dirty="0" smtClean="0">
              <a:solidFill>
                <a:srgbClr val="00B0F0"/>
              </a:solidFill>
              <a:latin typeface="Arial" pitchFamily="34" charset="0"/>
              <a:cs typeface="Arial" pitchFamily="34" charset="0"/>
            </a:endParaRPr>
          </a:p>
          <a:p>
            <a:endParaRPr lang="en-US" dirty="0"/>
          </a:p>
        </p:txBody>
      </p:sp>
      <p:sp>
        <p:nvSpPr>
          <p:cNvPr id="9" name="Title 8"/>
          <p:cNvSpPr>
            <a:spLocks noGrp="1"/>
          </p:cNvSpPr>
          <p:nvPr>
            <p:ph type="title"/>
          </p:nvPr>
        </p:nvSpPr>
        <p:spPr/>
        <p:txBody>
          <a:bodyPr/>
          <a:lstStyle/>
          <a:p>
            <a:r>
              <a:rPr lang="en-US" dirty="0" smtClean="0">
                <a:latin typeface="Arial"/>
                <a:cs typeface="Arial"/>
              </a:rPr>
              <a:t>Contact Us</a:t>
            </a:r>
            <a:endParaRPr lang="en-US" dirty="0">
              <a:latin typeface="Arial"/>
              <a:cs typeface="Arial"/>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08586" y="5685242"/>
            <a:ext cx="1752600" cy="1012127"/>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7891" y="1827"/>
            <a:ext cx="10533888" cy="6855805"/>
          </a:xfrm>
          <a:prstGeom prst="rect">
            <a:avLst/>
          </a:prstGeom>
        </p:spPr>
      </p:pic>
      <p:sp>
        <p:nvSpPr>
          <p:cNvPr id="3" name="Title 1"/>
          <p:cNvSpPr txBox="1">
            <a:spLocks/>
          </p:cNvSpPr>
          <p:nvPr/>
        </p:nvSpPr>
        <p:spPr>
          <a:xfrm>
            <a:off x="381000" y="355847"/>
            <a:ext cx="8381260" cy="1054394"/>
          </a:xfrm>
          <a:prstGeom prst="rect">
            <a:avLst/>
          </a:prstGeom>
        </p:spPr>
        <p:txBody>
          <a:bodyPr>
            <a:normAutofit/>
          </a:bodyP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r>
              <a:rPr lang="en-US" sz="3600" dirty="0" smtClean="0">
                <a:latin typeface="Arial"/>
                <a:cs typeface="Arial"/>
              </a:rPr>
              <a:t>Acknowledgements</a:t>
            </a:r>
            <a:endParaRPr lang="en-US" sz="3600" dirty="0">
              <a:latin typeface="Arial"/>
              <a:cs typeface="Arial"/>
            </a:endParaRPr>
          </a:p>
        </p:txBody>
      </p:sp>
      <p:sp>
        <p:nvSpPr>
          <p:cNvPr id="4" name="Rectangle 3"/>
          <p:cNvSpPr/>
          <p:nvPr/>
        </p:nvSpPr>
        <p:spPr>
          <a:xfrm>
            <a:off x="616751" y="1288457"/>
            <a:ext cx="4572000" cy="1969770"/>
          </a:xfrm>
          <a:prstGeom prst="rect">
            <a:avLst/>
          </a:prstGeom>
        </p:spPr>
        <p:txBody>
          <a:bodyPr>
            <a:spAutoFit/>
          </a:bodyPr>
          <a:lstStyle/>
          <a:p>
            <a:pPr>
              <a:buNone/>
            </a:pPr>
            <a:r>
              <a:rPr lang="en-US" sz="3600" b="1" dirty="0">
                <a:solidFill>
                  <a:srgbClr val="CB063E"/>
                </a:solidFill>
                <a:latin typeface="Arial"/>
                <a:cs typeface="Arial"/>
              </a:rPr>
              <a:t>Thank You</a:t>
            </a:r>
          </a:p>
          <a:p>
            <a:pPr marL="45720" indent="0">
              <a:buNone/>
            </a:pPr>
            <a:endParaRPr lang="en-US" sz="1400" dirty="0">
              <a:latin typeface="Arial"/>
              <a:cs typeface="Arial"/>
            </a:endParaRPr>
          </a:p>
          <a:p>
            <a:pPr marL="45720" indent="0">
              <a:buNone/>
            </a:pPr>
            <a:r>
              <a:rPr lang="en-US" i="1" dirty="0">
                <a:latin typeface="Arial"/>
                <a:cs typeface="Arial"/>
              </a:rPr>
              <a:t>William H. Hannon Library Research Incentive Travel Grant</a:t>
            </a:r>
          </a:p>
        </p:txBody>
      </p:sp>
      <p:sp>
        <p:nvSpPr>
          <p:cNvPr id="5" name="Text Placeholder 2"/>
          <p:cNvSpPr txBox="1">
            <a:spLocks/>
          </p:cNvSpPr>
          <p:nvPr/>
        </p:nvSpPr>
        <p:spPr>
          <a:xfrm>
            <a:off x="4292390" y="6364142"/>
            <a:ext cx="4606779" cy="55708"/>
          </a:xfrm>
          <a:prstGeom prst="rect">
            <a:avLst/>
          </a:prstGeom>
        </p:spPr>
        <p:txBody>
          <a:bodyPr>
            <a:noAutofit/>
          </a:bodyPr>
          <a:lstStyle/>
          <a:p>
            <a:pPr marL="274320" marR="0" lvl="0" indent="-228600" algn="l" defTabSz="914400" rtl="0" eaLnBrk="1" fontAlgn="auto" latinLnBrk="0" hangingPunct="1">
              <a:lnSpc>
                <a:spcPct val="100000"/>
              </a:lnSpc>
              <a:spcBef>
                <a:spcPct val="20000"/>
              </a:spcBef>
              <a:spcAft>
                <a:spcPts val="0"/>
              </a:spcAft>
              <a:buClr>
                <a:schemeClr val="accent1"/>
              </a:buClr>
              <a:buSzTx/>
              <a:tabLst/>
              <a:defRPr/>
            </a:pPr>
            <a:r>
              <a:rPr kumimoji="0" lang="en-US" sz="1100" b="0" i="0" u="none" strike="noStrike" kern="1200" cap="none" spc="150" normalizeH="0" baseline="0" noProof="0" dirty="0" smtClean="0">
                <a:ln>
                  <a:noFill/>
                </a:ln>
                <a:solidFill>
                  <a:schemeClr val="bg1"/>
                </a:solidFill>
                <a:effectLst/>
                <a:uLnTx/>
                <a:uFillTx/>
                <a:latin typeface="Arial" pitchFamily="34" charset="0"/>
                <a:ea typeface="+mn-ea"/>
                <a:cs typeface="Arial" pitchFamily="34" charset="0"/>
              </a:rPr>
              <a:t>Image by Jürgen from Sandesneben, Germany (Flickr) </a:t>
            </a:r>
            <a:r>
              <a:rPr lang="en-US" sz="1100" spc="150" dirty="0" smtClean="0">
                <a:solidFill>
                  <a:schemeClr val="bg1"/>
                </a:solidFill>
                <a:latin typeface="Arial" pitchFamily="34" charset="0"/>
                <a:ea typeface="+mn-ea"/>
                <a:cs typeface="Arial" pitchFamily="34" charset="0"/>
                <a:hlinkClick r:id="rId4"/>
              </a:rPr>
              <a:t>[CC-BY-2.0]</a:t>
            </a:r>
            <a:r>
              <a:rPr lang="en-US" sz="1100" spc="150" dirty="0" smtClean="0">
                <a:solidFill>
                  <a:schemeClr val="bg1"/>
                </a:solidFill>
                <a:latin typeface="Arial" pitchFamily="34" charset="0"/>
                <a:ea typeface="+mn-ea"/>
                <a:cs typeface="Arial" pitchFamily="34" charset="0"/>
              </a:rPr>
              <a:t>, </a:t>
            </a:r>
            <a:r>
              <a:rPr kumimoji="0" lang="en-US" sz="1100" b="0" i="0" u="none" strike="noStrike" kern="1200" cap="none" spc="150" normalizeH="0" baseline="0" noProof="0" dirty="0" smtClean="0">
                <a:ln>
                  <a:noFill/>
                </a:ln>
                <a:solidFill>
                  <a:schemeClr val="bg1"/>
                </a:solidFill>
                <a:effectLst/>
                <a:uLnTx/>
                <a:uFillTx/>
                <a:latin typeface="Arial" pitchFamily="34" charset="0"/>
                <a:ea typeface="+mn-ea"/>
                <a:cs typeface="Arial" pitchFamily="34" charset="0"/>
              </a:rPr>
              <a:t>via Wikimedia Commons</a:t>
            </a:r>
            <a:endParaRPr kumimoji="0" lang="en-US" sz="1100" b="0" i="0" u="none" strike="noStrike" kern="1200" cap="none" spc="150" normalizeH="0" baseline="0" noProof="0" dirty="0">
              <a:ln>
                <a:noFill/>
              </a:ln>
              <a:solidFill>
                <a:schemeClr val="bg1"/>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7945559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043410" y="2151645"/>
            <a:ext cx="1928050" cy="2466689"/>
          </a:xfrm>
          <a:prstGeom prst="rect">
            <a:avLst/>
          </a:prstGeom>
          <a:noFill/>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48855" y="355847"/>
            <a:ext cx="8821289" cy="1054394"/>
          </a:xfrm>
        </p:spPr>
        <p:txBody>
          <a:bodyPr/>
          <a:lstStyle/>
          <a:p>
            <a:r>
              <a:rPr lang="en-US" dirty="0" smtClean="0">
                <a:latin typeface="Arial"/>
                <a:cs typeface="Arial"/>
              </a:rPr>
              <a:t>What is Train the Trainer?</a:t>
            </a:r>
            <a:endParaRPr lang="en-US" dirty="0">
              <a:latin typeface="Arial"/>
              <a:cs typeface="Aria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6999" y="3095904"/>
            <a:ext cx="2043303" cy="2586609"/>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6930" y="3830856"/>
            <a:ext cx="2031492" cy="2571845"/>
          </a:xfrm>
          <a:prstGeom prst="rect">
            <a:avLst/>
          </a:prstGeom>
          <a:ln>
            <a:noFill/>
          </a:ln>
          <a:effectLst>
            <a:outerShdw blurRad="292100" dist="139700" dir="2700000" algn="tl" rotWithShape="0">
              <a:srgbClr val="333333">
                <a:alpha val="65000"/>
              </a:srgbClr>
            </a:outerShdw>
          </a:effectLst>
        </p:spPr>
      </p:pic>
      <p:sp>
        <p:nvSpPr>
          <p:cNvPr id="7" name="Content Placeholder 6"/>
          <p:cNvSpPr>
            <a:spLocks noGrp="1"/>
          </p:cNvSpPr>
          <p:nvPr>
            <p:ph idx="1"/>
          </p:nvPr>
        </p:nvSpPr>
        <p:spPr>
          <a:xfrm>
            <a:off x="380999" y="2114863"/>
            <a:ext cx="5555777" cy="4407408"/>
          </a:xfrm>
        </p:spPr>
        <p:txBody>
          <a:bodyPr/>
          <a:lstStyle/>
          <a:p>
            <a:pPr>
              <a:spcBef>
                <a:spcPts val="600"/>
              </a:spcBef>
              <a:spcAft>
                <a:spcPts val="600"/>
              </a:spcAft>
            </a:pPr>
            <a:r>
              <a:rPr lang="en-US" sz="2400" dirty="0" smtClean="0">
                <a:latin typeface="Arial"/>
                <a:cs typeface="Arial"/>
              </a:rPr>
              <a:t>“Teach the teacher” approach in which librarians train faculty to teach information literacy in their courses</a:t>
            </a:r>
          </a:p>
          <a:p>
            <a:pPr>
              <a:spcBef>
                <a:spcPts val="600"/>
              </a:spcBef>
              <a:spcAft>
                <a:spcPts val="600"/>
              </a:spcAft>
            </a:pPr>
            <a:r>
              <a:rPr lang="en-US" sz="2400" dirty="0" smtClean="0">
                <a:latin typeface="Arial"/>
                <a:cs typeface="Arial"/>
              </a:rPr>
              <a:t>Faculty, rather than students, become the target of information literacy</a:t>
            </a:r>
          </a:p>
          <a:p>
            <a:pPr>
              <a:spcBef>
                <a:spcPts val="600"/>
              </a:spcBef>
              <a:spcAft>
                <a:spcPts val="600"/>
              </a:spcAft>
            </a:pPr>
            <a:r>
              <a:rPr lang="en-US" sz="2400" dirty="0" smtClean="0">
                <a:latin typeface="Arial"/>
                <a:cs typeface="Arial"/>
              </a:rPr>
              <a:t>Faculty are educated through classroom activities, ideas, materials, and techniques</a:t>
            </a:r>
          </a:p>
          <a:p>
            <a:endParaRPr lang="en-US" dirty="0"/>
          </a:p>
        </p:txBody>
      </p:sp>
    </p:spTree>
    <p:extLst>
      <p:ext uri="{BB962C8B-B14F-4D97-AF65-F5344CB8AC3E}">
        <p14:creationId xmlns:p14="http://schemas.microsoft.com/office/powerpoint/2010/main" val="9054847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1" y="2415658"/>
            <a:ext cx="5495258" cy="3780428"/>
          </a:xfrm>
        </p:spPr>
        <p:txBody>
          <a:bodyPr>
            <a:normAutofit/>
          </a:bodyPr>
          <a:lstStyle/>
          <a:p>
            <a:pPr>
              <a:spcBef>
                <a:spcPts val="600"/>
              </a:spcBef>
              <a:spcAft>
                <a:spcPts val="600"/>
              </a:spcAft>
            </a:pPr>
            <a:r>
              <a:rPr lang="en-US" sz="2800" dirty="0" smtClean="0">
                <a:latin typeface="Arial"/>
                <a:cs typeface="Arial"/>
              </a:rPr>
              <a:t>Time constraints</a:t>
            </a:r>
          </a:p>
          <a:p>
            <a:pPr>
              <a:spcBef>
                <a:spcPts val="600"/>
              </a:spcBef>
              <a:spcAft>
                <a:spcPts val="600"/>
              </a:spcAft>
            </a:pPr>
            <a:r>
              <a:rPr lang="en-US" sz="2800" dirty="0" smtClean="0">
                <a:latin typeface="Arial"/>
                <a:cs typeface="Arial"/>
              </a:rPr>
              <a:t>Inadequate staffing of librarians, sustainability</a:t>
            </a:r>
          </a:p>
          <a:p>
            <a:pPr>
              <a:spcBef>
                <a:spcPts val="600"/>
              </a:spcBef>
              <a:spcAft>
                <a:spcPts val="600"/>
              </a:spcAft>
            </a:pPr>
            <a:r>
              <a:rPr lang="en-US" sz="2800" dirty="0" smtClean="0">
                <a:latin typeface="Arial"/>
                <a:cs typeface="Arial"/>
              </a:rPr>
              <a:t>Course integrated</a:t>
            </a:r>
          </a:p>
          <a:p>
            <a:pPr>
              <a:spcBef>
                <a:spcPts val="600"/>
              </a:spcBef>
              <a:spcAft>
                <a:spcPts val="600"/>
              </a:spcAft>
            </a:pPr>
            <a:r>
              <a:rPr lang="en-US" sz="2800" dirty="0" smtClean="0">
                <a:latin typeface="Arial"/>
                <a:cs typeface="Arial"/>
              </a:rPr>
              <a:t>Avoid scattershot approach;</a:t>
            </a:r>
            <a:br>
              <a:rPr lang="en-US" sz="2800" dirty="0" smtClean="0">
                <a:latin typeface="Arial"/>
                <a:cs typeface="Arial"/>
              </a:rPr>
            </a:br>
            <a:r>
              <a:rPr lang="en-US" sz="2800" dirty="0" smtClean="0">
                <a:latin typeface="Arial"/>
                <a:cs typeface="Arial"/>
              </a:rPr>
              <a:t>make systematic </a:t>
            </a:r>
          </a:p>
          <a:p>
            <a:pPr marL="0" indent="0">
              <a:buNone/>
            </a:pPr>
            <a:endParaRPr lang="en-US" sz="3600" dirty="0" smtClean="0"/>
          </a:p>
          <a:p>
            <a:endParaRPr lang="en-US" sz="3600" dirty="0"/>
          </a:p>
        </p:txBody>
      </p:sp>
      <p:sp>
        <p:nvSpPr>
          <p:cNvPr id="2" name="Title 1"/>
          <p:cNvSpPr>
            <a:spLocks noGrp="1"/>
          </p:cNvSpPr>
          <p:nvPr>
            <p:ph type="title"/>
          </p:nvPr>
        </p:nvSpPr>
        <p:spPr/>
        <p:txBody>
          <a:bodyPr/>
          <a:lstStyle/>
          <a:p>
            <a:r>
              <a:rPr lang="en-US" dirty="0" smtClean="0">
                <a:latin typeface="Arial"/>
                <a:cs typeface="Arial"/>
              </a:rPr>
              <a:t>Why Train the Trainer?</a:t>
            </a:r>
            <a:endParaRPr lang="en-US" dirty="0">
              <a:latin typeface="Arial"/>
              <a:cs typeface="Aria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6257" y="2669832"/>
            <a:ext cx="2700284" cy="26796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05206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780094204"/>
              </p:ext>
            </p:extLst>
          </p:nvPr>
        </p:nvGraphicFramePr>
        <p:xfrm>
          <a:off x="381000" y="1931915"/>
          <a:ext cx="8407400" cy="4399280"/>
        </p:xfrm>
        <a:graphic>
          <a:graphicData uri="http://schemas.openxmlformats.org/drawingml/2006/table">
            <a:tbl>
              <a:tblPr firstRow="1" bandRow="1">
                <a:effectLst>
                  <a:outerShdw blurRad="50800" dist="38100" dir="18900000" algn="bl" rotWithShape="0">
                    <a:prstClr val="black">
                      <a:alpha val="40000"/>
                    </a:prstClr>
                  </a:outerShdw>
                </a:effectLst>
                <a:tableStyleId>{69CF1AB2-1976-4502-BF36-3FF5EA218861}</a:tableStyleId>
              </a:tblPr>
              <a:tblGrid>
                <a:gridCol w="4203700"/>
                <a:gridCol w="4203700"/>
              </a:tblGrid>
              <a:tr h="370840">
                <a:tc>
                  <a:txBody>
                    <a:bodyPr/>
                    <a:lstStyle/>
                    <a:p>
                      <a:r>
                        <a:rPr lang="en-US" dirty="0" smtClean="0">
                          <a:latin typeface="Arial"/>
                          <a:ea typeface="Zapf Dingbats"/>
                          <a:cs typeface="Arial"/>
                        </a:rPr>
                        <a:t>✔ </a:t>
                      </a:r>
                      <a:r>
                        <a:rPr lang="en-US" dirty="0" smtClean="0">
                          <a:latin typeface="Arial"/>
                          <a:cs typeface="Arial"/>
                        </a:rPr>
                        <a:t>Teacher Materials</a:t>
                      </a:r>
                      <a:endParaRPr lang="en-US" dirty="0">
                        <a:latin typeface="Arial"/>
                        <a:cs typeface="Arial"/>
                      </a:endParaRPr>
                    </a:p>
                  </a:txBody>
                  <a:tcPr marL="93416" marR="93416"/>
                </a:tc>
                <a:tc>
                  <a:txBody>
                    <a:bodyPr/>
                    <a:lstStyle/>
                    <a:p>
                      <a:r>
                        <a:rPr lang="en-US" b="0" dirty="0" smtClean="0">
                          <a:latin typeface="Arial"/>
                          <a:cs typeface="Arial"/>
                        </a:rPr>
                        <a:t>Handouts, technology, dry erase markers, etc.</a:t>
                      </a:r>
                      <a:endParaRPr lang="en-US" b="0" dirty="0">
                        <a:latin typeface="Arial"/>
                        <a:cs typeface="Arial"/>
                      </a:endParaRPr>
                    </a:p>
                  </a:txBody>
                  <a:tcPr marL="93416" marR="93416"/>
                </a:tc>
              </a:tr>
              <a:tr h="370840">
                <a:tc>
                  <a:txBody>
                    <a:bodyPr/>
                    <a:lstStyle/>
                    <a:p>
                      <a:r>
                        <a:rPr lang="en-US" b="1" dirty="0" smtClean="0">
                          <a:latin typeface="Arial"/>
                          <a:ea typeface="Zapf Dingbats"/>
                          <a:cs typeface="Arial"/>
                        </a:rPr>
                        <a:t>✔ </a:t>
                      </a:r>
                      <a:r>
                        <a:rPr lang="en-US" b="1" dirty="0" smtClean="0">
                          <a:latin typeface="Arial"/>
                          <a:cs typeface="Arial"/>
                        </a:rPr>
                        <a:t>Learning Outcomes</a:t>
                      </a:r>
                      <a:endParaRPr lang="en-US" b="1" dirty="0">
                        <a:latin typeface="Arial"/>
                        <a:cs typeface="Arial"/>
                      </a:endParaRPr>
                    </a:p>
                  </a:txBody>
                  <a:tcPr marL="93416" marR="93416"/>
                </a:tc>
                <a:tc>
                  <a:txBody>
                    <a:bodyPr/>
                    <a:lstStyle/>
                    <a:p>
                      <a:r>
                        <a:rPr lang="en-US" dirty="0" smtClean="0">
                          <a:latin typeface="Arial"/>
                          <a:cs typeface="Arial"/>
                        </a:rPr>
                        <a:t>1.</a:t>
                      </a:r>
                    </a:p>
                    <a:p>
                      <a:r>
                        <a:rPr lang="en-US" dirty="0" smtClean="0">
                          <a:latin typeface="Arial"/>
                          <a:cs typeface="Arial"/>
                        </a:rPr>
                        <a:t>2.</a:t>
                      </a:r>
                    </a:p>
                    <a:p>
                      <a:r>
                        <a:rPr lang="en-US" dirty="0" smtClean="0">
                          <a:latin typeface="Arial"/>
                          <a:cs typeface="Arial"/>
                        </a:rPr>
                        <a:t>3.</a:t>
                      </a:r>
                      <a:endParaRPr lang="en-US" dirty="0">
                        <a:latin typeface="Arial"/>
                        <a:cs typeface="Arial"/>
                      </a:endParaRPr>
                    </a:p>
                  </a:txBody>
                  <a:tcPr marL="93416" marR="93416"/>
                </a:tc>
              </a:tr>
              <a:tr h="370840">
                <a:tc>
                  <a:txBody>
                    <a:bodyPr/>
                    <a:lstStyle/>
                    <a:p>
                      <a:r>
                        <a:rPr lang="en-US" b="1" dirty="0" smtClean="0">
                          <a:latin typeface="Arial"/>
                          <a:ea typeface="Zapf Dingbats"/>
                          <a:cs typeface="Arial"/>
                        </a:rPr>
                        <a:t>✔ </a:t>
                      </a:r>
                      <a:r>
                        <a:rPr lang="en-US" b="1" dirty="0" smtClean="0">
                          <a:latin typeface="Arial"/>
                          <a:cs typeface="Arial"/>
                        </a:rPr>
                        <a:t>Curriculum </a:t>
                      </a:r>
                      <a:endParaRPr lang="en-US" b="1" dirty="0">
                        <a:latin typeface="Arial"/>
                        <a:cs typeface="Arial"/>
                      </a:endParaRPr>
                    </a:p>
                  </a:txBody>
                  <a:tcPr marL="93416" marR="93416"/>
                </a:tc>
                <a:tc>
                  <a:txBody>
                    <a:bodyPr/>
                    <a:lstStyle/>
                    <a:p>
                      <a:r>
                        <a:rPr lang="en-US" dirty="0" smtClean="0">
                          <a:latin typeface="Arial"/>
                          <a:cs typeface="Arial"/>
                        </a:rPr>
                        <a:t>What knowledge and skills</a:t>
                      </a:r>
                      <a:r>
                        <a:rPr lang="en-US" baseline="0" dirty="0" smtClean="0">
                          <a:latin typeface="Arial"/>
                          <a:cs typeface="Arial"/>
                        </a:rPr>
                        <a:t> do they need in order to achieve the learning outcomes?</a:t>
                      </a:r>
                      <a:endParaRPr lang="en-US" dirty="0">
                        <a:latin typeface="Arial"/>
                        <a:cs typeface="Arial"/>
                      </a:endParaRPr>
                    </a:p>
                  </a:txBody>
                  <a:tcPr marL="93416" marR="93416"/>
                </a:tc>
              </a:tr>
              <a:tr h="370840">
                <a:tc>
                  <a:txBody>
                    <a:bodyPr/>
                    <a:lstStyle/>
                    <a:p>
                      <a:r>
                        <a:rPr lang="en-US" b="1" dirty="0" smtClean="0">
                          <a:latin typeface="Arial"/>
                          <a:ea typeface="Zapf Dingbats"/>
                          <a:cs typeface="Arial"/>
                        </a:rPr>
                        <a:t>✔ </a:t>
                      </a:r>
                      <a:r>
                        <a:rPr lang="en-US" b="1" dirty="0" smtClean="0">
                          <a:latin typeface="Arial"/>
                          <a:cs typeface="Arial"/>
                        </a:rPr>
                        <a:t>Pedagogy</a:t>
                      </a:r>
                      <a:endParaRPr lang="en-US" b="1" dirty="0">
                        <a:latin typeface="Arial"/>
                        <a:cs typeface="Arial"/>
                      </a:endParaRPr>
                    </a:p>
                  </a:txBody>
                  <a:tcPr marL="93416" marR="93416"/>
                </a:tc>
                <a:tc>
                  <a:txBody>
                    <a:bodyPr/>
                    <a:lstStyle/>
                    <a:p>
                      <a:r>
                        <a:rPr lang="en-US" dirty="0" smtClean="0">
                          <a:latin typeface="Arial"/>
                          <a:cs typeface="Arial"/>
                        </a:rPr>
                        <a:t>What activities will you use?</a:t>
                      </a:r>
                      <a:endParaRPr lang="en-US" dirty="0">
                        <a:latin typeface="Arial"/>
                        <a:cs typeface="Arial"/>
                      </a:endParaRPr>
                    </a:p>
                  </a:txBody>
                  <a:tcPr marL="93416" marR="93416"/>
                </a:tc>
              </a:tr>
              <a:tr h="370840">
                <a:tc>
                  <a:txBody>
                    <a:bodyPr/>
                    <a:lstStyle/>
                    <a:p>
                      <a:r>
                        <a:rPr lang="en-US" b="1" dirty="0" smtClean="0">
                          <a:latin typeface="Arial"/>
                          <a:ea typeface="Zapf Dingbats"/>
                          <a:cs typeface="Arial"/>
                        </a:rPr>
                        <a:t>✔ </a:t>
                      </a:r>
                      <a:r>
                        <a:rPr lang="en-US" b="1" dirty="0" smtClean="0">
                          <a:latin typeface="Arial"/>
                          <a:cs typeface="Arial"/>
                        </a:rPr>
                        <a:t>Evidence</a:t>
                      </a:r>
                      <a:endParaRPr lang="en-US" b="1" dirty="0">
                        <a:latin typeface="Arial"/>
                        <a:cs typeface="Arial"/>
                      </a:endParaRPr>
                    </a:p>
                  </a:txBody>
                  <a:tcPr marL="93416" marR="93416"/>
                </a:tc>
                <a:tc>
                  <a:txBody>
                    <a:bodyPr/>
                    <a:lstStyle/>
                    <a:p>
                      <a:r>
                        <a:rPr lang="en-US" dirty="0" smtClean="0">
                          <a:latin typeface="Arial"/>
                          <a:cs typeface="Arial"/>
                        </a:rPr>
                        <a:t>How will I know they have learned?</a:t>
                      </a:r>
                      <a:endParaRPr lang="en-US" dirty="0">
                        <a:latin typeface="Arial"/>
                        <a:cs typeface="Arial"/>
                      </a:endParaRPr>
                    </a:p>
                  </a:txBody>
                  <a:tcPr marL="93416" marR="93416"/>
                </a:tc>
              </a:tr>
              <a:tr h="370840">
                <a:tc>
                  <a:txBody>
                    <a:bodyPr/>
                    <a:lstStyle/>
                    <a:p>
                      <a:r>
                        <a:rPr lang="en-US" b="1" dirty="0" smtClean="0">
                          <a:latin typeface="Arial"/>
                          <a:ea typeface="Zapf Dingbats"/>
                          <a:cs typeface="Arial"/>
                        </a:rPr>
                        <a:t>✔ </a:t>
                      </a:r>
                      <a:r>
                        <a:rPr lang="en-US" b="1" dirty="0" smtClean="0">
                          <a:latin typeface="Arial"/>
                          <a:cs typeface="Arial"/>
                        </a:rPr>
                        <a:t>Outline</a:t>
                      </a:r>
                      <a:endParaRPr lang="en-US" b="1" dirty="0">
                        <a:latin typeface="Arial"/>
                        <a:cs typeface="Arial"/>
                      </a:endParaRPr>
                    </a:p>
                  </a:txBody>
                  <a:tcPr marL="93416" marR="93416"/>
                </a:tc>
                <a:tc>
                  <a:txBody>
                    <a:bodyPr/>
                    <a:lstStyle/>
                    <a:p>
                      <a:r>
                        <a:rPr lang="en-US" dirty="0" smtClean="0">
                          <a:latin typeface="Arial"/>
                          <a:cs typeface="Arial"/>
                        </a:rPr>
                        <a:t>Learning Outcome</a:t>
                      </a:r>
                      <a:r>
                        <a:rPr lang="en-US" baseline="0" dirty="0" smtClean="0">
                          <a:latin typeface="Arial"/>
                          <a:cs typeface="Arial"/>
                        </a:rPr>
                        <a:t> #1</a:t>
                      </a:r>
                      <a:br>
                        <a:rPr lang="en-US" baseline="0" dirty="0" smtClean="0">
                          <a:latin typeface="Arial"/>
                          <a:cs typeface="Arial"/>
                        </a:rPr>
                      </a:br>
                      <a:r>
                        <a:rPr lang="en-US" baseline="0" dirty="0" smtClean="0">
                          <a:latin typeface="Arial"/>
                          <a:cs typeface="Arial"/>
                        </a:rPr>
                        <a:t>Curriculum</a:t>
                      </a:r>
                    </a:p>
                    <a:p>
                      <a:r>
                        <a:rPr lang="en-US" baseline="0" dirty="0" smtClean="0">
                          <a:latin typeface="Arial"/>
                          <a:cs typeface="Arial"/>
                        </a:rPr>
                        <a:t>Activities</a:t>
                      </a:r>
                    </a:p>
                    <a:p>
                      <a:r>
                        <a:rPr lang="en-US" baseline="0" dirty="0" smtClean="0">
                          <a:latin typeface="Arial"/>
                          <a:cs typeface="Arial"/>
                        </a:rPr>
                        <a:t>Comprehension Check</a:t>
                      </a:r>
                      <a:endParaRPr lang="en-US" dirty="0">
                        <a:latin typeface="Arial"/>
                        <a:cs typeface="Arial"/>
                      </a:endParaRPr>
                    </a:p>
                  </a:txBody>
                  <a:tcPr marL="93416" marR="93416"/>
                </a:tc>
              </a:tr>
            </a:tbl>
          </a:graphicData>
        </a:graphic>
      </p:graphicFrame>
      <p:sp>
        <p:nvSpPr>
          <p:cNvPr id="2" name="Title 1"/>
          <p:cNvSpPr>
            <a:spLocks noGrp="1"/>
          </p:cNvSpPr>
          <p:nvPr>
            <p:ph type="title"/>
          </p:nvPr>
        </p:nvSpPr>
        <p:spPr/>
        <p:txBody>
          <a:bodyPr/>
          <a:lstStyle/>
          <a:p>
            <a:r>
              <a:rPr lang="en-US" dirty="0" smtClean="0">
                <a:latin typeface="Arial"/>
                <a:cs typeface="Arial"/>
              </a:rPr>
              <a:t>Planning the Workshop</a:t>
            </a:r>
            <a:endParaRPr lang="en-US" dirty="0">
              <a:latin typeface="Arial"/>
              <a:cs typeface="Aria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598333934"/>
              </p:ext>
            </p:extLst>
          </p:nvPr>
        </p:nvGraphicFramePr>
        <p:xfrm>
          <a:off x="519224" y="1956391"/>
          <a:ext cx="8070112" cy="4266612"/>
        </p:xfrm>
        <a:graphic>
          <a:graphicData uri="http://schemas.openxmlformats.org/drawingml/2006/table">
            <a:tbl>
              <a:tblPr firstRow="1" bandRow="1">
                <a:effectLst/>
                <a:tableStyleId>{8A107856-5554-42FB-B03E-39F5DBC370BA}</a:tableStyleId>
              </a:tblPr>
              <a:tblGrid>
                <a:gridCol w="8070112"/>
              </a:tblGrid>
              <a:tr h="4266612">
                <a:tc>
                  <a:txBody>
                    <a:bodyPr/>
                    <a:lstStyle/>
                    <a:p>
                      <a:pPr marL="0" marR="0" indent="0" algn="l" defTabSz="914139" rtl="0" eaLnBrk="1" fontAlgn="auto" latinLnBrk="0" hangingPunct="1">
                        <a:lnSpc>
                          <a:spcPct val="100000"/>
                        </a:lnSpc>
                        <a:spcBef>
                          <a:spcPts val="0"/>
                        </a:spcBef>
                        <a:spcAft>
                          <a:spcPts val="0"/>
                        </a:spcAft>
                        <a:buClrTx/>
                        <a:buSzTx/>
                        <a:buFontTx/>
                        <a:buNone/>
                        <a:tabLst/>
                        <a:defRPr/>
                      </a:pPr>
                      <a:r>
                        <a:rPr lang="en-US" sz="1800" dirty="0" smtClean="0">
                          <a:solidFill>
                            <a:schemeClr val="accent1">
                              <a:lumMod val="50000"/>
                            </a:schemeClr>
                          </a:solidFill>
                          <a:latin typeface="Arial" pitchFamily="34" charset="0"/>
                          <a:cs typeface="Arial" pitchFamily="34" charset="0"/>
                        </a:rPr>
                        <a:t>1. Understand the definition, basic concepts, and importance of information literacy in order to incorporate</a:t>
                      </a:r>
                      <a:r>
                        <a:rPr lang="en-US" sz="1800" baseline="0" dirty="0" smtClean="0">
                          <a:solidFill>
                            <a:schemeClr val="accent1">
                              <a:lumMod val="50000"/>
                            </a:schemeClr>
                          </a:solidFill>
                          <a:latin typeface="Arial" pitchFamily="34" charset="0"/>
                          <a:cs typeface="Arial" pitchFamily="34" charset="0"/>
                        </a:rPr>
                        <a:t> information literacy into your assignments</a:t>
                      </a:r>
                      <a:endParaRPr lang="en-US" sz="1800" dirty="0" smtClean="0">
                        <a:solidFill>
                          <a:schemeClr val="accent1">
                            <a:lumMod val="50000"/>
                          </a:schemeClr>
                        </a:solidFill>
                        <a:latin typeface="Arial" pitchFamily="34" charset="0"/>
                        <a:cs typeface="Arial" pitchFamily="34" charset="0"/>
                      </a:endParaRPr>
                    </a:p>
                    <a:p>
                      <a:pPr marL="342900" indent="-342900">
                        <a:buNone/>
                      </a:pPr>
                      <a:endParaRPr lang="en-US" sz="1800" dirty="0" smtClean="0">
                        <a:solidFill>
                          <a:schemeClr val="accent1">
                            <a:lumMod val="50000"/>
                          </a:schemeClr>
                        </a:solidFill>
                        <a:latin typeface="Arial" pitchFamily="34" charset="0"/>
                        <a:cs typeface="Arial" pitchFamily="34" charset="0"/>
                      </a:endParaRPr>
                    </a:p>
                    <a:p>
                      <a:pPr marL="0" marR="0" indent="0" algn="l" defTabSz="914139" rtl="0" eaLnBrk="1" fontAlgn="auto" latinLnBrk="0" hangingPunct="1">
                        <a:lnSpc>
                          <a:spcPct val="100000"/>
                        </a:lnSpc>
                        <a:spcBef>
                          <a:spcPts val="0"/>
                        </a:spcBef>
                        <a:spcAft>
                          <a:spcPts val="0"/>
                        </a:spcAft>
                        <a:buClrTx/>
                        <a:buSzTx/>
                        <a:buFontTx/>
                        <a:buNone/>
                        <a:tabLst/>
                        <a:defRPr/>
                      </a:pPr>
                      <a:r>
                        <a:rPr lang="en-US" sz="1800" dirty="0" smtClean="0">
                          <a:solidFill>
                            <a:schemeClr val="accent1">
                              <a:lumMod val="50000"/>
                            </a:schemeClr>
                          </a:solidFill>
                          <a:latin typeface="Arial" pitchFamily="34" charset="0"/>
                          <a:cs typeface="Arial" pitchFamily="34" charset="0"/>
                        </a:rPr>
                        <a:t>2. Understand information literacy in the context of the new core curriculum at LMU in order to embed information</a:t>
                      </a:r>
                      <a:r>
                        <a:rPr lang="en-US" sz="1800" baseline="0" dirty="0" smtClean="0">
                          <a:solidFill>
                            <a:schemeClr val="accent1">
                              <a:lumMod val="50000"/>
                            </a:schemeClr>
                          </a:solidFill>
                          <a:latin typeface="Arial" pitchFamily="34" charset="0"/>
                          <a:cs typeface="Arial" pitchFamily="34" charset="0"/>
                        </a:rPr>
                        <a:t> literacy into your new core courses</a:t>
                      </a:r>
                      <a:endParaRPr lang="en-US" sz="1800" dirty="0" smtClean="0">
                        <a:solidFill>
                          <a:schemeClr val="accent1">
                            <a:lumMod val="50000"/>
                          </a:schemeClr>
                        </a:solidFill>
                        <a:latin typeface="Arial" pitchFamily="34" charset="0"/>
                        <a:cs typeface="Arial" pitchFamily="34" charset="0"/>
                      </a:endParaRPr>
                    </a:p>
                    <a:p>
                      <a:endParaRPr lang="en-US" sz="1800" dirty="0" smtClean="0">
                        <a:solidFill>
                          <a:schemeClr val="accent1">
                            <a:lumMod val="50000"/>
                          </a:schemeClr>
                        </a:solidFill>
                        <a:latin typeface="Arial" pitchFamily="34" charset="0"/>
                        <a:cs typeface="Arial" pitchFamily="34" charset="0"/>
                      </a:endParaRPr>
                    </a:p>
                    <a:p>
                      <a:pPr marL="0" marR="0" indent="0" algn="l" defTabSz="914139" rtl="0" eaLnBrk="1" fontAlgn="auto" latinLnBrk="0" hangingPunct="1">
                        <a:lnSpc>
                          <a:spcPct val="100000"/>
                        </a:lnSpc>
                        <a:spcBef>
                          <a:spcPts val="0"/>
                        </a:spcBef>
                        <a:spcAft>
                          <a:spcPts val="0"/>
                        </a:spcAft>
                        <a:buClrTx/>
                        <a:buSzTx/>
                        <a:buFontTx/>
                        <a:buNone/>
                        <a:tabLst/>
                        <a:defRPr/>
                      </a:pPr>
                      <a:r>
                        <a:rPr lang="en-US" sz="1800" dirty="0" smtClean="0">
                          <a:solidFill>
                            <a:schemeClr val="accent1">
                              <a:lumMod val="50000"/>
                            </a:schemeClr>
                          </a:solidFill>
                          <a:latin typeface="Arial" pitchFamily="34" charset="0"/>
                          <a:cs typeface="Arial" pitchFamily="34" charset="0"/>
                        </a:rPr>
                        <a:t>3. Experience an information literacy assignment from the student perspective in order to improve and adapt the assignment</a:t>
                      </a:r>
                      <a:r>
                        <a:rPr lang="en-US" sz="1800" baseline="0" dirty="0" smtClean="0">
                          <a:solidFill>
                            <a:schemeClr val="accent1">
                              <a:lumMod val="50000"/>
                            </a:schemeClr>
                          </a:solidFill>
                          <a:latin typeface="Arial" pitchFamily="34" charset="0"/>
                          <a:cs typeface="Arial" pitchFamily="34" charset="0"/>
                        </a:rPr>
                        <a:t> for your own course</a:t>
                      </a:r>
                      <a:endParaRPr lang="en-US" sz="1800" dirty="0" smtClean="0">
                        <a:solidFill>
                          <a:schemeClr val="accent1">
                            <a:lumMod val="50000"/>
                          </a:schemeClr>
                        </a:solidFill>
                        <a:latin typeface="Arial" pitchFamily="34" charset="0"/>
                        <a:cs typeface="Arial" pitchFamily="34" charset="0"/>
                      </a:endParaRPr>
                    </a:p>
                    <a:p>
                      <a:endParaRPr lang="en-US" sz="1800" dirty="0" smtClean="0">
                        <a:solidFill>
                          <a:schemeClr val="accent1">
                            <a:lumMod val="50000"/>
                          </a:schemeClr>
                        </a:solidFill>
                        <a:latin typeface="Arial" pitchFamily="34" charset="0"/>
                        <a:cs typeface="Arial" pitchFamily="34" charset="0"/>
                      </a:endParaRPr>
                    </a:p>
                    <a:p>
                      <a:pPr marL="0" marR="0" indent="0" algn="l" defTabSz="914139" rtl="0" eaLnBrk="1" fontAlgn="auto" latinLnBrk="0" hangingPunct="1">
                        <a:lnSpc>
                          <a:spcPct val="100000"/>
                        </a:lnSpc>
                        <a:spcBef>
                          <a:spcPts val="0"/>
                        </a:spcBef>
                        <a:spcAft>
                          <a:spcPts val="0"/>
                        </a:spcAft>
                        <a:buClrTx/>
                        <a:buSzTx/>
                        <a:buFontTx/>
                        <a:buNone/>
                        <a:tabLst/>
                        <a:defRPr/>
                      </a:pPr>
                      <a:r>
                        <a:rPr lang="en-US" sz="1800" dirty="0" smtClean="0">
                          <a:solidFill>
                            <a:schemeClr val="accent1">
                              <a:lumMod val="50000"/>
                            </a:schemeClr>
                          </a:solidFill>
                          <a:latin typeface="Arial" pitchFamily="34" charset="0"/>
                          <a:cs typeface="Arial" pitchFamily="34" charset="0"/>
                        </a:rPr>
                        <a:t>4. Develop an increased awareness of LMU library resources in order to</a:t>
                      </a:r>
                      <a:r>
                        <a:rPr lang="en-US" sz="1800" baseline="0" dirty="0" smtClean="0">
                          <a:solidFill>
                            <a:schemeClr val="accent1">
                              <a:lumMod val="50000"/>
                            </a:schemeClr>
                          </a:solidFill>
                          <a:latin typeface="Arial" pitchFamily="34" charset="0"/>
                          <a:cs typeface="Arial" pitchFamily="34" charset="0"/>
                        </a:rPr>
                        <a:t> use them in future months</a:t>
                      </a:r>
                      <a:endParaRPr lang="en-US" sz="1800" dirty="0" smtClean="0">
                        <a:solidFill>
                          <a:schemeClr val="accent1">
                            <a:lumMod val="50000"/>
                          </a:schemeClr>
                        </a:solidFill>
                        <a:latin typeface="Arial" pitchFamily="34" charset="0"/>
                        <a:cs typeface="Arial" pitchFamily="34" charset="0"/>
                      </a:endParaRPr>
                    </a:p>
                    <a:p>
                      <a:endParaRPr lang="en-US" sz="1800" dirty="0">
                        <a:solidFill>
                          <a:schemeClr val="accent1">
                            <a:lumMod val="50000"/>
                          </a:schemeClr>
                        </a:solidFill>
                        <a:latin typeface="Arial" pitchFamily="34" charset="0"/>
                        <a:cs typeface="Arial" pitchFamily="34" charset="0"/>
                      </a:endParaRPr>
                    </a:p>
                  </a:txBody>
                  <a:tcPr>
                    <a:noFill/>
                  </a:tcPr>
                </a:tc>
              </a:tr>
            </a:tbl>
          </a:graphicData>
        </a:graphic>
      </p:graphicFrame>
      <p:sp>
        <p:nvSpPr>
          <p:cNvPr id="2" name="Title 1"/>
          <p:cNvSpPr>
            <a:spLocks noGrp="1"/>
          </p:cNvSpPr>
          <p:nvPr>
            <p:ph type="title"/>
          </p:nvPr>
        </p:nvSpPr>
        <p:spPr/>
        <p:txBody>
          <a:bodyPr/>
          <a:lstStyle/>
          <a:p>
            <a:r>
              <a:rPr lang="en-US" dirty="0" smtClean="0">
                <a:latin typeface="Arial"/>
                <a:cs typeface="Arial"/>
              </a:rPr>
              <a:t>Sample Learning Outcomes</a:t>
            </a:r>
            <a:endParaRPr lang="en-US" dirty="0">
              <a:latin typeface="Arial"/>
              <a:cs typeface="Aria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381000" y="1935347"/>
            <a:ext cx="6324600" cy="1645920"/>
          </a:xfrm>
        </p:spPr>
        <p:txBody>
          <a:bodyPr/>
          <a:lstStyle/>
          <a:p>
            <a:r>
              <a:rPr lang="en-US" sz="3600" b="1" dirty="0" smtClean="0">
                <a:latin typeface="Arial" charset="0"/>
                <a:ea typeface="ＭＳ Ｐゴシック" pitchFamily="-84" charset="-128"/>
                <a:cs typeface="Arial" charset="0"/>
              </a:rPr>
              <a:t>What is Information Literacy and why do students need it?</a:t>
            </a:r>
          </a:p>
        </p:txBody>
      </p:sp>
      <p:pic>
        <p:nvPicPr>
          <p:cNvPr id="4" name="Picture 2" descr="http://www.lmu.edu/Assets/Academic+Affairs+Division/WHH+library/library+banner+2.jpg"/>
          <p:cNvPicPr>
            <a:picLocks noChangeAspect="1" noChangeArrowheads="1"/>
          </p:cNvPicPr>
          <p:nvPr/>
        </p:nvPicPr>
        <p:blipFill rotWithShape="1">
          <a:blip r:embed="rId3">
            <a:extLst>
              <a:ext uri="{28A0092B-C50C-407E-A947-70E740481C1C}">
                <a14:useLocalDpi xmlns:a14="http://schemas.microsoft.com/office/drawing/2010/main" val="0"/>
              </a:ext>
            </a:extLst>
          </a:blip>
          <a:srcRect b="10777"/>
          <a:stretch/>
        </p:blipFill>
        <p:spPr bwMode="auto">
          <a:xfrm>
            <a:off x="155575" y="3879075"/>
            <a:ext cx="6691792" cy="19900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latin typeface="Arial"/>
                <a:cs typeface="Arial"/>
              </a:rPr>
              <a:t>Activity Ideas: Information</a:t>
            </a:r>
            <a:br>
              <a:rPr lang="en-US" sz="3600" dirty="0" smtClean="0">
                <a:latin typeface="Arial"/>
                <a:cs typeface="Arial"/>
              </a:rPr>
            </a:br>
            <a:r>
              <a:rPr lang="en-US" sz="3600" dirty="0" smtClean="0">
                <a:latin typeface="Arial"/>
                <a:cs typeface="Arial"/>
              </a:rPr>
              <a:t>Literacy Overview</a:t>
            </a:r>
            <a:endParaRPr lang="en-US" sz="3600" dirty="0">
              <a:latin typeface="Arial"/>
              <a:cs typeface="Arial"/>
            </a:endParaRPr>
          </a:p>
        </p:txBody>
      </p:sp>
      <p:graphicFrame>
        <p:nvGraphicFramePr>
          <p:cNvPr id="3" name="Table 2"/>
          <p:cNvGraphicFramePr>
            <a:graphicFrameLocks noGrp="1"/>
          </p:cNvGraphicFramePr>
          <p:nvPr>
            <p:extLst>
              <p:ext uri="{D42A27DB-BD31-4B8C-83A1-F6EECF244321}">
                <p14:modId xmlns:p14="http://schemas.microsoft.com/office/powerpoint/2010/main" val="1943456738"/>
              </p:ext>
            </p:extLst>
          </p:nvPr>
        </p:nvGraphicFramePr>
        <p:xfrm>
          <a:off x="381001" y="1903228"/>
          <a:ext cx="8295166" cy="4500512"/>
        </p:xfrm>
        <a:graphic>
          <a:graphicData uri="http://schemas.openxmlformats.org/drawingml/2006/table">
            <a:tbl>
              <a:tblPr firstRow="1" bandRow="1">
                <a:effectLst>
                  <a:outerShdw blurRad="50800" dist="38100" dir="18900000" algn="bl" rotWithShape="0">
                    <a:prstClr val="black">
                      <a:alpha val="40000"/>
                    </a:prstClr>
                  </a:outerShdw>
                </a:effectLst>
                <a:tableStyleId>{69CF1AB2-1976-4502-BF36-3FF5EA218861}</a:tableStyleId>
              </a:tblPr>
              <a:tblGrid>
                <a:gridCol w="8295166"/>
              </a:tblGrid>
              <a:tr h="671671">
                <a:tc>
                  <a:txBody>
                    <a:bodyPr/>
                    <a:lstStyle/>
                    <a:p>
                      <a:pPr marL="0" marR="0" indent="0" algn="l" defTabSz="914139" rtl="0" eaLnBrk="1" fontAlgn="auto" latinLnBrk="0" hangingPunct="1">
                        <a:lnSpc>
                          <a:spcPct val="100000"/>
                        </a:lnSpc>
                        <a:spcBef>
                          <a:spcPts val="0"/>
                        </a:spcBef>
                        <a:spcAft>
                          <a:spcPts val="0"/>
                        </a:spcAft>
                        <a:buClrTx/>
                        <a:buSzTx/>
                        <a:buFontTx/>
                        <a:buNone/>
                        <a:tabLst/>
                        <a:defRPr/>
                      </a:pPr>
                      <a:r>
                        <a:rPr lang="en-US" sz="1800" b="0" kern="1200" dirty="0" smtClean="0">
                          <a:solidFill>
                            <a:schemeClr val="dk1"/>
                          </a:solidFill>
                          <a:latin typeface="Arial"/>
                          <a:ea typeface="+mn-ea"/>
                          <a:cs typeface="Arial"/>
                        </a:rPr>
                        <a:t>Reflective discussion questions on scholarly discourse in their disciplines; their expectations for students; describe an assignment that addresses one standard</a:t>
                      </a:r>
                    </a:p>
                  </a:txBody>
                  <a:tcPr/>
                </a:tc>
              </a:tr>
              <a:tr h="954796">
                <a:tc>
                  <a:txBody>
                    <a:bodyPr/>
                    <a:lstStyle/>
                    <a:p>
                      <a:pPr marL="0" marR="0" indent="0" algn="l" defTabSz="914139" rtl="0" eaLnBrk="1" fontAlgn="auto" latinLnBrk="0" hangingPunct="1">
                        <a:lnSpc>
                          <a:spcPct val="100000"/>
                        </a:lnSpc>
                        <a:spcBef>
                          <a:spcPts val="0"/>
                        </a:spcBef>
                        <a:spcAft>
                          <a:spcPts val="0"/>
                        </a:spcAft>
                        <a:buClrTx/>
                        <a:buSzTx/>
                        <a:buFontTx/>
                        <a:buNone/>
                        <a:tabLst/>
                        <a:defRPr/>
                      </a:pPr>
                      <a:r>
                        <a:rPr lang="en-US" sz="1800" b="0" i="0" kern="1200" dirty="0" smtClean="0">
                          <a:solidFill>
                            <a:schemeClr val="dk1"/>
                          </a:solidFill>
                          <a:latin typeface="Arial"/>
                          <a:ea typeface="+mn-ea"/>
                          <a:cs typeface="Arial"/>
                        </a:rPr>
                        <a:t>Present key research findings on information literacy (PIL, Citation Project, ERIAL) </a:t>
                      </a:r>
                      <a:endParaRPr lang="en-US" b="0" i="0" dirty="0" smtClean="0">
                        <a:latin typeface="Arial"/>
                        <a:cs typeface="Arial"/>
                      </a:endParaRPr>
                    </a:p>
                  </a:txBody>
                  <a:tcPr/>
                </a:tc>
              </a:tr>
              <a:tr h="798346">
                <a:tc>
                  <a:txBody>
                    <a:bodyPr/>
                    <a:lstStyle/>
                    <a:p>
                      <a:pPr marL="0" marR="0" indent="0" algn="l" defTabSz="914139"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latin typeface="Arial"/>
                          <a:ea typeface="+mn-ea"/>
                          <a:cs typeface="Arial"/>
                        </a:rPr>
                        <a:t>Mix up information literacy learning outcomes with other learning outcomes and make them guess which ones are the info lit outcomes</a:t>
                      </a:r>
                    </a:p>
                  </a:txBody>
                  <a:tcPr/>
                </a:tc>
              </a:tr>
              <a:tr h="798346">
                <a:tc>
                  <a:txBody>
                    <a:bodyPr/>
                    <a:lstStyle/>
                    <a:p>
                      <a:pPr marL="0" marR="0" indent="0" algn="l" defTabSz="914139"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latin typeface="Arial"/>
                          <a:ea typeface="+mn-ea"/>
                          <a:cs typeface="Arial"/>
                        </a:rPr>
                        <a:t>Present a list of technologies or tools and have them match with the corresponding information literacy standards</a:t>
                      </a:r>
                    </a:p>
                  </a:txBody>
                  <a:tcPr/>
                </a:tc>
              </a:tr>
              <a:tr h="1277353">
                <a:tc>
                  <a:txBody>
                    <a:bodyPr/>
                    <a:lstStyle/>
                    <a:p>
                      <a:pPr marL="0" marR="0" indent="0" algn="l" defTabSz="914139"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latin typeface="Arial"/>
                          <a:ea typeface="+mn-ea"/>
                          <a:cs typeface="Arial"/>
                        </a:rPr>
                        <a:t>Use polling software to see which information literacy standards they teach</a:t>
                      </a:r>
                      <a:r>
                        <a:rPr lang="en-US" sz="1800" kern="1200" baseline="0" dirty="0" smtClean="0">
                          <a:solidFill>
                            <a:schemeClr val="dk1"/>
                          </a:solidFill>
                          <a:latin typeface="Arial"/>
                          <a:ea typeface="+mn-ea"/>
                          <a:cs typeface="Arial"/>
                        </a:rPr>
                        <a:t> </a:t>
                      </a:r>
                      <a:r>
                        <a:rPr lang="en-US" sz="1800" kern="1200" dirty="0" smtClean="0">
                          <a:solidFill>
                            <a:schemeClr val="dk1"/>
                          </a:solidFill>
                          <a:latin typeface="Arial"/>
                          <a:ea typeface="+mn-ea"/>
                          <a:cs typeface="Arial"/>
                        </a:rPr>
                        <a:t>the most frequently in their assignments;</a:t>
                      </a:r>
                      <a:r>
                        <a:rPr lang="en-US" sz="1800" kern="1200" baseline="0" dirty="0" smtClean="0">
                          <a:solidFill>
                            <a:schemeClr val="dk1"/>
                          </a:solidFill>
                          <a:latin typeface="Arial"/>
                          <a:ea typeface="+mn-ea"/>
                          <a:cs typeface="Arial"/>
                        </a:rPr>
                        <a:t> which standard they find the most difficult to teach; </a:t>
                      </a:r>
                      <a:r>
                        <a:rPr lang="en-US" sz="1800" kern="1200" dirty="0" smtClean="0">
                          <a:solidFill>
                            <a:schemeClr val="dk1"/>
                          </a:solidFill>
                          <a:latin typeface="Arial"/>
                          <a:ea typeface="+mn-ea"/>
                          <a:cs typeface="Arial"/>
                        </a:rPr>
                        <a:t>present examples of student assignments and have them vote on the learning outcome it covers</a:t>
                      </a:r>
                    </a:p>
                  </a:txBody>
                  <a:tcPr/>
                </a:tc>
              </a:tr>
            </a:tbl>
          </a:graphicData>
        </a:graphic>
      </p:graphicFrame>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rid">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Grid</Template>
  <TotalTime>9605</TotalTime>
  <Words>1828</Words>
  <Application>Microsoft Office PowerPoint</Application>
  <PresentationFormat>On-screen Show (4:3)</PresentationFormat>
  <Paragraphs>263</Paragraphs>
  <Slides>33</Slides>
  <Notes>33</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Grid</vt:lpstr>
      <vt:lpstr>PowerPoint Presentation</vt:lpstr>
      <vt:lpstr>Whose Job Is It To Teach Students Information Literacy?</vt:lpstr>
      <vt:lpstr>Librarians and Faculty Work Together </vt:lpstr>
      <vt:lpstr>What is Train the Trainer?</vt:lpstr>
      <vt:lpstr>Why Train the Trainer?</vt:lpstr>
      <vt:lpstr>Planning the Workshop</vt:lpstr>
      <vt:lpstr>Sample Learning Outcomes</vt:lpstr>
      <vt:lpstr>What is Information Literacy and why do students need it?</vt:lpstr>
      <vt:lpstr>Activity Ideas: Information Literacy Overview</vt:lpstr>
      <vt:lpstr>Activity</vt:lpstr>
      <vt:lpstr>ACRL Information Literacy Standards</vt:lpstr>
      <vt:lpstr>Use Research</vt:lpstr>
      <vt:lpstr>Activity</vt:lpstr>
      <vt:lpstr>Polls</vt:lpstr>
      <vt:lpstr>Information Literacy Timeline</vt:lpstr>
      <vt:lpstr>where does your course fit?</vt:lpstr>
      <vt:lpstr>How Do You Design a Good Information Literacy Assignment?</vt:lpstr>
      <vt:lpstr>Activity Ideas: Information Literacy Assignment Design </vt:lpstr>
      <vt:lpstr>PowerPoint Presentation</vt:lpstr>
      <vt:lpstr>The earned scholarly average</vt:lpstr>
      <vt:lpstr>Anticipate Problems</vt:lpstr>
      <vt:lpstr>Rubric or checklist</vt:lpstr>
      <vt:lpstr>How Do I Incorporate A Specific Information Literacy Learning Outcome?</vt:lpstr>
      <vt:lpstr>Activities for Incorporating a Specific Info Lit Outcome</vt:lpstr>
      <vt:lpstr>Faculty speakers</vt:lpstr>
      <vt:lpstr>Librarians Can Help…</vt:lpstr>
      <vt:lpstr>Designing an assignment &amp; rubric together</vt:lpstr>
      <vt:lpstr>Create your own assignment!</vt:lpstr>
      <vt:lpstr>faculty Feedback</vt:lpstr>
      <vt:lpstr>Questions?</vt:lpstr>
      <vt:lpstr>Additional Resources</vt:lpstr>
      <vt:lpstr>Contact Us</vt:lpstr>
      <vt:lpstr>PowerPoint Presentation</vt:lpstr>
    </vt:vector>
  </TitlesOfParts>
  <Company>Loyola Marymount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WHH Library</dc:creator>
  <cp:lastModifiedBy>Elisa Slater Acosta</cp:lastModifiedBy>
  <cp:revision>939</cp:revision>
  <dcterms:created xsi:type="dcterms:W3CDTF">2013-10-04T03:19:05Z</dcterms:created>
  <dcterms:modified xsi:type="dcterms:W3CDTF">2014-08-08T22:21:02Z</dcterms:modified>
</cp:coreProperties>
</file>