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256" r:id="rId2"/>
    <p:sldId id="420" r:id="rId3"/>
    <p:sldId id="421" r:id="rId4"/>
    <p:sldId id="402" r:id="rId5"/>
    <p:sldId id="422" r:id="rId6"/>
    <p:sldId id="357" r:id="rId7"/>
    <p:sldId id="386" r:id="rId8"/>
    <p:sldId id="388" r:id="rId9"/>
    <p:sldId id="423" r:id="rId10"/>
    <p:sldId id="424" r:id="rId11"/>
    <p:sldId id="413" r:id="rId12"/>
    <p:sldId id="426" r:id="rId13"/>
    <p:sldId id="427" r:id="rId14"/>
    <p:sldId id="411" r:id="rId15"/>
    <p:sldId id="415" r:id="rId16"/>
    <p:sldId id="390" r:id="rId17"/>
    <p:sldId id="425" r:id="rId18"/>
    <p:sldId id="418" r:id="rId19"/>
    <p:sldId id="398" r:id="rId20"/>
    <p:sldId id="397" r:id="rId21"/>
    <p:sldId id="403" r:id="rId22"/>
    <p:sldId id="392" r:id="rId23"/>
    <p:sldId id="393" r:id="rId24"/>
    <p:sldId id="416" r:id="rId25"/>
    <p:sldId id="383" r:id="rId26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5453" autoAdjust="0"/>
    <p:restoredTop sz="75415" autoAdjust="0"/>
  </p:normalViewPr>
  <p:slideViewPr>
    <p:cSldViewPr>
      <p:cViewPr>
        <p:scale>
          <a:sx n="100" d="100"/>
          <a:sy n="100" d="100"/>
        </p:scale>
        <p:origin x="-89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929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D5113F-E019-4324-9441-05050C98E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AAA781-2C5C-41EE-A91E-5429381D2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27DE4B-8A5A-40C7-9FC1-E342589E08B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1D7099-8AAE-4AE5-AFD1-1377B130C5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A8B11-CE2A-4BED-BAB5-A0719DE4F63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D97EAE-308A-4096-A03A-52B3856AC97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458E3B99-9638-4EB1-8C3D-59762C24E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786B2-314A-467B-AE7F-D41909303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677DD-3F84-469B-8A26-647A3DDEB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55047-027B-4678-9D33-4C6A256FF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A4BBE-B580-4D27-AD58-2C0F16183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E6CE-4BDB-47A6-931C-518BCA909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36806-3FC2-4F0F-A4EB-10D1B1F81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63142-6790-4266-B87A-6E7B24F22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5AB14-0565-4A68-809D-585F2D089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01F92-81F2-4578-9DC7-82F96AA492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B94BF-67FA-406F-A421-6672F6232C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8D324F57-5CDC-4225-B4C5-402A87725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paint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transition>
    <p:push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dykS_OaW4g&amp;feature=related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hyperlink" Target="http://guides.lib.usf.edu/howtoguid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" TargetMode="External"/><Relationship Id="rId7" Type="http://schemas.openxmlformats.org/officeDocument/2006/relationships/hyperlink" Target="http://www.google.com/search?q=Google&amp;ie=utf-8&amp;oe=utf-8&amp;aq=t&amp;rls=org.mozilla:en-US:official&amp;client=firefox-a#sclient=psy&amp;hl=en&amp;safe=active&amp;client=firefox-a&amp;rls=org.mozilla:en-US%3Aofficial&amp;tbs=vid:1&amp;q=+library&amp;aq=f&amp;aqi=p-p1g3g-o1&amp;aql=&amp;oq=&amp;gs_rfai=&amp;pbx=1&amp;fp" TargetMode="External"/><Relationship Id="rId2" Type="http://schemas.openxmlformats.org/officeDocument/2006/relationships/hyperlink" Target="http://www2.brandonu.ca/library/COPPU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uDGJ2CYfY9A&amp;feature=player_embedded#!" TargetMode="External"/><Relationship Id="rId5" Type="http://schemas.openxmlformats.org/officeDocument/2006/relationships/hyperlink" Target="http://www.ala.org/apps/primo/public/search.cfm" TargetMode="External"/><Relationship Id="rId4" Type="http://schemas.openxmlformats.org/officeDocument/2006/relationships/hyperlink" Target="http://www.merlot.org/merlot/index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tTRlg6iaGo" TargetMode="External"/><Relationship Id="rId2" Type="http://schemas.openxmlformats.org/officeDocument/2006/relationships/hyperlink" Target="http://www.youtube.com/watch?v=Yqtyxfdvai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uides.lib.usf.edu/content.php?pid=77078" TargetMode="External"/><Relationship Id="rId4" Type="http://schemas.openxmlformats.org/officeDocument/2006/relationships/hyperlink" Target="http://isites.harvard.edu/icb/icb.do?keyword=apa_expose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uiuc.libguides.com/content.php?pid=64638&amp;sid=477622" TargetMode="External"/><Relationship Id="rId2" Type="http://schemas.openxmlformats.org/officeDocument/2006/relationships/hyperlink" Target="http://guides.lib.usf.edu/content.php?pid=71401&amp;sid=52867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iuc.libguides.com/content.php?pid=64638&amp;sid=477614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iuc.libguides.com/content.php?pid=64638&amp;sid=47761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ariew@usf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usflibraries.typepad.com/edlibreport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uiuc.libguides.com/content.php?pid=64638&amp;sid=47761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WXuZltYeJk&amp;feature=relate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5NSydKTCNx0&amp;feature=related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bTNwPJvOI8&amp;feature=related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youtube.com/watch?v=Zweelakpzvw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works.com/index.php/Publications/Learning-Object-Tutorial.html" TargetMode="External"/><Relationship Id="rId2" Type="http://schemas.openxmlformats.org/officeDocument/2006/relationships/hyperlink" Target="http://uiuc.libguides.com/content.php?pid=64638&amp;sid=477559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t&amp;source=web&amp;cd=1&amp;ved=0CB0QFjAA&amp;url=http%3A%2F%2Fnet.educause.edu%2Fir%2Flibrary%2Fpdf%2FERB0219.pdf&amp;rct=j&amp;q=learning%20objects%20in%20higher%20education&amp;ei=4owkTbODOcP78Abe_tCtAQ&amp;usg=AFQjCNEw9aPKrs0Yl23hwIlkaSk0sUpZJg&amp;sig2=nX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reencast.com/users/SAA60/folders/Jing/media/e7c84a28-355e-41e8-be5e-0f69bfb0c13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721600" cy="1295400"/>
          </a:xfrm>
        </p:spPr>
        <p:txBody>
          <a:bodyPr/>
          <a:lstStyle/>
          <a:p>
            <a:pPr algn="ctr"/>
            <a:r>
              <a:rPr lang="en-US" sz="3200" smtClean="0"/>
              <a:t>Using Learning Objects to Enhance Distance Reference Services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971800"/>
            <a:ext cx="6400800" cy="2686050"/>
          </a:xfrm>
        </p:spPr>
        <p:txBody>
          <a:bodyPr/>
          <a:lstStyle/>
          <a:p>
            <a:pPr algn="ctr"/>
            <a:r>
              <a:rPr lang="en-US" smtClean="0"/>
              <a:t>ASCLA Webinar</a:t>
            </a:r>
          </a:p>
          <a:p>
            <a:pPr algn="ctr"/>
            <a:r>
              <a:rPr lang="en-US" smtClean="0"/>
              <a:t>January 18, 2011</a:t>
            </a:r>
          </a:p>
          <a:p>
            <a:pPr algn="ctr"/>
            <a:r>
              <a:rPr lang="en-US" smtClean="0"/>
              <a:t>1-2:30 PM</a:t>
            </a:r>
          </a:p>
          <a:p>
            <a:pPr algn="ctr"/>
            <a:endParaRPr lang="en-US" smtClean="0"/>
          </a:p>
        </p:txBody>
      </p:sp>
      <p:pic>
        <p:nvPicPr>
          <p:cNvPr id="13316" name="Picture 4" descr="distanc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343400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Embedded-ness &amp; Instruction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You can push out the basics with tutorials, webcasts, podcasts in the course management system so face to face instruction is at a higher level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You can put in content that helps scaffold student learning (handouts, PowerPoints, and other materials). </a:t>
            </a:r>
          </a:p>
        </p:txBody>
      </p:sp>
      <p:pic>
        <p:nvPicPr>
          <p:cNvPr id="22532" name="Picture 2" descr="C:\Documents and Settings\sariew\Local Settings\Temporary Internet Files\Content.IE5\MRMSOXBS\MC9003836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181600"/>
            <a:ext cx="2770188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Using LOs for Online Consultations &amp; Reference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609600" y="1828800"/>
            <a:ext cx="8534400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3200">
                <a:latin typeface="Tahoma" pitchFamily="34" charset="0"/>
              </a:rPr>
              <a:t>Helping students with the basics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3200">
                <a:latin typeface="Tahoma" pitchFamily="34" charset="0"/>
              </a:rPr>
              <a:t>Answering specific reference questions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3200">
                <a:latin typeface="Tahoma" pitchFamily="34" charset="0"/>
              </a:rPr>
              <a:t>Providing tutorials for specific tools/resources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3200">
                <a:latin typeface="Tahoma" pitchFamily="34" charset="0"/>
              </a:rPr>
              <a:t>Example: </a:t>
            </a:r>
            <a:r>
              <a:rPr lang="en-US" sz="3200">
                <a:latin typeface="Tahoma" pitchFamily="34" charset="0"/>
                <a:hlinkClick r:id="rId3"/>
              </a:rPr>
              <a:t>ILL tutorial</a:t>
            </a:r>
            <a:endParaRPr lang="en-US" sz="3200">
              <a:latin typeface="Tahoma" pitchFamily="34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3200">
                <a:latin typeface="Tahoma" pitchFamily="34" charset="0"/>
              </a:rPr>
              <a:t>Example: </a:t>
            </a:r>
            <a:r>
              <a:rPr lang="en-US" sz="3200">
                <a:latin typeface="Tahoma" pitchFamily="34" charset="0"/>
                <a:hlinkClick r:id="rId4"/>
              </a:rPr>
              <a:t>How to Guides &amp; More</a:t>
            </a:r>
            <a:endParaRPr lang="en-US" sz="3200">
              <a:latin typeface="Tahoma" pitchFamily="34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sz="3200">
                <a:latin typeface="Tahoma" pitchFamily="34" charset="0"/>
              </a:rPr>
              <a:t>	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endParaRPr lang="en-US" sz="3200">
              <a:latin typeface="Tahoma" pitchFamily="34" charset="0"/>
            </a:endParaRPr>
          </a:p>
        </p:txBody>
      </p:sp>
      <p:pic>
        <p:nvPicPr>
          <p:cNvPr id="23556" name="Picture 7" descr="C:\Documents and Settings\sariew\Local Settings\Temporary Internet Files\Content.IE5\OUXCWXAX\MC90023169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3810000"/>
            <a:ext cx="172085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Finding Ready Made LOs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Learning Object Repositories—Become a Consumer, then a Creator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  </a:t>
            </a:r>
            <a:r>
              <a:rPr lang="en-US" smtClean="0">
                <a:hlinkClick r:id="rId2"/>
              </a:rPr>
              <a:t>Ants</a:t>
            </a: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  </a:t>
            </a:r>
            <a:r>
              <a:rPr lang="en-US" smtClean="0">
                <a:hlinkClick r:id="rId3"/>
              </a:rPr>
              <a:t>Creative Commons</a:t>
            </a: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  </a:t>
            </a:r>
            <a:r>
              <a:rPr lang="en-US" smtClean="0">
                <a:hlinkClick r:id="rId4"/>
              </a:rPr>
              <a:t>Merlot</a:t>
            </a: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  </a:t>
            </a:r>
            <a:r>
              <a:rPr lang="en-US" smtClean="0">
                <a:hlinkClick r:id="rId5"/>
              </a:rPr>
              <a:t>PRIMO Database</a:t>
            </a: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 </a:t>
            </a:r>
            <a:r>
              <a:rPr lang="en-US" smtClean="0">
                <a:hlinkClick r:id="rId6"/>
              </a:rPr>
              <a:t> YouTube</a:t>
            </a: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 </a:t>
            </a:r>
            <a:r>
              <a:rPr lang="en-US" smtClean="0">
                <a:hlinkClick r:id="rId7"/>
              </a:rPr>
              <a:t>Google Videos</a:t>
            </a:r>
            <a:endParaRPr lang="en-US" smtClean="0"/>
          </a:p>
          <a:p>
            <a:pPr>
              <a:buFont typeface="Monotype Sort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Your Favorites?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The Library Minute: Academic Search Premier</a:t>
            </a:r>
            <a:endParaRPr lang="en-US" smtClean="0"/>
          </a:p>
          <a:p>
            <a:r>
              <a:rPr lang="en-US" smtClean="0">
                <a:hlinkClick r:id="rId3"/>
              </a:rPr>
              <a:t>Avoiding Plagiarism: What Do I Need to Cite?</a:t>
            </a:r>
            <a:endParaRPr lang="en-US" smtClean="0"/>
          </a:p>
          <a:p>
            <a:r>
              <a:rPr lang="en-US" smtClean="0">
                <a:hlinkClick r:id="rId4"/>
              </a:rPr>
              <a:t>APA Exposed</a:t>
            </a:r>
            <a:endParaRPr lang="en-US" smtClean="0"/>
          </a:p>
          <a:p>
            <a:r>
              <a:rPr lang="en-US" smtClean="0">
                <a:hlinkClick r:id="rId5"/>
              </a:rPr>
              <a:t>LibGuides</a:t>
            </a:r>
            <a:r>
              <a:rPr lang="en-US" smtClean="0"/>
              <a:t>!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228600" y="685800"/>
            <a:ext cx="89154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4400">
                <a:solidFill>
                  <a:schemeClr val="tx2"/>
                </a:solidFill>
                <a:latin typeface="Arial" charset="0"/>
                <a:ea typeface="ＭＳ Ｐゴシック" pitchFamily="-96" charset="-128"/>
              </a:rPr>
              <a:t>Types of Learning Objects--Audio </a:t>
            </a:r>
            <a:br>
              <a:rPr lang="en-US" sz="4400">
                <a:solidFill>
                  <a:schemeClr val="tx2"/>
                </a:solidFill>
                <a:latin typeface="Arial" charset="0"/>
                <a:ea typeface="ＭＳ Ｐゴシック" pitchFamily="-96" charset="-128"/>
              </a:rPr>
            </a:br>
            <a:endParaRPr lang="en-US" sz="4400">
              <a:solidFill>
                <a:schemeClr val="tx2"/>
              </a:solidFill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buFont typeface="Arial" charset="0"/>
              <a:buChar char="•"/>
            </a:pPr>
            <a:r>
              <a:rPr lang="en-US" sz="3600">
                <a:latin typeface="Arial" charset="0"/>
                <a:ea typeface="ＭＳ Ｐゴシック" pitchFamily="-96" charset="-128"/>
              </a:rPr>
              <a:t>Podcasts</a:t>
            </a:r>
            <a:br>
              <a:rPr lang="en-US" sz="3600">
                <a:latin typeface="Arial" charset="0"/>
                <a:ea typeface="ＭＳ Ｐゴシック" pitchFamily="-96" charset="-128"/>
              </a:rPr>
            </a:br>
            <a:r>
              <a:rPr lang="en-US" sz="3600">
                <a:latin typeface="Arial" charset="0"/>
                <a:ea typeface="ＭＳ Ｐゴシック" pitchFamily="-96" charset="-128"/>
              </a:rPr>
              <a:t>  (</a:t>
            </a:r>
            <a:r>
              <a:rPr lang="en-US" sz="3600">
                <a:latin typeface="Arial" charset="0"/>
                <a:ea typeface="ＭＳ Ｐゴシック" pitchFamily="-96" charset="-128"/>
                <a:hlinkClick r:id="rId2"/>
              </a:rPr>
              <a:t>Library Guy/Library Gal Series</a:t>
            </a:r>
            <a:r>
              <a:rPr lang="en-US" sz="3600">
                <a:latin typeface="Arial" charset="0"/>
                <a:ea typeface="ＭＳ Ｐゴシック" pitchFamily="-96" charset="-128"/>
              </a:rPr>
              <a:t>)</a:t>
            </a:r>
          </a:p>
          <a:p>
            <a:pPr algn="l" eaLnBrk="1" hangingPunct="1">
              <a:buFont typeface="Arial" charset="0"/>
              <a:buChar char="•"/>
            </a:pP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buFont typeface="Arial" charset="0"/>
              <a:buChar char="•"/>
            </a:pPr>
            <a:r>
              <a:rPr lang="en-US" sz="3600">
                <a:solidFill>
                  <a:schemeClr val="tx2"/>
                </a:solidFill>
                <a:latin typeface="Arial" charset="0"/>
                <a:ea typeface="ＭＳ Ｐゴシック" pitchFamily="-96" charset="-128"/>
              </a:rPr>
              <a:t>Free Music for Videos etc</a:t>
            </a:r>
          </a:p>
          <a:p>
            <a:pPr algn="l" eaLnBrk="1" hangingPunct="1">
              <a:buFont typeface="Arial" charset="0"/>
              <a:buChar char="•"/>
            </a:pPr>
            <a:endParaRPr lang="en-US" sz="3600">
              <a:solidFill>
                <a:schemeClr val="tx2"/>
              </a:solidFill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buFont typeface="Arial" charset="0"/>
              <a:buChar char="•"/>
            </a:pPr>
            <a:r>
              <a:rPr lang="en-US" sz="3600">
                <a:solidFill>
                  <a:schemeClr val="tx2"/>
                </a:solidFill>
                <a:latin typeface="Arial" charset="0"/>
                <a:ea typeface="ＭＳ Ｐゴシック" pitchFamily="-96" charset="-128"/>
                <a:hlinkClick r:id="rId3"/>
              </a:rPr>
              <a:t>Sound editing tools</a:t>
            </a:r>
            <a:endParaRPr lang="en-US" sz="5400">
              <a:solidFill>
                <a:schemeClr val="tx2"/>
              </a:solidFill>
              <a:latin typeface="Arial" charset="0"/>
              <a:ea typeface="ＭＳ Ｐゴシック" pitchFamily="-96" charset="-128"/>
            </a:endParaRPr>
          </a:p>
        </p:txBody>
      </p:sp>
      <p:sp>
        <p:nvSpPr>
          <p:cNvPr id="22531" name="Sound"/>
          <p:cNvSpPr>
            <a:spLocks noEditPoints="1" noChangeArrowheads="1"/>
          </p:cNvSpPr>
          <p:nvPr/>
        </p:nvSpPr>
        <p:spPr bwMode="auto">
          <a:xfrm>
            <a:off x="6553200" y="4343400"/>
            <a:ext cx="1809750" cy="180975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28600" y="1828800"/>
            <a:ext cx="8656638" cy="696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3600">
                <a:latin typeface="Arial" charset="0"/>
                <a:ea typeface="ＭＳ Ｐゴシック" pitchFamily="-96" charset="-128"/>
              </a:rPr>
              <a:t>Using images to show rather than tell patrons what you want them to know</a:t>
            </a:r>
            <a:br>
              <a:rPr lang="en-US" sz="3600">
                <a:latin typeface="Arial" charset="0"/>
                <a:ea typeface="ＭＳ Ｐゴシック" pitchFamily="-96" charset="-128"/>
              </a:rPr>
            </a:b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3600">
                <a:latin typeface="Arial" charset="0"/>
                <a:ea typeface="ＭＳ Ｐゴシック" pitchFamily="-96" charset="-128"/>
              </a:rPr>
              <a:t> </a:t>
            </a:r>
            <a:r>
              <a:rPr lang="en-US" sz="3600">
                <a:latin typeface="Arial" charset="0"/>
                <a:ea typeface="ＭＳ Ｐゴシック" pitchFamily="-96" charset="-128"/>
                <a:hlinkClick r:id="rId3"/>
              </a:rPr>
              <a:t>Common Image Tools</a:t>
            </a:r>
            <a:r>
              <a:rPr lang="en-US" sz="3600">
                <a:latin typeface="Arial" charset="0"/>
                <a:ea typeface="ＭＳ Ｐゴシック" pitchFamily="-96" charset="-128"/>
              </a:rPr>
              <a:t/>
            </a:r>
            <a:br>
              <a:rPr lang="en-US" sz="3600">
                <a:latin typeface="Arial" charset="0"/>
                <a:ea typeface="ＭＳ Ｐゴシック" pitchFamily="-96" charset="-128"/>
              </a:rPr>
            </a:b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3600">
                <a:latin typeface="Arial" charset="0"/>
                <a:ea typeface="ＭＳ Ｐゴシック" pitchFamily="-96" charset="-128"/>
                <a:hlinkClick r:id="rId3"/>
              </a:rPr>
              <a:t>Screen Capturing Tools</a:t>
            </a: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</a:pP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</a:pP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</a:pPr>
            <a:endParaRPr lang="en-US" sz="3600">
              <a:latin typeface="Arial" charset="0"/>
              <a:ea typeface="ＭＳ Ｐゴシック" pitchFamily="-96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</a:pPr>
            <a:endParaRPr lang="en-US" sz="3600">
              <a:latin typeface="Arial" charset="0"/>
              <a:ea typeface="ＭＳ Ｐゴシック" pitchFamily="-96" charset="-128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04800" y="457200"/>
            <a:ext cx="883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Arial Bold" pitchFamily="-96" charset="0"/>
              </a:rPr>
              <a:t> Photos and Images</a:t>
            </a: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Screencasts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Screencasts are digital movies in which the setting is partly or wholly a computer screen and in which audio narration describes the on-screen action. </a:t>
            </a:r>
          </a:p>
          <a:p>
            <a:pPr>
              <a:buFont typeface="Monotype Sorts" pitchFamily="2" charset="2"/>
              <a:buNone/>
            </a:pP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	</a:t>
            </a:r>
            <a:r>
              <a:rPr lang="en-US" smtClean="0">
                <a:hlinkClick r:id="rId3"/>
              </a:rPr>
              <a:t>Screen capturing tools</a:t>
            </a:r>
            <a:endParaRPr lang="en-US" smtClean="0"/>
          </a:p>
        </p:txBody>
      </p:sp>
      <p:pic>
        <p:nvPicPr>
          <p:cNvPr id="28676" name="Picture 8" descr="C:\Documents and Settings\sariew\Local Settings\Temporary Internet Files\Content.IE5\ZOW3ZFYW\MCj037035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876800"/>
            <a:ext cx="1795463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Tools Have You Used?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In the chat screen type in some of the screencasts you’ve used and what you like about them. You can also request the microphone to talk to other participants today. 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	</a:t>
            </a:r>
          </a:p>
        </p:txBody>
      </p:sp>
      <p:pic>
        <p:nvPicPr>
          <p:cNvPr id="29700" name="Picture 4" descr="camtasi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419600"/>
            <a:ext cx="25812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the Challenges in Creating Screencasts?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List some of the challenges you’ve encountered in creating screencasts for your library.</a:t>
            </a:r>
          </a:p>
          <a:p>
            <a:pPr>
              <a:buFont typeface="Monotype Sorts" pitchFamily="2" charset="2"/>
              <a:buNone/>
            </a:pPr>
            <a:endParaRPr lang="en-US" smtClean="0"/>
          </a:p>
        </p:txBody>
      </p:sp>
      <p:pic>
        <p:nvPicPr>
          <p:cNvPr id="30724" name="Picture 5" descr="frustration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657600"/>
            <a:ext cx="39814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smtClean="0"/>
              <a:t>Challenges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Learning curve—Learning and mastering new technology and skills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Quality of production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Ability to post and share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online</a:t>
            </a:r>
          </a:p>
          <a:p>
            <a:pPr>
              <a:buFont typeface="Monotype Sorts" pitchFamily="2" charset="2"/>
              <a:buNone/>
            </a:pP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			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 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 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  </a:t>
            </a:r>
          </a:p>
        </p:txBody>
      </p:sp>
      <p:pic>
        <p:nvPicPr>
          <p:cNvPr id="31748" name="Picture 4" descr="overloa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10000"/>
            <a:ext cx="3581400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143000"/>
          </a:xfrm>
          <a:noFill/>
        </p:spPr>
        <p:txBody>
          <a:bodyPr lIns="90488" tIns="44450" rIns="90488" bIns="44450" anchor="ctr"/>
          <a:lstStyle/>
          <a:p>
            <a:pPr algn="ctr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Contact Information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362200"/>
            <a:ext cx="4572000" cy="2438400"/>
          </a:xfrm>
          <a:noFill/>
        </p:spPr>
        <p:txBody>
          <a:bodyPr lIns="90488" tIns="44450" rIns="90488" bIns="44450"/>
          <a:lstStyle/>
          <a:p>
            <a:pPr marL="342900" indent="-342900" algn="ctr"/>
            <a:r>
              <a:rPr lang="en-US" sz="3600" smtClean="0"/>
              <a:t>Susan Ariew</a:t>
            </a:r>
          </a:p>
          <a:p>
            <a:pPr marL="342900" indent="-342900" algn="ctr"/>
            <a:r>
              <a:rPr lang="en-US" sz="2800" smtClean="0">
                <a:hlinkClick r:id="rId3"/>
              </a:rPr>
              <a:t>sariew@usf.edu</a:t>
            </a:r>
            <a:endParaRPr lang="en-US" sz="2800" smtClean="0"/>
          </a:p>
          <a:p>
            <a:pPr marL="342900" indent="-342900" algn="ctr"/>
            <a:r>
              <a:rPr lang="en-US" sz="2800" smtClean="0"/>
              <a:t>974-0304</a:t>
            </a:r>
          </a:p>
          <a:p>
            <a:pPr marL="342900" indent="-342900" algn="ctr"/>
            <a:endParaRPr lang="en-US" sz="2800" smtClean="0"/>
          </a:p>
          <a:p>
            <a:pPr marL="342900" indent="-342900" algn="ctr"/>
            <a:r>
              <a:rPr lang="en-US" sz="2800" smtClean="0"/>
              <a:t>Blog: </a:t>
            </a:r>
            <a:r>
              <a:rPr lang="en-US" sz="2000" smtClean="0">
                <a:hlinkClick r:id="rId4"/>
              </a:rPr>
              <a:t>http://usflibraries.typepad.com/edlibreport/</a:t>
            </a:r>
            <a:endParaRPr lang="en-US" sz="2000" smtClean="0"/>
          </a:p>
          <a:p>
            <a:pPr marL="342900" indent="-342900" algn="ctr"/>
            <a:endParaRPr lang="en-US" sz="2000" smtClean="0"/>
          </a:p>
        </p:txBody>
      </p:sp>
      <p:pic>
        <p:nvPicPr>
          <p:cNvPr id="14340" name="Picture 4" descr="SAA_Thumbnail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4572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Videos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>
                <a:hlinkClick r:id="rId3"/>
              </a:rPr>
              <a:t>Video/Movie Tools</a:t>
            </a:r>
            <a:endParaRPr lang="en-US" smtClean="0"/>
          </a:p>
        </p:txBody>
      </p:sp>
      <p:pic>
        <p:nvPicPr>
          <p:cNvPr id="32772" name="Picture 4" descr="mat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819400"/>
            <a:ext cx="38385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Presenting/Web Conferencing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PowerPoint</a:t>
            </a:r>
          </a:p>
          <a:p>
            <a:r>
              <a:rPr lang="en-US" smtClean="0"/>
              <a:t>Prezi (free)</a:t>
            </a:r>
          </a:p>
          <a:p>
            <a:r>
              <a:rPr lang="en-US" smtClean="0"/>
              <a:t>Dim Dim</a:t>
            </a:r>
          </a:p>
          <a:p>
            <a:r>
              <a:rPr lang="en-US" smtClean="0"/>
              <a:t>GotoMeeting</a:t>
            </a:r>
          </a:p>
          <a:p>
            <a:r>
              <a:rPr lang="en-US" smtClean="0"/>
              <a:t>Adobe Connect</a:t>
            </a:r>
          </a:p>
          <a:p>
            <a:r>
              <a:rPr lang="en-US" smtClean="0"/>
              <a:t>Elluminate</a:t>
            </a:r>
            <a:br>
              <a:rPr lang="en-US" smtClean="0"/>
            </a:br>
            <a:r>
              <a:rPr lang="en-US" smtClean="0"/>
              <a:t> </a:t>
            </a:r>
          </a:p>
          <a:p>
            <a:pPr>
              <a:buFont typeface="Monotype Sorts" pitchFamily="2" charset="2"/>
              <a:buNone/>
            </a:pPr>
            <a:endParaRPr lang="en-US" smtClean="0"/>
          </a:p>
        </p:txBody>
      </p:sp>
      <p:pic>
        <p:nvPicPr>
          <p:cNvPr id="33796" name="Picture 4" descr="webcon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810000"/>
            <a:ext cx="29718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Screen Captures/Getting Started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Start with the basic tools and work your way up. 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JING (</a:t>
            </a:r>
            <a:r>
              <a:rPr lang="en-US" smtClean="0">
                <a:hlinkClick r:id="rId3"/>
              </a:rPr>
              <a:t>see demo</a:t>
            </a:r>
            <a:r>
              <a:rPr lang="en-US" smtClean="0"/>
              <a:t>) a cool tool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Quicktime 10 (Snow Leopard on Mac OS X) </a:t>
            </a:r>
            <a:r>
              <a:rPr lang="en-US" smtClean="0">
                <a:hlinkClick r:id="rId4"/>
              </a:rPr>
              <a:t>See this demo </a:t>
            </a:r>
            <a:r>
              <a:rPr lang="en-US" smtClean="0"/>
              <a:t>to  learn how easy it is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It helps to write a script when doing webcasts, videos, podcasts, etc. </a:t>
            </a:r>
            <a:br>
              <a:rPr lang="en-US" smtClean="0"/>
            </a:br>
            <a:endParaRPr lang="en-US" smtClean="0"/>
          </a:p>
          <a:p>
            <a:pPr>
              <a:buFont typeface="Monotype Sort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Xtranormal—the latest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8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 A Way to create flash animated videos with just a script.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Example: </a:t>
            </a:r>
            <a:r>
              <a:rPr lang="en-US" sz="2800" smtClean="0">
                <a:hlinkClick r:id="rId3"/>
              </a:rPr>
              <a:t>So You Want to Get a PhD in the Humanities</a:t>
            </a:r>
            <a:r>
              <a:rPr lang="en-US" sz="2800" smtClean="0"/>
              <a:t>       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Example: </a:t>
            </a:r>
            <a:r>
              <a:rPr lang="en-US" sz="2800" smtClean="0">
                <a:hlinkClick r:id="rId4"/>
              </a:rPr>
              <a:t>MBA Research Guide</a:t>
            </a:r>
            <a:r>
              <a:rPr lang="en-US" sz="2800" smtClean="0"/>
              <a:t> by Business Librarian Steve Cramer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8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			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  </a:t>
            </a:r>
          </a:p>
        </p:txBody>
      </p:sp>
      <p:pic>
        <p:nvPicPr>
          <p:cNvPr id="35844" name="Picture 3" descr="extr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6482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Helpful Links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 Learning Objects LibGuide: </a:t>
            </a:r>
            <a:r>
              <a:rPr lang="en-US" sz="2400" smtClean="0">
                <a:hlinkClick r:id="rId2"/>
              </a:rPr>
              <a:t>http://uiuc.libguides.com/content.php?pid=64638&amp;sid=477559</a:t>
            </a:r>
            <a:r>
              <a:rPr lang="en-US" sz="2400" smtClean="0"/>
              <a:t> (special thanks to Lori Mestre).</a:t>
            </a:r>
          </a:p>
          <a:p>
            <a:pPr>
              <a:buFont typeface="Monotype Sorts" pitchFamily="2" charset="2"/>
              <a:buNone/>
            </a:pPr>
            <a:endParaRPr lang="en-US" sz="2400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Learning Object Tutorial:</a:t>
            </a:r>
          </a:p>
          <a:p>
            <a:pPr>
              <a:buFont typeface="Monotype Sorts" pitchFamily="2" charset="2"/>
              <a:buNone/>
            </a:pPr>
            <a:r>
              <a:rPr lang="en-US" smtClean="0"/>
              <a:t>	</a:t>
            </a:r>
            <a:r>
              <a:rPr lang="en-US" sz="2400" smtClean="0">
                <a:hlinkClick r:id="rId3"/>
              </a:rPr>
              <a:t>http://www.eduworks.com/index.php/Publications/Learning-Object-Tutorial.html</a:t>
            </a:r>
            <a:endParaRPr lang="en-US" sz="2400" smtClean="0"/>
          </a:p>
          <a:p>
            <a:pPr>
              <a:buFont typeface="Monotype Sorts" pitchFamily="2" charset="2"/>
              <a:buNone/>
            </a:pPr>
            <a:endParaRPr lang="en-US" sz="2400" smtClean="0"/>
          </a:p>
          <a:p>
            <a:pPr>
              <a:buFont typeface="Monotype Sorts" pitchFamily="2" charset="2"/>
              <a:buNone/>
            </a:pPr>
            <a:endParaRPr lang="en-US" sz="2400" smtClean="0"/>
          </a:p>
          <a:p>
            <a:pPr>
              <a:buFont typeface="Monotype Sort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Questions/Comments?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178800" cy="417195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40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4000" smtClean="0"/>
              <a:t>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4000" smtClean="0"/>
              <a:t>	</a:t>
            </a:r>
            <a:endParaRPr lang="en-US" sz="24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4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/>
              <a:t>	</a:t>
            </a:r>
            <a:r>
              <a:rPr lang="en-US" sz="4000" smtClean="0"/>
              <a:t/>
            </a:r>
            <a:br>
              <a:rPr lang="en-US" sz="4000" smtClean="0"/>
            </a:br>
            <a:endParaRPr lang="en-US" sz="40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mtClean="0"/>
              <a:t>  </a:t>
            </a:r>
          </a:p>
        </p:txBody>
      </p:sp>
      <p:pic>
        <p:nvPicPr>
          <p:cNvPr id="37892" name="Picture 4" descr="C:\Documents and Settings\sariew\Local Settings\Temporary Internet Files\Content.IE5\ZOW3ZFYW\MCj010521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057400"/>
            <a:ext cx="33083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273470988_d48c9d1ae3_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676400"/>
            <a:ext cx="5738813" cy="43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6172200" y="1295400"/>
            <a:ext cx="2590800" cy="1524000"/>
          </a:xfrm>
          <a:prstGeom prst="cloudCallout">
            <a:avLst>
              <a:gd name="adj1" fmla="val -58454"/>
              <a:gd name="adj2" fmla="val 85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8000">
                <a:latin typeface="Tahoma" pitchFamily="34" charset="0"/>
              </a:rPr>
              <a:t>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 you are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Academic librarians?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From large institutions?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From small institutions?</a:t>
            </a:r>
          </a:p>
        </p:txBody>
      </p:sp>
      <p:pic>
        <p:nvPicPr>
          <p:cNvPr id="15364" name="Picture 4" descr="MCj023177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52400"/>
            <a:ext cx="2782888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 for Today’s Session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Identifying characteristics of learning objects</a:t>
            </a:r>
          </a:p>
          <a:p>
            <a:r>
              <a:rPr lang="en-US" sz="2800" smtClean="0"/>
              <a:t>Classifying types of learning objects &amp; their uses for reference and instruction</a:t>
            </a:r>
          </a:p>
          <a:p>
            <a:r>
              <a:rPr lang="en-US" sz="2800" smtClean="0"/>
              <a:t>Examples of learning objects that can offer reference assistance</a:t>
            </a:r>
          </a:p>
          <a:p>
            <a:r>
              <a:rPr lang="en-US" sz="2800" smtClean="0"/>
              <a:t>Tips on how to get started in creating and using learning objects </a:t>
            </a:r>
            <a:endParaRPr lang="en-US" sz="2400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What Are Learning Objects?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“A learning object is any digital resource that can be reused to mediate learning.” </a:t>
            </a:r>
          </a:p>
          <a:p>
            <a:pPr>
              <a:buFont typeface="Monotype Sorts" pitchFamily="2" charset="2"/>
              <a:buNone/>
            </a:pPr>
            <a:r>
              <a:rPr lang="en-US" sz="1200" smtClean="0">
                <a:hlinkClick r:id="rId2"/>
              </a:rPr>
              <a:t> “Learning Objects in Higher Education”, </a:t>
            </a:r>
            <a:r>
              <a:rPr lang="en-US" sz="1200" i="1" smtClean="0">
                <a:hlinkClick r:id="rId2"/>
              </a:rPr>
              <a:t>EDUCAUSE Research Bulletin</a:t>
            </a:r>
            <a:r>
              <a:rPr lang="en-US" sz="1200" smtClean="0">
                <a:hlinkClick r:id="rId2"/>
              </a:rPr>
              <a:t>, Vol. 2001, Issue 19, October 1, 2002</a:t>
            </a:r>
            <a:r>
              <a:rPr lang="en-US" smtClean="0">
                <a:hlinkClick r:id="rId2"/>
              </a:rPr>
              <a:t>.</a:t>
            </a:r>
            <a:endParaRPr lang="en-US" smtClean="0"/>
          </a:p>
          <a:p>
            <a:pPr>
              <a:buFont typeface="Monotype Sorts" pitchFamily="2" charset="2"/>
              <a:buNone/>
            </a:pP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mtClean="0"/>
              <a:t>						</a:t>
            </a:r>
          </a:p>
        </p:txBody>
      </p:sp>
      <p:pic>
        <p:nvPicPr>
          <p:cNvPr id="17412" name="Picture 3" descr="researchcyc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9100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Definition of LOs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mtClean="0"/>
              <a:t>“Learning Objects are small stand-alone “chunks” of information designed to be easily reused and repackaged to meet the needs of different audiences. They are typically designed to achieve a certain narrow learning objective and may contain an assessment to determine success against that objective.” (Learning Objects Network, 2004, para 1)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Digital LOs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3886200"/>
          </a:xfrm>
        </p:spPr>
        <p:txBody>
          <a:bodyPr/>
          <a:lstStyle/>
          <a:p>
            <a:r>
              <a:rPr lang="en-US" smtClean="0"/>
              <a:t>Are Reusable</a:t>
            </a:r>
          </a:p>
          <a:p>
            <a:r>
              <a:rPr lang="en-US" smtClean="0"/>
              <a:t>Are Portable</a:t>
            </a:r>
          </a:p>
          <a:p>
            <a:r>
              <a:rPr lang="en-US" smtClean="0"/>
              <a:t>Are Accessable</a:t>
            </a:r>
          </a:p>
          <a:p>
            <a:r>
              <a:rPr lang="en-US" smtClean="0"/>
              <a:t>Are Sharable and stand alone</a:t>
            </a:r>
          </a:p>
          <a:p>
            <a:r>
              <a:rPr lang="en-US" smtClean="0"/>
              <a:t>Mediates learning</a:t>
            </a:r>
          </a:p>
        </p:txBody>
      </p:sp>
      <p:pic>
        <p:nvPicPr>
          <p:cNvPr id="19460" name="Picture 5" descr="C:\Documents and Settings\sariew\Local Settings\Temporary Internet Files\Content.IE5\OUXCWXAX\MC90043155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505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Learning Objects and Course Management Systems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Widespread use of learning management systems (LMS) or course management systems (CMS) on college campuses has made the concept of learning objects very popular.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	</a:t>
            </a:r>
            <a:r>
              <a:rPr lang="en-US" sz="1200" smtClean="0">
                <a:hlinkClick r:id="rId3"/>
              </a:rPr>
              <a:t>http://www.screencast.com/users/SAA60/folders/Jing/media/e7c84a28-355e-41e8-be5e-0f69bfb0c130</a:t>
            </a:r>
            <a:endParaRPr lang="en-US" sz="12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1200" smtClean="0"/>
              <a:t>	(a two minute hybrid webcast on library subject guides).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8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smtClean="0"/>
              <a:t>			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8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800" smtClean="0"/>
          </a:p>
        </p:txBody>
      </p:sp>
      <p:pic>
        <p:nvPicPr>
          <p:cNvPr id="20484" name="Picture 5" descr="blckboar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724400"/>
            <a:ext cx="23145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New Kinds of Teaching Librarians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Blended Librarian (Stephen Bell)</a:t>
            </a:r>
          </a:p>
          <a:p>
            <a:pPr lvl="1">
              <a:buFont typeface="Monotype Sorts" pitchFamily="2" charset="2"/>
              <a:buNone/>
            </a:pPr>
            <a:r>
              <a:rPr lang="en-US" smtClean="0"/>
              <a:t>	Librarians with new skill sets such as instructional design/technology skills</a:t>
            </a:r>
          </a:p>
          <a:p>
            <a:r>
              <a:rPr lang="en-US" smtClean="0"/>
              <a:t>The Embedded Librarian</a:t>
            </a:r>
          </a:p>
          <a:p>
            <a:pPr lvl="1">
              <a:buFont typeface="Monotype Sorts" pitchFamily="2" charset="2"/>
              <a:buNone/>
            </a:pPr>
            <a:r>
              <a:rPr lang="en-US" smtClean="0"/>
              <a:t>  Becoming an integral part of courses and curricula—moving from coordination, cooperation to collaboration &amp; partnerships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2336</TotalTime>
  <Words>581</Words>
  <Application>Microsoft Office PowerPoint</Application>
  <PresentationFormat>On-screen Show (4:3)</PresentationFormat>
  <Paragraphs>140</Paragraphs>
  <Slides>25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Times New Roman</vt:lpstr>
      <vt:lpstr>Arial</vt:lpstr>
      <vt:lpstr>Arial Black</vt:lpstr>
      <vt:lpstr>Tahoma</vt:lpstr>
      <vt:lpstr>Monotype Sorts</vt:lpstr>
      <vt:lpstr>ＭＳ Ｐゴシック</vt:lpstr>
      <vt:lpstr>Arial Bold</vt:lpstr>
      <vt:lpstr>Contemporary Portrait</vt:lpstr>
      <vt:lpstr>Using Learning Objects to Enhance Distance Reference Services</vt:lpstr>
      <vt:lpstr> Contact Information</vt:lpstr>
      <vt:lpstr>Who you are </vt:lpstr>
      <vt:lpstr>Objectives for Today’s Session</vt:lpstr>
      <vt:lpstr>What Are Learning Objects?</vt:lpstr>
      <vt:lpstr>Definition of LOs</vt:lpstr>
      <vt:lpstr>Characteristics of Digital LOs</vt:lpstr>
      <vt:lpstr>Learning Objects and Course Management Systems</vt:lpstr>
      <vt:lpstr>New Kinds of Teaching Librarians</vt:lpstr>
      <vt:lpstr>Embedded-ness &amp; Instruction</vt:lpstr>
      <vt:lpstr>Using LOs for Online Consultations &amp; Reference</vt:lpstr>
      <vt:lpstr>Finding Ready Made LOs</vt:lpstr>
      <vt:lpstr>What Are Your Favorites?</vt:lpstr>
      <vt:lpstr>Slide 14</vt:lpstr>
      <vt:lpstr>Slide 15</vt:lpstr>
      <vt:lpstr>Screencasts </vt:lpstr>
      <vt:lpstr>What Tools Have You Used? </vt:lpstr>
      <vt:lpstr>What Are the Challenges in Creating Screencasts?</vt:lpstr>
      <vt:lpstr>Challenges</vt:lpstr>
      <vt:lpstr>Videos</vt:lpstr>
      <vt:lpstr>Presenting/Web Conferencing</vt:lpstr>
      <vt:lpstr>Screen Captures/Getting Started </vt:lpstr>
      <vt:lpstr>Xtranormal—the latest</vt:lpstr>
      <vt:lpstr>Helpful Links</vt:lpstr>
      <vt:lpstr>Questions/Comments? </vt:lpstr>
    </vt:vector>
  </TitlesOfParts>
  <Company>University of South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Outreach Blogs: Innovative Strategies for Connecting Libraries to Their Communities</dc:title>
  <dc:creator>Gina Clifford</dc:creator>
  <cp:lastModifiedBy>sariew</cp:lastModifiedBy>
  <cp:revision>67</cp:revision>
  <cp:lastPrinted>2003-09-10T17:50:20Z</cp:lastPrinted>
  <dcterms:created xsi:type="dcterms:W3CDTF">2009-04-07T20:07:55Z</dcterms:created>
  <dcterms:modified xsi:type="dcterms:W3CDTF">2011-01-19T19:00:19Z</dcterms:modified>
</cp:coreProperties>
</file>