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4" r:id="rId3"/>
    <p:sldId id="303" r:id="rId4"/>
    <p:sldId id="306" r:id="rId5"/>
    <p:sldId id="300" r:id="rId6"/>
    <p:sldId id="310" r:id="rId7"/>
    <p:sldId id="292" r:id="rId8"/>
    <p:sldId id="309" r:id="rId9"/>
    <p:sldId id="308" r:id="rId10"/>
    <p:sldId id="311" r:id="rId11"/>
    <p:sldId id="312" r:id="rId12"/>
    <p:sldId id="313" r:id="rId13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CC0000"/>
    <a:srgbClr val="FF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902BDAE-B12C-466E-BDA7-DEBA8B6070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9788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FF4D94E-C674-49EA-88D5-7B4145ACA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C37E1-1D5A-4A3A-AB18-DF8740EE899E}" type="slidenum">
              <a:rPr lang="en-US"/>
              <a:pPr/>
              <a:t>3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151A6B-B6EC-4D3A-A8DA-0E7B5C634FC3}" type="slidenum">
              <a:rPr lang="en-US"/>
              <a:pPr/>
              <a:t>4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3F7EEC-88CE-4788-9DDB-3B00CE041762}" type="slidenum">
              <a:rPr lang="en-US"/>
              <a:pPr/>
              <a:t>7</a:t>
            </a:fld>
            <a:endParaRPr 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Susie 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Virginia Tech experience – Ed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Librarian viewpoint – Susie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Administrative viewpoint – Nan 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01228A-0001-48A0-9E1E-9CE110C96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D0A2CF-283E-4025-923C-9EEF6B7E3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589E36-F8B5-4C8C-864C-3E69D6E91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ADC6B0-94CA-4968-81F2-DF928EB11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75D793-C7B8-42C2-8788-D8F57AF664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9AD7D8-366B-4CBE-9FC3-9DB80BCAB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D3841F-D25B-45E2-8E4D-45EE8382F4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1FC22B-E931-4355-A2D9-CF37C2418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993CA0-9D76-4DF0-A537-C3B99FF35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B8FE33-5D62-465A-9E74-BF81942481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3DA883-78E2-4F0D-941B-803F7DC6A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D38E27"/>
                </a:solidFill>
              </a:defRPr>
            </a:lvl1pPr>
          </a:lstStyle>
          <a:p>
            <a:pPr>
              <a:defRPr/>
            </a:pPr>
            <a:fld id="{CED1B76A-CEED-4EBD-A9B6-D630E9703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40" name="Picture 24" descr="heade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0" y="5772150"/>
            <a:ext cx="59150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>
    <p:push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"/>
        <a:defRPr sz="3200" kern="12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"/>
        <a:defRPr sz="28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"/>
        <a:defRPr sz="2400" kern="1200">
          <a:solidFill>
            <a:schemeClr val="tx2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charset="2"/>
        <a:buChar char=""/>
        <a:defRPr sz="2000" kern="1200">
          <a:solidFill>
            <a:schemeClr val="tx2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charset="2"/>
        <a:buChar char=""/>
        <a:defRPr kern="1200">
          <a:solidFill>
            <a:schemeClr val="tx2"/>
          </a:solidFill>
          <a:latin typeface="+mn-lt"/>
          <a:ea typeface="ＭＳ Ｐゴシック" charset="-128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guides.lib.usf.edu/aecontent.php?pid=8421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sariew@lib.usf.edu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msmith@lib.usf.edu" TargetMode="Externa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8510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>
                <a:ea typeface="+mj-ea"/>
                <a:cs typeface="+mj-cs"/>
              </a:rPr>
              <a:t>If It’s Worth Teaching, It’s Worth Finding Out Whether They Learned It!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09800"/>
            <a:ext cx="6400800" cy="2209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dirty="0" smtClean="0">
              <a:solidFill>
                <a:srgbClr val="443329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43329"/>
                </a:solidFill>
              </a:rPr>
              <a:t>Assessment Basics for Library Instruction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43329"/>
                </a:solidFill>
              </a:rPr>
              <a:t>Friday, December 4, 2009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olidFill>
                  <a:srgbClr val="443329"/>
                </a:solidFill>
              </a:rPr>
              <a:t>1:00-4:00 PM</a:t>
            </a:r>
          </a:p>
        </p:txBody>
      </p:sp>
      <p:sp>
        <p:nvSpPr>
          <p:cNvPr id="13316" name="Text Box 20"/>
          <p:cNvSpPr txBox="1">
            <a:spLocks noChangeArrowheads="1"/>
          </p:cNvSpPr>
          <p:nvPr/>
        </p:nvSpPr>
        <p:spPr bwMode="auto">
          <a:xfrm>
            <a:off x="4359275" y="47005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b="1"/>
          </a:p>
        </p:txBody>
      </p:sp>
      <p:pic>
        <p:nvPicPr>
          <p:cNvPr id="13317" name="Picture 4" descr="nefli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5486400"/>
            <a:ext cx="72390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Ideas for Assessment (from USF)</a:t>
            </a:r>
            <a:endParaRPr lang="en-US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Pretest used as diagnostic</a:t>
            </a:r>
          </a:p>
          <a:p>
            <a:r>
              <a:rPr lang="en-US" dirty="0" smtClean="0"/>
              <a:t>In class worksheet </a:t>
            </a:r>
            <a:r>
              <a:rPr lang="en-US" dirty="0" smtClean="0"/>
              <a:t>examples</a:t>
            </a:r>
            <a:endParaRPr lang="en-US" dirty="0" smtClean="0"/>
          </a:p>
          <a:p>
            <a:r>
              <a:rPr lang="en-US" dirty="0" smtClean="0"/>
              <a:t>Program evaluation </a:t>
            </a:r>
            <a:r>
              <a:rPr lang="en-US" dirty="0" smtClean="0"/>
              <a:t>FYS</a:t>
            </a:r>
          </a:p>
          <a:p>
            <a:r>
              <a:rPr lang="en-US" dirty="0" smtClean="0"/>
              <a:t>Resource page:</a:t>
            </a: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endParaRPr lang="en-US" dirty="0" smtClean="0">
              <a:hlinkClick r:id="rId2"/>
            </a:endParaRPr>
          </a:p>
          <a:p>
            <a:pPr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guides.lib.usf.edu/aecontent.php?pid=84214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Font typeface="Wingdings 2" charset="2"/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22532" name="Picture 2" descr="C:\Documents and Settings\sariew\Local Settings\Temporary Internet Files\Content.IE5\WQF7LEAJ\MPj0439390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43200"/>
            <a:ext cx="32766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Discussion Points</a:t>
            </a:r>
            <a:endParaRPr lang="en-US" dirty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Biggest assessment-related issue</a:t>
            </a:r>
          </a:p>
          <a:p>
            <a:r>
              <a:rPr lang="en-US" smtClean="0"/>
              <a:t>Assessment and collaboration</a:t>
            </a:r>
          </a:p>
          <a:p>
            <a:r>
              <a:rPr lang="en-US" smtClean="0"/>
              <a:t>Putting assessment to use</a:t>
            </a:r>
          </a:p>
          <a:p>
            <a:r>
              <a:rPr lang="en-US" smtClean="0"/>
              <a:t>Questions and Concerns</a:t>
            </a:r>
          </a:p>
        </p:txBody>
      </p:sp>
      <p:pic>
        <p:nvPicPr>
          <p:cNvPr id="23556" name="Picture 2" descr="C:\Documents and Settings\sariew\Local Settings\Temporary Internet Files\Content.IE5\TBYVIK3O\MCj043441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114800"/>
            <a:ext cx="1625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charset="2"/>
              <a:buNone/>
            </a:pPr>
            <a:r>
              <a:rPr lang="en-US" smtClean="0"/>
              <a:t>Final questions</a:t>
            </a:r>
          </a:p>
          <a:p>
            <a:pPr>
              <a:buFont typeface="Wingdings 2" charset="2"/>
              <a:buNone/>
            </a:pPr>
            <a:r>
              <a:rPr lang="en-US" smtClean="0"/>
              <a:t>Workshop Evaluations</a:t>
            </a:r>
          </a:p>
        </p:txBody>
      </p:sp>
      <p:pic>
        <p:nvPicPr>
          <p:cNvPr id="24580" name="Picture 2" descr="C:\Documents and Settings\sariew\Local Settings\Temporary Internet Files\Content.IE5\TBYVIK3O\MCj010521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667000"/>
            <a:ext cx="32004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>
                <a:ea typeface="+mj-ea"/>
                <a:cs typeface="+mj-cs"/>
              </a:rPr>
              <a:t>Contact Information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4114800"/>
            <a:ext cx="39624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smtClean="0"/>
              <a:t>Susan Ariew</a:t>
            </a:r>
            <a:br>
              <a:rPr lang="en-US" b="1" smtClean="0"/>
            </a:br>
            <a:r>
              <a:rPr lang="en-US" b="1" smtClean="0">
                <a:hlinkClick r:id="rId2"/>
              </a:rPr>
              <a:t>sariew@lib.usf.edu</a:t>
            </a:r>
            <a:endParaRPr lang="en-US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b="1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pic>
        <p:nvPicPr>
          <p:cNvPr id="14340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0574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057400"/>
            <a:ext cx="15240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343400" y="4114800"/>
            <a:ext cx="48006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>
                <a:latin typeface="Franklin Gothic Book" charset="0"/>
              </a:rPr>
              <a:t>Drew Smith</a:t>
            </a:r>
          </a:p>
          <a:p>
            <a:pPr>
              <a:lnSpc>
                <a:spcPct val="90000"/>
              </a:lnSpc>
            </a:pPr>
            <a:r>
              <a:rPr lang="en-US" sz="3200" b="1">
                <a:latin typeface="Franklin Gothic Book" charset="0"/>
              </a:rPr>
              <a:t>	</a:t>
            </a:r>
            <a:r>
              <a:rPr lang="en-US" sz="3200" b="1">
                <a:latin typeface="Franklin Gothic Book" charset="0"/>
                <a:hlinkClick r:id="rId5"/>
              </a:rPr>
              <a:t>amsmith@lib.usf.edu</a:t>
            </a:r>
            <a:endParaRPr lang="en-US" sz="3200" b="1">
              <a:latin typeface="Franklin Gothic Book" charset="0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TELL US ABOUT You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54163"/>
            <a:ext cx="8686800" cy="248443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Academic librarian? School librarian?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Large or small institution?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Your title/function/primary role(s)?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15364" name="Picture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048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6400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Objectives For Today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048000" y="1524000"/>
            <a:ext cx="4572000" cy="1295400"/>
          </a:xfrm>
        </p:spPr>
        <p:txBody>
          <a:bodyPr/>
          <a:lstStyle/>
          <a:p>
            <a:pPr marL="514350" indent="-514350" algn="r" eaLnBrk="1" hangingPunct="1">
              <a:buFont typeface="Wingdings 2" charset="2"/>
              <a:buNone/>
            </a:pPr>
            <a:r>
              <a:rPr lang="en-US" smtClean="0"/>
              <a:t>Be able to </a:t>
            </a:r>
            <a:r>
              <a:rPr lang="en-US" u="sng" smtClean="0"/>
              <a:t>classify</a:t>
            </a:r>
            <a:r>
              <a:rPr lang="en-US" smtClean="0"/>
              <a:t> and </a:t>
            </a:r>
            <a:r>
              <a:rPr lang="en-US" u="sng" smtClean="0"/>
              <a:t>analyze</a:t>
            </a:r>
            <a:r>
              <a:rPr lang="en-US" smtClean="0"/>
              <a:t> assessments.</a:t>
            </a:r>
          </a:p>
          <a:p>
            <a:pPr marL="514350" indent="-514350" eaLnBrk="1" hangingPunct="1">
              <a:buFontTx/>
              <a:buNone/>
            </a:pPr>
            <a:endParaRPr lang="en-US" sz="3000" smtClean="0"/>
          </a:p>
        </p:txBody>
      </p:sp>
      <p:pic>
        <p:nvPicPr>
          <p:cNvPr id="16388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19200"/>
            <a:ext cx="26098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971800"/>
            <a:ext cx="26098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276600" y="3505200"/>
            <a:ext cx="281940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u="sng" dirty="0">
                <a:latin typeface="+mn-lt"/>
                <a:ea typeface="+mn-ea"/>
              </a:rPr>
              <a:t>Exchange ideas</a:t>
            </a:r>
            <a:r>
              <a:rPr lang="en-US" sz="3200" dirty="0">
                <a:latin typeface="+mn-lt"/>
                <a:ea typeface="+mn-ea"/>
              </a:rPr>
              <a:t> about designing and using assessments.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ea typeface="+mj-ea"/>
                <a:cs typeface="+mj-cs"/>
              </a:rPr>
              <a:t>Formative vs. </a:t>
            </a:r>
            <a:r>
              <a:rPr lang="en-US" dirty="0" smtClean="0">
                <a:ea typeface="+mj-ea"/>
                <a:cs typeface="+mj-cs"/>
              </a:rPr>
              <a:t>Summative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408237"/>
          </a:xfrm>
        </p:spPr>
        <p:txBody>
          <a:bodyPr numCol="2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charset="2"/>
              <a:buNone/>
              <a:defRPr/>
            </a:pPr>
            <a:r>
              <a:rPr lang="en-US" b="1" u="sng" dirty="0" smtClean="0">
                <a:ea typeface="+mn-ea"/>
                <a:cs typeface="+mn-cs"/>
              </a:rPr>
              <a:t>Form</a:t>
            </a:r>
            <a:r>
              <a:rPr lang="en-US" b="1" dirty="0" smtClean="0">
                <a:ea typeface="+mn-ea"/>
                <a:cs typeface="+mn-cs"/>
              </a:rPr>
              <a:t>ative</a:t>
            </a:r>
          </a:p>
          <a:p>
            <a:pPr eaLnBrk="1" fontAlgn="auto" hangingPunct="1">
              <a:spcAft>
                <a:spcPts val="0"/>
              </a:spcAft>
              <a:buFont typeface="Wingdings 2" charset="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(to form the future)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Improves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Builds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n-ea"/>
                <a:cs typeface="+mn-cs"/>
              </a:rPr>
              <a:t>Coaches</a:t>
            </a:r>
          </a:p>
          <a:p>
            <a:pPr eaLnBrk="1" fontAlgn="auto" hangingPunct="1">
              <a:spcAft>
                <a:spcPts val="0"/>
              </a:spcAft>
              <a:buFont typeface="Wingdings 2" charset="2"/>
              <a:buNone/>
              <a:defRPr/>
            </a:pPr>
            <a:r>
              <a:rPr lang="en-US" b="1" u="sng" dirty="0" smtClean="0">
                <a:ea typeface="+mn-ea"/>
                <a:cs typeface="+mn-cs"/>
              </a:rPr>
              <a:t>Summ</a:t>
            </a:r>
            <a:r>
              <a:rPr lang="en-US" b="1" dirty="0" smtClean="0">
                <a:ea typeface="+mn-ea"/>
                <a:cs typeface="+mn-cs"/>
              </a:rPr>
              <a:t>ative</a:t>
            </a:r>
          </a:p>
          <a:p>
            <a:pPr lvl="1" eaLnBrk="1" fontAlgn="auto" hangingPunct="1">
              <a:spcAft>
                <a:spcPts val="0"/>
              </a:spcAft>
              <a:buFont typeface="Wingdings 2" charset="2"/>
              <a:buNone/>
              <a:defRPr/>
            </a:pPr>
            <a:r>
              <a:rPr lang="en-US" sz="3200" dirty="0" smtClean="0">
                <a:ea typeface="+mn-ea"/>
              </a:rPr>
              <a:t>(to summarize the past)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ea typeface="+mn-ea"/>
              </a:rPr>
              <a:t>Evaluates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ea typeface="+mn-ea"/>
              </a:rPr>
              <a:t>Grades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ea typeface="+mn-ea"/>
              </a:rPr>
              <a:t>Ranks</a:t>
            </a:r>
          </a:p>
        </p:txBody>
      </p:sp>
      <p:pic>
        <p:nvPicPr>
          <p:cNvPr id="17412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41148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038600"/>
            <a:ext cx="17399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charset="2"/>
              <a:buNone/>
            </a:pPr>
            <a:r>
              <a:rPr lang="en-US" b="1" i="1" smtClean="0"/>
              <a:t>Formative</a:t>
            </a:r>
            <a:r>
              <a:rPr lang="en-US" smtClean="0"/>
              <a:t>: Students’ performance on tasks and assignments in or outside of class (non-graded)</a:t>
            </a:r>
          </a:p>
          <a:p>
            <a:pPr eaLnBrk="1" hangingPunct="1">
              <a:buFont typeface="Wingdings 2" charset="2"/>
              <a:buNone/>
            </a:pPr>
            <a:r>
              <a:rPr lang="en-US" smtClean="0"/>
              <a:t>Students’ attitudes about the presentation</a:t>
            </a:r>
          </a:p>
          <a:p>
            <a:pPr eaLnBrk="1" hangingPunct="1">
              <a:buFont typeface="Wingdings 2" charset="2"/>
              <a:buNone/>
            </a:pPr>
            <a:r>
              <a:rPr lang="en-US" smtClean="0"/>
              <a:t>Student self-assessment of learning</a:t>
            </a:r>
            <a:br>
              <a:rPr lang="en-US" smtClean="0"/>
            </a:br>
            <a:endParaRPr lang="en-US" smtClean="0"/>
          </a:p>
          <a:p>
            <a:pPr eaLnBrk="1" hangingPunct="1">
              <a:buFont typeface="Wingdings 2" charset="2"/>
              <a:buNone/>
            </a:pPr>
            <a:r>
              <a:rPr lang="en-US" b="1" i="1" smtClean="0"/>
              <a:t>Summative</a:t>
            </a:r>
            <a:r>
              <a:rPr lang="en-US" smtClean="0"/>
              <a:t>: Pretests, post-tests, quizzes</a:t>
            </a:r>
          </a:p>
          <a:p>
            <a:pPr eaLnBrk="1" hangingPunct="1">
              <a:buFont typeface="Wingdings 2" charset="2"/>
              <a:buNone/>
            </a:pPr>
            <a:r>
              <a:rPr lang="en-US" smtClean="0"/>
              <a:t>Worksheets/assignments completed for a grade</a:t>
            </a:r>
          </a:p>
          <a:p>
            <a:endParaRPr lang="en-US" smtClean="0"/>
          </a:p>
        </p:txBody>
      </p:sp>
    </p:spTree>
  </p:cSld>
  <p:clrMapOvr>
    <a:masterClrMapping/>
  </p:clrMapOvr>
  <p:transition>
    <p:push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WHY ASSESS?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686800" cy="4770438"/>
          </a:xfrm>
        </p:spPr>
        <p:txBody>
          <a:bodyPr/>
          <a:lstStyle/>
          <a:p>
            <a:pPr eaLnBrk="1" hangingPunct="1">
              <a:buFont typeface="Wingdings 2" charset="2"/>
              <a:buNone/>
            </a:pPr>
            <a:r>
              <a:rPr lang="en-US" smtClean="0"/>
              <a:t>To improve or evaluate:</a:t>
            </a:r>
          </a:p>
          <a:p>
            <a:pPr eaLnBrk="1" hangingPunct="1"/>
            <a:r>
              <a:rPr lang="en-US" smtClean="0"/>
              <a:t>Student attitudes</a:t>
            </a:r>
          </a:p>
          <a:p>
            <a:pPr eaLnBrk="1" hangingPunct="1"/>
            <a:r>
              <a:rPr lang="en-US" smtClean="0"/>
              <a:t>Student learning</a:t>
            </a:r>
          </a:p>
          <a:p>
            <a:pPr eaLnBrk="1" hangingPunct="1"/>
            <a:r>
              <a:rPr lang="en-US" smtClean="0"/>
              <a:t>Teaching skills</a:t>
            </a:r>
          </a:p>
          <a:p>
            <a:pPr eaLnBrk="1" hangingPunct="1"/>
            <a:r>
              <a:rPr lang="en-US" smtClean="0"/>
              <a:t>The effectiveness of a specific activity or teaching method</a:t>
            </a:r>
          </a:p>
          <a:p>
            <a:pPr eaLnBrk="1" hangingPunct="1"/>
            <a:r>
              <a:rPr lang="en-US" smtClean="0"/>
              <a:t>A library’s instructional program</a:t>
            </a:r>
          </a:p>
          <a:p>
            <a:pPr eaLnBrk="1" hangingPunct="1"/>
            <a:r>
              <a:rPr lang="en-US" smtClean="0"/>
              <a:t>A library’s services</a:t>
            </a:r>
          </a:p>
          <a:p>
            <a:pPr eaLnBrk="1" hangingPunct="1">
              <a:buFontTx/>
              <a:buNone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9460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4800"/>
            <a:ext cx="40386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Audiences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51437"/>
          </a:xfrm>
        </p:spPr>
        <p:txBody>
          <a:bodyPr/>
          <a:lstStyle/>
          <a:p>
            <a:pPr eaLnBrk="1" hangingPunct="1"/>
            <a:r>
              <a:rPr lang="en-US" smtClean="0"/>
              <a:t>The student</a:t>
            </a:r>
          </a:p>
          <a:p>
            <a:pPr eaLnBrk="1" hangingPunct="1"/>
            <a:r>
              <a:rPr lang="en-US" smtClean="0"/>
              <a:t>The librarian (self)</a:t>
            </a:r>
          </a:p>
          <a:p>
            <a:pPr eaLnBrk="1" hangingPunct="1"/>
            <a:r>
              <a:rPr lang="en-US" smtClean="0"/>
              <a:t>The instructor</a:t>
            </a:r>
          </a:p>
          <a:p>
            <a:pPr eaLnBrk="1" hangingPunct="1"/>
            <a:r>
              <a:rPr lang="en-US" smtClean="0"/>
              <a:t>Other librarians</a:t>
            </a:r>
          </a:p>
          <a:p>
            <a:pPr eaLnBrk="1" hangingPunct="1"/>
            <a:r>
              <a:rPr lang="en-US" smtClean="0"/>
              <a:t>Coordinator of library instruction</a:t>
            </a:r>
          </a:p>
          <a:p>
            <a:pPr eaLnBrk="1" hangingPunct="1"/>
            <a:r>
              <a:rPr lang="en-US" smtClean="0"/>
              <a:t>Library administration</a:t>
            </a:r>
          </a:p>
          <a:p>
            <a:pPr eaLnBrk="1" hangingPunct="1"/>
            <a:r>
              <a:rPr lang="en-US" smtClean="0"/>
              <a:t>Accrediting bodies</a:t>
            </a:r>
          </a:p>
          <a:p>
            <a:pPr eaLnBrk="1" hangingPunct="1"/>
            <a:r>
              <a:rPr lang="en-US" smtClean="0"/>
              <a:t>Others</a:t>
            </a:r>
          </a:p>
          <a:p>
            <a:pPr eaLnBrk="1" hangingPunct="1"/>
            <a:endParaRPr lang="en-US" smtClean="0"/>
          </a:p>
        </p:txBody>
      </p:sp>
      <p:pic>
        <p:nvPicPr>
          <p:cNvPr id="20484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28600"/>
            <a:ext cx="46482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ea typeface="+mj-ea"/>
                <a:cs typeface="+mj-cs"/>
              </a:rPr>
              <a:t>Assessing </a:t>
            </a:r>
            <a:r>
              <a:rPr lang="en-US" sz="3200" dirty="0">
                <a:ea typeface="+mj-ea"/>
                <a:cs typeface="+mj-cs"/>
              </a:rPr>
              <a:t>the Assessment Tools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554163"/>
            <a:ext cx="8686800" cy="34750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Small Group Activity</a:t>
            </a:r>
          </a:p>
          <a:p>
            <a:pPr eaLnBrk="1" hangingPunct="1"/>
            <a:r>
              <a:rPr lang="en-US" sz="2400" smtClean="0"/>
              <a:t>Each group will work on analyzing an assessment instrument.</a:t>
            </a:r>
          </a:p>
          <a:p>
            <a:pPr eaLnBrk="1" hangingPunct="1"/>
            <a:r>
              <a:rPr lang="en-US" sz="2400" smtClean="0"/>
              <a:t>Appoint someone in the group to record ideas.</a:t>
            </a:r>
          </a:p>
          <a:p>
            <a:pPr eaLnBrk="1" hangingPunct="1"/>
            <a:r>
              <a:rPr lang="en-US" sz="2400" smtClean="0"/>
              <a:t>Appoint someone else who will briefly present/summarize those ideas to the group.</a:t>
            </a:r>
          </a:p>
          <a:p>
            <a:pPr eaLnBrk="1" hangingPunct="1"/>
            <a:r>
              <a:rPr lang="en-US" sz="2400" smtClean="0"/>
              <a:t>Appoint a timekeeper/facilitator.</a:t>
            </a:r>
          </a:p>
          <a:p>
            <a:pPr eaLnBrk="1" hangingPunct="1"/>
            <a:r>
              <a:rPr lang="en-US" sz="2400" smtClean="0"/>
              <a:t>You will have about 30 minutes to work.</a:t>
            </a:r>
          </a:p>
          <a:p>
            <a:pPr eaLnBrk="1" hangingPunct="1">
              <a:buFontTx/>
              <a:buNone/>
            </a:pPr>
            <a:endParaRPr lang="en-US" sz="2400" smtClean="0"/>
          </a:p>
        </p:txBody>
      </p:sp>
    </p:spTree>
  </p:cSld>
  <p:clrMapOvr>
    <a:masterClrMapping/>
  </p:clrMapOvr>
  <p:transition>
    <p:push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ヒラギノ角ゴ Pro W6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ＭＳ Ｐゴシック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Trek.thmx</Template>
  <TotalTime>3024</TotalTime>
  <Words>289</Words>
  <Application>Microsoft Office PowerPoint</Application>
  <PresentationFormat>On-screen Show (4:3)</PresentationFormat>
  <Paragraphs>86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Trek</vt:lpstr>
      <vt:lpstr>If It’s Worth Teaching, It’s Worth Finding Out Whether They Learned It!</vt:lpstr>
      <vt:lpstr>Contact Information</vt:lpstr>
      <vt:lpstr>TELL US ABOUT You</vt:lpstr>
      <vt:lpstr>Objectives For Today</vt:lpstr>
      <vt:lpstr>Formative vs. Summative</vt:lpstr>
      <vt:lpstr>Examples</vt:lpstr>
      <vt:lpstr>WHY ASSESS?</vt:lpstr>
      <vt:lpstr>Audiences</vt:lpstr>
      <vt:lpstr>Assessing the Assessment Tools</vt:lpstr>
      <vt:lpstr>Ideas for Assessment (from USF)</vt:lpstr>
      <vt:lpstr>Discussion Points</vt:lpstr>
      <vt:lpstr>Wrap up</vt:lpstr>
    </vt:vector>
  </TitlesOfParts>
  <Company>The University of Iowa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nseamans</dc:creator>
  <cp:lastModifiedBy>sariew</cp:lastModifiedBy>
  <cp:revision>207</cp:revision>
  <dcterms:created xsi:type="dcterms:W3CDTF">2009-12-01T00:09:33Z</dcterms:created>
  <dcterms:modified xsi:type="dcterms:W3CDTF">2009-12-02T14:59:03Z</dcterms:modified>
</cp:coreProperties>
</file>