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5" r:id="rId1"/>
  </p:sldMasterIdLst>
  <p:notesMasterIdLst>
    <p:notesMasterId r:id="rId11"/>
  </p:notesMasterIdLst>
  <p:handoutMasterIdLst>
    <p:handoutMasterId r:id="rId12"/>
  </p:handoutMasterIdLst>
  <p:sldIdLst>
    <p:sldId id="256" r:id="rId2"/>
    <p:sldId id="265" r:id="rId3"/>
    <p:sldId id="270" r:id="rId4"/>
    <p:sldId id="291" r:id="rId5"/>
    <p:sldId id="257" r:id="rId6"/>
    <p:sldId id="264" r:id="rId7"/>
    <p:sldId id="267" r:id="rId8"/>
    <p:sldId id="269" r:id="rId9"/>
    <p:sldId id="272" r:id="rId10"/>
  </p:sldIdLst>
  <p:sldSz cx="9144000" cy="6858000" type="screen4x3"/>
  <p:notesSz cx="6858000" cy="9296400"/>
  <p:defaultTextStyle>
    <a:defPPr>
      <a:defRPr lang="en-US"/>
    </a:defPPr>
    <a:lvl1pPr algn="l" rtl="0" eaLnBrk="0" fontAlgn="base" hangingPunct="0">
      <a:spcBef>
        <a:spcPct val="0"/>
      </a:spcBef>
      <a:spcAft>
        <a:spcPct val="0"/>
      </a:spcAft>
      <a:defRPr sz="3200" kern="1200">
        <a:solidFill>
          <a:schemeClr val="tx1"/>
        </a:solidFill>
        <a:latin typeface="Arial" charset="0"/>
        <a:ea typeface="+mn-ea"/>
        <a:cs typeface="+mn-cs"/>
      </a:defRPr>
    </a:lvl1pPr>
    <a:lvl2pPr marL="457200" algn="l" rtl="0" eaLnBrk="0" fontAlgn="base" hangingPunct="0">
      <a:spcBef>
        <a:spcPct val="0"/>
      </a:spcBef>
      <a:spcAft>
        <a:spcPct val="0"/>
      </a:spcAft>
      <a:defRPr sz="3200" kern="1200">
        <a:solidFill>
          <a:schemeClr val="tx1"/>
        </a:solidFill>
        <a:latin typeface="Arial" charset="0"/>
        <a:ea typeface="+mn-ea"/>
        <a:cs typeface="+mn-cs"/>
      </a:defRPr>
    </a:lvl2pPr>
    <a:lvl3pPr marL="914400" algn="l" rtl="0" eaLnBrk="0" fontAlgn="base" hangingPunct="0">
      <a:spcBef>
        <a:spcPct val="0"/>
      </a:spcBef>
      <a:spcAft>
        <a:spcPct val="0"/>
      </a:spcAft>
      <a:defRPr sz="3200" kern="1200">
        <a:solidFill>
          <a:schemeClr val="tx1"/>
        </a:solidFill>
        <a:latin typeface="Arial" charset="0"/>
        <a:ea typeface="+mn-ea"/>
        <a:cs typeface="+mn-cs"/>
      </a:defRPr>
    </a:lvl3pPr>
    <a:lvl4pPr marL="1371600" algn="l" rtl="0" eaLnBrk="0" fontAlgn="base" hangingPunct="0">
      <a:spcBef>
        <a:spcPct val="0"/>
      </a:spcBef>
      <a:spcAft>
        <a:spcPct val="0"/>
      </a:spcAft>
      <a:defRPr sz="3200" kern="1200">
        <a:solidFill>
          <a:schemeClr val="tx1"/>
        </a:solidFill>
        <a:latin typeface="Arial" charset="0"/>
        <a:ea typeface="+mn-ea"/>
        <a:cs typeface="+mn-cs"/>
      </a:defRPr>
    </a:lvl4pPr>
    <a:lvl5pPr marL="1828800" algn="l" rtl="0" eaLnBrk="0" fontAlgn="base" hangingPunct="0">
      <a:spcBef>
        <a:spcPct val="0"/>
      </a:spcBef>
      <a:spcAft>
        <a:spcPct val="0"/>
      </a:spcAft>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0" d="100"/>
          <a:sy n="80" d="100"/>
        </p:scale>
        <p:origin x="-864" y="-5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n-US"/>
          </a:p>
        </p:txBody>
      </p:sp>
      <p:sp>
        <p:nvSpPr>
          <p:cNvPr id="48131" name="Rectangle 3"/>
          <p:cNvSpPr>
            <a:spLocks noGrp="1" noChangeArrowheads="1"/>
          </p:cNvSpPr>
          <p:nvPr>
            <p:ph type="dt" sz="quarter" idx="1"/>
          </p:nvPr>
        </p:nvSpPr>
        <p:spPr bwMode="auto">
          <a:xfrm>
            <a:off x="3884613"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n-US"/>
          </a:p>
        </p:txBody>
      </p:sp>
      <p:sp>
        <p:nvSpPr>
          <p:cNvPr id="48132" name="Rectangle 4"/>
          <p:cNvSpPr>
            <a:spLocks noGrp="1" noChangeArrowheads="1"/>
          </p:cNvSpPr>
          <p:nvPr>
            <p:ph type="ftr" sz="quarter" idx="2"/>
          </p:nvPr>
        </p:nvSpPr>
        <p:spPr bwMode="auto">
          <a:xfrm>
            <a:off x="0" y="8829967"/>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n-US"/>
          </a:p>
        </p:txBody>
      </p:sp>
      <p:sp>
        <p:nvSpPr>
          <p:cNvPr id="48133" name="Rectangle 5"/>
          <p:cNvSpPr>
            <a:spLocks noGrp="1" noChangeArrowheads="1"/>
          </p:cNvSpPr>
          <p:nvPr>
            <p:ph type="sldNum" sz="quarter" idx="3"/>
          </p:nvPr>
        </p:nvSpPr>
        <p:spPr bwMode="auto">
          <a:xfrm>
            <a:off x="3884613" y="8829967"/>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F0D186A7-9165-493F-9C94-CB431B3DE374}"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36DB7BE3-5992-4DFD-8831-3334B283F9F0}" type="datetimeFigureOut">
              <a:rPr lang="en-US" smtClean="0"/>
              <a:pPr/>
              <a:t>10/15/2010</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C27798A5-952A-4166-8721-898F2F91EAE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7798A5-952A-4166-8721-898F2F91EAE7}"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7798A5-952A-4166-8721-898F2F91EAE7}"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7798A5-952A-4166-8721-898F2F91EAE7}"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7798A5-952A-4166-8721-898F2F91EAE7}"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7798A5-952A-4166-8721-898F2F91EAE7}"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7106" name="Rectangle 2"/>
          <p:cNvSpPr>
            <a:spLocks noGrp="1" noChangeArrowheads="1"/>
          </p:cNvSpPr>
          <p:nvPr>
            <p:ph type="ctrTitle"/>
          </p:nvPr>
        </p:nvSpPr>
        <p:spPr>
          <a:xfrm>
            <a:off x="2133600" y="1371600"/>
            <a:ext cx="6477000" cy="1752600"/>
          </a:xfrm>
        </p:spPr>
        <p:txBody>
          <a:bodyPr/>
          <a:lstStyle>
            <a:lvl1pPr>
              <a:defRPr sz="5400"/>
            </a:lvl1pPr>
          </a:lstStyle>
          <a:p>
            <a:r>
              <a:rPr lang="en-US"/>
              <a:t>Click to edit Master title style</a:t>
            </a:r>
          </a:p>
        </p:txBody>
      </p:sp>
      <p:sp>
        <p:nvSpPr>
          <p:cNvPr id="47107" name="Rectangle 3"/>
          <p:cNvSpPr>
            <a:spLocks noGrp="1" noChangeArrowheads="1"/>
          </p:cNvSpPr>
          <p:nvPr>
            <p:ph type="subTitle" idx="1"/>
          </p:nvPr>
        </p:nvSpPr>
        <p:spPr>
          <a:xfrm>
            <a:off x="2133600" y="3733800"/>
            <a:ext cx="6477000" cy="1981200"/>
          </a:xfrm>
        </p:spPr>
        <p:txBody>
          <a:bodyPr/>
          <a:lstStyle>
            <a:lvl1pPr marL="0" indent="0">
              <a:buFont typeface="Wingdings" pitchFamily="2" charset="2"/>
              <a:buNone/>
              <a:defRPr/>
            </a:lvl1pPr>
          </a:lstStyle>
          <a:p>
            <a:r>
              <a:rPr lang="en-US"/>
              <a:t>Click to edit Master subtitle style</a:t>
            </a:r>
          </a:p>
        </p:txBody>
      </p:sp>
      <p:sp>
        <p:nvSpPr>
          <p:cNvPr id="47108" name="Rectangle 4"/>
          <p:cNvSpPr>
            <a:spLocks noGrp="1" noChangeArrowheads="1"/>
          </p:cNvSpPr>
          <p:nvPr>
            <p:ph type="dt" sz="half" idx="2"/>
          </p:nvPr>
        </p:nvSpPr>
        <p:spPr>
          <a:xfrm>
            <a:off x="7086600" y="6248400"/>
            <a:ext cx="1524000" cy="457200"/>
          </a:xfrm>
        </p:spPr>
        <p:txBody>
          <a:bodyPr/>
          <a:lstStyle>
            <a:lvl1pPr>
              <a:defRPr/>
            </a:lvl1pPr>
          </a:lstStyle>
          <a:p>
            <a:endParaRPr lang="en-US"/>
          </a:p>
        </p:txBody>
      </p:sp>
      <p:sp>
        <p:nvSpPr>
          <p:cNvPr id="47109" name="Rectangle 5"/>
          <p:cNvSpPr>
            <a:spLocks noGrp="1" noChangeArrowheads="1"/>
          </p:cNvSpPr>
          <p:nvPr>
            <p:ph type="ftr" sz="quarter" idx="3"/>
          </p:nvPr>
        </p:nvSpPr>
        <p:spPr>
          <a:xfrm>
            <a:off x="3810000" y="6248400"/>
            <a:ext cx="2895600" cy="457200"/>
          </a:xfrm>
        </p:spPr>
        <p:txBody>
          <a:bodyPr/>
          <a:lstStyle>
            <a:lvl1pPr>
              <a:defRPr/>
            </a:lvl1pPr>
          </a:lstStyle>
          <a:p>
            <a:endParaRPr lang="en-US"/>
          </a:p>
        </p:txBody>
      </p:sp>
      <p:sp>
        <p:nvSpPr>
          <p:cNvPr id="47110" name="Rectangle 6"/>
          <p:cNvSpPr>
            <a:spLocks noGrp="1" noChangeArrowheads="1"/>
          </p:cNvSpPr>
          <p:nvPr>
            <p:ph type="sldNum" sz="quarter" idx="4"/>
          </p:nvPr>
        </p:nvSpPr>
        <p:spPr>
          <a:xfrm>
            <a:off x="2209800" y="6248400"/>
            <a:ext cx="1219200" cy="457200"/>
          </a:xfrm>
        </p:spPr>
        <p:txBody>
          <a:bodyPr/>
          <a:lstStyle>
            <a:lvl1pPr>
              <a:defRPr/>
            </a:lvl1pPr>
          </a:lstStyle>
          <a:p>
            <a:fld id="{BF278283-A5BC-4642-8E36-F9A28E8E0C04}" type="slidenum">
              <a:rPr lang="en-US"/>
              <a:pPr/>
              <a:t>‹#›</a:t>
            </a:fld>
            <a:endParaRPr lang="en-US"/>
          </a:p>
        </p:txBody>
      </p:sp>
      <p:sp>
        <p:nvSpPr>
          <p:cNvPr id="47111" name="Line 7"/>
          <p:cNvSpPr>
            <a:spLocks noChangeShapeType="1"/>
          </p:cNvSpPr>
          <p:nvPr/>
        </p:nvSpPr>
        <p:spPr bwMode="auto">
          <a:xfrm>
            <a:off x="1905000" y="1219200"/>
            <a:ext cx="0" cy="2057400"/>
          </a:xfrm>
          <a:prstGeom prst="line">
            <a:avLst/>
          </a:prstGeom>
          <a:noFill/>
          <a:ln w="34925">
            <a:solidFill>
              <a:schemeClr val="tx2"/>
            </a:solidFill>
            <a:round/>
            <a:headEnd/>
            <a:tailEnd/>
          </a:ln>
          <a:effectLst/>
        </p:spPr>
        <p:txBody>
          <a:bodyPr/>
          <a:lstStyle/>
          <a:p>
            <a:endParaRPr lang="en-US"/>
          </a:p>
        </p:txBody>
      </p:sp>
      <p:sp>
        <p:nvSpPr>
          <p:cNvPr id="47112" name="Oval 8"/>
          <p:cNvSpPr>
            <a:spLocks noChangeArrowheads="1"/>
          </p:cNvSpPr>
          <p:nvPr/>
        </p:nvSpPr>
        <p:spPr bwMode="auto">
          <a:xfrm>
            <a:off x="163513" y="2103438"/>
            <a:ext cx="347662" cy="347662"/>
          </a:xfrm>
          <a:prstGeom prst="ellipse">
            <a:avLst/>
          </a:prstGeom>
          <a:solidFill>
            <a:schemeClr val="tx1"/>
          </a:solidFill>
          <a:ln w="9525">
            <a:noFill/>
            <a:round/>
            <a:headEnd/>
            <a:tailEnd/>
          </a:ln>
          <a:effectLst/>
        </p:spPr>
        <p:txBody>
          <a:bodyPr wrap="none" anchor="ctr"/>
          <a:lstStyle/>
          <a:p>
            <a:pPr algn="ctr" eaLnBrk="1" hangingPunct="1"/>
            <a:endParaRPr lang="en-US" sz="2400">
              <a:latin typeface="Times New Roman" pitchFamily="18" charset="0"/>
            </a:endParaRPr>
          </a:p>
        </p:txBody>
      </p:sp>
      <p:sp>
        <p:nvSpPr>
          <p:cNvPr id="47113" name="Oval 9"/>
          <p:cNvSpPr>
            <a:spLocks noChangeArrowheads="1"/>
          </p:cNvSpPr>
          <p:nvPr/>
        </p:nvSpPr>
        <p:spPr bwMode="auto">
          <a:xfrm>
            <a:off x="739775" y="2105025"/>
            <a:ext cx="349250" cy="347663"/>
          </a:xfrm>
          <a:prstGeom prst="ellipse">
            <a:avLst/>
          </a:prstGeom>
          <a:solidFill>
            <a:schemeClr val="accent1"/>
          </a:solidFill>
          <a:ln w="9525">
            <a:noFill/>
            <a:round/>
            <a:headEnd/>
            <a:tailEnd/>
          </a:ln>
          <a:effectLst/>
        </p:spPr>
        <p:txBody>
          <a:bodyPr wrap="none" anchor="ctr"/>
          <a:lstStyle/>
          <a:p>
            <a:pPr algn="ctr" eaLnBrk="1" hangingPunct="1"/>
            <a:endParaRPr lang="en-US" sz="2400">
              <a:latin typeface="Times New Roman" pitchFamily="18" charset="0"/>
            </a:endParaRPr>
          </a:p>
        </p:txBody>
      </p:sp>
      <p:sp>
        <p:nvSpPr>
          <p:cNvPr id="47114" name="Oval 10"/>
          <p:cNvSpPr>
            <a:spLocks noChangeArrowheads="1"/>
          </p:cNvSpPr>
          <p:nvPr/>
        </p:nvSpPr>
        <p:spPr bwMode="auto">
          <a:xfrm>
            <a:off x="1317625" y="2105025"/>
            <a:ext cx="347663" cy="347663"/>
          </a:xfrm>
          <a:prstGeom prst="ellipse">
            <a:avLst/>
          </a:prstGeom>
          <a:solidFill>
            <a:schemeClr val="accent2"/>
          </a:solidFill>
          <a:ln w="9525">
            <a:noFill/>
            <a:round/>
            <a:headEnd/>
            <a:tailEnd/>
          </a:ln>
          <a:effectLst/>
        </p:spPr>
        <p:txBody>
          <a:bodyPr wrap="none" anchor="ctr"/>
          <a:lstStyle/>
          <a:p>
            <a:pPr algn="ctr" eaLnBrk="1" hangingPunct="1"/>
            <a:endParaRPr lang="en-US" sz="2400">
              <a:latin typeface="Times New Roman" pitchFamily="18"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D8924F0-7045-4213-B276-FA3B4E8AB77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90500"/>
            <a:ext cx="1752600" cy="5829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0" y="190500"/>
            <a:ext cx="5105400" cy="5829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7645326-6B21-4C9A-9809-04164BCB86D2}"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0" y="190500"/>
            <a:ext cx="7010400" cy="152717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524000" y="1905000"/>
            <a:ext cx="7010400" cy="4114800"/>
          </a:xfrm>
        </p:spPr>
        <p:txBody>
          <a:bodyPr/>
          <a:lstStyle/>
          <a:p>
            <a:endParaRPr lang="en-US"/>
          </a:p>
        </p:txBody>
      </p:sp>
      <p:sp>
        <p:nvSpPr>
          <p:cNvPr id="4" name="Date Placeholder 3"/>
          <p:cNvSpPr>
            <a:spLocks noGrp="1"/>
          </p:cNvSpPr>
          <p:nvPr>
            <p:ph type="dt" sz="half" idx="10"/>
          </p:nvPr>
        </p:nvSpPr>
        <p:spPr>
          <a:xfrm>
            <a:off x="6629400" y="62484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2766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1524000" y="6248400"/>
            <a:ext cx="1295400" cy="457200"/>
          </a:xfrm>
        </p:spPr>
        <p:txBody>
          <a:bodyPr/>
          <a:lstStyle>
            <a:lvl1pPr>
              <a:defRPr/>
            </a:lvl1pPr>
          </a:lstStyle>
          <a:p>
            <a:fld id="{2CDF29A1-536C-4A17-BE48-9C7335F6E49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339FB54-69F3-4FFE-B961-DBF79CE19EE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B4E037C-D792-4434-9EF3-67177700456B}"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0" y="19050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5400" y="19050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B1DA20F-6534-4B33-93B1-A1BA5F22C92E}"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DF243B2-BD8C-4D13-85A5-9FB755F17DC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F213C74-1EA2-410A-B9CC-C64984342EF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7D454B1-C3DC-4A64-B7E8-5CF7CD3F706D}"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D5ECEE5-A980-41B0-A4B9-CDDB3529E771}"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EE7A2F3-881C-48B9-ACD0-3027C137AA3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bwMode="auto">
          <a:xfrm>
            <a:off x="1524000" y="190500"/>
            <a:ext cx="7010400" cy="15271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6083" name="Rectangle 3"/>
          <p:cNvSpPr>
            <a:spLocks noGrp="1" noChangeArrowheads="1"/>
          </p:cNvSpPr>
          <p:nvPr>
            <p:ph type="body" idx="1"/>
          </p:nvPr>
        </p:nvSpPr>
        <p:spPr bwMode="auto">
          <a:xfrm>
            <a:off x="1524000" y="1905000"/>
            <a:ext cx="7010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6084" name="Rectangle 4"/>
          <p:cNvSpPr>
            <a:spLocks noGrp="1" noChangeArrowheads="1"/>
          </p:cNvSpPr>
          <p:nvPr>
            <p:ph type="dt" sz="half" idx="2"/>
          </p:nvPr>
        </p:nvSpPr>
        <p:spPr bwMode="auto">
          <a:xfrm>
            <a:off x="66294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endParaRPr lang="en-US"/>
          </a:p>
        </p:txBody>
      </p:sp>
      <p:sp>
        <p:nvSpPr>
          <p:cNvPr id="46085" name="Rectangle 5"/>
          <p:cNvSpPr>
            <a:spLocks noGrp="1" noChangeArrowheads="1"/>
          </p:cNvSpPr>
          <p:nvPr>
            <p:ph type="ftr" sz="quarter" idx="3"/>
          </p:nvPr>
        </p:nvSpPr>
        <p:spPr bwMode="auto">
          <a:xfrm>
            <a:off x="32766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vl1pPr>
          </a:lstStyle>
          <a:p>
            <a:endParaRPr lang="en-US"/>
          </a:p>
        </p:txBody>
      </p:sp>
      <p:sp>
        <p:nvSpPr>
          <p:cNvPr id="46086" name="Rectangle 6"/>
          <p:cNvSpPr>
            <a:spLocks noGrp="1" noChangeArrowheads="1"/>
          </p:cNvSpPr>
          <p:nvPr>
            <p:ph type="sldNum" sz="quarter" idx="4"/>
          </p:nvPr>
        </p:nvSpPr>
        <p:spPr bwMode="auto">
          <a:xfrm>
            <a:off x="1524000" y="6248400"/>
            <a:ext cx="1295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fld id="{F9654279-91A6-45E2-83AE-86BBE05042AA}" type="slidenum">
              <a:rPr lang="en-US"/>
              <a:pPr/>
              <a:t>‹#›</a:t>
            </a:fld>
            <a:endParaRPr lang="en-US"/>
          </a:p>
        </p:txBody>
      </p:sp>
      <p:sp>
        <p:nvSpPr>
          <p:cNvPr id="46087" name="Line 7"/>
          <p:cNvSpPr>
            <a:spLocks noChangeShapeType="1"/>
          </p:cNvSpPr>
          <p:nvPr/>
        </p:nvSpPr>
        <p:spPr bwMode="auto">
          <a:xfrm flipV="1">
            <a:off x="1371600" y="304800"/>
            <a:ext cx="0" cy="1295400"/>
          </a:xfrm>
          <a:prstGeom prst="line">
            <a:avLst/>
          </a:prstGeom>
          <a:noFill/>
          <a:ln w="38100">
            <a:solidFill>
              <a:schemeClr val="tx2"/>
            </a:solidFill>
            <a:round/>
            <a:headEnd/>
            <a:tailEnd/>
          </a:ln>
          <a:effectLst/>
        </p:spPr>
        <p:txBody>
          <a:bodyPr/>
          <a:lstStyle/>
          <a:p>
            <a:endParaRPr lang="en-US"/>
          </a:p>
        </p:txBody>
      </p:sp>
      <p:sp>
        <p:nvSpPr>
          <p:cNvPr id="46088" name="Oval 8"/>
          <p:cNvSpPr>
            <a:spLocks noChangeArrowheads="1"/>
          </p:cNvSpPr>
          <p:nvPr/>
        </p:nvSpPr>
        <p:spPr bwMode="auto">
          <a:xfrm>
            <a:off x="152400" y="838200"/>
            <a:ext cx="228600" cy="228600"/>
          </a:xfrm>
          <a:prstGeom prst="ellipse">
            <a:avLst/>
          </a:prstGeom>
          <a:solidFill>
            <a:schemeClr val="tx1"/>
          </a:solidFill>
          <a:ln w="9525">
            <a:noFill/>
            <a:round/>
            <a:headEnd/>
            <a:tailEnd/>
          </a:ln>
          <a:effectLst/>
        </p:spPr>
        <p:txBody>
          <a:bodyPr wrap="none" anchor="ctr"/>
          <a:lstStyle/>
          <a:p>
            <a:pPr algn="ctr" eaLnBrk="1" hangingPunct="1"/>
            <a:endParaRPr lang="en-US" sz="2400">
              <a:latin typeface="Times New Roman" pitchFamily="18" charset="0"/>
            </a:endParaRPr>
          </a:p>
        </p:txBody>
      </p:sp>
      <p:sp>
        <p:nvSpPr>
          <p:cNvPr id="46089" name="Oval 9"/>
          <p:cNvSpPr>
            <a:spLocks noChangeArrowheads="1"/>
          </p:cNvSpPr>
          <p:nvPr/>
        </p:nvSpPr>
        <p:spPr bwMode="auto">
          <a:xfrm>
            <a:off x="539750" y="838200"/>
            <a:ext cx="228600" cy="228600"/>
          </a:xfrm>
          <a:prstGeom prst="ellipse">
            <a:avLst/>
          </a:prstGeom>
          <a:solidFill>
            <a:schemeClr val="accent1"/>
          </a:solidFill>
          <a:ln w="9525">
            <a:noFill/>
            <a:round/>
            <a:headEnd/>
            <a:tailEnd/>
          </a:ln>
          <a:effectLst/>
        </p:spPr>
        <p:txBody>
          <a:bodyPr wrap="none" anchor="ctr"/>
          <a:lstStyle/>
          <a:p>
            <a:pPr algn="ctr" eaLnBrk="1" hangingPunct="1"/>
            <a:endParaRPr lang="en-US" sz="2400">
              <a:latin typeface="Times New Roman" pitchFamily="18" charset="0"/>
            </a:endParaRPr>
          </a:p>
        </p:txBody>
      </p:sp>
      <p:sp>
        <p:nvSpPr>
          <p:cNvPr id="46090" name="Oval 10"/>
          <p:cNvSpPr>
            <a:spLocks noChangeArrowheads="1"/>
          </p:cNvSpPr>
          <p:nvPr/>
        </p:nvSpPr>
        <p:spPr bwMode="auto">
          <a:xfrm>
            <a:off x="927100" y="838200"/>
            <a:ext cx="228600" cy="228600"/>
          </a:xfrm>
          <a:prstGeom prst="ellipse">
            <a:avLst/>
          </a:prstGeom>
          <a:solidFill>
            <a:schemeClr val="accent2"/>
          </a:solidFill>
          <a:ln w="9525">
            <a:noFill/>
            <a:round/>
            <a:headEnd/>
            <a:tailEnd/>
          </a:ln>
          <a:effectLst/>
        </p:spPr>
        <p:txBody>
          <a:bodyPr wrap="none" anchor="ctr"/>
          <a:lstStyle/>
          <a:p>
            <a:pPr algn="ctr" eaLnBrk="1" hangingPunct="1"/>
            <a:endParaRPr lang="en-US" sz="2400">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Lst>
  <p:timing>
    <p:tnLst>
      <p:par>
        <p:cTn id="1" dur="indefinite" restart="never" nodeType="tmRoot"/>
      </p:par>
    </p:tn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Arial" charset="0"/>
        </a:defRPr>
      </a:lvl2pPr>
      <a:lvl3pPr algn="l" rtl="0" fontAlgn="base">
        <a:spcBef>
          <a:spcPct val="0"/>
        </a:spcBef>
        <a:spcAft>
          <a:spcPct val="0"/>
        </a:spcAft>
        <a:defRPr sz="4200">
          <a:solidFill>
            <a:schemeClr val="tx2"/>
          </a:solidFill>
          <a:latin typeface="Arial" charset="0"/>
        </a:defRPr>
      </a:lvl3pPr>
      <a:lvl4pPr algn="l" rtl="0" fontAlgn="base">
        <a:spcBef>
          <a:spcPct val="0"/>
        </a:spcBef>
        <a:spcAft>
          <a:spcPct val="0"/>
        </a:spcAft>
        <a:defRPr sz="4200">
          <a:solidFill>
            <a:schemeClr val="tx2"/>
          </a:solidFill>
          <a:latin typeface="Arial" charset="0"/>
        </a:defRPr>
      </a:lvl4pPr>
      <a:lvl5pPr algn="l" rtl="0" fontAlgn="base">
        <a:spcBef>
          <a:spcPct val="0"/>
        </a:spcBef>
        <a:spcAft>
          <a:spcPct val="0"/>
        </a:spcAft>
        <a:defRPr sz="4200">
          <a:solidFill>
            <a:schemeClr val="tx2"/>
          </a:solidFill>
          <a:latin typeface="Arial" charset="0"/>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p:titleStyle>
    <p:bodyStyle>
      <a:lvl1pPr marL="342900" indent="-342900" algn="l" rtl="0" fontAlgn="base">
        <a:spcBef>
          <a:spcPct val="20000"/>
        </a:spcBef>
        <a:spcAft>
          <a:spcPct val="0"/>
        </a:spcAft>
        <a:buClr>
          <a:schemeClr val="tx1"/>
        </a:buClr>
        <a:buSzPct val="70000"/>
        <a:buFont typeface="Wingdings" pitchFamily="2" charset="2"/>
        <a:buChar char="¢"/>
        <a:defRPr sz="3000">
          <a:solidFill>
            <a:schemeClr val="tx2"/>
          </a:solidFill>
          <a:latin typeface="+mn-lt"/>
          <a:ea typeface="+mn-ea"/>
          <a:cs typeface="+mn-cs"/>
        </a:defRPr>
      </a:lvl1pPr>
      <a:lvl2pPr marL="742950" indent="-285750" algn="l" rtl="0" fontAlgn="base">
        <a:spcBef>
          <a:spcPct val="20000"/>
        </a:spcBef>
        <a:spcAft>
          <a:spcPct val="0"/>
        </a:spcAft>
        <a:buClr>
          <a:schemeClr val="accent1"/>
        </a:buClr>
        <a:buSzPct val="75000"/>
        <a:buFont typeface="Wingdings" pitchFamily="2" charset="2"/>
        <a:buChar char="l"/>
        <a:defRPr sz="2800">
          <a:solidFill>
            <a:schemeClr val="tx2"/>
          </a:solidFill>
          <a:latin typeface="+mn-lt"/>
        </a:defRPr>
      </a:lvl2pPr>
      <a:lvl3pPr marL="1143000" indent="-228600" algn="l" rtl="0" fontAlgn="base">
        <a:spcBef>
          <a:spcPct val="20000"/>
        </a:spcBef>
        <a:spcAft>
          <a:spcPct val="0"/>
        </a:spcAft>
        <a:buClr>
          <a:schemeClr val="accent2"/>
        </a:buClr>
        <a:buChar char="•"/>
        <a:defRPr sz="2400">
          <a:solidFill>
            <a:schemeClr val="tx2"/>
          </a:solidFill>
          <a:latin typeface="+mn-lt"/>
        </a:defRPr>
      </a:lvl3pPr>
      <a:lvl4pPr marL="1600200" indent="-228600" algn="l" rtl="0" fontAlgn="base">
        <a:spcBef>
          <a:spcPct val="20000"/>
        </a:spcBef>
        <a:spcAft>
          <a:spcPct val="0"/>
        </a:spcAft>
        <a:buClr>
          <a:schemeClr val="tx1"/>
        </a:buClr>
        <a:buChar char="•"/>
        <a:defRPr sz="2000">
          <a:solidFill>
            <a:schemeClr val="tx2"/>
          </a:solidFill>
          <a:latin typeface="+mn-lt"/>
        </a:defRPr>
      </a:lvl4pPr>
      <a:lvl5pPr marL="2057400" indent="-228600" algn="l" rtl="0" fontAlgn="base">
        <a:spcBef>
          <a:spcPct val="20000"/>
        </a:spcBef>
        <a:spcAft>
          <a:spcPct val="0"/>
        </a:spcAft>
        <a:buChar char="•"/>
        <a:defRPr sz="2000">
          <a:solidFill>
            <a:schemeClr val="tx2"/>
          </a:solidFill>
          <a:latin typeface="+mn-lt"/>
        </a:defRPr>
      </a:lvl5pPr>
      <a:lvl6pPr marL="2514600" indent="-228600" algn="l" rtl="0" fontAlgn="base">
        <a:spcBef>
          <a:spcPct val="20000"/>
        </a:spcBef>
        <a:spcAft>
          <a:spcPct val="0"/>
        </a:spcAft>
        <a:buChar char="•"/>
        <a:defRPr sz="2000">
          <a:solidFill>
            <a:schemeClr val="tx2"/>
          </a:solidFill>
          <a:latin typeface="+mn-lt"/>
        </a:defRPr>
      </a:lvl6pPr>
      <a:lvl7pPr marL="2971800" indent="-228600" algn="l" rtl="0" fontAlgn="base">
        <a:spcBef>
          <a:spcPct val="20000"/>
        </a:spcBef>
        <a:spcAft>
          <a:spcPct val="0"/>
        </a:spcAft>
        <a:buChar char="•"/>
        <a:defRPr sz="2000">
          <a:solidFill>
            <a:schemeClr val="tx2"/>
          </a:solidFill>
          <a:latin typeface="+mn-lt"/>
        </a:defRPr>
      </a:lvl7pPr>
      <a:lvl8pPr marL="3429000" indent="-228600" algn="l" rtl="0" fontAlgn="base">
        <a:spcBef>
          <a:spcPct val="20000"/>
        </a:spcBef>
        <a:spcAft>
          <a:spcPct val="0"/>
        </a:spcAft>
        <a:buChar char="•"/>
        <a:defRPr sz="2000">
          <a:solidFill>
            <a:schemeClr val="tx2"/>
          </a:solidFill>
          <a:latin typeface="+mn-lt"/>
        </a:defRPr>
      </a:lvl8pPr>
      <a:lvl9pPr marL="3886200" indent="-228600" algn="l" rtl="0" fontAlgn="base">
        <a:spcBef>
          <a:spcPct val="20000"/>
        </a:spcBef>
        <a:spcAft>
          <a:spcPct val="0"/>
        </a:spcAft>
        <a:buChar char="•"/>
        <a:defRPr sz="20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133600" y="1905001"/>
            <a:ext cx="6477000" cy="2209800"/>
          </a:xfrm>
        </p:spPr>
        <p:txBody>
          <a:bodyPr/>
          <a:lstStyle/>
          <a:p>
            <a:r>
              <a:rPr lang="en-US" sz="4400" dirty="0">
                <a:latin typeface="Tahoma" pitchFamily="34" charset="0"/>
              </a:rPr>
              <a:t>The Benefits of </a:t>
            </a:r>
            <a:r>
              <a:rPr lang="en-US" sz="4400" dirty="0" smtClean="0">
                <a:latin typeface="Tahoma" pitchFamily="34" charset="0"/>
              </a:rPr>
              <a:t>Training </a:t>
            </a:r>
            <a:r>
              <a:rPr lang="en-US" sz="3600" dirty="0" smtClean="0">
                <a:latin typeface="Tahoma" pitchFamily="34" charset="0"/>
              </a:rPr>
              <a:t/>
            </a:r>
            <a:br>
              <a:rPr lang="en-US" sz="3600" dirty="0" smtClean="0">
                <a:latin typeface="Tahoma" pitchFamily="34" charset="0"/>
              </a:rPr>
            </a:br>
            <a:r>
              <a:rPr lang="en-US" sz="3600" dirty="0" smtClean="0">
                <a:latin typeface="Tahoma" pitchFamily="34" charset="0"/>
              </a:rPr>
              <a:t/>
            </a:r>
            <a:br>
              <a:rPr lang="en-US" sz="3600" dirty="0" smtClean="0">
                <a:latin typeface="Tahoma" pitchFamily="34" charset="0"/>
              </a:rPr>
            </a:br>
            <a:r>
              <a:rPr lang="en-US" sz="3200" dirty="0" smtClean="0"/>
              <a:t>Can training makes companies competitive and more profitable?</a:t>
            </a:r>
            <a:r>
              <a:rPr lang="en-US" sz="3600" dirty="0" smtClean="0"/>
              <a:t/>
            </a:r>
            <a:br>
              <a:rPr lang="en-US" sz="3600" dirty="0" smtClean="0"/>
            </a:br>
            <a:endParaRPr lang="en-US" sz="3600" dirty="0">
              <a:latin typeface="Tahoma" pitchFamily="34" charset="0"/>
            </a:endParaRPr>
          </a:p>
        </p:txBody>
      </p:sp>
      <p:sp>
        <p:nvSpPr>
          <p:cNvPr id="2051" name="Rectangle 3"/>
          <p:cNvSpPr>
            <a:spLocks noGrp="1" noChangeArrowheads="1"/>
          </p:cNvSpPr>
          <p:nvPr>
            <p:ph type="subTitle" idx="1"/>
          </p:nvPr>
        </p:nvSpPr>
        <p:spPr>
          <a:xfrm>
            <a:off x="2133600" y="4572000"/>
            <a:ext cx="6477000" cy="1600200"/>
          </a:xfrm>
        </p:spPr>
        <p:txBody>
          <a:bodyPr/>
          <a:lstStyle/>
          <a:p>
            <a:r>
              <a:rPr lang="en-US" dirty="0" smtClean="0">
                <a:latin typeface="Tahoma" pitchFamily="34" charset="0"/>
              </a:rPr>
              <a:t>Stuart </a:t>
            </a:r>
            <a:r>
              <a:rPr lang="en-US" dirty="0">
                <a:latin typeface="Tahoma" pitchFamily="34" charset="0"/>
              </a:rPr>
              <a:t>Wasilowski</a:t>
            </a:r>
          </a:p>
          <a:p>
            <a:r>
              <a:rPr lang="en-US" sz="2000" dirty="0" smtClean="0">
                <a:latin typeface="Tahoma" pitchFamily="34" charset="0"/>
              </a:rPr>
              <a:t>Vice President, Corporate and </a:t>
            </a:r>
            <a:r>
              <a:rPr lang="en-US" sz="2000" dirty="0">
                <a:latin typeface="Tahoma" pitchFamily="34" charset="0"/>
              </a:rPr>
              <a:t>Continuing Education</a:t>
            </a:r>
          </a:p>
          <a:p>
            <a:r>
              <a:rPr lang="en-US" sz="2000" dirty="0">
                <a:latin typeface="Tahoma" pitchFamily="34" charset="0"/>
              </a:rPr>
              <a:t>South Piedmont Community College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447800" y="190500"/>
            <a:ext cx="7620000" cy="1527175"/>
          </a:xfrm>
        </p:spPr>
        <p:txBody>
          <a:bodyPr/>
          <a:lstStyle/>
          <a:p>
            <a:r>
              <a:rPr lang="en-US" sz="4000" dirty="0">
                <a:latin typeface="Tahoma" pitchFamily="34" charset="0"/>
              </a:rPr>
              <a:t/>
            </a:r>
            <a:br>
              <a:rPr lang="en-US" sz="4000" dirty="0">
                <a:latin typeface="Tahoma" pitchFamily="34" charset="0"/>
              </a:rPr>
            </a:br>
            <a:r>
              <a:rPr lang="en-US" sz="4000" dirty="0">
                <a:latin typeface="Tahoma" pitchFamily="34" charset="0"/>
              </a:rPr>
              <a:t>To build a competitive workforce training should include:</a:t>
            </a:r>
            <a:br>
              <a:rPr lang="en-US" sz="4000" dirty="0">
                <a:latin typeface="Tahoma" pitchFamily="34" charset="0"/>
              </a:rPr>
            </a:br>
            <a:endParaRPr lang="en-US" sz="4000" dirty="0">
              <a:latin typeface="Tahoma" pitchFamily="34" charset="0"/>
            </a:endParaRPr>
          </a:p>
        </p:txBody>
      </p:sp>
      <p:sp>
        <p:nvSpPr>
          <p:cNvPr id="29699" name="Rectangle 3"/>
          <p:cNvSpPr>
            <a:spLocks noGrp="1" noChangeArrowheads="1"/>
          </p:cNvSpPr>
          <p:nvPr>
            <p:ph type="body" idx="1"/>
          </p:nvPr>
        </p:nvSpPr>
        <p:spPr>
          <a:xfrm>
            <a:off x="1524000" y="2133600"/>
            <a:ext cx="7010400" cy="4572000"/>
          </a:xfrm>
        </p:spPr>
        <p:txBody>
          <a:bodyPr/>
          <a:lstStyle/>
          <a:p>
            <a:pPr>
              <a:lnSpc>
                <a:spcPct val="90000"/>
              </a:lnSpc>
            </a:pPr>
            <a:r>
              <a:rPr lang="en-US" sz="3200" dirty="0">
                <a:latin typeface="Tahoma" pitchFamily="34" charset="0"/>
              </a:rPr>
              <a:t>Understanding the global economy</a:t>
            </a:r>
          </a:p>
          <a:p>
            <a:pPr>
              <a:lnSpc>
                <a:spcPct val="90000"/>
              </a:lnSpc>
            </a:pPr>
            <a:r>
              <a:rPr lang="en-US" sz="3200" dirty="0">
                <a:latin typeface="Tahoma" pitchFamily="34" charset="0"/>
              </a:rPr>
              <a:t>Understanding and managing diverse work teams (many cultures)</a:t>
            </a:r>
          </a:p>
          <a:p>
            <a:pPr>
              <a:lnSpc>
                <a:spcPct val="90000"/>
              </a:lnSpc>
            </a:pPr>
            <a:r>
              <a:rPr lang="en-US" sz="3200" dirty="0">
                <a:latin typeface="Tahoma" pitchFamily="34" charset="0"/>
              </a:rPr>
              <a:t>Regulatory issues related to specific industry </a:t>
            </a:r>
          </a:p>
          <a:p>
            <a:pPr>
              <a:lnSpc>
                <a:spcPct val="90000"/>
              </a:lnSpc>
            </a:pPr>
            <a:r>
              <a:rPr lang="en-US" sz="3200" dirty="0">
                <a:latin typeface="Tahoma" pitchFamily="34" charset="0"/>
              </a:rPr>
              <a:t>International shipping and logistics</a:t>
            </a:r>
          </a:p>
          <a:p>
            <a:pPr>
              <a:lnSpc>
                <a:spcPct val="90000"/>
              </a:lnSpc>
            </a:pPr>
            <a:r>
              <a:rPr lang="en-US" sz="3200" dirty="0">
                <a:latin typeface="Tahoma" pitchFamily="34" charset="0"/>
              </a:rPr>
              <a:t>Management of 3</a:t>
            </a:r>
            <a:r>
              <a:rPr lang="en-US" sz="3200" baseline="30000" dirty="0">
                <a:latin typeface="Tahoma" pitchFamily="34" charset="0"/>
              </a:rPr>
              <a:t>rd</a:t>
            </a:r>
            <a:r>
              <a:rPr lang="en-US" sz="3200" dirty="0">
                <a:latin typeface="Tahoma" pitchFamily="34" charset="0"/>
              </a:rPr>
              <a:t> party suppliers</a:t>
            </a:r>
          </a:p>
          <a:p>
            <a:pPr>
              <a:lnSpc>
                <a:spcPct val="90000"/>
              </a:lnSpc>
            </a:pPr>
            <a:r>
              <a:rPr lang="en-US" sz="3200" dirty="0">
                <a:latin typeface="Tahoma" pitchFamily="34" charset="0"/>
              </a:rPr>
              <a:t>Understanding of data privacy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dirty="0">
                <a:latin typeface="Tahoma" pitchFamily="34" charset="0"/>
              </a:rPr>
              <a:t>What are the skills for the global economy?</a:t>
            </a:r>
            <a:endParaRPr lang="en-US" dirty="0"/>
          </a:p>
        </p:txBody>
      </p:sp>
      <p:sp>
        <p:nvSpPr>
          <p:cNvPr id="35843" name="Rectangle 3"/>
          <p:cNvSpPr>
            <a:spLocks noGrp="1" noChangeArrowheads="1"/>
          </p:cNvSpPr>
          <p:nvPr>
            <p:ph type="body" idx="1"/>
          </p:nvPr>
        </p:nvSpPr>
        <p:spPr>
          <a:xfrm>
            <a:off x="838200" y="1905000"/>
            <a:ext cx="7696200" cy="4724400"/>
          </a:xfrm>
        </p:spPr>
        <p:txBody>
          <a:bodyPr/>
          <a:lstStyle/>
          <a:p>
            <a:r>
              <a:rPr lang="en-US" sz="2800" b="1" dirty="0" smtClean="0">
                <a:latin typeface="Tahoma" pitchFamily="34" charset="0"/>
              </a:rPr>
              <a:t>Basic </a:t>
            </a:r>
            <a:r>
              <a:rPr lang="en-US" sz="2800" b="1" dirty="0">
                <a:latin typeface="Tahoma" pitchFamily="34" charset="0"/>
              </a:rPr>
              <a:t>Skills</a:t>
            </a:r>
            <a:r>
              <a:rPr lang="en-US" sz="2800" dirty="0">
                <a:latin typeface="Tahoma" pitchFamily="34" charset="0"/>
              </a:rPr>
              <a:t> - reading, writing, math</a:t>
            </a:r>
          </a:p>
          <a:p>
            <a:r>
              <a:rPr lang="en-US" sz="2800" b="1" dirty="0">
                <a:latin typeface="Tahoma" pitchFamily="34" charset="0"/>
              </a:rPr>
              <a:t>Technical Skills</a:t>
            </a:r>
            <a:r>
              <a:rPr lang="en-US" sz="2800" dirty="0">
                <a:latin typeface="Tahoma" pitchFamily="34" charset="0"/>
              </a:rPr>
              <a:t> - computers, information systems, manufacturing technologies</a:t>
            </a:r>
          </a:p>
          <a:p>
            <a:r>
              <a:rPr lang="en-US" sz="2800" b="1" dirty="0">
                <a:latin typeface="Tahoma" pitchFamily="34" charset="0"/>
              </a:rPr>
              <a:t>Organizational Skills</a:t>
            </a:r>
            <a:r>
              <a:rPr lang="en-US" sz="2800" dirty="0">
                <a:latin typeface="Tahoma" pitchFamily="34" charset="0"/>
              </a:rPr>
              <a:t> - communication, analytical, problem-solving, creative thinking, negotiate, influence, self-manage</a:t>
            </a:r>
          </a:p>
          <a:p>
            <a:r>
              <a:rPr lang="en-US" sz="2800" b="1" dirty="0">
                <a:latin typeface="Tahoma" pitchFamily="34" charset="0"/>
              </a:rPr>
              <a:t>Company Specific Skills</a:t>
            </a:r>
            <a:r>
              <a:rPr lang="en-US" sz="2800" dirty="0">
                <a:latin typeface="Tahoma" pitchFamily="34" charset="0"/>
              </a:rPr>
              <a:t> - adjusting to market demand/condition will require continuous improvement</a:t>
            </a:r>
            <a:r>
              <a:rPr lang="en-US" sz="2400" dirty="0">
                <a:latin typeface="Tahoma" pitchFamily="34" charset="0"/>
              </a:rPr>
              <a:t> </a:t>
            </a:r>
            <a:endParaRPr lang="en-US" sz="2400" dirty="0" smtClean="0">
              <a:latin typeface="Tahoma" pitchFamily="34" charset="0"/>
            </a:endParaRPr>
          </a:p>
          <a:p>
            <a:endParaRPr lang="en-US" sz="1200" dirty="0">
              <a:latin typeface="Tahoma" pitchFamily="34" charset="0"/>
            </a:endParaRPr>
          </a:p>
          <a:p>
            <a:pPr>
              <a:buFontTx/>
              <a:buChar char=" "/>
            </a:pPr>
            <a:r>
              <a:rPr lang="en-US" sz="1200" dirty="0">
                <a:latin typeface="Tahoma" pitchFamily="34" charset="0"/>
              </a:rPr>
              <a:t>Source: 21st Century Skills for 21st Century Jobs. Lisa Stuart/Emily </a:t>
            </a:r>
            <a:r>
              <a:rPr lang="en-US" sz="1200" dirty="0" err="1">
                <a:latin typeface="Tahoma" pitchFamily="34" charset="0"/>
              </a:rPr>
              <a:t>Dahm</a:t>
            </a:r>
            <a:r>
              <a:rPr lang="en-US" sz="1200" dirty="0">
                <a:latin typeface="Tahoma" pitchFamily="34" charset="0"/>
              </a:rPr>
              <a:t> 	</a:t>
            </a:r>
          </a:p>
          <a:p>
            <a:pPr>
              <a:lnSpc>
                <a:spcPct val="80000"/>
              </a:lnSpc>
              <a:buFont typeface="Wingdings" pitchFamily="2" charset="2"/>
              <a:buNone/>
            </a:pPr>
            <a:r>
              <a:rPr lang="en-US" sz="1200" dirty="0">
                <a:latin typeface="Tahoma" pitchFamily="34" charset="0"/>
              </a:rPr>
              <a:t>	The National Center on the Educational Quality of the Workforce Study</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dirty="0">
                <a:latin typeface="Tahoma" pitchFamily="34" charset="0"/>
              </a:rPr>
              <a:t>What are </a:t>
            </a:r>
            <a:r>
              <a:rPr lang="en-US" dirty="0" smtClean="0">
                <a:latin typeface="Tahoma" pitchFamily="34" charset="0"/>
              </a:rPr>
              <a:t>key elements of 21</a:t>
            </a:r>
            <a:r>
              <a:rPr lang="en-US" baseline="30000" dirty="0" smtClean="0">
                <a:latin typeface="Tahoma" pitchFamily="34" charset="0"/>
              </a:rPr>
              <a:t>st</a:t>
            </a:r>
            <a:r>
              <a:rPr lang="en-US" dirty="0" smtClean="0">
                <a:latin typeface="Tahoma" pitchFamily="34" charset="0"/>
              </a:rPr>
              <a:t> Century learning?</a:t>
            </a:r>
            <a:endParaRPr lang="en-US" dirty="0"/>
          </a:p>
        </p:txBody>
      </p:sp>
      <p:sp>
        <p:nvSpPr>
          <p:cNvPr id="35843" name="Rectangle 3"/>
          <p:cNvSpPr>
            <a:spLocks noGrp="1" noChangeArrowheads="1"/>
          </p:cNvSpPr>
          <p:nvPr>
            <p:ph type="body" idx="1"/>
          </p:nvPr>
        </p:nvSpPr>
        <p:spPr>
          <a:xfrm>
            <a:off x="990600" y="1905000"/>
            <a:ext cx="7543800" cy="4114800"/>
          </a:xfrm>
        </p:spPr>
        <p:txBody>
          <a:bodyPr/>
          <a:lstStyle/>
          <a:p>
            <a:r>
              <a:rPr lang="en-US" sz="2400" b="1" dirty="0" smtClean="0">
                <a:latin typeface="Tahoma" pitchFamily="34" charset="0"/>
              </a:rPr>
              <a:t>Emphasize Core </a:t>
            </a:r>
            <a:r>
              <a:rPr lang="en-US" sz="2400" b="1" dirty="0">
                <a:latin typeface="Tahoma" pitchFamily="34" charset="0"/>
              </a:rPr>
              <a:t>Skills</a:t>
            </a:r>
            <a:r>
              <a:rPr lang="en-US" sz="2400" dirty="0">
                <a:latin typeface="Tahoma" pitchFamily="34" charset="0"/>
              </a:rPr>
              <a:t> - </a:t>
            </a:r>
            <a:r>
              <a:rPr lang="en-US" sz="2000" dirty="0">
                <a:latin typeface="Tahoma" pitchFamily="34" charset="0"/>
              </a:rPr>
              <a:t>reading, writing, math</a:t>
            </a:r>
          </a:p>
          <a:p>
            <a:r>
              <a:rPr lang="en-US" sz="2400" b="1" dirty="0" smtClean="0">
                <a:latin typeface="Tahoma" pitchFamily="34" charset="0"/>
              </a:rPr>
              <a:t>Emphasize Learning Skills</a:t>
            </a:r>
            <a:r>
              <a:rPr lang="en-US" sz="2400" dirty="0" smtClean="0">
                <a:latin typeface="Tahoma" pitchFamily="34" charset="0"/>
              </a:rPr>
              <a:t> – </a:t>
            </a:r>
          </a:p>
          <a:p>
            <a:pPr lvl="2"/>
            <a:r>
              <a:rPr lang="en-US" sz="1600" dirty="0" smtClean="0">
                <a:latin typeface="Tahoma" pitchFamily="34" charset="0"/>
              </a:rPr>
              <a:t>Information/communication skills</a:t>
            </a:r>
          </a:p>
          <a:p>
            <a:pPr lvl="2"/>
            <a:r>
              <a:rPr lang="en-US" sz="1600" dirty="0" smtClean="0">
                <a:latin typeface="Tahoma" pitchFamily="34" charset="0"/>
              </a:rPr>
              <a:t>Thinking and Problem solving skills</a:t>
            </a:r>
          </a:p>
          <a:p>
            <a:pPr lvl="2"/>
            <a:r>
              <a:rPr lang="en-US" sz="1600" dirty="0" smtClean="0">
                <a:latin typeface="Tahoma" pitchFamily="34" charset="0"/>
              </a:rPr>
              <a:t>Interpersonal and self-directional skills</a:t>
            </a:r>
          </a:p>
          <a:p>
            <a:r>
              <a:rPr lang="en-US" sz="2400" b="1" dirty="0" smtClean="0">
                <a:latin typeface="Tahoma" pitchFamily="34" charset="0"/>
              </a:rPr>
              <a:t>Use 21</a:t>
            </a:r>
            <a:r>
              <a:rPr lang="en-US" sz="2400" b="1" baseline="30000" dirty="0" smtClean="0">
                <a:latin typeface="Tahoma" pitchFamily="34" charset="0"/>
              </a:rPr>
              <a:t>st</a:t>
            </a:r>
            <a:r>
              <a:rPr lang="en-US" sz="2400" b="1" dirty="0" smtClean="0">
                <a:latin typeface="Tahoma" pitchFamily="34" charset="0"/>
              </a:rPr>
              <a:t> Century Tools </a:t>
            </a:r>
            <a:r>
              <a:rPr lang="en-US" sz="2400" dirty="0" smtClean="0">
                <a:latin typeface="Tahoma" pitchFamily="34" charset="0"/>
              </a:rPr>
              <a:t>– </a:t>
            </a:r>
            <a:r>
              <a:rPr lang="en-US" sz="2000" dirty="0" smtClean="0">
                <a:latin typeface="Tahoma" pitchFamily="34" charset="0"/>
              </a:rPr>
              <a:t>to develop the skills</a:t>
            </a:r>
            <a:endParaRPr lang="en-US" sz="2000" dirty="0">
              <a:latin typeface="Tahoma" pitchFamily="34" charset="0"/>
            </a:endParaRPr>
          </a:p>
          <a:p>
            <a:r>
              <a:rPr lang="en-US" sz="2400" b="1" dirty="0" smtClean="0">
                <a:latin typeface="Tahoma" pitchFamily="34" charset="0"/>
              </a:rPr>
              <a:t>Teach in 21 Century Context – </a:t>
            </a:r>
            <a:r>
              <a:rPr lang="en-US" sz="2000" dirty="0" smtClean="0">
                <a:latin typeface="Tahoma" pitchFamily="34" charset="0"/>
              </a:rPr>
              <a:t>real world examples, applications and experiences</a:t>
            </a:r>
            <a:endParaRPr lang="en-US" sz="2000" dirty="0">
              <a:latin typeface="Tahoma" pitchFamily="34" charset="0"/>
            </a:endParaRPr>
          </a:p>
          <a:p>
            <a:r>
              <a:rPr lang="en-US" sz="2400" b="1" dirty="0" smtClean="0">
                <a:latin typeface="Tahoma" pitchFamily="34" charset="0"/>
              </a:rPr>
              <a:t>Teach in 21 Century Content – </a:t>
            </a:r>
            <a:r>
              <a:rPr lang="en-US" sz="2000" dirty="0" smtClean="0">
                <a:latin typeface="Tahoma" pitchFamily="34" charset="0"/>
              </a:rPr>
              <a:t>global awareness business, economic and civic literacy</a:t>
            </a:r>
          </a:p>
          <a:p>
            <a:r>
              <a:rPr lang="en-US" sz="2400" b="1" dirty="0" smtClean="0">
                <a:latin typeface="Tahoma" pitchFamily="34" charset="0"/>
              </a:rPr>
              <a:t>Use 21</a:t>
            </a:r>
            <a:r>
              <a:rPr lang="en-US" sz="2400" b="1" baseline="30000" dirty="0" smtClean="0">
                <a:latin typeface="Tahoma" pitchFamily="34" charset="0"/>
              </a:rPr>
              <a:t>st</a:t>
            </a:r>
            <a:r>
              <a:rPr lang="en-US" sz="2400" b="1" dirty="0" smtClean="0">
                <a:latin typeface="Tahoma" pitchFamily="34" charset="0"/>
              </a:rPr>
              <a:t> Century Assessment</a:t>
            </a:r>
            <a:r>
              <a:rPr lang="en-US" sz="2400" dirty="0" smtClean="0">
                <a:latin typeface="Tahoma" pitchFamily="34" charset="0"/>
              </a:rPr>
              <a:t> – </a:t>
            </a:r>
            <a:r>
              <a:rPr lang="en-US" sz="2000" dirty="0" smtClean="0">
                <a:latin typeface="Tahoma" pitchFamily="34" charset="0"/>
              </a:rPr>
              <a:t>high-quality testing and timely feedback using technology </a:t>
            </a:r>
            <a:endParaRPr lang="en-US" sz="2000" dirty="0">
              <a:latin typeface="Tahoma" pitchFamily="34" charset="0"/>
            </a:endParaRPr>
          </a:p>
          <a:p>
            <a:pPr>
              <a:buFontTx/>
              <a:buChar char=" "/>
            </a:pPr>
            <a:endParaRPr lang="en-US" sz="1100" dirty="0" smtClean="0">
              <a:latin typeface="Tahoma" pitchFamily="34" charset="0"/>
            </a:endParaRPr>
          </a:p>
          <a:p>
            <a:pPr>
              <a:buFontTx/>
              <a:buChar char=" "/>
            </a:pPr>
            <a:r>
              <a:rPr lang="en-US" sz="1100" dirty="0" smtClean="0">
                <a:latin typeface="Tahoma" pitchFamily="34" charset="0"/>
              </a:rPr>
              <a:t>Source</a:t>
            </a:r>
            <a:r>
              <a:rPr lang="en-US" sz="1100" dirty="0">
                <a:latin typeface="Tahoma" pitchFamily="34" charset="0"/>
              </a:rPr>
              <a:t>: </a:t>
            </a:r>
            <a:r>
              <a:rPr lang="en-US" sz="1100" dirty="0" smtClean="0">
                <a:latin typeface="Tahoma" pitchFamily="34" charset="0"/>
              </a:rPr>
              <a:t>Learning for the 21st Century by The Partnership for 21</a:t>
            </a:r>
            <a:r>
              <a:rPr lang="en-US" sz="1100" baseline="30000" dirty="0" smtClean="0">
                <a:latin typeface="Tahoma" pitchFamily="34" charset="0"/>
              </a:rPr>
              <a:t>st</a:t>
            </a:r>
            <a:r>
              <a:rPr lang="en-US" sz="1100" dirty="0" smtClean="0">
                <a:latin typeface="Tahoma" pitchFamily="34" charset="0"/>
              </a:rPr>
              <a:t> Century Skills.  </a:t>
            </a:r>
            <a:r>
              <a:rPr lang="en-US" sz="1100" dirty="0">
                <a:latin typeface="Tahoma" pitchFamily="34" charset="0"/>
              </a:rPr>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atin typeface="Tahoma" pitchFamily="34" charset="0"/>
              </a:rPr>
              <a:t>Benefits of training</a:t>
            </a:r>
          </a:p>
        </p:txBody>
      </p:sp>
      <p:sp>
        <p:nvSpPr>
          <p:cNvPr id="3075" name="Rectangle 3"/>
          <p:cNvSpPr>
            <a:spLocks noGrp="1" noChangeArrowheads="1"/>
          </p:cNvSpPr>
          <p:nvPr>
            <p:ph type="body" idx="1"/>
          </p:nvPr>
        </p:nvSpPr>
        <p:spPr/>
        <p:txBody>
          <a:bodyPr/>
          <a:lstStyle/>
          <a:p>
            <a:r>
              <a:rPr lang="en-US" dirty="0">
                <a:latin typeface="Tahoma" pitchFamily="34" charset="0"/>
              </a:rPr>
              <a:t>Increased productivity</a:t>
            </a:r>
          </a:p>
          <a:p>
            <a:r>
              <a:rPr lang="en-US" dirty="0">
                <a:latin typeface="Tahoma" pitchFamily="34" charset="0"/>
              </a:rPr>
              <a:t>Improved ROP</a:t>
            </a:r>
          </a:p>
          <a:p>
            <a:r>
              <a:rPr lang="en-US" dirty="0">
                <a:latin typeface="Tahoma" pitchFamily="34" charset="0"/>
              </a:rPr>
              <a:t>Improved local economy with </a:t>
            </a:r>
          </a:p>
          <a:p>
            <a:pPr lvl="1">
              <a:buFont typeface="Wingdings" pitchFamily="2" charset="2"/>
              <a:buNone/>
            </a:pPr>
            <a:r>
              <a:rPr lang="en-US" dirty="0">
                <a:latin typeface="Tahoma" pitchFamily="34" charset="0"/>
              </a:rPr>
              <a:t>higher employment and income</a:t>
            </a:r>
          </a:p>
          <a:p>
            <a:r>
              <a:rPr lang="en-US" dirty="0">
                <a:latin typeface="Tahoma" pitchFamily="34" charset="0"/>
              </a:rPr>
              <a:t>Community of choice for new employers/site selection committee</a:t>
            </a:r>
          </a:p>
          <a:p>
            <a:r>
              <a:rPr lang="en-US" dirty="0">
                <a:latin typeface="Tahoma" pitchFamily="34" charset="0"/>
              </a:rPr>
              <a:t>Increased employee loyalty</a:t>
            </a:r>
          </a:p>
          <a:p>
            <a:endParaRPr lang="en-US" dirty="0">
              <a:latin typeface="Tahoma" pitchFamily="34" charset="0"/>
            </a:endParaRP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latin typeface="Tahoma" pitchFamily="34" charset="0"/>
              </a:rPr>
              <a:t>Benefit: Training Increases Productivity</a:t>
            </a:r>
            <a:endParaRPr lang="en-US"/>
          </a:p>
        </p:txBody>
      </p:sp>
      <p:sp>
        <p:nvSpPr>
          <p:cNvPr id="26627" name="Rectangle 3"/>
          <p:cNvSpPr>
            <a:spLocks noGrp="1" noChangeArrowheads="1"/>
          </p:cNvSpPr>
          <p:nvPr>
            <p:ph type="body" idx="1"/>
          </p:nvPr>
        </p:nvSpPr>
        <p:spPr>
          <a:xfrm>
            <a:off x="990600" y="1905000"/>
            <a:ext cx="7543800" cy="4114800"/>
          </a:xfrm>
        </p:spPr>
        <p:txBody>
          <a:bodyPr/>
          <a:lstStyle/>
          <a:p>
            <a:pPr>
              <a:lnSpc>
                <a:spcPct val="80000"/>
              </a:lnSpc>
            </a:pPr>
            <a:r>
              <a:rPr lang="en-US" sz="1900" dirty="0">
                <a:latin typeface="Tahoma" pitchFamily="34" charset="0"/>
              </a:rPr>
              <a:t>“</a:t>
            </a:r>
            <a:r>
              <a:rPr lang="en-US" sz="2400" dirty="0">
                <a:latin typeface="Tahoma" pitchFamily="34" charset="0"/>
              </a:rPr>
              <a:t>One study found that establishments whose workforce had a </a:t>
            </a:r>
            <a:r>
              <a:rPr lang="en-US" sz="2400" b="1" dirty="0">
                <a:latin typeface="Tahoma" pitchFamily="34" charset="0"/>
              </a:rPr>
              <a:t>10 percent</a:t>
            </a:r>
            <a:r>
              <a:rPr lang="en-US" sz="2400" dirty="0">
                <a:latin typeface="Tahoma" pitchFamily="34" charset="0"/>
              </a:rPr>
              <a:t> </a:t>
            </a:r>
            <a:r>
              <a:rPr lang="en-US" sz="2400" b="1" dirty="0">
                <a:latin typeface="Tahoma" pitchFamily="34" charset="0"/>
              </a:rPr>
              <a:t>higher than average educational</a:t>
            </a:r>
            <a:r>
              <a:rPr lang="en-US" sz="2400" dirty="0">
                <a:latin typeface="Tahoma" pitchFamily="34" charset="0"/>
              </a:rPr>
              <a:t> attainment level had an </a:t>
            </a:r>
            <a:r>
              <a:rPr lang="en-US" sz="2400" b="1" dirty="0">
                <a:latin typeface="Tahoma" pitchFamily="34" charset="0"/>
              </a:rPr>
              <a:t>8.6% higher</a:t>
            </a:r>
            <a:r>
              <a:rPr lang="en-US" sz="2400" dirty="0">
                <a:latin typeface="Tahoma" pitchFamily="34" charset="0"/>
              </a:rPr>
              <a:t> than average productivity level“</a:t>
            </a:r>
          </a:p>
          <a:p>
            <a:pPr>
              <a:lnSpc>
                <a:spcPct val="80000"/>
              </a:lnSpc>
            </a:pPr>
            <a:endParaRPr lang="en-US" sz="2400" dirty="0">
              <a:latin typeface="Tahoma" pitchFamily="34" charset="0"/>
            </a:endParaRPr>
          </a:p>
          <a:p>
            <a:pPr>
              <a:lnSpc>
                <a:spcPct val="80000"/>
              </a:lnSpc>
            </a:pPr>
            <a:r>
              <a:rPr lang="en-US" sz="2400" dirty="0">
                <a:latin typeface="Tahoma" pitchFamily="34" charset="0"/>
              </a:rPr>
              <a:t>"In comparison, establishments with a </a:t>
            </a:r>
            <a:r>
              <a:rPr lang="en-US" sz="2400" b="1" dirty="0">
                <a:latin typeface="Tahoma" pitchFamily="34" charset="0"/>
              </a:rPr>
              <a:t>10 percent</a:t>
            </a:r>
            <a:r>
              <a:rPr lang="en-US" sz="2400" dirty="0">
                <a:latin typeface="Tahoma" pitchFamily="34" charset="0"/>
              </a:rPr>
              <a:t> </a:t>
            </a:r>
            <a:r>
              <a:rPr lang="en-US" sz="2400" b="1" dirty="0">
                <a:latin typeface="Tahoma" pitchFamily="34" charset="0"/>
              </a:rPr>
              <a:t>higher than average level of capital investment</a:t>
            </a:r>
            <a:r>
              <a:rPr lang="en-US" sz="2400" dirty="0">
                <a:latin typeface="Tahoma" pitchFamily="34" charset="0"/>
              </a:rPr>
              <a:t> had only a </a:t>
            </a:r>
            <a:r>
              <a:rPr lang="en-US" sz="2400" b="1" dirty="0">
                <a:latin typeface="Tahoma" pitchFamily="34" charset="0"/>
              </a:rPr>
              <a:t>3.4 percent higher</a:t>
            </a:r>
            <a:r>
              <a:rPr lang="en-US" sz="2400" dirty="0">
                <a:latin typeface="Tahoma" pitchFamily="34" charset="0"/>
              </a:rPr>
              <a:t> than average payoff from the capital.“</a:t>
            </a:r>
          </a:p>
          <a:p>
            <a:pPr>
              <a:lnSpc>
                <a:spcPct val="80000"/>
              </a:lnSpc>
            </a:pPr>
            <a:endParaRPr lang="en-US" sz="2400" dirty="0">
              <a:latin typeface="Tahoma" pitchFamily="34" charset="0"/>
            </a:endParaRPr>
          </a:p>
          <a:p>
            <a:pPr>
              <a:lnSpc>
                <a:spcPct val="80000"/>
              </a:lnSpc>
            </a:pPr>
            <a:r>
              <a:rPr lang="en-US" sz="2400" dirty="0">
                <a:latin typeface="Tahoma" pitchFamily="34" charset="0"/>
              </a:rPr>
              <a:t>"The study found that these differences were even </a:t>
            </a:r>
            <a:r>
              <a:rPr lang="en-US" sz="2400" b="1" dirty="0">
                <a:latin typeface="Tahoma" pitchFamily="34" charset="0"/>
              </a:rPr>
              <a:t>larger</a:t>
            </a:r>
            <a:r>
              <a:rPr lang="en-US" sz="2400" dirty="0">
                <a:latin typeface="Tahoma" pitchFamily="34" charset="0"/>
              </a:rPr>
              <a:t> in the non-manufacturing sector"</a:t>
            </a:r>
          </a:p>
          <a:p>
            <a:pPr>
              <a:lnSpc>
                <a:spcPct val="80000"/>
              </a:lnSpc>
              <a:buFont typeface="Wingdings" pitchFamily="2" charset="2"/>
              <a:buNone/>
            </a:pPr>
            <a:endParaRPr lang="en-US" sz="1200" dirty="0">
              <a:latin typeface="Tahoma" pitchFamily="34" charset="0"/>
            </a:endParaRPr>
          </a:p>
          <a:p>
            <a:pPr>
              <a:lnSpc>
                <a:spcPct val="80000"/>
              </a:lnSpc>
              <a:buFont typeface="Wingdings" pitchFamily="2" charset="2"/>
              <a:buNone/>
            </a:pPr>
            <a:endParaRPr lang="en-US" sz="1200" dirty="0">
              <a:latin typeface="Tahoma" pitchFamily="34" charset="0"/>
            </a:endParaRPr>
          </a:p>
          <a:p>
            <a:pPr>
              <a:lnSpc>
                <a:spcPct val="80000"/>
              </a:lnSpc>
              <a:buFont typeface="Wingdings" pitchFamily="2" charset="2"/>
              <a:buNone/>
            </a:pPr>
            <a:endParaRPr lang="en-US" sz="1200" dirty="0">
              <a:latin typeface="Tahoma" pitchFamily="34" charset="0"/>
            </a:endParaRPr>
          </a:p>
          <a:p>
            <a:pPr>
              <a:lnSpc>
                <a:spcPct val="80000"/>
              </a:lnSpc>
              <a:buFont typeface="Wingdings" pitchFamily="2" charset="2"/>
              <a:buNone/>
            </a:pPr>
            <a:r>
              <a:rPr lang="en-US" sz="1200" dirty="0">
                <a:latin typeface="Tahoma" pitchFamily="34" charset="0"/>
              </a:rPr>
              <a:t>Source: 21st Century Skills for 21st Century Jobs. Lisa Stuart/Emily </a:t>
            </a:r>
            <a:r>
              <a:rPr lang="en-US" sz="1200" dirty="0" err="1">
                <a:latin typeface="Tahoma" pitchFamily="34" charset="0"/>
              </a:rPr>
              <a:t>Dahm</a:t>
            </a:r>
            <a:r>
              <a:rPr lang="en-US" sz="1200" dirty="0">
                <a:latin typeface="Tahoma" pitchFamily="34" charset="0"/>
              </a:rPr>
              <a:t> 	</a:t>
            </a:r>
          </a:p>
          <a:p>
            <a:pPr>
              <a:lnSpc>
                <a:spcPct val="80000"/>
              </a:lnSpc>
              <a:buFont typeface="Wingdings" pitchFamily="2" charset="2"/>
              <a:buNone/>
            </a:pPr>
            <a:r>
              <a:rPr lang="en-US" sz="1200" dirty="0">
                <a:latin typeface="Tahoma" pitchFamily="34" charset="0"/>
              </a:rPr>
              <a:t>The National Center on the Educational Quality of the Workforce Study</a:t>
            </a:r>
          </a:p>
          <a:p>
            <a:pPr>
              <a:lnSpc>
                <a:spcPct val="80000"/>
              </a:lnSpc>
            </a:pPr>
            <a:endParaRPr lang="en-US" sz="1200" dirty="0">
              <a:latin typeface="Tahoma" pitchFamily="34" charset="0"/>
            </a:endParaRPr>
          </a:p>
          <a:p>
            <a:pPr>
              <a:lnSpc>
                <a:spcPct val="80000"/>
              </a:lnSpc>
            </a:pPr>
            <a:endParaRPr lang="en-US" sz="1200" dirty="0">
              <a:latin typeface="Tahoma"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sz="4400">
                <a:latin typeface="Tahoma" pitchFamily="34" charset="0"/>
              </a:rPr>
              <a:t>Benefit: Improves ROP – Return on People</a:t>
            </a:r>
          </a:p>
        </p:txBody>
      </p:sp>
      <p:sp>
        <p:nvSpPr>
          <p:cNvPr id="31747" name="Rectangle 3"/>
          <p:cNvSpPr>
            <a:spLocks noGrp="1" noChangeArrowheads="1"/>
          </p:cNvSpPr>
          <p:nvPr>
            <p:ph type="body" idx="1"/>
          </p:nvPr>
        </p:nvSpPr>
        <p:spPr>
          <a:xfrm>
            <a:off x="762000" y="1905000"/>
            <a:ext cx="7772400" cy="4114800"/>
          </a:xfrm>
        </p:spPr>
        <p:txBody>
          <a:bodyPr/>
          <a:lstStyle/>
          <a:p>
            <a:pPr>
              <a:buFont typeface="Wingdings" pitchFamily="2" charset="2"/>
              <a:buNone/>
            </a:pPr>
            <a:r>
              <a:rPr lang="en-US" sz="2400" dirty="0">
                <a:latin typeface="Tahoma" pitchFamily="34" charset="0"/>
              </a:rPr>
              <a:t> Using 3 live portfolios made up of the stock in companies that “spent aggressively on employee development.” </a:t>
            </a:r>
          </a:p>
          <a:p>
            <a:pPr>
              <a:buFont typeface="Wingdings" pitchFamily="2" charset="2"/>
              <a:buNone/>
            </a:pPr>
            <a:endParaRPr lang="en-US" sz="2400" dirty="0">
              <a:latin typeface="Tahoma" pitchFamily="34" charset="0"/>
            </a:endParaRPr>
          </a:p>
          <a:p>
            <a:pPr>
              <a:buFont typeface="Wingdings" pitchFamily="2" charset="2"/>
              <a:buNone/>
            </a:pPr>
            <a:r>
              <a:rPr lang="en-US" sz="2400" dirty="0">
                <a:latin typeface="Tahoma" pitchFamily="34" charset="0"/>
              </a:rPr>
              <a:t>“…organizations that make extraordinary investment in people often enjoy extraordinary performance on a variety of indicators including shareholder return.”</a:t>
            </a:r>
          </a:p>
          <a:p>
            <a:pPr>
              <a:buFont typeface="Wingdings" pitchFamily="2" charset="2"/>
              <a:buNone/>
            </a:pPr>
            <a:endParaRPr lang="en-US" sz="2400" dirty="0">
              <a:latin typeface="Tahoma" pitchFamily="34" charset="0"/>
            </a:endParaRPr>
          </a:p>
          <a:p>
            <a:pPr>
              <a:buFont typeface="Wingdings" pitchFamily="2" charset="2"/>
              <a:buNone/>
            </a:pPr>
            <a:r>
              <a:rPr lang="en-US" sz="2400" dirty="0">
                <a:latin typeface="Tahoma" pitchFamily="34" charset="0"/>
              </a:rPr>
              <a:t>“…each of these three portfolios outperformed the </a:t>
            </a:r>
            <a:endParaRPr lang="en-US" sz="2400" dirty="0" smtClean="0">
              <a:latin typeface="Tahoma" pitchFamily="34" charset="0"/>
            </a:endParaRPr>
          </a:p>
          <a:p>
            <a:pPr>
              <a:buFont typeface="Wingdings" pitchFamily="2" charset="2"/>
              <a:buNone/>
            </a:pPr>
            <a:r>
              <a:rPr lang="en-US" sz="2400" dirty="0">
                <a:latin typeface="Tahoma" pitchFamily="34" charset="0"/>
              </a:rPr>
              <a:t> </a:t>
            </a:r>
            <a:r>
              <a:rPr lang="en-US" sz="2400" dirty="0" smtClean="0">
                <a:latin typeface="Tahoma" pitchFamily="34" charset="0"/>
              </a:rPr>
              <a:t>   S </a:t>
            </a:r>
            <a:r>
              <a:rPr lang="en-US" sz="2400" dirty="0">
                <a:latin typeface="Tahoma" pitchFamily="34" charset="0"/>
              </a:rPr>
              <a:t>&amp; P 500 by 17% to 35% in 2003.”</a:t>
            </a:r>
          </a:p>
          <a:p>
            <a:pPr>
              <a:buFont typeface="Wingdings" pitchFamily="2" charset="2"/>
              <a:buNone/>
            </a:pPr>
            <a:endParaRPr lang="en-US" sz="1900" dirty="0">
              <a:latin typeface="Tahoma" pitchFamily="34" charset="0"/>
            </a:endParaRPr>
          </a:p>
          <a:p>
            <a:pPr>
              <a:buFont typeface="Wingdings" pitchFamily="2" charset="2"/>
              <a:buNone/>
            </a:pPr>
            <a:r>
              <a:rPr lang="en-US" sz="1100" dirty="0">
                <a:latin typeface="Tahoma" pitchFamily="34" charset="0"/>
              </a:rPr>
              <a:t>Source: Harvard Business Review, March 2004 </a:t>
            </a:r>
            <a:r>
              <a:rPr lang="en-US" sz="1100" dirty="0" err="1">
                <a:latin typeface="Tahoma" pitchFamily="34" charset="0"/>
              </a:rPr>
              <a:t>Bassi</a:t>
            </a:r>
            <a:r>
              <a:rPr lang="en-US" sz="1100" dirty="0">
                <a:latin typeface="Tahoma" pitchFamily="34" charset="0"/>
              </a:rPr>
              <a:t>/</a:t>
            </a:r>
            <a:r>
              <a:rPr lang="en-US" sz="1100" dirty="0" err="1">
                <a:latin typeface="Tahoma" pitchFamily="34" charset="0"/>
              </a:rPr>
              <a:t>McMurrer</a:t>
            </a:r>
            <a:endParaRPr lang="en-US" sz="1100" dirty="0">
              <a:latin typeface="Tahoma" pitchFamily="34" charset="0"/>
            </a:endParaRPr>
          </a:p>
          <a:p>
            <a:pPr>
              <a:buFont typeface="Wingdings" pitchFamily="2" charset="2"/>
              <a:buNone/>
            </a:pPr>
            <a:endParaRPr lang="en-US" sz="1100" dirty="0">
              <a:latin typeface="Tahoma" pitchFamily="34" charset="0"/>
            </a:endParaRPr>
          </a:p>
          <a:p>
            <a:pPr>
              <a:buFont typeface="Wingdings" pitchFamily="2" charset="2"/>
              <a:buNone/>
            </a:pPr>
            <a:endParaRPr lang="en-US" sz="1900" dirty="0">
              <a:latin typeface="Tahoma"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524000" y="190500"/>
            <a:ext cx="7010400" cy="1425575"/>
          </a:xfrm>
        </p:spPr>
        <p:txBody>
          <a:bodyPr/>
          <a:lstStyle/>
          <a:p>
            <a:r>
              <a:rPr lang="en-US" sz="3800">
                <a:latin typeface="Tahoma" pitchFamily="34" charset="0"/>
              </a:rPr>
              <a:t>Benefit: Training Creates Loyalty &amp; Improves Retention</a:t>
            </a:r>
            <a:endParaRPr lang="en-US" sz="3800"/>
          </a:p>
        </p:txBody>
      </p:sp>
      <p:sp>
        <p:nvSpPr>
          <p:cNvPr id="34819" name="Rectangle 3"/>
          <p:cNvSpPr>
            <a:spLocks noGrp="1" noChangeArrowheads="1"/>
          </p:cNvSpPr>
          <p:nvPr>
            <p:ph type="body" idx="1"/>
          </p:nvPr>
        </p:nvSpPr>
        <p:spPr>
          <a:xfrm>
            <a:off x="838200" y="1905000"/>
            <a:ext cx="7696200" cy="4419600"/>
          </a:xfrm>
        </p:spPr>
        <p:txBody>
          <a:bodyPr/>
          <a:lstStyle/>
          <a:p>
            <a:pPr>
              <a:lnSpc>
                <a:spcPct val="90000"/>
              </a:lnSpc>
            </a:pPr>
            <a:r>
              <a:rPr lang="en-US" sz="2400" dirty="0">
                <a:latin typeface="Tahoma" pitchFamily="34" charset="0"/>
              </a:rPr>
              <a:t>44% of U.S. workers plan to leave their current job within the next five years, according to a survey of 508 full-time workers conducted by Accenture. </a:t>
            </a:r>
          </a:p>
          <a:p>
            <a:pPr>
              <a:lnSpc>
                <a:spcPct val="90000"/>
              </a:lnSpc>
            </a:pPr>
            <a:endParaRPr lang="en-US" sz="2400" dirty="0">
              <a:latin typeface="Tahoma" pitchFamily="34" charset="0"/>
            </a:endParaRPr>
          </a:p>
          <a:p>
            <a:pPr>
              <a:lnSpc>
                <a:spcPct val="90000"/>
              </a:lnSpc>
            </a:pPr>
            <a:r>
              <a:rPr lang="en-US" sz="2400" dirty="0">
                <a:latin typeface="Tahoma" pitchFamily="34" charset="0"/>
              </a:rPr>
              <a:t>27% said they would stay if they received better or more training, but more than half (51 percent) of all respondents said that their employers are not providing training to expand their skills. </a:t>
            </a:r>
          </a:p>
          <a:p>
            <a:pPr>
              <a:lnSpc>
                <a:spcPct val="90000"/>
              </a:lnSpc>
            </a:pPr>
            <a:endParaRPr lang="en-US" sz="2400" dirty="0">
              <a:latin typeface="Tahoma" pitchFamily="34" charset="0"/>
            </a:endParaRPr>
          </a:p>
          <a:p>
            <a:pPr>
              <a:lnSpc>
                <a:spcPct val="90000"/>
              </a:lnSpc>
              <a:buFont typeface="Wingdings" pitchFamily="2" charset="2"/>
              <a:buNone/>
            </a:pPr>
            <a:r>
              <a:rPr lang="en-US" sz="2800" b="1" dirty="0">
                <a:latin typeface="Tahoma" pitchFamily="34" charset="0"/>
              </a:rPr>
              <a:t>	</a:t>
            </a:r>
            <a:r>
              <a:rPr lang="en-US" sz="1400" dirty="0">
                <a:latin typeface="Tahoma" pitchFamily="34" charset="0"/>
              </a:rPr>
              <a:t>Source: HR Magazine, May 2004, </a:t>
            </a:r>
            <a:r>
              <a:rPr lang="en-US" sz="1400" dirty="0" err="1">
                <a:latin typeface="Tahoma" pitchFamily="34" charset="0"/>
              </a:rPr>
              <a:t>Karyn</a:t>
            </a:r>
            <a:r>
              <a:rPr lang="en-US" sz="1400" dirty="0">
                <a:latin typeface="Tahoma" pitchFamily="34" charset="0"/>
              </a:rPr>
              <a:t>-Siobhan Robinson</a:t>
            </a:r>
            <a:endParaRPr lang="en-US" sz="2800" b="1" dirty="0">
              <a:latin typeface="Tahoma"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a:latin typeface="Tahoma" pitchFamily="34" charset="0"/>
              </a:rPr>
              <a:t>Benefits of training</a:t>
            </a:r>
            <a:endParaRPr lang="en-US"/>
          </a:p>
        </p:txBody>
      </p:sp>
      <p:sp>
        <p:nvSpPr>
          <p:cNvPr id="37891" name="Rectangle 3"/>
          <p:cNvSpPr>
            <a:spLocks noGrp="1" noChangeArrowheads="1"/>
          </p:cNvSpPr>
          <p:nvPr>
            <p:ph type="body" idx="1"/>
          </p:nvPr>
        </p:nvSpPr>
        <p:spPr/>
        <p:txBody>
          <a:bodyPr/>
          <a:lstStyle/>
          <a:p>
            <a:r>
              <a:rPr lang="en-US" sz="2600" dirty="0">
                <a:latin typeface="Tahoma" pitchFamily="34" charset="0"/>
              </a:rPr>
              <a:t>Keeping your business competitive locally and globally</a:t>
            </a:r>
          </a:p>
          <a:p>
            <a:r>
              <a:rPr lang="en-US" sz="2600" dirty="0">
                <a:latin typeface="Tahoma" pitchFamily="34" charset="0"/>
              </a:rPr>
              <a:t>Increasing productivity, income, employment, and loyalty</a:t>
            </a:r>
          </a:p>
          <a:p>
            <a:r>
              <a:rPr lang="en-US" sz="2600" dirty="0">
                <a:latin typeface="Tahoma" pitchFamily="34" charset="0"/>
              </a:rPr>
              <a:t>Improved local economy</a:t>
            </a:r>
          </a:p>
          <a:p>
            <a:endParaRPr lang="en-US" sz="2600" dirty="0">
              <a:latin typeface="Tahoma" pitchFamily="34" charset="0"/>
            </a:endParaRPr>
          </a:p>
          <a:p>
            <a:r>
              <a:rPr lang="en-US" sz="2600" dirty="0">
                <a:latin typeface="Tahoma" pitchFamily="34" charset="0"/>
              </a:rPr>
              <a:t>Your partner in </a:t>
            </a:r>
            <a:r>
              <a:rPr lang="en-US" sz="2600" dirty="0" smtClean="0">
                <a:latin typeface="Tahoma" pitchFamily="34" charset="0"/>
              </a:rPr>
              <a:t>training and education is </a:t>
            </a:r>
            <a:endParaRPr lang="en-US" sz="2600" dirty="0">
              <a:latin typeface="Tahoma" pitchFamily="34" charset="0"/>
            </a:endParaRPr>
          </a:p>
          <a:p>
            <a:pPr>
              <a:buFontTx/>
              <a:buChar char=" "/>
            </a:pPr>
            <a:r>
              <a:rPr lang="en-US" sz="2200" b="1" dirty="0">
                <a:latin typeface="Tahoma" pitchFamily="34" charset="0"/>
              </a:rPr>
              <a:t>South Piedmont Community </a:t>
            </a:r>
            <a:r>
              <a:rPr lang="en-US" sz="2200" b="1" dirty="0" smtClean="0">
                <a:latin typeface="Tahoma" pitchFamily="34" charset="0"/>
              </a:rPr>
              <a:t>College</a:t>
            </a:r>
          </a:p>
          <a:p>
            <a:pPr>
              <a:buFontTx/>
              <a:buChar char=" "/>
            </a:pPr>
            <a:r>
              <a:rPr lang="en-US" sz="2200" b="1" dirty="0" smtClean="0">
                <a:latin typeface="Tahoma" pitchFamily="34" charset="0"/>
              </a:rPr>
              <a:t>Your business, your college</a:t>
            </a:r>
            <a:endParaRPr lang="en-US" sz="26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cho">
  <a:themeElements>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fontScheme name="Ech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defRPr>
        </a:defPPr>
      </a:lstStyle>
    </a:lnDef>
  </a:objectDefaults>
  <a:extraClrSchemeLst>
    <a:extraClrScheme>
      <a:clrScheme name="Echo 1">
        <a:dk1>
          <a:srgbClr val="25252F"/>
        </a:dk1>
        <a:lt1>
          <a:srgbClr val="9999FF"/>
        </a:lt1>
        <a:dk2>
          <a:srgbClr val="000000"/>
        </a:dk2>
        <a:lt2>
          <a:srgbClr val="FFFFFF"/>
        </a:lt2>
        <a:accent1>
          <a:srgbClr val="3366FF"/>
        </a:accent1>
        <a:accent2>
          <a:srgbClr val="003399"/>
        </a:accent2>
        <a:accent3>
          <a:srgbClr val="AAAAAA"/>
        </a:accent3>
        <a:accent4>
          <a:srgbClr val="8282DA"/>
        </a:accent4>
        <a:accent5>
          <a:srgbClr val="ADB8FF"/>
        </a:accent5>
        <a:accent6>
          <a:srgbClr val="002D8A"/>
        </a:accent6>
        <a:hlink>
          <a:srgbClr val="009999"/>
        </a:hlink>
        <a:folHlink>
          <a:srgbClr val="B2B2B2"/>
        </a:folHlink>
      </a:clrScheme>
      <a:clrMap bg1="dk2" tx1="lt1" bg2="dk1" tx2="lt2" accent1="accent1" accent2="accent2" accent3="accent3" accent4="accent4" accent5="accent5" accent6="accent6" hlink="hlink" folHlink="folHlink"/>
    </a:extraClrScheme>
    <a:extraClrScheme>
      <a:clrScheme name="Echo 2">
        <a:dk1>
          <a:srgbClr val="314183"/>
        </a:dk1>
        <a:lt1>
          <a:srgbClr val="FFFFFF"/>
        </a:lt1>
        <a:dk2>
          <a:srgbClr val="0B1E45"/>
        </a:dk2>
        <a:lt2>
          <a:srgbClr val="FFFFFF"/>
        </a:lt2>
        <a:accent1>
          <a:srgbClr val="6666FF"/>
        </a:accent1>
        <a:accent2>
          <a:srgbClr val="0066FF"/>
        </a:accent2>
        <a:accent3>
          <a:srgbClr val="AAABB0"/>
        </a:accent3>
        <a:accent4>
          <a:srgbClr val="DADADA"/>
        </a:accent4>
        <a:accent5>
          <a:srgbClr val="B8B8FF"/>
        </a:accent5>
        <a:accent6>
          <a:srgbClr val="005CE7"/>
        </a:accent6>
        <a:hlink>
          <a:srgbClr val="006699"/>
        </a:hlink>
        <a:folHlink>
          <a:srgbClr val="B2B2B2"/>
        </a:folHlink>
      </a:clrScheme>
      <a:clrMap bg1="dk2" tx1="lt1" bg2="dk1" tx2="lt2" accent1="accent1" accent2="accent2" accent3="accent3" accent4="accent4" accent5="accent5" accent6="accent6" hlink="hlink" folHlink="folHlink"/>
    </a:extraClrScheme>
    <a:extraClrScheme>
      <a:clrScheme name="Echo 3">
        <a:dk1>
          <a:srgbClr val="194349"/>
        </a:dk1>
        <a:lt1>
          <a:srgbClr val="FFFFCC"/>
        </a:lt1>
        <a:dk2>
          <a:srgbClr val="006666"/>
        </a:dk2>
        <a:lt2>
          <a:srgbClr val="FFFFFF"/>
        </a:lt2>
        <a:accent1>
          <a:srgbClr val="99CC00"/>
        </a:accent1>
        <a:accent2>
          <a:srgbClr val="00B6B2"/>
        </a:accent2>
        <a:accent3>
          <a:srgbClr val="AAB8B8"/>
        </a:accent3>
        <a:accent4>
          <a:srgbClr val="DADAAE"/>
        </a:accent4>
        <a:accent5>
          <a:srgbClr val="CAE2AA"/>
        </a:accent5>
        <a:accent6>
          <a:srgbClr val="00A5A1"/>
        </a:accent6>
        <a:hlink>
          <a:srgbClr val="669900"/>
        </a:hlink>
        <a:folHlink>
          <a:srgbClr val="666699"/>
        </a:folHlink>
      </a:clrScheme>
      <a:clrMap bg1="dk2" tx1="lt1" bg2="dk1" tx2="lt2" accent1="accent1" accent2="accent2" accent3="accent3" accent4="accent4" accent5="accent5" accent6="accent6" hlink="hlink" folHlink="folHlink"/>
    </a:extraClrScheme>
    <a:extraClrScheme>
      <a:clrScheme name="Echo 4">
        <a:dk1>
          <a:srgbClr val="194349"/>
        </a:dk1>
        <a:lt1>
          <a:srgbClr val="FFFFCC"/>
        </a:lt1>
        <a:dk2>
          <a:srgbClr val="0000FF"/>
        </a:dk2>
        <a:lt2>
          <a:srgbClr val="FFFFFF"/>
        </a:lt2>
        <a:accent1>
          <a:srgbClr val="0099FF"/>
        </a:accent1>
        <a:accent2>
          <a:srgbClr val="33CC33"/>
        </a:accent2>
        <a:accent3>
          <a:srgbClr val="AAAAFF"/>
        </a:accent3>
        <a:accent4>
          <a:srgbClr val="DADAAE"/>
        </a:accent4>
        <a:accent5>
          <a:srgbClr val="AACAFF"/>
        </a:accent5>
        <a:accent6>
          <a:srgbClr val="2DB92D"/>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cho 5">
        <a:dk1>
          <a:srgbClr val="194349"/>
        </a:dk1>
        <a:lt1>
          <a:srgbClr val="FFFFCC"/>
        </a:lt1>
        <a:dk2>
          <a:srgbClr val="72A497"/>
        </a:dk2>
        <a:lt2>
          <a:srgbClr val="000000"/>
        </a:lt2>
        <a:accent1>
          <a:srgbClr val="805D32"/>
        </a:accent1>
        <a:accent2>
          <a:srgbClr val="7D2F3C"/>
        </a:accent2>
        <a:accent3>
          <a:srgbClr val="BCCFC9"/>
        </a:accent3>
        <a:accent4>
          <a:srgbClr val="DADAAE"/>
        </a:accent4>
        <a:accent5>
          <a:srgbClr val="C0B6AD"/>
        </a:accent5>
        <a:accent6>
          <a:srgbClr val="712A35"/>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cho 6">
        <a:dk1>
          <a:srgbClr val="1C1C1C"/>
        </a:dk1>
        <a:lt1>
          <a:srgbClr val="FFFFFF"/>
        </a:lt1>
        <a:dk2>
          <a:srgbClr val="710F0F"/>
        </a:dk2>
        <a:lt2>
          <a:srgbClr val="FFFFFF"/>
        </a:lt2>
        <a:accent1>
          <a:srgbClr val="FF9900"/>
        </a:accent1>
        <a:accent2>
          <a:srgbClr val="FF3300"/>
        </a:accent2>
        <a:accent3>
          <a:srgbClr val="BBAAAA"/>
        </a:accent3>
        <a:accent4>
          <a:srgbClr val="DADADA"/>
        </a:accent4>
        <a:accent5>
          <a:srgbClr val="FFCAAA"/>
        </a:accent5>
        <a:accent6>
          <a:srgbClr val="E72D00"/>
        </a:accent6>
        <a:hlink>
          <a:srgbClr val="666699"/>
        </a:hlink>
        <a:folHlink>
          <a:srgbClr val="996633"/>
        </a:folHlink>
      </a:clrScheme>
      <a:clrMap bg1="dk2" tx1="lt1" bg2="dk1" tx2="lt2" accent1="accent1" accent2="accent2" accent3="accent3" accent4="accent4" accent5="accent5" accent6="accent6" hlink="hlink" folHlink="folHlink"/>
    </a:extraClrScheme>
    <a:extraClrScheme>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ho 8">
        <a:dk1>
          <a:srgbClr val="000000"/>
        </a:dk1>
        <a:lt1>
          <a:srgbClr val="FFFFFF"/>
        </a:lt1>
        <a:dk2>
          <a:srgbClr val="000000"/>
        </a:dk2>
        <a:lt2>
          <a:srgbClr val="666699"/>
        </a:lt2>
        <a:accent1>
          <a:srgbClr val="FF9900"/>
        </a:accent1>
        <a:accent2>
          <a:srgbClr val="FF0000"/>
        </a:accent2>
        <a:accent3>
          <a:srgbClr val="FFFFFF"/>
        </a:accent3>
        <a:accent4>
          <a:srgbClr val="000000"/>
        </a:accent4>
        <a:accent5>
          <a:srgbClr val="FFCAAA"/>
        </a:accent5>
        <a:accent6>
          <a:srgbClr val="E70000"/>
        </a:accent6>
        <a:hlink>
          <a:srgbClr val="336699"/>
        </a:hlink>
        <a:folHlink>
          <a:srgbClr val="808080"/>
        </a:folHlink>
      </a:clrScheme>
      <a:clrMap bg1="lt1" tx1="dk1" bg2="lt2" tx2="dk2" accent1="accent1" accent2="accent2" accent3="accent3" accent4="accent4" accent5="accent5" accent6="accent6" hlink="hlink" folHlink="folHlink"/>
    </a:extraClrScheme>
    <a:extraClrScheme>
      <a:clrScheme name="Echo 9">
        <a:dk1>
          <a:srgbClr val="000000"/>
        </a:dk1>
        <a:lt1>
          <a:srgbClr val="FFFFFF"/>
        </a:lt1>
        <a:dk2>
          <a:srgbClr val="000000"/>
        </a:dk2>
        <a:lt2>
          <a:srgbClr val="666699"/>
        </a:lt2>
        <a:accent1>
          <a:srgbClr val="CC3300"/>
        </a:accent1>
        <a:accent2>
          <a:srgbClr val="CC9900"/>
        </a:accent2>
        <a:accent3>
          <a:srgbClr val="FFFFFF"/>
        </a:accent3>
        <a:accent4>
          <a:srgbClr val="000000"/>
        </a:accent4>
        <a:accent5>
          <a:srgbClr val="E2ADAA"/>
        </a:accent5>
        <a:accent6>
          <a:srgbClr val="B98A00"/>
        </a:accent6>
        <a:hlink>
          <a:srgbClr val="CC6600"/>
        </a:hlink>
        <a:folHlink>
          <a:srgbClr val="808080"/>
        </a:folHlink>
      </a:clrScheme>
      <a:clrMap bg1="lt1" tx1="dk1" bg2="lt2" tx2="dk2" accent1="accent1" accent2="accent2" accent3="accent3" accent4="accent4" accent5="accent5" accent6="accent6" hlink="hlink" folHlink="folHlink"/>
    </a:extraClrScheme>
    <a:extraClrScheme>
      <a:clrScheme name="Echo 10">
        <a:dk1>
          <a:srgbClr val="000000"/>
        </a:dk1>
        <a:lt1>
          <a:srgbClr val="FFFFFF"/>
        </a:lt1>
        <a:dk2>
          <a:srgbClr val="000000"/>
        </a:dk2>
        <a:lt2>
          <a:srgbClr val="666699"/>
        </a:lt2>
        <a:accent1>
          <a:srgbClr val="666699"/>
        </a:accent1>
        <a:accent2>
          <a:srgbClr val="9999FF"/>
        </a:accent2>
        <a:accent3>
          <a:srgbClr val="FFFFFF"/>
        </a:accent3>
        <a:accent4>
          <a:srgbClr val="000000"/>
        </a:accent4>
        <a:accent5>
          <a:srgbClr val="B8B8CA"/>
        </a:accent5>
        <a:accent6>
          <a:srgbClr val="8A8AE7"/>
        </a:accent6>
        <a:hlink>
          <a:srgbClr val="3366FF"/>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Echo</Template>
  <TotalTime>1561</TotalTime>
  <Words>530</Words>
  <Application>Microsoft Office PowerPoint</Application>
  <PresentationFormat>On-screen Show (4:3)</PresentationFormat>
  <Paragraphs>77</Paragraphs>
  <Slides>9</Slides>
  <Notes>5</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Echo</vt:lpstr>
      <vt:lpstr>The Benefits of Training   Can training makes companies competitive and more profitable? </vt:lpstr>
      <vt:lpstr> To build a competitive workforce training should include: </vt:lpstr>
      <vt:lpstr>What are the skills for the global economy?</vt:lpstr>
      <vt:lpstr>What are key elements of 21st Century learning?</vt:lpstr>
      <vt:lpstr>Benefits of training</vt:lpstr>
      <vt:lpstr>Benefit: Training Increases Productivity</vt:lpstr>
      <vt:lpstr>Benefit: Improves ROP – Return on People</vt:lpstr>
      <vt:lpstr>Benefit: Training Creates Loyalty &amp; Improves Retention</vt:lpstr>
      <vt:lpstr>Benefits of training</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Benefits of Continuous Training for Employees</dc:title>
  <dc:creator>Stuart Wasilowski</dc:creator>
  <cp:lastModifiedBy> </cp:lastModifiedBy>
  <cp:revision>41</cp:revision>
  <dcterms:created xsi:type="dcterms:W3CDTF">2005-04-30T11:21:25Z</dcterms:created>
  <dcterms:modified xsi:type="dcterms:W3CDTF">2010-10-15T17:00:05Z</dcterms:modified>
</cp:coreProperties>
</file>