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sldIdLst>
    <p:sldId id="256" r:id="rId2"/>
    <p:sldId id="257" r:id="rId3"/>
    <p:sldId id="264" r:id="rId4"/>
    <p:sldId id="268" r:id="rId5"/>
    <p:sldId id="263" r:id="rId6"/>
    <p:sldId id="278" r:id="rId7"/>
    <p:sldId id="260" r:id="rId8"/>
    <p:sldId id="269" r:id="rId9"/>
    <p:sldId id="267" r:id="rId10"/>
    <p:sldId id="261" r:id="rId11"/>
    <p:sldId id="271" r:id="rId12"/>
    <p:sldId id="270" r:id="rId13"/>
    <p:sldId id="273" r:id="rId14"/>
    <p:sldId id="265" r:id="rId15"/>
    <p:sldId id="266" r:id="rId16"/>
    <p:sldId id="287" r:id="rId17"/>
    <p:sldId id="289" r:id="rId18"/>
    <p:sldId id="290" r:id="rId19"/>
    <p:sldId id="275" r:id="rId20"/>
    <p:sldId id="279" r:id="rId21"/>
    <p:sldId id="274" r:id="rId22"/>
    <p:sldId id="258" r:id="rId23"/>
    <p:sldId id="262" r:id="rId24"/>
    <p:sldId id="276" r:id="rId25"/>
    <p:sldId id="277" r:id="rId26"/>
    <p:sldId id="272" r:id="rId27"/>
    <p:sldId id="281" r:id="rId28"/>
    <p:sldId id="283" r:id="rId29"/>
    <p:sldId id="282" r:id="rId30"/>
    <p:sldId id="285" r:id="rId31"/>
    <p:sldId id="284" r:id="rId32"/>
    <p:sldId id="286" r:id="rId33"/>
    <p:sldId id="28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7EF605-D9EC-4700-8914-1E25595DCB58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33E5DD48-3362-4CC6-AED4-47F1DF2D9602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Service 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Standards</a:t>
          </a:r>
        </a:p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5048FF42-0353-421F-8A11-6E1BBBA75D2B}" type="parTrans" cxnId="{11179BD1-6A25-411F-855A-7C2739705BB5}">
      <dgm:prSet/>
      <dgm:spPr/>
    </dgm:pt>
    <dgm:pt modelId="{FE2D9E83-9E8D-4D16-A7E3-6798BC9CE0CF}" type="sibTrans" cxnId="{11179BD1-6A25-411F-855A-7C2739705BB5}">
      <dgm:prSet/>
      <dgm:spPr/>
    </dgm:pt>
    <dgm:pt modelId="{C19C4FC3-5F88-4313-8FDD-FE7D47955691}">
      <dgm:prSet/>
      <dgm:spPr/>
      <dgm:t>
        <a:bodyPr/>
        <a:lstStyle/>
        <a:p>
          <a:pPr marL="0" marR="0" lvl="0" indent="0" algn="ctr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charset="0"/>
            </a:rPr>
            <a:t>Service Theme</a:t>
          </a: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charset="0"/>
          </a:endParaRPr>
        </a:p>
      </dgm:t>
    </dgm:pt>
    <dgm:pt modelId="{0A89BDD4-4CC2-4E31-8C55-B548D9B5E529}" type="parTrans" cxnId="{1034F197-6864-4EEC-9773-1AE79DED52DF}">
      <dgm:prSet/>
      <dgm:spPr/>
    </dgm:pt>
    <dgm:pt modelId="{C08DE1B5-0033-4D50-9A28-10F60E55A770}" type="sibTrans" cxnId="{1034F197-6864-4EEC-9773-1AE79DED52DF}">
      <dgm:prSet/>
      <dgm:spPr/>
    </dgm:pt>
    <dgm:pt modelId="{07127B48-AA21-43A8-AD65-36F60B9B68AB}" type="pres">
      <dgm:prSet presAssocID="{8C7EF605-D9EC-4700-8914-1E25595DCB58}" presName="Name0" presStyleCnt="0">
        <dgm:presLayoutVars>
          <dgm:dir/>
          <dgm:animLvl val="lvl"/>
          <dgm:resizeHandles val="exact"/>
        </dgm:presLayoutVars>
      </dgm:prSet>
      <dgm:spPr/>
    </dgm:pt>
    <dgm:pt modelId="{397B737F-11DA-4856-9BFD-4853DF5077DF}" type="pres">
      <dgm:prSet presAssocID="{33E5DD48-3362-4CC6-AED4-47F1DF2D9602}" presName="Name8" presStyleCnt="0"/>
      <dgm:spPr/>
    </dgm:pt>
    <dgm:pt modelId="{0906B457-FA75-4F86-BB7E-8BC16C1387ED}" type="pres">
      <dgm:prSet presAssocID="{33E5DD48-3362-4CC6-AED4-47F1DF2D9602}" presName="level" presStyleLbl="node1" presStyleIdx="0" presStyleCnt="2">
        <dgm:presLayoutVars>
          <dgm:chMax val="1"/>
          <dgm:bulletEnabled val="1"/>
        </dgm:presLayoutVars>
      </dgm:prSet>
      <dgm:spPr/>
    </dgm:pt>
    <dgm:pt modelId="{B0CA0548-3A08-4955-9E2E-EE57000C5D47}" type="pres">
      <dgm:prSet presAssocID="{33E5DD48-3362-4CC6-AED4-47F1DF2D960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076DE75-6A12-4C1D-ABFC-BDC3A52E8C70}" type="pres">
      <dgm:prSet presAssocID="{C19C4FC3-5F88-4313-8FDD-FE7D47955691}" presName="Name8" presStyleCnt="0"/>
      <dgm:spPr/>
    </dgm:pt>
    <dgm:pt modelId="{D360CF63-4F8B-47D0-87D0-F889FF72D64D}" type="pres">
      <dgm:prSet presAssocID="{C19C4FC3-5F88-4313-8FDD-FE7D47955691}" presName="level" presStyleLbl="node1" presStyleIdx="1" presStyleCnt="2">
        <dgm:presLayoutVars>
          <dgm:chMax val="1"/>
          <dgm:bulletEnabled val="1"/>
        </dgm:presLayoutVars>
      </dgm:prSet>
      <dgm:spPr/>
    </dgm:pt>
    <dgm:pt modelId="{EF8719E6-D8BF-43D7-A3F8-99B37AF62751}" type="pres">
      <dgm:prSet presAssocID="{C19C4FC3-5F88-4313-8FDD-FE7D4795569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1179BD1-6A25-411F-855A-7C2739705BB5}" srcId="{8C7EF605-D9EC-4700-8914-1E25595DCB58}" destId="{33E5DD48-3362-4CC6-AED4-47F1DF2D9602}" srcOrd="0" destOrd="0" parTransId="{5048FF42-0353-421F-8A11-6E1BBBA75D2B}" sibTransId="{FE2D9E83-9E8D-4D16-A7E3-6798BC9CE0CF}"/>
    <dgm:cxn modelId="{D5459237-3169-45BB-AFAB-6B88C1A6F77A}" type="presOf" srcId="{C19C4FC3-5F88-4313-8FDD-FE7D47955691}" destId="{D360CF63-4F8B-47D0-87D0-F889FF72D64D}" srcOrd="0" destOrd="0" presId="urn:microsoft.com/office/officeart/2005/8/layout/pyramid1"/>
    <dgm:cxn modelId="{92D34DE2-0546-47E1-8D28-AF3E75C89639}" type="presOf" srcId="{8C7EF605-D9EC-4700-8914-1E25595DCB58}" destId="{07127B48-AA21-43A8-AD65-36F60B9B68AB}" srcOrd="0" destOrd="0" presId="urn:microsoft.com/office/officeart/2005/8/layout/pyramid1"/>
    <dgm:cxn modelId="{1034F197-6864-4EEC-9773-1AE79DED52DF}" srcId="{8C7EF605-D9EC-4700-8914-1E25595DCB58}" destId="{C19C4FC3-5F88-4313-8FDD-FE7D47955691}" srcOrd="1" destOrd="0" parTransId="{0A89BDD4-4CC2-4E31-8C55-B548D9B5E529}" sibTransId="{C08DE1B5-0033-4D50-9A28-10F60E55A770}"/>
    <dgm:cxn modelId="{DF6963F1-CEC3-448A-9F7B-14F978F83520}" type="presOf" srcId="{33E5DD48-3362-4CC6-AED4-47F1DF2D9602}" destId="{B0CA0548-3A08-4955-9E2E-EE57000C5D47}" srcOrd="1" destOrd="0" presId="urn:microsoft.com/office/officeart/2005/8/layout/pyramid1"/>
    <dgm:cxn modelId="{A95B6709-E064-4827-A32B-8350C31658DB}" type="presOf" srcId="{C19C4FC3-5F88-4313-8FDD-FE7D47955691}" destId="{EF8719E6-D8BF-43D7-A3F8-99B37AF62751}" srcOrd="1" destOrd="0" presId="urn:microsoft.com/office/officeart/2005/8/layout/pyramid1"/>
    <dgm:cxn modelId="{A0E8E2A0-FFC1-4ED2-AF00-49DF07B486C5}" type="presOf" srcId="{33E5DD48-3362-4CC6-AED4-47F1DF2D9602}" destId="{0906B457-FA75-4F86-BB7E-8BC16C1387ED}" srcOrd="0" destOrd="0" presId="urn:microsoft.com/office/officeart/2005/8/layout/pyramid1"/>
    <dgm:cxn modelId="{141FB059-0630-4D47-A4B4-17EADE848454}" type="presParOf" srcId="{07127B48-AA21-43A8-AD65-36F60B9B68AB}" destId="{397B737F-11DA-4856-9BFD-4853DF5077DF}" srcOrd="0" destOrd="0" presId="urn:microsoft.com/office/officeart/2005/8/layout/pyramid1"/>
    <dgm:cxn modelId="{A7E2A776-BAE7-4252-9856-0E316C8C5C21}" type="presParOf" srcId="{397B737F-11DA-4856-9BFD-4853DF5077DF}" destId="{0906B457-FA75-4F86-BB7E-8BC16C1387ED}" srcOrd="0" destOrd="0" presId="urn:microsoft.com/office/officeart/2005/8/layout/pyramid1"/>
    <dgm:cxn modelId="{04850A1A-7CD4-4A60-B957-A4F7B3F2AF84}" type="presParOf" srcId="{397B737F-11DA-4856-9BFD-4853DF5077DF}" destId="{B0CA0548-3A08-4955-9E2E-EE57000C5D47}" srcOrd="1" destOrd="0" presId="urn:microsoft.com/office/officeart/2005/8/layout/pyramid1"/>
    <dgm:cxn modelId="{DBF7D7BA-1E4A-4BF6-8D73-EE9BD3174722}" type="presParOf" srcId="{07127B48-AA21-43A8-AD65-36F60B9B68AB}" destId="{F076DE75-6A12-4C1D-ABFC-BDC3A52E8C70}" srcOrd="1" destOrd="0" presId="urn:microsoft.com/office/officeart/2005/8/layout/pyramid1"/>
    <dgm:cxn modelId="{84387954-59A6-4F75-8939-FBAA8537A927}" type="presParOf" srcId="{F076DE75-6A12-4C1D-ABFC-BDC3A52E8C70}" destId="{D360CF63-4F8B-47D0-87D0-F889FF72D64D}" srcOrd="0" destOrd="0" presId="urn:microsoft.com/office/officeart/2005/8/layout/pyramid1"/>
    <dgm:cxn modelId="{460A4C61-2D2A-4B5D-8218-7F148E3DFD0E}" type="presParOf" srcId="{F076DE75-6A12-4C1D-ABFC-BDC3A52E8C70}" destId="{EF8719E6-D8BF-43D7-A3F8-99B37AF62751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269F-363E-436A-84FB-9BDB4FAABC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E8713-D6E4-4EB6-A025-2EE26AB21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3EC2CCF-51E1-4281-A61A-B435DD3A8D57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D5F8DA9-587B-404D-8497-F0C762934A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Union County Health Department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Customer Service Training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Sample - SPCC Service Theme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1370013" y="1524000"/>
            <a:ext cx="7313612" cy="45735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>
                <a:solidFill>
                  <a:schemeClr val="tx2"/>
                </a:solidFill>
              </a:rPr>
              <a:t>South Piedmont Community College</a:t>
            </a:r>
          </a:p>
          <a:p>
            <a:pPr eaLnBrk="1" hangingPunct="1"/>
            <a:r>
              <a:rPr lang="en-US" dirty="0" smtClean="0">
                <a:solidFill>
                  <a:schemeClr val="tx2"/>
                </a:solidFill>
              </a:rPr>
              <a:t>delivers high-quality education and training (what we do - product)</a:t>
            </a:r>
          </a:p>
          <a:p>
            <a:pPr eaLnBrk="1" hangingPunct="1"/>
            <a:r>
              <a:rPr lang="en-US" dirty="0" smtClean="0">
                <a:solidFill>
                  <a:schemeClr val="tx2"/>
                </a:solidFill>
              </a:rPr>
              <a:t>through traditional classroom, online environments and customized settings/locations (how we deliver)</a:t>
            </a:r>
          </a:p>
          <a:p>
            <a:pPr eaLnBrk="1" hangingPunct="1"/>
            <a:r>
              <a:rPr lang="en-US" dirty="0" smtClean="0">
                <a:solidFill>
                  <a:schemeClr val="tx2"/>
                </a:solidFill>
              </a:rPr>
              <a:t>to the residents of and visitors to Union and Anson Counties. (for who)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UCHD – Mission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mission of the Union County Health Department is to promote health, prevent disease and protect the health of the county.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 Theme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a service theme for the UCHD?</a:t>
            </a:r>
          </a:p>
          <a:p>
            <a:endParaRPr lang="en-US" dirty="0" smtClean="0"/>
          </a:p>
          <a:p>
            <a:r>
              <a:rPr lang="en-US" dirty="0" smtClean="0"/>
              <a:t>What is your product/service?</a:t>
            </a:r>
          </a:p>
          <a:p>
            <a:r>
              <a:rPr lang="en-US" dirty="0" smtClean="0"/>
              <a:t>How do you deliver the service?</a:t>
            </a:r>
          </a:p>
          <a:p>
            <a:r>
              <a:rPr lang="en-US" dirty="0" smtClean="0"/>
              <a:t>For whom do you deliver?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 - UCHD Service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UCHD provides a wide range of health services…</a:t>
            </a:r>
          </a:p>
          <a:p>
            <a:pPr lvl="1"/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What is your product/service?</a:t>
            </a:r>
          </a:p>
          <a:p>
            <a:r>
              <a:rPr lang="en-US" dirty="0" smtClean="0"/>
              <a:t>through clinical settings and on-site consultation and review…</a:t>
            </a:r>
          </a:p>
          <a:p>
            <a:pPr lvl="1"/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How do you deliver the service?</a:t>
            </a:r>
          </a:p>
          <a:p>
            <a:r>
              <a:rPr lang="en-US" dirty="0" smtClean="0"/>
              <a:t>for the residents and businesses of Union County, NC</a:t>
            </a:r>
          </a:p>
          <a:p>
            <a:pPr lvl="1"/>
            <a:r>
              <a:rPr lang="en-US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For whom do you deliver?</a:t>
            </a:r>
            <a:endParaRPr lang="en-US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8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Service Theme &amp; Service Standards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graphicFrame>
        <p:nvGraphicFramePr>
          <p:cNvPr id="2" name="Diagram 1"/>
          <p:cNvGraphicFramePr/>
          <p:nvPr/>
        </p:nvGraphicFramePr>
        <p:xfrm>
          <a:off x="1370013" y="1827213"/>
          <a:ext cx="7313612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1" name="Rectangle 11"/>
          <p:cNvSpPr>
            <a:spLocks noChangeArrowheads="1"/>
          </p:cNvSpPr>
          <p:nvPr/>
        </p:nvSpPr>
        <p:spPr bwMode="auto">
          <a:xfrm>
            <a:off x="1219200" y="59436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1" hangingPunct="1"/>
            <a:r>
              <a:rPr lang="en-US" sz="2000">
                <a:latin typeface="Arial" charset="0"/>
              </a:rPr>
              <a:t>The Service Theme supports the Service Standards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Service Standards Definition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Translates the </a:t>
            </a:r>
            <a:r>
              <a:rPr lang="en-US" b="1" dirty="0" smtClean="0"/>
              <a:t>Service Theme</a:t>
            </a:r>
            <a:r>
              <a:rPr lang="en-US" dirty="0" smtClean="0"/>
              <a:t> into actionable items.</a:t>
            </a:r>
          </a:p>
          <a:p>
            <a:pPr eaLnBrk="1" hangingPunct="1"/>
            <a:r>
              <a:rPr lang="en-US" dirty="0" smtClean="0"/>
              <a:t>Sets organizational/departmental parameters for decision-making.</a:t>
            </a:r>
          </a:p>
          <a:p>
            <a:pPr eaLnBrk="1" hangingPunct="1"/>
            <a:r>
              <a:rPr lang="en-US" dirty="0" smtClean="0"/>
              <a:t>Prioritizes the details of service delivery.</a:t>
            </a:r>
          </a:p>
          <a:p>
            <a:pPr eaLnBrk="1" hangingPunct="1"/>
            <a:r>
              <a:rPr lang="en-US" dirty="0" smtClean="0"/>
              <a:t>Allows consistent measurement and delivery of service.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 Service Standards - SPCC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SPCC Service Standard</a:t>
            </a:r>
          </a:p>
          <a:p>
            <a:pPr lvl="1">
              <a:buNone/>
            </a:pPr>
            <a:r>
              <a:rPr lang="en-US" dirty="0" smtClean="0"/>
              <a:t>Superior Performance Consistent with Customer expectations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We accomplish this through our </a:t>
            </a:r>
          </a:p>
          <a:p>
            <a:pPr lvl="1">
              <a:buNone/>
            </a:pPr>
            <a:r>
              <a:rPr lang="en-US" dirty="0" smtClean="0"/>
              <a:t>	Staff, Processes, Customs and Culture.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/>
          <a:lstStyle/>
          <a:p>
            <a:pPr eaLnBrk="1" hangingPunct="1"/>
            <a:r>
              <a:rPr lang="en-US" dirty="0" smtClean="0"/>
              <a:t>   Service Standard Matrix</a:t>
            </a:r>
          </a:p>
        </p:txBody>
      </p:sp>
      <p:graphicFrame>
        <p:nvGraphicFramePr>
          <p:cNvPr id="9260" name="Group 44"/>
          <p:cNvGraphicFramePr>
            <a:graphicFrameLocks noGrp="1"/>
          </p:cNvGraphicFramePr>
          <p:nvPr>
            <p:ph type="tbl" idx="1"/>
          </p:nvPr>
        </p:nvGraphicFramePr>
        <p:xfrm>
          <a:off x="1143000" y="1524000"/>
          <a:ext cx="7924800" cy="4876800"/>
        </p:xfrm>
        <a:graphic>
          <a:graphicData uri="http://schemas.openxmlformats.org/drawingml/2006/table">
            <a:tbl>
              <a:tblPr/>
              <a:tblGrid>
                <a:gridCol w="1828800"/>
                <a:gridCol w="1790700"/>
                <a:gridCol w="1562100"/>
                <a:gridCol w="2743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How we deliver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Process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Culture/Custom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What we deliver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Superior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Performance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Consistent with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Customer Expectations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304800"/>
            <a:ext cx="8229600" cy="1371600"/>
          </a:xfrm>
        </p:spPr>
        <p:txBody>
          <a:bodyPr/>
          <a:lstStyle/>
          <a:p>
            <a:pPr eaLnBrk="1" hangingPunct="1"/>
            <a:r>
              <a:rPr lang="en-US" dirty="0" smtClean="0"/>
              <a:t>    Service Standard Matrix</a:t>
            </a:r>
          </a:p>
        </p:txBody>
      </p:sp>
      <p:graphicFrame>
        <p:nvGraphicFramePr>
          <p:cNvPr id="10285" name="Group 45"/>
          <p:cNvGraphicFramePr>
            <a:graphicFrameLocks noGrp="1"/>
          </p:cNvGraphicFramePr>
          <p:nvPr>
            <p:ph type="tbl" idx="1"/>
          </p:nvPr>
        </p:nvGraphicFramePr>
        <p:xfrm>
          <a:off x="1219200" y="1219200"/>
          <a:ext cx="7772400" cy="5257800"/>
        </p:xfrm>
        <a:graphic>
          <a:graphicData uri="http://schemas.openxmlformats.org/drawingml/2006/table">
            <a:tbl>
              <a:tblPr/>
              <a:tblGrid>
                <a:gridCol w="1752600"/>
                <a:gridCol w="1714500"/>
                <a:gridCol w="1562100"/>
                <a:gridCol w="27432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How we deliver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Process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Culture/Custom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What we deliver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Superior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 has professional appearance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 has professional demeanor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 is welcoming, supportive, knowledgeable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Hire right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Ongoing appropriate Training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Forum for an open exchange of ideas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 relates to one another as ‘colleagues in service’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Employees see SPCC as a great place to work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All staff (PT/FT) treated equally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Performance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 and Institutional performance goals incorporate the Service Standards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Constant reminders of service standards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Ongoing review for best practices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Customer Feedback loop and reports for all to review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Campus/classroom are clean and ready to deliver service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Rapid response to customer queries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Classrooms/grounds/campus is conducive to learning.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Services available in varied formats convenient to customer.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Consistent with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 seeks and  reviews customer feedback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Annual goals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See a job, do a job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Timely response to customer service feedback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Measurement/feedback/surveys are ongoing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Regular review and dissemination of customer data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Address feedback with measurable improvements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Customer Expectations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 has outlet to channel customer feedback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Staff is dedicated to understanding the  expectations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Department Level review of customer issues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Ongoing review of customer data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We ask, “how are we doing?”  “How can we be better?”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¡"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SPCC has a reputation for superior customer service.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Theme – Take 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Developing a Service Theme and Service standards will get the agency focused on service and provide parameters for providing the required level of service.</a:t>
            </a:r>
          </a:p>
          <a:p>
            <a:r>
              <a:rPr lang="en-US" dirty="0" smtClean="0"/>
              <a:t>Measureable standards help to focus staff on what is important across the agency.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UCHD -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2"/>
            <a:r>
              <a:rPr lang="en-US" sz="3600" dirty="0" smtClean="0"/>
              <a:t>Introduction</a:t>
            </a:r>
          </a:p>
          <a:p>
            <a:pPr lvl="2"/>
            <a:r>
              <a:rPr lang="en-US" sz="3600" dirty="0" smtClean="0"/>
              <a:t>Messages</a:t>
            </a:r>
          </a:p>
          <a:p>
            <a:pPr lvl="2"/>
            <a:r>
              <a:rPr lang="en-US" sz="3600" dirty="0" smtClean="0"/>
              <a:t>Service</a:t>
            </a:r>
          </a:p>
          <a:p>
            <a:pPr lvl="2"/>
            <a:r>
              <a:rPr lang="en-US" sz="3600" dirty="0" smtClean="0"/>
              <a:t>Expectations and Success</a:t>
            </a:r>
          </a:p>
          <a:p>
            <a:pPr lvl="2"/>
            <a:r>
              <a:rPr lang="en-US" sz="3600" dirty="0" smtClean="0"/>
              <a:t>Caregivers</a:t>
            </a:r>
          </a:p>
          <a:p>
            <a:pPr lvl="2"/>
            <a:r>
              <a:rPr lang="en-US" sz="3600" dirty="0" smtClean="0"/>
              <a:t>Where from here</a:t>
            </a:r>
          </a:p>
          <a:p>
            <a:pPr lvl="2"/>
            <a:r>
              <a:rPr lang="en-US" sz="3600" dirty="0" smtClean="0"/>
              <a:t>Adjourn</a:t>
            </a:r>
          </a:p>
          <a:p>
            <a:pPr lvl="3"/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customer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Customer service is the provision of service to customers before, during and after a purchase.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According to Turban et al. (2002),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“Customer service is a series of activities designed to enhance the level of customer satisfaction – that is, the feeling that a product or service has met the customer </a:t>
            </a:r>
            <a:r>
              <a:rPr lang="en-US" b="1" dirty="0" smtClean="0"/>
              <a:t>expectation</a:t>
            </a:r>
            <a:r>
              <a:rPr lang="en-US" dirty="0" smtClean="0"/>
              <a:t>.”</a:t>
            </a:r>
          </a:p>
          <a:p>
            <a:r>
              <a:rPr lang="en-US" sz="1000" dirty="0" smtClean="0"/>
              <a:t>Source: Wikipedia</a:t>
            </a:r>
            <a:endParaRPr lang="en-US" sz="1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Often are the source of disconnection between: </a:t>
            </a:r>
          </a:p>
          <a:p>
            <a:endParaRPr lang="en-US" dirty="0" smtClean="0"/>
          </a:p>
          <a:p>
            <a:r>
              <a:rPr lang="en-US" dirty="0" smtClean="0"/>
              <a:t>Clients and Staff</a:t>
            </a:r>
          </a:p>
          <a:p>
            <a:r>
              <a:rPr lang="en-US" dirty="0" smtClean="0"/>
              <a:t>Staff and Management</a:t>
            </a:r>
          </a:p>
          <a:p>
            <a:r>
              <a:rPr lang="en-US" dirty="0" smtClean="0"/>
              <a:t>Management and Community</a:t>
            </a:r>
          </a:p>
          <a:p>
            <a:endParaRPr lang="en-US" dirty="0" smtClean="0"/>
          </a:p>
          <a:p>
            <a:r>
              <a:rPr lang="en-US" dirty="0" smtClean="0"/>
              <a:t>Results are a diminished level of service either real or perceived.    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 -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expectations do you have for the clients?</a:t>
            </a:r>
          </a:p>
          <a:p>
            <a:endParaRPr lang="en-US" dirty="0" smtClean="0"/>
          </a:p>
          <a:p>
            <a:r>
              <a:rPr lang="en-US" dirty="0" smtClean="0"/>
              <a:t>Are these expectations realistic?</a:t>
            </a:r>
          </a:p>
          <a:p>
            <a:endParaRPr lang="en-US" dirty="0" smtClean="0"/>
          </a:p>
          <a:p>
            <a:r>
              <a:rPr lang="en-US" dirty="0" smtClean="0"/>
              <a:t>Are they meeting YOUR expectations?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 -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expectations do clients have for UCHD?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Are you meeting client expectations?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Review Survey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 – Take 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Aligning agency competencies, client expectations and the agency’s ability to deliver on those expectations will ensure customer satisfaction</a:t>
            </a:r>
          </a:p>
          <a:p>
            <a:endParaRPr lang="en-US" dirty="0" smtClean="0"/>
          </a:p>
          <a:p>
            <a:r>
              <a:rPr lang="en-US" dirty="0" smtClean="0"/>
              <a:t>Customer service can be summed up in two words.  Exceed customer expectations.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in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Organizations often focus on shortcomings.</a:t>
            </a:r>
          </a:p>
          <a:p>
            <a:endParaRPr lang="en-US" dirty="0" smtClean="0"/>
          </a:p>
          <a:p>
            <a:r>
              <a:rPr lang="en-US" dirty="0" smtClean="0"/>
              <a:t>Instead organizations could build on successes</a:t>
            </a:r>
          </a:p>
          <a:p>
            <a:r>
              <a:rPr lang="en-US" dirty="0" smtClean="0"/>
              <a:t>How? Replicate the conditions where successes occurred.</a:t>
            </a:r>
          </a:p>
          <a:p>
            <a:r>
              <a:rPr lang="en-US" dirty="0" smtClean="0"/>
              <a:t> What happened when things were working?  What were the conditions when things were working?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-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about a time when you were most proud to be a member of the UCHD.</a:t>
            </a:r>
          </a:p>
          <a:p>
            <a:r>
              <a:rPr lang="en-US" dirty="0" smtClean="0"/>
              <a:t>Describe at time when you were most successful (home/work/play)</a:t>
            </a:r>
          </a:p>
          <a:p>
            <a:endParaRPr lang="en-US" dirty="0" smtClean="0"/>
          </a:p>
          <a:p>
            <a:r>
              <a:rPr lang="en-US" dirty="0" smtClean="0"/>
              <a:t>What was that situation? What were the conditions?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– Take 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focusing on what is working, we position the organization to do more of what works.</a:t>
            </a:r>
          </a:p>
          <a:p>
            <a:r>
              <a:rPr lang="en-US" dirty="0" smtClean="0"/>
              <a:t>Organizations move in the direction of the questions they ask? </a:t>
            </a:r>
          </a:p>
          <a:p>
            <a:r>
              <a:rPr lang="en-US" dirty="0" smtClean="0"/>
              <a:t>Be the change you want to see.  Act as if.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Caregivers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the community’s caregivers</a:t>
            </a:r>
          </a:p>
          <a:p>
            <a:endParaRPr lang="en-US" dirty="0" smtClean="0"/>
          </a:p>
          <a:p>
            <a:r>
              <a:rPr lang="en-US" dirty="0" smtClean="0"/>
              <a:t>If you are not successful, people suffer</a:t>
            </a:r>
          </a:p>
          <a:p>
            <a:endParaRPr lang="en-US" dirty="0" smtClean="0"/>
          </a:p>
          <a:p>
            <a:r>
              <a:rPr lang="en-US" dirty="0" smtClean="0"/>
              <a:t>You are either providing care, or helping someone who is.</a:t>
            </a:r>
          </a:p>
          <a:p>
            <a:endParaRPr lang="en-US" dirty="0" smtClean="0"/>
          </a:p>
          <a:p>
            <a:r>
              <a:rPr lang="en-US" dirty="0" smtClean="0"/>
              <a:t>What can we learn from the film.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Caregivers -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the film relate to what you do?</a:t>
            </a:r>
          </a:p>
          <a:p>
            <a:r>
              <a:rPr lang="en-US" dirty="0" smtClean="0"/>
              <a:t>How is what they do in the film different from what you do?</a:t>
            </a:r>
          </a:p>
          <a:p>
            <a:r>
              <a:rPr lang="en-US" dirty="0" smtClean="0"/>
              <a:t>Why does the elephant/caregiver relationship work?</a:t>
            </a:r>
          </a:p>
          <a:p>
            <a:r>
              <a:rPr lang="en-US" dirty="0" smtClean="0"/>
              <a:t>How do you deal with people who are less than completely honest?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There are so many messages we send without ever saying a word.</a:t>
            </a:r>
          </a:p>
          <a:p>
            <a:pPr>
              <a:buNone/>
            </a:pPr>
            <a:endParaRPr lang="en-US" dirty="0" smtClean="0"/>
          </a:p>
          <a:p>
            <a:pPr fontAlgn="ctr"/>
            <a:r>
              <a:rPr lang="en-US" dirty="0" smtClean="0"/>
              <a:t>What did you see?</a:t>
            </a:r>
          </a:p>
          <a:p>
            <a:pPr fontAlgn="ctr"/>
            <a:r>
              <a:rPr lang="en-US" dirty="0" smtClean="0"/>
              <a:t>What messages were sent via film?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Care  </a:t>
            </a:r>
            <a:r>
              <a:rPr lang="en-US" dirty="0" err="1" smtClean="0"/>
              <a:t>vs</a:t>
            </a:r>
            <a:r>
              <a:rPr lang="en-US" dirty="0" smtClean="0"/>
              <a:t>  Giving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an organization, are you taking care of yourselves?</a:t>
            </a:r>
          </a:p>
          <a:p>
            <a:endParaRPr lang="en-US" dirty="0" smtClean="0"/>
          </a:p>
          <a:p>
            <a:r>
              <a:rPr lang="en-US" dirty="0" smtClean="0"/>
              <a:t>Do you take care of one another?</a:t>
            </a:r>
          </a:p>
          <a:p>
            <a:endParaRPr lang="en-US" dirty="0" smtClean="0"/>
          </a:p>
          <a:p>
            <a:r>
              <a:rPr lang="en-US" dirty="0" smtClean="0"/>
              <a:t>How you care for one another effects how you take care of the clients/community.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Caregivers – Take 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film showed the great compassion the caregivers had for the elephants.</a:t>
            </a:r>
          </a:p>
          <a:p>
            <a:r>
              <a:rPr lang="en-US" dirty="0" smtClean="0"/>
              <a:t>UCHD is built on the idea of giving care to others.</a:t>
            </a:r>
          </a:p>
          <a:p>
            <a:r>
              <a:rPr lang="en-US" dirty="0" smtClean="0"/>
              <a:t>If you take care of one another, you’ll be better able to take care of the community.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from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Consider this as a first step in a process that maintains high-quality service</a:t>
            </a:r>
          </a:p>
          <a:p>
            <a:r>
              <a:rPr lang="en-US" dirty="0" smtClean="0"/>
              <a:t>Consider the creation of service standards that outline the level of service</a:t>
            </a:r>
          </a:p>
          <a:p>
            <a:r>
              <a:rPr lang="en-US" dirty="0" smtClean="0"/>
              <a:t>Institutionalize the standards. Make them part of the performance evaluation.</a:t>
            </a:r>
          </a:p>
          <a:p>
            <a:r>
              <a:rPr lang="en-US" dirty="0" smtClean="0"/>
              <a:t>Consider a team that can carry on the conversation long-term.</a:t>
            </a:r>
          </a:p>
          <a:p>
            <a:r>
              <a:rPr lang="en-US" dirty="0" smtClean="0"/>
              <a:t>You are defined by the questions you ask and the words you use. 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Customer service does not come from a seminar/book. It comes from the heart</a:t>
            </a:r>
          </a:p>
          <a:p>
            <a:endParaRPr lang="en-US" dirty="0" smtClean="0"/>
          </a:p>
          <a:p>
            <a:r>
              <a:rPr lang="en-US" dirty="0" smtClean="0"/>
              <a:t>Customer service is </a:t>
            </a:r>
          </a:p>
          <a:p>
            <a:pPr lvl="1">
              <a:buNone/>
            </a:pPr>
            <a:r>
              <a:rPr lang="en-US" sz="3200" dirty="0" smtClean="0"/>
              <a:t>80% attitude, 20% technique</a:t>
            </a:r>
          </a:p>
          <a:p>
            <a:endParaRPr lang="en-US" dirty="0" smtClean="0"/>
          </a:p>
          <a:p>
            <a:r>
              <a:rPr lang="en-US" dirty="0" smtClean="0"/>
              <a:t>There is no higher religion than human service.  To work for the common good is the greatest creed.  </a:t>
            </a:r>
            <a:r>
              <a:rPr lang="en-US" i="1" dirty="0" smtClean="0"/>
              <a:t>Albert Schweitzer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-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ctr"/>
            <a:r>
              <a:rPr lang="en-US" dirty="0" smtClean="0"/>
              <a:t>What do you want people to know about UCHD? About your division??</a:t>
            </a:r>
          </a:p>
          <a:p>
            <a:pPr fontAlgn="ctr"/>
            <a:endParaRPr lang="en-US" dirty="0" smtClean="0"/>
          </a:p>
          <a:p>
            <a:pPr fontAlgn="ctr"/>
            <a:r>
              <a:rPr lang="en-US" dirty="0" smtClean="0"/>
              <a:t>How do you want them to feel about UCHD? About your division??</a:t>
            </a:r>
          </a:p>
          <a:p>
            <a:endParaRPr lang="en-US" dirty="0" smtClean="0"/>
          </a:p>
          <a:p>
            <a:r>
              <a:rPr lang="en-US" dirty="0" smtClean="0"/>
              <a:t>How can you change the environment/workplace to send a better message?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Messages – Take away 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ctr"/>
            <a:endParaRPr lang="en-US" dirty="0" smtClean="0"/>
          </a:p>
          <a:p>
            <a:r>
              <a:rPr lang="en-US" dirty="0" smtClean="0"/>
              <a:t>Is there a system in place for employees to share information about what they see and experience? </a:t>
            </a:r>
          </a:p>
          <a:p>
            <a:r>
              <a:rPr lang="en-US" dirty="0" smtClean="0"/>
              <a:t>Is there a way for staff to make suggestions on how they can improve the service?</a:t>
            </a:r>
          </a:p>
          <a:p>
            <a:r>
              <a:rPr lang="en-US" dirty="0" smtClean="0"/>
              <a:t>Is there a system in place to celebrate and build on success?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customer </a:t>
            </a:r>
            <a:r>
              <a:rPr lang="en-US" b="1" dirty="0" smtClean="0"/>
              <a:t>service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Customer</a:t>
            </a:r>
            <a:r>
              <a:rPr lang="en-US" b="1" dirty="0" smtClean="0"/>
              <a:t> service</a:t>
            </a:r>
            <a:r>
              <a:rPr lang="en-US" dirty="0" smtClean="0"/>
              <a:t> is the provision of </a:t>
            </a:r>
            <a:r>
              <a:rPr lang="en-US" b="1" dirty="0" smtClean="0"/>
              <a:t>service to customers </a:t>
            </a:r>
            <a:r>
              <a:rPr lang="en-US" dirty="0" smtClean="0"/>
              <a:t>before, during and after a purchase.</a:t>
            </a:r>
          </a:p>
          <a:p>
            <a:r>
              <a:rPr lang="en-US" dirty="0" smtClean="0"/>
              <a:t>According to Turban et al. (2002),</a:t>
            </a:r>
            <a:r>
              <a:rPr lang="en-US" baseline="30000" dirty="0" smtClean="0"/>
              <a:t> </a:t>
            </a:r>
            <a:r>
              <a:rPr lang="en-US" dirty="0" smtClean="0"/>
              <a:t>“Customer service is a series of activities designed to enhance the level of customer satisfaction – that is, the feeling that a product or service has met the customer expectation.”</a:t>
            </a:r>
          </a:p>
          <a:p>
            <a:r>
              <a:rPr lang="en-US" sz="1000" dirty="0" smtClean="0"/>
              <a:t>Source: Wikipedia</a:t>
            </a:r>
            <a:endParaRPr lang="en-US" sz="1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Service Theme - Definition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Defines the organizations purpose</a:t>
            </a:r>
          </a:p>
          <a:p>
            <a:r>
              <a:rPr lang="en-US" dirty="0" smtClean="0"/>
              <a:t>Aligns that purpose with customers’ expectations</a:t>
            </a:r>
          </a:p>
          <a:p>
            <a:r>
              <a:rPr lang="en-US" dirty="0" smtClean="0"/>
              <a:t>Communicates that alignment to employees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The service theme is the mission statement in work clothes.</a:t>
            </a:r>
          </a:p>
          <a:p>
            <a:pPr eaLnBrk="1" hangingPunct="1">
              <a:buFont typeface="Wingdings" pitchFamily="2" charset="2"/>
              <a:buNone/>
            </a:pPr>
            <a:endParaRPr lang="en-US" sz="10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1000" dirty="0" smtClean="0"/>
              <a:t>Source: The Disney Institute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Answers these questions: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is our product/service?</a:t>
            </a:r>
          </a:p>
          <a:p>
            <a:r>
              <a:rPr lang="en-US" dirty="0" smtClean="0"/>
              <a:t>How do we deliver the product/service?</a:t>
            </a:r>
          </a:p>
          <a:p>
            <a:r>
              <a:rPr lang="en-US" dirty="0" smtClean="0"/>
              <a:t>To whom do we deliver it?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Sample - Disney Service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4000" dirty="0" smtClean="0"/>
              <a:t>We create happiness </a:t>
            </a:r>
            <a:r>
              <a:rPr lang="en-US" dirty="0" smtClean="0"/>
              <a:t>(product/service) </a:t>
            </a:r>
          </a:p>
          <a:p>
            <a:r>
              <a:rPr lang="en-US" sz="4000" dirty="0" smtClean="0"/>
              <a:t>by providing the finest in entertainment </a:t>
            </a:r>
            <a:r>
              <a:rPr lang="en-US" dirty="0" smtClean="0"/>
              <a:t>(how we deliver) </a:t>
            </a:r>
          </a:p>
          <a:p>
            <a:r>
              <a:rPr lang="en-US" sz="4000" dirty="0" smtClean="0"/>
              <a:t>for people of all ages everywhere </a:t>
            </a:r>
            <a:r>
              <a:rPr lang="en-US" dirty="0" smtClean="0"/>
              <a:t>(to who)</a:t>
            </a:r>
          </a:p>
          <a:p>
            <a:endParaRPr lang="en-US" sz="1000" dirty="0" smtClean="0"/>
          </a:p>
          <a:p>
            <a:pPr>
              <a:buNone/>
            </a:pPr>
            <a:r>
              <a:rPr lang="en-US" sz="1000" dirty="0" smtClean="0"/>
              <a:t>Source: The Disney Institute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429</TotalTime>
  <Words>1389</Words>
  <Application>Microsoft Office PowerPoint</Application>
  <PresentationFormat>On-screen Show (4:3)</PresentationFormat>
  <Paragraphs>229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Solstice</vt:lpstr>
      <vt:lpstr>Union County Health Department </vt:lpstr>
      <vt:lpstr>UCHD - Agenda</vt:lpstr>
      <vt:lpstr>Messages</vt:lpstr>
      <vt:lpstr>Messages - Worksheet</vt:lpstr>
      <vt:lpstr>Messages – Take away   </vt:lpstr>
      <vt:lpstr>Definition of customer service</vt:lpstr>
      <vt:lpstr>Service Theme - Definition</vt:lpstr>
      <vt:lpstr>Service Theme</vt:lpstr>
      <vt:lpstr> Sample - Disney Service Theme</vt:lpstr>
      <vt:lpstr>Sample - SPCC Service Theme</vt:lpstr>
      <vt:lpstr>UCHD – Mission Statement</vt:lpstr>
      <vt:lpstr>Service Theme Worksheet</vt:lpstr>
      <vt:lpstr>Sample - UCHD Service Theme</vt:lpstr>
      <vt:lpstr> Service Theme &amp; Service Standards </vt:lpstr>
      <vt:lpstr>Service Standards Definition</vt:lpstr>
      <vt:lpstr>Sample Service Standards - SPCC</vt:lpstr>
      <vt:lpstr>   Service Standard Matrix</vt:lpstr>
      <vt:lpstr>    Service Standard Matrix</vt:lpstr>
      <vt:lpstr>Service Theme – Take away</vt:lpstr>
      <vt:lpstr>Definition of customer service</vt:lpstr>
      <vt:lpstr>Expectations</vt:lpstr>
      <vt:lpstr>Expectations - Worksheet</vt:lpstr>
      <vt:lpstr>Expectations - Worksheet</vt:lpstr>
      <vt:lpstr>Expectations – Take away</vt:lpstr>
      <vt:lpstr>Success in organizations</vt:lpstr>
      <vt:lpstr>Success - Worksheet</vt:lpstr>
      <vt:lpstr>Success – Take away</vt:lpstr>
      <vt:lpstr>Caregivers</vt:lpstr>
      <vt:lpstr>Caregivers - Worksheet</vt:lpstr>
      <vt:lpstr>Taking Care  vs  Giving Care</vt:lpstr>
      <vt:lpstr>Caregivers – Take away</vt:lpstr>
      <vt:lpstr>Where from here?</vt:lpstr>
      <vt:lpstr>Final thoughts</vt:lpstr>
    </vt:vector>
  </TitlesOfParts>
  <Company>SPCC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Union County Health Department</dc:title>
  <dc:creator> </dc:creator>
  <cp:lastModifiedBy>Stuart Wasilowski</cp:lastModifiedBy>
  <cp:revision>15</cp:revision>
  <dcterms:created xsi:type="dcterms:W3CDTF">2009-04-16T12:18:45Z</dcterms:created>
  <dcterms:modified xsi:type="dcterms:W3CDTF">2012-10-21T21:51:15Z</dcterms:modified>
</cp:coreProperties>
</file>