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66" r:id="rId3"/>
    <p:sldId id="271" r:id="rId4"/>
    <p:sldId id="257" r:id="rId5"/>
    <p:sldId id="262" r:id="rId6"/>
    <p:sldId id="278" r:id="rId7"/>
    <p:sldId id="260" r:id="rId8"/>
    <p:sldId id="276" r:id="rId9"/>
    <p:sldId id="277" r:id="rId10"/>
    <p:sldId id="269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76" autoAdjust="0"/>
  </p:normalViewPr>
  <p:slideViewPr>
    <p:cSldViewPr>
      <p:cViewPr>
        <p:scale>
          <a:sx n="51" d="100"/>
          <a:sy n="51" d="100"/>
        </p:scale>
        <p:origin x="-1914" y="-8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669AA3-604E-4407-AC7E-DE0510C1F5A5}" type="doc">
      <dgm:prSet loTypeId="urn:microsoft.com/office/officeart/2005/8/layout/process4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14F271-54D4-4C58-99D3-9EEB4E60BD92}">
      <dgm:prSet phldrT="[Text]"/>
      <dgm:spPr/>
      <dgm:t>
        <a:bodyPr/>
        <a:lstStyle/>
        <a:p>
          <a:r>
            <a:rPr lang="en-US" dirty="0" smtClean="0"/>
            <a:t>Collaborative Interests</a:t>
          </a:r>
          <a:endParaRPr lang="en-US" dirty="0"/>
        </a:p>
      </dgm:t>
    </dgm:pt>
    <dgm:pt modelId="{0059ECB0-12EC-4880-A5AE-17F22BD0CE67}" type="parTrans" cxnId="{4FB6406E-BC26-4DF2-8318-A6FD794C5B1E}">
      <dgm:prSet/>
      <dgm:spPr/>
      <dgm:t>
        <a:bodyPr/>
        <a:lstStyle/>
        <a:p>
          <a:endParaRPr lang="en-US"/>
        </a:p>
      </dgm:t>
    </dgm:pt>
    <dgm:pt modelId="{47B33478-1D4D-4917-AFD9-B435CE3AD405}" type="sibTrans" cxnId="{4FB6406E-BC26-4DF2-8318-A6FD794C5B1E}">
      <dgm:prSet/>
      <dgm:spPr/>
      <dgm:t>
        <a:bodyPr/>
        <a:lstStyle/>
        <a:p>
          <a:endParaRPr lang="en-US"/>
        </a:p>
      </dgm:t>
    </dgm:pt>
    <dgm:pt modelId="{F3987A6C-344B-4AA8-9DB3-D86059DE7B1B}">
      <dgm:prSet phldrT="[Text]"/>
      <dgm:spPr/>
      <dgm:t>
        <a:bodyPr/>
        <a:lstStyle/>
        <a:p>
          <a:r>
            <a:rPr lang="en-US" dirty="0" smtClean="0"/>
            <a:t>Workforce Development Interests</a:t>
          </a:r>
        </a:p>
      </dgm:t>
    </dgm:pt>
    <dgm:pt modelId="{2803C85B-F2F7-4172-B4F7-31262870E73B}" type="parTrans" cxnId="{812A27F9-91C9-4DB2-B68F-E6146915444A}">
      <dgm:prSet/>
      <dgm:spPr/>
      <dgm:t>
        <a:bodyPr/>
        <a:lstStyle/>
        <a:p>
          <a:endParaRPr lang="en-US"/>
        </a:p>
      </dgm:t>
    </dgm:pt>
    <dgm:pt modelId="{336F65C1-E0DB-4CB2-953E-52FFB50BEC17}" type="sibTrans" cxnId="{812A27F9-91C9-4DB2-B68F-E6146915444A}">
      <dgm:prSet/>
      <dgm:spPr/>
      <dgm:t>
        <a:bodyPr/>
        <a:lstStyle/>
        <a:p>
          <a:endParaRPr lang="en-US"/>
        </a:p>
      </dgm:t>
    </dgm:pt>
    <dgm:pt modelId="{601DE202-AC78-4179-ACAF-6E8E6D5FB00D}">
      <dgm:prSet phldrT="[Text]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dirty="0" smtClean="0"/>
            <a:t>Higher Education Training</a:t>
          </a:r>
          <a:endParaRPr lang="en-US" dirty="0"/>
        </a:p>
      </dgm:t>
    </dgm:pt>
    <dgm:pt modelId="{5F401440-A680-458D-8AE8-E52DDB1FDC66}" type="parTrans" cxnId="{7D4BAC0F-E22A-4BA6-B666-284D77AD1528}">
      <dgm:prSet/>
      <dgm:spPr/>
      <dgm:t>
        <a:bodyPr/>
        <a:lstStyle/>
        <a:p>
          <a:endParaRPr lang="en-US"/>
        </a:p>
      </dgm:t>
    </dgm:pt>
    <dgm:pt modelId="{6BDE2050-34D9-49BC-B0EB-0EC6514A4437}" type="sibTrans" cxnId="{7D4BAC0F-E22A-4BA6-B666-284D77AD1528}">
      <dgm:prSet/>
      <dgm:spPr/>
      <dgm:t>
        <a:bodyPr/>
        <a:lstStyle/>
        <a:p>
          <a:endParaRPr lang="en-US"/>
        </a:p>
      </dgm:t>
    </dgm:pt>
    <dgm:pt modelId="{6AE4E9A4-C8B1-4492-9F61-95D51673ECB1}">
      <dgm:prSet phldrT="[Text]"/>
      <dgm:spPr/>
      <dgm:t>
        <a:bodyPr/>
        <a:lstStyle/>
        <a:p>
          <a:r>
            <a:rPr lang="en-US" smtClean="0"/>
            <a:t>Economic Development Interests</a:t>
          </a:r>
          <a:endParaRPr lang="en-US" dirty="0"/>
        </a:p>
      </dgm:t>
    </dgm:pt>
    <dgm:pt modelId="{C4E181B5-5303-4C53-9E49-3EAB1CCD032E}" type="parTrans" cxnId="{3A9DA393-1FCB-467B-8458-94F7E9B2517D}">
      <dgm:prSet/>
      <dgm:spPr/>
      <dgm:t>
        <a:bodyPr/>
        <a:lstStyle/>
        <a:p>
          <a:endParaRPr lang="en-US"/>
        </a:p>
      </dgm:t>
    </dgm:pt>
    <dgm:pt modelId="{1E9A4C33-443D-4532-AB05-6753200D989A}" type="sibTrans" cxnId="{3A9DA393-1FCB-467B-8458-94F7E9B2517D}">
      <dgm:prSet/>
      <dgm:spPr/>
      <dgm:t>
        <a:bodyPr/>
        <a:lstStyle/>
        <a:p>
          <a:endParaRPr lang="en-US"/>
        </a:p>
      </dgm:t>
    </dgm:pt>
    <dgm:pt modelId="{BA5E5BBD-EC9A-43BB-A9EA-5E3D07396E19}" type="pres">
      <dgm:prSet presAssocID="{64669AA3-604E-4407-AC7E-DE0510C1F5A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FC6608-0BA5-42B8-A6D8-E60A44196C84}" type="pres">
      <dgm:prSet presAssocID="{6314F271-54D4-4C58-99D3-9EEB4E60BD92}" presName="boxAndChildren" presStyleCnt="0"/>
      <dgm:spPr/>
    </dgm:pt>
    <dgm:pt modelId="{4DDF7253-EB70-4338-8B87-F762FE368330}" type="pres">
      <dgm:prSet presAssocID="{6314F271-54D4-4C58-99D3-9EEB4E60BD92}" presName="parentTextBox" presStyleLbl="node1" presStyleIdx="0" presStyleCnt="1"/>
      <dgm:spPr/>
      <dgm:t>
        <a:bodyPr/>
        <a:lstStyle/>
        <a:p>
          <a:endParaRPr lang="en-US"/>
        </a:p>
      </dgm:t>
    </dgm:pt>
    <dgm:pt modelId="{0E5E1416-D106-4329-9794-D512EDA1882B}" type="pres">
      <dgm:prSet presAssocID="{6314F271-54D4-4C58-99D3-9EEB4E60BD92}" presName="entireBox" presStyleLbl="node1" presStyleIdx="0" presStyleCnt="1"/>
      <dgm:spPr/>
      <dgm:t>
        <a:bodyPr/>
        <a:lstStyle/>
        <a:p>
          <a:endParaRPr lang="en-US"/>
        </a:p>
      </dgm:t>
    </dgm:pt>
    <dgm:pt modelId="{7564EA60-84F2-47D5-A2BC-D7722BA0A28D}" type="pres">
      <dgm:prSet presAssocID="{6314F271-54D4-4C58-99D3-9EEB4E60BD92}" presName="descendantBox" presStyleCnt="0"/>
      <dgm:spPr/>
    </dgm:pt>
    <dgm:pt modelId="{D2B927EC-C5EB-491D-ADB3-6053B76A7E3A}" type="pres">
      <dgm:prSet presAssocID="{F3987A6C-344B-4AA8-9DB3-D86059DE7B1B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A082CA-DC27-4DE3-9570-CB4EFA9C2175}" type="pres">
      <dgm:prSet presAssocID="{601DE202-AC78-4179-ACAF-6E8E6D5FB00D}" presName="childTextBox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385B1-3E38-4054-9322-73791AF01C8B}" type="pres">
      <dgm:prSet presAssocID="{6AE4E9A4-C8B1-4492-9F61-95D51673ECB1}" presName="childTextBox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D6FB4F-84BC-4800-A0A9-CDB53B2C8091}" type="presOf" srcId="{6314F271-54D4-4C58-99D3-9EEB4E60BD92}" destId="{0E5E1416-D106-4329-9794-D512EDA1882B}" srcOrd="1" destOrd="0" presId="urn:microsoft.com/office/officeart/2005/8/layout/process4"/>
    <dgm:cxn modelId="{7D4BAC0F-E22A-4BA6-B666-284D77AD1528}" srcId="{6314F271-54D4-4C58-99D3-9EEB4E60BD92}" destId="{601DE202-AC78-4179-ACAF-6E8E6D5FB00D}" srcOrd="1" destOrd="0" parTransId="{5F401440-A680-458D-8AE8-E52DDB1FDC66}" sibTransId="{6BDE2050-34D9-49BC-B0EB-0EC6514A4437}"/>
    <dgm:cxn modelId="{24C6447C-4082-48B4-AEF4-F439BC9D4C1E}" type="presOf" srcId="{6AE4E9A4-C8B1-4492-9F61-95D51673ECB1}" destId="{BB4385B1-3E38-4054-9322-73791AF01C8B}" srcOrd="0" destOrd="0" presId="urn:microsoft.com/office/officeart/2005/8/layout/process4"/>
    <dgm:cxn modelId="{E4DDB527-5488-4AD8-ADDD-E62F13D8684D}" type="presOf" srcId="{64669AA3-604E-4407-AC7E-DE0510C1F5A5}" destId="{BA5E5BBD-EC9A-43BB-A9EA-5E3D07396E19}" srcOrd="0" destOrd="0" presId="urn:microsoft.com/office/officeart/2005/8/layout/process4"/>
    <dgm:cxn modelId="{0D81ED2F-70C3-4BED-975B-642800726505}" type="presOf" srcId="{F3987A6C-344B-4AA8-9DB3-D86059DE7B1B}" destId="{D2B927EC-C5EB-491D-ADB3-6053B76A7E3A}" srcOrd="0" destOrd="0" presId="urn:microsoft.com/office/officeart/2005/8/layout/process4"/>
    <dgm:cxn modelId="{3A9DA393-1FCB-467B-8458-94F7E9B2517D}" srcId="{6314F271-54D4-4C58-99D3-9EEB4E60BD92}" destId="{6AE4E9A4-C8B1-4492-9F61-95D51673ECB1}" srcOrd="2" destOrd="0" parTransId="{C4E181B5-5303-4C53-9E49-3EAB1CCD032E}" sibTransId="{1E9A4C33-443D-4532-AB05-6753200D989A}"/>
    <dgm:cxn modelId="{90E8F6B9-6879-4FC6-86A3-7AAF7136A29B}" type="presOf" srcId="{601DE202-AC78-4179-ACAF-6E8E6D5FB00D}" destId="{83A082CA-DC27-4DE3-9570-CB4EFA9C2175}" srcOrd="0" destOrd="0" presId="urn:microsoft.com/office/officeart/2005/8/layout/process4"/>
    <dgm:cxn modelId="{1A138602-9FDF-4DA9-9191-665EB048067A}" type="presOf" srcId="{6314F271-54D4-4C58-99D3-9EEB4E60BD92}" destId="{4DDF7253-EB70-4338-8B87-F762FE368330}" srcOrd="0" destOrd="0" presId="urn:microsoft.com/office/officeart/2005/8/layout/process4"/>
    <dgm:cxn modelId="{4FB6406E-BC26-4DF2-8318-A6FD794C5B1E}" srcId="{64669AA3-604E-4407-AC7E-DE0510C1F5A5}" destId="{6314F271-54D4-4C58-99D3-9EEB4E60BD92}" srcOrd="0" destOrd="0" parTransId="{0059ECB0-12EC-4880-A5AE-17F22BD0CE67}" sibTransId="{47B33478-1D4D-4917-AFD9-B435CE3AD405}"/>
    <dgm:cxn modelId="{812A27F9-91C9-4DB2-B68F-E6146915444A}" srcId="{6314F271-54D4-4C58-99D3-9EEB4E60BD92}" destId="{F3987A6C-344B-4AA8-9DB3-D86059DE7B1B}" srcOrd="0" destOrd="0" parTransId="{2803C85B-F2F7-4172-B4F7-31262870E73B}" sibTransId="{336F65C1-E0DB-4CB2-953E-52FFB50BEC17}"/>
    <dgm:cxn modelId="{21315E45-9AA4-4D22-A50A-D5B704B303CB}" type="presParOf" srcId="{BA5E5BBD-EC9A-43BB-A9EA-5E3D07396E19}" destId="{23FC6608-0BA5-42B8-A6D8-E60A44196C84}" srcOrd="0" destOrd="0" presId="urn:microsoft.com/office/officeart/2005/8/layout/process4"/>
    <dgm:cxn modelId="{15E2080F-BF3D-433B-B9E9-8439EE370375}" type="presParOf" srcId="{23FC6608-0BA5-42B8-A6D8-E60A44196C84}" destId="{4DDF7253-EB70-4338-8B87-F762FE368330}" srcOrd="0" destOrd="0" presId="urn:microsoft.com/office/officeart/2005/8/layout/process4"/>
    <dgm:cxn modelId="{B8312405-EAEB-44F7-9A17-1ECD6F259689}" type="presParOf" srcId="{23FC6608-0BA5-42B8-A6D8-E60A44196C84}" destId="{0E5E1416-D106-4329-9794-D512EDA1882B}" srcOrd="1" destOrd="0" presId="urn:microsoft.com/office/officeart/2005/8/layout/process4"/>
    <dgm:cxn modelId="{788ED862-ABC4-49CE-915F-0E132CE65481}" type="presParOf" srcId="{23FC6608-0BA5-42B8-A6D8-E60A44196C84}" destId="{7564EA60-84F2-47D5-A2BC-D7722BA0A28D}" srcOrd="2" destOrd="0" presId="urn:microsoft.com/office/officeart/2005/8/layout/process4"/>
    <dgm:cxn modelId="{5DE9170F-818E-497C-B73C-4F3FDC0CD42F}" type="presParOf" srcId="{7564EA60-84F2-47D5-A2BC-D7722BA0A28D}" destId="{D2B927EC-C5EB-491D-ADB3-6053B76A7E3A}" srcOrd="0" destOrd="0" presId="urn:microsoft.com/office/officeart/2005/8/layout/process4"/>
    <dgm:cxn modelId="{10C83308-76AD-4147-BAAC-C7F564815B0D}" type="presParOf" srcId="{7564EA60-84F2-47D5-A2BC-D7722BA0A28D}" destId="{83A082CA-DC27-4DE3-9570-CB4EFA9C2175}" srcOrd="1" destOrd="0" presId="urn:microsoft.com/office/officeart/2005/8/layout/process4"/>
    <dgm:cxn modelId="{CCA144C7-19A2-4DA1-BCB3-33F44C82A4DB}" type="presParOf" srcId="{7564EA60-84F2-47D5-A2BC-D7722BA0A28D}" destId="{BB4385B1-3E38-4054-9322-73791AF01C8B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9ACDF8-1B6D-4A4E-8C23-40AA0C7765D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D1DB10-63E7-4222-A2E5-2AAB8B8FD308}">
      <dgm:prSet phldrT="[Text]"/>
      <dgm:spPr/>
      <dgm:t>
        <a:bodyPr/>
        <a:lstStyle/>
        <a:p>
          <a:r>
            <a:rPr lang="en-US" dirty="0" smtClean="0"/>
            <a:t>Skilled Workforce</a:t>
          </a:r>
          <a:endParaRPr lang="en-US" dirty="0"/>
        </a:p>
      </dgm:t>
    </dgm:pt>
    <dgm:pt modelId="{C830A449-E949-432B-AFDA-390FED56C8B8}" type="parTrans" cxnId="{73CBF553-2C8D-405F-A993-92ECF3248032}">
      <dgm:prSet/>
      <dgm:spPr/>
      <dgm:t>
        <a:bodyPr/>
        <a:lstStyle/>
        <a:p>
          <a:endParaRPr lang="en-US"/>
        </a:p>
      </dgm:t>
    </dgm:pt>
    <dgm:pt modelId="{43277FD5-8FE5-4293-BF5A-61A7BB744921}" type="sibTrans" cxnId="{73CBF553-2C8D-405F-A993-92ECF3248032}">
      <dgm:prSet/>
      <dgm:spPr/>
      <dgm:t>
        <a:bodyPr/>
        <a:lstStyle/>
        <a:p>
          <a:endParaRPr lang="en-US"/>
        </a:p>
      </dgm:t>
    </dgm:pt>
    <dgm:pt modelId="{17EAC184-8881-475F-B11D-403CECD81E5F}">
      <dgm:prSet phldrT="[Text]"/>
      <dgm:spPr/>
      <dgm:t>
        <a:bodyPr/>
        <a:lstStyle/>
        <a:p>
          <a:r>
            <a:rPr lang="en-US" dirty="0" smtClean="0"/>
            <a:t>Technology Infrastructure</a:t>
          </a:r>
          <a:endParaRPr lang="en-US" dirty="0"/>
        </a:p>
      </dgm:t>
    </dgm:pt>
    <dgm:pt modelId="{0CAC82E2-93ED-46A9-9430-C97F75929BC6}" type="parTrans" cxnId="{09E33A46-DD82-4F4D-98DA-71BDE2D669EC}">
      <dgm:prSet/>
      <dgm:spPr>
        <a:ln>
          <a:noFill/>
        </a:ln>
      </dgm:spPr>
      <dgm:t>
        <a:bodyPr/>
        <a:lstStyle/>
        <a:p>
          <a:endParaRPr lang="en-US"/>
        </a:p>
      </dgm:t>
    </dgm:pt>
    <dgm:pt modelId="{EDB55B6C-5BFD-47F9-BA9F-65A6AC37D052}" type="sibTrans" cxnId="{09E33A46-DD82-4F4D-98DA-71BDE2D669EC}">
      <dgm:prSet/>
      <dgm:spPr/>
      <dgm:t>
        <a:bodyPr/>
        <a:lstStyle/>
        <a:p>
          <a:endParaRPr lang="en-US"/>
        </a:p>
      </dgm:t>
    </dgm:pt>
    <dgm:pt modelId="{957D6703-7072-4D84-B930-8F9CE1EFEBBD}">
      <dgm:prSet phldrT="[Text]"/>
      <dgm:spPr/>
      <dgm:t>
        <a:bodyPr/>
        <a:lstStyle/>
        <a:p>
          <a:r>
            <a:rPr lang="en-US" dirty="0" smtClean="0"/>
            <a:t>Physical Infrastructure</a:t>
          </a:r>
          <a:endParaRPr lang="en-US" dirty="0"/>
        </a:p>
      </dgm:t>
    </dgm:pt>
    <dgm:pt modelId="{304DF19F-047B-4B31-9A5E-10CCD874513C}" type="parTrans" cxnId="{FF87FC9A-7F61-45F6-AFE7-AEACA3915E3A}">
      <dgm:prSet/>
      <dgm:spPr>
        <a:ln>
          <a:noFill/>
        </a:ln>
      </dgm:spPr>
      <dgm:t>
        <a:bodyPr/>
        <a:lstStyle/>
        <a:p>
          <a:endParaRPr lang="en-US"/>
        </a:p>
      </dgm:t>
    </dgm:pt>
    <dgm:pt modelId="{B54BD197-EC93-44C5-89DA-BB484EFD3222}" type="sibTrans" cxnId="{FF87FC9A-7F61-45F6-AFE7-AEACA3915E3A}">
      <dgm:prSet/>
      <dgm:spPr/>
      <dgm:t>
        <a:bodyPr/>
        <a:lstStyle/>
        <a:p>
          <a:endParaRPr lang="en-US"/>
        </a:p>
      </dgm:t>
    </dgm:pt>
    <dgm:pt modelId="{240A967A-1C85-46CF-BBEC-7FE91AD73948}">
      <dgm:prSet phldrT="[Text]"/>
      <dgm:spPr/>
      <dgm:t>
        <a:bodyPr/>
        <a:lstStyle/>
        <a:p>
          <a:r>
            <a:rPr lang="en-US" dirty="0" smtClean="0"/>
            <a:t>Business friendly environment</a:t>
          </a:r>
          <a:endParaRPr lang="en-US" dirty="0"/>
        </a:p>
      </dgm:t>
    </dgm:pt>
    <dgm:pt modelId="{41AC2BFF-E1B5-4FA4-ADF2-9B4182F8532B}" type="parTrans" cxnId="{7809C282-C512-40C9-A149-9F9D466A3A39}">
      <dgm:prSet/>
      <dgm:spPr>
        <a:ln>
          <a:noFill/>
        </a:ln>
      </dgm:spPr>
      <dgm:t>
        <a:bodyPr/>
        <a:lstStyle/>
        <a:p>
          <a:endParaRPr lang="en-US"/>
        </a:p>
      </dgm:t>
    </dgm:pt>
    <dgm:pt modelId="{1F393C92-DCAB-4D89-95C2-8417FBB4E547}" type="sibTrans" cxnId="{7809C282-C512-40C9-A149-9F9D466A3A39}">
      <dgm:prSet/>
      <dgm:spPr/>
      <dgm:t>
        <a:bodyPr/>
        <a:lstStyle/>
        <a:p>
          <a:endParaRPr lang="en-US"/>
        </a:p>
      </dgm:t>
    </dgm:pt>
    <dgm:pt modelId="{44790B1E-1FA3-49F2-A08C-A983E180EDA4}">
      <dgm:prSet phldrT="[Text]"/>
      <dgm:spPr/>
      <dgm:t>
        <a:bodyPr/>
        <a:lstStyle/>
        <a:p>
          <a:r>
            <a:rPr lang="en-US" dirty="0" smtClean="0"/>
            <a:t>Financial Capital</a:t>
          </a:r>
          <a:endParaRPr lang="en-US" dirty="0"/>
        </a:p>
      </dgm:t>
    </dgm:pt>
    <dgm:pt modelId="{07D06283-7BF1-435F-AAD8-BCC7F2150A35}" type="parTrans" cxnId="{C183540C-6769-44AC-9C2A-DDA0C09F5B0D}">
      <dgm:prSet/>
      <dgm:spPr>
        <a:ln>
          <a:noFill/>
        </a:ln>
      </dgm:spPr>
      <dgm:t>
        <a:bodyPr/>
        <a:lstStyle/>
        <a:p>
          <a:endParaRPr lang="en-US"/>
        </a:p>
      </dgm:t>
    </dgm:pt>
    <dgm:pt modelId="{05A8EE5C-6F50-4C96-B21C-5EFF68529947}" type="sibTrans" cxnId="{C183540C-6769-44AC-9C2A-DDA0C09F5B0D}">
      <dgm:prSet/>
      <dgm:spPr/>
      <dgm:t>
        <a:bodyPr/>
        <a:lstStyle/>
        <a:p>
          <a:endParaRPr lang="en-US"/>
        </a:p>
      </dgm:t>
    </dgm:pt>
    <dgm:pt modelId="{AA7B4703-CEFE-4B6D-A2A6-7C54129C48CD}">
      <dgm:prSet phldrT="[Text]"/>
      <dgm:spPr/>
      <dgm:t>
        <a:bodyPr/>
        <a:lstStyle/>
        <a:p>
          <a:r>
            <a:rPr lang="en-US" dirty="0" smtClean="0"/>
            <a:t>Quality of Life Schools, Crime, Amenities</a:t>
          </a:r>
          <a:endParaRPr lang="en-US" dirty="0"/>
        </a:p>
      </dgm:t>
    </dgm:pt>
    <dgm:pt modelId="{31380861-C02B-42CA-9ADB-9F3F79B0C92E}" type="parTrans" cxnId="{A2EA07D9-7991-45C1-80E0-3148877D632E}">
      <dgm:prSet/>
      <dgm:spPr>
        <a:ln>
          <a:noFill/>
        </a:ln>
      </dgm:spPr>
      <dgm:t>
        <a:bodyPr/>
        <a:lstStyle/>
        <a:p>
          <a:endParaRPr lang="en-US"/>
        </a:p>
      </dgm:t>
    </dgm:pt>
    <dgm:pt modelId="{BF786B92-94F6-4D37-AF0F-68AE35581043}" type="sibTrans" cxnId="{A2EA07D9-7991-45C1-80E0-3148877D632E}">
      <dgm:prSet/>
      <dgm:spPr/>
      <dgm:t>
        <a:bodyPr/>
        <a:lstStyle/>
        <a:p>
          <a:endParaRPr lang="en-US"/>
        </a:p>
      </dgm:t>
    </dgm:pt>
    <dgm:pt modelId="{434CAA12-671C-465F-8C1B-29DA9B111C96}" type="pres">
      <dgm:prSet presAssocID="{739ACDF8-1B6D-4A4E-8C23-40AA0C7765D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C1C03B3-6B14-4D42-A642-9F3E48686BF1}" type="pres">
      <dgm:prSet presAssocID="{69D1DB10-63E7-4222-A2E5-2AAB8B8FD308}" presName="hierRoot1" presStyleCnt="0"/>
      <dgm:spPr/>
    </dgm:pt>
    <dgm:pt modelId="{4C3A1AED-809C-4D88-99B9-EDFBD526DFDD}" type="pres">
      <dgm:prSet presAssocID="{69D1DB10-63E7-4222-A2E5-2AAB8B8FD308}" presName="composite" presStyleCnt="0"/>
      <dgm:spPr/>
    </dgm:pt>
    <dgm:pt modelId="{9B65271A-1D2E-4015-B9B3-64591ECB1A2B}" type="pres">
      <dgm:prSet presAssocID="{69D1DB10-63E7-4222-A2E5-2AAB8B8FD308}" presName="background" presStyleLbl="node0" presStyleIdx="0" presStyleCnt="1"/>
      <dgm:spPr/>
    </dgm:pt>
    <dgm:pt modelId="{D694E731-4A79-40C9-B5F5-FFE5296C831A}" type="pres">
      <dgm:prSet presAssocID="{69D1DB10-63E7-4222-A2E5-2AAB8B8FD308}" presName="text" presStyleLbl="fgAcc0" presStyleIdx="0" presStyleCnt="1" custLinFactNeighborX="-29435" custLinFactNeighborY="149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3DEC65-176A-4FD7-A9DF-64FE7461859A}" type="pres">
      <dgm:prSet presAssocID="{69D1DB10-63E7-4222-A2E5-2AAB8B8FD308}" presName="hierChild2" presStyleCnt="0"/>
      <dgm:spPr/>
    </dgm:pt>
    <dgm:pt modelId="{61B6D045-AF5A-4B39-883C-C38F798B0882}" type="pres">
      <dgm:prSet presAssocID="{0CAC82E2-93ED-46A9-9430-C97F75929BC6}" presName="Name10" presStyleLbl="parChTrans1D2" presStyleIdx="0" presStyleCnt="2"/>
      <dgm:spPr/>
      <dgm:t>
        <a:bodyPr/>
        <a:lstStyle/>
        <a:p>
          <a:endParaRPr lang="en-US"/>
        </a:p>
      </dgm:t>
    </dgm:pt>
    <dgm:pt modelId="{4B997195-73FA-4DE3-AB80-B555BB489671}" type="pres">
      <dgm:prSet presAssocID="{17EAC184-8881-475F-B11D-403CECD81E5F}" presName="hierRoot2" presStyleCnt="0"/>
      <dgm:spPr/>
    </dgm:pt>
    <dgm:pt modelId="{160AA1D1-861C-4C10-81A2-0EBB88987812}" type="pres">
      <dgm:prSet presAssocID="{17EAC184-8881-475F-B11D-403CECD81E5F}" presName="composite2" presStyleCnt="0"/>
      <dgm:spPr/>
    </dgm:pt>
    <dgm:pt modelId="{7B47EC7B-BBAF-4A59-873B-A841F05CF95D}" type="pres">
      <dgm:prSet presAssocID="{17EAC184-8881-475F-B11D-403CECD81E5F}" presName="background2" presStyleLbl="node2" presStyleIdx="0" presStyleCnt="2"/>
      <dgm:spPr/>
    </dgm:pt>
    <dgm:pt modelId="{85624587-D64E-4459-8386-4FC6F1B277F0}" type="pres">
      <dgm:prSet presAssocID="{17EAC184-8881-475F-B11D-403CECD81E5F}" presName="text2" presStyleLbl="fgAcc2" presStyleIdx="0" presStyleCnt="2" custLinFactNeighborX="-1933" custLinFactNeighborY="34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6DDB7C-3960-4E9E-A96D-DE636A5DEB22}" type="pres">
      <dgm:prSet presAssocID="{17EAC184-8881-475F-B11D-403CECD81E5F}" presName="hierChild3" presStyleCnt="0"/>
      <dgm:spPr/>
    </dgm:pt>
    <dgm:pt modelId="{05907C1C-0B59-4CB4-85C5-03FFE678D705}" type="pres">
      <dgm:prSet presAssocID="{304DF19F-047B-4B31-9A5E-10CCD874513C}" presName="Name17" presStyleLbl="parChTrans1D3" presStyleIdx="0" presStyleCnt="3"/>
      <dgm:spPr/>
      <dgm:t>
        <a:bodyPr/>
        <a:lstStyle/>
        <a:p>
          <a:endParaRPr lang="en-US"/>
        </a:p>
      </dgm:t>
    </dgm:pt>
    <dgm:pt modelId="{7046029A-DF43-4226-9240-82E115AF252C}" type="pres">
      <dgm:prSet presAssocID="{957D6703-7072-4D84-B930-8F9CE1EFEBBD}" presName="hierRoot3" presStyleCnt="0"/>
      <dgm:spPr/>
    </dgm:pt>
    <dgm:pt modelId="{25D44DF5-D1D9-4B4B-B719-1F272E16015E}" type="pres">
      <dgm:prSet presAssocID="{957D6703-7072-4D84-B930-8F9CE1EFEBBD}" presName="composite3" presStyleCnt="0"/>
      <dgm:spPr/>
    </dgm:pt>
    <dgm:pt modelId="{09B8D259-FFAC-4156-B55F-28E93DE21D1F}" type="pres">
      <dgm:prSet presAssocID="{957D6703-7072-4D84-B930-8F9CE1EFEBBD}" presName="background3" presStyleLbl="node3" presStyleIdx="0" presStyleCnt="3"/>
      <dgm:spPr/>
    </dgm:pt>
    <dgm:pt modelId="{2ACD65F0-EBC8-47D1-99C1-72436F835B7E}" type="pres">
      <dgm:prSet presAssocID="{957D6703-7072-4D84-B930-8F9CE1EFEBBD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14EB034-563E-44F6-A3BC-5684BCDAF886}" type="pres">
      <dgm:prSet presAssocID="{957D6703-7072-4D84-B930-8F9CE1EFEBBD}" presName="hierChild4" presStyleCnt="0"/>
      <dgm:spPr/>
    </dgm:pt>
    <dgm:pt modelId="{14EB5777-A2B9-41A0-AB9F-4BB77FD43F21}" type="pres">
      <dgm:prSet presAssocID="{41AC2BFF-E1B5-4FA4-ADF2-9B4182F8532B}" presName="Name17" presStyleLbl="parChTrans1D3" presStyleIdx="1" presStyleCnt="3"/>
      <dgm:spPr/>
      <dgm:t>
        <a:bodyPr/>
        <a:lstStyle/>
        <a:p>
          <a:endParaRPr lang="en-US"/>
        </a:p>
      </dgm:t>
    </dgm:pt>
    <dgm:pt modelId="{74FED72B-8AAA-473B-ADBB-DA956C7B35B9}" type="pres">
      <dgm:prSet presAssocID="{240A967A-1C85-46CF-BBEC-7FE91AD73948}" presName="hierRoot3" presStyleCnt="0"/>
      <dgm:spPr/>
    </dgm:pt>
    <dgm:pt modelId="{EF240CE8-EBE9-47FD-ADDC-FDDDD251609D}" type="pres">
      <dgm:prSet presAssocID="{240A967A-1C85-46CF-BBEC-7FE91AD73948}" presName="composite3" presStyleCnt="0"/>
      <dgm:spPr/>
    </dgm:pt>
    <dgm:pt modelId="{FDA20B51-213D-4B8C-A5D9-3C112FDD239C}" type="pres">
      <dgm:prSet presAssocID="{240A967A-1C85-46CF-BBEC-7FE91AD73948}" presName="background3" presStyleLbl="node3" presStyleIdx="1" presStyleCnt="3"/>
      <dgm:spPr/>
    </dgm:pt>
    <dgm:pt modelId="{87FB8962-CB5E-493A-8B15-B446E4B3120A}" type="pres">
      <dgm:prSet presAssocID="{240A967A-1C85-46CF-BBEC-7FE91AD73948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16338A-D7F7-4E7D-B7D0-4C5C9FF04F54}" type="pres">
      <dgm:prSet presAssocID="{240A967A-1C85-46CF-BBEC-7FE91AD73948}" presName="hierChild4" presStyleCnt="0"/>
      <dgm:spPr/>
    </dgm:pt>
    <dgm:pt modelId="{0D1FCE01-827E-4A4A-8C08-971AE710F541}" type="pres">
      <dgm:prSet presAssocID="{07D06283-7BF1-435F-AAD8-BCC7F2150A35}" presName="Name10" presStyleLbl="parChTrans1D2" presStyleIdx="1" presStyleCnt="2"/>
      <dgm:spPr/>
      <dgm:t>
        <a:bodyPr/>
        <a:lstStyle/>
        <a:p>
          <a:endParaRPr lang="en-US"/>
        </a:p>
      </dgm:t>
    </dgm:pt>
    <dgm:pt modelId="{94DFCE05-C38E-4847-AAC8-ACEF4E8B430F}" type="pres">
      <dgm:prSet presAssocID="{44790B1E-1FA3-49F2-A08C-A983E180EDA4}" presName="hierRoot2" presStyleCnt="0"/>
      <dgm:spPr/>
    </dgm:pt>
    <dgm:pt modelId="{04B06833-CFEB-48AB-92B8-00FD1054929D}" type="pres">
      <dgm:prSet presAssocID="{44790B1E-1FA3-49F2-A08C-A983E180EDA4}" presName="composite2" presStyleCnt="0"/>
      <dgm:spPr/>
    </dgm:pt>
    <dgm:pt modelId="{57A5AD5E-36A2-45BA-A201-8DBF6369A04E}" type="pres">
      <dgm:prSet presAssocID="{44790B1E-1FA3-49F2-A08C-A983E180EDA4}" presName="background2" presStyleLbl="node2" presStyleIdx="1" presStyleCnt="2"/>
      <dgm:spPr/>
    </dgm:pt>
    <dgm:pt modelId="{44A8D1FA-3441-4A81-A840-93221AE88B65}" type="pres">
      <dgm:prSet presAssocID="{44790B1E-1FA3-49F2-A08C-A983E180EDA4}" presName="text2" presStyleLbl="fgAcc2" presStyleIdx="1" presStyleCnt="2" custLinFactNeighborX="-52986" custLinFactNeighborY="34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C6FBC1-80F2-40AF-B52A-D1B5ACAA667F}" type="pres">
      <dgm:prSet presAssocID="{44790B1E-1FA3-49F2-A08C-A983E180EDA4}" presName="hierChild3" presStyleCnt="0"/>
      <dgm:spPr/>
    </dgm:pt>
    <dgm:pt modelId="{69989125-EA4A-47F4-AFC0-D33E22169C9D}" type="pres">
      <dgm:prSet presAssocID="{31380861-C02B-42CA-9ADB-9F3F79B0C92E}" presName="Name17" presStyleLbl="parChTrans1D3" presStyleIdx="2" presStyleCnt="3"/>
      <dgm:spPr/>
      <dgm:t>
        <a:bodyPr/>
        <a:lstStyle/>
        <a:p>
          <a:endParaRPr lang="en-US"/>
        </a:p>
      </dgm:t>
    </dgm:pt>
    <dgm:pt modelId="{50987939-6E30-4AEF-9AB5-74F7BE96F449}" type="pres">
      <dgm:prSet presAssocID="{AA7B4703-CEFE-4B6D-A2A6-7C54129C48CD}" presName="hierRoot3" presStyleCnt="0"/>
      <dgm:spPr/>
    </dgm:pt>
    <dgm:pt modelId="{CC4E526E-0C1B-437E-8299-61B8A904EAD5}" type="pres">
      <dgm:prSet presAssocID="{AA7B4703-CEFE-4B6D-A2A6-7C54129C48CD}" presName="composite3" presStyleCnt="0"/>
      <dgm:spPr/>
    </dgm:pt>
    <dgm:pt modelId="{2A8BA9BA-CA97-4A4D-99CE-4013907BED3A}" type="pres">
      <dgm:prSet presAssocID="{AA7B4703-CEFE-4B6D-A2A6-7C54129C48CD}" presName="background3" presStyleLbl="node3" presStyleIdx="2" presStyleCnt="3"/>
      <dgm:spPr/>
    </dgm:pt>
    <dgm:pt modelId="{8D6CF845-6A60-4451-92E9-E163BB70DB44}" type="pres">
      <dgm:prSet presAssocID="{AA7B4703-CEFE-4B6D-A2A6-7C54129C48CD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C47C14-D11D-4B59-93F7-3FBDE2B9E2AA}" type="pres">
      <dgm:prSet presAssocID="{AA7B4703-CEFE-4B6D-A2A6-7C54129C48CD}" presName="hierChild4" presStyleCnt="0"/>
      <dgm:spPr/>
    </dgm:pt>
  </dgm:ptLst>
  <dgm:cxnLst>
    <dgm:cxn modelId="{3E18E64C-96C5-4757-AAC6-E1CBDDB923FF}" type="presOf" srcId="{41AC2BFF-E1B5-4FA4-ADF2-9B4182F8532B}" destId="{14EB5777-A2B9-41A0-AB9F-4BB77FD43F21}" srcOrd="0" destOrd="0" presId="urn:microsoft.com/office/officeart/2005/8/layout/hierarchy1"/>
    <dgm:cxn modelId="{09E33A46-DD82-4F4D-98DA-71BDE2D669EC}" srcId="{69D1DB10-63E7-4222-A2E5-2AAB8B8FD308}" destId="{17EAC184-8881-475F-B11D-403CECD81E5F}" srcOrd="0" destOrd="0" parTransId="{0CAC82E2-93ED-46A9-9430-C97F75929BC6}" sibTransId="{EDB55B6C-5BFD-47F9-BA9F-65A6AC37D052}"/>
    <dgm:cxn modelId="{73CBF553-2C8D-405F-A993-92ECF3248032}" srcId="{739ACDF8-1B6D-4A4E-8C23-40AA0C7765DD}" destId="{69D1DB10-63E7-4222-A2E5-2AAB8B8FD308}" srcOrd="0" destOrd="0" parTransId="{C830A449-E949-432B-AFDA-390FED56C8B8}" sibTransId="{43277FD5-8FE5-4293-BF5A-61A7BB744921}"/>
    <dgm:cxn modelId="{CBDB13F9-6999-4F96-86D8-D05BC258ACB4}" type="presOf" srcId="{957D6703-7072-4D84-B930-8F9CE1EFEBBD}" destId="{2ACD65F0-EBC8-47D1-99C1-72436F835B7E}" srcOrd="0" destOrd="0" presId="urn:microsoft.com/office/officeart/2005/8/layout/hierarchy1"/>
    <dgm:cxn modelId="{E5753479-4E71-4FE5-A08A-AD425DD02ECE}" type="presOf" srcId="{07D06283-7BF1-435F-AAD8-BCC7F2150A35}" destId="{0D1FCE01-827E-4A4A-8C08-971AE710F541}" srcOrd="0" destOrd="0" presId="urn:microsoft.com/office/officeart/2005/8/layout/hierarchy1"/>
    <dgm:cxn modelId="{C183540C-6769-44AC-9C2A-DDA0C09F5B0D}" srcId="{69D1DB10-63E7-4222-A2E5-2AAB8B8FD308}" destId="{44790B1E-1FA3-49F2-A08C-A983E180EDA4}" srcOrd="1" destOrd="0" parTransId="{07D06283-7BF1-435F-AAD8-BCC7F2150A35}" sibTransId="{05A8EE5C-6F50-4C96-B21C-5EFF68529947}"/>
    <dgm:cxn modelId="{035F248D-8CD7-4AC8-8039-FE0472734659}" type="presOf" srcId="{31380861-C02B-42CA-9ADB-9F3F79B0C92E}" destId="{69989125-EA4A-47F4-AFC0-D33E22169C9D}" srcOrd="0" destOrd="0" presId="urn:microsoft.com/office/officeart/2005/8/layout/hierarchy1"/>
    <dgm:cxn modelId="{B66BA1B9-2A4B-466D-A281-602292F76EDB}" type="presOf" srcId="{304DF19F-047B-4B31-9A5E-10CCD874513C}" destId="{05907C1C-0B59-4CB4-85C5-03FFE678D705}" srcOrd="0" destOrd="0" presId="urn:microsoft.com/office/officeart/2005/8/layout/hierarchy1"/>
    <dgm:cxn modelId="{CA9FB9B5-D4AE-4525-A9EC-0763ED248761}" type="presOf" srcId="{739ACDF8-1B6D-4A4E-8C23-40AA0C7765DD}" destId="{434CAA12-671C-465F-8C1B-29DA9B111C96}" srcOrd="0" destOrd="0" presId="urn:microsoft.com/office/officeart/2005/8/layout/hierarchy1"/>
    <dgm:cxn modelId="{BD2F5FAF-FE28-497A-89C9-80C3B14EC921}" type="presOf" srcId="{0CAC82E2-93ED-46A9-9430-C97F75929BC6}" destId="{61B6D045-AF5A-4B39-883C-C38F798B0882}" srcOrd="0" destOrd="0" presId="urn:microsoft.com/office/officeart/2005/8/layout/hierarchy1"/>
    <dgm:cxn modelId="{9EE0ED1C-5DF2-4585-A9EB-97492882ED38}" type="presOf" srcId="{69D1DB10-63E7-4222-A2E5-2AAB8B8FD308}" destId="{D694E731-4A79-40C9-B5F5-FFE5296C831A}" srcOrd="0" destOrd="0" presId="urn:microsoft.com/office/officeart/2005/8/layout/hierarchy1"/>
    <dgm:cxn modelId="{BB019A1D-0B75-401F-AFB6-E80BFBFD201C}" type="presOf" srcId="{17EAC184-8881-475F-B11D-403CECD81E5F}" destId="{85624587-D64E-4459-8386-4FC6F1B277F0}" srcOrd="0" destOrd="0" presId="urn:microsoft.com/office/officeart/2005/8/layout/hierarchy1"/>
    <dgm:cxn modelId="{A2EA07D9-7991-45C1-80E0-3148877D632E}" srcId="{44790B1E-1FA3-49F2-A08C-A983E180EDA4}" destId="{AA7B4703-CEFE-4B6D-A2A6-7C54129C48CD}" srcOrd="0" destOrd="0" parTransId="{31380861-C02B-42CA-9ADB-9F3F79B0C92E}" sibTransId="{BF786B92-94F6-4D37-AF0F-68AE35581043}"/>
    <dgm:cxn modelId="{8A8752B1-A149-4884-BBED-C81E53AE015A}" type="presOf" srcId="{240A967A-1C85-46CF-BBEC-7FE91AD73948}" destId="{87FB8962-CB5E-493A-8B15-B446E4B3120A}" srcOrd="0" destOrd="0" presId="urn:microsoft.com/office/officeart/2005/8/layout/hierarchy1"/>
    <dgm:cxn modelId="{7809C282-C512-40C9-A149-9F9D466A3A39}" srcId="{17EAC184-8881-475F-B11D-403CECD81E5F}" destId="{240A967A-1C85-46CF-BBEC-7FE91AD73948}" srcOrd="1" destOrd="0" parTransId="{41AC2BFF-E1B5-4FA4-ADF2-9B4182F8532B}" sibTransId="{1F393C92-DCAB-4D89-95C2-8417FBB4E547}"/>
    <dgm:cxn modelId="{FF87FC9A-7F61-45F6-AFE7-AEACA3915E3A}" srcId="{17EAC184-8881-475F-B11D-403CECD81E5F}" destId="{957D6703-7072-4D84-B930-8F9CE1EFEBBD}" srcOrd="0" destOrd="0" parTransId="{304DF19F-047B-4B31-9A5E-10CCD874513C}" sibTransId="{B54BD197-EC93-44C5-89DA-BB484EFD3222}"/>
    <dgm:cxn modelId="{00C00D3B-2445-4296-93FE-B3C69BC2A2D4}" type="presOf" srcId="{44790B1E-1FA3-49F2-A08C-A983E180EDA4}" destId="{44A8D1FA-3441-4A81-A840-93221AE88B65}" srcOrd="0" destOrd="0" presId="urn:microsoft.com/office/officeart/2005/8/layout/hierarchy1"/>
    <dgm:cxn modelId="{4737BEFC-6F3A-4066-BC7A-E0AF03F08A32}" type="presOf" srcId="{AA7B4703-CEFE-4B6D-A2A6-7C54129C48CD}" destId="{8D6CF845-6A60-4451-92E9-E163BB70DB44}" srcOrd="0" destOrd="0" presId="urn:microsoft.com/office/officeart/2005/8/layout/hierarchy1"/>
    <dgm:cxn modelId="{783C99F6-B522-4F86-968D-F94DBE29A47F}" type="presParOf" srcId="{434CAA12-671C-465F-8C1B-29DA9B111C96}" destId="{2C1C03B3-6B14-4D42-A642-9F3E48686BF1}" srcOrd="0" destOrd="0" presId="urn:microsoft.com/office/officeart/2005/8/layout/hierarchy1"/>
    <dgm:cxn modelId="{8A82852B-8BD1-48D7-A38B-D394EBFA2E42}" type="presParOf" srcId="{2C1C03B3-6B14-4D42-A642-9F3E48686BF1}" destId="{4C3A1AED-809C-4D88-99B9-EDFBD526DFDD}" srcOrd="0" destOrd="0" presId="urn:microsoft.com/office/officeart/2005/8/layout/hierarchy1"/>
    <dgm:cxn modelId="{FBB8EE2C-A178-478E-A4BB-8A454A777C87}" type="presParOf" srcId="{4C3A1AED-809C-4D88-99B9-EDFBD526DFDD}" destId="{9B65271A-1D2E-4015-B9B3-64591ECB1A2B}" srcOrd="0" destOrd="0" presId="urn:microsoft.com/office/officeart/2005/8/layout/hierarchy1"/>
    <dgm:cxn modelId="{BF8ADD41-CCB2-4D5C-976B-7A811B87D5E1}" type="presParOf" srcId="{4C3A1AED-809C-4D88-99B9-EDFBD526DFDD}" destId="{D694E731-4A79-40C9-B5F5-FFE5296C831A}" srcOrd="1" destOrd="0" presId="urn:microsoft.com/office/officeart/2005/8/layout/hierarchy1"/>
    <dgm:cxn modelId="{1902D283-57DB-4D19-AAF7-706B2F4B2352}" type="presParOf" srcId="{2C1C03B3-6B14-4D42-A642-9F3E48686BF1}" destId="{283DEC65-176A-4FD7-A9DF-64FE7461859A}" srcOrd="1" destOrd="0" presId="urn:microsoft.com/office/officeart/2005/8/layout/hierarchy1"/>
    <dgm:cxn modelId="{FDE36A10-21BB-46D4-B981-CBAB6B28898D}" type="presParOf" srcId="{283DEC65-176A-4FD7-A9DF-64FE7461859A}" destId="{61B6D045-AF5A-4B39-883C-C38F798B0882}" srcOrd="0" destOrd="0" presId="urn:microsoft.com/office/officeart/2005/8/layout/hierarchy1"/>
    <dgm:cxn modelId="{F977758B-41F7-4DEB-8356-BDA3B128C69A}" type="presParOf" srcId="{283DEC65-176A-4FD7-A9DF-64FE7461859A}" destId="{4B997195-73FA-4DE3-AB80-B555BB489671}" srcOrd="1" destOrd="0" presId="urn:microsoft.com/office/officeart/2005/8/layout/hierarchy1"/>
    <dgm:cxn modelId="{61C9D8E2-C5A6-4052-A9C6-27A64D032203}" type="presParOf" srcId="{4B997195-73FA-4DE3-AB80-B555BB489671}" destId="{160AA1D1-861C-4C10-81A2-0EBB88987812}" srcOrd="0" destOrd="0" presId="urn:microsoft.com/office/officeart/2005/8/layout/hierarchy1"/>
    <dgm:cxn modelId="{3815CA39-E8B3-4869-8014-9FD2F1ADF1BE}" type="presParOf" srcId="{160AA1D1-861C-4C10-81A2-0EBB88987812}" destId="{7B47EC7B-BBAF-4A59-873B-A841F05CF95D}" srcOrd="0" destOrd="0" presId="urn:microsoft.com/office/officeart/2005/8/layout/hierarchy1"/>
    <dgm:cxn modelId="{B8D7FF65-EE96-47F7-843F-32464307B661}" type="presParOf" srcId="{160AA1D1-861C-4C10-81A2-0EBB88987812}" destId="{85624587-D64E-4459-8386-4FC6F1B277F0}" srcOrd="1" destOrd="0" presId="urn:microsoft.com/office/officeart/2005/8/layout/hierarchy1"/>
    <dgm:cxn modelId="{AFB584B0-7BDA-4398-A333-1531C7382843}" type="presParOf" srcId="{4B997195-73FA-4DE3-AB80-B555BB489671}" destId="{1A6DDB7C-3960-4E9E-A96D-DE636A5DEB22}" srcOrd="1" destOrd="0" presId="urn:microsoft.com/office/officeart/2005/8/layout/hierarchy1"/>
    <dgm:cxn modelId="{6DFC571D-887D-485F-B036-926D9D5AEF19}" type="presParOf" srcId="{1A6DDB7C-3960-4E9E-A96D-DE636A5DEB22}" destId="{05907C1C-0B59-4CB4-85C5-03FFE678D705}" srcOrd="0" destOrd="0" presId="urn:microsoft.com/office/officeart/2005/8/layout/hierarchy1"/>
    <dgm:cxn modelId="{2D911BE1-DF10-4756-A4EA-BA40BEF4E89A}" type="presParOf" srcId="{1A6DDB7C-3960-4E9E-A96D-DE636A5DEB22}" destId="{7046029A-DF43-4226-9240-82E115AF252C}" srcOrd="1" destOrd="0" presId="urn:microsoft.com/office/officeart/2005/8/layout/hierarchy1"/>
    <dgm:cxn modelId="{123B75E5-AB87-4B6A-BB48-EC1393D1BF2B}" type="presParOf" srcId="{7046029A-DF43-4226-9240-82E115AF252C}" destId="{25D44DF5-D1D9-4B4B-B719-1F272E16015E}" srcOrd="0" destOrd="0" presId="urn:microsoft.com/office/officeart/2005/8/layout/hierarchy1"/>
    <dgm:cxn modelId="{B192AF5D-1311-4ECF-BD50-EFC4774F8762}" type="presParOf" srcId="{25D44DF5-D1D9-4B4B-B719-1F272E16015E}" destId="{09B8D259-FFAC-4156-B55F-28E93DE21D1F}" srcOrd="0" destOrd="0" presId="urn:microsoft.com/office/officeart/2005/8/layout/hierarchy1"/>
    <dgm:cxn modelId="{11CC4CFF-2F24-4379-9C88-BFFA255899FF}" type="presParOf" srcId="{25D44DF5-D1D9-4B4B-B719-1F272E16015E}" destId="{2ACD65F0-EBC8-47D1-99C1-72436F835B7E}" srcOrd="1" destOrd="0" presId="urn:microsoft.com/office/officeart/2005/8/layout/hierarchy1"/>
    <dgm:cxn modelId="{0E56F850-BA95-40D3-B3A6-2B62416911BA}" type="presParOf" srcId="{7046029A-DF43-4226-9240-82E115AF252C}" destId="{B14EB034-563E-44F6-A3BC-5684BCDAF886}" srcOrd="1" destOrd="0" presId="urn:microsoft.com/office/officeart/2005/8/layout/hierarchy1"/>
    <dgm:cxn modelId="{22CE2160-F3DD-470F-9625-9B44100023C2}" type="presParOf" srcId="{1A6DDB7C-3960-4E9E-A96D-DE636A5DEB22}" destId="{14EB5777-A2B9-41A0-AB9F-4BB77FD43F21}" srcOrd="2" destOrd="0" presId="urn:microsoft.com/office/officeart/2005/8/layout/hierarchy1"/>
    <dgm:cxn modelId="{059602D3-4A77-4C39-9D91-60D9BC93EE91}" type="presParOf" srcId="{1A6DDB7C-3960-4E9E-A96D-DE636A5DEB22}" destId="{74FED72B-8AAA-473B-ADBB-DA956C7B35B9}" srcOrd="3" destOrd="0" presId="urn:microsoft.com/office/officeart/2005/8/layout/hierarchy1"/>
    <dgm:cxn modelId="{9D61EBFA-3228-44AA-9007-AE2706577320}" type="presParOf" srcId="{74FED72B-8AAA-473B-ADBB-DA956C7B35B9}" destId="{EF240CE8-EBE9-47FD-ADDC-FDDDD251609D}" srcOrd="0" destOrd="0" presId="urn:microsoft.com/office/officeart/2005/8/layout/hierarchy1"/>
    <dgm:cxn modelId="{561C0553-7264-4747-9D5A-4D6DF306A222}" type="presParOf" srcId="{EF240CE8-EBE9-47FD-ADDC-FDDDD251609D}" destId="{FDA20B51-213D-4B8C-A5D9-3C112FDD239C}" srcOrd="0" destOrd="0" presId="urn:microsoft.com/office/officeart/2005/8/layout/hierarchy1"/>
    <dgm:cxn modelId="{2B939CEB-64B1-4B18-A90B-64848355595D}" type="presParOf" srcId="{EF240CE8-EBE9-47FD-ADDC-FDDDD251609D}" destId="{87FB8962-CB5E-493A-8B15-B446E4B3120A}" srcOrd="1" destOrd="0" presId="urn:microsoft.com/office/officeart/2005/8/layout/hierarchy1"/>
    <dgm:cxn modelId="{925E0AEC-C0C7-4C72-94DD-252EDDD10D7C}" type="presParOf" srcId="{74FED72B-8AAA-473B-ADBB-DA956C7B35B9}" destId="{7316338A-D7F7-4E7D-B7D0-4C5C9FF04F54}" srcOrd="1" destOrd="0" presId="urn:microsoft.com/office/officeart/2005/8/layout/hierarchy1"/>
    <dgm:cxn modelId="{6B7F5971-A4BB-4807-97E5-446E80951BBA}" type="presParOf" srcId="{283DEC65-176A-4FD7-A9DF-64FE7461859A}" destId="{0D1FCE01-827E-4A4A-8C08-971AE710F541}" srcOrd="2" destOrd="0" presId="urn:microsoft.com/office/officeart/2005/8/layout/hierarchy1"/>
    <dgm:cxn modelId="{AA01E440-0850-4FD8-9FB4-4EAE955DA304}" type="presParOf" srcId="{283DEC65-176A-4FD7-A9DF-64FE7461859A}" destId="{94DFCE05-C38E-4847-AAC8-ACEF4E8B430F}" srcOrd="3" destOrd="0" presId="urn:microsoft.com/office/officeart/2005/8/layout/hierarchy1"/>
    <dgm:cxn modelId="{F706BAAA-53DE-4EDB-9C08-E4CBD9F9057C}" type="presParOf" srcId="{94DFCE05-C38E-4847-AAC8-ACEF4E8B430F}" destId="{04B06833-CFEB-48AB-92B8-00FD1054929D}" srcOrd="0" destOrd="0" presId="urn:microsoft.com/office/officeart/2005/8/layout/hierarchy1"/>
    <dgm:cxn modelId="{19956941-409B-4B4A-BBC1-EB28F0023054}" type="presParOf" srcId="{04B06833-CFEB-48AB-92B8-00FD1054929D}" destId="{57A5AD5E-36A2-45BA-A201-8DBF6369A04E}" srcOrd="0" destOrd="0" presId="urn:microsoft.com/office/officeart/2005/8/layout/hierarchy1"/>
    <dgm:cxn modelId="{8D7AD131-6736-4900-8BA1-5EB3D2FEA142}" type="presParOf" srcId="{04B06833-CFEB-48AB-92B8-00FD1054929D}" destId="{44A8D1FA-3441-4A81-A840-93221AE88B65}" srcOrd="1" destOrd="0" presId="urn:microsoft.com/office/officeart/2005/8/layout/hierarchy1"/>
    <dgm:cxn modelId="{91D70293-4975-4043-95D9-0F54923BD911}" type="presParOf" srcId="{94DFCE05-C38E-4847-AAC8-ACEF4E8B430F}" destId="{50C6FBC1-80F2-40AF-B52A-D1B5ACAA667F}" srcOrd="1" destOrd="0" presId="urn:microsoft.com/office/officeart/2005/8/layout/hierarchy1"/>
    <dgm:cxn modelId="{29D54C0E-6440-4FB5-BDFB-932A82A9B818}" type="presParOf" srcId="{50C6FBC1-80F2-40AF-B52A-D1B5ACAA667F}" destId="{69989125-EA4A-47F4-AFC0-D33E22169C9D}" srcOrd="0" destOrd="0" presId="urn:microsoft.com/office/officeart/2005/8/layout/hierarchy1"/>
    <dgm:cxn modelId="{CC702395-5293-4ABF-849B-4189EB5CA0DF}" type="presParOf" srcId="{50C6FBC1-80F2-40AF-B52A-D1B5ACAA667F}" destId="{50987939-6E30-4AEF-9AB5-74F7BE96F449}" srcOrd="1" destOrd="0" presId="urn:microsoft.com/office/officeart/2005/8/layout/hierarchy1"/>
    <dgm:cxn modelId="{09C913E7-9828-46C4-A4D3-CE4A3DE00F33}" type="presParOf" srcId="{50987939-6E30-4AEF-9AB5-74F7BE96F449}" destId="{CC4E526E-0C1B-437E-8299-61B8A904EAD5}" srcOrd="0" destOrd="0" presId="urn:microsoft.com/office/officeart/2005/8/layout/hierarchy1"/>
    <dgm:cxn modelId="{05F62354-2521-470A-96CC-DCD838E133E8}" type="presParOf" srcId="{CC4E526E-0C1B-437E-8299-61B8A904EAD5}" destId="{2A8BA9BA-CA97-4A4D-99CE-4013907BED3A}" srcOrd="0" destOrd="0" presId="urn:microsoft.com/office/officeart/2005/8/layout/hierarchy1"/>
    <dgm:cxn modelId="{B69AB4FB-B87B-44DD-9CCF-246C78975236}" type="presParOf" srcId="{CC4E526E-0C1B-437E-8299-61B8A904EAD5}" destId="{8D6CF845-6A60-4451-92E9-E163BB70DB44}" srcOrd="1" destOrd="0" presId="urn:microsoft.com/office/officeart/2005/8/layout/hierarchy1"/>
    <dgm:cxn modelId="{4EA5B188-9B55-4DDB-8FC4-F4905F35925C}" type="presParOf" srcId="{50987939-6E30-4AEF-9AB5-74F7BE96F449}" destId="{91C47C14-D11D-4B59-93F7-3FBDE2B9E2A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5E1416-D106-4329-9794-D512EDA1882B}">
      <dsp:nvSpPr>
        <dsp:cNvPr id="0" name=""/>
        <dsp:cNvSpPr/>
      </dsp:nvSpPr>
      <dsp:spPr>
        <a:xfrm>
          <a:off x="0" y="0"/>
          <a:ext cx="8153400" cy="5715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Collaborative Interests</a:t>
          </a:r>
          <a:endParaRPr lang="en-US" sz="6500" kern="1200" dirty="0"/>
        </a:p>
      </dsp:txBody>
      <dsp:txXfrm>
        <a:off x="0" y="0"/>
        <a:ext cx="8153400" cy="3086100"/>
      </dsp:txXfrm>
    </dsp:sp>
    <dsp:sp modelId="{D2B927EC-C5EB-491D-ADB3-6053B76A7E3A}">
      <dsp:nvSpPr>
        <dsp:cNvPr id="0" name=""/>
        <dsp:cNvSpPr/>
      </dsp:nvSpPr>
      <dsp:spPr>
        <a:xfrm>
          <a:off x="3981" y="2971799"/>
          <a:ext cx="2715145" cy="26289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Workforce Development Interests</a:t>
          </a:r>
        </a:p>
      </dsp:txBody>
      <dsp:txXfrm>
        <a:off x="3981" y="2971799"/>
        <a:ext cx="2715145" cy="2628900"/>
      </dsp:txXfrm>
    </dsp:sp>
    <dsp:sp modelId="{83A082CA-DC27-4DE3-9570-CB4EFA9C2175}">
      <dsp:nvSpPr>
        <dsp:cNvPr id="0" name=""/>
        <dsp:cNvSpPr/>
      </dsp:nvSpPr>
      <dsp:spPr>
        <a:xfrm>
          <a:off x="2719127" y="2971799"/>
          <a:ext cx="2715145" cy="2628900"/>
        </a:xfrm>
        <a:prstGeom prst="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Higher Education Training</a:t>
          </a:r>
          <a:endParaRPr lang="en-US" sz="3200" kern="1200" dirty="0"/>
        </a:p>
      </dsp:txBody>
      <dsp:txXfrm>
        <a:off x="2719127" y="2971799"/>
        <a:ext cx="2715145" cy="2628900"/>
      </dsp:txXfrm>
    </dsp:sp>
    <dsp:sp modelId="{BB4385B1-3E38-4054-9322-73791AF01C8B}">
      <dsp:nvSpPr>
        <dsp:cNvPr id="0" name=""/>
        <dsp:cNvSpPr/>
      </dsp:nvSpPr>
      <dsp:spPr>
        <a:xfrm>
          <a:off x="5434272" y="2971799"/>
          <a:ext cx="2715145" cy="26289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/>
            <a:t>Economic Development Interests</a:t>
          </a:r>
          <a:endParaRPr lang="en-US" sz="3200" kern="1200" dirty="0"/>
        </a:p>
      </dsp:txBody>
      <dsp:txXfrm>
        <a:off x="5434272" y="2971799"/>
        <a:ext cx="2715145" cy="26289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989125-EA4A-47F4-AFC0-D33E22169C9D}">
      <dsp:nvSpPr>
        <dsp:cNvPr id="0" name=""/>
        <dsp:cNvSpPr/>
      </dsp:nvSpPr>
      <dsp:spPr>
        <a:xfrm>
          <a:off x="5431862" y="3085236"/>
          <a:ext cx="1032469" cy="524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088"/>
              </a:lnTo>
              <a:lnTo>
                <a:pt x="1032469" y="344088"/>
              </a:lnTo>
              <a:lnTo>
                <a:pt x="1032469" y="524602"/>
              </a:lnTo>
            </a:path>
          </a:pathLst>
        </a:cu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FCE01-827E-4A4A-8C08-971AE710F541}">
      <dsp:nvSpPr>
        <dsp:cNvPr id="0" name=""/>
        <dsp:cNvSpPr/>
      </dsp:nvSpPr>
      <dsp:spPr>
        <a:xfrm>
          <a:off x="4104580" y="1424370"/>
          <a:ext cx="1327281" cy="4235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010"/>
              </a:lnTo>
              <a:lnTo>
                <a:pt x="1327281" y="243010"/>
              </a:lnTo>
              <a:lnTo>
                <a:pt x="1327281" y="423523"/>
              </a:lnTo>
            </a:path>
          </a:pathLst>
        </a:cu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EB5777-A2B9-41A0-AB9F-4BB77FD43F21}">
      <dsp:nvSpPr>
        <dsp:cNvPr id="0" name=""/>
        <dsp:cNvSpPr/>
      </dsp:nvSpPr>
      <dsp:spPr>
        <a:xfrm>
          <a:off x="2854287" y="3085236"/>
          <a:ext cx="1228458" cy="524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088"/>
              </a:lnTo>
              <a:lnTo>
                <a:pt x="1228458" y="344088"/>
              </a:lnTo>
              <a:lnTo>
                <a:pt x="1228458" y="524602"/>
              </a:lnTo>
            </a:path>
          </a:pathLst>
        </a:cu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907C1C-0B59-4CB4-85C5-03FFE678D705}">
      <dsp:nvSpPr>
        <dsp:cNvPr id="0" name=""/>
        <dsp:cNvSpPr/>
      </dsp:nvSpPr>
      <dsp:spPr>
        <a:xfrm>
          <a:off x="1701161" y="3085236"/>
          <a:ext cx="1153126" cy="524602"/>
        </a:xfrm>
        <a:custGeom>
          <a:avLst/>
          <a:gdLst/>
          <a:ahLst/>
          <a:cxnLst/>
          <a:rect l="0" t="0" r="0" b="0"/>
          <a:pathLst>
            <a:path>
              <a:moveTo>
                <a:pt x="1153126" y="0"/>
              </a:moveTo>
              <a:lnTo>
                <a:pt x="1153126" y="344088"/>
              </a:lnTo>
              <a:lnTo>
                <a:pt x="0" y="344088"/>
              </a:lnTo>
              <a:lnTo>
                <a:pt x="0" y="524602"/>
              </a:lnTo>
            </a:path>
          </a:pathLst>
        </a:cu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B6D045-AF5A-4B39-883C-C38F798B0882}">
      <dsp:nvSpPr>
        <dsp:cNvPr id="0" name=""/>
        <dsp:cNvSpPr/>
      </dsp:nvSpPr>
      <dsp:spPr>
        <a:xfrm>
          <a:off x="2854287" y="1424370"/>
          <a:ext cx="1250293" cy="423523"/>
        </a:xfrm>
        <a:custGeom>
          <a:avLst/>
          <a:gdLst/>
          <a:ahLst/>
          <a:cxnLst/>
          <a:rect l="0" t="0" r="0" b="0"/>
          <a:pathLst>
            <a:path>
              <a:moveTo>
                <a:pt x="1250293" y="0"/>
              </a:moveTo>
              <a:lnTo>
                <a:pt x="1250293" y="243010"/>
              </a:lnTo>
              <a:lnTo>
                <a:pt x="0" y="243010"/>
              </a:lnTo>
              <a:lnTo>
                <a:pt x="0" y="423523"/>
              </a:lnTo>
            </a:path>
          </a:pathLst>
        </a:cu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65271A-1D2E-4015-B9B3-64591ECB1A2B}">
      <dsp:nvSpPr>
        <dsp:cNvPr id="0" name=""/>
        <dsp:cNvSpPr/>
      </dsp:nvSpPr>
      <dsp:spPr>
        <a:xfrm>
          <a:off x="3130296" y="187029"/>
          <a:ext cx="1948569" cy="1237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94E731-4A79-40C9-B5F5-FFE5296C831A}">
      <dsp:nvSpPr>
        <dsp:cNvPr id="0" name=""/>
        <dsp:cNvSpPr/>
      </dsp:nvSpPr>
      <dsp:spPr>
        <a:xfrm>
          <a:off x="3346803" y="392711"/>
          <a:ext cx="1948569" cy="1237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Skilled Workforce</a:t>
          </a:r>
          <a:endParaRPr lang="en-US" sz="2100" kern="1200" dirty="0"/>
        </a:p>
      </dsp:txBody>
      <dsp:txXfrm>
        <a:off x="3383043" y="428951"/>
        <a:ext cx="1876089" cy="1164861"/>
      </dsp:txXfrm>
    </dsp:sp>
    <dsp:sp modelId="{7B47EC7B-BBAF-4A59-873B-A841F05CF95D}">
      <dsp:nvSpPr>
        <dsp:cNvPr id="0" name=""/>
        <dsp:cNvSpPr/>
      </dsp:nvSpPr>
      <dsp:spPr>
        <a:xfrm>
          <a:off x="1880003" y="1847894"/>
          <a:ext cx="1948569" cy="1237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624587-D64E-4459-8386-4FC6F1B277F0}">
      <dsp:nvSpPr>
        <dsp:cNvPr id="0" name=""/>
        <dsp:cNvSpPr/>
      </dsp:nvSpPr>
      <dsp:spPr>
        <a:xfrm>
          <a:off x="2096510" y="2053577"/>
          <a:ext cx="1948569" cy="1237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Technology Infrastructure</a:t>
          </a:r>
          <a:endParaRPr lang="en-US" sz="2100" kern="1200" dirty="0"/>
        </a:p>
      </dsp:txBody>
      <dsp:txXfrm>
        <a:off x="2132750" y="2089817"/>
        <a:ext cx="1876089" cy="1164861"/>
      </dsp:txXfrm>
    </dsp:sp>
    <dsp:sp modelId="{09B8D259-FFAC-4156-B55F-28E93DE21D1F}">
      <dsp:nvSpPr>
        <dsp:cNvPr id="0" name=""/>
        <dsp:cNvSpPr/>
      </dsp:nvSpPr>
      <dsp:spPr>
        <a:xfrm>
          <a:off x="726876" y="3609838"/>
          <a:ext cx="1948569" cy="1237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CD65F0-EBC8-47D1-99C1-72436F835B7E}">
      <dsp:nvSpPr>
        <dsp:cNvPr id="0" name=""/>
        <dsp:cNvSpPr/>
      </dsp:nvSpPr>
      <dsp:spPr>
        <a:xfrm>
          <a:off x="943384" y="3815520"/>
          <a:ext cx="1948569" cy="1237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Physical Infrastructure</a:t>
          </a:r>
          <a:endParaRPr lang="en-US" sz="2100" kern="1200" dirty="0"/>
        </a:p>
      </dsp:txBody>
      <dsp:txXfrm>
        <a:off x="979624" y="3851760"/>
        <a:ext cx="1876089" cy="1164861"/>
      </dsp:txXfrm>
    </dsp:sp>
    <dsp:sp modelId="{FDA20B51-213D-4B8C-A5D9-3C112FDD239C}">
      <dsp:nvSpPr>
        <dsp:cNvPr id="0" name=""/>
        <dsp:cNvSpPr/>
      </dsp:nvSpPr>
      <dsp:spPr>
        <a:xfrm>
          <a:off x="3108461" y="3609838"/>
          <a:ext cx="1948569" cy="1237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FB8962-CB5E-493A-8B15-B446E4B3120A}">
      <dsp:nvSpPr>
        <dsp:cNvPr id="0" name=""/>
        <dsp:cNvSpPr/>
      </dsp:nvSpPr>
      <dsp:spPr>
        <a:xfrm>
          <a:off x="3324969" y="3815520"/>
          <a:ext cx="1948569" cy="1237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Business friendly environment</a:t>
          </a:r>
          <a:endParaRPr lang="en-US" sz="2100" kern="1200" dirty="0"/>
        </a:p>
      </dsp:txBody>
      <dsp:txXfrm>
        <a:off x="3361209" y="3851760"/>
        <a:ext cx="1876089" cy="1164861"/>
      </dsp:txXfrm>
    </dsp:sp>
    <dsp:sp modelId="{57A5AD5E-36A2-45BA-A201-8DBF6369A04E}">
      <dsp:nvSpPr>
        <dsp:cNvPr id="0" name=""/>
        <dsp:cNvSpPr/>
      </dsp:nvSpPr>
      <dsp:spPr>
        <a:xfrm>
          <a:off x="4457577" y="1847894"/>
          <a:ext cx="1948569" cy="1237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8D1FA-3441-4A81-A840-93221AE88B65}">
      <dsp:nvSpPr>
        <dsp:cNvPr id="0" name=""/>
        <dsp:cNvSpPr/>
      </dsp:nvSpPr>
      <dsp:spPr>
        <a:xfrm>
          <a:off x="4674085" y="2053577"/>
          <a:ext cx="1948569" cy="1237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Financial Capital</a:t>
          </a:r>
          <a:endParaRPr lang="en-US" sz="2100" kern="1200" dirty="0"/>
        </a:p>
      </dsp:txBody>
      <dsp:txXfrm>
        <a:off x="4710325" y="2089817"/>
        <a:ext cx="1876089" cy="1164861"/>
      </dsp:txXfrm>
    </dsp:sp>
    <dsp:sp modelId="{2A8BA9BA-CA97-4A4D-99CE-4013907BED3A}">
      <dsp:nvSpPr>
        <dsp:cNvPr id="0" name=""/>
        <dsp:cNvSpPr/>
      </dsp:nvSpPr>
      <dsp:spPr>
        <a:xfrm>
          <a:off x="5490046" y="3609838"/>
          <a:ext cx="1948569" cy="1237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6CF845-6A60-4451-92E9-E163BB70DB44}">
      <dsp:nvSpPr>
        <dsp:cNvPr id="0" name=""/>
        <dsp:cNvSpPr/>
      </dsp:nvSpPr>
      <dsp:spPr>
        <a:xfrm>
          <a:off x="5706554" y="3815520"/>
          <a:ext cx="1948569" cy="1237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Quality of Life Schools, Crime, Amenities</a:t>
          </a:r>
          <a:endParaRPr lang="en-US" sz="2100" kern="1200" dirty="0"/>
        </a:p>
      </dsp:txBody>
      <dsp:txXfrm>
        <a:off x="5742794" y="3851760"/>
        <a:ext cx="1876089" cy="11648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401C3B0-03B2-4935-865D-AE539DD113AA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8B734F8-5BDC-4A08-8118-092342813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40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34F8-5BDC-4A08-8118-0923428132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14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34F8-5BDC-4A08-8118-09234281321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72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34F8-5BDC-4A08-8118-0923428132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08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34F8-5BDC-4A08-8118-0923428132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41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34F8-5BDC-4A08-8118-0923428132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40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34F8-5BDC-4A08-8118-0923428132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37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34F8-5BDC-4A08-8118-0923428132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0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34F8-5BDC-4A08-8118-09234281321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2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34F8-5BDC-4A08-8118-09234281321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7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34F8-5BDC-4A08-8118-0923428132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830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8B1-F330-4FF9-8B08-B22CB91E8731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9BF754-7A6A-4033-8045-9220DB779C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8B1-F330-4FF9-8B08-B22CB91E8731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F754-7A6A-4033-8045-9220DB779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8B1-F330-4FF9-8B08-B22CB91E8731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F754-7A6A-4033-8045-9220DB779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8B1-F330-4FF9-8B08-B22CB91E8731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F754-7A6A-4033-8045-9220DB779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8B1-F330-4FF9-8B08-B22CB91E8731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F754-7A6A-4033-8045-9220DB779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8B1-F330-4FF9-8B08-B22CB91E8731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F754-7A6A-4033-8045-9220DB779C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8B1-F330-4FF9-8B08-B22CB91E8731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F754-7A6A-4033-8045-9220DB779C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8B1-F330-4FF9-8B08-B22CB91E8731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F754-7A6A-4033-8045-9220DB779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8B1-F330-4FF9-8B08-B22CB91E8731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F754-7A6A-4033-8045-9220DB779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8B1-F330-4FF9-8B08-B22CB91E8731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F754-7A6A-4033-8045-9220DB779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8B1-F330-4FF9-8B08-B22CB91E8731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F754-7A6A-4033-8045-9220DB779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D6318B1-F330-4FF9-8B08-B22CB91E8731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C9BF754-7A6A-4033-8045-9220DB779CA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Breaking Down Barriers to Empower Alliances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Stuart Wasilowski</a:t>
            </a:r>
          </a:p>
          <a:p>
            <a:r>
              <a:rPr lang="en-US" dirty="0" smtClean="0"/>
              <a:t>Vice President, Corporate and Continuing Education</a:t>
            </a:r>
          </a:p>
          <a:p>
            <a:r>
              <a:rPr lang="en-US" dirty="0" smtClean="0"/>
              <a:t>South Piedmont Community College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762000"/>
            <a:ext cx="441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International Economic Development Council </a:t>
            </a:r>
          </a:p>
          <a:p>
            <a:r>
              <a:rPr lang="en-US" dirty="0" smtClean="0"/>
              <a:t>2011 Annual Conference</a:t>
            </a:r>
            <a:endParaRPr lang="en-US" dirty="0"/>
          </a:p>
          <a:p>
            <a:r>
              <a:rPr lang="en-US" dirty="0" smtClean="0"/>
              <a:t>Charlotte, NC    </a:t>
            </a:r>
          </a:p>
          <a:p>
            <a:r>
              <a:rPr lang="en-US" dirty="0" smtClean="0"/>
              <a:t>September 2011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04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15200" cy="1154097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Best practice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315200" cy="4377727"/>
          </a:xfrm>
        </p:spPr>
        <p:txBody>
          <a:bodyPr>
            <a:noAutofit/>
          </a:bodyPr>
          <a:lstStyle/>
          <a:p>
            <a:r>
              <a:rPr lang="en-US" sz="2800" dirty="0" smtClean="0"/>
              <a:t>Positive, modest leadership  </a:t>
            </a:r>
          </a:p>
          <a:p>
            <a:r>
              <a:rPr lang="en-US" sz="2800" dirty="0" smtClean="0"/>
              <a:t>Open, consistent, persistent communication</a:t>
            </a:r>
          </a:p>
          <a:p>
            <a:r>
              <a:rPr lang="en-US" sz="2800" dirty="0" smtClean="0"/>
              <a:t>Collaboration - We </a:t>
            </a:r>
            <a:r>
              <a:rPr lang="en-US" sz="2800" dirty="0"/>
              <a:t>all win or we all </a:t>
            </a:r>
            <a:r>
              <a:rPr lang="en-US" sz="2800" dirty="0" smtClean="0"/>
              <a:t>lose</a:t>
            </a:r>
            <a:endParaRPr lang="en-US" sz="2800" dirty="0"/>
          </a:p>
          <a:p>
            <a:r>
              <a:rPr lang="en-US" sz="2800" dirty="0" smtClean="0"/>
              <a:t>Understanding of the relationships between the two perspectives</a:t>
            </a:r>
          </a:p>
          <a:p>
            <a:r>
              <a:rPr lang="en-US" sz="2800" dirty="0" smtClean="0"/>
              <a:t>Understanding of needs and demands</a:t>
            </a:r>
          </a:p>
          <a:p>
            <a:r>
              <a:rPr lang="en-US" sz="2800" dirty="0" smtClean="0"/>
              <a:t>Higher Education needs to be more entrepreneurial </a:t>
            </a:r>
          </a:p>
          <a:p>
            <a:r>
              <a:rPr lang="en-US" sz="2800" dirty="0" smtClean="0"/>
              <a:t>Higher Ed needs to understand their role in Economic Development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7674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399"/>
            <a:ext cx="7315200" cy="83820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effectLst/>
              </a:rPr>
              <a:t>Competing Interests</a:t>
            </a:r>
            <a:br>
              <a:rPr lang="en-US" sz="4400" dirty="0" smtClean="0">
                <a:effectLst/>
              </a:rPr>
            </a:br>
            <a:r>
              <a:rPr lang="en-US" sz="3600" dirty="0" smtClean="0"/>
              <a:t>Two Systems Two Perspectives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84410148"/>
              </p:ext>
            </p:extLst>
          </p:nvPr>
        </p:nvGraphicFramePr>
        <p:xfrm>
          <a:off x="399661" y="1828800"/>
          <a:ext cx="8382000" cy="4401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3132"/>
                <a:gridCol w="2899434"/>
                <a:gridCol w="2899434"/>
              </a:tblGrid>
              <a:tr h="822104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Workforce Development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Economic Development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20609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Origins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War on Poverty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Local Competition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for Business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76298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Funding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Federal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Local/state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76298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Culture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Human Services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Business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76298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Objectives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Access/Equity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Economic Growth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76298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Accountability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Highly Regulated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Loose Regulation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76298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Programming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Case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Management Model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Sales Model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76298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Measurement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Job Placement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Job Creation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64770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A Tale of Two Systems, </a:t>
            </a:r>
            <a:r>
              <a:rPr lang="en-US" dirty="0" err="1" smtClean="0"/>
              <a:t>Seedco</a:t>
            </a:r>
            <a:r>
              <a:rPr lang="en-US" dirty="0" smtClean="0"/>
              <a:t> Policy Center, 2009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30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04907447"/>
              </p:ext>
            </p:extLst>
          </p:nvPr>
        </p:nvGraphicFramePr>
        <p:xfrm>
          <a:off x="533400" y="609600"/>
          <a:ext cx="81534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3115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51155388"/>
              </p:ext>
            </p:extLst>
          </p:nvPr>
        </p:nvGraphicFramePr>
        <p:xfrm>
          <a:off x="304800" y="1651000"/>
          <a:ext cx="8382000" cy="505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09600" y="228600"/>
            <a:ext cx="7315200" cy="1154097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dirty="0"/>
              <a:t>The Building Blocks of a Competitive </a:t>
            </a:r>
            <a:r>
              <a:rPr lang="en-US" sz="4400" dirty="0" smtClean="0"/>
              <a:t>Community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2865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01000" cy="1527175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Top </a:t>
            </a:r>
            <a:r>
              <a:rPr lang="en-US" sz="4400" dirty="0">
                <a:solidFill>
                  <a:schemeClr val="tx1"/>
                </a:solidFill>
              </a:rPr>
              <a:t>factors determining </a:t>
            </a: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tx1"/>
                </a:solidFill>
              </a:rPr>
              <a:t>Employer Site Selection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56324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152400" y="2514600"/>
            <a:ext cx="4343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sz="2600" dirty="0"/>
          </a:p>
          <a:p>
            <a:r>
              <a:rPr lang="en-US" sz="2800" dirty="0"/>
              <a:t>Availability of Skilled labor</a:t>
            </a:r>
          </a:p>
          <a:p>
            <a:r>
              <a:rPr lang="en-US" sz="2800" dirty="0"/>
              <a:t>Labor costs</a:t>
            </a:r>
          </a:p>
          <a:p>
            <a:r>
              <a:rPr lang="en-US" sz="2800" dirty="0"/>
              <a:t>Tax exemptions	</a:t>
            </a:r>
          </a:p>
          <a:p>
            <a:r>
              <a:rPr lang="en-US" sz="2800" dirty="0"/>
              <a:t>State/Local incentives</a:t>
            </a:r>
            <a:r>
              <a:rPr lang="en-US" sz="2600" dirty="0"/>
              <a:t>	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sz="quarter" idx="14"/>
          </p:nvPr>
        </p:nvSpPr>
        <p:spPr>
          <a:xfrm>
            <a:off x="4343400" y="2514600"/>
            <a:ext cx="34290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b="1" dirty="0" smtClean="0"/>
              <a:t>2002</a:t>
            </a:r>
            <a:endParaRPr lang="en-US" sz="2800" b="1" dirty="0"/>
          </a:p>
          <a:p>
            <a:r>
              <a:rPr lang="en-US" sz="2800" b="1" dirty="0"/>
              <a:t>90.9%</a:t>
            </a:r>
          </a:p>
          <a:p>
            <a:r>
              <a:rPr lang="en-US" sz="2800" dirty="0" smtClean="0"/>
              <a:t>89.9</a:t>
            </a:r>
            <a:r>
              <a:rPr lang="en-US" sz="2800" dirty="0"/>
              <a:t>%</a:t>
            </a:r>
          </a:p>
          <a:p>
            <a:r>
              <a:rPr lang="en-US" sz="2800" dirty="0"/>
              <a:t>88.2%</a:t>
            </a:r>
          </a:p>
          <a:p>
            <a:r>
              <a:rPr lang="en-US" sz="2800" dirty="0"/>
              <a:t>88.0%</a:t>
            </a:r>
          </a:p>
          <a:p>
            <a:endParaRPr lang="en-US" sz="2600" dirty="0"/>
          </a:p>
          <a:p>
            <a:r>
              <a:rPr lang="en-US" sz="1200" dirty="0" smtClean="0"/>
              <a:t>Area </a:t>
            </a:r>
            <a:r>
              <a:rPr lang="en-US" sz="1200" dirty="0"/>
              <a:t>Development Magazine </a:t>
            </a:r>
            <a:r>
              <a:rPr lang="en-US" sz="1200" dirty="0" smtClean="0"/>
              <a:t>Survey of Site Selection consultants</a:t>
            </a:r>
            <a:endParaRPr lang="en-US" sz="120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5943600" y="2514600"/>
            <a:ext cx="3429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sz="2800" b="1" dirty="0" smtClean="0"/>
              <a:t>2010</a:t>
            </a:r>
          </a:p>
          <a:p>
            <a:r>
              <a:rPr lang="en-US" sz="2800" b="1" dirty="0" smtClean="0"/>
              <a:t>92.6%</a:t>
            </a:r>
          </a:p>
          <a:p>
            <a:r>
              <a:rPr lang="en-US" sz="2800" dirty="0" smtClean="0"/>
              <a:t>96.8%</a:t>
            </a:r>
          </a:p>
          <a:p>
            <a:r>
              <a:rPr lang="en-US" sz="2800" dirty="0" smtClean="0"/>
              <a:t>88.4%</a:t>
            </a:r>
          </a:p>
          <a:p>
            <a:r>
              <a:rPr lang="en-US" sz="2800" dirty="0" smtClean="0"/>
              <a:t>96.8%</a:t>
            </a:r>
          </a:p>
          <a:p>
            <a:pPr marL="45720" indent="0">
              <a:buNone/>
            </a:pPr>
            <a:endParaRPr lang="en-US" sz="2600" dirty="0" smtClean="0"/>
          </a:p>
        </p:txBody>
      </p:sp>
      <p:sp>
        <p:nvSpPr>
          <p:cNvPr id="3" name="Oval 2"/>
          <p:cNvSpPr/>
          <p:nvPr/>
        </p:nvSpPr>
        <p:spPr>
          <a:xfrm>
            <a:off x="228600" y="2514600"/>
            <a:ext cx="7429500" cy="1295400"/>
          </a:xfrm>
          <a:prstGeom prst="ellipse">
            <a:avLst/>
          </a:prstGeom>
          <a:solidFill>
            <a:schemeClr val="accent1">
              <a:alpha val="14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2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6582795"/>
              </p:ext>
            </p:extLst>
          </p:nvPr>
        </p:nvGraphicFramePr>
        <p:xfrm>
          <a:off x="762001" y="1847060"/>
          <a:ext cx="7619999" cy="3715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7640"/>
                <a:gridCol w="2097640"/>
                <a:gridCol w="3424719"/>
              </a:tblGrid>
              <a:tr h="6858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Investment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Return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on Investment</a:t>
                      </a:r>
                      <a:endParaRPr lang="en-US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dirty="0"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136858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Training</a:t>
                      </a:r>
                    </a:p>
                    <a:p>
                      <a:r>
                        <a:rPr lang="en-US" sz="2400" b="1" dirty="0" smtClean="0"/>
                        <a:t>Investment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10% higher than industry average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8.6% higher than average productivity</a:t>
                      </a:r>
                      <a:endParaRPr lang="en-US" sz="2400" dirty="0"/>
                    </a:p>
                  </a:txBody>
                  <a:tcPr/>
                </a:tc>
              </a:tr>
              <a:tr h="1485173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Capital</a:t>
                      </a:r>
                      <a:r>
                        <a:rPr lang="en-US" sz="2400" b="1" baseline="0" dirty="0" smtClean="0"/>
                        <a:t> Equipment</a:t>
                      </a:r>
                    </a:p>
                    <a:p>
                      <a:r>
                        <a:rPr lang="en-US" sz="2400" b="1" baseline="0" dirty="0" smtClean="0"/>
                        <a:t>Investment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10% higher than industry average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3.4% higher than average payoff from the capital investment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5800" y="6241602"/>
            <a:ext cx="769620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/>
              <a:t>Source: 21st Century Skills for 21st Century Jobs. Lisa Stuart/Emily </a:t>
            </a:r>
            <a:r>
              <a:rPr lang="en-US" sz="1200" dirty="0" err="1"/>
              <a:t>Dahm</a:t>
            </a:r>
            <a:r>
              <a:rPr lang="en-US" sz="1200" dirty="0"/>
              <a:t> 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/>
              <a:t>The National Center on the Educational Quality of the Workforce Study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14400" y="217503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  <a:latin typeface="Tahoma" pitchFamily="34" charset="0"/>
              </a:rPr>
              <a:t>Training Increases Productivity</a:t>
            </a:r>
            <a:br>
              <a:rPr lang="en-US" dirty="0" smtClean="0">
                <a:solidFill>
                  <a:schemeClr val="tx1"/>
                </a:solidFill>
                <a:latin typeface="Tahoma" pitchFamily="34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ahoma" pitchFamily="34" charset="0"/>
              </a:rPr>
              <a:t>Training Investment </a:t>
            </a:r>
            <a:r>
              <a:rPr lang="en-US" sz="3100" dirty="0" err="1" smtClean="0">
                <a:solidFill>
                  <a:schemeClr val="tx1"/>
                </a:solidFill>
                <a:latin typeface="Tahoma" pitchFamily="34" charset="0"/>
              </a:rPr>
              <a:t>vs</a:t>
            </a:r>
            <a:r>
              <a:rPr lang="en-US" sz="3100" dirty="0" smtClean="0">
                <a:solidFill>
                  <a:schemeClr val="tx1"/>
                </a:solidFill>
                <a:latin typeface="Tahoma" pitchFamily="34" charset="0"/>
              </a:rPr>
              <a:t> Capital Investment</a:t>
            </a:r>
            <a:endParaRPr lang="en-US" sz="3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88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6629400" cy="1154097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Training Investment</a:t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tx1"/>
                </a:solidFill>
              </a:rPr>
              <a:t>Return </a:t>
            </a:r>
            <a:r>
              <a:rPr lang="en-US" sz="4400" dirty="0">
                <a:solidFill>
                  <a:schemeClr val="tx1"/>
                </a:solidFill>
              </a:rPr>
              <a:t>on People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28800"/>
            <a:ext cx="7315200" cy="4876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/>
              <a:t> </a:t>
            </a:r>
            <a:r>
              <a:rPr lang="en-US" sz="3200" b="1" dirty="0"/>
              <a:t>“…each of these three portfolios </a:t>
            </a:r>
            <a:r>
              <a:rPr lang="en-US" sz="3200" b="1" dirty="0" smtClean="0"/>
              <a:t>out performed </a:t>
            </a:r>
            <a:r>
              <a:rPr lang="en-US" sz="3200" b="1" dirty="0"/>
              <a:t>the  S &amp; P 500 by 17% to 35% in 2003</a:t>
            </a:r>
            <a:r>
              <a:rPr lang="en-US" sz="3200" dirty="0" smtClean="0"/>
              <a:t>.”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Font typeface="Wingdings" pitchFamily="2" charset="2"/>
              <a:buNone/>
            </a:pPr>
            <a:r>
              <a:rPr lang="en-US" sz="2400" dirty="0" smtClean="0"/>
              <a:t>Using </a:t>
            </a:r>
            <a:r>
              <a:rPr lang="en-US" sz="2400" dirty="0"/>
              <a:t>3 live portfolios made up of the stock in companies that “spent aggressively on employee development.” </a:t>
            </a:r>
          </a:p>
          <a:p>
            <a:pPr>
              <a:buFont typeface="Wingdings" pitchFamily="2" charset="2"/>
              <a:buNone/>
            </a:pPr>
            <a:endParaRPr lang="en-US" sz="2400" dirty="0"/>
          </a:p>
          <a:p>
            <a:pPr>
              <a:buFont typeface="Wingdings" pitchFamily="2" charset="2"/>
              <a:buNone/>
            </a:pPr>
            <a:r>
              <a:rPr lang="en-US" sz="2400" dirty="0"/>
              <a:t>“…organizations that make extraordinary investment in people often enjoy extraordinary performance on a variety of indicators including shareholder return.”</a:t>
            </a:r>
          </a:p>
          <a:p>
            <a:pPr>
              <a:buFont typeface="Wingdings" pitchFamily="2" charset="2"/>
              <a:buNone/>
            </a:pPr>
            <a:endParaRPr lang="en-US" sz="2400" dirty="0"/>
          </a:p>
          <a:p>
            <a:pPr>
              <a:buFont typeface="Wingdings" pitchFamily="2" charset="2"/>
              <a:buNone/>
            </a:pPr>
            <a:r>
              <a:rPr lang="en-US" sz="1800" dirty="0" smtClean="0"/>
              <a:t>Source</a:t>
            </a:r>
            <a:r>
              <a:rPr lang="en-US" sz="1800" dirty="0"/>
              <a:t>: Harvard Business Review, March 2004 </a:t>
            </a:r>
            <a:r>
              <a:rPr lang="en-US" sz="1800" dirty="0" err="1"/>
              <a:t>Bassi</a:t>
            </a:r>
            <a:r>
              <a:rPr lang="en-US" sz="1800" dirty="0"/>
              <a:t>/</a:t>
            </a:r>
            <a:r>
              <a:rPr lang="en-US" sz="1800" dirty="0" err="1"/>
              <a:t>McMurrer</a:t>
            </a:r>
            <a:endParaRPr lang="en-US" sz="1800" dirty="0"/>
          </a:p>
          <a:p>
            <a:pPr>
              <a:buFont typeface="Wingdings" pitchFamily="2" charset="2"/>
              <a:buNone/>
            </a:pPr>
            <a:endParaRPr lang="en-US" sz="1100" dirty="0">
              <a:latin typeface="Tahoma" pitchFamily="34" charset="0"/>
            </a:endParaRPr>
          </a:p>
          <a:p>
            <a:pPr>
              <a:buFont typeface="Wingdings" pitchFamily="2" charset="2"/>
              <a:buNone/>
            </a:pPr>
            <a:endParaRPr lang="en-US" sz="19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59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315200" cy="1154097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Success in NC - What we did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816608"/>
            <a:ext cx="7848600" cy="488899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Engaged conversation -  Understand training needs</a:t>
            </a:r>
          </a:p>
          <a:p>
            <a:r>
              <a:rPr lang="en-US" sz="2800" dirty="0" smtClean="0"/>
              <a:t>Aligned programming/training</a:t>
            </a:r>
          </a:p>
          <a:p>
            <a:r>
              <a:rPr lang="en-US" sz="2800" dirty="0" smtClean="0"/>
              <a:t>Aggressively pursued funding</a:t>
            </a:r>
          </a:p>
          <a:p>
            <a:r>
              <a:rPr lang="en-US" sz="2800" dirty="0" smtClean="0"/>
              <a:t>Developed programs addressing specific demands </a:t>
            </a:r>
          </a:p>
          <a:p>
            <a:r>
              <a:rPr lang="en-US" sz="2800" dirty="0" smtClean="0"/>
              <a:t>Continued to aggressively pursue funding</a:t>
            </a:r>
          </a:p>
          <a:p>
            <a:r>
              <a:rPr lang="en-US" sz="2800" dirty="0" smtClean="0"/>
              <a:t>Leveraged existing industry cluster – Aerospace build on success</a:t>
            </a:r>
          </a:p>
          <a:p>
            <a:r>
              <a:rPr lang="en-US" sz="2800" dirty="0" smtClean="0"/>
              <a:t>Are still continuing to aggressively pursue funding</a:t>
            </a:r>
          </a:p>
          <a:p>
            <a:pPr marL="4572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69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1154097"/>
          </a:xfrm>
        </p:spPr>
        <p:txBody>
          <a:bodyPr/>
          <a:lstStyle/>
          <a:p>
            <a:r>
              <a:rPr lang="en-US" sz="4800" dirty="0" smtClean="0">
                <a:solidFill>
                  <a:schemeClr val="tx1"/>
                </a:solidFill>
              </a:rPr>
              <a:t>Results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828800"/>
            <a:ext cx="7467600" cy="4648200"/>
          </a:xfrm>
        </p:spPr>
        <p:txBody>
          <a:bodyPr>
            <a:normAutofit fontScale="92500"/>
          </a:bodyPr>
          <a:lstStyle/>
          <a:p>
            <a:r>
              <a:rPr lang="en-US" sz="3200" dirty="0" smtClean="0"/>
              <a:t>Strong relationship with our private sector partners</a:t>
            </a:r>
          </a:p>
          <a:p>
            <a:r>
              <a:rPr lang="en-US" sz="3200" dirty="0" smtClean="0"/>
              <a:t>$12.0+ million grant application,  $2.5+ million in funding for equipment/staff</a:t>
            </a:r>
          </a:p>
          <a:p>
            <a:r>
              <a:rPr lang="en-US" sz="3200" dirty="0" smtClean="0"/>
              <a:t>7000 square foot facility in the heart of the local industrial park</a:t>
            </a:r>
          </a:p>
          <a:p>
            <a:r>
              <a:rPr lang="en-US" sz="3200" dirty="0" smtClean="0"/>
              <a:t>400+ trained workers in industrial maintenance, CNC, manufacturing</a:t>
            </a:r>
          </a:p>
          <a:p>
            <a:r>
              <a:rPr lang="en-US" sz="3200" dirty="0" smtClean="0"/>
              <a:t>Sales staff made more than 700 calls last year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87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407</TotalTime>
  <Words>446</Words>
  <Application>Microsoft Office PowerPoint</Application>
  <PresentationFormat>On-screen Show (4:3)</PresentationFormat>
  <Paragraphs>117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Perspective</vt:lpstr>
      <vt:lpstr>Breaking Down Barriers to Empower Alliances</vt:lpstr>
      <vt:lpstr>Competing Interests Two Systems Two Perspectives</vt:lpstr>
      <vt:lpstr>PowerPoint Presentation</vt:lpstr>
      <vt:lpstr>PowerPoint Presentation</vt:lpstr>
      <vt:lpstr>Top factors determining  Employer Site Selection</vt:lpstr>
      <vt:lpstr>PowerPoint Presentation</vt:lpstr>
      <vt:lpstr>Training Investment Return on People</vt:lpstr>
      <vt:lpstr>Success in NC - What we did</vt:lpstr>
      <vt:lpstr>Results</vt:lpstr>
      <vt:lpstr>Best practice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 Wasilowski</dc:creator>
  <cp:lastModifiedBy>Stuart Wasilowski</cp:lastModifiedBy>
  <cp:revision>37</cp:revision>
  <cp:lastPrinted>2011-09-19T20:53:53Z</cp:lastPrinted>
  <dcterms:created xsi:type="dcterms:W3CDTF">2011-09-02T02:35:20Z</dcterms:created>
  <dcterms:modified xsi:type="dcterms:W3CDTF">2012-01-18T15:48:50Z</dcterms:modified>
</cp:coreProperties>
</file>