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70" r:id="rId1"/>
  </p:sldMasterIdLst>
  <p:notesMasterIdLst>
    <p:notesMasterId r:id="rId23"/>
  </p:notesMasterIdLst>
  <p:sldIdLst>
    <p:sldId id="256" r:id="rId2"/>
    <p:sldId id="258" r:id="rId3"/>
    <p:sldId id="259" r:id="rId4"/>
    <p:sldId id="261" r:id="rId5"/>
    <p:sldId id="265" r:id="rId6"/>
    <p:sldId id="281" r:id="rId7"/>
    <p:sldId id="264" r:id="rId8"/>
    <p:sldId id="263" r:id="rId9"/>
    <p:sldId id="277" r:id="rId10"/>
    <p:sldId id="278" r:id="rId11"/>
    <p:sldId id="266" r:id="rId12"/>
    <p:sldId id="279" r:id="rId13"/>
    <p:sldId id="262" r:id="rId14"/>
    <p:sldId id="260" r:id="rId15"/>
    <p:sldId id="268" r:id="rId16"/>
    <p:sldId id="269" r:id="rId17"/>
    <p:sldId id="271" r:id="rId18"/>
    <p:sldId id="273" r:id="rId19"/>
    <p:sldId id="274" r:id="rId20"/>
    <p:sldId id="276"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C54F"/>
    <a:srgbClr val="83BB49"/>
    <a:srgbClr val="EBC939"/>
    <a:srgbClr val="EBC483"/>
    <a:srgbClr val="15C529"/>
    <a:srgbClr val="32733D"/>
    <a:srgbClr val="3D8C49"/>
    <a:srgbClr val="7DDE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97"/>
    <p:restoredTop sz="80301" autoAdjust="0"/>
  </p:normalViewPr>
  <p:slideViewPr>
    <p:cSldViewPr snapToGrid="0" snapToObjects="1">
      <p:cViewPr varScale="1">
        <p:scale>
          <a:sx n="109" d="100"/>
          <a:sy n="109" d="100"/>
        </p:scale>
        <p:origin x="-1352" y="-104"/>
      </p:cViewPr>
      <p:guideLst>
        <p:guide orient="horz" pos="2160"/>
        <p:guide pos="2880"/>
      </p:guideLst>
    </p:cSldViewPr>
  </p:slideViewPr>
  <p:notesTextViewPr>
    <p:cViewPr>
      <p:scale>
        <a:sx n="1" d="1"/>
        <a:sy n="1" d="1"/>
      </p:scale>
      <p:origin x="0" y="656"/>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2.xml.rels><?xml version="1.0" encoding="UTF-8" standalone="yes"?>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 Id="rId3" Type="http://schemas.openxmlformats.org/officeDocument/2006/relationships/image" Target="../media/image27.png"/></Relationships>
</file>

<file path=ppt/diagrams/_rels/drawing2.xml.rels><?xml version="1.0" encoding="UTF-8" standalone="yes"?>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 Id="rId3" Type="http://schemas.openxmlformats.org/officeDocument/2006/relationships/image" Target="../media/image27.png"/></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31D05F-1EAE-ED41-B226-B6E6866D4B30}" type="doc">
      <dgm:prSet loTypeId="urn:microsoft.com/office/officeart/2005/8/layout/target3" loCatId="" qsTypeId="urn:microsoft.com/office/officeart/2005/8/quickstyle/simple1" qsCatId="simple" csTypeId="urn:microsoft.com/office/officeart/2005/8/colors/accent3_4" csCatId="accent3" phldr="1"/>
      <dgm:spPr/>
      <dgm:t>
        <a:bodyPr/>
        <a:lstStyle/>
        <a:p>
          <a:endParaRPr lang="en-US"/>
        </a:p>
      </dgm:t>
    </dgm:pt>
    <dgm:pt modelId="{150FD9C2-BF3D-9943-BBAB-91680A2CE82E}">
      <dgm:prSet phldrT="[Text]"/>
      <dgm:spPr/>
      <dgm:t>
        <a:bodyPr/>
        <a:lstStyle/>
        <a:p>
          <a:r>
            <a:rPr lang="en-US" dirty="0" smtClean="0"/>
            <a:t>audience</a:t>
          </a:r>
        </a:p>
      </dgm:t>
    </dgm:pt>
    <dgm:pt modelId="{E1877652-27FD-4F46-A0CE-0F6F31EF3147}" type="parTrans" cxnId="{421704B0-1255-A748-ACED-4BE07A51C519}">
      <dgm:prSet/>
      <dgm:spPr/>
      <dgm:t>
        <a:bodyPr/>
        <a:lstStyle/>
        <a:p>
          <a:endParaRPr lang="en-US"/>
        </a:p>
      </dgm:t>
    </dgm:pt>
    <dgm:pt modelId="{2081C404-820B-5548-9272-3643630A09CA}" type="sibTrans" cxnId="{421704B0-1255-A748-ACED-4BE07A51C519}">
      <dgm:prSet/>
      <dgm:spPr/>
      <dgm:t>
        <a:bodyPr/>
        <a:lstStyle/>
        <a:p>
          <a:endParaRPr lang="en-US"/>
        </a:p>
      </dgm:t>
    </dgm:pt>
    <dgm:pt modelId="{22129E55-0AAD-AD46-A15F-A30D7B9C9561}">
      <dgm:prSet phldrT="[Text]"/>
      <dgm:spPr/>
      <dgm:t>
        <a:bodyPr/>
        <a:lstStyle/>
        <a:p>
          <a:r>
            <a:rPr lang="en-US" smtClean="0"/>
            <a:t>visuals</a:t>
          </a:r>
          <a:endParaRPr lang="en-US" dirty="0"/>
        </a:p>
      </dgm:t>
    </dgm:pt>
    <dgm:pt modelId="{ED14CC60-D8F3-0E49-8FE5-A4803E2DBAF1}" type="parTrans" cxnId="{D52D259E-2EC8-FC42-B606-CF9E301EFDD3}">
      <dgm:prSet/>
      <dgm:spPr/>
      <dgm:t>
        <a:bodyPr/>
        <a:lstStyle/>
        <a:p>
          <a:endParaRPr lang="en-US"/>
        </a:p>
      </dgm:t>
    </dgm:pt>
    <dgm:pt modelId="{6F9C97C7-898D-C44E-88D3-F48E6576A077}" type="sibTrans" cxnId="{D52D259E-2EC8-FC42-B606-CF9E301EFDD3}">
      <dgm:prSet/>
      <dgm:spPr/>
      <dgm:t>
        <a:bodyPr/>
        <a:lstStyle/>
        <a:p>
          <a:endParaRPr lang="en-US"/>
        </a:p>
      </dgm:t>
    </dgm:pt>
    <dgm:pt modelId="{7CDF6576-7609-5244-A3B0-31137C73035D}">
      <dgm:prSet phldrT="[Text]"/>
      <dgm:spPr/>
      <dgm:t>
        <a:bodyPr/>
        <a:lstStyle/>
        <a:p>
          <a:r>
            <a:rPr lang="en-US" dirty="0" smtClean="0"/>
            <a:t>mission</a:t>
          </a:r>
          <a:endParaRPr lang="en-US" dirty="0"/>
        </a:p>
      </dgm:t>
    </dgm:pt>
    <dgm:pt modelId="{6A725961-405D-7D4D-B267-C0174A04CA14}" type="parTrans" cxnId="{1AEA284A-3EF9-FB4A-9CDB-0ABB23F020A2}">
      <dgm:prSet/>
      <dgm:spPr/>
      <dgm:t>
        <a:bodyPr/>
        <a:lstStyle/>
        <a:p>
          <a:endParaRPr lang="en-US"/>
        </a:p>
      </dgm:t>
    </dgm:pt>
    <dgm:pt modelId="{7D91E332-9026-DC4A-9237-98A3423A4A65}" type="sibTrans" cxnId="{1AEA284A-3EF9-FB4A-9CDB-0ABB23F020A2}">
      <dgm:prSet/>
      <dgm:spPr/>
      <dgm:t>
        <a:bodyPr/>
        <a:lstStyle/>
        <a:p>
          <a:endParaRPr lang="en-US"/>
        </a:p>
      </dgm:t>
    </dgm:pt>
    <dgm:pt modelId="{BB8A2F53-E339-9448-9255-27620B0E104F}" type="pres">
      <dgm:prSet presAssocID="{1E31D05F-1EAE-ED41-B226-B6E6866D4B30}" presName="Name0" presStyleCnt="0">
        <dgm:presLayoutVars>
          <dgm:chMax val="7"/>
          <dgm:dir/>
          <dgm:animLvl val="lvl"/>
          <dgm:resizeHandles val="exact"/>
        </dgm:presLayoutVars>
      </dgm:prSet>
      <dgm:spPr/>
      <dgm:t>
        <a:bodyPr/>
        <a:lstStyle/>
        <a:p>
          <a:endParaRPr lang="en-US"/>
        </a:p>
      </dgm:t>
    </dgm:pt>
    <dgm:pt modelId="{8324072B-4CCD-C947-A865-373FAE55C5B5}" type="pres">
      <dgm:prSet presAssocID="{150FD9C2-BF3D-9943-BBAB-91680A2CE82E}" presName="circle1" presStyleLbl="node1" presStyleIdx="0" presStyleCnt="3"/>
      <dgm:spPr/>
    </dgm:pt>
    <dgm:pt modelId="{29D77FE5-C7C4-974A-86F0-993C2E34791D}" type="pres">
      <dgm:prSet presAssocID="{150FD9C2-BF3D-9943-BBAB-91680A2CE82E}" presName="space" presStyleCnt="0"/>
      <dgm:spPr/>
    </dgm:pt>
    <dgm:pt modelId="{C90BA601-2700-2E41-828A-71D914AD0CAB}" type="pres">
      <dgm:prSet presAssocID="{150FD9C2-BF3D-9943-BBAB-91680A2CE82E}" presName="rect1" presStyleLbl="alignAcc1" presStyleIdx="0" presStyleCnt="3"/>
      <dgm:spPr/>
      <dgm:t>
        <a:bodyPr/>
        <a:lstStyle/>
        <a:p>
          <a:endParaRPr lang="en-US"/>
        </a:p>
      </dgm:t>
    </dgm:pt>
    <dgm:pt modelId="{9DCCFC72-01C8-2841-A06B-EC75AB10D98C}" type="pres">
      <dgm:prSet presAssocID="{22129E55-0AAD-AD46-A15F-A30D7B9C9561}" presName="vertSpace2" presStyleLbl="node1" presStyleIdx="0" presStyleCnt="3"/>
      <dgm:spPr/>
    </dgm:pt>
    <dgm:pt modelId="{8B83DA99-BADC-3E42-B147-1DC389CF2BEC}" type="pres">
      <dgm:prSet presAssocID="{22129E55-0AAD-AD46-A15F-A30D7B9C9561}" presName="circle2" presStyleLbl="node1" presStyleIdx="1" presStyleCnt="3"/>
      <dgm:spPr/>
    </dgm:pt>
    <dgm:pt modelId="{BA96C9B2-A0FF-6747-803F-CDC14420089E}" type="pres">
      <dgm:prSet presAssocID="{22129E55-0AAD-AD46-A15F-A30D7B9C9561}" presName="rect2" presStyleLbl="alignAcc1" presStyleIdx="1" presStyleCnt="3"/>
      <dgm:spPr/>
      <dgm:t>
        <a:bodyPr/>
        <a:lstStyle/>
        <a:p>
          <a:endParaRPr lang="en-US"/>
        </a:p>
      </dgm:t>
    </dgm:pt>
    <dgm:pt modelId="{E25FBF3D-8167-0442-A1BD-69578C2EE76D}" type="pres">
      <dgm:prSet presAssocID="{7CDF6576-7609-5244-A3B0-31137C73035D}" presName="vertSpace3" presStyleLbl="node1" presStyleIdx="1" presStyleCnt="3"/>
      <dgm:spPr/>
    </dgm:pt>
    <dgm:pt modelId="{AAC6BF09-D858-FC45-9A06-0E7E3900C427}" type="pres">
      <dgm:prSet presAssocID="{7CDF6576-7609-5244-A3B0-31137C73035D}" presName="circle3" presStyleLbl="node1" presStyleIdx="2" presStyleCnt="3"/>
      <dgm:spPr/>
    </dgm:pt>
    <dgm:pt modelId="{CF75D831-1F88-A945-85EF-94E41F1C93AE}" type="pres">
      <dgm:prSet presAssocID="{7CDF6576-7609-5244-A3B0-31137C73035D}" presName="rect3" presStyleLbl="alignAcc1" presStyleIdx="2" presStyleCnt="3"/>
      <dgm:spPr/>
      <dgm:t>
        <a:bodyPr/>
        <a:lstStyle/>
        <a:p>
          <a:endParaRPr lang="en-US"/>
        </a:p>
      </dgm:t>
    </dgm:pt>
    <dgm:pt modelId="{4E13659E-459F-F548-8DBA-5B2578BEAFF3}" type="pres">
      <dgm:prSet presAssocID="{150FD9C2-BF3D-9943-BBAB-91680A2CE82E}" presName="rect1ParTxNoCh" presStyleLbl="alignAcc1" presStyleIdx="2" presStyleCnt="3">
        <dgm:presLayoutVars>
          <dgm:chMax val="1"/>
          <dgm:bulletEnabled val="1"/>
        </dgm:presLayoutVars>
      </dgm:prSet>
      <dgm:spPr/>
      <dgm:t>
        <a:bodyPr/>
        <a:lstStyle/>
        <a:p>
          <a:endParaRPr lang="en-US"/>
        </a:p>
      </dgm:t>
    </dgm:pt>
    <dgm:pt modelId="{609A56ED-899D-AF46-A04C-C71073C7806E}" type="pres">
      <dgm:prSet presAssocID="{22129E55-0AAD-AD46-A15F-A30D7B9C9561}" presName="rect2ParTxNoCh" presStyleLbl="alignAcc1" presStyleIdx="2" presStyleCnt="3">
        <dgm:presLayoutVars>
          <dgm:chMax val="1"/>
          <dgm:bulletEnabled val="1"/>
        </dgm:presLayoutVars>
      </dgm:prSet>
      <dgm:spPr/>
      <dgm:t>
        <a:bodyPr/>
        <a:lstStyle/>
        <a:p>
          <a:endParaRPr lang="en-US"/>
        </a:p>
      </dgm:t>
    </dgm:pt>
    <dgm:pt modelId="{7A3F38E8-3248-FE43-AF51-2671C911C968}" type="pres">
      <dgm:prSet presAssocID="{7CDF6576-7609-5244-A3B0-31137C73035D}" presName="rect3ParTxNoCh" presStyleLbl="alignAcc1" presStyleIdx="2" presStyleCnt="3">
        <dgm:presLayoutVars>
          <dgm:chMax val="1"/>
          <dgm:bulletEnabled val="1"/>
        </dgm:presLayoutVars>
      </dgm:prSet>
      <dgm:spPr/>
      <dgm:t>
        <a:bodyPr/>
        <a:lstStyle/>
        <a:p>
          <a:endParaRPr lang="en-US"/>
        </a:p>
      </dgm:t>
    </dgm:pt>
  </dgm:ptLst>
  <dgm:cxnLst>
    <dgm:cxn modelId="{4F904ACF-81A4-044E-B5FB-382E03BC4421}" type="presOf" srcId="{7CDF6576-7609-5244-A3B0-31137C73035D}" destId="{7A3F38E8-3248-FE43-AF51-2671C911C968}" srcOrd="1" destOrd="0" presId="urn:microsoft.com/office/officeart/2005/8/layout/target3"/>
    <dgm:cxn modelId="{BEA74F9F-FFB6-454E-88B1-F0EAB4AA72BD}" type="presOf" srcId="{150FD9C2-BF3D-9943-BBAB-91680A2CE82E}" destId="{C90BA601-2700-2E41-828A-71D914AD0CAB}" srcOrd="0" destOrd="0" presId="urn:microsoft.com/office/officeart/2005/8/layout/target3"/>
    <dgm:cxn modelId="{E77374AF-DFFD-B043-8ABE-38C714183109}" type="presOf" srcId="{150FD9C2-BF3D-9943-BBAB-91680A2CE82E}" destId="{4E13659E-459F-F548-8DBA-5B2578BEAFF3}" srcOrd="1" destOrd="0" presId="urn:microsoft.com/office/officeart/2005/8/layout/target3"/>
    <dgm:cxn modelId="{D52D259E-2EC8-FC42-B606-CF9E301EFDD3}" srcId="{1E31D05F-1EAE-ED41-B226-B6E6866D4B30}" destId="{22129E55-0AAD-AD46-A15F-A30D7B9C9561}" srcOrd="1" destOrd="0" parTransId="{ED14CC60-D8F3-0E49-8FE5-A4803E2DBAF1}" sibTransId="{6F9C97C7-898D-C44E-88D3-F48E6576A077}"/>
    <dgm:cxn modelId="{684BFBC5-459B-874A-9970-FBE116105406}" type="presOf" srcId="{1E31D05F-1EAE-ED41-B226-B6E6866D4B30}" destId="{BB8A2F53-E339-9448-9255-27620B0E104F}" srcOrd="0" destOrd="0" presId="urn:microsoft.com/office/officeart/2005/8/layout/target3"/>
    <dgm:cxn modelId="{0B52868B-C63D-2A44-9703-9C8819E87528}" type="presOf" srcId="{22129E55-0AAD-AD46-A15F-A30D7B9C9561}" destId="{609A56ED-899D-AF46-A04C-C71073C7806E}" srcOrd="1" destOrd="0" presId="urn:microsoft.com/office/officeart/2005/8/layout/target3"/>
    <dgm:cxn modelId="{421704B0-1255-A748-ACED-4BE07A51C519}" srcId="{1E31D05F-1EAE-ED41-B226-B6E6866D4B30}" destId="{150FD9C2-BF3D-9943-BBAB-91680A2CE82E}" srcOrd="0" destOrd="0" parTransId="{E1877652-27FD-4F46-A0CE-0F6F31EF3147}" sibTransId="{2081C404-820B-5548-9272-3643630A09CA}"/>
    <dgm:cxn modelId="{1AEA284A-3EF9-FB4A-9CDB-0ABB23F020A2}" srcId="{1E31D05F-1EAE-ED41-B226-B6E6866D4B30}" destId="{7CDF6576-7609-5244-A3B0-31137C73035D}" srcOrd="2" destOrd="0" parTransId="{6A725961-405D-7D4D-B267-C0174A04CA14}" sibTransId="{7D91E332-9026-DC4A-9237-98A3423A4A65}"/>
    <dgm:cxn modelId="{E63096E1-0F06-8843-9446-CE874D01DBE8}" type="presOf" srcId="{22129E55-0AAD-AD46-A15F-A30D7B9C9561}" destId="{BA96C9B2-A0FF-6747-803F-CDC14420089E}" srcOrd="0" destOrd="0" presId="urn:microsoft.com/office/officeart/2005/8/layout/target3"/>
    <dgm:cxn modelId="{940BB4FB-4054-5C47-9DF9-FBFEFB6AA96D}" type="presOf" srcId="{7CDF6576-7609-5244-A3B0-31137C73035D}" destId="{CF75D831-1F88-A945-85EF-94E41F1C93AE}" srcOrd="0" destOrd="0" presId="urn:microsoft.com/office/officeart/2005/8/layout/target3"/>
    <dgm:cxn modelId="{750AEE7B-E04D-6E4A-9552-B34F3FAABD6F}" type="presParOf" srcId="{BB8A2F53-E339-9448-9255-27620B0E104F}" destId="{8324072B-4CCD-C947-A865-373FAE55C5B5}" srcOrd="0" destOrd="0" presId="urn:microsoft.com/office/officeart/2005/8/layout/target3"/>
    <dgm:cxn modelId="{670AFC4A-0B4E-724B-BC5D-E6358161ADA1}" type="presParOf" srcId="{BB8A2F53-E339-9448-9255-27620B0E104F}" destId="{29D77FE5-C7C4-974A-86F0-993C2E34791D}" srcOrd="1" destOrd="0" presId="urn:microsoft.com/office/officeart/2005/8/layout/target3"/>
    <dgm:cxn modelId="{35F24E54-9685-9140-AFF3-E8893F216911}" type="presParOf" srcId="{BB8A2F53-E339-9448-9255-27620B0E104F}" destId="{C90BA601-2700-2E41-828A-71D914AD0CAB}" srcOrd="2" destOrd="0" presId="urn:microsoft.com/office/officeart/2005/8/layout/target3"/>
    <dgm:cxn modelId="{51C44809-41B6-174B-B85B-EDB49EC578F5}" type="presParOf" srcId="{BB8A2F53-E339-9448-9255-27620B0E104F}" destId="{9DCCFC72-01C8-2841-A06B-EC75AB10D98C}" srcOrd="3" destOrd="0" presId="urn:microsoft.com/office/officeart/2005/8/layout/target3"/>
    <dgm:cxn modelId="{BF2BD343-98FD-7D4C-ABC4-8AA7F7AEBC69}" type="presParOf" srcId="{BB8A2F53-E339-9448-9255-27620B0E104F}" destId="{8B83DA99-BADC-3E42-B147-1DC389CF2BEC}" srcOrd="4" destOrd="0" presId="urn:microsoft.com/office/officeart/2005/8/layout/target3"/>
    <dgm:cxn modelId="{3A0CA839-D254-CE48-8A33-E9AB1D302CCC}" type="presParOf" srcId="{BB8A2F53-E339-9448-9255-27620B0E104F}" destId="{BA96C9B2-A0FF-6747-803F-CDC14420089E}" srcOrd="5" destOrd="0" presId="urn:microsoft.com/office/officeart/2005/8/layout/target3"/>
    <dgm:cxn modelId="{A2009E43-FD3C-134D-A573-F953D3581B27}" type="presParOf" srcId="{BB8A2F53-E339-9448-9255-27620B0E104F}" destId="{E25FBF3D-8167-0442-A1BD-69578C2EE76D}" srcOrd="6" destOrd="0" presId="urn:microsoft.com/office/officeart/2005/8/layout/target3"/>
    <dgm:cxn modelId="{5735A7C1-84EB-4847-9BFE-9C602CA9DCA6}" type="presParOf" srcId="{BB8A2F53-E339-9448-9255-27620B0E104F}" destId="{AAC6BF09-D858-FC45-9A06-0E7E3900C427}" srcOrd="7" destOrd="0" presId="urn:microsoft.com/office/officeart/2005/8/layout/target3"/>
    <dgm:cxn modelId="{7ED92811-6867-B647-ACFE-0EF75FB5B17D}" type="presParOf" srcId="{BB8A2F53-E339-9448-9255-27620B0E104F}" destId="{CF75D831-1F88-A945-85EF-94E41F1C93AE}" srcOrd="8" destOrd="0" presId="urn:microsoft.com/office/officeart/2005/8/layout/target3"/>
    <dgm:cxn modelId="{ED8593EE-3294-FE46-ABF8-680C26111352}" type="presParOf" srcId="{BB8A2F53-E339-9448-9255-27620B0E104F}" destId="{4E13659E-459F-F548-8DBA-5B2578BEAFF3}" srcOrd="9" destOrd="0" presId="urn:microsoft.com/office/officeart/2005/8/layout/target3"/>
    <dgm:cxn modelId="{340F65F9-5049-A845-9A6A-7C61DC7975DC}" type="presParOf" srcId="{BB8A2F53-E339-9448-9255-27620B0E104F}" destId="{609A56ED-899D-AF46-A04C-C71073C7806E}" srcOrd="10" destOrd="0" presId="urn:microsoft.com/office/officeart/2005/8/layout/target3"/>
    <dgm:cxn modelId="{4CC3C1F8-C25D-EC46-A5E3-205EC6C1B484}" type="presParOf" srcId="{BB8A2F53-E339-9448-9255-27620B0E104F}" destId="{7A3F38E8-3248-FE43-AF51-2671C911C968}"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1F3EF4-F405-744D-B19D-87285E11099A}" type="doc">
      <dgm:prSet loTypeId="urn:microsoft.com/office/officeart/2005/8/layout/hList7" loCatId="" qsTypeId="urn:microsoft.com/office/officeart/2005/8/quickstyle/simple2" qsCatId="simple" csTypeId="urn:microsoft.com/office/officeart/2005/8/colors/accent3_2" csCatId="accent3" phldr="1"/>
      <dgm:spPr/>
    </dgm:pt>
    <dgm:pt modelId="{B3A81B56-DF16-CE4C-A91D-12FB6D1AEE30}">
      <dgm:prSet phldrT="[Text]" custT="1"/>
      <dgm:spPr>
        <a:solidFill>
          <a:srgbClr val="3D8C49"/>
        </a:solidFill>
      </dgm:spPr>
      <dgm:t>
        <a:bodyPr/>
        <a:lstStyle/>
        <a:p>
          <a:r>
            <a:rPr lang="en-US" sz="3200" dirty="0" smtClean="0">
              <a:solidFill>
                <a:schemeClr val="tx1"/>
              </a:solidFill>
            </a:rPr>
            <a:t>Stakeholders</a:t>
          </a:r>
          <a:endParaRPr lang="en-US" sz="3200" dirty="0">
            <a:solidFill>
              <a:schemeClr val="tx1"/>
            </a:solidFill>
          </a:endParaRPr>
        </a:p>
      </dgm:t>
    </dgm:pt>
    <dgm:pt modelId="{C0D84A4C-3E6B-3A49-9D56-22F75C056B0F}" type="parTrans" cxnId="{8592CF64-6E7A-3C4E-8435-770519655EFA}">
      <dgm:prSet/>
      <dgm:spPr/>
      <dgm:t>
        <a:bodyPr/>
        <a:lstStyle/>
        <a:p>
          <a:endParaRPr lang="en-US"/>
        </a:p>
      </dgm:t>
    </dgm:pt>
    <dgm:pt modelId="{CDCFFA79-6E65-6540-B212-1C42C393CB69}" type="sibTrans" cxnId="{8592CF64-6E7A-3C4E-8435-770519655EFA}">
      <dgm:prSet/>
      <dgm:spPr/>
      <dgm:t>
        <a:bodyPr/>
        <a:lstStyle/>
        <a:p>
          <a:endParaRPr lang="en-US"/>
        </a:p>
      </dgm:t>
    </dgm:pt>
    <dgm:pt modelId="{16DE7E22-E645-5F42-9D83-6282BB4142F0}">
      <dgm:prSet phldrT="[Text]" custT="1"/>
      <dgm:spPr>
        <a:solidFill>
          <a:srgbClr val="3D8C49"/>
        </a:solidFill>
      </dgm:spPr>
      <dgm:t>
        <a:bodyPr/>
        <a:lstStyle/>
        <a:p>
          <a:r>
            <a:rPr lang="en-US" sz="4000" dirty="0" smtClean="0">
              <a:solidFill>
                <a:srgbClr val="000000"/>
              </a:solidFill>
            </a:rPr>
            <a:t>Library</a:t>
          </a:r>
          <a:endParaRPr lang="en-US" sz="4000" dirty="0">
            <a:solidFill>
              <a:srgbClr val="000000"/>
            </a:solidFill>
          </a:endParaRPr>
        </a:p>
      </dgm:t>
    </dgm:pt>
    <dgm:pt modelId="{E6454EA1-F342-FE42-BDDC-73B0FCBE361E}" type="parTrans" cxnId="{FE376A19-4E8F-B84A-8F91-F61A46A06528}">
      <dgm:prSet/>
      <dgm:spPr/>
      <dgm:t>
        <a:bodyPr/>
        <a:lstStyle/>
        <a:p>
          <a:endParaRPr lang="en-US"/>
        </a:p>
      </dgm:t>
    </dgm:pt>
    <dgm:pt modelId="{7BFBA46B-9E8B-564C-86CD-548EC01B9B10}" type="sibTrans" cxnId="{FE376A19-4E8F-B84A-8F91-F61A46A06528}">
      <dgm:prSet/>
      <dgm:spPr/>
      <dgm:t>
        <a:bodyPr/>
        <a:lstStyle/>
        <a:p>
          <a:endParaRPr lang="en-US"/>
        </a:p>
      </dgm:t>
    </dgm:pt>
    <dgm:pt modelId="{BA7BE5FF-24BF-2C42-8F5C-8289BFDC2503}">
      <dgm:prSet phldrT="[Text]" custT="1"/>
      <dgm:spPr>
        <a:solidFill>
          <a:srgbClr val="3D8C49"/>
        </a:solidFill>
      </dgm:spPr>
      <dgm:t>
        <a:bodyPr/>
        <a:lstStyle/>
        <a:p>
          <a:r>
            <a:rPr lang="en-US" sz="3600" dirty="0" smtClean="0">
              <a:solidFill>
                <a:srgbClr val="000000"/>
              </a:solidFill>
            </a:rPr>
            <a:t>Students</a:t>
          </a:r>
          <a:endParaRPr lang="en-US" sz="3600" dirty="0">
            <a:solidFill>
              <a:srgbClr val="000000"/>
            </a:solidFill>
          </a:endParaRPr>
        </a:p>
      </dgm:t>
    </dgm:pt>
    <dgm:pt modelId="{5A459BB4-5711-4F4B-A938-E40954566F5D}" type="parTrans" cxnId="{BD79E50C-4565-A348-9C30-89573A4FAB0D}">
      <dgm:prSet/>
      <dgm:spPr/>
      <dgm:t>
        <a:bodyPr/>
        <a:lstStyle/>
        <a:p>
          <a:endParaRPr lang="en-US"/>
        </a:p>
      </dgm:t>
    </dgm:pt>
    <dgm:pt modelId="{6EAFC7D7-1100-F14B-84EC-E99068AF1E17}" type="sibTrans" cxnId="{BD79E50C-4565-A348-9C30-89573A4FAB0D}">
      <dgm:prSet/>
      <dgm:spPr/>
      <dgm:t>
        <a:bodyPr/>
        <a:lstStyle/>
        <a:p>
          <a:endParaRPr lang="en-US"/>
        </a:p>
      </dgm:t>
    </dgm:pt>
    <dgm:pt modelId="{5CA76742-432C-C14E-8EBA-184833DE0FD6}" type="pres">
      <dgm:prSet presAssocID="{051F3EF4-F405-744D-B19D-87285E11099A}" presName="Name0" presStyleCnt="0">
        <dgm:presLayoutVars>
          <dgm:dir/>
          <dgm:resizeHandles val="exact"/>
        </dgm:presLayoutVars>
      </dgm:prSet>
      <dgm:spPr/>
    </dgm:pt>
    <dgm:pt modelId="{CB88902D-C534-0248-82E5-46693EF4E40A}" type="pres">
      <dgm:prSet presAssocID="{051F3EF4-F405-744D-B19D-87285E11099A}" presName="fgShape" presStyleLbl="fgShp" presStyleIdx="0" presStyleCnt="1"/>
      <dgm:spPr>
        <a:solidFill>
          <a:srgbClr val="7DDE80"/>
        </a:solidFill>
      </dgm:spPr>
    </dgm:pt>
    <dgm:pt modelId="{256258AA-C7A1-B145-A93B-BBEAD0DC77B2}" type="pres">
      <dgm:prSet presAssocID="{051F3EF4-F405-744D-B19D-87285E11099A}" presName="linComp" presStyleCnt="0"/>
      <dgm:spPr/>
    </dgm:pt>
    <dgm:pt modelId="{363AAC7B-5694-E147-8712-EB84F75A48A0}" type="pres">
      <dgm:prSet presAssocID="{B3A81B56-DF16-CE4C-A91D-12FB6D1AEE30}" presName="compNode" presStyleCnt="0"/>
      <dgm:spPr/>
    </dgm:pt>
    <dgm:pt modelId="{C43A8BE2-1C10-AE4B-95E4-0E69AEC476FD}" type="pres">
      <dgm:prSet presAssocID="{B3A81B56-DF16-CE4C-A91D-12FB6D1AEE30}" presName="bkgdShape" presStyleLbl="node1" presStyleIdx="0" presStyleCnt="3" custLinFactNeighborX="-64"/>
      <dgm:spPr/>
      <dgm:t>
        <a:bodyPr/>
        <a:lstStyle/>
        <a:p>
          <a:endParaRPr lang="en-US"/>
        </a:p>
      </dgm:t>
    </dgm:pt>
    <dgm:pt modelId="{E11FC0E9-5E2E-DA49-83C0-94135C8C6D90}" type="pres">
      <dgm:prSet presAssocID="{B3A81B56-DF16-CE4C-A91D-12FB6D1AEE30}" presName="nodeTx" presStyleLbl="node1" presStyleIdx="0" presStyleCnt="3">
        <dgm:presLayoutVars>
          <dgm:bulletEnabled val="1"/>
        </dgm:presLayoutVars>
      </dgm:prSet>
      <dgm:spPr/>
      <dgm:t>
        <a:bodyPr/>
        <a:lstStyle/>
        <a:p>
          <a:endParaRPr lang="en-US"/>
        </a:p>
      </dgm:t>
    </dgm:pt>
    <dgm:pt modelId="{A8C41FFC-3880-B643-83CA-19A005329148}" type="pres">
      <dgm:prSet presAssocID="{B3A81B56-DF16-CE4C-A91D-12FB6D1AEE30}" presName="invisiNode" presStyleLbl="node1" presStyleIdx="0" presStyleCnt="3"/>
      <dgm:spPr/>
    </dgm:pt>
    <dgm:pt modelId="{9744DB8B-725C-EA40-9D9C-0E6F7D4DDC99}" type="pres">
      <dgm:prSet presAssocID="{B3A81B56-DF16-CE4C-A91D-12FB6D1AEE30}"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6068C434-F71A-0949-ADCF-C423E2886094}" type="pres">
      <dgm:prSet presAssocID="{CDCFFA79-6E65-6540-B212-1C42C393CB69}" presName="sibTrans" presStyleLbl="sibTrans2D1" presStyleIdx="0" presStyleCnt="0"/>
      <dgm:spPr/>
      <dgm:t>
        <a:bodyPr/>
        <a:lstStyle/>
        <a:p>
          <a:endParaRPr lang="en-US"/>
        </a:p>
      </dgm:t>
    </dgm:pt>
    <dgm:pt modelId="{F1B07C4E-E16F-BE4A-9E03-50341BE4419F}" type="pres">
      <dgm:prSet presAssocID="{16DE7E22-E645-5F42-9D83-6282BB4142F0}" presName="compNode" presStyleCnt="0"/>
      <dgm:spPr/>
    </dgm:pt>
    <dgm:pt modelId="{99FD5171-237D-0342-BEFD-A1E6CA8F05F2}" type="pres">
      <dgm:prSet presAssocID="{16DE7E22-E645-5F42-9D83-6282BB4142F0}" presName="bkgdShape" presStyleLbl="node1" presStyleIdx="1" presStyleCnt="3"/>
      <dgm:spPr/>
      <dgm:t>
        <a:bodyPr/>
        <a:lstStyle/>
        <a:p>
          <a:endParaRPr lang="en-US"/>
        </a:p>
      </dgm:t>
    </dgm:pt>
    <dgm:pt modelId="{461B0A34-AEBD-4B43-85A3-45FAB4DAA123}" type="pres">
      <dgm:prSet presAssocID="{16DE7E22-E645-5F42-9D83-6282BB4142F0}" presName="nodeTx" presStyleLbl="node1" presStyleIdx="1" presStyleCnt="3">
        <dgm:presLayoutVars>
          <dgm:bulletEnabled val="1"/>
        </dgm:presLayoutVars>
      </dgm:prSet>
      <dgm:spPr/>
      <dgm:t>
        <a:bodyPr/>
        <a:lstStyle/>
        <a:p>
          <a:endParaRPr lang="en-US"/>
        </a:p>
      </dgm:t>
    </dgm:pt>
    <dgm:pt modelId="{AF41C29D-A54F-6D48-81D2-057A5E0E3D4A}" type="pres">
      <dgm:prSet presAssocID="{16DE7E22-E645-5F42-9D83-6282BB4142F0}" presName="invisiNode" presStyleLbl="node1" presStyleIdx="1" presStyleCnt="3"/>
      <dgm:spPr/>
    </dgm:pt>
    <dgm:pt modelId="{58BC2333-0534-0341-81D7-4209C22B34D5}" type="pres">
      <dgm:prSet presAssocID="{16DE7E22-E645-5F42-9D83-6282BB4142F0}"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7FC4A9B5-96E6-1C4A-BFF6-5F88320A1ED2}" type="pres">
      <dgm:prSet presAssocID="{7BFBA46B-9E8B-564C-86CD-548EC01B9B10}" presName="sibTrans" presStyleLbl="sibTrans2D1" presStyleIdx="0" presStyleCnt="0"/>
      <dgm:spPr/>
      <dgm:t>
        <a:bodyPr/>
        <a:lstStyle/>
        <a:p>
          <a:endParaRPr lang="en-US"/>
        </a:p>
      </dgm:t>
    </dgm:pt>
    <dgm:pt modelId="{5A840FCD-F8FE-BD4D-9E87-F3616717B290}" type="pres">
      <dgm:prSet presAssocID="{BA7BE5FF-24BF-2C42-8F5C-8289BFDC2503}" presName="compNode" presStyleCnt="0"/>
      <dgm:spPr/>
    </dgm:pt>
    <dgm:pt modelId="{E7383439-44F0-CD45-B542-D95A57792DB3}" type="pres">
      <dgm:prSet presAssocID="{BA7BE5FF-24BF-2C42-8F5C-8289BFDC2503}" presName="bkgdShape" presStyleLbl="node1" presStyleIdx="2" presStyleCnt="3"/>
      <dgm:spPr/>
      <dgm:t>
        <a:bodyPr/>
        <a:lstStyle/>
        <a:p>
          <a:endParaRPr lang="en-US"/>
        </a:p>
      </dgm:t>
    </dgm:pt>
    <dgm:pt modelId="{723ED823-A565-BC44-A204-C73DA582AA85}" type="pres">
      <dgm:prSet presAssocID="{BA7BE5FF-24BF-2C42-8F5C-8289BFDC2503}" presName="nodeTx" presStyleLbl="node1" presStyleIdx="2" presStyleCnt="3">
        <dgm:presLayoutVars>
          <dgm:bulletEnabled val="1"/>
        </dgm:presLayoutVars>
      </dgm:prSet>
      <dgm:spPr/>
      <dgm:t>
        <a:bodyPr/>
        <a:lstStyle/>
        <a:p>
          <a:endParaRPr lang="en-US"/>
        </a:p>
      </dgm:t>
    </dgm:pt>
    <dgm:pt modelId="{5B18D997-2E05-9F4C-A518-2655479A4C9F}" type="pres">
      <dgm:prSet presAssocID="{BA7BE5FF-24BF-2C42-8F5C-8289BFDC2503}" presName="invisiNode" presStyleLbl="node1" presStyleIdx="2" presStyleCnt="3"/>
      <dgm:spPr/>
    </dgm:pt>
    <dgm:pt modelId="{6DB07AEB-937A-E24C-8F02-975FF91B94B1}" type="pres">
      <dgm:prSet presAssocID="{BA7BE5FF-24BF-2C42-8F5C-8289BFDC2503}"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Lst>
  <dgm:cxnLst>
    <dgm:cxn modelId="{7FD92D6C-9822-D44C-81C6-217352EE6B6E}" type="presOf" srcId="{BA7BE5FF-24BF-2C42-8F5C-8289BFDC2503}" destId="{E7383439-44F0-CD45-B542-D95A57792DB3}" srcOrd="0" destOrd="0" presId="urn:microsoft.com/office/officeart/2005/8/layout/hList7"/>
    <dgm:cxn modelId="{87905D95-BA5C-0B4F-A6D5-FB6EA3841E17}" type="presOf" srcId="{B3A81B56-DF16-CE4C-A91D-12FB6D1AEE30}" destId="{C43A8BE2-1C10-AE4B-95E4-0E69AEC476FD}" srcOrd="0" destOrd="0" presId="urn:microsoft.com/office/officeart/2005/8/layout/hList7"/>
    <dgm:cxn modelId="{9F404257-441D-784B-836A-89CCE751ED53}" type="presOf" srcId="{BA7BE5FF-24BF-2C42-8F5C-8289BFDC2503}" destId="{723ED823-A565-BC44-A204-C73DA582AA85}" srcOrd="1" destOrd="0" presId="urn:microsoft.com/office/officeart/2005/8/layout/hList7"/>
    <dgm:cxn modelId="{354043CD-8480-8C45-AE4F-0E3605731A5F}" type="presOf" srcId="{16DE7E22-E645-5F42-9D83-6282BB4142F0}" destId="{461B0A34-AEBD-4B43-85A3-45FAB4DAA123}" srcOrd="1" destOrd="0" presId="urn:microsoft.com/office/officeart/2005/8/layout/hList7"/>
    <dgm:cxn modelId="{9387416E-EEFB-5145-BF8B-A574C0907304}" type="presOf" srcId="{16DE7E22-E645-5F42-9D83-6282BB4142F0}" destId="{99FD5171-237D-0342-BEFD-A1E6CA8F05F2}" srcOrd="0" destOrd="0" presId="urn:microsoft.com/office/officeart/2005/8/layout/hList7"/>
    <dgm:cxn modelId="{8592CF64-6E7A-3C4E-8435-770519655EFA}" srcId="{051F3EF4-F405-744D-B19D-87285E11099A}" destId="{B3A81B56-DF16-CE4C-A91D-12FB6D1AEE30}" srcOrd="0" destOrd="0" parTransId="{C0D84A4C-3E6B-3A49-9D56-22F75C056B0F}" sibTransId="{CDCFFA79-6E65-6540-B212-1C42C393CB69}"/>
    <dgm:cxn modelId="{79C4286F-8478-B843-95B7-996640911912}" type="presOf" srcId="{7BFBA46B-9E8B-564C-86CD-548EC01B9B10}" destId="{7FC4A9B5-96E6-1C4A-BFF6-5F88320A1ED2}" srcOrd="0" destOrd="0" presId="urn:microsoft.com/office/officeart/2005/8/layout/hList7"/>
    <dgm:cxn modelId="{26B68DA1-1B98-9F47-BE42-427F88D4927C}" type="presOf" srcId="{CDCFFA79-6E65-6540-B212-1C42C393CB69}" destId="{6068C434-F71A-0949-ADCF-C423E2886094}" srcOrd="0" destOrd="0" presId="urn:microsoft.com/office/officeart/2005/8/layout/hList7"/>
    <dgm:cxn modelId="{BD79E50C-4565-A348-9C30-89573A4FAB0D}" srcId="{051F3EF4-F405-744D-B19D-87285E11099A}" destId="{BA7BE5FF-24BF-2C42-8F5C-8289BFDC2503}" srcOrd="2" destOrd="0" parTransId="{5A459BB4-5711-4F4B-A938-E40954566F5D}" sibTransId="{6EAFC7D7-1100-F14B-84EC-E99068AF1E17}"/>
    <dgm:cxn modelId="{1E4E9050-E887-7E44-906C-1EC802BDECEB}" type="presOf" srcId="{051F3EF4-F405-744D-B19D-87285E11099A}" destId="{5CA76742-432C-C14E-8EBA-184833DE0FD6}" srcOrd="0" destOrd="0" presId="urn:microsoft.com/office/officeart/2005/8/layout/hList7"/>
    <dgm:cxn modelId="{F47A1B32-E3A9-1145-BB9B-40EE2E90BBCB}" type="presOf" srcId="{B3A81B56-DF16-CE4C-A91D-12FB6D1AEE30}" destId="{E11FC0E9-5E2E-DA49-83C0-94135C8C6D90}" srcOrd="1" destOrd="0" presId="urn:microsoft.com/office/officeart/2005/8/layout/hList7"/>
    <dgm:cxn modelId="{FE376A19-4E8F-B84A-8F91-F61A46A06528}" srcId="{051F3EF4-F405-744D-B19D-87285E11099A}" destId="{16DE7E22-E645-5F42-9D83-6282BB4142F0}" srcOrd="1" destOrd="0" parTransId="{E6454EA1-F342-FE42-BDDC-73B0FCBE361E}" sibTransId="{7BFBA46B-9E8B-564C-86CD-548EC01B9B10}"/>
    <dgm:cxn modelId="{82A495C3-44AC-3F40-892E-0AC58F34509C}" type="presParOf" srcId="{5CA76742-432C-C14E-8EBA-184833DE0FD6}" destId="{CB88902D-C534-0248-82E5-46693EF4E40A}" srcOrd="0" destOrd="0" presId="urn:microsoft.com/office/officeart/2005/8/layout/hList7"/>
    <dgm:cxn modelId="{8FCADDC3-B65E-0742-B7FA-71D26429DB15}" type="presParOf" srcId="{5CA76742-432C-C14E-8EBA-184833DE0FD6}" destId="{256258AA-C7A1-B145-A93B-BBEAD0DC77B2}" srcOrd="1" destOrd="0" presId="urn:microsoft.com/office/officeart/2005/8/layout/hList7"/>
    <dgm:cxn modelId="{D9CDA285-3962-8B4D-9B13-BA4B81DFDDFD}" type="presParOf" srcId="{256258AA-C7A1-B145-A93B-BBEAD0DC77B2}" destId="{363AAC7B-5694-E147-8712-EB84F75A48A0}" srcOrd="0" destOrd="0" presId="urn:microsoft.com/office/officeart/2005/8/layout/hList7"/>
    <dgm:cxn modelId="{56CB981D-3014-7E46-BFCA-105555D7B90C}" type="presParOf" srcId="{363AAC7B-5694-E147-8712-EB84F75A48A0}" destId="{C43A8BE2-1C10-AE4B-95E4-0E69AEC476FD}" srcOrd="0" destOrd="0" presId="urn:microsoft.com/office/officeart/2005/8/layout/hList7"/>
    <dgm:cxn modelId="{51E1FADD-D72E-9D4A-A724-C0C4FB545879}" type="presParOf" srcId="{363AAC7B-5694-E147-8712-EB84F75A48A0}" destId="{E11FC0E9-5E2E-DA49-83C0-94135C8C6D90}" srcOrd="1" destOrd="0" presId="urn:microsoft.com/office/officeart/2005/8/layout/hList7"/>
    <dgm:cxn modelId="{377BEA3F-7FDF-3E46-972C-E9790E328DD8}" type="presParOf" srcId="{363AAC7B-5694-E147-8712-EB84F75A48A0}" destId="{A8C41FFC-3880-B643-83CA-19A005329148}" srcOrd="2" destOrd="0" presId="urn:microsoft.com/office/officeart/2005/8/layout/hList7"/>
    <dgm:cxn modelId="{F1A7B7FF-A49C-2C42-9154-C34446A82569}" type="presParOf" srcId="{363AAC7B-5694-E147-8712-EB84F75A48A0}" destId="{9744DB8B-725C-EA40-9D9C-0E6F7D4DDC99}" srcOrd="3" destOrd="0" presId="urn:microsoft.com/office/officeart/2005/8/layout/hList7"/>
    <dgm:cxn modelId="{0EFB2B8E-713F-B244-8158-945CBA81ADA5}" type="presParOf" srcId="{256258AA-C7A1-B145-A93B-BBEAD0DC77B2}" destId="{6068C434-F71A-0949-ADCF-C423E2886094}" srcOrd="1" destOrd="0" presId="urn:microsoft.com/office/officeart/2005/8/layout/hList7"/>
    <dgm:cxn modelId="{DEE78D38-718E-9D45-A4C4-1C695B43C00F}" type="presParOf" srcId="{256258AA-C7A1-B145-A93B-BBEAD0DC77B2}" destId="{F1B07C4E-E16F-BE4A-9E03-50341BE4419F}" srcOrd="2" destOrd="0" presId="urn:microsoft.com/office/officeart/2005/8/layout/hList7"/>
    <dgm:cxn modelId="{76497510-8D8C-B449-83D0-674E955D2AD3}" type="presParOf" srcId="{F1B07C4E-E16F-BE4A-9E03-50341BE4419F}" destId="{99FD5171-237D-0342-BEFD-A1E6CA8F05F2}" srcOrd="0" destOrd="0" presId="urn:microsoft.com/office/officeart/2005/8/layout/hList7"/>
    <dgm:cxn modelId="{8364FCD9-4728-454E-BB87-BDE027E5C71D}" type="presParOf" srcId="{F1B07C4E-E16F-BE4A-9E03-50341BE4419F}" destId="{461B0A34-AEBD-4B43-85A3-45FAB4DAA123}" srcOrd="1" destOrd="0" presId="urn:microsoft.com/office/officeart/2005/8/layout/hList7"/>
    <dgm:cxn modelId="{5365F630-B864-0D46-9FDF-4D54F282EA67}" type="presParOf" srcId="{F1B07C4E-E16F-BE4A-9E03-50341BE4419F}" destId="{AF41C29D-A54F-6D48-81D2-057A5E0E3D4A}" srcOrd="2" destOrd="0" presId="urn:microsoft.com/office/officeart/2005/8/layout/hList7"/>
    <dgm:cxn modelId="{98A009C9-CCCD-524D-92FA-49F7A427C9F9}" type="presParOf" srcId="{F1B07C4E-E16F-BE4A-9E03-50341BE4419F}" destId="{58BC2333-0534-0341-81D7-4209C22B34D5}" srcOrd="3" destOrd="0" presId="urn:microsoft.com/office/officeart/2005/8/layout/hList7"/>
    <dgm:cxn modelId="{C6BD5122-2CC2-AD47-A887-FF1A048E4C8F}" type="presParOf" srcId="{256258AA-C7A1-B145-A93B-BBEAD0DC77B2}" destId="{7FC4A9B5-96E6-1C4A-BFF6-5F88320A1ED2}" srcOrd="3" destOrd="0" presId="urn:microsoft.com/office/officeart/2005/8/layout/hList7"/>
    <dgm:cxn modelId="{0F50198B-DC11-4648-A1C7-C76015000B15}" type="presParOf" srcId="{256258AA-C7A1-B145-A93B-BBEAD0DC77B2}" destId="{5A840FCD-F8FE-BD4D-9E87-F3616717B290}" srcOrd="4" destOrd="0" presId="urn:microsoft.com/office/officeart/2005/8/layout/hList7"/>
    <dgm:cxn modelId="{9981ABF9-4024-5249-B05C-83EE1066A7FA}" type="presParOf" srcId="{5A840FCD-F8FE-BD4D-9E87-F3616717B290}" destId="{E7383439-44F0-CD45-B542-D95A57792DB3}" srcOrd="0" destOrd="0" presId="urn:microsoft.com/office/officeart/2005/8/layout/hList7"/>
    <dgm:cxn modelId="{B324EB04-E342-A34B-AE9E-3BFAA5DFEC5F}" type="presParOf" srcId="{5A840FCD-F8FE-BD4D-9E87-F3616717B290}" destId="{723ED823-A565-BC44-A204-C73DA582AA85}" srcOrd="1" destOrd="0" presId="urn:microsoft.com/office/officeart/2005/8/layout/hList7"/>
    <dgm:cxn modelId="{0AAE6F63-3C98-064F-B18F-19A01B17DAA3}" type="presParOf" srcId="{5A840FCD-F8FE-BD4D-9E87-F3616717B290}" destId="{5B18D997-2E05-9F4C-A518-2655479A4C9F}" srcOrd="2" destOrd="0" presId="urn:microsoft.com/office/officeart/2005/8/layout/hList7"/>
    <dgm:cxn modelId="{959F2B84-E2ED-B849-938F-C6BF5F16272F}" type="presParOf" srcId="{5A840FCD-F8FE-BD4D-9E87-F3616717B290}" destId="{6DB07AEB-937A-E24C-8F02-975FF91B94B1}"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24072B-4CCD-C947-A865-373FAE55C5B5}">
      <dsp:nvSpPr>
        <dsp:cNvPr id="0" name=""/>
        <dsp:cNvSpPr/>
      </dsp:nvSpPr>
      <dsp:spPr>
        <a:xfrm>
          <a:off x="0" y="529673"/>
          <a:ext cx="5000215" cy="5000215"/>
        </a:xfrm>
        <a:prstGeom prst="pie">
          <a:avLst>
            <a:gd name="adj1" fmla="val 5400000"/>
            <a:gd name="adj2" fmla="val 16200000"/>
          </a:avLst>
        </a:pr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0BA601-2700-2E41-828A-71D914AD0CAB}">
      <dsp:nvSpPr>
        <dsp:cNvPr id="0" name=""/>
        <dsp:cNvSpPr/>
      </dsp:nvSpPr>
      <dsp:spPr>
        <a:xfrm>
          <a:off x="2500107" y="529673"/>
          <a:ext cx="5833585" cy="5000215"/>
        </a:xfrm>
        <a:prstGeom prst="rect">
          <a:avLst/>
        </a:prstGeom>
        <a:solidFill>
          <a:schemeClr val="lt1">
            <a:alpha val="90000"/>
            <a:hueOff val="0"/>
            <a:satOff val="0"/>
            <a:lumOff val="0"/>
            <a:alphaOff val="0"/>
          </a:schemeClr>
        </a:solidFill>
        <a:ln w="25400" cap="flat" cmpd="sng" algn="ctr">
          <a:solidFill>
            <a:schemeClr val="accent3">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audience</a:t>
          </a:r>
        </a:p>
      </dsp:txBody>
      <dsp:txXfrm>
        <a:off x="2500107" y="529673"/>
        <a:ext cx="5833585" cy="1500067"/>
      </dsp:txXfrm>
    </dsp:sp>
    <dsp:sp modelId="{8B83DA99-BADC-3E42-B147-1DC389CF2BEC}">
      <dsp:nvSpPr>
        <dsp:cNvPr id="0" name=""/>
        <dsp:cNvSpPr/>
      </dsp:nvSpPr>
      <dsp:spPr>
        <a:xfrm>
          <a:off x="875039" y="2029741"/>
          <a:ext cx="3250137" cy="3250137"/>
        </a:xfrm>
        <a:prstGeom prst="pie">
          <a:avLst>
            <a:gd name="adj1" fmla="val 5400000"/>
            <a:gd name="adj2" fmla="val 16200000"/>
          </a:avLst>
        </a:prstGeom>
        <a:solidFill>
          <a:schemeClr val="accent3">
            <a:shade val="50000"/>
            <a:hueOff val="178371"/>
            <a:satOff val="-2846"/>
            <a:lumOff val="274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96C9B2-A0FF-6747-803F-CDC14420089E}">
      <dsp:nvSpPr>
        <dsp:cNvPr id="0" name=""/>
        <dsp:cNvSpPr/>
      </dsp:nvSpPr>
      <dsp:spPr>
        <a:xfrm>
          <a:off x="2500107" y="2029741"/>
          <a:ext cx="5833585" cy="3250137"/>
        </a:xfrm>
        <a:prstGeom prst="rect">
          <a:avLst/>
        </a:prstGeom>
        <a:solidFill>
          <a:schemeClr val="lt1">
            <a:alpha val="90000"/>
            <a:hueOff val="0"/>
            <a:satOff val="0"/>
            <a:lumOff val="0"/>
            <a:alphaOff val="0"/>
          </a:schemeClr>
        </a:solidFill>
        <a:ln w="25400" cap="flat" cmpd="sng" algn="ctr">
          <a:solidFill>
            <a:schemeClr val="accent3">
              <a:shade val="50000"/>
              <a:hueOff val="178371"/>
              <a:satOff val="-2846"/>
              <a:lumOff val="2740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smtClean="0"/>
            <a:t>visuals</a:t>
          </a:r>
          <a:endParaRPr lang="en-US" sz="6500" kern="1200" dirty="0"/>
        </a:p>
      </dsp:txBody>
      <dsp:txXfrm>
        <a:off x="2500107" y="2029741"/>
        <a:ext cx="5833585" cy="1500062"/>
      </dsp:txXfrm>
    </dsp:sp>
    <dsp:sp modelId="{AAC6BF09-D858-FC45-9A06-0E7E3900C427}">
      <dsp:nvSpPr>
        <dsp:cNvPr id="0" name=""/>
        <dsp:cNvSpPr/>
      </dsp:nvSpPr>
      <dsp:spPr>
        <a:xfrm>
          <a:off x="1750076" y="3529804"/>
          <a:ext cx="1500063" cy="1500063"/>
        </a:xfrm>
        <a:prstGeom prst="pie">
          <a:avLst>
            <a:gd name="adj1" fmla="val 5400000"/>
            <a:gd name="adj2" fmla="val 16200000"/>
          </a:avLst>
        </a:prstGeom>
        <a:solidFill>
          <a:schemeClr val="accent3">
            <a:shade val="50000"/>
            <a:hueOff val="178371"/>
            <a:satOff val="-2846"/>
            <a:lumOff val="274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75D831-1F88-A945-85EF-94E41F1C93AE}">
      <dsp:nvSpPr>
        <dsp:cNvPr id="0" name=""/>
        <dsp:cNvSpPr/>
      </dsp:nvSpPr>
      <dsp:spPr>
        <a:xfrm>
          <a:off x="2500107" y="3529804"/>
          <a:ext cx="5833585" cy="1500063"/>
        </a:xfrm>
        <a:prstGeom prst="rect">
          <a:avLst/>
        </a:prstGeom>
        <a:solidFill>
          <a:schemeClr val="lt1">
            <a:alpha val="90000"/>
            <a:hueOff val="0"/>
            <a:satOff val="0"/>
            <a:lumOff val="0"/>
            <a:alphaOff val="0"/>
          </a:schemeClr>
        </a:solidFill>
        <a:ln w="25400" cap="flat" cmpd="sng" algn="ctr">
          <a:solidFill>
            <a:schemeClr val="accent3">
              <a:shade val="50000"/>
              <a:hueOff val="178371"/>
              <a:satOff val="-2846"/>
              <a:lumOff val="2740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mission</a:t>
          </a:r>
          <a:endParaRPr lang="en-US" sz="6500" kern="1200" dirty="0"/>
        </a:p>
      </dsp:txBody>
      <dsp:txXfrm>
        <a:off x="2500107" y="3529804"/>
        <a:ext cx="5833585" cy="15000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A8BE2-1C10-AE4B-95E4-0E69AEC476FD}">
      <dsp:nvSpPr>
        <dsp:cNvPr id="0" name=""/>
        <dsp:cNvSpPr/>
      </dsp:nvSpPr>
      <dsp:spPr>
        <a:xfrm>
          <a:off x="7" y="0"/>
          <a:ext cx="2779379" cy="6315883"/>
        </a:xfrm>
        <a:prstGeom prst="roundRect">
          <a:avLst>
            <a:gd name="adj" fmla="val 10000"/>
          </a:avLst>
        </a:prstGeom>
        <a:solidFill>
          <a:srgbClr val="3D8C49"/>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tx1"/>
              </a:solidFill>
            </a:rPr>
            <a:t>Stakeholders</a:t>
          </a:r>
          <a:endParaRPr lang="en-US" sz="3200" kern="1200" dirty="0">
            <a:solidFill>
              <a:schemeClr val="tx1"/>
            </a:solidFill>
          </a:endParaRPr>
        </a:p>
      </dsp:txBody>
      <dsp:txXfrm>
        <a:off x="7" y="2526353"/>
        <a:ext cx="2779379" cy="2526353"/>
      </dsp:txXfrm>
    </dsp:sp>
    <dsp:sp modelId="{9744DB8B-725C-EA40-9D9C-0E6F7D4DDC99}">
      <dsp:nvSpPr>
        <dsp:cNvPr id="0" name=""/>
        <dsp:cNvSpPr/>
      </dsp:nvSpPr>
      <dsp:spPr>
        <a:xfrm>
          <a:off x="339881" y="378952"/>
          <a:ext cx="2103189" cy="210318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99FD5171-237D-0342-BEFD-A1E6CA8F05F2}">
      <dsp:nvSpPr>
        <dsp:cNvPr id="0" name=""/>
        <dsp:cNvSpPr/>
      </dsp:nvSpPr>
      <dsp:spPr>
        <a:xfrm>
          <a:off x="2864547" y="0"/>
          <a:ext cx="2779379" cy="6315883"/>
        </a:xfrm>
        <a:prstGeom prst="roundRect">
          <a:avLst>
            <a:gd name="adj" fmla="val 10000"/>
          </a:avLst>
        </a:prstGeom>
        <a:solidFill>
          <a:srgbClr val="3D8C49"/>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a:lnSpc>
              <a:spcPct val="90000"/>
            </a:lnSpc>
            <a:spcBef>
              <a:spcPct val="0"/>
            </a:spcBef>
            <a:spcAft>
              <a:spcPct val="35000"/>
            </a:spcAft>
          </a:pPr>
          <a:r>
            <a:rPr lang="en-US" sz="4000" kern="1200" dirty="0" smtClean="0">
              <a:solidFill>
                <a:srgbClr val="000000"/>
              </a:solidFill>
            </a:rPr>
            <a:t>Library</a:t>
          </a:r>
          <a:endParaRPr lang="en-US" sz="4000" kern="1200" dirty="0">
            <a:solidFill>
              <a:srgbClr val="000000"/>
            </a:solidFill>
          </a:endParaRPr>
        </a:p>
      </dsp:txBody>
      <dsp:txXfrm>
        <a:off x="2864547" y="2526353"/>
        <a:ext cx="2779379" cy="2526353"/>
      </dsp:txXfrm>
    </dsp:sp>
    <dsp:sp modelId="{58BC2333-0534-0341-81D7-4209C22B34D5}">
      <dsp:nvSpPr>
        <dsp:cNvPr id="0" name=""/>
        <dsp:cNvSpPr/>
      </dsp:nvSpPr>
      <dsp:spPr>
        <a:xfrm>
          <a:off x="3202642" y="378952"/>
          <a:ext cx="2103189" cy="2103189"/>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E7383439-44F0-CD45-B542-D95A57792DB3}">
      <dsp:nvSpPr>
        <dsp:cNvPr id="0" name=""/>
        <dsp:cNvSpPr/>
      </dsp:nvSpPr>
      <dsp:spPr>
        <a:xfrm>
          <a:off x="5727308" y="0"/>
          <a:ext cx="2779379" cy="6315883"/>
        </a:xfrm>
        <a:prstGeom prst="roundRect">
          <a:avLst>
            <a:gd name="adj" fmla="val 10000"/>
          </a:avLst>
        </a:prstGeom>
        <a:solidFill>
          <a:srgbClr val="3D8C49"/>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solidFill>
                <a:srgbClr val="000000"/>
              </a:solidFill>
            </a:rPr>
            <a:t>Students</a:t>
          </a:r>
          <a:endParaRPr lang="en-US" sz="3600" kern="1200" dirty="0">
            <a:solidFill>
              <a:srgbClr val="000000"/>
            </a:solidFill>
          </a:endParaRPr>
        </a:p>
      </dsp:txBody>
      <dsp:txXfrm>
        <a:off x="5727308" y="2526353"/>
        <a:ext cx="2779379" cy="2526353"/>
      </dsp:txXfrm>
    </dsp:sp>
    <dsp:sp modelId="{6DB07AEB-937A-E24C-8F02-975FF91B94B1}">
      <dsp:nvSpPr>
        <dsp:cNvPr id="0" name=""/>
        <dsp:cNvSpPr/>
      </dsp:nvSpPr>
      <dsp:spPr>
        <a:xfrm>
          <a:off x="6065403" y="378952"/>
          <a:ext cx="2103189" cy="2103189"/>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CB88902D-C534-0248-82E5-46693EF4E40A}">
      <dsp:nvSpPr>
        <dsp:cNvPr id="0" name=""/>
        <dsp:cNvSpPr/>
      </dsp:nvSpPr>
      <dsp:spPr>
        <a:xfrm>
          <a:off x="340338" y="5052706"/>
          <a:ext cx="7827796" cy="947382"/>
        </a:xfrm>
        <a:prstGeom prst="leftRightArrow">
          <a:avLst/>
        </a:prstGeom>
        <a:solidFill>
          <a:srgbClr val="7DDE80"/>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FE492-A099-9D49-AAF1-07241454E7F4}" type="datetimeFigureOut">
              <a:rPr lang="en-US" smtClean="0"/>
              <a:t>11/16/17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28B26C-3691-EA4F-B752-6F600E435354}" type="slidenum">
              <a:rPr lang="en-US" smtClean="0"/>
              <a:t>‹#›</a:t>
            </a:fld>
            <a:endParaRPr lang="en-US"/>
          </a:p>
        </p:txBody>
      </p:sp>
    </p:spTree>
    <p:extLst>
      <p:ext uri="{BB962C8B-B14F-4D97-AF65-F5344CB8AC3E}">
        <p14:creationId xmlns:p14="http://schemas.microsoft.com/office/powerpoint/2010/main" val="25269002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been dc customers</a:t>
            </a:r>
            <a:r>
              <a:rPr lang="en-US" baseline="0" dirty="0" smtClean="0"/>
              <a:t> since 2007 – we joined specifically to showcase and share undergraduate student work. </a:t>
            </a:r>
          </a:p>
          <a:p>
            <a:endParaRPr lang="en-US" baseline="0" dirty="0" smtClean="0"/>
          </a:p>
          <a:p>
            <a:r>
              <a:rPr lang="en-US" baseline="0" dirty="0" smtClean="0"/>
              <a:t>Our IR hosts a number of undergraduate journals, honors projects, other exemplary students work, WGLT, oral histories.</a:t>
            </a:r>
          </a:p>
          <a:p>
            <a:endParaRPr lang="en-US" baseline="0" dirty="0" smtClean="0"/>
          </a:p>
          <a:p>
            <a:r>
              <a:rPr lang="en-US" baseline="0" dirty="0" smtClean="0"/>
              <a:t>Also a few closed collections - the home for a psychology professor’s research data, collection of faculty governance documents.</a:t>
            </a:r>
          </a:p>
          <a:p>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a:t>
            </a:fld>
            <a:endParaRPr lang="en-US"/>
          </a:p>
        </p:txBody>
      </p:sp>
    </p:spTree>
    <p:extLst>
      <p:ext uri="{BB962C8B-B14F-4D97-AF65-F5344CB8AC3E}">
        <p14:creationId xmlns:p14="http://schemas.microsoft.com/office/powerpoint/2010/main" val="2370029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Example of how we connect funding</a:t>
            </a:r>
            <a:r>
              <a:rPr lang="en-US" baseline="0" dirty="0" smtClean="0"/>
              <a:t> opportunities with products of research. </a:t>
            </a:r>
          </a:p>
          <a:p>
            <a:endParaRPr lang="en-US" baseline="0" dirty="0" smtClean="0"/>
          </a:p>
          <a:p>
            <a:r>
              <a:rPr lang="en-US" baseline="0" dirty="0" smtClean="0"/>
              <a:t>Cross-linking to press release collection, to our Advancement Office, as well as providing full text of papers.</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10</a:t>
            </a:fld>
            <a:endParaRPr lang="en-US"/>
          </a:p>
        </p:txBody>
      </p:sp>
    </p:spTree>
    <p:extLst>
      <p:ext uri="{BB962C8B-B14F-4D97-AF65-F5344CB8AC3E}">
        <p14:creationId xmlns:p14="http://schemas.microsoft.com/office/powerpoint/2010/main" val="605344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department that has been a champion</a:t>
            </a:r>
            <a:r>
              <a:rPr lang="en-US" baseline="0" dirty="0" smtClean="0"/>
              <a:t> is Hispanic Studies – they have a number of independent research opportunities for their students, and they have been an active user of Digital Commons to profile both student and faculty research.</a:t>
            </a:r>
          </a:p>
          <a:p>
            <a:endParaRPr lang="en-US" baseline="0" dirty="0" smtClean="0"/>
          </a:p>
          <a:p>
            <a:r>
              <a:rPr lang="en-US" baseline="0" dirty="0" smtClean="0"/>
              <a:t>The former department chair used DC to show prospective and current students h</a:t>
            </a:r>
            <a:r>
              <a:rPr lang="en-US" dirty="0" smtClean="0"/>
              <a:t>ow the department fulfills our mission, our learning goals?</a:t>
            </a:r>
          </a:p>
          <a:p>
            <a:endParaRPr lang="en-US" dirty="0" smtClean="0"/>
          </a:p>
          <a:p>
            <a:r>
              <a:rPr lang="en-US" dirty="0" smtClean="0"/>
              <a:t>She would sits with students and </a:t>
            </a:r>
            <a:r>
              <a:rPr lang="en-US" dirty="0" err="1" smtClean="0"/>
              <a:t>gs</a:t>
            </a:r>
            <a:r>
              <a:rPr lang="en-US" dirty="0" smtClean="0"/>
              <a:t> through</a:t>
            </a:r>
            <a:r>
              <a:rPr lang="en-US" baseline="0" dirty="0" smtClean="0"/>
              <a:t> website, highlighting the different ways in which their studies aligns with the departmental learning outcomes, university mission</a:t>
            </a:r>
          </a:p>
          <a:p>
            <a:endParaRPr lang="en-US" baseline="0" dirty="0" smtClean="0"/>
          </a:p>
          <a:p>
            <a:r>
              <a:rPr lang="en-US" baseline="0" dirty="0" smtClean="0"/>
              <a:t>Grants &amp; Research page – presents the opportunities in the department for extending and expanding upon what students do in the classroom, through internships, through study abroad, through research.</a:t>
            </a:r>
          </a:p>
          <a:p>
            <a:endParaRPr lang="en-US" baseline="0" dirty="0" smtClean="0"/>
          </a:p>
          <a:p>
            <a:r>
              <a:rPr lang="en-US" baseline="0" dirty="0" smtClean="0"/>
              <a:t>Emphasizes that their work isn’t just for an audience of one (professor). Their work has potential to reach and impact many others. The department embedded their Readership map into their departmental site, and can also talk to students about the download reports they will receive, which communicates the reach of their work.</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11</a:t>
            </a:fld>
            <a:endParaRPr lang="en-US"/>
          </a:p>
        </p:txBody>
      </p:sp>
    </p:spTree>
    <p:extLst>
      <p:ext uri="{BB962C8B-B14F-4D97-AF65-F5344CB8AC3E}">
        <p14:creationId xmlns:p14="http://schemas.microsoft.com/office/powerpoint/2010/main" val="7325973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The department</a:t>
            </a:r>
            <a:r>
              <a:rPr lang="en-US" baseline="0" dirty="0" smtClean="0"/>
              <a:t> has also embedded the Expert Gallery after we built </a:t>
            </a:r>
            <a:r>
              <a:rPr lang="en-US" baseline="0" dirty="0" err="1" smtClean="0"/>
              <a:t>SelectedWorks</a:t>
            </a:r>
            <a:r>
              <a:rPr lang="en-US" baseline="0" dirty="0" smtClean="0"/>
              <a:t> pages for their faculty members, and because we add links to student research to faculty’s SW pages, we have the option of adding a “Mentor” button to each profile. This communicates that the faculty member is open to and supportive of undergraduate research. When you click on the button, it takes you to the Mentor Gallery, which lists all the photos and profiles of faculty who have the button on their site.</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12</a:t>
            </a:fld>
            <a:endParaRPr lang="en-US"/>
          </a:p>
        </p:txBody>
      </p:sp>
    </p:spTree>
    <p:extLst>
      <p:ext uri="{BB962C8B-B14F-4D97-AF65-F5344CB8AC3E}">
        <p14:creationId xmlns:p14="http://schemas.microsoft.com/office/powerpoint/2010/main" val="451435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a:t>
            </a:r>
            <a:r>
              <a:rPr lang="en-US" baseline="0" dirty="0" smtClean="0"/>
              <a:t> Digital Commons is paid for by the Office of the President, our Mellon Center for Teaching Excellence, the Office of the Provost and the library. </a:t>
            </a:r>
          </a:p>
          <a:p>
            <a:endParaRPr lang="en-US" baseline="0" dirty="0" smtClean="0"/>
          </a:p>
          <a:p>
            <a:r>
              <a:rPr lang="en-US" baseline="0" dirty="0" smtClean="0"/>
              <a:t>Each year our Promotion and Tenure Committee selects the Kemp Foundation Award Winner, a campus award for teaching. The page on the screen is a page on the Provost’s website, which links into each individual faculty member’s record in the collection. Thanks to one of the past awardees, Professor of Religion Carole </a:t>
            </a:r>
            <a:r>
              <a:rPr lang="en-US" baseline="0" dirty="0" err="1" smtClean="0"/>
              <a:t>Myscofski</a:t>
            </a:r>
            <a:r>
              <a:rPr lang="en-US" baseline="0" dirty="0" smtClean="0"/>
              <a:t>, we were able to collect most of the speeches in print or electronic form (since the collection goes back to the early 1960s), and for more recent speeches, we also have video.</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13</a:t>
            </a:fld>
            <a:endParaRPr lang="en-US"/>
          </a:p>
        </p:txBody>
      </p:sp>
    </p:spTree>
    <p:extLst>
      <p:ext uri="{BB962C8B-B14F-4D97-AF65-F5344CB8AC3E}">
        <p14:creationId xmlns:p14="http://schemas.microsoft.com/office/powerpoint/2010/main" val="156829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 you may not think meeting minutes enhance</a:t>
            </a:r>
            <a:r>
              <a:rPr lang="en-US" baseline="0" dirty="0" smtClean="0"/>
              <a:t> or fulfill the mission of showcasing “intellectually vibrant community,” BUT! This is a fantastic piece of code that </a:t>
            </a:r>
            <a:r>
              <a:rPr lang="en-US" baseline="0" dirty="0" err="1" smtClean="0"/>
              <a:t>bepress</a:t>
            </a:r>
            <a:r>
              <a:rPr lang="en-US" baseline="0" dirty="0" smtClean="0"/>
              <a:t> developed for us at the request of our University Archivist Meg Miner, who wanted to provide very easy access through a single point for faculty serving on the Curriculum Council, or for administrators who wanted to understand the discussions around programs or curricular discussions on campus. The search box lives on our Associate Provost’s Curriculum Council site. I credit our collection of faculty governance minutes and other documents with faculty “getting” what Digital Commons is all about.</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14</a:t>
            </a:fld>
            <a:endParaRPr lang="en-US"/>
          </a:p>
        </p:txBody>
      </p:sp>
    </p:spTree>
    <p:extLst>
      <p:ext uri="{BB962C8B-B14F-4D97-AF65-F5344CB8AC3E}">
        <p14:creationId xmlns:p14="http://schemas.microsoft.com/office/powerpoint/2010/main" val="2499545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 on the topic of “getting it” – this is the record in</a:t>
            </a:r>
            <a:r>
              <a:rPr lang="en-US" baseline="0" dirty="0" smtClean="0"/>
              <a:t> Digital Commons from a guide written by one of our alumna, Sylvia </a:t>
            </a:r>
            <a:r>
              <a:rPr lang="en-US" baseline="0" dirty="0" err="1" smtClean="0"/>
              <a:t>Rusin</a:t>
            </a:r>
            <a:r>
              <a:rPr lang="en-US" baseline="0" dirty="0" smtClean="0"/>
              <a:t>. She did an internship at the IL Coalition for Immigrant and Refugee Rights during her junior year, and wrote this guide to help educators and counselors work with undocumented youth. One of her Honors projects – the one in Sociology – presents her research on the same topic, for a scholarly audience, and her presentation at the JWP Conference at IWU was geared towards a general audience of fellow students, faculty, administrators, parents, and members of our Board of Trustees. (her other Honors Project was in Hispanic Studies, titled “The White Hand: A parallel between Cervantes and the 1.5 generation” and is also available in DC.</a:t>
            </a:r>
          </a:p>
          <a:p>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is my favorite example of student work in Digital Commons – it brings together EVERYTHING we hope for and plan for our students. Through her own experience as an immigrant and through her studies and internship experience, Sylvia created not only a scholarly product but also different forms of scholarship for different audiences. It’s an amazing example of intellectual entrepreneurship, which is simply, “– individuals who own and are accountable for their education and who utilize their intellectual assets to add to disciplinary knowledge and as a lever for social good.” </a:t>
            </a:r>
            <a:r>
              <a:rPr lang="en-US" baseline="0" dirty="0" smtClean="0"/>
              <a:t>(</a:t>
            </a:r>
            <a:r>
              <a:rPr lang="en-US" sz="2400" dirty="0" err="1" smtClean="0"/>
              <a:t>Cherwitz</a:t>
            </a:r>
            <a:r>
              <a:rPr lang="en-US" sz="2400" dirty="0" smtClean="0"/>
              <a:t>, R. (2000) “Intellectual Entrepreneurship: can intellectuals innovate in ways that produce a better world?”, available at https://</a:t>
            </a:r>
            <a:r>
              <a:rPr lang="en-US" sz="2400" dirty="0" err="1" smtClean="0"/>
              <a:t>web.archive.org</a:t>
            </a:r>
            <a:r>
              <a:rPr lang="en-US" sz="2400" dirty="0" smtClean="0"/>
              <a:t>/web/20090815022551/http://whitman.syr.edu:80/</a:t>
            </a:r>
            <a:r>
              <a:rPr lang="en-US" sz="2400" dirty="0" err="1" smtClean="0"/>
              <a:t>eee</a:t>
            </a:r>
            <a:r>
              <a:rPr lang="en-US" sz="2400" dirty="0" smtClean="0"/>
              <a:t>/campus/</a:t>
            </a:r>
            <a:r>
              <a:rPr lang="en-US" sz="2400" dirty="0" err="1" smtClean="0"/>
              <a:t>ie.asp</a:t>
            </a:r>
            <a:r>
              <a:rPr lang="en-US" sz="2400" dirty="0" smtClean="0"/>
              <a:t> (accessed November 16, 2017).</a:t>
            </a:r>
            <a:r>
              <a:rPr lang="en-US" baseline="0" dirty="0" smtClean="0"/>
              <a:t>)</a:t>
            </a:r>
            <a:endParaRPr lang="en-US" baseline="0" dirty="0" smtClean="0"/>
          </a:p>
          <a:p>
            <a:endParaRPr lang="en-US" baseline="0" dirty="0" smtClean="0"/>
          </a:p>
          <a:p>
            <a:r>
              <a:rPr lang="en-US" baseline="0" dirty="0" smtClean="0"/>
              <a:t>Sylvia went on to earn her Masters in Social Science from the University of Chicago, and now works for IMPRINT, “a coalition of organizations that supports national, state and local efforts to incorporate multilingual/multicultural talent, and to create and implement policies and best practices that support the successful integration of skilled immigrants into the US economy. Through its member organizations, IMPRINT also supports the direct provision of career and re-credentialing services to workers.</a:t>
            </a:r>
            <a:r>
              <a:rPr lang="en-US" baseline="0" dirty="0" smtClean="0"/>
              <a:t>” (https://</a:t>
            </a:r>
            <a:r>
              <a:rPr lang="en-US" baseline="0" dirty="0" err="1" smtClean="0"/>
              <a:t>www.imprintproject.org</a:t>
            </a:r>
            <a:r>
              <a:rPr lang="en-US" baseline="0" smtClean="0"/>
              <a:t>/about/)</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15</a:t>
            </a:fld>
            <a:endParaRPr lang="en-US"/>
          </a:p>
        </p:txBody>
      </p:sp>
    </p:spTree>
    <p:extLst>
      <p:ext uri="{BB962C8B-B14F-4D97-AF65-F5344CB8AC3E}">
        <p14:creationId xmlns:p14="http://schemas.microsoft.com/office/powerpoint/2010/main" val="3515468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 – lots</a:t>
            </a:r>
            <a:r>
              <a:rPr lang="en-US" baseline="0" dirty="0" smtClean="0"/>
              <a:t> has been changing on our campus. We have nearly a completely new set of colleagues in our Admissions and Communications offices. </a:t>
            </a:r>
          </a:p>
          <a:p>
            <a:endParaRPr lang="en-US" baseline="0" dirty="0" smtClean="0"/>
          </a:p>
          <a:p>
            <a:r>
              <a:rPr lang="en-US" baseline="0" dirty="0" smtClean="0"/>
              <a:t>They understand and value what we are doing with DC@IWU.</a:t>
            </a:r>
          </a:p>
          <a:p>
            <a:endParaRPr lang="en-US" baseline="0" dirty="0" smtClean="0"/>
          </a:p>
          <a:p>
            <a:r>
              <a:rPr lang="en-US" baseline="0" dirty="0" smtClean="0"/>
              <a:t>These are examples of our new branding campaign, which is beautiful and communicates our liberal arts advantage.</a:t>
            </a:r>
          </a:p>
        </p:txBody>
      </p:sp>
      <p:sp>
        <p:nvSpPr>
          <p:cNvPr id="4" name="Slide Number Placeholder 3"/>
          <p:cNvSpPr>
            <a:spLocks noGrp="1"/>
          </p:cNvSpPr>
          <p:nvPr>
            <p:ph type="sldNum" sz="quarter" idx="10"/>
          </p:nvPr>
        </p:nvSpPr>
        <p:spPr/>
        <p:txBody>
          <a:bodyPr/>
          <a:lstStyle/>
          <a:p>
            <a:fld id="{0028B26C-3691-EA4F-B752-6F600E435354}" type="slidenum">
              <a:rPr lang="en-US" smtClean="0"/>
              <a:t>16</a:t>
            </a:fld>
            <a:endParaRPr lang="en-US"/>
          </a:p>
        </p:txBody>
      </p:sp>
    </p:spTree>
    <p:extLst>
      <p:ext uri="{BB962C8B-B14F-4D97-AF65-F5344CB8AC3E}">
        <p14:creationId xmlns:p14="http://schemas.microsoft.com/office/powerpoint/2010/main" val="2971877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Since September, we’ve met with the Director of Marketing.</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Developed spreadsheet for website redesign – talk it through.</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Since the meeting, they have written a press release for our 3 millionth download, included Digital Commons in our new </a:t>
            </a:r>
            <a:r>
              <a:rPr lang="en-US" baseline="0" dirty="0" err="1" smtClean="0"/>
              <a:t>Viewbook</a:t>
            </a:r>
            <a:r>
              <a:rPr lang="en-US" baseline="0" dirty="0" smtClean="0"/>
              <a:t>, and arranged an interview with our local NPR affiliate. We are very grateful for their work!</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17</a:t>
            </a:fld>
            <a:endParaRPr lang="en-US"/>
          </a:p>
        </p:txBody>
      </p:sp>
    </p:spTree>
    <p:extLst>
      <p:ext uri="{BB962C8B-B14F-4D97-AF65-F5344CB8AC3E}">
        <p14:creationId xmlns:p14="http://schemas.microsoft.com/office/powerpoint/2010/main" val="37552282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 if you want to get started – here are some tips.</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18</a:t>
            </a:fld>
            <a:endParaRPr lang="en-US"/>
          </a:p>
        </p:txBody>
      </p:sp>
    </p:spTree>
    <p:extLst>
      <p:ext uri="{BB962C8B-B14F-4D97-AF65-F5344CB8AC3E}">
        <p14:creationId xmlns:p14="http://schemas.microsoft.com/office/powerpoint/2010/main" val="9950320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 why do all this work? </a:t>
            </a:r>
          </a:p>
          <a:p>
            <a:endParaRPr lang="en-US" dirty="0" smtClean="0"/>
          </a:p>
          <a:p>
            <a:r>
              <a:rPr lang="en-US" dirty="0" smtClean="0"/>
              <a:t>Stakeholders interest – Admissions, Marketing, Alumni. Departments</a:t>
            </a:r>
            <a:r>
              <a:rPr lang="en-US" baseline="0" dirty="0" smtClean="0"/>
              <a:t> – communicating how students can take their interests, research them, and produce excellent scholarship. </a:t>
            </a:r>
            <a:endParaRPr lang="en-US" dirty="0" smtClean="0"/>
          </a:p>
          <a:p>
            <a:endParaRPr lang="en-US" dirty="0" smtClean="0"/>
          </a:p>
          <a:p>
            <a:r>
              <a:rPr lang="en-US" dirty="0" smtClean="0"/>
              <a:t>Library</a:t>
            </a:r>
            <a:r>
              <a:rPr lang="en-US" baseline="0" dirty="0" smtClean="0"/>
              <a:t> – value, financial responsibility to expand and capitalize on our investment of time and money, continue positioning ourselves as stewards of student research IN ADDITION TO teachers and scholars in our own right. We cover all the bases in scholarly communications from beginnings of research to dissemination to archiving. </a:t>
            </a:r>
          </a:p>
          <a:p>
            <a:endParaRPr lang="en-US" baseline="0" dirty="0" smtClean="0"/>
          </a:p>
          <a:p>
            <a:r>
              <a:rPr lang="en-US" baseline="0" dirty="0" smtClean="0"/>
              <a:t>Students – formalizes their identify as scholars and artists, communicates value of their research with stamp of approval via inclusion in the repository, builds future readership for their work. Contributes back to their discipline or community of practice so others can build on their work.</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19</a:t>
            </a:fld>
            <a:endParaRPr lang="en-US"/>
          </a:p>
        </p:txBody>
      </p:sp>
    </p:spTree>
    <p:extLst>
      <p:ext uri="{BB962C8B-B14F-4D97-AF65-F5344CB8AC3E}">
        <p14:creationId xmlns:p14="http://schemas.microsoft.com/office/powerpoint/2010/main" val="1983075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Something you need to know about Illinois is that we are the second-highest exporter</a:t>
            </a:r>
            <a:r>
              <a:rPr lang="en-US" baseline="0" dirty="0" smtClean="0"/>
              <a:t> of high school students to other states for their university experience. (New Jersey is the first). </a:t>
            </a:r>
          </a:p>
          <a:p>
            <a:endParaRPr lang="en-US" baseline="0" dirty="0" smtClean="0"/>
          </a:p>
          <a:p>
            <a:r>
              <a:rPr lang="en-US" baseline="0" dirty="0" smtClean="0"/>
              <a:t>In addition to our state’s budget impasse (which thankfully ended this past summer), the shift in demographics in the number of high school students (both in Illinois and in the US) has had an impact on our enrollment. We’re fighting an uphill battle to keep students in state, and to attract students from outside of Illinois to attend IWU given the quality of students we are competing for. </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2</a:t>
            </a:fld>
            <a:endParaRPr lang="en-US"/>
          </a:p>
        </p:txBody>
      </p:sp>
    </p:spTree>
    <p:extLst>
      <p:ext uri="{BB962C8B-B14F-4D97-AF65-F5344CB8AC3E}">
        <p14:creationId xmlns:p14="http://schemas.microsoft.com/office/powerpoint/2010/main" val="3224562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Thank you so much for your attention – please ask us questions.</a:t>
            </a:r>
          </a:p>
          <a:p>
            <a:endParaRPr lang="en-US" dirty="0" smtClean="0"/>
          </a:p>
          <a:p>
            <a:r>
              <a:rPr lang="en-US" smtClean="0"/>
              <a:t>Thank you!</a:t>
            </a:r>
            <a:endParaRPr lang="en-US"/>
          </a:p>
        </p:txBody>
      </p:sp>
      <p:sp>
        <p:nvSpPr>
          <p:cNvPr id="4" name="Slide Number Placeholder 3"/>
          <p:cNvSpPr>
            <a:spLocks noGrp="1"/>
          </p:cNvSpPr>
          <p:nvPr>
            <p:ph type="sldNum" sz="quarter" idx="10"/>
          </p:nvPr>
        </p:nvSpPr>
        <p:spPr/>
        <p:txBody>
          <a:bodyPr/>
          <a:lstStyle/>
          <a:p>
            <a:fld id="{0028B26C-3691-EA4F-B752-6F600E435354}" type="slidenum">
              <a:rPr lang="en-US" smtClean="0"/>
              <a:t>20</a:t>
            </a:fld>
            <a:endParaRPr lang="en-US"/>
          </a:p>
        </p:txBody>
      </p:sp>
    </p:spTree>
    <p:extLst>
      <p:ext uri="{BB962C8B-B14F-4D97-AF65-F5344CB8AC3E}">
        <p14:creationId xmlns:p14="http://schemas.microsoft.com/office/powerpoint/2010/main" val="3263625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know great things are happenin</a:t>
            </a:r>
            <a:r>
              <a:rPr lang="en-US" baseline="0" dirty="0" smtClean="0"/>
              <a:t>g on our campus – faculty are receiving funding to involve students in their research and scholarship, and </a:t>
            </a:r>
            <a:r>
              <a:rPr lang="en-US" dirty="0" smtClean="0"/>
              <a:t>Forbes named @</a:t>
            </a:r>
            <a:r>
              <a:rPr lang="en-US" dirty="0" err="1" smtClean="0"/>
              <a:t>il_wesleyan</a:t>
            </a:r>
            <a:r>
              <a:rPr lang="en-US" dirty="0" smtClean="0"/>
              <a:t> one of the top five “best value colleges” in 2016. </a:t>
            </a:r>
          </a:p>
          <a:p>
            <a:endParaRPr lang="en-US" dirty="0" smtClean="0"/>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3</a:t>
            </a:fld>
            <a:endParaRPr lang="en-US"/>
          </a:p>
        </p:txBody>
      </p:sp>
    </p:spTree>
    <p:extLst>
      <p:ext uri="{BB962C8B-B14F-4D97-AF65-F5344CB8AC3E}">
        <p14:creationId xmlns:p14="http://schemas.microsoft.com/office/powerpoint/2010/main" val="3008413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And we know that students have distinctive opportunities and</a:t>
            </a:r>
            <a:r>
              <a:rPr lang="en-US" baseline="0" dirty="0" smtClean="0"/>
              <a:t> experiences that are all part of, and essential to, the liberal arts.</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4</a:t>
            </a:fld>
            <a:endParaRPr lang="en-US"/>
          </a:p>
        </p:txBody>
      </p:sp>
    </p:spTree>
    <p:extLst>
      <p:ext uri="{BB962C8B-B14F-4D97-AF65-F5344CB8AC3E}">
        <p14:creationId xmlns:p14="http://schemas.microsoft.com/office/powerpoint/2010/main" val="3092673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We also have consistently strong employment rates for our graduates</a:t>
            </a:r>
            <a:r>
              <a:rPr lang="en-US" baseline="0" dirty="0" smtClean="0"/>
              <a:t> - </a:t>
            </a:r>
            <a:r>
              <a:rPr lang="en-US" dirty="0" smtClean="0"/>
              <a:t>Ninety-six percent of the Class of 2016 were employed or attending graduate school within six months of graduation. </a:t>
            </a:r>
          </a:p>
          <a:p>
            <a:r>
              <a:rPr lang="en-US" dirty="0" smtClean="0"/>
              <a:t>[Our Career Center of four professionals</a:t>
            </a:r>
            <a:r>
              <a:rPr lang="en-US" baseline="0" dirty="0" smtClean="0"/>
              <a:t> and eight student staff members is doing amazing work]</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r>
              <a:rPr lang="en-US" dirty="0" smtClean="0"/>
              <a:t>All</a:t>
            </a:r>
            <a:r>
              <a:rPr lang="en-US" baseline="0" dirty="0" smtClean="0"/>
              <a:t> of this supports what we are trying to communicate with Digital Commons – that IWU is an intellectually vibrant community, that faculty and staff are student-centered and dedicated to academic rigor and creativity, and that our students consistently exceed the high standards we set for them.</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5</a:t>
            </a:fld>
            <a:endParaRPr lang="en-US"/>
          </a:p>
        </p:txBody>
      </p:sp>
    </p:spTree>
    <p:extLst>
      <p:ext uri="{BB962C8B-B14F-4D97-AF65-F5344CB8AC3E}">
        <p14:creationId xmlns:p14="http://schemas.microsoft.com/office/powerpoint/2010/main" val="1809763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dirty="0" smtClean="0"/>
              <a:t>Back in 2004, campus went through an identity</a:t>
            </a:r>
            <a:r>
              <a:rPr lang="en-US" baseline="0" dirty="0" smtClean="0"/>
              <a:t> study as part of an effort to improve our marketing. In one of the faculty forums, one of our English professors said that what he wanted people to know about IWU was that it is a intellectually vibrant community. </a:t>
            </a:r>
          </a:p>
          <a:p>
            <a:endParaRPr lang="en-US" baseline="0" dirty="0" smtClean="0"/>
          </a:p>
          <a:p>
            <a:r>
              <a:rPr lang="en-US" baseline="0" dirty="0" smtClean="0"/>
              <a:t>That idea resonated very strongly with us, and continues to guide our efforts.</a:t>
            </a:r>
          </a:p>
          <a:p>
            <a:endParaRPr lang="en-US" baseline="0" dirty="0" smtClean="0"/>
          </a:p>
          <a:p>
            <a:r>
              <a:rPr lang="en-US" baseline="0" dirty="0" smtClean="0"/>
              <a:t>In short, we w</a:t>
            </a:r>
            <a:r>
              <a:rPr lang="en-US" dirty="0" smtClean="0"/>
              <a:t>anted to help tell the</a:t>
            </a:r>
            <a:r>
              <a:rPr lang="en-US" baseline="0" dirty="0" smtClean="0"/>
              <a:t> story of liberal arts education. When we had built up a good amount of content in the IR, we asked for it to be linked from our campus homepage, and we were told no. Repeatedly, even after a million downloads, even after two million downloads, and even after a presentation to the President’s Cabinet, and even after requests from our then-Associate Provost. </a:t>
            </a:r>
          </a:p>
          <a:p>
            <a:endParaRPr lang="en-US" baseline="0" dirty="0" smtClean="0"/>
          </a:p>
          <a:p>
            <a:r>
              <a:rPr lang="en-US" baseline="0" dirty="0" smtClean="0"/>
              <a:t>So, we got to work.</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0028B26C-3691-EA4F-B752-6F600E435354}" type="slidenum">
              <a:rPr lang="en-US" smtClean="0"/>
              <a:t>6</a:t>
            </a:fld>
            <a:endParaRPr lang="en-US"/>
          </a:p>
        </p:txBody>
      </p:sp>
    </p:spTree>
    <p:extLst>
      <p:ext uri="{BB962C8B-B14F-4D97-AF65-F5344CB8AC3E}">
        <p14:creationId xmlns:p14="http://schemas.microsoft.com/office/powerpoint/2010/main" val="666868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Raise visibility of IR content through strategic cross-links, embedding of features/functions</a:t>
            </a:r>
            <a:r>
              <a:rPr lang="en-US" baseline="0" dirty="0" smtClean="0"/>
              <a:t> throughout IWU site</a:t>
            </a:r>
            <a:endParaRPr lang="en-US" dirty="0" smtClean="0"/>
          </a:p>
          <a:p>
            <a:endParaRPr lang="en-US" dirty="0" smtClean="0"/>
          </a:p>
          <a:p>
            <a:r>
              <a:rPr lang="en-US" dirty="0" smtClean="0"/>
              <a:t>Audience – primary, secondary,</a:t>
            </a:r>
            <a:r>
              <a:rPr lang="en-US" baseline="0" dirty="0" smtClean="0"/>
              <a:t> tertiary</a:t>
            </a:r>
          </a:p>
          <a:p>
            <a:endParaRPr lang="en-US" baseline="0" dirty="0" smtClean="0"/>
          </a:p>
          <a:p>
            <a:r>
              <a:rPr lang="en-US" baseline="0" dirty="0" smtClean="0"/>
              <a:t>Visual elements – readership map, images</a:t>
            </a:r>
          </a:p>
          <a:p>
            <a:endParaRPr lang="en-US" baseline="0" dirty="0" smtClean="0"/>
          </a:p>
          <a:p>
            <a:r>
              <a:rPr lang="en-US" baseline="0" dirty="0" smtClean="0"/>
              <a:t>Mission – intellectually vibrant community</a:t>
            </a:r>
          </a:p>
          <a:p>
            <a:endParaRPr lang="en-US" baseline="0" dirty="0" smtClean="0"/>
          </a:p>
          <a:p>
            <a:r>
              <a:rPr lang="en-US" baseline="0" dirty="0" smtClean="0"/>
              <a:t>On site, but also within DC itself</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7</a:t>
            </a:fld>
            <a:endParaRPr lang="en-US"/>
          </a:p>
        </p:txBody>
      </p:sp>
    </p:spTree>
    <p:extLst>
      <p:ext uri="{BB962C8B-B14F-4D97-AF65-F5344CB8AC3E}">
        <p14:creationId xmlns:p14="http://schemas.microsoft.com/office/powerpoint/2010/main" val="4133452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Department</a:t>
            </a:r>
            <a:r>
              <a:rPr lang="en-US" baseline="0" dirty="0" smtClean="0"/>
              <a:t> of Economics has been a long-time champion due to their long-standing undergraduate research journals and the importance placed on undergraduate research in general. They feature both of their journals on their departmental website, embedding cover images and links to the Park Place Economist, and direct links into the UER. Park Place covers are designed by IWU graphic arts students, so it’s a nice way to feature two programs at once.</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8</a:t>
            </a:fld>
            <a:endParaRPr lang="en-US"/>
          </a:p>
        </p:txBody>
      </p:sp>
    </p:spTree>
    <p:extLst>
      <p:ext uri="{BB962C8B-B14F-4D97-AF65-F5344CB8AC3E}">
        <p14:creationId xmlns:p14="http://schemas.microsoft.com/office/powerpoint/2010/main" val="1889732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They also feature links to recent student</a:t>
            </a:r>
            <a:r>
              <a:rPr lang="en-US" baseline="0" dirty="0" smtClean="0"/>
              <a:t> work on their Research page – the green arrows are all links into Digital Commons, and the red arrows are links we could (and will) add. The video would be a perfect complement to this collection…NEXT SLIDE.</a:t>
            </a:r>
            <a:endParaRPr lang="en-US" dirty="0"/>
          </a:p>
        </p:txBody>
      </p:sp>
      <p:sp>
        <p:nvSpPr>
          <p:cNvPr id="4" name="Slide Number Placeholder 3"/>
          <p:cNvSpPr>
            <a:spLocks noGrp="1"/>
          </p:cNvSpPr>
          <p:nvPr>
            <p:ph type="sldNum" sz="quarter" idx="10"/>
          </p:nvPr>
        </p:nvSpPr>
        <p:spPr/>
        <p:txBody>
          <a:bodyPr/>
          <a:lstStyle/>
          <a:p>
            <a:fld id="{0028B26C-3691-EA4F-B752-6F600E435354}" type="slidenum">
              <a:rPr lang="en-US" smtClean="0"/>
              <a:t>9</a:t>
            </a:fld>
            <a:endParaRPr lang="en-US"/>
          </a:p>
        </p:txBody>
      </p:sp>
    </p:spTree>
    <p:extLst>
      <p:ext uri="{BB962C8B-B14F-4D97-AF65-F5344CB8AC3E}">
        <p14:creationId xmlns:p14="http://schemas.microsoft.com/office/powerpoint/2010/main" val="517242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1F555A-8C4C-CD4A-A688-833493199C1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3711797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F555A-8C4C-CD4A-A688-833493199C1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1926432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F555A-8C4C-CD4A-A688-833493199C1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2862367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F555A-8C4C-CD4A-A688-833493199C1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2203344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1F555A-8C4C-CD4A-A688-833493199C16}" type="datetimeFigureOut">
              <a:rPr lang="en-US" smtClean="0"/>
              <a:t>11/16/17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2163019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1F555A-8C4C-CD4A-A688-833493199C16}" type="datetimeFigureOut">
              <a:rPr lang="en-US" smtClean="0"/>
              <a:t>11/16/17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1182750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1F555A-8C4C-CD4A-A688-833493199C16}" type="datetimeFigureOut">
              <a:rPr lang="en-US" smtClean="0"/>
              <a:t>11/16/17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3464453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1F555A-8C4C-CD4A-A688-833493199C16}" type="datetimeFigureOut">
              <a:rPr lang="en-US" smtClean="0"/>
              <a:t>11/16/17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1623306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1F555A-8C4C-CD4A-A688-833493199C16}" type="datetimeFigureOut">
              <a:rPr lang="en-US" smtClean="0"/>
              <a:t>11/16/17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2797737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F555A-8C4C-CD4A-A688-833493199C16}" type="datetimeFigureOut">
              <a:rPr lang="en-US" smtClean="0"/>
              <a:t>11/16/17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4045602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F555A-8C4C-CD4A-A688-833493199C16}" type="datetimeFigureOut">
              <a:rPr lang="en-US" smtClean="0"/>
              <a:t>11/16/17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A3CBFB-D99E-4A4D-ABB0-72EB88D304E7}" type="slidenum">
              <a:rPr lang="en-US" smtClean="0"/>
              <a:t>‹#›</a:t>
            </a:fld>
            <a:endParaRPr lang="en-US"/>
          </a:p>
        </p:txBody>
      </p:sp>
    </p:spTree>
    <p:extLst>
      <p:ext uri="{BB962C8B-B14F-4D97-AF65-F5344CB8AC3E}">
        <p14:creationId xmlns:p14="http://schemas.microsoft.com/office/powerpoint/2010/main" val="1464832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1F555A-8C4C-CD4A-A688-833493199C16}" type="datetimeFigureOut">
              <a:rPr lang="en-US" smtClean="0"/>
              <a:t>11/16/17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A3CBFB-D99E-4A4D-ABB0-72EB88D304E7}" type="slidenum">
              <a:rPr lang="en-US" smtClean="0"/>
              <a:t>‹#›</a:t>
            </a:fld>
            <a:endParaRPr lang="en-US"/>
          </a:p>
        </p:txBody>
      </p:sp>
    </p:spTree>
    <p:extLst>
      <p:ext uri="{BB962C8B-B14F-4D97-AF65-F5344CB8AC3E}">
        <p14:creationId xmlns:p14="http://schemas.microsoft.com/office/powerpoint/2010/main" val="4288609208"/>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alpha val="0"/>
          </a:schemeClr>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a:alphaModFix amt="17000"/>
            <a:extLst>
              <a:ext uri="{28A0092B-C50C-407E-A947-70E740481C1C}">
                <a14:useLocalDpi xmlns:a14="http://schemas.microsoft.com/office/drawing/2010/main" val="0"/>
              </a:ext>
            </a:extLst>
          </a:blip>
          <a:stretch>
            <a:fillRect/>
          </a:stretch>
        </p:blipFill>
        <p:spPr>
          <a:xfrm>
            <a:off x="154333" y="6259486"/>
            <a:ext cx="7578222" cy="442421"/>
          </a:xfrm>
          <a:prstGeom prst="rect">
            <a:avLst/>
          </a:prstGeom>
          <a:noFill/>
          <a:ln>
            <a:noFill/>
          </a:ln>
        </p:spPr>
      </p:pic>
      <p:sp>
        <p:nvSpPr>
          <p:cNvPr id="8" name="Title 7"/>
          <p:cNvSpPr>
            <a:spLocks noGrp="1"/>
          </p:cNvSpPr>
          <p:nvPr>
            <p:ph type="ctrTitle"/>
          </p:nvPr>
        </p:nvSpPr>
        <p:spPr>
          <a:xfrm>
            <a:off x="2743973" y="574165"/>
            <a:ext cx="5714228" cy="2421464"/>
          </a:xfrm>
        </p:spPr>
        <p:txBody>
          <a:bodyPr anchor="b">
            <a:normAutofit/>
          </a:bodyPr>
          <a:lstStyle/>
          <a:p>
            <a:pPr algn="l"/>
            <a:r>
              <a:rPr lang="en-US" b="1" cap="all" dirty="0" smtClean="0">
                <a:solidFill>
                  <a:srgbClr val="32733D"/>
                </a:solidFill>
              </a:rPr>
              <a:t>Show, don’t tell</a:t>
            </a:r>
            <a:endParaRPr lang="en-US" b="1" cap="all" dirty="0">
              <a:solidFill>
                <a:srgbClr val="32733D"/>
              </a:solidFill>
            </a:endParaRPr>
          </a:p>
        </p:txBody>
      </p:sp>
      <p:sp>
        <p:nvSpPr>
          <p:cNvPr id="9" name="Subtitle 8"/>
          <p:cNvSpPr>
            <a:spLocks noGrp="1"/>
          </p:cNvSpPr>
          <p:nvPr>
            <p:ph type="subTitle" idx="1"/>
          </p:nvPr>
        </p:nvSpPr>
        <p:spPr>
          <a:xfrm>
            <a:off x="2753976" y="2995630"/>
            <a:ext cx="5714228" cy="983806"/>
          </a:xfrm>
        </p:spPr>
        <p:txBody>
          <a:bodyPr>
            <a:normAutofit/>
          </a:bodyPr>
          <a:lstStyle/>
          <a:p>
            <a:pPr algn="l"/>
            <a:r>
              <a:rPr lang="en-US" sz="2000" b="1" cap="all" dirty="0" smtClean="0">
                <a:solidFill>
                  <a:srgbClr val="32733D"/>
                </a:solidFill>
              </a:rPr>
              <a:t>Embedding Library services into the campus website and community</a:t>
            </a:r>
          </a:p>
          <a:p>
            <a:pPr algn="l"/>
            <a:endParaRPr lang="en-US" dirty="0">
              <a:solidFill>
                <a:srgbClr val="32733D"/>
              </a:solidFill>
            </a:endParaRPr>
          </a:p>
        </p:txBody>
      </p:sp>
      <p:sp>
        <p:nvSpPr>
          <p:cNvPr id="10" name="TextBox 9"/>
          <p:cNvSpPr txBox="1"/>
          <p:nvPr/>
        </p:nvSpPr>
        <p:spPr>
          <a:xfrm>
            <a:off x="2763976" y="3979435"/>
            <a:ext cx="5780158" cy="923330"/>
          </a:xfrm>
          <a:prstGeom prst="rect">
            <a:avLst/>
          </a:prstGeom>
          <a:noFill/>
        </p:spPr>
        <p:txBody>
          <a:bodyPr wrap="square" rtlCol="0">
            <a:spAutoFit/>
          </a:bodyPr>
          <a:lstStyle/>
          <a:p>
            <a:r>
              <a:rPr lang="en-US" dirty="0" smtClean="0">
                <a:solidFill>
                  <a:srgbClr val="32733D"/>
                </a:solidFill>
              </a:rPr>
              <a:t>Stephanie Davis-Kahl, The Ames Library</a:t>
            </a:r>
          </a:p>
          <a:p>
            <a:r>
              <a:rPr lang="en-US" dirty="0" smtClean="0">
                <a:solidFill>
                  <a:srgbClr val="32733D"/>
                </a:solidFill>
              </a:rPr>
              <a:t>Charleston Conference</a:t>
            </a:r>
          </a:p>
          <a:p>
            <a:r>
              <a:rPr lang="en-US" dirty="0" smtClean="0">
                <a:solidFill>
                  <a:srgbClr val="32733D"/>
                </a:solidFill>
              </a:rPr>
              <a:t>November 8, 2017</a:t>
            </a:r>
            <a:endParaRPr lang="en-US" dirty="0">
              <a:solidFill>
                <a:srgbClr val="32733D"/>
              </a:solidFill>
            </a:endParaRPr>
          </a:p>
        </p:txBody>
      </p:sp>
    </p:spTree>
    <p:extLst>
      <p:ext uri="{BB962C8B-B14F-4D97-AF65-F5344CB8AC3E}">
        <p14:creationId xmlns:p14="http://schemas.microsoft.com/office/powerpoint/2010/main" val="2017460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10-31 at 4.02.4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1084" y="0"/>
            <a:ext cx="5922818" cy="6858000"/>
          </a:xfrm>
          <a:prstGeom prst="rect">
            <a:avLst/>
          </a:prstGeom>
          <a:ln>
            <a:solidFill>
              <a:srgbClr val="32733D"/>
            </a:solidFill>
          </a:ln>
        </p:spPr>
      </p:pic>
      <p:sp>
        <p:nvSpPr>
          <p:cNvPr id="5" name="TextBox 4"/>
          <p:cNvSpPr txBox="1"/>
          <p:nvPr/>
        </p:nvSpPr>
        <p:spPr>
          <a:xfrm>
            <a:off x="349563" y="174763"/>
            <a:ext cx="2470250" cy="6370974"/>
          </a:xfrm>
          <a:prstGeom prst="rect">
            <a:avLst/>
          </a:prstGeom>
          <a:noFill/>
        </p:spPr>
        <p:txBody>
          <a:bodyPr wrap="square" rtlCol="0">
            <a:spAutoFit/>
          </a:bodyPr>
          <a:lstStyle/>
          <a:p>
            <a:r>
              <a:rPr lang="en-US" sz="2400" dirty="0" smtClean="0"/>
              <a:t>Includes links to:</a:t>
            </a:r>
          </a:p>
          <a:p>
            <a:pPr marL="285750" indent="-285750">
              <a:buFont typeface="Arial"/>
              <a:buChar char="•"/>
            </a:pPr>
            <a:r>
              <a:rPr lang="en-US" sz="2400" dirty="0" smtClean="0"/>
              <a:t>Department</a:t>
            </a:r>
          </a:p>
          <a:p>
            <a:pPr marL="285750" indent="-285750">
              <a:buFont typeface="Arial"/>
              <a:buChar char="•"/>
            </a:pPr>
            <a:r>
              <a:rPr lang="en-US" sz="2400" dirty="0" smtClean="0"/>
              <a:t>Information about fund</a:t>
            </a:r>
          </a:p>
          <a:p>
            <a:pPr marL="285750" indent="-285750">
              <a:buFont typeface="Arial"/>
              <a:buChar char="•"/>
            </a:pPr>
            <a:r>
              <a:rPr lang="en-US" sz="2400" dirty="0"/>
              <a:t>P</a:t>
            </a:r>
            <a:r>
              <a:rPr lang="en-US" sz="2400" dirty="0" smtClean="0"/>
              <a:t>ress releases</a:t>
            </a:r>
          </a:p>
          <a:p>
            <a:pPr marL="285750" indent="-285750">
              <a:buFont typeface="Arial"/>
              <a:buChar char="•"/>
            </a:pPr>
            <a:r>
              <a:rPr lang="en-US" sz="2400" dirty="0" smtClean="0"/>
              <a:t>Advancement</a:t>
            </a:r>
          </a:p>
          <a:p>
            <a:endParaRPr lang="en-US" sz="2400" dirty="0"/>
          </a:p>
          <a:p>
            <a:r>
              <a:rPr lang="en-US" sz="2400" dirty="0" smtClean="0"/>
              <a:t>Individual records include:</a:t>
            </a:r>
          </a:p>
          <a:p>
            <a:pPr marL="285750" indent="-285750">
              <a:buFont typeface="Arial"/>
              <a:buChar char="•"/>
            </a:pPr>
            <a:r>
              <a:rPr lang="en-US" sz="2400" dirty="0" smtClean="0"/>
              <a:t>Name of faculty advisor</a:t>
            </a:r>
          </a:p>
          <a:p>
            <a:pPr marL="285750" indent="-285750">
              <a:buFont typeface="Arial"/>
              <a:buChar char="•"/>
            </a:pPr>
            <a:r>
              <a:rPr lang="en-US" sz="2400" dirty="0" smtClean="0"/>
              <a:t>Press release</a:t>
            </a:r>
          </a:p>
          <a:p>
            <a:pPr marL="285750" indent="-285750">
              <a:buFont typeface="Arial"/>
              <a:buChar char="•"/>
            </a:pPr>
            <a:r>
              <a:rPr lang="en-US" sz="2400" dirty="0" smtClean="0"/>
              <a:t>Abstract</a:t>
            </a:r>
          </a:p>
          <a:p>
            <a:pPr marL="285750" indent="-285750">
              <a:buFont typeface="Arial"/>
              <a:buChar char="•"/>
            </a:pPr>
            <a:r>
              <a:rPr lang="en-US" sz="2400" dirty="0" smtClean="0"/>
              <a:t>Suggested citation</a:t>
            </a:r>
          </a:p>
          <a:p>
            <a:pPr marL="285750" indent="-285750">
              <a:buFont typeface="Arial"/>
              <a:buChar char="•"/>
            </a:pPr>
            <a:r>
              <a:rPr lang="en-US" sz="2400" dirty="0" smtClean="0"/>
              <a:t>Full text of paper</a:t>
            </a:r>
          </a:p>
        </p:txBody>
      </p:sp>
    </p:spTree>
    <p:extLst>
      <p:ext uri="{BB962C8B-B14F-4D97-AF65-F5344CB8AC3E}">
        <p14:creationId xmlns:p14="http://schemas.microsoft.com/office/powerpoint/2010/main" val="2330299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7-10-31 at 4.12.1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058" y="0"/>
            <a:ext cx="5165872" cy="6858000"/>
          </a:xfrm>
          <a:prstGeom prst="rect">
            <a:avLst/>
          </a:prstGeom>
        </p:spPr>
      </p:pic>
      <p:sp>
        <p:nvSpPr>
          <p:cNvPr id="7" name="TextBox 6"/>
          <p:cNvSpPr txBox="1"/>
          <p:nvPr/>
        </p:nvSpPr>
        <p:spPr>
          <a:xfrm>
            <a:off x="4483152" y="116509"/>
            <a:ext cx="4614240" cy="892552"/>
          </a:xfrm>
          <a:prstGeom prst="rect">
            <a:avLst/>
          </a:prstGeom>
          <a:noFill/>
        </p:spPr>
        <p:txBody>
          <a:bodyPr wrap="square" rtlCol="0">
            <a:spAutoFit/>
          </a:bodyPr>
          <a:lstStyle/>
          <a:p>
            <a:pPr algn="r"/>
            <a:r>
              <a:rPr lang="en-US" sz="2000" b="1" dirty="0" smtClean="0">
                <a:solidFill>
                  <a:srgbClr val="32733D"/>
                </a:solidFill>
              </a:rPr>
              <a:t>Department of Hispanic Studies</a:t>
            </a:r>
          </a:p>
          <a:p>
            <a:pPr algn="r"/>
            <a:r>
              <a:rPr lang="en-US" sz="1600" b="1" dirty="0">
                <a:solidFill>
                  <a:srgbClr val="32733D"/>
                </a:solidFill>
              </a:rPr>
              <a:t>https://www.iwu.edu/hispanic-studies/students/honors_research.html</a:t>
            </a:r>
          </a:p>
        </p:txBody>
      </p:sp>
      <p:sp>
        <p:nvSpPr>
          <p:cNvPr id="9" name="Left Arrow 8"/>
          <p:cNvSpPr/>
          <p:nvPr/>
        </p:nvSpPr>
        <p:spPr>
          <a:xfrm>
            <a:off x="5371627" y="2866117"/>
            <a:ext cx="1957556" cy="33787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Left Arrow 9"/>
          <p:cNvSpPr/>
          <p:nvPr/>
        </p:nvSpPr>
        <p:spPr>
          <a:xfrm rot="1046847">
            <a:off x="3096766" y="559693"/>
            <a:ext cx="1607992" cy="324428"/>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1" name="Left Arrow 10"/>
          <p:cNvSpPr/>
          <p:nvPr/>
        </p:nvSpPr>
        <p:spPr>
          <a:xfrm>
            <a:off x="4369544" y="5732234"/>
            <a:ext cx="1855389" cy="326225"/>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2" name="Left Arrow 11"/>
          <p:cNvSpPr/>
          <p:nvPr/>
        </p:nvSpPr>
        <p:spPr>
          <a:xfrm rot="1044812">
            <a:off x="2368514" y="859883"/>
            <a:ext cx="1433210" cy="32165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1702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10-31 at 4.20.09 PM.png"/>
          <p:cNvPicPr>
            <a:picLocks noChangeAspect="1"/>
          </p:cNvPicPr>
          <p:nvPr/>
        </p:nvPicPr>
        <p:blipFill rotWithShape="1">
          <a:blip r:embed="rId3">
            <a:extLst>
              <a:ext uri="{28A0092B-C50C-407E-A947-70E740481C1C}">
                <a14:useLocalDpi xmlns:a14="http://schemas.microsoft.com/office/drawing/2010/main" val="0"/>
              </a:ext>
            </a:extLst>
          </a:blip>
          <a:srcRect b="42416"/>
          <a:stretch/>
        </p:blipFill>
        <p:spPr>
          <a:xfrm>
            <a:off x="647324" y="442734"/>
            <a:ext cx="8077200" cy="3715137"/>
          </a:xfrm>
          <a:prstGeom prst="rect">
            <a:avLst/>
          </a:prstGeom>
        </p:spPr>
      </p:pic>
      <p:pic>
        <p:nvPicPr>
          <p:cNvPr id="6" name="Picture 5" descr="Screen Shot 2017-10-31 at 4.20.5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542349"/>
            <a:ext cx="9144000" cy="2047919"/>
          </a:xfrm>
          <a:prstGeom prst="rect">
            <a:avLst/>
          </a:prstGeom>
        </p:spPr>
      </p:pic>
      <p:sp>
        <p:nvSpPr>
          <p:cNvPr id="8" name="Down Arrow 7"/>
          <p:cNvSpPr/>
          <p:nvPr/>
        </p:nvSpPr>
        <p:spPr>
          <a:xfrm>
            <a:off x="6105714" y="3983108"/>
            <a:ext cx="582606" cy="652449"/>
          </a:xfrm>
          <a:prstGeom prst="down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0" name="Right Arrow 9"/>
          <p:cNvSpPr/>
          <p:nvPr/>
        </p:nvSpPr>
        <p:spPr>
          <a:xfrm rot="20925169">
            <a:off x="6688319" y="6263490"/>
            <a:ext cx="1363298" cy="466035"/>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1" name="TextBox 10"/>
          <p:cNvSpPr txBox="1"/>
          <p:nvPr/>
        </p:nvSpPr>
        <p:spPr>
          <a:xfrm>
            <a:off x="81569" y="81556"/>
            <a:ext cx="8002406" cy="400110"/>
          </a:xfrm>
          <a:prstGeom prst="rect">
            <a:avLst/>
          </a:prstGeom>
          <a:noFill/>
        </p:spPr>
        <p:txBody>
          <a:bodyPr wrap="square" rtlCol="0">
            <a:spAutoFit/>
          </a:bodyPr>
          <a:lstStyle/>
          <a:p>
            <a:r>
              <a:rPr lang="en-US" sz="2000" b="1" dirty="0" smtClean="0">
                <a:solidFill>
                  <a:srgbClr val="32733D"/>
                </a:solidFill>
              </a:rPr>
              <a:t>Department of Hispanic Studies – Faculty – Scholarly Achievement</a:t>
            </a:r>
            <a:endParaRPr lang="en-US" sz="2000" b="1" dirty="0">
              <a:solidFill>
                <a:srgbClr val="32733D"/>
              </a:solidFill>
            </a:endParaRPr>
          </a:p>
        </p:txBody>
      </p:sp>
    </p:spTree>
    <p:extLst>
      <p:ext uri="{BB962C8B-B14F-4D97-AF65-F5344CB8AC3E}">
        <p14:creationId xmlns:p14="http://schemas.microsoft.com/office/powerpoint/2010/main" val="228270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91103" y="174762"/>
            <a:ext cx="3111116" cy="400110"/>
          </a:xfrm>
          <a:prstGeom prst="rect">
            <a:avLst/>
          </a:prstGeom>
          <a:noFill/>
        </p:spPr>
        <p:txBody>
          <a:bodyPr wrap="square" rtlCol="0">
            <a:spAutoFit/>
          </a:bodyPr>
          <a:lstStyle/>
          <a:p>
            <a:r>
              <a:rPr lang="en-US" sz="2000" b="1" dirty="0" smtClean="0">
                <a:solidFill>
                  <a:srgbClr val="32733D"/>
                </a:solidFill>
              </a:rPr>
              <a:t>Faculty-Focused Collections</a:t>
            </a:r>
            <a:endParaRPr lang="en-US" sz="2000" b="1" dirty="0">
              <a:solidFill>
                <a:srgbClr val="32733D"/>
              </a:solidFill>
            </a:endParaRPr>
          </a:p>
        </p:txBody>
      </p:sp>
      <p:pic>
        <p:nvPicPr>
          <p:cNvPr id="7" name="Picture 6" descr="Screen Shot 2017-10-31 at 4.29.1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86961"/>
            <a:ext cx="6159500" cy="889000"/>
          </a:xfrm>
          <a:prstGeom prst="rect">
            <a:avLst/>
          </a:prstGeom>
        </p:spPr>
      </p:pic>
      <p:pic>
        <p:nvPicPr>
          <p:cNvPr id="9" name="Picture 8" descr="Screen Shot 2017-10-31 at 4.29.2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679282"/>
            <a:ext cx="9057682" cy="4797937"/>
          </a:xfrm>
          <a:prstGeom prst="rect">
            <a:avLst/>
          </a:prstGeom>
          <a:ln>
            <a:solidFill>
              <a:srgbClr val="32733D"/>
            </a:solidFill>
          </a:ln>
        </p:spPr>
      </p:pic>
      <p:sp>
        <p:nvSpPr>
          <p:cNvPr id="2" name="TextBox 1"/>
          <p:cNvSpPr txBox="1"/>
          <p:nvPr/>
        </p:nvSpPr>
        <p:spPr>
          <a:xfrm>
            <a:off x="3693722" y="6477219"/>
            <a:ext cx="5208497" cy="380781"/>
          </a:xfrm>
          <a:prstGeom prst="rect">
            <a:avLst/>
          </a:prstGeom>
          <a:noFill/>
        </p:spPr>
        <p:txBody>
          <a:bodyPr wrap="square" rtlCol="0">
            <a:spAutoFit/>
          </a:bodyPr>
          <a:lstStyle/>
          <a:p>
            <a:r>
              <a:rPr lang="en-US" i="1" dirty="0">
                <a:solidFill>
                  <a:srgbClr val="32733D"/>
                </a:solidFill>
              </a:rPr>
              <a:t>http://</a:t>
            </a:r>
            <a:r>
              <a:rPr lang="en-US" i="1" dirty="0" err="1">
                <a:solidFill>
                  <a:srgbClr val="32733D"/>
                </a:solidFill>
              </a:rPr>
              <a:t>digitalcommons.iwu.edu</a:t>
            </a:r>
            <a:r>
              <a:rPr lang="en-US" i="1" dirty="0">
                <a:solidFill>
                  <a:srgbClr val="32733D"/>
                </a:solidFill>
              </a:rPr>
              <a:t>/</a:t>
            </a:r>
            <a:r>
              <a:rPr lang="en-US" i="1" dirty="0" err="1">
                <a:solidFill>
                  <a:srgbClr val="32733D"/>
                </a:solidFill>
              </a:rPr>
              <a:t>teaching_excellence</a:t>
            </a:r>
            <a:r>
              <a:rPr lang="en-US" i="1" dirty="0">
                <a:solidFill>
                  <a:srgbClr val="32733D"/>
                </a:solidFill>
              </a:rPr>
              <a:t>/</a:t>
            </a:r>
          </a:p>
        </p:txBody>
      </p:sp>
    </p:spTree>
    <p:extLst>
      <p:ext uri="{BB962C8B-B14F-4D97-AF65-F5344CB8AC3E}">
        <p14:creationId xmlns:p14="http://schemas.microsoft.com/office/powerpoint/2010/main" val="93433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7-10-31 at 4.32.2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215" y="0"/>
            <a:ext cx="6548931" cy="6858000"/>
          </a:xfrm>
          <a:prstGeom prst="rect">
            <a:avLst/>
          </a:prstGeom>
          <a:ln>
            <a:solidFill>
              <a:srgbClr val="32733D"/>
            </a:solidFill>
          </a:ln>
        </p:spPr>
      </p:pic>
      <p:sp>
        <p:nvSpPr>
          <p:cNvPr id="6" name="TextBox 5"/>
          <p:cNvSpPr txBox="1"/>
          <p:nvPr/>
        </p:nvSpPr>
        <p:spPr>
          <a:xfrm>
            <a:off x="5429886" y="2434310"/>
            <a:ext cx="3460680" cy="3046988"/>
          </a:xfrm>
          <a:prstGeom prst="rect">
            <a:avLst/>
          </a:prstGeom>
          <a:solidFill>
            <a:srgbClr val="8AC54F"/>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marL="285750" indent="-285750">
              <a:buFont typeface="Arial"/>
              <a:buChar char="•"/>
            </a:pPr>
            <a:r>
              <a:rPr lang="en-US" sz="2400" dirty="0" smtClean="0">
                <a:solidFill>
                  <a:schemeClr val="tx1"/>
                </a:solidFill>
              </a:rPr>
              <a:t>Search box enables full text searching of past Committee meeting minutes</a:t>
            </a:r>
          </a:p>
          <a:p>
            <a:pPr marL="285750" indent="-285750">
              <a:buFont typeface="Arial"/>
              <a:buChar char="•"/>
            </a:pPr>
            <a:r>
              <a:rPr lang="en-US" sz="2400" dirty="0" smtClean="0">
                <a:solidFill>
                  <a:schemeClr val="tx1"/>
                </a:solidFill>
              </a:rPr>
              <a:t>Excellent companion collection to our collection of Faculty Meeting minutes</a:t>
            </a:r>
            <a:endParaRPr lang="en-US" sz="2400" dirty="0">
              <a:solidFill>
                <a:schemeClr val="tx1"/>
              </a:solidFill>
            </a:endParaRPr>
          </a:p>
        </p:txBody>
      </p:sp>
    </p:spTree>
    <p:extLst>
      <p:ext uri="{BB962C8B-B14F-4D97-AF65-F5344CB8AC3E}">
        <p14:creationId xmlns:p14="http://schemas.microsoft.com/office/powerpoint/2010/main" val="2250957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7-10-31 at 4.35.4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252" y="0"/>
            <a:ext cx="6772807" cy="6858000"/>
          </a:xfrm>
          <a:prstGeom prst="rect">
            <a:avLst/>
          </a:prstGeom>
          <a:ln>
            <a:solidFill>
              <a:srgbClr val="32733D"/>
            </a:solidFill>
          </a:ln>
        </p:spPr>
      </p:pic>
      <p:sp>
        <p:nvSpPr>
          <p:cNvPr id="6" name="TextBox 5"/>
          <p:cNvSpPr txBox="1"/>
          <p:nvPr/>
        </p:nvSpPr>
        <p:spPr>
          <a:xfrm>
            <a:off x="6163971" y="4695305"/>
            <a:ext cx="2679986" cy="1938992"/>
          </a:xfrm>
          <a:prstGeom prst="rect">
            <a:avLst/>
          </a:prstGeom>
          <a:solidFill>
            <a:srgbClr val="8AC54F"/>
          </a:solidFill>
          <a:ln>
            <a:solidFill>
              <a:srgbClr val="32733D"/>
            </a:solidFill>
          </a:ln>
        </p:spPr>
        <p:txBody>
          <a:bodyPr wrap="square" rtlCol="0">
            <a:spAutoFit/>
          </a:bodyPr>
          <a:lstStyle/>
          <a:p>
            <a:r>
              <a:rPr lang="en-US" sz="2000" b="1" dirty="0" smtClean="0"/>
              <a:t>Cross-linking within IR:</a:t>
            </a:r>
          </a:p>
          <a:p>
            <a:pPr marL="285750" indent="-285750">
              <a:buFont typeface="Arial"/>
              <a:buChar char="•"/>
            </a:pPr>
            <a:r>
              <a:rPr lang="en-US" sz="2000" b="1" dirty="0" smtClean="0"/>
              <a:t>Internship site</a:t>
            </a:r>
          </a:p>
          <a:p>
            <a:pPr marL="285750" indent="-285750">
              <a:buFont typeface="Arial"/>
              <a:buChar char="•"/>
            </a:pPr>
            <a:r>
              <a:rPr lang="en-US" sz="2000" b="1" dirty="0" smtClean="0"/>
              <a:t>Guide</a:t>
            </a:r>
          </a:p>
          <a:p>
            <a:pPr marL="285750" indent="-285750">
              <a:buFont typeface="Arial"/>
              <a:buChar char="•"/>
            </a:pPr>
            <a:r>
              <a:rPr lang="en-US" sz="2000" b="1" dirty="0" smtClean="0"/>
              <a:t>Honors Project</a:t>
            </a:r>
          </a:p>
          <a:p>
            <a:pPr marL="285750" indent="-285750">
              <a:buFont typeface="Arial"/>
              <a:buChar char="•"/>
            </a:pPr>
            <a:r>
              <a:rPr lang="en-US" sz="2000" b="1" dirty="0" smtClean="0"/>
              <a:t>Poster presentation</a:t>
            </a:r>
          </a:p>
          <a:p>
            <a:pPr marL="285750" indent="-285750">
              <a:buFont typeface="Arial"/>
              <a:buChar char="•"/>
            </a:pPr>
            <a:r>
              <a:rPr lang="en-US" sz="2000" b="1" i="1" dirty="0" smtClean="0"/>
              <a:t>Press release </a:t>
            </a:r>
          </a:p>
        </p:txBody>
      </p:sp>
    </p:spTree>
    <p:extLst>
      <p:ext uri="{BB962C8B-B14F-4D97-AF65-F5344CB8AC3E}">
        <p14:creationId xmlns:p14="http://schemas.microsoft.com/office/powerpoint/2010/main" val="3411702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43701" y="128159"/>
            <a:ext cx="6563380" cy="523220"/>
          </a:xfrm>
          <a:prstGeom prst="rect">
            <a:avLst/>
          </a:prstGeom>
          <a:noFill/>
        </p:spPr>
        <p:txBody>
          <a:bodyPr wrap="square" rtlCol="0">
            <a:spAutoFit/>
          </a:bodyPr>
          <a:lstStyle/>
          <a:p>
            <a:r>
              <a:rPr lang="en-US" sz="2800" b="1" dirty="0" smtClean="0">
                <a:solidFill>
                  <a:srgbClr val="32733D"/>
                </a:solidFill>
              </a:rPr>
              <a:t>New Faces = New Strategies = Opportunity </a:t>
            </a:r>
            <a:endParaRPr lang="en-US" sz="2800" b="1" dirty="0">
              <a:solidFill>
                <a:srgbClr val="32733D"/>
              </a:solidFill>
            </a:endParaRPr>
          </a:p>
        </p:txBody>
      </p:sp>
      <p:sp>
        <p:nvSpPr>
          <p:cNvPr id="6" name="TextBox 5"/>
          <p:cNvSpPr txBox="1"/>
          <p:nvPr/>
        </p:nvSpPr>
        <p:spPr>
          <a:xfrm>
            <a:off x="256346" y="767889"/>
            <a:ext cx="5057020" cy="2308324"/>
          </a:xfrm>
          <a:prstGeom prst="rect">
            <a:avLst/>
          </a:prstGeom>
          <a:noFill/>
          <a:ln>
            <a:solidFill>
              <a:srgbClr val="32733D"/>
            </a:solidFill>
          </a:ln>
        </p:spPr>
        <p:txBody>
          <a:bodyPr wrap="square" rtlCol="0">
            <a:spAutoFit/>
          </a:bodyPr>
          <a:lstStyle/>
          <a:p>
            <a:r>
              <a:rPr lang="en-US" sz="2400" dirty="0" smtClean="0"/>
              <a:t>Vice President for Admissions &amp; Marketing</a:t>
            </a:r>
          </a:p>
          <a:p>
            <a:r>
              <a:rPr lang="en-US" sz="2400" dirty="0" smtClean="0"/>
              <a:t>Director of Marketing</a:t>
            </a:r>
          </a:p>
          <a:p>
            <a:r>
              <a:rPr lang="en-US" sz="2400" dirty="0" smtClean="0"/>
              <a:t>Assistant Director of Marketing</a:t>
            </a:r>
          </a:p>
          <a:p>
            <a:r>
              <a:rPr lang="en-US" sz="2400" dirty="0" smtClean="0"/>
              <a:t>Director of Communication </a:t>
            </a:r>
          </a:p>
          <a:p>
            <a:r>
              <a:rPr lang="en-US" sz="2400" dirty="0" smtClean="0"/>
              <a:t>(Our Champion!)</a:t>
            </a:r>
            <a:endParaRPr lang="en-US" sz="2400" dirty="0"/>
          </a:p>
        </p:txBody>
      </p:sp>
      <p:pic>
        <p:nvPicPr>
          <p:cNvPr id="7" name="Picture 6" descr="Screen Shot 2017-10-31 at 4.54.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2672" y="1141797"/>
            <a:ext cx="3701328" cy="4864587"/>
          </a:xfrm>
          <a:prstGeom prst="rect">
            <a:avLst/>
          </a:prstGeom>
        </p:spPr>
      </p:pic>
      <p:pic>
        <p:nvPicPr>
          <p:cNvPr id="8" name="Picture 7" descr="Screen Shot 2017-10-31 at 4.55.2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098800"/>
            <a:ext cx="5511800" cy="3759200"/>
          </a:xfrm>
          <a:prstGeom prst="rect">
            <a:avLst/>
          </a:prstGeom>
        </p:spPr>
      </p:pic>
    </p:spTree>
    <p:extLst>
      <p:ext uri="{BB962C8B-B14F-4D97-AF65-F5344CB8AC3E}">
        <p14:creationId xmlns:p14="http://schemas.microsoft.com/office/powerpoint/2010/main" val="3411702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24673" y="5363432"/>
            <a:ext cx="1476535" cy="1015663"/>
          </a:xfrm>
          <a:prstGeom prst="rect">
            <a:avLst/>
          </a:prstGeom>
          <a:solidFill>
            <a:srgbClr val="8AC54F"/>
          </a:solidFill>
          <a:ln>
            <a:solidFill>
              <a:srgbClr val="32733D"/>
            </a:solidFill>
          </a:ln>
        </p:spPr>
        <p:txBody>
          <a:bodyPr wrap="square" rtlCol="0">
            <a:spAutoFit/>
          </a:bodyPr>
          <a:lstStyle/>
          <a:p>
            <a:pPr algn="ctr"/>
            <a:r>
              <a:rPr lang="en-US" sz="2000" b="1" dirty="0" smtClean="0">
                <a:solidFill>
                  <a:srgbClr val="000000"/>
                </a:solidFill>
              </a:rPr>
              <a:t>Subsections </a:t>
            </a:r>
          </a:p>
          <a:p>
            <a:pPr algn="ctr"/>
            <a:r>
              <a:rPr lang="en-US" sz="2000" b="1" dirty="0" smtClean="0">
                <a:solidFill>
                  <a:srgbClr val="000000"/>
                </a:solidFill>
              </a:rPr>
              <a:t>under </a:t>
            </a:r>
          </a:p>
          <a:p>
            <a:pPr algn="ctr"/>
            <a:r>
              <a:rPr lang="en-US" sz="2000" b="1" dirty="0" smtClean="0">
                <a:solidFill>
                  <a:srgbClr val="000000"/>
                </a:solidFill>
              </a:rPr>
              <a:t>Academics</a:t>
            </a:r>
            <a:endParaRPr lang="en-US" sz="2000" b="1" dirty="0">
              <a:solidFill>
                <a:srgbClr val="000000"/>
              </a:solidFill>
            </a:endParaRPr>
          </a:p>
        </p:txBody>
      </p:sp>
      <p:sp>
        <p:nvSpPr>
          <p:cNvPr id="11" name="TextBox 10"/>
          <p:cNvSpPr txBox="1"/>
          <p:nvPr/>
        </p:nvSpPr>
        <p:spPr>
          <a:xfrm>
            <a:off x="2551815" y="5354043"/>
            <a:ext cx="2446944" cy="1015663"/>
          </a:xfrm>
          <a:prstGeom prst="rect">
            <a:avLst/>
          </a:prstGeom>
          <a:solidFill>
            <a:srgbClr val="8AC54F"/>
          </a:solidFill>
          <a:ln>
            <a:solidFill>
              <a:srgbClr val="32733D"/>
            </a:solidFill>
          </a:ln>
        </p:spPr>
        <p:txBody>
          <a:bodyPr wrap="square" rtlCol="0">
            <a:spAutoFit/>
          </a:bodyPr>
          <a:lstStyle/>
          <a:p>
            <a:pPr algn="ctr"/>
            <a:r>
              <a:rPr lang="en-US" sz="2000" b="1" dirty="0" smtClean="0">
                <a:solidFill>
                  <a:srgbClr val="000000"/>
                </a:solidFill>
              </a:rPr>
              <a:t>Our suggestions for revising content on page</a:t>
            </a:r>
            <a:endParaRPr lang="en-US" sz="2000" b="1" dirty="0">
              <a:solidFill>
                <a:srgbClr val="000000"/>
              </a:solidFill>
            </a:endParaRPr>
          </a:p>
        </p:txBody>
      </p:sp>
      <p:pic>
        <p:nvPicPr>
          <p:cNvPr id="12" name="Picture 11" descr="Screen Shot 2017-10-31 at 4.49.1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4685355"/>
          </a:xfrm>
          <a:prstGeom prst="rect">
            <a:avLst/>
          </a:prstGeom>
        </p:spPr>
      </p:pic>
      <p:sp>
        <p:nvSpPr>
          <p:cNvPr id="13" name="TextBox 12"/>
          <p:cNvSpPr txBox="1"/>
          <p:nvPr/>
        </p:nvSpPr>
        <p:spPr>
          <a:xfrm>
            <a:off x="6275732" y="5354043"/>
            <a:ext cx="2432010" cy="1015663"/>
          </a:xfrm>
          <a:prstGeom prst="rect">
            <a:avLst/>
          </a:prstGeom>
          <a:solidFill>
            <a:srgbClr val="8AC54F"/>
          </a:solidFill>
          <a:ln>
            <a:solidFill>
              <a:srgbClr val="32733D"/>
            </a:solidFill>
          </a:ln>
        </p:spPr>
        <p:txBody>
          <a:bodyPr wrap="square" rtlCol="0">
            <a:spAutoFit/>
          </a:bodyPr>
          <a:lstStyle/>
          <a:p>
            <a:pPr algn="ctr"/>
            <a:r>
              <a:rPr lang="en-US" sz="2000" b="1" dirty="0" smtClean="0">
                <a:solidFill>
                  <a:srgbClr val="000000"/>
                </a:solidFill>
              </a:rPr>
              <a:t>Collections in Digital Commons to link to from IWU site</a:t>
            </a:r>
            <a:endParaRPr lang="en-US" sz="2000" b="1" dirty="0">
              <a:solidFill>
                <a:srgbClr val="000000"/>
              </a:solidFill>
            </a:endParaRPr>
          </a:p>
        </p:txBody>
      </p:sp>
      <p:sp>
        <p:nvSpPr>
          <p:cNvPr id="14" name="Up Arrow 13"/>
          <p:cNvSpPr/>
          <p:nvPr/>
        </p:nvSpPr>
        <p:spPr>
          <a:xfrm flipH="1">
            <a:off x="610399" y="4685355"/>
            <a:ext cx="548539" cy="668688"/>
          </a:xfrm>
          <a:prstGeom prst="up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5" name="Up Arrow 14"/>
          <p:cNvSpPr/>
          <p:nvPr/>
        </p:nvSpPr>
        <p:spPr>
          <a:xfrm flipH="1">
            <a:off x="7241379" y="4694744"/>
            <a:ext cx="548539" cy="668688"/>
          </a:xfrm>
          <a:prstGeom prst="up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6" name="Up Arrow 15"/>
          <p:cNvSpPr/>
          <p:nvPr/>
        </p:nvSpPr>
        <p:spPr>
          <a:xfrm flipH="1">
            <a:off x="3467015" y="4685354"/>
            <a:ext cx="548539" cy="678077"/>
          </a:xfrm>
          <a:prstGeom prst="up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1702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4695" y="1417638"/>
            <a:ext cx="8692480" cy="5029151"/>
          </a:xfrm>
        </p:spPr>
        <p:txBody>
          <a:bodyPr>
            <a:normAutofit/>
          </a:bodyPr>
          <a:lstStyle/>
          <a:p>
            <a:r>
              <a:rPr lang="en-US" dirty="0" smtClean="0"/>
              <a:t>Connect with colleagues: </a:t>
            </a:r>
          </a:p>
          <a:p>
            <a:pPr lvl="1"/>
            <a:r>
              <a:rPr lang="en-US" dirty="0" smtClean="0"/>
              <a:t>Marketing, Communications, Admissions</a:t>
            </a:r>
          </a:p>
          <a:p>
            <a:pPr lvl="1"/>
            <a:r>
              <a:rPr lang="en-US" dirty="0" smtClean="0"/>
              <a:t>Liaison librarians, outreach</a:t>
            </a:r>
          </a:p>
          <a:p>
            <a:pPr lvl="1"/>
            <a:r>
              <a:rPr lang="en-US" dirty="0" smtClean="0"/>
              <a:t>Current students</a:t>
            </a:r>
          </a:p>
          <a:p>
            <a:r>
              <a:rPr lang="en-US" dirty="0" smtClean="0"/>
              <a:t>Know your audience: Prospective and current students, parents, and counselors </a:t>
            </a:r>
          </a:p>
          <a:p>
            <a:r>
              <a:rPr lang="en-US" dirty="0" smtClean="0"/>
              <a:t>Explore: campus website, marketing materials for opportunities to link to IR or embed content</a:t>
            </a:r>
          </a:p>
          <a:p>
            <a:r>
              <a:rPr lang="en-US" dirty="0" smtClean="0"/>
              <a:t>Be specific, give examples, and use visuals</a:t>
            </a:r>
            <a:endParaRPr lang="en-US" dirty="0"/>
          </a:p>
          <a:p>
            <a:endParaRPr lang="en-US" dirty="0" smtClean="0"/>
          </a:p>
        </p:txBody>
      </p:sp>
      <p:sp>
        <p:nvSpPr>
          <p:cNvPr id="4" name="Title 3"/>
          <p:cNvSpPr>
            <a:spLocks noGrp="1"/>
          </p:cNvSpPr>
          <p:nvPr>
            <p:ph type="title"/>
          </p:nvPr>
        </p:nvSpPr>
        <p:spPr/>
        <p:txBody>
          <a:bodyPr>
            <a:normAutofit/>
          </a:bodyPr>
          <a:lstStyle/>
          <a:p>
            <a:pPr algn="r"/>
            <a:r>
              <a:rPr lang="en-US" sz="4000" cap="all" dirty="0" smtClean="0">
                <a:solidFill>
                  <a:srgbClr val="32733D"/>
                </a:solidFill>
              </a:rPr>
              <a:t>Getting Started</a:t>
            </a:r>
            <a:endParaRPr lang="en-US" sz="4000" cap="all" dirty="0">
              <a:solidFill>
                <a:srgbClr val="32733D"/>
              </a:solidFill>
            </a:endParaRPr>
          </a:p>
        </p:txBody>
      </p:sp>
    </p:spTree>
    <p:extLst>
      <p:ext uri="{BB962C8B-B14F-4D97-AF65-F5344CB8AC3E}">
        <p14:creationId xmlns:p14="http://schemas.microsoft.com/office/powerpoint/2010/main" val="11969532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2088757073"/>
              </p:ext>
            </p:extLst>
          </p:nvPr>
        </p:nvGraphicFramePr>
        <p:xfrm>
          <a:off x="335484" y="266864"/>
          <a:ext cx="8508474" cy="63158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73468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7-10-31 at 11.09.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056" y="640095"/>
            <a:ext cx="5796839" cy="5202840"/>
          </a:xfrm>
          <a:prstGeom prst="rect">
            <a:avLst/>
          </a:prstGeom>
          <a:ln>
            <a:solidFill>
              <a:srgbClr val="32733D"/>
            </a:solidFill>
          </a:ln>
        </p:spPr>
      </p:pic>
      <p:sp>
        <p:nvSpPr>
          <p:cNvPr id="7" name="TextBox 6"/>
          <p:cNvSpPr txBox="1"/>
          <p:nvPr/>
        </p:nvSpPr>
        <p:spPr>
          <a:xfrm>
            <a:off x="440012" y="5842935"/>
            <a:ext cx="5330146" cy="246221"/>
          </a:xfrm>
          <a:prstGeom prst="rect">
            <a:avLst/>
          </a:prstGeom>
          <a:noFill/>
        </p:spPr>
        <p:txBody>
          <a:bodyPr wrap="square" rtlCol="0">
            <a:spAutoFit/>
          </a:bodyPr>
          <a:lstStyle/>
          <a:p>
            <a:r>
              <a:rPr lang="en-US" sz="1000" dirty="0"/>
              <a:t>http://</a:t>
            </a:r>
            <a:r>
              <a:rPr lang="en-US" sz="1000" dirty="0" err="1"/>
              <a:t>www.sj-r.com</a:t>
            </a:r>
            <a:r>
              <a:rPr lang="en-US" sz="1000" dirty="0"/>
              <a:t>/news/20170930/getting-out-many-students-leaving-</a:t>
            </a:r>
            <a:r>
              <a:rPr lang="en-US" sz="1000" dirty="0" err="1"/>
              <a:t>illinois</a:t>
            </a:r>
            <a:r>
              <a:rPr lang="en-US" sz="1000" dirty="0"/>
              <a:t>-to-attend-college</a:t>
            </a:r>
          </a:p>
        </p:txBody>
      </p:sp>
      <p:sp>
        <p:nvSpPr>
          <p:cNvPr id="8" name="TextBox 7"/>
          <p:cNvSpPr txBox="1"/>
          <p:nvPr/>
        </p:nvSpPr>
        <p:spPr>
          <a:xfrm>
            <a:off x="6240171" y="1454766"/>
            <a:ext cx="2660073" cy="3970318"/>
          </a:xfrm>
          <a:prstGeom prst="rect">
            <a:avLst/>
          </a:prstGeom>
          <a:noFill/>
          <a:ln>
            <a:solidFill>
              <a:srgbClr val="32733D"/>
            </a:solidFill>
          </a:ln>
        </p:spPr>
        <p:txBody>
          <a:bodyPr wrap="square" rtlCol="0">
            <a:spAutoFit/>
          </a:bodyPr>
          <a:lstStyle/>
          <a:p>
            <a:r>
              <a:rPr lang="en-US" dirty="0" smtClean="0"/>
              <a:t>“Eliminating </a:t>
            </a:r>
            <a:r>
              <a:rPr lang="en-US" dirty="0"/>
              <a:t>the net loss would result in more than $215 million in additional tuition and fees revenue to Illinois universities (using the average tuition and fees for Illinois public universities, but not including the increased revenues to communities from other normal student expenditures for room, board and living expenses)</a:t>
            </a:r>
            <a:r>
              <a:rPr lang="en-US" dirty="0" smtClean="0"/>
              <a:t>.”</a:t>
            </a:r>
          </a:p>
        </p:txBody>
      </p:sp>
      <p:sp>
        <p:nvSpPr>
          <p:cNvPr id="9" name="TextBox 8"/>
          <p:cNvSpPr txBox="1"/>
          <p:nvPr/>
        </p:nvSpPr>
        <p:spPr>
          <a:xfrm>
            <a:off x="6240171" y="5433599"/>
            <a:ext cx="2660073" cy="830997"/>
          </a:xfrm>
          <a:prstGeom prst="rect">
            <a:avLst/>
          </a:prstGeom>
          <a:noFill/>
        </p:spPr>
        <p:txBody>
          <a:bodyPr wrap="square" rtlCol="0">
            <a:spAutoFit/>
          </a:bodyPr>
          <a:lstStyle/>
          <a:p>
            <a:r>
              <a:rPr lang="en-US" sz="1200" dirty="0" smtClean="0"/>
              <a:t>Outmigration </a:t>
            </a:r>
            <a:r>
              <a:rPr lang="en-US" sz="1200" dirty="0"/>
              <a:t>Context </a:t>
            </a:r>
            <a:r>
              <a:rPr lang="en-US" sz="1200" dirty="0" smtClean="0"/>
              <a:t>Reports, Illinois Board of </a:t>
            </a:r>
            <a:r>
              <a:rPr lang="en-US" sz="1200" dirty="0"/>
              <a:t>Higher Education, http://</a:t>
            </a:r>
            <a:r>
              <a:rPr lang="en-US" sz="1200" dirty="0" err="1"/>
              <a:t>ibhesac.org</a:t>
            </a:r>
            <a:r>
              <a:rPr lang="en-US" sz="1200" dirty="0"/>
              <a:t>/site/outmigration-context-reports/</a:t>
            </a:r>
          </a:p>
        </p:txBody>
      </p:sp>
    </p:spTree>
    <p:extLst>
      <p:ext uri="{BB962C8B-B14F-4D97-AF65-F5344CB8AC3E}">
        <p14:creationId xmlns:p14="http://schemas.microsoft.com/office/powerpoint/2010/main" val="153602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alphaModFix amt="17000"/>
            <a:extLst>
              <a:ext uri="{28A0092B-C50C-407E-A947-70E740481C1C}">
                <a14:useLocalDpi xmlns:a14="http://schemas.microsoft.com/office/drawing/2010/main" val="0"/>
              </a:ext>
            </a:extLst>
          </a:blip>
          <a:stretch>
            <a:fillRect/>
          </a:stretch>
        </p:blipFill>
        <p:spPr>
          <a:xfrm>
            <a:off x="154333" y="6259486"/>
            <a:ext cx="7578222" cy="442421"/>
          </a:xfrm>
          <a:prstGeom prst="rect">
            <a:avLst/>
          </a:prstGeom>
          <a:noFill/>
          <a:ln>
            <a:noFill/>
          </a:ln>
        </p:spPr>
      </p:pic>
      <p:sp>
        <p:nvSpPr>
          <p:cNvPr id="8" name="Title 7"/>
          <p:cNvSpPr>
            <a:spLocks noGrp="1"/>
          </p:cNvSpPr>
          <p:nvPr>
            <p:ph type="ctrTitle"/>
          </p:nvPr>
        </p:nvSpPr>
        <p:spPr>
          <a:xfrm>
            <a:off x="2743973" y="574165"/>
            <a:ext cx="5714228" cy="2421464"/>
          </a:xfrm>
        </p:spPr>
        <p:txBody>
          <a:bodyPr anchor="b">
            <a:normAutofit/>
          </a:bodyPr>
          <a:lstStyle/>
          <a:p>
            <a:pPr algn="l"/>
            <a:r>
              <a:rPr lang="en-US" b="1" cap="all" dirty="0" smtClean="0">
                <a:solidFill>
                  <a:srgbClr val="32733D"/>
                </a:solidFill>
              </a:rPr>
              <a:t>THANKS/Q&amp;A</a:t>
            </a:r>
            <a:endParaRPr lang="en-US" b="1" cap="all" dirty="0">
              <a:solidFill>
                <a:srgbClr val="32733D"/>
              </a:solidFill>
            </a:endParaRPr>
          </a:p>
        </p:txBody>
      </p:sp>
      <p:sp>
        <p:nvSpPr>
          <p:cNvPr id="10" name="TextBox 9"/>
          <p:cNvSpPr txBox="1"/>
          <p:nvPr/>
        </p:nvSpPr>
        <p:spPr>
          <a:xfrm>
            <a:off x="2798932" y="3012402"/>
            <a:ext cx="5780158" cy="2031325"/>
          </a:xfrm>
          <a:prstGeom prst="rect">
            <a:avLst/>
          </a:prstGeom>
          <a:noFill/>
        </p:spPr>
        <p:txBody>
          <a:bodyPr wrap="square" rtlCol="0">
            <a:spAutoFit/>
          </a:bodyPr>
          <a:lstStyle/>
          <a:p>
            <a:r>
              <a:rPr lang="en-US" dirty="0" smtClean="0">
                <a:solidFill>
                  <a:srgbClr val="32733D"/>
                </a:solidFill>
              </a:rPr>
              <a:t>Stephanie Davis-Kahl, The Ames Library</a:t>
            </a:r>
          </a:p>
          <a:p>
            <a:r>
              <a:rPr lang="en-US" dirty="0" err="1" smtClean="0">
                <a:solidFill>
                  <a:srgbClr val="32733D"/>
                </a:solidFill>
              </a:rPr>
              <a:t>sdaviska@iwu.edu</a:t>
            </a:r>
            <a:r>
              <a:rPr lang="en-US" dirty="0" smtClean="0">
                <a:solidFill>
                  <a:srgbClr val="32733D"/>
                </a:solidFill>
              </a:rPr>
              <a:t/>
            </a:r>
            <a:br>
              <a:rPr lang="en-US" dirty="0" smtClean="0">
                <a:solidFill>
                  <a:srgbClr val="32733D"/>
                </a:solidFill>
              </a:rPr>
            </a:br>
            <a:r>
              <a:rPr lang="en-US" dirty="0" smtClean="0">
                <a:solidFill>
                  <a:srgbClr val="32733D"/>
                </a:solidFill>
              </a:rPr>
              <a:t>@</a:t>
            </a:r>
            <a:r>
              <a:rPr lang="en-US" dirty="0" err="1" smtClean="0">
                <a:solidFill>
                  <a:srgbClr val="32733D"/>
                </a:solidFill>
              </a:rPr>
              <a:t>StephDK</a:t>
            </a:r>
            <a:r>
              <a:rPr lang="en-US" dirty="0" smtClean="0">
                <a:solidFill>
                  <a:srgbClr val="32733D"/>
                </a:solidFill>
              </a:rPr>
              <a:t/>
            </a:r>
            <a:br>
              <a:rPr lang="en-US" dirty="0" smtClean="0">
                <a:solidFill>
                  <a:srgbClr val="32733D"/>
                </a:solidFill>
              </a:rPr>
            </a:br>
            <a:r>
              <a:rPr lang="en-US" dirty="0" smtClean="0">
                <a:solidFill>
                  <a:srgbClr val="32733D"/>
                </a:solidFill>
              </a:rPr>
              <a:t/>
            </a:r>
            <a:br>
              <a:rPr lang="en-US" dirty="0" smtClean="0">
                <a:solidFill>
                  <a:srgbClr val="32733D"/>
                </a:solidFill>
              </a:rPr>
            </a:br>
            <a:r>
              <a:rPr lang="en-US" dirty="0" smtClean="0">
                <a:solidFill>
                  <a:srgbClr val="32733D"/>
                </a:solidFill>
              </a:rPr>
              <a:t>J.G. </a:t>
            </a:r>
            <a:r>
              <a:rPr lang="en-US" dirty="0" err="1" smtClean="0">
                <a:solidFill>
                  <a:srgbClr val="32733D"/>
                </a:solidFill>
              </a:rPr>
              <a:t>Bankier</a:t>
            </a:r>
            <a:r>
              <a:rPr lang="en-US" dirty="0" smtClean="0">
                <a:solidFill>
                  <a:srgbClr val="32733D"/>
                </a:solidFill>
              </a:rPr>
              <a:t>, </a:t>
            </a:r>
            <a:r>
              <a:rPr lang="en-US" dirty="0" err="1" smtClean="0">
                <a:solidFill>
                  <a:srgbClr val="32733D"/>
                </a:solidFill>
              </a:rPr>
              <a:t>bepress</a:t>
            </a:r>
            <a:r>
              <a:rPr lang="en-US" dirty="0">
                <a:solidFill>
                  <a:srgbClr val="32733D"/>
                </a:solidFill>
              </a:rPr>
              <a:t/>
            </a:r>
            <a:br>
              <a:rPr lang="en-US" dirty="0">
                <a:solidFill>
                  <a:srgbClr val="32733D"/>
                </a:solidFill>
              </a:rPr>
            </a:br>
            <a:r>
              <a:rPr lang="en-US" dirty="0" err="1">
                <a:solidFill>
                  <a:srgbClr val="32733D"/>
                </a:solidFill>
              </a:rPr>
              <a:t>jgbankier@</a:t>
            </a:r>
            <a:r>
              <a:rPr lang="en-US" dirty="0" err="1" smtClean="0">
                <a:solidFill>
                  <a:srgbClr val="32733D"/>
                </a:solidFill>
              </a:rPr>
              <a:t>bepress.com</a:t>
            </a:r>
            <a:r>
              <a:rPr lang="en-US" dirty="0" smtClean="0">
                <a:solidFill>
                  <a:srgbClr val="32733D"/>
                </a:solidFill>
              </a:rPr>
              <a:t/>
            </a:r>
            <a:br>
              <a:rPr lang="en-US" dirty="0" smtClean="0">
                <a:solidFill>
                  <a:srgbClr val="32733D"/>
                </a:solidFill>
              </a:rPr>
            </a:br>
            <a:r>
              <a:rPr lang="en-US" dirty="0" smtClean="0">
                <a:solidFill>
                  <a:srgbClr val="32733D"/>
                </a:solidFill>
              </a:rPr>
              <a:t>@</a:t>
            </a:r>
            <a:r>
              <a:rPr lang="en-US" dirty="0" err="1" smtClean="0">
                <a:solidFill>
                  <a:srgbClr val="32733D"/>
                </a:solidFill>
              </a:rPr>
              <a:t>JGBankier</a:t>
            </a:r>
            <a:endParaRPr lang="en-US" dirty="0">
              <a:solidFill>
                <a:srgbClr val="32733D"/>
              </a:solidFill>
            </a:endParaRPr>
          </a:p>
        </p:txBody>
      </p:sp>
    </p:spTree>
    <p:extLst>
      <p:ext uri="{BB962C8B-B14F-4D97-AF65-F5344CB8AC3E}">
        <p14:creationId xmlns:p14="http://schemas.microsoft.com/office/powerpoint/2010/main" val="9834793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cap="all" dirty="0" smtClean="0">
                <a:solidFill>
                  <a:srgbClr val="32733D"/>
                </a:solidFill>
              </a:rPr>
              <a:t>Attribution</a:t>
            </a:r>
            <a:endParaRPr lang="en-US" sz="3600" cap="all" dirty="0">
              <a:solidFill>
                <a:srgbClr val="32733D"/>
              </a:solidFill>
            </a:endParaRPr>
          </a:p>
        </p:txBody>
      </p:sp>
      <p:sp>
        <p:nvSpPr>
          <p:cNvPr id="3" name="Content Placeholder 2"/>
          <p:cNvSpPr>
            <a:spLocks noGrp="1"/>
          </p:cNvSpPr>
          <p:nvPr>
            <p:ph idx="1"/>
          </p:nvPr>
        </p:nvSpPr>
        <p:spPr>
          <a:xfrm>
            <a:off x="116522" y="1600200"/>
            <a:ext cx="8902218" cy="4525963"/>
          </a:xfrm>
        </p:spPr>
        <p:txBody>
          <a:bodyPr>
            <a:normAutofit fontScale="92500" lnSpcReduction="20000"/>
          </a:bodyPr>
          <a:lstStyle/>
          <a:p>
            <a:r>
              <a:rPr lang="en-US" sz="2800" dirty="0" smtClean="0"/>
              <a:t>Slides 3, 6: attribution provided on slide</a:t>
            </a:r>
          </a:p>
          <a:p>
            <a:r>
              <a:rPr lang="en-US" sz="2800" dirty="0" smtClean="0"/>
              <a:t>Slides 4-5: Social media posts from the IWU website</a:t>
            </a:r>
          </a:p>
          <a:p>
            <a:r>
              <a:rPr lang="en-US" sz="2800" dirty="0" smtClean="0"/>
              <a:t>Slide 15: reference in notes to </a:t>
            </a:r>
            <a:r>
              <a:rPr lang="en-US" sz="2800" dirty="0" err="1" smtClean="0"/>
              <a:t>Cherwitz</a:t>
            </a:r>
            <a:r>
              <a:rPr lang="en-US" sz="2800" dirty="0" smtClean="0"/>
              <a:t>, 2000:</a:t>
            </a:r>
          </a:p>
          <a:p>
            <a:pPr lvl="1"/>
            <a:r>
              <a:rPr lang="en-US" sz="2400" dirty="0" err="1" smtClean="0"/>
              <a:t>Cherwitz</a:t>
            </a:r>
            <a:r>
              <a:rPr lang="en-US" sz="2400" dirty="0" smtClean="0"/>
              <a:t>, R. (2000) “Intellectual Entrepreneurship: can intellectuals innovate in ways that produce a better world?”, </a:t>
            </a:r>
            <a:r>
              <a:rPr lang="en-US" sz="2400" dirty="0"/>
              <a:t>available at https://</a:t>
            </a:r>
            <a:r>
              <a:rPr lang="en-US" sz="2400" dirty="0" err="1"/>
              <a:t>web.archive.org</a:t>
            </a:r>
            <a:r>
              <a:rPr lang="en-US" sz="2400" dirty="0"/>
              <a:t>/web/20090815022551/http://whitman.syr.edu:80/</a:t>
            </a:r>
            <a:r>
              <a:rPr lang="en-US" sz="2400" dirty="0" err="1"/>
              <a:t>eee</a:t>
            </a:r>
            <a:r>
              <a:rPr lang="en-US" sz="2400" dirty="0"/>
              <a:t>/campus/</a:t>
            </a:r>
            <a:r>
              <a:rPr lang="en-US" sz="2400" dirty="0" err="1" smtClean="0"/>
              <a:t>ie.asp</a:t>
            </a:r>
            <a:r>
              <a:rPr lang="en-US" sz="2400" dirty="0" smtClean="0"/>
              <a:t> (accessed November 16, 2017).</a:t>
            </a:r>
            <a:endParaRPr lang="en-US" sz="2400" dirty="0" smtClean="0"/>
          </a:p>
          <a:p>
            <a:r>
              <a:rPr lang="en-US" sz="2800" dirty="0" smtClean="0"/>
              <a:t>Slide </a:t>
            </a:r>
            <a:r>
              <a:rPr lang="en-US" sz="2800" dirty="0" smtClean="0"/>
              <a:t>16: images from IWU Brand Guidebook</a:t>
            </a:r>
          </a:p>
          <a:p>
            <a:r>
              <a:rPr lang="en-US" sz="2800" dirty="0" smtClean="0"/>
              <a:t>Slide 19:</a:t>
            </a:r>
          </a:p>
          <a:p>
            <a:pPr lvl="1"/>
            <a:r>
              <a:rPr lang="en-US" sz="2400" i="1" dirty="0" smtClean="0"/>
              <a:t>leader </a:t>
            </a:r>
            <a:r>
              <a:rPr lang="en-US" sz="2400" dirty="0"/>
              <a:t>by Wilson Joseph from the Noun Project</a:t>
            </a:r>
            <a:endParaRPr lang="en-US" sz="2400" dirty="0" smtClean="0"/>
          </a:p>
          <a:p>
            <a:pPr lvl="1"/>
            <a:r>
              <a:rPr lang="en-US" sz="2400" i="1" dirty="0" smtClean="0"/>
              <a:t>education</a:t>
            </a:r>
            <a:r>
              <a:rPr lang="en-US" sz="2400" dirty="0" smtClean="0"/>
              <a:t> </a:t>
            </a:r>
            <a:r>
              <a:rPr lang="en-US" sz="2400" dirty="0"/>
              <a:t>by Maria </a:t>
            </a:r>
            <a:r>
              <a:rPr lang="en-US" sz="2400" dirty="0" err="1"/>
              <a:t>Kislitsina</a:t>
            </a:r>
            <a:r>
              <a:rPr lang="en-US" sz="2400" dirty="0"/>
              <a:t> from the Noun Project</a:t>
            </a:r>
            <a:endParaRPr lang="en-US" sz="2400" dirty="0" smtClean="0"/>
          </a:p>
          <a:p>
            <a:pPr lvl="1"/>
            <a:r>
              <a:rPr lang="en-US" sz="2400" i="1" dirty="0" smtClean="0"/>
              <a:t>graduate</a:t>
            </a:r>
            <a:r>
              <a:rPr lang="en-US" sz="2400" dirty="0" smtClean="0"/>
              <a:t> </a:t>
            </a:r>
            <a:r>
              <a:rPr lang="en-US" sz="2400" dirty="0"/>
              <a:t>by </a:t>
            </a:r>
            <a:r>
              <a:rPr lang="en-US" sz="2400" dirty="0" err="1"/>
              <a:t>Shastry</a:t>
            </a:r>
            <a:r>
              <a:rPr lang="en-US" sz="2400" dirty="0"/>
              <a:t> from the Noun Project</a:t>
            </a:r>
          </a:p>
        </p:txBody>
      </p:sp>
    </p:spTree>
    <p:extLst>
      <p:ext uri="{BB962C8B-B14F-4D97-AF65-F5344CB8AC3E}">
        <p14:creationId xmlns:p14="http://schemas.microsoft.com/office/powerpoint/2010/main" val="1066977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10-31 at 11.21.5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944" y="0"/>
            <a:ext cx="3686175" cy="6858000"/>
          </a:xfrm>
          <a:prstGeom prst="rect">
            <a:avLst/>
          </a:prstGeom>
          <a:ln>
            <a:solidFill>
              <a:srgbClr val="32733D"/>
            </a:solidFill>
          </a:ln>
        </p:spPr>
      </p:pic>
      <p:pic>
        <p:nvPicPr>
          <p:cNvPr id="8" name="Picture 7" descr="Screen Shot 2017-10-31 at 11.23.39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2477" y="570042"/>
            <a:ext cx="3835400" cy="5422900"/>
          </a:xfrm>
          <a:prstGeom prst="rect">
            <a:avLst/>
          </a:prstGeom>
          <a:ln>
            <a:solidFill>
              <a:srgbClr val="32733D"/>
            </a:solidFill>
          </a:ln>
        </p:spPr>
      </p:pic>
    </p:spTree>
    <p:extLst>
      <p:ext uri="{BB962C8B-B14F-4D97-AF65-F5344CB8AC3E}">
        <p14:creationId xmlns:p14="http://schemas.microsoft.com/office/powerpoint/2010/main" val="4208964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10-31 at 11.20.0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031" y="0"/>
            <a:ext cx="3253706" cy="5677862"/>
          </a:xfrm>
          <a:prstGeom prst="rect">
            <a:avLst/>
          </a:prstGeom>
          <a:ln>
            <a:solidFill>
              <a:srgbClr val="32733D"/>
            </a:solidFill>
          </a:ln>
        </p:spPr>
      </p:pic>
      <p:pic>
        <p:nvPicPr>
          <p:cNvPr id="6" name="Picture 5" descr="Screen Shot 2017-10-31 at 11.22.5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7891" y="237757"/>
            <a:ext cx="3239693" cy="6620243"/>
          </a:xfrm>
          <a:prstGeom prst="rect">
            <a:avLst/>
          </a:prstGeom>
          <a:ln>
            <a:solidFill>
              <a:srgbClr val="32733D"/>
            </a:solidFill>
          </a:ln>
        </p:spPr>
      </p:pic>
      <p:pic>
        <p:nvPicPr>
          <p:cNvPr id="5" name="Picture 4" descr="Screen Shot 2017-10-31 at 11.23.28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3791" y="28"/>
            <a:ext cx="3040209" cy="5696649"/>
          </a:xfrm>
          <a:prstGeom prst="rect">
            <a:avLst/>
          </a:prstGeom>
          <a:ln>
            <a:solidFill>
              <a:srgbClr val="32733D"/>
            </a:solidFill>
          </a:ln>
        </p:spPr>
      </p:pic>
    </p:spTree>
    <p:extLst>
      <p:ext uri="{BB962C8B-B14F-4D97-AF65-F5344CB8AC3E}">
        <p14:creationId xmlns:p14="http://schemas.microsoft.com/office/powerpoint/2010/main" val="1994052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10-31 at 11.40.4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4270"/>
            <a:ext cx="9144000" cy="713619"/>
          </a:xfrm>
          <a:prstGeom prst="rect">
            <a:avLst/>
          </a:prstGeom>
        </p:spPr>
      </p:pic>
      <p:pic>
        <p:nvPicPr>
          <p:cNvPr id="5" name="Picture 4" descr="Screen Shot 2017-10-31 at 11.50.27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3123" y="799540"/>
            <a:ext cx="6515100" cy="4216400"/>
          </a:xfrm>
          <a:prstGeom prst="rect">
            <a:avLst/>
          </a:prstGeom>
        </p:spPr>
      </p:pic>
      <p:sp>
        <p:nvSpPr>
          <p:cNvPr id="6" name="TextBox 5"/>
          <p:cNvSpPr txBox="1"/>
          <p:nvPr/>
        </p:nvSpPr>
        <p:spPr>
          <a:xfrm>
            <a:off x="209738" y="5068130"/>
            <a:ext cx="8739089" cy="1200328"/>
          </a:xfrm>
          <a:prstGeom prst="rect">
            <a:avLst/>
          </a:prstGeom>
          <a:noFill/>
        </p:spPr>
        <p:txBody>
          <a:bodyPr wrap="square" rtlCol="0">
            <a:spAutoFit/>
          </a:bodyPr>
          <a:lstStyle/>
          <a:p>
            <a:pPr algn="ctr"/>
            <a:r>
              <a:rPr lang="en-US" sz="2400" dirty="0"/>
              <a:t>“So much of what we hear in the popular media flies in the face of what we know to be true: there is no better preparation for a meaningful career than a liberal arts </a:t>
            </a:r>
            <a:r>
              <a:rPr lang="en-US" sz="2400" dirty="0" smtClean="0"/>
              <a:t>education</a:t>
            </a:r>
            <a:r>
              <a:rPr lang="en-US" sz="2400" dirty="0"/>
              <a:t>.</a:t>
            </a:r>
            <a:r>
              <a:rPr lang="en-US" sz="2400" dirty="0" smtClean="0"/>
              <a:t>”</a:t>
            </a:r>
            <a:endParaRPr lang="en-US" sz="2400" dirty="0"/>
          </a:p>
        </p:txBody>
      </p:sp>
      <p:sp>
        <p:nvSpPr>
          <p:cNvPr id="7" name="TextBox 6"/>
          <p:cNvSpPr txBox="1"/>
          <p:nvPr/>
        </p:nvSpPr>
        <p:spPr>
          <a:xfrm>
            <a:off x="1666254" y="6280109"/>
            <a:ext cx="5686233" cy="461665"/>
          </a:xfrm>
          <a:prstGeom prst="rect">
            <a:avLst/>
          </a:prstGeom>
          <a:noFill/>
        </p:spPr>
        <p:txBody>
          <a:bodyPr wrap="square" rtlCol="0">
            <a:spAutoFit/>
          </a:bodyPr>
          <a:lstStyle/>
          <a:p>
            <a:pPr algn="ctr"/>
            <a:r>
              <a:rPr lang="en-US" sz="1200" dirty="0"/>
              <a:t>https://</a:t>
            </a:r>
            <a:r>
              <a:rPr lang="en-US" sz="1200" dirty="0" err="1"/>
              <a:t>www.iwu.edu</a:t>
            </a:r>
            <a:r>
              <a:rPr lang="en-US" sz="1200" dirty="0"/>
              <a:t>/news/2017/</a:t>
            </a:r>
            <a:r>
              <a:rPr lang="en-US" sz="1200" dirty="0" err="1"/>
              <a:t>illinois</a:t>
            </a:r>
            <a:r>
              <a:rPr lang="en-US" sz="1200" dirty="0"/>
              <a:t>-</a:t>
            </a:r>
            <a:r>
              <a:rPr lang="en-US" sz="1200" dirty="0" err="1"/>
              <a:t>wesleyan</a:t>
            </a:r>
            <a:r>
              <a:rPr lang="en-US" sz="1200" dirty="0"/>
              <a:t>-best-college-for-job-</a:t>
            </a:r>
            <a:r>
              <a:rPr lang="en-US" sz="1200" dirty="0" err="1" smtClean="0"/>
              <a:t>placement.html</a:t>
            </a:r>
            <a:endParaRPr lang="en-US" sz="1200" dirty="0" smtClean="0"/>
          </a:p>
          <a:p>
            <a:pPr algn="ctr"/>
            <a:r>
              <a:rPr lang="en-US" sz="1200" dirty="0"/>
              <a:t>Map from https://</a:t>
            </a:r>
            <a:r>
              <a:rPr lang="en-US" sz="1200" dirty="0" err="1"/>
              <a:t>www.zippia.com</a:t>
            </a:r>
            <a:r>
              <a:rPr lang="en-US" sz="1200" dirty="0"/>
              <a:t>/advice/best-colleges-for-jobs/</a:t>
            </a:r>
          </a:p>
        </p:txBody>
      </p:sp>
    </p:spTree>
    <p:extLst>
      <p:ext uri="{BB962C8B-B14F-4D97-AF65-F5344CB8AC3E}">
        <p14:creationId xmlns:p14="http://schemas.microsoft.com/office/powerpoint/2010/main" val="2093665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Screen Shot 2017-10-31 at 11.06.20 AM.png"/>
          <p:cNvPicPr>
            <a:picLocks noGrp="1" noChangeAspect="1"/>
          </p:cNvPicPr>
          <p:nvPr>
            <p:ph idx="1"/>
          </p:nvPr>
        </p:nvPicPr>
        <p:blipFill rotWithShape="1">
          <a:blip r:embed="rId3">
            <a:extLst>
              <a:ext uri="{28A0092B-C50C-407E-A947-70E740481C1C}">
                <a14:useLocalDpi xmlns:a14="http://schemas.microsoft.com/office/drawing/2010/main" val="0"/>
              </a:ext>
            </a:extLst>
          </a:blip>
          <a:srcRect t="9892" b="3536"/>
          <a:stretch/>
        </p:blipFill>
        <p:spPr>
          <a:xfrm>
            <a:off x="457200" y="430031"/>
            <a:ext cx="8229600" cy="6060442"/>
          </a:xfrm>
          <a:ln>
            <a:solidFill>
              <a:srgbClr val="32733D"/>
            </a:solidFill>
          </a:ln>
        </p:spPr>
      </p:pic>
      <p:sp>
        <p:nvSpPr>
          <p:cNvPr id="2" name="TextBox 1"/>
          <p:cNvSpPr txBox="1"/>
          <p:nvPr/>
        </p:nvSpPr>
        <p:spPr>
          <a:xfrm>
            <a:off x="4145240" y="6488668"/>
            <a:ext cx="4998760" cy="369332"/>
          </a:xfrm>
          <a:prstGeom prst="rect">
            <a:avLst/>
          </a:prstGeom>
          <a:noFill/>
        </p:spPr>
        <p:txBody>
          <a:bodyPr wrap="square" rtlCol="0">
            <a:spAutoFit/>
          </a:bodyPr>
          <a:lstStyle/>
          <a:p>
            <a:r>
              <a:rPr lang="en-US" b="1" i="1" dirty="0" smtClean="0">
                <a:solidFill>
                  <a:srgbClr val="32733D"/>
                </a:solidFill>
              </a:rPr>
              <a:t>Three million downloads as of September 24, 2017 </a:t>
            </a:r>
            <a:endParaRPr lang="en-US" b="1" i="1" dirty="0">
              <a:solidFill>
                <a:srgbClr val="32733D"/>
              </a:solidFill>
            </a:endParaRPr>
          </a:p>
        </p:txBody>
      </p:sp>
    </p:spTree>
    <p:extLst>
      <p:ext uri="{BB962C8B-B14F-4D97-AF65-F5344CB8AC3E}">
        <p14:creationId xmlns:p14="http://schemas.microsoft.com/office/powerpoint/2010/main" val="1597409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643469167"/>
              </p:ext>
            </p:extLst>
          </p:nvPr>
        </p:nvGraphicFramePr>
        <p:xfrm>
          <a:off x="405395" y="383373"/>
          <a:ext cx="8333693" cy="6059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5831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150236" y="6023506"/>
            <a:ext cx="3717027" cy="707886"/>
          </a:xfrm>
          <a:prstGeom prst="rect">
            <a:avLst/>
          </a:prstGeom>
          <a:noFill/>
        </p:spPr>
        <p:txBody>
          <a:bodyPr wrap="square" rtlCol="0">
            <a:spAutoFit/>
          </a:bodyPr>
          <a:lstStyle/>
          <a:p>
            <a:r>
              <a:rPr lang="en-US" sz="2400" b="1" dirty="0" smtClean="0">
                <a:solidFill>
                  <a:srgbClr val="32733D"/>
                </a:solidFill>
              </a:rPr>
              <a:t>Department of Economics</a:t>
            </a:r>
          </a:p>
          <a:p>
            <a:r>
              <a:rPr lang="en-US" sz="1600" b="1" dirty="0">
                <a:solidFill>
                  <a:srgbClr val="32733D"/>
                </a:solidFill>
              </a:rPr>
              <a:t>https://</a:t>
            </a:r>
            <a:r>
              <a:rPr lang="en-US" sz="1600" b="1" dirty="0" err="1">
                <a:solidFill>
                  <a:srgbClr val="32733D"/>
                </a:solidFill>
              </a:rPr>
              <a:t>www.iwu.edu</a:t>
            </a:r>
            <a:r>
              <a:rPr lang="en-US" sz="1600" b="1" dirty="0">
                <a:solidFill>
                  <a:srgbClr val="32733D"/>
                </a:solidFill>
              </a:rPr>
              <a:t>/economics</a:t>
            </a:r>
            <a:r>
              <a:rPr lang="en-US" sz="1600" b="1" dirty="0" smtClean="0">
                <a:solidFill>
                  <a:srgbClr val="32733D"/>
                </a:solidFill>
              </a:rPr>
              <a:t>/</a:t>
            </a:r>
            <a:endParaRPr lang="en-US" sz="1600" b="1" dirty="0">
              <a:solidFill>
                <a:srgbClr val="32733D"/>
              </a:solidFill>
            </a:endParaRPr>
          </a:p>
        </p:txBody>
      </p:sp>
      <p:pic>
        <p:nvPicPr>
          <p:cNvPr id="6" name="Picture 5" descr="Screen Shot 2017-10-31 at 3.53.44 PM.png"/>
          <p:cNvPicPr>
            <a:picLocks noChangeAspect="1"/>
          </p:cNvPicPr>
          <p:nvPr/>
        </p:nvPicPr>
        <p:blipFill rotWithShape="1">
          <a:blip r:embed="rId3">
            <a:extLst>
              <a:ext uri="{28A0092B-C50C-407E-A947-70E740481C1C}">
                <a14:useLocalDpi xmlns:a14="http://schemas.microsoft.com/office/drawing/2010/main" val="0"/>
              </a:ext>
            </a:extLst>
          </a:blip>
          <a:srcRect b="30311"/>
          <a:stretch/>
        </p:blipFill>
        <p:spPr>
          <a:xfrm>
            <a:off x="1898773" y="116509"/>
            <a:ext cx="7082099" cy="4275853"/>
          </a:xfrm>
          <a:prstGeom prst="rect">
            <a:avLst/>
          </a:prstGeom>
          <a:ln>
            <a:solidFill>
              <a:srgbClr val="32733D"/>
            </a:solidFill>
          </a:ln>
        </p:spPr>
      </p:pic>
      <p:pic>
        <p:nvPicPr>
          <p:cNvPr id="7" name="Picture 6"/>
          <p:cNvPicPr>
            <a:picLocks noChangeAspect="1"/>
          </p:cNvPicPr>
          <p:nvPr/>
        </p:nvPicPr>
        <p:blipFill>
          <a:blip r:embed="rId4"/>
          <a:stretch>
            <a:fillRect/>
          </a:stretch>
        </p:blipFill>
        <p:spPr>
          <a:xfrm>
            <a:off x="209736" y="4255714"/>
            <a:ext cx="4418430" cy="2532380"/>
          </a:xfrm>
          <a:prstGeom prst="rect">
            <a:avLst/>
          </a:prstGeom>
          <a:ln>
            <a:solidFill>
              <a:srgbClr val="32733D"/>
            </a:solidFill>
          </a:ln>
        </p:spPr>
      </p:pic>
    </p:spTree>
    <p:extLst>
      <p:ext uri="{BB962C8B-B14F-4D97-AF65-F5344CB8AC3E}">
        <p14:creationId xmlns:p14="http://schemas.microsoft.com/office/powerpoint/2010/main" val="1489341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7-10-31 at 3.55.0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5624" y="113730"/>
            <a:ext cx="6489928" cy="6592809"/>
          </a:xfrm>
          <a:prstGeom prst="rect">
            <a:avLst/>
          </a:prstGeom>
        </p:spPr>
      </p:pic>
      <p:sp>
        <p:nvSpPr>
          <p:cNvPr id="5" name="Right Arrow 4"/>
          <p:cNvSpPr/>
          <p:nvPr/>
        </p:nvSpPr>
        <p:spPr>
          <a:xfrm>
            <a:off x="1386602" y="2877768"/>
            <a:ext cx="1122239" cy="221367"/>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6" name="Right Arrow 5"/>
          <p:cNvSpPr/>
          <p:nvPr/>
        </p:nvSpPr>
        <p:spPr>
          <a:xfrm rot="20491032">
            <a:off x="1374917" y="3471437"/>
            <a:ext cx="1122239" cy="256319"/>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7" name="Right Arrow 6"/>
          <p:cNvSpPr/>
          <p:nvPr/>
        </p:nvSpPr>
        <p:spPr>
          <a:xfrm>
            <a:off x="1526428" y="5790487"/>
            <a:ext cx="982413" cy="279622"/>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8" name="TextBox 7"/>
          <p:cNvSpPr txBox="1"/>
          <p:nvPr/>
        </p:nvSpPr>
        <p:spPr>
          <a:xfrm>
            <a:off x="0" y="195286"/>
            <a:ext cx="2415624" cy="646331"/>
          </a:xfrm>
          <a:prstGeom prst="rect">
            <a:avLst/>
          </a:prstGeom>
          <a:noFill/>
        </p:spPr>
        <p:txBody>
          <a:bodyPr wrap="square" rtlCol="0">
            <a:spAutoFit/>
          </a:bodyPr>
          <a:lstStyle/>
          <a:p>
            <a:pPr algn="ctr"/>
            <a:r>
              <a:rPr lang="en-US" b="1" dirty="0" smtClean="0">
                <a:solidFill>
                  <a:srgbClr val="32733D"/>
                </a:solidFill>
              </a:rPr>
              <a:t>Department of Economics - Research</a:t>
            </a:r>
          </a:p>
        </p:txBody>
      </p:sp>
      <p:sp>
        <p:nvSpPr>
          <p:cNvPr id="11" name="Right Arrow 10"/>
          <p:cNvSpPr/>
          <p:nvPr/>
        </p:nvSpPr>
        <p:spPr>
          <a:xfrm>
            <a:off x="1782774" y="1514615"/>
            <a:ext cx="785245" cy="477686"/>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2" name="Right Arrow 11"/>
          <p:cNvSpPr/>
          <p:nvPr/>
        </p:nvSpPr>
        <p:spPr>
          <a:xfrm rot="7323675">
            <a:off x="7608835" y="3518565"/>
            <a:ext cx="999169" cy="873816"/>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40355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641</TotalTime>
  <Words>2529</Words>
  <Application>Microsoft Macintosh PowerPoint</Application>
  <PresentationFormat>On-screen Show (4:3)</PresentationFormat>
  <Paragraphs>192</Paragraphs>
  <Slides>21</Slides>
  <Notes>20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Show, don’t tell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Getting Started</vt:lpstr>
      <vt:lpstr>PowerPoint Presentation</vt:lpstr>
      <vt:lpstr>THANKS/Q&amp;A</vt:lpstr>
      <vt:lpstr>Attribution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Stephanie  Davis-Kahl</cp:lastModifiedBy>
  <cp:revision>92</cp:revision>
  <dcterms:created xsi:type="dcterms:W3CDTF">2017-09-28T19:27:22Z</dcterms:created>
  <dcterms:modified xsi:type="dcterms:W3CDTF">2017-11-16T17:28:55Z</dcterms:modified>
</cp:coreProperties>
</file>