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jpg" ContentType="image/jpe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16"/>
  </p:notesMasterIdLst>
  <p:sldIdLst>
    <p:sldId id="256" r:id="rId2"/>
    <p:sldId id="257" r:id="rId3"/>
    <p:sldId id="260" r:id="rId4"/>
    <p:sldId id="262" r:id="rId5"/>
    <p:sldId id="258" r:id="rId6"/>
    <p:sldId id="263" r:id="rId7"/>
    <p:sldId id="264" r:id="rId8"/>
    <p:sldId id="267" r:id="rId9"/>
    <p:sldId id="265" r:id="rId10"/>
    <p:sldId id="266" r:id="rId11"/>
    <p:sldId id="269" r:id="rId12"/>
    <p:sldId id="270" r:id="rId13"/>
    <p:sldId id="271" r:id="rId14"/>
    <p:sldId id="259" r:id="rId15"/>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5" autoAdjust="0"/>
    <p:restoredTop sz="61581" autoAdjust="0"/>
  </p:normalViewPr>
  <p:slideViewPr>
    <p:cSldViewPr snapToGrid="0" snapToObjects="1">
      <p:cViewPr varScale="1">
        <p:scale>
          <a:sx n="77" d="100"/>
          <a:sy n="77" d="100"/>
        </p:scale>
        <p:origin x="-2040" y="-11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theme" Target="theme/theme1.xml"/><Relationship Id="rId21"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notesMaster" Target="notesMasters/notesMaster1.xml"/><Relationship Id="rId17" Type="http://schemas.openxmlformats.org/officeDocument/2006/relationships/printerSettings" Target="printerSettings/printerSettings1.bin"/><Relationship Id="rId18" Type="http://schemas.openxmlformats.org/officeDocument/2006/relationships/presProps" Target="presProps.xml"/><Relationship Id="rId19" Type="http://schemas.openxmlformats.org/officeDocument/2006/relationships/viewProps" Target="viewProp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6C87463-30F7-CC49-856F-AEBAFF3693AA}" type="doc">
      <dgm:prSet loTypeId="urn:microsoft.com/office/officeart/2005/8/layout/arrow5" loCatId="" qsTypeId="urn:microsoft.com/office/officeart/2005/8/quickstyle/simple4" qsCatId="simple" csTypeId="urn:microsoft.com/office/officeart/2005/8/colors/accent1_2" csCatId="accent1" phldr="1"/>
      <dgm:spPr/>
      <dgm:t>
        <a:bodyPr/>
        <a:lstStyle/>
        <a:p>
          <a:endParaRPr lang="en-US"/>
        </a:p>
      </dgm:t>
    </dgm:pt>
    <dgm:pt modelId="{82F51F59-45D8-EB4D-A7B1-8D0DC06A18C0}">
      <dgm:prSet phldrT="[Text]"/>
      <dgm:spPr/>
      <dgm:t>
        <a:bodyPr/>
        <a:lstStyle/>
        <a:p>
          <a:r>
            <a:rPr lang="en-US" b="1" dirty="0" smtClean="0">
              <a:solidFill>
                <a:schemeClr val="tx2"/>
              </a:solidFill>
            </a:rPr>
            <a:t>Practical</a:t>
          </a:r>
          <a:endParaRPr lang="en-US" b="1" dirty="0">
            <a:solidFill>
              <a:schemeClr val="tx2"/>
            </a:solidFill>
          </a:endParaRPr>
        </a:p>
      </dgm:t>
    </dgm:pt>
    <dgm:pt modelId="{A923A98A-5655-D64F-9832-AA92E66BD80E}" type="parTrans" cxnId="{5B99A60A-B601-8649-B588-3A952139FCFD}">
      <dgm:prSet/>
      <dgm:spPr/>
      <dgm:t>
        <a:bodyPr/>
        <a:lstStyle/>
        <a:p>
          <a:endParaRPr lang="en-US"/>
        </a:p>
      </dgm:t>
    </dgm:pt>
    <dgm:pt modelId="{1885A96A-BC0F-5041-BB44-F5093D638E6B}" type="sibTrans" cxnId="{5B99A60A-B601-8649-B588-3A952139FCFD}">
      <dgm:prSet/>
      <dgm:spPr/>
      <dgm:t>
        <a:bodyPr/>
        <a:lstStyle/>
        <a:p>
          <a:endParaRPr lang="en-US"/>
        </a:p>
      </dgm:t>
    </dgm:pt>
    <dgm:pt modelId="{D3E84817-0C94-8940-8A0F-259A867B2E81}">
      <dgm:prSet phldrT="[Text]"/>
      <dgm:spPr/>
      <dgm:t>
        <a:bodyPr/>
        <a:lstStyle/>
        <a:p>
          <a:r>
            <a:rPr lang="en-US" b="1" dirty="0" smtClean="0">
              <a:solidFill>
                <a:srgbClr val="465466"/>
              </a:solidFill>
            </a:rPr>
            <a:t>Scholarly</a:t>
          </a:r>
          <a:r>
            <a:rPr lang="en-US" dirty="0" smtClean="0"/>
            <a:t> </a:t>
          </a:r>
          <a:endParaRPr lang="en-US" dirty="0"/>
        </a:p>
      </dgm:t>
    </dgm:pt>
    <dgm:pt modelId="{522204BA-A8F0-984F-866C-DC66561C3CF1}" type="parTrans" cxnId="{2C456B78-7C2B-814F-B41B-E75DB9D9FE59}">
      <dgm:prSet/>
      <dgm:spPr/>
      <dgm:t>
        <a:bodyPr/>
        <a:lstStyle/>
        <a:p>
          <a:endParaRPr lang="en-US"/>
        </a:p>
      </dgm:t>
    </dgm:pt>
    <dgm:pt modelId="{538A118A-6C16-AD4C-9BF5-6EBE4009151C}" type="sibTrans" cxnId="{2C456B78-7C2B-814F-B41B-E75DB9D9FE59}">
      <dgm:prSet/>
      <dgm:spPr/>
      <dgm:t>
        <a:bodyPr/>
        <a:lstStyle/>
        <a:p>
          <a:endParaRPr lang="en-US"/>
        </a:p>
      </dgm:t>
    </dgm:pt>
    <dgm:pt modelId="{13213199-F557-7247-8F6B-80E25CA990E9}" type="pres">
      <dgm:prSet presAssocID="{A6C87463-30F7-CC49-856F-AEBAFF3693AA}" presName="diagram" presStyleCnt="0">
        <dgm:presLayoutVars>
          <dgm:dir/>
          <dgm:resizeHandles val="exact"/>
        </dgm:presLayoutVars>
      </dgm:prSet>
      <dgm:spPr/>
      <dgm:t>
        <a:bodyPr/>
        <a:lstStyle/>
        <a:p>
          <a:endParaRPr lang="en-US"/>
        </a:p>
      </dgm:t>
    </dgm:pt>
    <dgm:pt modelId="{7F98D97A-A5DB-0B4D-852B-A7F606714389}" type="pres">
      <dgm:prSet presAssocID="{82F51F59-45D8-EB4D-A7B1-8D0DC06A18C0}" presName="arrow" presStyleLbl="node1" presStyleIdx="0" presStyleCnt="2">
        <dgm:presLayoutVars>
          <dgm:bulletEnabled val="1"/>
        </dgm:presLayoutVars>
      </dgm:prSet>
      <dgm:spPr/>
      <dgm:t>
        <a:bodyPr/>
        <a:lstStyle/>
        <a:p>
          <a:endParaRPr lang="en-US"/>
        </a:p>
      </dgm:t>
    </dgm:pt>
    <dgm:pt modelId="{BFD81025-93F5-8742-89E7-3358854AE8EA}" type="pres">
      <dgm:prSet presAssocID="{D3E84817-0C94-8940-8A0F-259A867B2E81}" presName="arrow" presStyleLbl="node1" presStyleIdx="1" presStyleCnt="2">
        <dgm:presLayoutVars>
          <dgm:bulletEnabled val="1"/>
        </dgm:presLayoutVars>
      </dgm:prSet>
      <dgm:spPr/>
      <dgm:t>
        <a:bodyPr/>
        <a:lstStyle/>
        <a:p>
          <a:endParaRPr lang="en-US"/>
        </a:p>
      </dgm:t>
    </dgm:pt>
  </dgm:ptLst>
  <dgm:cxnLst>
    <dgm:cxn modelId="{5B99A60A-B601-8649-B588-3A952139FCFD}" srcId="{A6C87463-30F7-CC49-856F-AEBAFF3693AA}" destId="{82F51F59-45D8-EB4D-A7B1-8D0DC06A18C0}" srcOrd="0" destOrd="0" parTransId="{A923A98A-5655-D64F-9832-AA92E66BD80E}" sibTransId="{1885A96A-BC0F-5041-BB44-F5093D638E6B}"/>
    <dgm:cxn modelId="{2C456B78-7C2B-814F-B41B-E75DB9D9FE59}" srcId="{A6C87463-30F7-CC49-856F-AEBAFF3693AA}" destId="{D3E84817-0C94-8940-8A0F-259A867B2E81}" srcOrd="1" destOrd="0" parTransId="{522204BA-A8F0-984F-866C-DC66561C3CF1}" sibTransId="{538A118A-6C16-AD4C-9BF5-6EBE4009151C}"/>
    <dgm:cxn modelId="{BC6DC99E-D549-7740-98CA-29394CEB356A}" type="presOf" srcId="{A6C87463-30F7-CC49-856F-AEBAFF3693AA}" destId="{13213199-F557-7247-8F6B-80E25CA990E9}" srcOrd="0" destOrd="0" presId="urn:microsoft.com/office/officeart/2005/8/layout/arrow5"/>
    <dgm:cxn modelId="{3E6C321E-5D4A-0040-B6AB-468DE8F6F6FB}" type="presOf" srcId="{D3E84817-0C94-8940-8A0F-259A867B2E81}" destId="{BFD81025-93F5-8742-89E7-3358854AE8EA}" srcOrd="0" destOrd="0" presId="urn:microsoft.com/office/officeart/2005/8/layout/arrow5"/>
    <dgm:cxn modelId="{0E361D45-7593-E149-9EA5-5E04FE428FE8}" type="presOf" srcId="{82F51F59-45D8-EB4D-A7B1-8D0DC06A18C0}" destId="{7F98D97A-A5DB-0B4D-852B-A7F606714389}" srcOrd="0" destOrd="0" presId="urn:microsoft.com/office/officeart/2005/8/layout/arrow5"/>
    <dgm:cxn modelId="{5544F7A5-6943-6847-9914-EEADB7EFE858}" type="presParOf" srcId="{13213199-F557-7247-8F6B-80E25CA990E9}" destId="{7F98D97A-A5DB-0B4D-852B-A7F606714389}" srcOrd="0" destOrd="0" presId="urn:microsoft.com/office/officeart/2005/8/layout/arrow5"/>
    <dgm:cxn modelId="{DCD3F45D-131D-FF43-B903-C37C6CD3CCB1}" type="presParOf" srcId="{13213199-F557-7247-8F6B-80E25CA990E9}" destId="{BFD81025-93F5-8742-89E7-3358854AE8EA}" srcOrd="1" destOrd="0" presId="urn:microsoft.com/office/officeart/2005/8/layout/arrow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F98D97A-A5DB-0B4D-852B-A7F606714389}">
      <dsp:nvSpPr>
        <dsp:cNvPr id="0" name=""/>
        <dsp:cNvSpPr/>
      </dsp:nvSpPr>
      <dsp:spPr>
        <a:xfrm rot="16200000">
          <a:off x="1636" y="687291"/>
          <a:ext cx="3646872" cy="3646872"/>
        </a:xfrm>
        <a:prstGeom prst="downArrow">
          <a:avLst>
            <a:gd name="adj1" fmla="val 50000"/>
            <a:gd name="adj2" fmla="val 35000"/>
          </a:avLst>
        </a:prstGeom>
        <a:solidFill>
          <a:schemeClr val="accent1">
            <a:hueOff val="0"/>
            <a:satOff val="0"/>
            <a:lumOff val="0"/>
            <a:alphaOff val="0"/>
          </a:schemeClr>
        </a:solidFill>
        <a:ln>
          <a:noFill/>
        </a:ln>
        <a:effectLst>
          <a:outerShdw blurRad="50800" dist="25400" algn="bl"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327152" tIns="327152" rIns="327152" bIns="327152" numCol="1" spcCol="1270" anchor="ctr" anchorCtr="0">
          <a:noAutofit/>
        </a:bodyPr>
        <a:lstStyle/>
        <a:p>
          <a:pPr lvl="0" algn="ctr" defTabSz="2044700">
            <a:lnSpc>
              <a:spcPct val="90000"/>
            </a:lnSpc>
            <a:spcBef>
              <a:spcPct val="0"/>
            </a:spcBef>
            <a:spcAft>
              <a:spcPct val="35000"/>
            </a:spcAft>
          </a:pPr>
          <a:r>
            <a:rPr lang="en-US" sz="4600" b="1" kern="1200" dirty="0" smtClean="0">
              <a:solidFill>
                <a:schemeClr val="tx2"/>
              </a:solidFill>
            </a:rPr>
            <a:t>Practical</a:t>
          </a:r>
          <a:endParaRPr lang="en-US" sz="4600" b="1" kern="1200" dirty="0">
            <a:solidFill>
              <a:schemeClr val="tx2"/>
            </a:solidFill>
          </a:endParaRPr>
        </a:p>
      </dsp:txBody>
      <dsp:txXfrm rot="5400000">
        <a:off x="1637" y="1599009"/>
        <a:ext cx="3008669" cy="1823436"/>
      </dsp:txXfrm>
    </dsp:sp>
    <dsp:sp modelId="{BFD81025-93F5-8742-89E7-3358854AE8EA}">
      <dsp:nvSpPr>
        <dsp:cNvPr id="0" name=""/>
        <dsp:cNvSpPr/>
      </dsp:nvSpPr>
      <dsp:spPr>
        <a:xfrm rot="5400000">
          <a:off x="3895728" y="687291"/>
          <a:ext cx="3646872" cy="3646872"/>
        </a:xfrm>
        <a:prstGeom prst="downArrow">
          <a:avLst>
            <a:gd name="adj1" fmla="val 50000"/>
            <a:gd name="adj2" fmla="val 35000"/>
          </a:avLst>
        </a:prstGeom>
        <a:solidFill>
          <a:schemeClr val="accent1">
            <a:hueOff val="0"/>
            <a:satOff val="0"/>
            <a:lumOff val="0"/>
            <a:alphaOff val="0"/>
          </a:schemeClr>
        </a:solidFill>
        <a:ln>
          <a:noFill/>
        </a:ln>
        <a:effectLst>
          <a:outerShdw blurRad="50800" dist="25400" algn="bl"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327152" tIns="327152" rIns="327152" bIns="327152" numCol="1" spcCol="1270" anchor="ctr" anchorCtr="0">
          <a:noAutofit/>
        </a:bodyPr>
        <a:lstStyle/>
        <a:p>
          <a:pPr lvl="0" algn="ctr" defTabSz="2044700">
            <a:lnSpc>
              <a:spcPct val="90000"/>
            </a:lnSpc>
            <a:spcBef>
              <a:spcPct val="0"/>
            </a:spcBef>
            <a:spcAft>
              <a:spcPct val="35000"/>
            </a:spcAft>
          </a:pPr>
          <a:r>
            <a:rPr lang="en-US" sz="4600" b="1" kern="1200" dirty="0" smtClean="0">
              <a:solidFill>
                <a:srgbClr val="465466"/>
              </a:solidFill>
            </a:rPr>
            <a:t>Scholarly</a:t>
          </a:r>
          <a:r>
            <a:rPr lang="en-US" sz="4600" kern="1200" dirty="0" smtClean="0"/>
            <a:t> </a:t>
          </a:r>
          <a:endParaRPr lang="en-US" sz="4600" kern="1200" dirty="0"/>
        </a:p>
      </dsp:txBody>
      <dsp:txXfrm rot="-5400000">
        <a:off x="4533932" y="1599009"/>
        <a:ext cx="3008669" cy="1823436"/>
      </dsp:txXfrm>
    </dsp:sp>
  </dsp:spTree>
</dsp:drawing>
</file>

<file path=ppt/diagrams/layout1.xml><?xml version="1.0" encoding="utf-8"?>
<dgm:layoutDef xmlns:dgm="http://schemas.openxmlformats.org/drawingml/2006/diagram" xmlns:a="http://schemas.openxmlformats.org/drawingml/2006/main" uniqueId="urn:microsoft.com/office/officeart/2005/8/layout/arrow5">
  <dgm:title val=""/>
  <dgm:desc val=""/>
  <dgm:catLst>
    <dgm:cat type="relationship" pri="6000"/>
    <dgm:cat type="process" pri="31000"/>
  </dgm:catLst>
  <dgm:sampData>
    <dgm:dataModel>
      <dgm:ptLst>
        <dgm:pt modelId="0" type="doc"/>
        <dgm:pt modelId="1">
          <dgm:prSet phldr="1"/>
        </dgm:pt>
        <dgm:pt modelId="2">
          <dgm:prSet phldr="1"/>
        </dgm:pt>
      </dgm:ptLst>
      <dgm:cxnLst>
        <dgm:cxn modelId="4" srcId="0" destId="1" srcOrd="0" destOrd="0"/>
        <dgm:cxn modelId="5" srcId="0" destId="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diagram">
    <dgm:varLst>
      <dgm:dir/>
      <dgm:resizeHandles val="exact"/>
    </dgm:varLst>
    <dgm:choose name="Name0">
      <dgm:if name="Name1" axis="ch" ptType="node" func="cnt" op="equ" val="2">
        <dgm:choose name="Name2">
          <dgm:if name="Name3" func="var" arg="dir" op="equ" val="norm">
            <dgm:alg type="cycle">
              <dgm:param type="rotPath" val="alongPath"/>
              <dgm:param type="stAng" val="270"/>
            </dgm:alg>
          </dgm:if>
          <dgm:else name="Name4">
            <dgm:alg type="cycle">
              <dgm:param type="rotPath" val="alongPath"/>
              <dgm:param type="stAng" val="90"/>
              <dgm:param type="spanAng" val="-360"/>
            </dgm:alg>
          </dgm:else>
        </dgm:choose>
      </dgm:if>
      <dgm:else name="Name5">
        <dgm:choose name="Name6">
          <dgm:if name="Name7" func="var" arg="dir" op="equ" val="norm">
            <dgm:alg type="cycle">
              <dgm:param type="rotPath" val="alongPath"/>
            </dgm:alg>
          </dgm:if>
          <dgm:else name="Name8">
            <dgm:alg type="cycle">
              <dgm:param type="rotPath" val="alongPath"/>
              <dgm:param type="spanAng" val="-360"/>
            </dgm:alg>
          </dgm:else>
        </dgm:choose>
      </dgm:else>
    </dgm:choose>
    <dgm:shape xmlns:r="http://schemas.openxmlformats.org/officeDocument/2006/relationships" r:blip="">
      <dgm:adjLst/>
    </dgm:shape>
    <dgm:presOf/>
    <dgm:choose name="Name9">
      <dgm:if name="Name10" axis="ch" ptType="node" func="cnt" op="lte" val="2">
        <dgm:constrLst>
          <dgm:constr type="primFontSz" for="ch" ptType="node" op="equ" val="65"/>
          <dgm:constr type="w" for="ch" ptType="node" refType="w"/>
          <dgm:constr type="h" for="ch" ptType="node" refType="w" refFor="ch" refPtType="node" op="equ"/>
          <dgm:constr type="sibSp" refType="w" refFor="ch" refPtType="node" fact="0.1"/>
          <dgm:constr type="sibSp" refType="h" op="lte" fact="0.1"/>
          <dgm:constr type="diam" refType="w" refFor="ch" refPtType="node" op="equ" fact="1.1"/>
        </dgm:constrLst>
      </dgm:if>
      <dgm:if name="Name11" axis="ch" ptType="node" func="cnt" op="equ" val="5">
        <dgm:constrLst>
          <dgm:constr type="primFontSz" for="ch" ptType="node" op="equ" val="65"/>
          <dgm:constr type="w" for="ch" ptType="node" refType="w"/>
          <dgm:constr type="h" for="ch" ptType="node" refType="w" refFor="ch" refPtType="node" op="equ"/>
          <dgm:constr type="sibSp" refType="w" refFor="ch" refPtType="node" fact="-0.2"/>
          <dgm:constr type="sibSp" refType="h" op="lte" fact="0.1"/>
        </dgm:constrLst>
      </dgm:if>
      <dgm:if name="Name12" axis="ch" ptType="node" func="cnt" op="equ" val="6">
        <dgm:constrLst>
          <dgm:constr type="primFontSz" for="ch" ptType="node" op="equ" val="65"/>
          <dgm:constr type="w" for="ch" ptType="node" refType="w"/>
          <dgm:constr type="h" for="ch" ptType="node" refType="w" refFor="ch" refPtType="node" op="equ"/>
          <dgm:constr type="sibSp" refType="w" refFor="ch" refPtType="node" fact="-0.1"/>
          <dgm:constr type="sibSp" refType="h" op="lte" fact="0.1"/>
        </dgm:constrLst>
      </dgm:if>
      <dgm:if name="Name13" axis="ch" ptType="node" func="cnt" op="equ" val="7">
        <dgm:constrLst>
          <dgm:constr type="primFontSz" for="ch" ptType="node" op="equ" val="65"/>
          <dgm:constr type="w" for="ch" ptType="node" refType="w"/>
          <dgm:constr type="h" for="ch" ptType="node" refType="w" refFor="ch" refPtType="node" op="equ"/>
          <dgm:constr type="sibSp" refType="w" refFor="ch" refPtType="node" fact="-0.1"/>
          <dgm:constr type="sibSp" refType="h" op="lte" fact="0.1"/>
        </dgm:constrLst>
      </dgm:if>
      <dgm:if name="Name14" axis="ch" ptType="node" func="cnt" op="equ" val="8">
        <dgm:constrLst>
          <dgm:constr type="primFontSz" for="ch" ptType="node" op="equ" val="65"/>
          <dgm:constr type="w" for="ch" ptType="node" refType="w"/>
          <dgm:constr type="h" for="ch" ptType="node" refType="w" refFor="ch" refPtType="node" op="equ"/>
          <dgm:constr type="sibSp"/>
          <dgm:constr type="sibSp" refType="h" op="lte" fact="0.1"/>
        </dgm:constrLst>
      </dgm:if>
      <dgm:if name="Name15" axis="ch" ptType="node" func="cnt" op="gte" val="9">
        <dgm:constrLst>
          <dgm:constr type="primFontSz" for="ch" ptType="node" op="equ" val="65"/>
          <dgm:constr type="w" for="ch" ptType="node" refType="w"/>
          <dgm:constr type="h" for="ch" ptType="node" refType="w" refFor="ch" refPtType="node" op="equ"/>
          <dgm:constr type="sibSp" refType="w" refFor="ch" refPtType="node" fact="-0.1"/>
          <dgm:constr type="sibSp" refType="h" op="lte" fact="0.1"/>
        </dgm:constrLst>
      </dgm:if>
      <dgm:else name="Name16">
        <dgm:constrLst>
          <dgm:constr type="primFontSz" for="ch" ptType="node" op="equ" val="65"/>
          <dgm:constr type="w" for="ch" ptType="node" refType="w"/>
          <dgm:constr type="h" for="ch" ptType="node" refType="w" refFor="ch" refPtType="node" op="equ"/>
          <dgm:constr type="sibSp" refType="w" refFor="ch" refPtType="node" fact="-0.35"/>
        </dgm:constrLst>
      </dgm:else>
    </dgm:choose>
    <dgm:ruleLst/>
    <dgm:forEach name="Name17" axis="ch" ptType="node">
      <dgm:layoutNode name="arrow">
        <dgm:varLst>
          <dgm:bulletEnabled val="1"/>
        </dgm:varLst>
        <dgm:alg type="tx"/>
        <dgm:shape xmlns:r="http://schemas.openxmlformats.org/officeDocument/2006/relationships" type="downArrow" r:blip="">
          <dgm:adjLst>
            <dgm:adj idx="2" val="0.35"/>
          </dgm:adjLst>
        </dgm:shape>
        <dgm:presOf axis="desOrSelf" ptType="node"/>
        <dgm:constrLst/>
        <dgm:ruleLst>
          <dgm:rule type="primFontSz" val="5" fact="NaN" max="NaN"/>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E857834-E201-FE4E-8784-1008D8C0B6EE}" type="datetimeFigureOut">
              <a:rPr lang="en-US" smtClean="0"/>
              <a:t>4/16/13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96480FF-7217-3448-869C-AD8F90F1FB19}" type="slidenum">
              <a:rPr lang="en-US" smtClean="0"/>
              <a:t>‹#›</a:t>
            </a:fld>
            <a:endParaRPr lang="en-US"/>
          </a:p>
        </p:txBody>
      </p:sp>
    </p:spTree>
    <p:extLst>
      <p:ext uri="{BB962C8B-B14F-4D97-AF65-F5344CB8AC3E}">
        <p14:creationId xmlns:p14="http://schemas.microsoft.com/office/powerpoint/2010/main" val="306238"/>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smtClean="0"/>
          </a:p>
          <a:p>
            <a:r>
              <a:rPr lang="en-US" dirty="0" smtClean="0"/>
              <a:t>Introduction of me, IWU</a:t>
            </a:r>
          </a:p>
          <a:p>
            <a:endParaRPr lang="en-US" dirty="0" smtClean="0"/>
          </a:p>
          <a:p>
            <a:r>
              <a:rPr lang="en-US" dirty="0" smtClean="0"/>
              <a:t>Strong</a:t>
            </a:r>
            <a:r>
              <a:rPr lang="en-US" baseline="0" dirty="0" smtClean="0"/>
              <a:t> tradition of student publishing, scholarship &amp; creative activity</a:t>
            </a:r>
            <a:endParaRPr lang="en-US" dirty="0"/>
          </a:p>
        </p:txBody>
      </p:sp>
      <p:sp>
        <p:nvSpPr>
          <p:cNvPr id="4" name="Slide Number Placeholder 3"/>
          <p:cNvSpPr>
            <a:spLocks noGrp="1"/>
          </p:cNvSpPr>
          <p:nvPr>
            <p:ph type="sldNum" sz="quarter" idx="10"/>
          </p:nvPr>
        </p:nvSpPr>
        <p:spPr/>
        <p:txBody>
          <a:bodyPr/>
          <a:lstStyle/>
          <a:p>
            <a:fld id="{E96480FF-7217-3448-869C-AD8F90F1FB19}" type="slidenum">
              <a:rPr lang="en-US" smtClean="0"/>
              <a:t>1</a:t>
            </a:fld>
            <a:endParaRPr lang="en-US"/>
          </a:p>
        </p:txBody>
      </p:sp>
    </p:spTree>
    <p:extLst>
      <p:ext uri="{BB962C8B-B14F-4D97-AF65-F5344CB8AC3E}">
        <p14:creationId xmlns:p14="http://schemas.microsoft.com/office/powerpoint/2010/main" val="362246964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endParaRPr lang="en-US" dirty="0" smtClean="0"/>
          </a:p>
          <a:p>
            <a:r>
              <a:rPr lang="en-US" dirty="0" smtClean="0"/>
              <a:t>Finally, I think these are fantastic</a:t>
            </a:r>
            <a:r>
              <a:rPr lang="en-US" baseline="0" dirty="0" smtClean="0"/>
              <a:t> discussion questions for any undergraduate (or graduate student or faculty member, for that matter) – it seems like, increasingly, there’s no one right answer to any of these questions, and that’s exactly where students in the liberal arts thrive.  </a:t>
            </a:r>
            <a:endParaRPr lang="en-US" dirty="0"/>
          </a:p>
        </p:txBody>
      </p:sp>
      <p:sp>
        <p:nvSpPr>
          <p:cNvPr id="4" name="Slide Number Placeholder 3"/>
          <p:cNvSpPr>
            <a:spLocks noGrp="1"/>
          </p:cNvSpPr>
          <p:nvPr>
            <p:ph type="sldNum" sz="quarter" idx="10"/>
          </p:nvPr>
        </p:nvSpPr>
        <p:spPr/>
        <p:txBody>
          <a:bodyPr/>
          <a:lstStyle/>
          <a:p>
            <a:fld id="{E96480FF-7217-3448-869C-AD8F90F1FB19}" type="slidenum">
              <a:rPr lang="en-US" smtClean="0"/>
              <a:t>10</a:t>
            </a:fld>
            <a:endParaRPr lang="en-US"/>
          </a:p>
        </p:txBody>
      </p:sp>
    </p:spTree>
    <p:extLst>
      <p:ext uri="{BB962C8B-B14F-4D97-AF65-F5344CB8AC3E}">
        <p14:creationId xmlns:p14="http://schemas.microsoft.com/office/powerpoint/2010/main" val="163563169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smtClean="0"/>
          </a:p>
          <a:p>
            <a:r>
              <a:rPr lang="en-US" dirty="0" smtClean="0"/>
              <a:t>I’d like to close with the beginnings of a roadmap</a:t>
            </a:r>
            <a:r>
              <a:rPr lang="en-US" baseline="0" dirty="0" smtClean="0"/>
              <a:t> for those interested in publishing with undergraduates – my advice is to begin where you are, and identify how you as a library and as a campus are distinct from those similar to you, and focus on how you can best communicate that.  </a:t>
            </a:r>
            <a:endParaRPr lang="en-US" dirty="0"/>
          </a:p>
        </p:txBody>
      </p:sp>
      <p:sp>
        <p:nvSpPr>
          <p:cNvPr id="4" name="Slide Number Placeholder 3"/>
          <p:cNvSpPr>
            <a:spLocks noGrp="1"/>
          </p:cNvSpPr>
          <p:nvPr>
            <p:ph type="sldNum" sz="quarter" idx="10"/>
          </p:nvPr>
        </p:nvSpPr>
        <p:spPr/>
        <p:txBody>
          <a:bodyPr/>
          <a:lstStyle/>
          <a:p>
            <a:fld id="{5E67BB96-E64C-4042-A68E-618BD9DEBB2E}" type="slidenum">
              <a:rPr lang="en-US" smtClean="0"/>
              <a:t>11</a:t>
            </a:fld>
            <a:endParaRPr lang="en-US"/>
          </a:p>
        </p:txBody>
      </p:sp>
    </p:spTree>
    <p:extLst>
      <p:ext uri="{BB962C8B-B14F-4D97-AF65-F5344CB8AC3E}">
        <p14:creationId xmlns:p14="http://schemas.microsoft.com/office/powerpoint/2010/main" val="82373821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smtClean="0"/>
          </a:p>
          <a:p>
            <a:r>
              <a:rPr lang="en-US" dirty="0" smtClean="0"/>
              <a:t>A big question I</a:t>
            </a:r>
            <a:r>
              <a:rPr lang="en-US" baseline="0" dirty="0" smtClean="0"/>
              <a:t> hear frequently is “How am I going to make this work?”  That’s an important question but it shouldn’t hold you back.  It’s a good reality check, but don’t let the exercise of answering these particular questions have a chilling effect on the excitement generated by the questions on the previous slide. On the other hand, hopefully there is someone at your institution who is jumping up and down, excited to have the chance to take on these projects.</a:t>
            </a:r>
            <a:endParaRPr lang="en-US" dirty="0"/>
          </a:p>
        </p:txBody>
      </p:sp>
      <p:sp>
        <p:nvSpPr>
          <p:cNvPr id="4" name="Slide Number Placeholder 3"/>
          <p:cNvSpPr>
            <a:spLocks noGrp="1"/>
          </p:cNvSpPr>
          <p:nvPr>
            <p:ph type="sldNum" sz="quarter" idx="10"/>
          </p:nvPr>
        </p:nvSpPr>
        <p:spPr/>
        <p:txBody>
          <a:bodyPr/>
          <a:lstStyle/>
          <a:p>
            <a:fld id="{5E67BB96-E64C-4042-A68E-618BD9DEBB2E}" type="slidenum">
              <a:rPr lang="en-US" smtClean="0"/>
              <a:t>12</a:t>
            </a:fld>
            <a:endParaRPr lang="en-US"/>
          </a:p>
        </p:txBody>
      </p:sp>
    </p:spTree>
    <p:extLst>
      <p:ext uri="{BB962C8B-B14F-4D97-AF65-F5344CB8AC3E}">
        <p14:creationId xmlns:p14="http://schemas.microsoft.com/office/powerpoint/2010/main" val="63088455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smtClean="0"/>
          </a:p>
          <a:p>
            <a:r>
              <a:rPr lang="en-US" dirty="0" smtClean="0"/>
              <a:t>You don’t know how you’re doing unless you ask.</a:t>
            </a:r>
            <a:r>
              <a:rPr lang="en-US" baseline="0" dirty="0" smtClean="0"/>
              <a:t>  Assess, reflect, adjust – and then do it again.</a:t>
            </a:r>
          </a:p>
        </p:txBody>
      </p:sp>
      <p:sp>
        <p:nvSpPr>
          <p:cNvPr id="4" name="Slide Number Placeholder 3"/>
          <p:cNvSpPr>
            <a:spLocks noGrp="1"/>
          </p:cNvSpPr>
          <p:nvPr>
            <p:ph type="sldNum" sz="quarter" idx="10"/>
          </p:nvPr>
        </p:nvSpPr>
        <p:spPr/>
        <p:txBody>
          <a:bodyPr/>
          <a:lstStyle/>
          <a:p>
            <a:fld id="{5E67BB96-E64C-4042-A68E-618BD9DEBB2E}" type="slidenum">
              <a:rPr lang="en-US" smtClean="0"/>
              <a:t>13</a:t>
            </a:fld>
            <a:endParaRPr lang="en-US"/>
          </a:p>
        </p:txBody>
      </p:sp>
    </p:spTree>
    <p:extLst>
      <p:ext uri="{BB962C8B-B14F-4D97-AF65-F5344CB8AC3E}">
        <p14:creationId xmlns:p14="http://schemas.microsoft.com/office/powerpoint/2010/main" val="296096296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smtClean="0"/>
          </a:p>
          <a:p>
            <a:endParaRPr lang="en-US" baseline="0" dirty="0" smtClean="0"/>
          </a:p>
          <a:p>
            <a:r>
              <a:rPr lang="en-US" smtClean="0"/>
              <a:t>And with that, I’d like to thank you for listening and now I’ll turn it over to Charles Watkinson.</a:t>
            </a:r>
          </a:p>
          <a:p>
            <a:endParaRPr lang="en-US" dirty="0"/>
          </a:p>
        </p:txBody>
      </p:sp>
      <p:sp>
        <p:nvSpPr>
          <p:cNvPr id="4" name="Slide Number Placeholder 3"/>
          <p:cNvSpPr>
            <a:spLocks noGrp="1"/>
          </p:cNvSpPr>
          <p:nvPr>
            <p:ph type="sldNum" sz="quarter" idx="10"/>
          </p:nvPr>
        </p:nvSpPr>
        <p:spPr/>
        <p:txBody>
          <a:bodyPr/>
          <a:lstStyle/>
          <a:p>
            <a:fld id="{E96480FF-7217-3448-869C-AD8F90F1FB19}" type="slidenum">
              <a:rPr lang="en-US" smtClean="0"/>
              <a:t>14</a:t>
            </a:fld>
            <a:endParaRPr lang="en-US"/>
          </a:p>
        </p:txBody>
      </p:sp>
    </p:spTree>
    <p:extLst>
      <p:ext uri="{BB962C8B-B14F-4D97-AF65-F5344CB8AC3E}">
        <p14:creationId xmlns:p14="http://schemas.microsoft.com/office/powerpoint/2010/main" val="229015048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smtClean="0"/>
          </a:p>
          <a:p>
            <a:r>
              <a:rPr lang="en-US" dirty="0" smtClean="0"/>
              <a:t>Higher education has</a:t>
            </a:r>
            <a:r>
              <a:rPr lang="en-US" baseline="0" dirty="0" smtClean="0"/>
              <a:t> become an exercise in extremes – rising costs, declining support for public institutions, and for private institutions, a growing gap between financial aid offered and financial aid needed.  Libraries and technology are on this same high wire – striking a balance between core services and core collections, while supporting new, forward-thinking endeavors requires creativity, flexibility, and frankly, chutzpah.  We must do both, and we must succeed – not only to maintain our relevancy to those who know libraries and support them as a matter of course, but to establish that we are relevant to our new students and to new faculty who may not have a shared history with us.    </a:t>
            </a:r>
          </a:p>
          <a:p>
            <a:endParaRPr lang="en-US" baseline="0" dirty="0" smtClean="0"/>
          </a:p>
        </p:txBody>
      </p:sp>
      <p:sp>
        <p:nvSpPr>
          <p:cNvPr id="4" name="Slide Number Placeholder 3"/>
          <p:cNvSpPr>
            <a:spLocks noGrp="1"/>
          </p:cNvSpPr>
          <p:nvPr>
            <p:ph type="sldNum" sz="quarter" idx="10"/>
          </p:nvPr>
        </p:nvSpPr>
        <p:spPr/>
        <p:txBody>
          <a:bodyPr/>
          <a:lstStyle/>
          <a:p>
            <a:fld id="{E96480FF-7217-3448-869C-AD8F90F1FB19}" type="slidenum">
              <a:rPr lang="en-US" smtClean="0"/>
              <a:t>2</a:t>
            </a:fld>
            <a:endParaRPr lang="en-US"/>
          </a:p>
        </p:txBody>
      </p:sp>
    </p:spTree>
    <p:extLst>
      <p:ext uri="{BB962C8B-B14F-4D97-AF65-F5344CB8AC3E}">
        <p14:creationId xmlns:p14="http://schemas.microsoft.com/office/powerpoint/2010/main" val="44908714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smtClean="0"/>
          </a:p>
          <a:p>
            <a:r>
              <a:rPr lang="en-US" dirty="0" smtClean="0"/>
              <a:t>Recruitment</a:t>
            </a:r>
            <a:r>
              <a:rPr lang="en-US" baseline="0" dirty="0" smtClean="0"/>
              <a:t> is vital, period.  More competition for students across the country, more competition for financial aid dollars, less of those dollars to go around as federal aid decreases and HE costs rise.</a:t>
            </a:r>
          </a:p>
          <a:p>
            <a:endParaRPr lang="en-US" baseline="0" dirty="0" smtClean="0"/>
          </a:p>
          <a:p>
            <a:r>
              <a:rPr lang="en-US" baseline="0" dirty="0" smtClean="0"/>
              <a:t>There is also increased competition for grants in all disciplines – for us, that translates into less opportunities to involve our students in real-life research and creative experiences of their own – less means less.</a:t>
            </a:r>
            <a:endParaRPr lang="en-US" dirty="0"/>
          </a:p>
        </p:txBody>
      </p:sp>
      <p:sp>
        <p:nvSpPr>
          <p:cNvPr id="4" name="Slide Number Placeholder 3"/>
          <p:cNvSpPr>
            <a:spLocks noGrp="1"/>
          </p:cNvSpPr>
          <p:nvPr>
            <p:ph type="sldNum" sz="quarter" idx="10"/>
          </p:nvPr>
        </p:nvSpPr>
        <p:spPr/>
        <p:txBody>
          <a:bodyPr/>
          <a:lstStyle/>
          <a:p>
            <a:fld id="{E96480FF-7217-3448-869C-AD8F90F1FB19}" type="slidenum">
              <a:rPr lang="en-US" smtClean="0"/>
              <a:t>3</a:t>
            </a:fld>
            <a:endParaRPr lang="en-US"/>
          </a:p>
        </p:txBody>
      </p:sp>
    </p:spTree>
    <p:extLst>
      <p:ext uri="{BB962C8B-B14F-4D97-AF65-F5344CB8AC3E}">
        <p14:creationId xmlns:p14="http://schemas.microsoft.com/office/powerpoint/2010/main" val="323196175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a:buNone/>
            </a:pPr>
            <a:endParaRPr lang="en-US" dirty="0" smtClean="0"/>
          </a:p>
          <a:p>
            <a:pPr marL="0" indent="0">
              <a:buFont typeface="Arial"/>
              <a:buNone/>
            </a:pPr>
            <a:r>
              <a:rPr lang="en-US" dirty="0" smtClean="0"/>
              <a:t>The</a:t>
            </a:r>
            <a:r>
              <a:rPr lang="en-US" baseline="0" dirty="0" smtClean="0"/>
              <a:t> wonderful thing about a liberal arts education is that it is broad and deep at the same time, and students are encouraged to grapple with risky questions and to examine their own bias and opinions through the lens of theory and experiences with people not like them.</a:t>
            </a:r>
          </a:p>
          <a:p>
            <a:pPr marL="0" indent="0">
              <a:buFont typeface="Arial"/>
              <a:buNone/>
            </a:pPr>
            <a:endParaRPr lang="en-US" baseline="0" dirty="0" smtClean="0"/>
          </a:p>
          <a:p>
            <a:pPr marL="0" indent="0">
              <a:buFont typeface="Arial"/>
              <a:buNone/>
            </a:pPr>
            <a:r>
              <a:rPr lang="en-US" baseline="0" dirty="0" smtClean="0"/>
              <a:t>A liberal arts education strives to develop habits of the mind by modeling best (and worst) practices of scholarship – we pride ourselves on providing opportunities for high interaction and immersion through undergraduate research, study abroad and internships – all so that students leave us as graduate who have the ability to be articulate, empathetic, civic-minded and critical individuals who can answer the question “what in the world are you going to do with that major?” brilliantly and without hesitation or apology.</a:t>
            </a:r>
          </a:p>
          <a:p>
            <a:pPr marL="0" indent="0">
              <a:buFont typeface="Arial"/>
              <a:buNone/>
            </a:pPr>
            <a:endParaRPr lang="en-US" dirty="0" smtClean="0"/>
          </a:p>
          <a:p>
            <a:endParaRPr lang="en-US" dirty="0"/>
          </a:p>
        </p:txBody>
      </p:sp>
      <p:sp>
        <p:nvSpPr>
          <p:cNvPr id="4" name="Slide Number Placeholder 3"/>
          <p:cNvSpPr>
            <a:spLocks noGrp="1"/>
          </p:cNvSpPr>
          <p:nvPr>
            <p:ph type="sldNum" sz="quarter" idx="10"/>
          </p:nvPr>
        </p:nvSpPr>
        <p:spPr/>
        <p:txBody>
          <a:bodyPr/>
          <a:lstStyle/>
          <a:p>
            <a:fld id="{E96480FF-7217-3448-869C-AD8F90F1FB19}" type="slidenum">
              <a:rPr lang="en-US" smtClean="0"/>
              <a:t>4</a:t>
            </a:fld>
            <a:endParaRPr lang="en-US"/>
          </a:p>
        </p:txBody>
      </p:sp>
    </p:spTree>
    <p:extLst>
      <p:ext uri="{BB962C8B-B14F-4D97-AF65-F5344CB8AC3E}">
        <p14:creationId xmlns:p14="http://schemas.microsoft.com/office/powerpoint/2010/main" val="34423960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a:buNone/>
            </a:pPr>
            <a:endParaRPr lang="en-US" dirty="0" smtClean="0"/>
          </a:p>
          <a:p>
            <a:pPr marL="0" indent="0">
              <a:buFont typeface="Arial"/>
              <a:buNone/>
            </a:pPr>
            <a:r>
              <a:rPr lang="en-US" dirty="0" smtClean="0"/>
              <a:t>Now, we</a:t>
            </a:r>
            <a:r>
              <a:rPr lang="en-US" baseline="0" dirty="0" smtClean="0"/>
              <a:t> turn to publishing – the more I learn about publishing, the more it intrigues me.  </a:t>
            </a:r>
          </a:p>
          <a:p>
            <a:pPr marL="0" indent="0">
              <a:buFont typeface="Arial"/>
              <a:buNone/>
            </a:pPr>
            <a:endParaRPr lang="en-US" baseline="0" dirty="0" smtClean="0"/>
          </a:p>
          <a:p>
            <a:pPr marL="0" indent="0">
              <a:buFont typeface="Arial"/>
              <a:buNone/>
            </a:pPr>
            <a:r>
              <a:rPr lang="en-US" baseline="0" dirty="0" smtClean="0"/>
              <a:t>Publishing has its own history, its own identity within different disciplines and communities of practice.  Modes of distribution and access differ wildly, and technology has pretty much changed the entire game and will continue to do so.  There’s a crucial question of business models and sustainability crashing into the notion of research as a public good, and mixed in are new methods of communicating impact and value which are abundant with opportunity.</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E96480FF-7217-3448-869C-AD8F90F1FB19}" type="slidenum">
              <a:rPr lang="en-US" smtClean="0"/>
              <a:t>5</a:t>
            </a:fld>
            <a:endParaRPr lang="en-US"/>
          </a:p>
        </p:txBody>
      </p:sp>
    </p:spTree>
    <p:extLst>
      <p:ext uri="{BB962C8B-B14F-4D97-AF65-F5344CB8AC3E}">
        <p14:creationId xmlns:p14="http://schemas.microsoft.com/office/powerpoint/2010/main" val="296606334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smtClean="0"/>
          </a:p>
          <a:p>
            <a:r>
              <a:rPr lang="en-US" dirty="0" smtClean="0"/>
              <a:t>What does this all mean to the liberal arts</a:t>
            </a:r>
            <a:r>
              <a:rPr lang="en-US" baseline="0" dirty="0" smtClean="0"/>
              <a:t> undergraduate education experience?  If we examine the American Association of College’s and Universities’ </a:t>
            </a:r>
            <a:r>
              <a:rPr lang="en-US" dirty="0" smtClean="0"/>
              <a:t>High-Impact Educational Practices (developed as part of their Liberal Education and America’s Promise</a:t>
            </a:r>
            <a:r>
              <a:rPr lang="en-US" baseline="0" dirty="0" smtClean="0"/>
              <a:t> initiative launched in 2005), we can begin to identify and envision different points of connections to involve students with the range of publishing activities to which they bring their intellectual or creative knowledge</a:t>
            </a:r>
          </a:p>
          <a:p>
            <a:endParaRPr lang="en-US" baseline="0" dirty="0" smtClean="0"/>
          </a:p>
        </p:txBody>
      </p:sp>
      <p:sp>
        <p:nvSpPr>
          <p:cNvPr id="4" name="Slide Number Placeholder 3"/>
          <p:cNvSpPr>
            <a:spLocks noGrp="1"/>
          </p:cNvSpPr>
          <p:nvPr>
            <p:ph type="sldNum" sz="quarter" idx="10"/>
          </p:nvPr>
        </p:nvSpPr>
        <p:spPr/>
        <p:txBody>
          <a:bodyPr/>
          <a:lstStyle/>
          <a:p>
            <a:fld id="{E96480FF-7217-3448-869C-AD8F90F1FB19}" type="slidenum">
              <a:rPr lang="en-US" smtClean="0"/>
              <a:t>6</a:t>
            </a:fld>
            <a:endParaRPr lang="en-US"/>
          </a:p>
        </p:txBody>
      </p:sp>
    </p:spTree>
    <p:extLst>
      <p:ext uri="{BB962C8B-B14F-4D97-AF65-F5344CB8AC3E}">
        <p14:creationId xmlns:p14="http://schemas.microsoft.com/office/powerpoint/2010/main" val="403496793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In other words, publishing can</a:t>
            </a:r>
            <a:r>
              <a:rPr lang="en-US" baseline="0" dirty="0" smtClean="0"/>
              <a:t> be situated quite well and effectively in the space between the scholarly and the practical.  On our campus, more and more we are hearing students want experiences to show that they can apply what they’ve learned, and that they can make an impact beyond the walls of their campus.  (It should be noted that we’re hearing a similar message from potential future employers.)  Involving students either in highly experiential ways, such as in an undergraduate research journal, or in a less intense but equally meaningful way by involving them in specific elements of publishing (like engaging in peer review process, or working on the marketing of a journal) is a great way to build key skills for the future.  </a:t>
            </a:r>
            <a:endParaRPr lang="en-US" dirty="0" smtClean="0"/>
          </a:p>
          <a:p>
            <a:endParaRPr lang="en-US" dirty="0"/>
          </a:p>
        </p:txBody>
      </p:sp>
      <p:sp>
        <p:nvSpPr>
          <p:cNvPr id="4" name="Slide Number Placeholder 3"/>
          <p:cNvSpPr>
            <a:spLocks noGrp="1"/>
          </p:cNvSpPr>
          <p:nvPr>
            <p:ph type="sldNum" sz="quarter" idx="10"/>
          </p:nvPr>
        </p:nvSpPr>
        <p:spPr/>
        <p:txBody>
          <a:bodyPr/>
          <a:lstStyle/>
          <a:p>
            <a:fld id="{E96480FF-7217-3448-869C-AD8F90F1FB19}" type="slidenum">
              <a:rPr lang="en-US" smtClean="0"/>
              <a:t>7</a:t>
            </a:fld>
            <a:endParaRPr lang="en-US"/>
          </a:p>
        </p:txBody>
      </p:sp>
    </p:spTree>
    <p:extLst>
      <p:ext uri="{BB962C8B-B14F-4D97-AF65-F5344CB8AC3E}">
        <p14:creationId xmlns:p14="http://schemas.microsoft.com/office/powerpoint/2010/main" val="178796185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smtClean="0"/>
          </a:p>
          <a:p>
            <a:r>
              <a:rPr lang="en-US" dirty="0" smtClean="0"/>
              <a:t>So I want to use</a:t>
            </a:r>
            <a:r>
              <a:rPr lang="en-US" baseline="0" dirty="0" smtClean="0"/>
              <a:t> two examples - the Undergraduate Economic Review and the John Wesley Powell Undergraduate Research Conference archive to frame the rest of my remarks – both are hosted in our repository, and as Scholarly Communications Librarian, I play an active role in the creation and publication of each.</a:t>
            </a:r>
            <a:endParaRPr lang="en-US" dirty="0"/>
          </a:p>
        </p:txBody>
      </p:sp>
      <p:sp>
        <p:nvSpPr>
          <p:cNvPr id="4" name="Slide Number Placeholder 3"/>
          <p:cNvSpPr>
            <a:spLocks noGrp="1"/>
          </p:cNvSpPr>
          <p:nvPr>
            <p:ph type="sldNum" sz="quarter" idx="10"/>
          </p:nvPr>
        </p:nvSpPr>
        <p:spPr/>
        <p:txBody>
          <a:bodyPr/>
          <a:lstStyle/>
          <a:p>
            <a:fld id="{E96480FF-7217-3448-869C-AD8F90F1FB19}" type="slidenum">
              <a:rPr lang="en-US" smtClean="0"/>
              <a:t>8</a:t>
            </a:fld>
            <a:endParaRPr lang="en-US"/>
          </a:p>
        </p:txBody>
      </p:sp>
    </p:spTree>
    <p:extLst>
      <p:ext uri="{BB962C8B-B14F-4D97-AF65-F5344CB8AC3E}">
        <p14:creationId xmlns:p14="http://schemas.microsoft.com/office/powerpoint/2010/main" val="313986119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smtClean="0"/>
          </a:p>
          <a:p>
            <a:r>
              <a:rPr lang="en-US" dirty="0" smtClean="0"/>
              <a:t>A good number of these bullet points requires not only knowledge</a:t>
            </a:r>
            <a:r>
              <a:rPr lang="en-US" baseline="0" dirty="0" smtClean="0"/>
              <a:t> and awareness and skills, but also charm.  The ability to make people do what you need them to do when you need them to do it.  Project and time management skills, and knowing who to call for help.  </a:t>
            </a:r>
          </a:p>
          <a:p>
            <a:endParaRPr lang="en-US" baseline="0" dirty="0" smtClean="0"/>
          </a:p>
          <a:p>
            <a:r>
              <a:rPr lang="en-US" baseline="0" dirty="0" smtClean="0"/>
              <a:t>For example – UER editor in chief, when faced with a barrage of submissions – had to call in favors from already-overworked reviewers, and also worked to train more reviewers.  That takes maturity, and a clear sense of the mission and vision of the work ahead.  </a:t>
            </a:r>
          </a:p>
          <a:p>
            <a:endParaRPr lang="en-US" baseline="0" dirty="0" smtClean="0"/>
          </a:p>
          <a:p>
            <a:r>
              <a:rPr lang="en-US" baseline="0" dirty="0" smtClean="0"/>
              <a:t>For our presenters at our conference – even though they aren’t involved in the actual publishing of the proceeding online, they still need to manage their rights – we talk to them about what they are, and how they benefit by retaining copyright, but the decision is up to them.  They need to think through the question of is sharing right for me, and then speak with their advisor about if sharing is best for the project in general.  </a:t>
            </a:r>
            <a:endParaRPr lang="en-US" dirty="0" smtClean="0"/>
          </a:p>
          <a:p>
            <a:endParaRPr lang="en-US" dirty="0" smtClean="0"/>
          </a:p>
        </p:txBody>
      </p:sp>
      <p:sp>
        <p:nvSpPr>
          <p:cNvPr id="4" name="Slide Number Placeholder 3"/>
          <p:cNvSpPr>
            <a:spLocks noGrp="1"/>
          </p:cNvSpPr>
          <p:nvPr>
            <p:ph type="sldNum" sz="quarter" idx="10"/>
          </p:nvPr>
        </p:nvSpPr>
        <p:spPr/>
        <p:txBody>
          <a:bodyPr/>
          <a:lstStyle/>
          <a:p>
            <a:fld id="{E96480FF-7217-3448-869C-AD8F90F1FB19}" type="slidenum">
              <a:rPr lang="en-US" smtClean="0"/>
              <a:t>9</a:t>
            </a:fld>
            <a:endParaRPr lang="en-US"/>
          </a:p>
        </p:txBody>
      </p:sp>
    </p:spTree>
    <p:extLst>
      <p:ext uri="{BB962C8B-B14F-4D97-AF65-F5344CB8AC3E}">
        <p14:creationId xmlns:p14="http://schemas.microsoft.com/office/powerpoint/2010/main" val="86812496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905000"/>
            <a:ext cx="7543800" cy="2593975"/>
          </a:xfrm>
        </p:spPr>
        <p:txBody>
          <a:bodyPr anchor="b"/>
          <a:lstStyle>
            <a:lvl1pPr>
              <a:defRPr sz="6600">
                <a:ln>
                  <a:noFill/>
                </a:ln>
                <a:solidFill>
                  <a:schemeClr val="tx2"/>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685800" y="4572000"/>
            <a:ext cx="6461760" cy="1066800"/>
          </a:xfrm>
        </p:spPr>
        <p:txBody>
          <a:bodyPr anchor="t">
            <a:normAutofit/>
          </a:bodyPr>
          <a:lstStyle>
            <a:lvl1pPr marL="0" indent="0" algn="l">
              <a:buNone/>
              <a:defRPr sz="20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E5808E02-887E-B240-ACD8-0D5393A266D5}" type="datetimeFigureOut">
              <a:rPr lang="en-US" smtClean="0"/>
              <a:t>4/16/13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022E1F7-FF2E-7443-921A-71E2945D1961}"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5808E02-887E-B240-ACD8-0D5393A266D5}" type="datetimeFigureOut">
              <a:rPr lang="en-US" smtClean="0"/>
              <a:t>4/16/13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022E1F7-FF2E-7443-921A-71E2945D1961}"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1752600" cy="5851525"/>
          </a:xfrm>
        </p:spPr>
        <p:txBody>
          <a:bodyPr vert="eaVert" anchor="b" anchorCtr="0"/>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5808E02-887E-B240-ACD8-0D5393A266D5}" type="datetimeFigureOut">
              <a:rPr lang="en-US" smtClean="0"/>
              <a:t>4/16/13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022E1F7-FF2E-7443-921A-71E2945D1961}"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5808E02-887E-B240-ACD8-0D5393A266D5}" type="datetimeFigureOut">
              <a:rPr lang="en-US" smtClean="0"/>
              <a:t>4/16/13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022E1F7-FF2E-7443-921A-71E2945D1961}"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5486400"/>
            <a:ext cx="7659687" cy="1168400"/>
          </a:xfrm>
        </p:spPr>
        <p:txBody>
          <a:bodyPr anchor="t"/>
          <a:lstStyle>
            <a:lvl1pPr algn="l">
              <a:defRPr sz="36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722313" y="3852863"/>
            <a:ext cx="6135687" cy="1633538"/>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5808E02-887E-B240-ACD8-0D5393A266D5}" type="datetimeFigureOut">
              <a:rPr lang="en-US" smtClean="0"/>
              <a:t>4/16/13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022E1F7-FF2E-7443-921A-71E2945D1961}"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4196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E5808E02-887E-B240-ACD8-0D5393A266D5}" type="datetimeFigureOut">
              <a:rPr lang="en-US" smtClean="0"/>
              <a:t>4/16/13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022E1F7-FF2E-7443-921A-71E2945D1961}"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4196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4196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E5808E02-887E-B240-ACD8-0D5393A266D5}" type="datetimeFigureOut">
              <a:rPr lang="en-US" smtClean="0"/>
              <a:t>4/16/13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022E1F7-FF2E-7443-921A-71E2945D1961}"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E5808E02-887E-B240-ACD8-0D5393A266D5}" type="datetimeFigureOut">
              <a:rPr lang="en-US" smtClean="0"/>
              <a:t>4/16/13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022E1F7-FF2E-7443-921A-71E2945D1961}"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5808E02-887E-B240-ACD8-0D5393A266D5}" type="datetimeFigureOut">
              <a:rPr lang="en-US" smtClean="0"/>
              <a:t>4/16/13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022E1F7-FF2E-7443-921A-71E2945D1961}"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4801" y="5495544"/>
            <a:ext cx="7772400" cy="594360"/>
          </a:xfrm>
        </p:spPr>
        <p:txBody>
          <a:bodyPr anchor="b"/>
          <a:lstStyle>
            <a:lvl1pPr algn="ctr">
              <a:defRPr sz="2200" b="1"/>
            </a:lvl1pPr>
          </a:lstStyle>
          <a:p>
            <a:r>
              <a:rPr lang="en-US" smtClean="0"/>
              <a:t>Click to edit Master title style</a:t>
            </a:r>
            <a:endParaRPr lang="en-US" dirty="0"/>
          </a:p>
        </p:txBody>
      </p:sp>
      <p:sp>
        <p:nvSpPr>
          <p:cNvPr id="4" name="Text Placeholder 3"/>
          <p:cNvSpPr>
            <a:spLocks noGrp="1"/>
          </p:cNvSpPr>
          <p:nvPr>
            <p:ph type="body" sz="half" idx="2"/>
          </p:nvPr>
        </p:nvSpPr>
        <p:spPr>
          <a:xfrm>
            <a:off x="304799" y="6096000"/>
            <a:ext cx="7772401" cy="6096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5808E02-887E-B240-ACD8-0D5393A266D5}" type="datetimeFigureOut">
              <a:rPr lang="en-US" smtClean="0"/>
              <a:t>4/16/13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022E1F7-FF2E-7443-921A-71E2945D1961}" type="slidenum">
              <a:rPr lang="en-US" smtClean="0"/>
              <a:t>‹#›</a:t>
            </a:fld>
            <a:endParaRPr lang="en-US"/>
          </a:p>
        </p:txBody>
      </p:sp>
      <p:sp>
        <p:nvSpPr>
          <p:cNvPr id="9" name="Content Placeholder 8"/>
          <p:cNvSpPr>
            <a:spLocks noGrp="1"/>
          </p:cNvSpPr>
          <p:nvPr>
            <p:ph sz="quarter" idx="13"/>
          </p:nvPr>
        </p:nvSpPr>
        <p:spPr>
          <a:xfrm>
            <a:off x="304800" y="381000"/>
            <a:ext cx="7772400" cy="494284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1752" y="5495278"/>
            <a:ext cx="7772400" cy="594626"/>
          </a:xfrm>
        </p:spPr>
        <p:txBody>
          <a:bodyPr anchor="b"/>
          <a:lstStyle>
            <a:lvl1pPr algn="ctr">
              <a:defRPr sz="2200" b="1">
                <a:ln>
                  <a:noFill/>
                </a:ln>
                <a:solidFill>
                  <a:schemeClr val="tx2"/>
                </a:solidFill>
              </a:defRPr>
            </a:lvl1pPr>
          </a:lstStyle>
          <a:p>
            <a:r>
              <a:rPr lang="en-US" smtClean="0"/>
              <a:t>Click to edit Master title style</a:t>
            </a:r>
            <a:endParaRPr lang="en-US" dirty="0"/>
          </a:p>
        </p:txBody>
      </p:sp>
      <p:sp>
        <p:nvSpPr>
          <p:cNvPr id="3" name="Picture Placeholder 2"/>
          <p:cNvSpPr>
            <a:spLocks noGrp="1"/>
          </p:cNvSpPr>
          <p:nvPr>
            <p:ph type="pic" idx="1"/>
          </p:nvPr>
        </p:nvSpPr>
        <p:spPr>
          <a:xfrm>
            <a:off x="0" y="0"/>
            <a:ext cx="84582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lang="en-US" dirty="0"/>
          </a:p>
        </p:txBody>
      </p:sp>
      <p:sp>
        <p:nvSpPr>
          <p:cNvPr id="4" name="Text Placeholder 3"/>
          <p:cNvSpPr>
            <a:spLocks noGrp="1"/>
          </p:cNvSpPr>
          <p:nvPr>
            <p:ph type="body" sz="half" idx="2"/>
          </p:nvPr>
        </p:nvSpPr>
        <p:spPr>
          <a:xfrm>
            <a:off x="301752" y="6096000"/>
            <a:ext cx="7772400" cy="612648"/>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8" name="Date Placeholder 7"/>
          <p:cNvSpPr>
            <a:spLocks noGrp="1"/>
          </p:cNvSpPr>
          <p:nvPr>
            <p:ph type="dt" sz="half" idx="10"/>
          </p:nvPr>
        </p:nvSpPr>
        <p:spPr/>
        <p:txBody>
          <a:bodyPr/>
          <a:lstStyle/>
          <a:p>
            <a:fld id="{E5808E02-887E-B240-ACD8-0D5393A266D5}" type="datetimeFigureOut">
              <a:rPr lang="en-US" smtClean="0"/>
              <a:t>4/16/13</a:t>
            </a:fld>
            <a:endParaRPr lang="en-US"/>
          </a:p>
        </p:txBody>
      </p:sp>
      <p:sp>
        <p:nvSpPr>
          <p:cNvPr id="9" name="Slide Number Placeholder 8"/>
          <p:cNvSpPr>
            <a:spLocks noGrp="1"/>
          </p:cNvSpPr>
          <p:nvPr>
            <p:ph type="sldNum" sz="quarter" idx="11"/>
          </p:nvPr>
        </p:nvSpPr>
        <p:spPr/>
        <p:txBody>
          <a:bodyPr/>
          <a:lstStyle/>
          <a:p>
            <a:fld id="{2022E1F7-FF2E-7443-921A-71E2945D1961}" type="slidenum">
              <a:rPr lang="en-US" smtClean="0"/>
              <a:t>‹#›</a:t>
            </a:fld>
            <a:endParaRPr lang="en-US"/>
          </a:p>
        </p:txBody>
      </p:sp>
      <p:sp>
        <p:nvSpPr>
          <p:cNvPr id="10" name="Footer Placeholder 9"/>
          <p:cNvSpPr>
            <a:spLocks noGrp="1"/>
          </p:cNvSpPr>
          <p:nvPr>
            <p:ph type="ftr" sz="quarter" idx="12"/>
          </p:nvPr>
        </p:nvSpPr>
        <p:spPr/>
        <p:txBody>
          <a:bodyPr/>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7620000" cy="1143000"/>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7620000" cy="48006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Rectangle 6"/>
          <p:cNvSpPr/>
          <p:nvPr/>
        </p:nvSpPr>
        <p:spPr>
          <a:xfrm>
            <a:off x="8458200" y="0"/>
            <a:ext cx="6858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8458200" y="5486400"/>
            <a:ext cx="685800" cy="6858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lide Number Placeholder 5"/>
          <p:cNvSpPr>
            <a:spLocks noGrp="1"/>
          </p:cNvSpPr>
          <p:nvPr>
            <p:ph type="sldNum" sz="quarter" idx="4"/>
          </p:nvPr>
        </p:nvSpPr>
        <p:spPr>
          <a:xfrm>
            <a:off x="8531788" y="5648960"/>
            <a:ext cx="548640" cy="396240"/>
          </a:xfrm>
          <a:prstGeom prst="bracketPair">
            <a:avLst>
              <a:gd name="adj" fmla="val 17949"/>
            </a:avLst>
          </a:prstGeom>
          <a:ln w="19050">
            <a:solidFill>
              <a:srgbClr val="FFFFFF"/>
            </a:solidFill>
          </a:ln>
        </p:spPr>
        <p:txBody>
          <a:bodyPr vert="horz" lIns="0" tIns="0" rIns="0" bIns="0" rtlCol="0" anchor="ctr"/>
          <a:lstStyle>
            <a:lvl1pPr algn="ctr">
              <a:defRPr sz="1800">
                <a:solidFill>
                  <a:srgbClr val="FFFFFF"/>
                </a:solidFill>
              </a:defRPr>
            </a:lvl1pPr>
          </a:lstStyle>
          <a:p>
            <a:fld id="{2022E1F7-FF2E-7443-921A-71E2945D1961}" type="slidenum">
              <a:rPr lang="en-US" smtClean="0"/>
              <a:t>‹#›</a:t>
            </a:fld>
            <a:endParaRPr lang="en-US"/>
          </a:p>
        </p:txBody>
      </p:sp>
      <p:sp>
        <p:nvSpPr>
          <p:cNvPr id="5" name="Footer Placeholder 4"/>
          <p:cNvSpPr>
            <a:spLocks noGrp="1"/>
          </p:cNvSpPr>
          <p:nvPr>
            <p:ph type="ftr" sz="quarter" idx="3"/>
          </p:nvPr>
        </p:nvSpPr>
        <p:spPr>
          <a:xfrm rot="16200000">
            <a:off x="7586910" y="4048760"/>
            <a:ext cx="2367281" cy="365760"/>
          </a:xfrm>
          <a:prstGeom prst="rect">
            <a:avLst/>
          </a:prstGeom>
        </p:spPr>
        <p:txBody>
          <a:bodyPr vert="horz" lIns="91440" tIns="45720" rIns="91440" bIns="45720" rtlCol="0" anchor="ctr"/>
          <a:lstStyle>
            <a:lvl1pPr algn="r">
              <a:defRPr sz="1200">
                <a:solidFill>
                  <a:schemeClr val="bg2"/>
                </a:solidFill>
              </a:defRPr>
            </a:lvl1pPr>
          </a:lstStyle>
          <a:p>
            <a:endParaRPr lang="en-US"/>
          </a:p>
        </p:txBody>
      </p:sp>
      <p:sp>
        <p:nvSpPr>
          <p:cNvPr id="4" name="Date Placeholder 3"/>
          <p:cNvSpPr>
            <a:spLocks noGrp="1"/>
          </p:cNvSpPr>
          <p:nvPr>
            <p:ph type="dt" sz="half" idx="2"/>
          </p:nvPr>
        </p:nvSpPr>
        <p:spPr>
          <a:xfrm rot="16200000">
            <a:off x="7551351" y="1645920"/>
            <a:ext cx="2438399" cy="365760"/>
          </a:xfrm>
          <a:prstGeom prst="rect">
            <a:avLst/>
          </a:prstGeom>
        </p:spPr>
        <p:txBody>
          <a:bodyPr vert="horz" lIns="91440" tIns="45720" rIns="91440" bIns="45720" rtlCol="0" anchor="ctr"/>
          <a:lstStyle>
            <a:lvl1pPr algn="l">
              <a:defRPr sz="1200">
                <a:solidFill>
                  <a:schemeClr val="bg2"/>
                </a:solidFill>
              </a:defRPr>
            </a:lvl1pPr>
          </a:lstStyle>
          <a:p>
            <a:fld id="{E5808E02-887E-B240-ACD8-0D5393A266D5}" type="datetimeFigureOut">
              <a:rPr lang="en-US" smtClean="0"/>
              <a:t>4/16/13</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spcBef>
          <a:spcPct val="0"/>
        </a:spcBef>
        <a:buNone/>
        <a:defRPr sz="4600" kern="1200" cap="none" spc="-100" baseline="0">
          <a:ln>
            <a:noFill/>
          </a:ln>
          <a:solidFill>
            <a:schemeClr val="tx2"/>
          </a:solidFill>
          <a:effectLst/>
          <a:latin typeface="+mj-lt"/>
          <a:ea typeface="+mj-ea"/>
          <a:cs typeface="+mj-cs"/>
        </a:defRPr>
      </a:lvl1pPr>
    </p:titleStyle>
    <p:bodyStyle>
      <a:lvl1pPr marL="342900" indent="-228600" algn="l" defTabSz="914400" rtl="0" eaLnBrk="1" latinLnBrk="0" hangingPunct="1">
        <a:spcBef>
          <a:spcPct val="20000"/>
        </a:spcBef>
        <a:buClr>
          <a:schemeClr val="accent1"/>
        </a:buClr>
        <a:buFont typeface="Arial" pitchFamily="34" charset="0"/>
        <a:buChar char="•"/>
        <a:defRPr sz="2200" kern="1200">
          <a:solidFill>
            <a:schemeClr val="tx1"/>
          </a:solidFill>
          <a:latin typeface="+mn-lt"/>
          <a:ea typeface="+mn-ea"/>
          <a:cs typeface="+mn-cs"/>
        </a:defRPr>
      </a:lvl1pPr>
      <a:lvl2pPr marL="640080" indent="-228600" algn="l" defTabSz="914400" rtl="0" eaLnBrk="1" latinLnBrk="0" hangingPunct="1">
        <a:spcBef>
          <a:spcPct val="20000"/>
        </a:spcBef>
        <a:buClr>
          <a:schemeClr val="accent2"/>
        </a:buClr>
        <a:buFont typeface="Arial" pitchFamily="34" charset="0"/>
        <a:buChar char="•"/>
        <a:defRPr sz="2000" kern="1200">
          <a:solidFill>
            <a:schemeClr val="tx1"/>
          </a:solidFill>
          <a:latin typeface="+mn-lt"/>
          <a:ea typeface="+mn-ea"/>
          <a:cs typeface="+mn-cs"/>
        </a:defRPr>
      </a:lvl2pPr>
      <a:lvl3pPr marL="1005840" indent="-228600" algn="l" defTabSz="914400" rtl="0"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3pPr>
      <a:lvl4pPr marL="1280160" indent="-228600" algn="l" defTabSz="914400" rtl="0" eaLnBrk="1" latinLnBrk="0" hangingPunct="1">
        <a:spcBef>
          <a:spcPct val="20000"/>
        </a:spcBef>
        <a:buClr>
          <a:schemeClr val="accent4"/>
        </a:buClr>
        <a:buFont typeface="Arial" pitchFamily="34" charset="0"/>
        <a:buChar char="•"/>
        <a:defRPr sz="1600" kern="1200">
          <a:solidFill>
            <a:schemeClr val="tx1"/>
          </a:solidFill>
          <a:latin typeface="+mn-lt"/>
          <a:ea typeface="+mn-ea"/>
          <a:cs typeface="+mn-cs"/>
        </a:defRPr>
      </a:lvl4pPr>
      <a:lvl5pPr marL="1554480" indent="-228600" algn="l" defTabSz="914400" rtl="0" eaLnBrk="1" latinLnBrk="0" hangingPunct="1">
        <a:spcBef>
          <a:spcPct val="20000"/>
        </a:spcBef>
        <a:buClr>
          <a:schemeClr val="accent5"/>
        </a:buClr>
        <a:buFont typeface="Arial" pitchFamily="34" charset="0"/>
        <a:buChar char="•"/>
        <a:defRPr sz="1400" kern="1200" baseline="0">
          <a:solidFill>
            <a:schemeClr val="tx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3" Type="http://schemas.openxmlformats.org/officeDocument/2006/relationships/hyperlink" Target="http://www.flickr.com/photos/consulthinx/5410147939/" TargetMode="External"/><Relationship Id="rId4" Type="http://schemas.openxmlformats.org/officeDocument/2006/relationships/hyperlink" Target="http://www.britannica.com/Ebchecked/topic/339020/liberal-arts" TargetMode="External"/><Relationship Id="rId5" Type="http://schemas.openxmlformats.org/officeDocument/2006/relationships/hyperlink" Target="http://www.britannica.com/EBchecked/topic/482597/history-of-publishing/" TargetMode="External"/><Relationship Id="rId6" Type="http://schemas.openxmlformats.org/officeDocument/2006/relationships/hyperlink" Target="http://www.aacu.org/leap/hip.cfm" TargetMode="External"/><Relationship Id="rId7" Type="http://schemas.openxmlformats.org/officeDocument/2006/relationships/hyperlink" Target="http://digitalcommons.iwu.edu/uer" TargetMode="External"/><Relationship Id="rId8" Type="http://schemas.openxmlformats.org/officeDocument/2006/relationships/hyperlink" Target="http://digitalcommons.iwu.edu/jwprc" TargetMode="External"/><Relationship Id="rId9" Type="http://schemas.openxmlformats.org/officeDocument/2006/relationships/image" Target="../media/image4.png"/><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xml"/><Relationship Id="rId3" Type="http://schemas.openxmlformats.org/officeDocument/2006/relationships/image" Target="../media/image3.jp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3" Type="http://schemas.openxmlformats.org/officeDocument/2006/relationships/diagramData" Target="../diagrams/data1.xml"/><Relationship Id="rId4" Type="http://schemas.openxmlformats.org/officeDocument/2006/relationships/diagramLayout" Target="../diagrams/layout1.xml"/><Relationship Id="rId5" Type="http://schemas.openxmlformats.org/officeDocument/2006/relationships/diagramQuickStyle" Target="../diagrams/quickStyle1.xml"/><Relationship Id="rId6" Type="http://schemas.openxmlformats.org/officeDocument/2006/relationships/diagramColors" Target="../diagrams/colors1.xml"/><Relationship Id="rId7" Type="http://schemas.microsoft.com/office/2007/relationships/diagramDrawing" Target="../diagrams/drawing1.xml"/><Relationship Id="rId1" Type="http://schemas.openxmlformats.org/officeDocument/2006/relationships/slideLayout" Target="../slideLayouts/slideLayout6.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83491" y="2290725"/>
            <a:ext cx="8141859" cy="2094848"/>
          </a:xfrm>
        </p:spPr>
        <p:txBody>
          <a:bodyPr/>
          <a:lstStyle/>
          <a:p>
            <a:r>
              <a:rPr lang="en-US" sz="4800" dirty="0" smtClean="0"/>
              <a:t>The Value of Library Publishing </a:t>
            </a:r>
            <a:br>
              <a:rPr lang="en-US" sz="4800" dirty="0" smtClean="0"/>
            </a:br>
            <a:r>
              <a:rPr lang="en-US" sz="4800" dirty="0" smtClean="0"/>
              <a:t>&amp; Undergraduate Education</a:t>
            </a:r>
            <a:endParaRPr lang="en-US" sz="4800" dirty="0"/>
          </a:p>
        </p:txBody>
      </p:sp>
      <p:sp>
        <p:nvSpPr>
          <p:cNvPr id="3" name="Subtitle 2"/>
          <p:cNvSpPr>
            <a:spLocks noGrp="1"/>
          </p:cNvSpPr>
          <p:nvPr>
            <p:ph type="subTitle" idx="1"/>
          </p:nvPr>
        </p:nvSpPr>
        <p:spPr>
          <a:xfrm>
            <a:off x="685800" y="4571999"/>
            <a:ext cx="7388022" cy="1481845"/>
          </a:xfrm>
        </p:spPr>
        <p:txBody>
          <a:bodyPr>
            <a:noAutofit/>
          </a:bodyPr>
          <a:lstStyle/>
          <a:p>
            <a:r>
              <a:rPr lang="en-US" sz="1800" dirty="0" smtClean="0"/>
              <a:t>Library as Publisher: Articulating the Impact  §</a:t>
            </a:r>
            <a:r>
              <a:rPr lang="en-US" sz="1800" i="1" dirty="0" smtClean="0"/>
              <a:t>  </a:t>
            </a:r>
            <a:r>
              <a:rPr lang="en-US" sz="1800" dirty="0" smtClean="0"/>
              <a:t>Sponsored by </a:t>
            </a:r>
            <a:r>
              <a:rPr lang="en-US" sz="1800" dirty="0" err="1" smtClean="0"/>
              <a:t>bepress</a:t>
            </a:r>
            <a:endParaRPr lang="en-US" sz="1800" dirty="0" smtClean="0"/>
          </a:p>
          <a:p>
            <a:r>
              <a:rPr lang="en-US" sz="1800" dirty="0" smtClean="0"/>
              <a:t>Stephanie Davis-Kahl, Illinois Wesleyan University</a:t>
            </a:r>
          </a:p>
          <a:p>
            <a:r>
              <a:rPr lang="en-US" sz="1800" dirty="0" smtClean="0"/>
              <a:t>Thursday, April </a:t>
            </a:r>
            <a:r>
              <a:rPr lang="en-US" sz="1800" dirty="0" smtClean="0"/>
              <a:t>11  §  </a:t>
            </a:r>
            <a:r>
              <a:rPr lang="en-US" sz="1800" dirty="0"/>
              <a:t>Indianapolis, IN</a:t>
            </a:r>
          </a:p>
          <a:p>
            <a:endParaRPr lang="en-US" sz="1800" dirty="0"/>
          </a:p>
        </p:txBody>
      </p:sp>
      <p:pic>
        <p:nvPicPr>
          <p:cNvPr id="4" name="Picture 3" descr="iwu_seal.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2199" y="116365"/>
            <a:ext cx="2588470" cy="747266"/>
          </a:xfrm>
          <a:prstGeom prst="rect">
            <a:avLst/>
          </a:prstGeom>
        </p:spPr>
      </p:pic>
    </p:spTree>
    <p:extLst>
      <p:ext uri="{BB962C8B-B14F-4D97-AF65-F5344CB8AC3E}">
        <p14:creationId xmlns:p14="http://schemas.microsoft.com/office/powerpoint/2010/main" val="323579445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The Scholarly</a:t>
            </a:r>
            <a:endParaRPr lang="en-US" b="1" dirty="0"/>
          </a:p>
        </p:txBody>
      </p:sp>
      <p:sp>
        <p:nvSpPr>
          <p:cNvPr id="3" name="Content Placeholder 2"/>
          <p:cNvSpPr>
            <a:spLocks noGrp="1"/>
          </p:cNvSpPr>
          <p:nvPr>
            <p:ph idx="1"/>
          </p:nvPr>
        </p:nvSpPr>
        <p:spPr/>
        <p:txBody>
          <a:bodyPr/>
          <a:lstStyle/>
          <a:p>
            <a:r>
              <a:rPr lang="en-US" dirty="0" smtClean="0"/>
              <a:t>What is publishing?</a:t>
            </a:r>
          </a:p>
          <a:p>
            <a:r>
              <a:rPr lang="en-US" dirty="0" smtClean="0"/>
              <a:t>Why publish?</a:t>
            </a:r>
          </a:p>
          <a:p>
            <a:r>
              <a:rPr lang="en-US" dirty="0" smtClean="0"/>
              <a:t>What does </a:t>
            </a:r>
            <a:r>
              <a:rPr lang="en-US" i="1" dirty="0" smtClean="0"/>
              <a:t>peer review</a:t>
            </a:r>
            <a:r>
              <a:rPr lang="en-US" dirty="0" smtClean="0"/>
              <a:t> mean?</a:t>
            </a:r>
          </a:p>
          <a:p>
            <a:r>
              <a:rPr lang="en-US" dirty="0" smtClean="0"/>
              <a:t>What is “impact” and how do we measure it?</a:t>
            </a:r>
          </a:p>
          <a:p>
            <a:r>
              <a:rPr lang="en-US" dirty="0" smtClean="0"/>
              <a:t>What does </a:t>
            </a:r>
            <a:r>
              <a:rPr lang="en-US" i="1" dirty="0" smtClean="0"/>
              <a:t>publishing</a:t>
            </a:r>
            <a:r>
              <a:rPr lang="en-US" dirty="0" smtClean="0"/>
              <a:t> mean to </a:t>
            </a:r>
            <a:r>
              <a:rPr lang="en-US" u="sng" dirty="0" smtClean="0"/>
              <a:t>my</a:t>
            </a:r>
            <a:r>
              <a:rPr lang="en-US" dirty="0" smtClean="0"/>
              <a:t> discipline?</a:t>
            </a:r>
          </a:p>
          <a:p>
            <a:r>
              <a:rPr lang="en-US" dirty="0" smtClean="0"/>
              <a:t>What does </a:t>
            </a:r>
            <a:r>
              <a:rPr lang="en-US" i="1" dirty="0" smtClean="0"/>
              <a:t>impact</a:t>
            </a:r>
            <a:r>
              <a:rPr lang="en-US" dirty="0" smtClean="0"/>
              <a:t> mean to </a:t>
            </a:r>
            <a:r>
              <a:rPr lang="en-US" u="sng" dirty="0" smtClean="0"/>
              <a:t>my</a:t>
            </a:r>
            <a:r>
              <a:rPr lang="en-US" dirty="0" smtClean="0"/>
              <a:t> discipline?</a:t>
            </a:r>
          </a:p>
          <a:p>
            <a:r>
              <a:rPr lang="en-US" dirty="0" smtClean="0"/>
              <a:t>What is Open Access and is it a good model?  </a:t>
            </a:r>
            <a:endParaRPr lang="en-US" dirty="0"/>
          </a:p>
          <a:p>
            <a:r>
              <a:rPr lang="en-US" dirty="0" smtClean="0"/>
              <a:t>Why does information cost so much?</a:t>
            </a:r>
          </a:p>
          <a:p>
            <a:r>
              <a:rPr lang="en-US" dirty="0" smtClean="0"/>
              <a:t>Why is publishing in crisis?</a:t>
            </a:r>
          </a:p>
          <a:p>
            <a:r>
              <a:rPr lang="en-US" dirty="0" smtClean="0"/>
              <a:t>Should I share my work, and why?</a:t>
            </a:r>
          </a:p>
          <a:p>
            <a:r>
              <a:rPr lang="en-US" dirty="0" smtClean="0"/>
              <a:t>What are my rights as an author?</a:t>
            </a:r>
          </a:p>
          <a:p>
            <a:endParaRPr lang="en-US" dirty="0" smtClean="0"/>
          </a:p>
        </p:txBody>
      </p:sp>
    </p:spTree>
    <p:extLst>
      <p:ext uri="{BB962C8B-B14F-4D97-AF65-F5344CB8AC3E}">
        <p14:creationId xmlns:p14="http://schemas.microsoft.com/office/powerpoint/2010/main" val="329121332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normAutofit/>
          </a:bodyPr>
          <a:lstStyle/>
          <a:p>
            <a:r>
              <a:rPr lang="en-US" sz="4400" b="1" dirty="0" smtClean="0">
                <a:latin typeface="+mn-lt"/>
                <a:cs typeface="Calibri"/>
              </a:rPr>
              <a:t>Reflection – Environmental Scan</a:t>
            </a:r>
            <a:endParaRPr lang="en-US" sz="4400" b="1" dirty="0">
              <a:latin typeface="+mn-lt"/>
              <a:cs typeface="Calibri"/>
            </a:endParaRPr>
          </a:p>
        </p:txBody>
      </p:sp>
      <p:sp>
        <p:nvSpPr>
          <p:cNvPr id="8" name="Content Placeholder 7"/>
          <p:cNvSpPr>
            <a:spLocks noGrp="1"/>
          </p:cNvSpPr>
          <p:nvPr>
            <p:ph idx="1"/>
          </p:nvPr>
        </p:nvSpPr>
        <p:spPr>
          <a:xfrm>
            <a:off x="457200" y="1542266"/>
            <a:ext cx="7945471" cy="3869267"/>
          </a:xfrm>
        </p:spPr>
        <p:txBody>
          <a:bodyPr>
            <a:normAutofit/>
          </a:bodyPr>
          <a:lstStyle/>
          <a:p>
            <a:r>
              <a:rPr lang="en-US" sz="4800" dirty="0" smtClean="0">
                <a:cs typeface="Calibri"/>
              </a:rPr>
              <a:t>What are your strengths?</a:t>
            </a:r>
          </a:p>
          <a:p>
            <a:r>
              <a:rPr lang="en-US" sz="4800" dirty="0" smtClean="0">
                <a:cs typeface="Calibri"/>
              </a:rPr>
              <a:t>Where are the opportunities?</a:t>
            </a:r>
          </a:p>
          <a:p>
            <a:r>
              <a:rPr lang="en-US" sz="4800" dirty="0" smtClean="0">
                <a:cs typeface="Calibri"/>
              </a:rPr>
              <a:t>Who are your champions?</a:t>
            </a:r>
          </a:p>
          <a:p>
            <a:r>
              <a:rPr lang="en-US" sz="4800" dirty="0" smtClean="0">
                <a:cs typeface="Calibri"/>
              </a:rPr>
              <a:t>What are your goals?</a:t>
            </a:r>
          </a:p>
        </p:txBody>
      </p:sp>
    </p:spTree>
    <p:extLst>
      <p:ext uri="{BB962C8B-B14F-4D97-AF65-F5344CB8AC3E}">
        <p14:creationId xmlns:p14="http://schemas.microsoft.com/office/powerpoint/2010/main" val="3099215196"/>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4400" b="1" dirty="0" smtClean="0">
                <a:cs typeface="Calibri"/>
              </a:rPr>
              <a:t>Roles, Responsibilities, Resources</a:t>
            </a:r>
            <a:endParaRPr lang="en-US" sz="4400" b="1" dirty="0">
              <a:cs typeface="Calibri"/>
            </a:endParaRPr>
          </a:p>
        </p:txBody>
      </p:sp>
      <p:sp>
        <p:nvSpPr>
          <p:cNvPr id="3" name="Content Placeholder 2"/>
          <p:cNvSpPr>
            <a:spLocks noGrp="1"/>
          </p:cNvSpPr>
          <p:nvPr>
            <p:ph idx="1"/>
          </p:nvPr>
        </p:nvSpPr>
        <p:spPr/>
        <p:txBody>
          <a:bodyPr>
            <a:normAutofit fontScale="92500" lnSpcReduction="10000"/>
          </a:bodyPr>
          <a:lstStyle/>
          <a:p>
            <a:r>
              <a:rPr lang="en-US" sz="4400" dirty="0" smtClean="0">
                <a:cs typeface="Calibri"/>
              </a:rPr>
              <a:t>Who will do the work?</a:t>
            </a:r>
          </a:p>
          <a:p>
            <a:r>
              <a:rPr lang="en-US" sz="4400" dirty="0" smtClean="0">
                <a:cs typeface="Calibri"/>
              </a:rPr>
              <a:t>When will you begin?</a:t>
            </a:r>
          </a:p>
          <a:p>
            <a:r>
              <a:rPr lang="en-US" sz="4400" dirty="0" smtClean="0">
                <a:cs typeface="Calibri"/>
              </a:rPr>
              <a:t>Where do you want to be in a year?  In 2 years?  In 5 years?</a:t>
            </a:r>
          </a:p>
          <a:p>
            <a:r>
              <a:rPr lang="en-US" sz="4400" dirty="0" smtClean="0">
                <a:cs typeface="Calibri"/>
              </a:rPr>
              <a:t>What resources are needed?</a:t>
            </a:r>
          </a:p>
          <a:p>
            <a:r>
              <a:rPr lang="en-US" sz="4400" dirty="0" smtClean="0">
                <a:cs typeface="Calibri"/>
              </a:rPr>
              <a:t>What and how can you repurpose?</a:t>
            </a:r>
            <a:endParaRPr lang="en-US" sz="4400" dirty="0">
              <a:cs typeface="Calibri"/>
            </a:endParaRPr>
          </a:p>
        </p:txBody>
      </p:sp>
    </p:spTree>
    <p:extLst>
      <p:ext uri="{BB962C8B-B14F-4D97-AF65-F5344CB8AC3E}">
        <p14:creationId xmlns:p14="http://schemas.microsoft.com/office/powerpoint/2010/main" val="180027340"/>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cs typeface="Calibri"/>
              </a:rPr>
              <a:t>Assessment &amp; Improvement</a:t>
            </a:r>
            <a:endParaRPr lang="en-US" b="1" dirty="0">
              <a:cs typeface="Calibri"/>
            </a:endParaRPr>
          </a:p>
        </p:txBody>
      </p:sp>
      <p:sp>
        <p:nvSpPr>
          <p:cNvPr id="3" name="Content Placeholder 2"/>
          <p:cNvSpPr>
            <a:spLocks noGrp="1"/>
          </p:cNvSpPr>
          <p:nvPr>
            <p:ph idx="1"/>
          </p:nvPr>
        </p:nvSpPr>
        <p:spPr/>
        <p:txBody>
          <a:bodyPr>
            <a:normAutofit fontScale="92500"/>
          </a:bodyPr>
          <a:lstStyle/>
          <a:p>
            <a:r>
              <a:rPr lang="en-US" sz="4400" dirty="0" smtClean="0">
                <a:cs typeface="Calibri"/>
              </a:rPr>
              <a:t>How will you know your goals were met?</a:t>
            </a:r>
          </a:p>
          <a:p>
            <a:r>
              <a:rPr lang="en-US" sz="4400" dirty="0" smtClean="0">
                <a:cs typeface="Calibri"/>
              </a:rPr>
              <a:t>How can you improve the experience and outcome(s)?</a:t>
            </a:r>
          </a:p>
          <a:p>
            <a:r>
              <a:rPr lang="en-US" sz="4400" dirty="0" smtClean="0">
                <a:cs typeface="Calibri"/>
              </a:rPr>
              <a:t>How can you build on the experience?  Can it be replicated in a different scenario?</a:t>
            </a:r>
            <a:endParaRPr lang="en-US" sz="4400" dirty="0">
              <a:cs typeface="Calibri"/>
            </a:endParaRPr>
          </a:p>
        </p:txBody>
      </p:sp>
    </p:spTree>
    <p:extLst>
      <p:ext uri="{BB962C8B-B14F-4D97-AF65-F5344CB8AC3E}">
        <p14:creationId xmlns:p14="http://schemas.microsoft.com/office/powerpoint/2010/main" val="2242236234"/>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b="1" dirty="0" smtClean="0"/>
              <a:t>Attribution &amp; Thanks</a:t>
            </a:r>
            <a:endParaRPr lang="en-US" b="1" dirty="0"/>
          </a:p>
        </p:txBody>
      </p:sp>
      <p:sp>
        <p:nvSpPr>
          <p:cNvPr id="5" name="Content Placeholder 4"/>
          <p:cNvSpPr>
            <a:spLocks noGrp="1"/>
          </p:cNvSpPr>
          <p:nvPr>
            <p:ph idx="1"/>
          </p:nvPr>
        </p:nvSpPr>
        <p:spPr>
          <a:xfrm>
            <a:off x="457200" y="1411051"/>
            <a:ext cx="7620000" cy="4800600"/>
          </a:xfrm>
        </p:spPr>
        <p:txBody>
          <a:bodyPr>
            <a:normAutofit fontScale="92500" lnSpcReduction="10000"/>
          </a:bodyPr>
          <a:lstStyle/>
          <a:p>
            <a:r>
              <a:rPr lang="en-US" dirty="0" smtClean="0"/>
              <a:t>Slide 2: </a:t>
            </a:r>
            <a:r>
              <a:rPr lang="en-US" dirty="0"/>
              <a:t>“freddy_nock_corvatsch_-30” by </a:t>
            </a:r>
            <a:r>
              <a:rPr lang="en-US" dirty="0" err="1" smtClean="0"/>
              <a:t>tomthinx</a:t>
            </a:r>
            <a:r>
              <a:rPr lang="en-US" dirty="0"/>
              <a:t>, </a:t>
            </a:r>
            <a:r>
              <a:rPr lang="en-US" dirty="0">
                <a:hlinkClick r:id="rId3"/>
              </a:rPr>
              <a:t>http://www.flickr.com/photos/consulthinx/5410147939</a:t>
            </a:r>
            <a:r>
              <a:rPr lang="en-US" dirty="0" smtClean="0">
                <a:hlinkClick r:id="rId3"/>
              </a:rPr>
              <a:t>/</a:t>
            </a:r>
            <a:r>
              <a:rPr lang="en-US" dirty="0" smtClean="0"/>
              <a:t>, accessed 04.08.13, [CC-BY-NC-SA 2.0].</a:t>
            </a:r>
          </a:p>
          <a:p>
            <a:r>
              <a:rPr lang="en-US" dirty="0"/>
              <a:t>Slide 4</a:t>
            </a:r>
            <a:r>
              <a:rPr lang="en-US" dirty="0" smtClean="0"/>
              <a:t>: </a:t>
            </a:r>
            <a:r>
              <a:rPr lang="en-US" dirty="0"/>
              <a:t>“Liberal Arts,” Britannica Online, </a:t>
            </a:r>
            <a:r>
              <a:rPr lang="en-US" dirty="0">
                <a:hlinkClick r:id="rId4"/>
              </a:rPr>
              <a:t>http://www.britannica.com/Ebchecked/topic/339020/liberal-arts</a:t>
            </a:r>
            <a:r>
              <a:rPr lang="en-US" dirty="0"/>
              <a:t>, accessed 04.09.13</a:t>
            </a:r>
          </a:p>
          <a:p>
            <a:r>
              <a:rPr lang="en-US" dirty="0" smtClean="0"/>
              <a:t>Slide 5: “History of Publishing,” </a:t>
            </a:r>
            <a:r>
              <a:rPr lang="en-US" dirty="0"/>
              <a:t>Britannica Online, </a:t>
            </a:r>
            <a:r>
              <a:rPr lang="en-US" dirty="0">
                <a:hlinkClick r:id="rId5"/>
              </a:rPr>
              <a:t>http://www.britannica.com/EBchecked/topic/482597/history-of-publishing</a:t>
            </a:r>
            <a:r>
              <a:rPr lang="en-US" dirty="0" smtClean="0">
                <a:hlinkClick r:id="rId5"/>
              </a:rPr>
              <a:t>/</a:t>
            </a:r>
            <a:r>
              <a:rPr lang="en-US" dirty="0" smtClean="0"/>
              <a:t>, accessed 04.08.13</a:t>
            </a:r>
          </a:p>
          <a:p>
            <a:r>
              <a:rPr lang="en-US" dirty="0" smtClean="0"/>
              <a:t>Slide 6: Association of American Colleges &amp; Universities, High-</a:t>
            </a:r>
            <a:r>
              <a:rPr lang="en-US" dirty="0"/>
              <a:t>Impact Practices, AAC&amp;U High-Impact Practices, </a:t>
            </a:r>
            <a:r>
              <a:rPr lang="en-US" dirty="0">
                <a:hlinkClick r:id="rId6"/>
              </a:rPr>
              <a:t>http://www.aacu.org/leap/</a:t>
            </a:r>
            <a:r>
              <a:rPr lang="en-US" dirty="0" smtClean="0">
                <a:hlinkClick r:id="rId6"/>
              </a:rPr>
              <a:t>hip.cfm</a:t>
            </a:r>
            <a:r>
              <a:rPr lang="en-US" dirty="0" smtClean="0"/>
              <a:t>, accessed 04.08.13</a:t>
            </a:r>
          </a:p>
          <a:p>
            <a:r>
              <a:rPr lang="en-US" dirty="0" smtClean="0"/>
              <a:t>The </a:t>
            </a:r>
            <a:r>
              <a:rPr lang="en-US" i="1" dirty="0" smtClean="0"/>
              <a:t>Undergraduate Economic Review </a:t>
            </a:r>
            <a:r>
              <a:rPr lang="en-US" dirty="0" smtClean="0"/>
              <a:t>is online at </a:t>
            </a:r>
            <a:r>
              <a:rPr lang="en-US" dirty="0" smtClean="0">
                <a:hlinkClick r:id="rId7"/>
              </a:rPr>
              <a:t>http://digitalcommons.iwu.edu/uer</a:t>
            </a:r>
            <a:endParaRPr lang="en-US" dirty="0" smtClean="0"/>
          </a:p>
          <a:p>
            <a:r>
              <a:rPr lang="en-US" dirty="0" smtClean="0"/>
              <a:t>The John Wesley Powell Undergraduate Research Conference archive is online at </a:t>
            </a:r>
            <a:r>
              <a:rPr lang="en-US" dirty="0" smtClean="0">
                <a:hlinkClick r:id="rId8"/>
              </a:rPr>
              <a:t>http://digitalcommons.iwu.edu/jwprc</a:t>
            </a:r>
            <a:endParaRPr lang="en-US" dirty="0" smtClean="0"/>
          </a:p>
          <a:p>
            <a:pPr marL="114300" indent="0">
              <a:buNone/>
            </a:pPr>
            <a:endParaRPr lang="en-US" dirty="0" smtClean="0"/>
          </a:p>
          <a:p>
            <a:pPr marL="114300" indent="0">
              <a:buNone/>
            </a:pPr>
            <a:endParaRPr lang="en-US" dirty="0"/>
          </a:p>
        </p:txBody>
      </p:sp>
      <p:sp>
        <p:nvSpPr>
          <p:cNvPr id="6" name="TextBox 5"/>
          <p:cNvSpPr txBox="1"/>
          <p:nvPr/>
        </p:nvSpPr>
        <p:spPr>
          <a:xfrm>
            <a:off x="79378" y="6433266"/>
            <a:ext cx="7053253" cy="338554"/>
          </a:xfrm>
          <a:prstGeom prst="rect">
            <a:avLst/>
          </a:prstGeom>
          <a:noFill/>
        </p:spPr>
        <p:txBody>
          <a:bodyPr wrap="square" rtlCol="0">
            <a:spAutoFit/>
          </a:bodyPr>
          <a:lstStyle/>
          <a:p>
            <a:pPr algn="ctr"/>
            <a:r>
              <a:rPr lang="en-US" sz="1600" i="1" dirty="0" smtClean="0"/>
              <a:t>Thanks to my </a:t>
            </a:r>
            <a:r>
              <a:rPr lang="en-US" sz="1600" i="1" dirty="0" err="1" smtClean="0"/>
              <a:t>bepress</a:t>
            </a:r>
            <a:r>
              <a:rPr lang="en-US" sz="1600" i="1" dirty="0" smtClean="0"/>
              <a:t> colleagues, </a:t>
            </a:r>
            <a:r>
              <a:rPr lang="en-US" sz="1600" i="1" dirty="0" err="1" smtClean="0"/>
              <a:t>Merinda</a:t>
            </a:r>
            <a:r>
              <a:rPr lang="en-US" sz="1600" i="1" dirty="0" smtClean="0"/>
              <a:t> Hensley, Karen Schmidt and Amy Sutter.</a:t>
            </a:r>
            <a:endParaRPr lang="en-US" sz="1600" i="1" dirty="0"/>
          </a:p>
        </p:txBody>
      </p:sp>
      <p:pic>
        <p:nvPicPr>
          <p:cNvPr id="7" name="Picture 6"/>
          <p:cNvPicPr>
            <a:picLocks noChangeAspect="1"/>
          </p:cNvPicPr>
          <p:nvPr/>
        </p:nvPicPr>
        <p:blipFill>
          <a:blip r:embed="rId9"/>
          <a:stretch>
            <a:fillRect/>
          </a:stretch>
        </p:blipFill>
        <p:spPr>
          <a:xfrm>
            <a:off x="7126313" y="6378120"/>
            <a:ext cx="1117600" cy="393700"/>
          </a:xfrm>
          <a:prstGeom prst="rect">
            <a:avLst/>
          </a:prstGeom>
        </p:spPr>
      </p:pic>
    </p:spTree>
    <p:extLst>
      <p:ext uri="{BB962C8B-B14F-4D97-AF65-F5344CB8AC3E}">
        <p14:creationId xmlns:p14="http://schemas.microsoft.com/office/powerpoint/2010/main" val="282782870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5410147939_1de53dc8e9_b.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60229" y="469992"/>
            <a:ext cx="8753935" cy="5855970"/>
          </a:xfrm>
          <a:prstGeom prst="rect">
            <a:avLst/>
          </a:prstGeom>
        </p:spPr>
      </p:pic>
    </p:spTree>
    <p:extLst>
      <p:ext uri="{BB962C8B-B14F-4D97-AF65-F5344CB8AC3E}">
        <p14:creationId xmlns:p14="http://schemas.microsoft.com/office/powerpoint/2010/main" val="300521309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0"/>
          <p:cNvSpPr>
            <a:spLocks noGrp="1"/>
          </p:cNvSpPr>
          <p:nvPr>
            <p:ph type="title"/>
          </p:nvPr>
        </p:nvSpPr>
        <p:spPr/>
        <p:txBody>
          <a:bodyPr/>
          <a:lstStyle/>
          <a:p>
            <a:r>
              <a:rPr lang="en-US" b="1" dirty="0" smtClean="0"/>
              <a:t>Recruitment</a:t>
            </a:r>
            <a:endParaRPr lang="en-US" b="1" dirty="0"/>
          </a:p>
        </p:txBody>
      </p:sp>
      <p:grpSp>
        <p:nvGrpSpPr>
          <p:cNvPr id="19" name="Group 18"/>
          <p:cNvGrpSpPr/>
          <p:nvPr/>
        </p:nvGrpSpPr>
        <p:grpSpPr>
          <a:xfrm>
            <a:off x="181429" y="1237077"/>
            <a:ext cx="1950418" cy="1990208"/>
            <a:chOff x="294829" y="1327797"/>
            <a:chExt cx="1950418" cy="1990208"/>
          </a:xfrm>
        </p:grpSpPr>
        <p:sp>
          <p:nvSpPr>
            <p:cNvPr id="12" name="Regular Pentagon 11"/>
            <p:cNvSpPr/>
            <p:nvPr/>
          </p:nvSpPr>
          <p:spPr>
            <a:xfrm>
              <a:off x="294829" y="1327797"/>
              <a:ext cx="1950418" cy="1990208"/>
            </a:xfrm>
            <a:prstGeom prst="pentagon">
              <a:avLst/>
            </a:prstGeom>
          </p:spPr>
          <p:style>
            <a:lnRef idx="3">
              <a:schemeClr val="lt1"/>
            </a:lnRef>
            <a:fillRef idx="1">
              <a:schemeClr val="accent1"/>
            </a:fillRef>
            <a:effectRef idx="1">
              <a:schemeClr val="accent1"/>
            </a:effectRef>
            <a:fontRef idx="minor">
              <a:schemeClr val="lt1"/>
            </a:fontRef>
          </p:style>
          <p:txBody>
            <a:bodyPr rtlCol="0" anchor="ctr"/>
            <a:lstStyle/>
            <a:p>
              <a:pPr algn="ctr"/>
              <a:endParaRPr lang="en-US"/>
            </a:p>
          </p:txBody>
        </p:sp>
        <p:sp>
          <p:nvSpPr>
            <p:cNvPr id="17" name="TextBox 16"/>
            <p:cNvSpPr txBox="1"/>
            <p:nvPr/>
          </p:nvSpPr>
          <p:spPr>
            <a:xfrm>
              <a:off x="714397" y="1737006"/>
              <a:ext cx="1133963" cy="1569660"/>
            </a:xfrm>
            <a:prstGeom prst="rect">
              <a:avLst/>
            </a:prstGeom>
            <a:noFill/>
          </p:spPr>
          <p:txBody>
            <a:bodyPr wrap="square" rtlCol="0">
              <a:spAutoFit/>
            </a:bodyPr>
            <a:lstStyle/>
            <a:p>
              <a:pPr algn="ctr"/>
              <a:r>
                <a:rPr lang="en-US" sz="2400" b="1" dirty="0" smtClean="0"/>
                <a:t>All High School Grads</a:t>
              </a:r>
              <a:endParaRPr lang="en-US" sz="2400" b="1" dirty="0"/>
            </a:p>
          </p:txBody>
        </p:sp>
      </p:grpSp>
      <p:grpSp>
        <p:nvGrpSpPr>
          <p:cNvPr id="21" name="Group 20"/>
          <p:cNvGrpSpPr/>
          <p:nvPr/>
        </p:nvGrpSpPr>
        <p:grpSpPr>
          <a:xfrm>
            <a:off x="1757637" y="1751373"/>
            <a:ext cx="1950418" cy="1973892"/>
            <a:chOff x="3322513" y="906525"/>
            <a:chExt cx="1950418" cy="1973892"/>
          </a:xfrm>
        </p:grpSpPr>
        <p:sp>
          <p:nvSpPr>
            <p:cNvPr id="14" name="Regular Pentagon 13"/>
            <p:cNvSpPr/>
            <p:nvPr/>
          </p:nvSpPr>
          <p:spPr>
            <a:xfrm>
              <a:off x="3322513" y="906525"/>
              <a:ext cx="1950418" cy="1973892"/>
            </a:xfrm>
            <a:prstGeom prst="pentagon">
              <a:avLst/>
            </a:prstGeom>
          </p:spPr>
          <p:style>
            <a:lnRef idx="3">
              <a:schemeClr val="lt1"/>
            </a:lnRef>
            <a:fillRef idx="1">
              <a:schemeClr val="accent1"/>
            </a:fillRef>
            <a:effectRef idx="1">
              <a:schemeClr val="accent1"/>
            </a:effectRef>
            <a:fontRef idx="minor">
              <a:schemeClr val="lt1"/>
            </a:fontRef>
          </p:style>
          <p:txBody>
            <a:bodyPr rtlCol="0" anchor="ctr"/>
            <a:lstStyle/>
            <a:p>
              <a:pPr algn="ctr"/>
              <a:endParaRPr lang="en-US"/>
            </a:p>
          </p:txBody>
        </p:sp>
        <p:sp>
          <p:nvSpPr>
            <p:cNvPr id="18" name="TextBox 17"/>
            <p:cNvSpPr txBox="1"/>
            <p:nvPr/>
          </p:nvSpPr>
          <p:spPr>
            <a:xfrm>
              <a:off x="3730741" y="1310786"/>
              <a:ext cx="1122623" cy="1323439"/>
            </a:xfrm>
            <a:prstGeom prst="rect">
              <a:avLst/>
            </a:prstGeom>
            <a:noFill/>
          </p:spPr>
          <p:txBody>
            <a:bodyPr wrap="square" rtlCol="0">
              <a:spAutoFit/>
            </a:bodyPr>
            <a:lstStyle/>
            <a:p>
              <a:pPr algn="ctr"/>
              <a:r>
                <a:rPr lang="en-US" sz="2000" b="1" dirty="0" smtClean="0"/>
                <a:t>Eligible High School Grads</a:t>
              </a:r>
              <a:endParaRPr lang="en-US" sz="2000" b="1" dirty="0"/>
            </a:p>
          </p:txBody>
        </p:sp>
      </p:grpSp>
      <p:grpSp>
        <p:nvGrpSpPr>
          <p:cNvPr id="26" name="Group 25"/>
          <p:cNvGrpSpPr/>
          <p:nvPr/>
        </p:nvGrpSpPr>
        <p:grpSpPr>
          <a:xfrm>
            <a:off x="3311168" y="2359759"/>
            <a:ext cx="2188550" cy="1926847"/>
            <a:chOff x="3311168" y="2359759"/>
            <a:chExt cx="2188550" cy="1926847"/>
          </a:xfrm>
        </p:grpSpPr>
        <p:sp>
          <p:nvSpPr>
            <p:cNvPr id="13" name="Regular Pentagon 12"/>
            <p:cNvSpPr/>
            <p:nvPr/>
          </p:nvSpPr>
          <p:spPr>
            <a:xfrm>
              <a:off x="3311168" y="2359759"/>
              <a:ext cx="2188550" cy="1926847"/>
            </a:xfrm>
            <a:prstGeom prst="pentagon">
              <a:avLst/>
            </a:prstGeom>
          </p:spPr>
          <p:style>
            <a:lnRef idx="3">
              <a:schemeClr val="lt1"/>
            </a:lnRef>
            <a:fillRef idx="1">
              <a:schemeClr val="accent1"/>
            </a:fillRef>
            <a:effectRef idx="1">
              <a:schemeClr val="accent1"/>
            </a:effectRef>
            <a:fontRef idx="minor">
              <a:schemeClr val="lt1"/>
            </a:fontRef>
          </p:style>
          <p:txBody>
            <a:bodyPr rtlCol="0" anchor="ctr"/>
            <a:lstStyle/>
            <a:p>
              <a:pPr algn="ctr"/>
              <a:endParaRPr lang="en-US"/>
            </a:p>
          </p:txBody>
        </p:sp>
        <p:sp>
          <p:nvSpPr>
            <p:cNvPr id="22" name="TextBox 21"/>
            <p:cNvSpPr txBox="1"/>
            <p:nvPr/>
          </p:nvSpPr>
          <p:spPr>
            <a:xfrm>
              <a:off x="3708055" y="2740409"/>
              <a:ext cx="1394775" cy="1477328"/>
            </a:xfrm>
            <a:prstGeom prst="rect">
              <a:avLst/>
            </a:prstGeom>
            <a:noFill/>
          </p:spPr>
          <p:txBody>
            <a:bodyPr wrap="square" rtlCol="0">
              <a:spAutoFit/>
            </a:bodyPr>
            <a:lstStyle/>
            <a:p>
              <a:pPr algn="ctr"/>
              <a:r>
                <a:rPr lang="en-US" b="1" dirty="0" smtClean="0"/>
                <a:t>Grads interested in Liberal Arts Colleges</a:t>
              </a:r>
              <a:endParaRPr lang="en-US" b="1" dirty="0"/>
            </a:p>
          </p:txBody>
        </p:sp>
      </p:grpSp>
      <p:grpSp>
        <p:nvGrpSpPr>
          <p:cNvPr id="28" name="Group 27"/>
          <p:cNvGrpSpPr/>
          <p:nvPr/>
        </p:nvGrpSpPr>
        <p:grpSpPr>
          <a:xfrm>
            <a:off x="5102830" y="3010137"/>
            <a:ext cx="1950418" cy="1644332"/>
            <a:chOff x="5102830" y="3010137"/>
            <a:chExt cx="1950418" cy="1644332"/>
          </a:xfrm>
        </p:grpSpPr>
        <p:sp>
          <p:nvSpPr>
            <p:cNvPr id="16" name="Regular Pentagon 15"/>
            <p:cNvSpPr/>
            <p:nvPr/>
          </p:nvSpPr>
          <p:spPr>
            <a:xfrm>
              <a:off x="5102830" y="3010137"/>
              <a:ext cx="1950418" cy="1644332"/>
            </a:xfrm>
            <a:prstGeom prst="pentagon">
              <a:avLst/>
            </a:prstGeom>
          </p:spPr>
          <p:style>
            <a:lnRef idx="3">
              <a:schemeClr val="lt1"/>
            </a:lnRef>
            <a:fillRef idx="1">
              <a:schemeClr val="accent1"/>
            </a:fillRef>
            <a:effectRef idx="1">
              <a:schemeClr val="accent1"/>
            </a:effectRef>
            <a:fontRef idx="minor">
              <a:schemeClr val="lt1"/>
            </a:fontRef>
          </p:style>
          <p:txBody>
            <a:bodyPr rtlCol="0" anchor="ctr"/>
            <a:lstStyle/>
            <a:p>
              <a:pPr algn="ctr"/>
              <a:endParaRPr lang="en-US"/>
            </a:p>
          </p:txBody>
        </p:sp>
        <p:sp>
          <p:nvSpPr>
            <p:cNvPr id="23" name="TextBox 22"/>
            <p:cNvSpPr txBox="1"/>
            <p:nvPr/>
          </p:nvSpPr>
          <p:spPr>
            <a:xfrm>
              <a:off x="5449373" y="3454140"/>
              <a:ext cx="1271411" cy="1200329"/>
            </a:xfrm>
            <a:prstGeom prst="rect">
              <a:avLst/>
            </a:prstGeom>
            <a:noFill/>
          </p:spPr>
          <p:txBody>
            <a:bodyPr wrap="square" rtlCol="0">
              <a:spAutoFit/>
            </a:bodyPr>
            <a:lstStyle/>
            <a:p>
              <a:pPr algn="ctr"/>
              <a:r>
                <a:rPr lang="en-US" b="1" dirty="0" smtClean="0"/>
                <a:t>Grads who apply to IWU + others</a:t>
              </a:r>
              <a:endParaRPr lang="en-US" b="1" dirty="0"/>
            </a:p>
          </p:txBody>
        </p:sp>
      </p:grpSp>
      <p:grpSp>
        <p:nvGrpSpPr>
          <p:cNvPr id="27" name="Group 26"/>
          <p:cNvGrpSpPr/>
          <p:nvPr/>
        </p:nvGrpSpPr>
        <p:grpSpPr>
          <a:xfrm>
            <a:off x="839126" y="4274440"/>
            <a:ext cx="3345193" cy="2230729"/>
            <a:chOff x="6195056" y="4904945"/>
            <a:chExt cx="1950418" cy="1644332"/>
          </a:xfrm>
        </p:grpSpPr>
        <p:sp>
          <p:nvSpPr>
            <p:cNvPr id="15" name="Regular Pentagon 14"/>
            <p:cNvSpPr/>
            <p:nvPr/>
          </p:nvSpPr>
          <p:spPr>
            <a:xfrm>
              <a:off x="6195056" y="4904945"/>
              <a:ext cx="1950418" cy="1644332"/>
            </a:xfrm>
            <a:prstGeom prst="pentagon">
              <a:avLst/>
            </a:prstGeom>
          </p:spPr>
          <p:style>
            <a:lnRef idx="3">
              <a:schemeClr val="lt1"/>
            </a:lnRef>
            <a:fillRef idx="1">
              <a:schemeClr val="accent1"/>
            </a:fillRef>
            <a:effectRef idx="1">
              <a:schemeClr val="accent1"/>
            </a:effectRef>
            <a:fontRef idx="minor">
              <a:schemeClr val="lt1"/>
            </a:fontRef>
          </p:style>
          <p:txBody>
            <a:bodyPr rtlCol="0" anchor="ctr"/>
            <a:lstStyle/>
            <a:p>
              <a:pPr algn="ctr"/>
              <a:endParaRPr lang="en-US"/>
            </a:p>
          </p:txBody>
        </p:sp>
        <p:sp>
          <p:nvSpPr>
            <p:cNvPr id="24" name="TextBox 23"/>
            <p:cNvSpPr txBox="1"/>
            <p:nvPr/>
          </p:nvSpPr>
          <p:spPr>
            <a:xfrm>
              <a:off x="6588328" y="5131884"/>
              <a:ext cx="1167983" cy="1088979"/>
            </a:xfrm>
            <a:prstGeom prst="rect">
              <a:avLst/>
            </a:prstGeom>
            <a:noFill/>
          </p:spPr>
          <p:txBody>
            <a:bodyPr wrap="square" rtlCol="0">
              <a:spAutoFit/>
            </a:bodyPr>
            <a:lstStyle/>
            <a:p>
              <a:pPr algn="ctr"/>
              <a:endParaRPr lang="en-US" b="1" dirty="0" smtClean="0"/>
            </a:p>
            <a:p>
              <a:pPr algn="ctr"/>
              <a:r>
                <a:rPr lang="en-US" sz="2400" b="1" dirty="0" smtClean="0"/>
                <a:t>Grads who decide to attend IWU</a:t>
              </a:r>
              <a:endParaRPr lang="en-US" sz="2400" b="1" dirty="0"/>
            </a:p>
          </p:txBody>
        </p:sp>
      </p:grpSp>
      <p:sp>
        <p:nvSpPr>
          <p:cNvPr id="29" name="Regular Pentagon 28"/>
          <p:cNvSpPr/>
          <p:nvPr/>
        </p:nvSpPr>
        <p:spPr>
          <a:xfrm>
            <a:off x="6720784" y="3479073"/>
            <a:ext cx="1564870" cy="1689693"/>
          </a:xfrm>
          <a:prstGeom prst="pentagon">
            <a:avLst/>
          </a:prstGeom>
        </p:spPr>
        <p:style>
          <a:lnRef idx="3">
            <a:schemeClr val="lt1"/>
          </a:lnRef>
          <a:fillRef idx="1">
            <a:schemeClr val="accent1"/>
          </a:fillRef>
          <a:effectRef idx="1">
            <a:schemeClr val="accent1"/>
          </a:effectRef>
          <a:fontRef idx="minor">
            <a:schemeClr val="lt1"/>
          </a:fontRef>
        </p:style>
        <p:txBody>
          <a:bodyPr rtlCol="0" anchor="ctr"/>
          <a:lstStyle/>
          <a:p>
            <a:pPr algn="ctr"/>
            <a:endParaRPr lang="en-US"/>
          </a:p>
        </p:txBody>
      </p:sp>
      <p:sp>
        <p:nvSpPr>
          <p:cNvPr id="30" name="TextBox 29"/>
          <p:cNvSpPr txBox="1"/>
          <p:nvPr/>
        </p:nvSpPr>
        <p:spPr>
          <a:xfrm>
            <a:off x="7177988" y="3871620"/>
            <a:ext cx="691724" cy="1200329"/>
          </a:xfrm>
          <a:prstGeom prst="rect">
            <a:avLst/>
          </a:prstGeom>
          <a:noFill/>
        </p:spPr>
        <p:txBody>
          <a:bodyPr wrap="square" rtlCol="0">
            <a:spAutoFit/>
          </a:bodyPr>
          <a:lstStyle/>
          <a:p>
            <a:r>
              <a:rPr lang="en-US" sz="3600" dirty="0" smtClean="0"/>
              <a:t>$$$$</a:t>
            </a:r>
            <a:endParaRPr lang="en-US" sz="3600" dirty="0"/>
          </a:p>
        </p:txBody>
      </p:sp>
      <p:cxnSp>
        <p:nvCxnSpPr>
          <p:cNvPr id="32" name="Straight Arrow Connector 31"/>
          <p:cNvCxnSpPr/>
          <p:nvPr/>
        </p:nvCxnSpPr>
        <p:spPr>
          <a:xfrm flipH="1">
            <a:off x="3991132" y="5146082"/>
            <a:ext cx="3062116" cy="648773"/>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47623447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408226" y="274638"/>
            <a:ext cx="7620000" cy="1143000"/>
          </a:xfrm>
        </p:spPr>
        <p:txBody>
          <a:bodyPr/>
          <a:lstStyle/>
          <a:p>
            <a:r>
              <a:rPr lang="en-US" b="1" dirty="0" smtClean="0"/>
              <a:t>The Liberal Arts</a:t>
            </a:r>
            <a:endParaRPr lang="en-US" b="1" dirty="0"/>
          </a:p>
        </p:txBody>
      </p:sp>
      <p:sp>
        <p:nvSpPr>
          <p:cNvPr id="8" name="Rectangle 7"/>
          <p:cNvSpPr/>
          <p:nvPr/>
        </p:nvSpPr>
        <p:spPr>
          <a:xfrm>
            <a:off x="755148" y="1601674"/>
            <a:ext cx="5175481" cy="4031873"/>
          </a:xfrm>
          <a:prstGeom prst="rect">
            <a:avLst/>
          </a:prstGeom>
        </p:spPr>
        <p:txBody>
          <a:bodyPr wrap="square">
            <a:spAutoFit/>
          </a:bodyPr>
          <a:lstStyle/>
          <a:p>
            <a:r>
              <a:rPr lang="en-US" sz="3200" dirty="0" smtClean="0"/>
              <a:t>“college or university curriculum aimed at imparting general knowledge and developing general intellectual capacities in contrast to a professional, vocational, or technical curriculum.”</a:t>
            </a:r>
            <a:endParaRPr lang="en-US" sz="3200" dirty="0"/>
          </a:p>
        </p:txBody>
      </p:sp>
      <p:sp>
        <p:nvSpPr>
          <p:cNvPr id="9" name="TextBox 8"/>
          <p:cNvSpPr txBox="1"/>
          <p:nvPr/>
        </p:nvSpPr>
        <p:spPr>
          <a:xfrm>
            <a:off x="7199965" y="6427694"/>
            <a:ext cx="1366430" cy="307777"/>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1400" i="1" dirty="0" smtClean="0"/>
              <a:t>Britannica.com</a:t>
            </a:r>
            <a:endParaRPr lang="en-US" sz="1400" i="1" dirty="0"/>
          </a:p>
        </p:txBody>
      </p:sp>
    </p:spTree>
    <p:extLst>
      <p:ext uri="{BB962C8B-B14F-4D97-AF65-F5344CB8AC3E}">
        <p14:creationId xmlns:p14="http://schemas.microsoft.com/office/powerpoint/2010/main" val="201774615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22314" y="4700958"/>
            <a:ext cx="5877356" cy="1168400"/>
          </a:xfrm>
        </p:spPr>
        <p:txBody>
          <a:bodyPr/>
          <a:lstStyle/>
          <a:p>
            <a:r>
              <a:rPr lang="en-US" dirty="0" smtClean="0"/>
              <a:t>Publishing [HISTORY OF]</a:t>
            </a:r>
            <a:endParaRPr lang="en-US" dirty="0"/>
          </a:p>
        </p:txBody>
      </p:sp>
      <p:sp>
        <p:nvSpPr>
          <p:cNvPr id="3" name="Text Placeholder 2"/>
          <p:cNvSpPr>
            <a:spLocks noGrp="1"/>
          </p:cNvSpPr>
          <p:nvPr>
            <p:ph type="body" idx="1"/>
          </p:nvPr>
        </p:nvSpPr>
        <p:spPr>
          <a:xfrm>
            <a:off x="722313" y="1169809"/>
            <a:ext cx="5526853" cy="3531150"/>
          </a:xfrm>
        </p:spPr>
        <p:txBody>
          <a:bodyPr>
            <a:noAutofit/>
          </a:bodyPr>
          <a:lstStyle/>
          <a:p>
            <a:r>
              <a:rPr lang="en-US" sz="3200" dirty="0">
                <a:solidFill>
                  <a:schemeClr val="accent1">
                    <a:lumMod val="50000"/>
                  </a:schemeClr>
                </a:solidFill>
              </a:rPr>
              <a:t>“The activity has grown from small beginnings into a vast and complex industry responsible for the dissemination of all manner of cultural material; its impact upon civilization is impossible to calculate</a:t>
            </a:r>
            <a:r>
              <a:rPr lang="en-US" sz="3200" dirty="0" smtClean="0">
                <a:solidFill>
                  <a:schemeClr val="accent1">
                    <a:lumMod val="50000"/>
                  </a:schemeClr>
                </a:solidFill>
              </a:rPr>
              <a:t>.”</a:t>
            </a:r>
            <a:endParaRPr lang="en-US" sz="3200" dirty="0">
              <a:solidFill>
                <a:schemeClr val="accent1">
                  <a:lumMod val="50000"/>
                </a:schemeClr>
              </a:solidFill>
            </a:endParaRPr>
          </a:p>
        </p:txBody>
      </p:sp>
      <p:sp>
        <p:nvSpPr>
          <p:cNvPr id="4" name="TextBox 3"/>
          <p:cNvSpPr txBox="1"/>
          <p:nvPr/>
        </p:nvSpPr>
        <p:spPr>
          <a:xfrm>
            <a:off x="7197010" y="6452587"/>
            <a:ext cx="1366430" cy="307777"/>
          </a:xfrm>
          <a:prstGeom prst="rect">
            <a:avLst/>
          </a:prstGeom>
          <a:noFill/>
        </p:spPr>
        <p:txBody>
          <a:bodyPr wrap="square" rtlCol="0">
            <a:spAutoFit/>
          </a:bodyPr>
          <a:lstStyle/>
          <a:p>
            <a:r>
              <a:rPr lang="en-US" sz="1400" i="1" dirty="0" smtClean="0"/>
              <a:t>Britannica.com</a:t>
            </a:r>
            <a:endParaRPr lang="en-US" sz="1400" i="1" dirty="0"/>
          </a:p>
        </p:txBody>
      </p:sp>
    </p:spTree>
    <p:extLst>
      <p:ext uri="{BB962C8B-B14F-4D97-AF65-F5344CB8AC3E}">
        <p14:creationId xmlns:p14="http://schemas.microsoft.com/office/powerpoint/2010/main" val="314055640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275765" y="274638"/>
            <a:ext cx="8149585" cy="1143000"/>
          </a:xfrm>
        </p:spPr>
        <p:txBody>
          <a:bodyPr/>
          <a:lstStyle/>
          <a:p>
            <a:r>
              <a:rPr lang="en-US" b="1" dirty="0" smtClean="0"/>
              <a:t>Publishing &amp; the Undergraduate</a:t>
            </a:r>
            <a:endParaRPr lang="en-US" b="1" dirty="0"/>
          </a:p>
        </p:txBody>
      </p:sp>
      <p:sp>
        <p:nvSpPr>
          <p:cNvPr id="5" name="Content Placeholder 4"/>
          <p:cNvSpPr>
            <a:spLocks noGrp="1"/>
          </p:cNvSpPr>
          <p:nvPr>
            <p:ph idx="1"/>
          </p:nvPr>
        </p:nvSpPr>
        <p:spPr/>
        <p:txBody>
          <a:bodyPr/>
          <a:lstStyle/>
          <a:p>
            <a:pPr marL="114300" indent="0">
              <a:buNone/>
            </a:pPr>
            <a:r>
              <a:rPr lang="en-US" i="1" dirty="0" smtClean="0">
                <a:latin typeface="Calibri"/>
                <a:cs typeface="Calibri"/>
              </a:rPr>
              <a:t>AAC&amp;U High-Impact Educational Practices</a:t>
            </a:r>
          </a:p>
          <a:p>
            <a:r>
              <a:rPr lang="en-US" dirty="0" smtClean="0">
                <a:latin typeface="Calibri"/>
                <a:cs typeface="Calibri"/>
              </a:rPr>
              <a:t>First</a:t>
            </a:r>
            <a:r>
              <a:rPr lang="en-US" dirty="0">
                <a:latin typeface="Calibri"/>
                <a:cs typeface="Calibri"/>
              </a:rPr>
              <a:t>-Year Seminars and Experiences</a:t>
            </a:r>
          </a:p>
          <a:p>
            <a:r>
              <a:rPr lang="en-US" dirty="0">
                <a:latin typeface="Calibri"/>
                <a:cs typeface="Calibri"/>
              </a:rPr>
              <a:t>Common Intellectual Experiences</a:t>
            </a:r>
          </a:p>
          <a:p>
            <a:r>
              <a:rPr lang="en-US" dirty="0">
                <a:latin typeface="Calibri"/>
                <a:cs typeface="Calibri"/>
              </a:rPr>
              <a:t>Learning Communities</a:t>
            </a:r>
          </a:p>
          <a:p>
            <a:r>
              <a:rPr lang="en-US" dirty="0">
                <a:latin typeface="Calibri"/>
                <a:cs typeface="Calibri"/>
              </a:rPr>
              <a:t>Writing Intensive Courses</a:t>
            </a:r>
          </a:p>
          <a:p>
            <a:r>
              <a:rPr lang="en-US" dirty="0">
                <a:latin typeface="Calibri"/>
                <a:cs typeface="Calibri"/>
              </a:rPr>
              <a:t>Collaborative Assignments</a:t>
            </a:r>
          </a:p>
          <a:p>
            <a:r>
              <a:rPr lang="en-US" dirty="0">
                <a:latin typeface="Calibri"/>
                <a:cs typeface="Calibri"/>
              </a:rPr>
              <a:t>Undergraduate Research</a:t>
            </a:r>
          </a:p>
          <a:p>
            <a:r>
              <a:rPr lang="en-US" dirty="0">
                <a:latin typeface="Calibri"/>
                <a:cs typeface="Calibri"/>
              </a:rPr>
              <a:t>Diversity/Global Learning</a:t>
            </a:r>
          </a:p>
          <a:p>
            <a:r>
              <a:rPr lang="en-US" dirty="0">
                <a:latin typeface="Calibri"/>
                <a:cs typeface="Calibri"/>
              </a:rPr>
              <a:t>Service/Community-Based Learning</a:t>
            </a:r>
          </a:p>
          <a:p>
            <a:r>
              <a:rPr lang="en-US" dirty="0">
                <a:latin typeface="Calibri"/>
                <a:cs typeface="Calibri"/>
              </a:rPr>
              <a:t>Internships</a:t>
            </a:r>
          </a:p>
          <a:p>
            <a:r>
              <a:rPr lang="en-US" dirty="0">
                <a:latin typeface="Calibri"/>
                <a:cs typeface="Calibri"/>
              </a:rPr>
              <a:t>Capstone Courses/</a:t>
            </a:r>
            <a:r>
              <a:rPr lang="en-US" dirty="0" smtClean="0">
                <a:latin typeface="Calibri"/>
                <a:cs typeface="Calibri"/>
              </a:rPr>
              <a:t>Projects</a:t>
            </a:r>
            <a:endParaRPr lang="en-US" dirty="0">
              <a:latin typeface="Calibri"/>
              <a:cs typeface="Calibri"/>
            </a:endParaRPr>
          </a:p>
        </p:txBody>
      </p:sp>
    </p:spTree>
    <p:extLst>
      <p:ext uri="{BB962C8B-B14F-4D97-AF65-F5344CB8AC3E}">
        <p14:creationId xmlns:p14="http://schemas.microsoft.com/office/powerpoint/2010/main" val="65956013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b="1" dirty="0" smtClean="0"/>
              <a:t>Convergence</a:t>
            </a:r>
            <a:endParaRPr lang="en-US" b="1" dirty="0"/>
          </a:p>
        </p:txBody>
      </p:sp>
      <p:graphicFrame>
        <p:nvGraphicFramePr>
          <p:cNvPr id="10" name="Diagram 9"/>
          <p:cNvGraphicFramePr/>
          <p:nvPr>
            <p:extLst>
              <p:ext uri="{D42A27DB-BD31-4B8C-83A1-F6EECF244321}">
                <p14:modId xmlns:p14="http://schemas.microsoft.com/office/powerpoint/2010/main" val="1272915470"/>
              </p:ext>
            </p:extLst>
          </p:nvPr>
        </p:nvGraphicFramePr>
        <p:xfrm>
          <a:off x="340189" y="1329069"/>
          <a:ext cx="7544237" cy="502145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2" name="TextBox 11"/>
          <p:cNvSpPr txBox="1"/>
          <p:nvPr/>
        </p:nvSpPr>
        <p:spPr>
          <a:xfrm>
            <a:off x="2846250" y="1689693"/>
            <a:ext cx="2619456" cy="707886"/>
          </a:xfrm>
          <a:prstGeom prst="rect">
            <a:avLst/>
          </a:prstGeom>
          <a:noFill/>
        </p:spPr>
        <p:txBody>
          <a:bodyPr wrap="square" rtlCol="0">
            <a:spAutoFit/>
          </a:bodyPr>
          <a:lstStyle/>
          <a:p>
            <a:pPr algn="ctr"/>
            <a:r>
              <a:rPr lang="en-US" sz="4000" b="1" i="1" dirty="0" smtClean="0">
                <a:solidFill>
                  <a:schemeClr val="accent5">
                    <a:lumMod val="50000"/>
                  </a:schemeClr>
                </a:solidFill>
              </a:rPr>
              <a:t>publishing</a:t>
            </a:r>
            <a:endParaRPr lang="en-US" sz="4000" b="1" i="1" dirty="0">
              <a:solidFill>
                <a:schemeClr val="accent5">
                  <a:lumMod val="50000"/>
                </a:schemeClr>
              </a:solidFill>
            </a:endParaRPr>
          </a:p>
        </p:txBody>
      </p:sp>
    </p:spTree>
    <p:extLst>
      <p:ext uri="{BB962C8B-B14F-4D97-AF65-F5344CB8AC3E}">
        <p14:creationId xmlns:p14="http://schemas.microsoft.com/office/powerpoint/2010/main" val="409685866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b="1" dirty="0" smtClean="0"/>
              <a:t>Two Publishing Opportunities</a:t>
            </a:r>
            <a:endParaRPr lang="en-US" b="1" dirty="0"/>
          </a:p>
        </p:txBody>
      </p:sp>
      <p:sp>
        <p:nvSpPr>
          <p:cNvPr id="6" name="Content Placeholder 5"/>
          <p:cNvSpPr>
            <a:spLocks noGrp="1"/>
          </p:cNvSpPr>
          <p:nvPr>
            <p:ph sz="half" idx="1"/>
          </p:nvPr>
        </p:nvSpPr>
        <p:spPr>
          <a:ln>
            <a:solidFill>
              <a:schemeClr val="tx1"/>
            </a:solidFill>
          </a:ln>
        </p:spPr>
        <p:txBody>
          <a:bodyPr>
            <a:normAutofit fontScale="92500"/>
          </a:bodyPr>
          <a:lstStyle/>
          <a:p>
            <a:pPr marL="114300" indent="0" algn="ctr">
              <a:buNone/>
            </a:pPr>
            <a:r>
              <a:rPr lang="en-US" i="1" dirty="0" smtClean="0"/>
              <a:t>Undergraduate Economic Review</a:t>
            </a:r>
          </a:p>
          <a:p>
            <a:r>
              <a:rPr lang="en-US" dirty="0" smtClean="0"/>
              <a:t>Economics</a:t>
            </a:r>
            <a:endParaRPr lang="en-US" dirty="0"/>
          </a:p>
          <a:p>
            <a:r>
              <a:rPr lang="en-US" dirty="0" smtClean="0"/>
              <a:t>born digital</a:t>
            </a:r>
          </a:p>
          <a:p>
            <a:r>
              <a:rPr lang="en-US" dirty="0" smtClean="0"/>
              <a:t>open access</a:t>
            </a:r>
          </a:p>
          <a:p>
            <a:r>
              <a:rPr lang="en-US" dirty="0"/>
              <a:t>h</a:t>
            </a:r>
            <a:r>
              <a:rPr lang="en-US" dirty="0" smtClean="0"/>
              <a:t>ighly empirical</a:t>
            </a:r>
          </a:p>
          <a:p>
            <a:r>
              <a:rPr lang="en-US" dirty="0"/>
              <a:t>e</a:t>
            </a:r>
            <a:r>
              <a:rPr lang="en-US" dirty="0" smtClean="0"/>
              <a:t>ngaged advisor</a:t>
            </a:r>
          </a:p>
          <a:p>
            <a:r>
              <a:rPr lang="en-US" dirty="0"/>
              <a:t>h</a:t>
            </a:r>
            <a:r>
              <a:rPr lang="en-US" dirty="0" smtClean="0"/>
              <a:t>igh pedagogical value</a:t>
            </a:r>
          </a:p>
        </p:txBody>
      </p:sp>
      <p:sp>
        <p:nvSpPr>
          <p:cNvPr id="7" name="Content Placeholder 6"/>
          <p:cNvSpPr>
            <a:spLocks noGrp="1"/>
          </p:cNvSpPr>
          <p:nvPr>
            <p:ph sz="half" idx="2"/>
          </p:nvPr>
        </p:nvSpPr>
        <p:spPr>
          <a:ln>
            <a:solidFill>
              <a:srgbClr val="000000"/>
            </a:solidFill>
          </a:ln>
        </p:spPr>
        <p:txBody>
          <a:bodyPr>
            <a:normAutofit fontScale="92500"/>
          </a:bodyPr>
          <a:lstStyle/>
          <a:p>
            <a:pPr marL="114300" indent="0" algn="ctr">
              <a:buNone/>
            </a:pPr>
            <a:r>
              <a:rPr lang="en-US" i="1" dirty="0" smtClean="0"/>
              <a:t>John Wesley Powell Undergraduate Research Conference</a:t>
            </a:r>
          </a:p>
          <a:p>
            <a:r>
              <a:rPr lang="en-US" dirty="0"/>
              <a:t>m</a:t>
            </a:r>
            <a:r>
              <a:rPr lang="en-US" dirty="0" smtClean="0"/>
              <a:t>ulti-disciplinary</a:t>
            </a:r>
          </a:p>
          <a:p>
            <a:r>
              <a:rPr lang="en-US" dirty="0"/>
              <a:t>o</a:t>
            </a:r>
            <a:r>
              <a:rPr lang="en-US" dirty="0" smtClean="0"/>
              <a:t>ral, poster, arts</a:t>
            </a:r>
          </a:p>
          <a:p>
            <a:r>
              <a:rPr lang="en-US" dirty="0" smtClean="0"/>
              <a:t>Showcase</a:t>
            </a:r>
          </a:p>
          <a:p>
            <a:r>
              <a:rPr lang="en-US" dirty="0"/>
              <a:t>c</a:t>
            </a:r>
            <a:r>
              <a:rPr lang="en-US" dirty="0" smtClean="0"/>
              <a:t>ampus tradition</a:t>
            </a:r>
          </a:p>
          <a:p>
            <a:r>
              <a:rPr lang="en-US" dirty="0"/>
              <a:t>h</a:t>
            </a:r>
            <a:r>
              <a:rPr lang="en-US" dirty="0" smtClean="0"/>
              <a:t>igh pedagogical value</a:t>
            </a:r>
          </a:p>
          <a:p>
            <a:r>
              <a:rPr lang="en-US" dirty="0"/>
              <a:t>h</a:t>
            </a:r>
            <a:r>
              <a:rPr lang="en-US" dirty="0" smtClean="0"/>
              <a:t>igh recruitment value</a:t>
            </a:r>
            <a:endParaRPr lang="en-US" dirty="0"/>
          </a:p>
        </p:txBody>
      </p:sp>
    </p:spTree>
    <p:extLst>
      <p:ext uri="{BB962C8B-B14F-4D97-AF65-F5344CB8AC3E}">
        <p14:creationId xmlns:p14="http://schemas.microsoft.com/office/powerpoint/2010/main" val="110260938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The Practical</a:t>
            </a:r>
            <a:endParaRPr lang="en-US" b="1" dirty="0"/>
          </a:p>
        </p:txBody>
      </p:sp>
      <p:sp>
        <p:nvSpPr>
          <p:cNvPr id="3" name="Content Placeholder 2"/>
          <p:cNvSpPr>
            <a:spLocks noGrp="1"/>
          </p:cNvSpPr>
          <p:nvPr>
            <p:ph idx="1"/>
          </p:nvPr>
        </p:nvSpPr>
        <p:spPr/>
        <p:txBody>
          <a:bodyPr/>
          <a:lstStyle/>
          <a:p>
            <a:r>
              <a:rPr lang="en-US" dirty="0" smtClean="0"/>
              <a:t>Technology</a:t>
            </a:r>
          </a:p>
          <a:p>
            <a:r>
              <a:rPr lang="en-US" dirty="0" smtClean="0"/>
              <a:t>Infrastructure</a:t>
            </a:r>
          </a:p>
          <a:p>
            <a:r>
              <a:rPr lang="en-US" dirty="0" smtClean="0"/>
              <a:t>Roles and responsibilities</a:t>
            </a:r>
          </a:p>
          <a:p>
            <a:r>
              <a:rPr lang="en-US" dirty="0" smtClean="0"/>
              <a:t>Forming an editorial board</a:t>
            </a:r>
          </a:p>
          <a:p>
            <a:r>
              <a:rPr lang="en-US" dirty="0" smtClean="0"/>
              <a:t>Selecting and training reviewers</a:t>
            </a:r>
          </a:p>
          <a:p>
            <a:r>
              <a:rPr lang="en-US" dirty="0" smtClean="0"/>
              <a:t>Maintaining quality through high standards, clear criteria</a:t>
            </a:r>
          </a:p>
          <a:p>
            <a:r>
              <a:rPr lang="en-US" dirty="0" smtClean="0"/>
              <a:t>Marketing, outreach to grow submissions</a:t>
            </a:r>
          </a:p>
          <a:p>
            <a:r>
              <a:rPr lang="en-US" dirty="0" smtClean="0"/>
              <a:t>Logistics of printing</a:t>
            </a:r>
          </a:p>
          <a:p>
            <a:r>
              <a:rPr lang="en-US" dirty="0" smtClean="0"/>
              <a:t>Negotiating rights</a:t>
            </a:r>
          </a:p>
          <a:p>
            <a:r>
              <a:rPr lang="en-US" dirty="0" smtClean="0"/>
              <a:t>Assessing, evaluating, improving</a:t>
            </a:r>
          </a:p>
          <a:p>
            <a:r>
              <a:rPr lang="en-US" dirty="0" smtClean="0"/>
              <a:t>Ensuring the cycle works for all involved</a:t>
            </a:r>
            <a:endParaRPr lang="en-US" dirty="0"/>
          </a:p>
        </p:txBody>
      </p:sp>
    </p:spTree>
    <p:extLst>
      <p:ext uri="{BB962C8B-B14F-4D97-AF65-F5344CB8AC3E}">
        <p14:creationId xmlns:p14="http://schemas.microsoft.com/office/powerpoint/2010/main" val="3743385798"/>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djacency">
  <a:themeElements>
    <a:clrScheme name="Genesis">
      <a:dk1>
        <a:sysClr val="windowText" lastClr="000000"/>
      </a:dk1>
      <a:lt1>
        <a:sysClr val="window" lastClr="FFFFFF"/>
      </a:lt1>
      <a:dk2>
        <a:srgbClr val="465466"/>
      </a:dk2>
      <a:lt2>
        <a:srgbClr val="BBD7F8"/>
      </a:lt2>
      <a:accent1>
        <a:srgbClr val="80B606"/>
      </a:accent1>
      <a:accent2>
        <a:srgbClr val="E29F1D"/>
      </a:accent2>
      <a:accent3>
        <a:srgbClr val="2397E2"/>
      </a:accent3>
      <a:accent4>
        <a:srgbClr val="35ACA2"/>
      </a:accent4>
      <a:accent5>
        <a:srgbClr val="5430BB"/>
      </a:accent5>
      <a:accent6>
        <a:srgbClr val="8D34E0"/>
      </a:accent6>
      <a:hlink>
        <a:srgbClr val="00B0F0"/>
      </a:hlink>
      <a:folHlink>
        <a:srgbClr val="0070C0"/>
      </a:folHlink>
    </a:clrScheme>
    <a:fontScheme name="Module">
      <a:majorFont>
        <a:latin typeface="Corbel"/>
        <a:ea typeface=""/>
        <a:cs typeface=""/>
        <a:font script="Jpan" typeface="ＭＳ ゴシック"/>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rbel"/>
        <a:ea typeface=""/>
        <a:cs typeface=""/>
        <a:font script="Jpan" typeface="ＭＳ ゴシック"/>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Adjacency">
      <a:fillStyleLst>
        <a:solidFill>
          <a:schemeClr val="phClr"/>
        </a:solidFill>
        <a:solidFill>
          <a:schemeClr val="phClr">
            <a:tint val="55000"/>
          </a:schemeClr>
        </a:solidFill>
        <a:solidFill>
          <a:schemeClr val="phClr"/>
        </a:soli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50800" dist="25400" algn="bl" rotWithShape="0">
              <a:srgbClr val="000000">
                <a:alpha val="60000"/>
              </a:srgbClr>
            </a:outerShdw>
          </a:effectLst>
        </a:effectStyle>
        <a:effectStyle>
          <a:effectLst/>
          <a:scene3d>
            <a:camera prst="orthographicFront">
              <a:rot lat="0" lon="0" rev="0"/>
            </a:camera>
            <a:lightRig rig="brightRoom" dir="tl">
              <a:rot lat="0" lon="0" rev="1800000"/>
            </a:lightRig>
          </a:scene3d>
          <a:sp3d contourW="10160" prstMaterial="dkEdge">
            <a:bevelT w="38100" h="50800" prst="angle"/>
            <a:contourClr>
              <a:schemeClr val="phClr">
                <a:shade val="40000"/>
                <a:satMod val="150000"/>
              </a:schemeClr>
            </a:contourClr>
          </a:sp3d>
        </a:effectStyle>
      </a:effectStyleLst>
      <a:bgFillStyleLst>
        <a:solidFill>
          <a:schemeClr val="phClr"/>
        </a:solidFill>
        <a:gradFill rotWithShape="1">
          <a:gsLst>
            <a:gs pos="0">
              <a:schemeClr val="phClr">
                <a:tint val="90000"/>
              </a:schemeClr>
            </a:gs>
            <a:gs pos="75000">
              <a:schemeClr val="phClr">
                <a:shade val="100000"/>
                <a:satMod val="115000"/>
              </a:schemeClr>
            </a:gs>
            <a:gs pos="100000">
              <a:schemeClr val="phClr">
                <a:shade val="70000"/>
                <a:satMod val="130000"/>
              </a:schemeClr>
            </a:gs>
          </a:gsLst>
          <a:path path="circle">
            <a:fillToRect l="20000" t="50000" r="100000" b="50000"/>
          </a:path>
        </a:gradFill>
        <a:blipFill rotWithShape="1">
          <a:blip xmlns:r="http://schemas.openxmlformats.org/officeDocument/2006/relationships" r:embed="rId1">
            <a:duotone>
              <a:schemeClr val="phClr">
                <a:tint val="97000"/>
              </a:schemeClr>
              <a:schemeClr val="phClr">
                <a:shade val="96000"/>
              </a:schemeClr>
            </a:duotone>
          </a:blip>
          <a:tile tx="0" ty="0" sx="32000" sy="32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Adjacency.thmx</Template>
  <TotalTime>600</TotalTime>
  <Words>1830</Words>
  <Application>Microsoft Macintosh PowerPoint</Application>
  <PresentationFormat>On-screen Show (4:3)</PresentationFormat>
  <Paragraphs>151</Paragraphs>
  <Slides>14</Slides>
  <Notes>14</Notes>
  <HiddenSlides>0</HiddenSlides>
  <MMClips>0</MMClips>
  <ScaleCrop>false</ScaleCrop>
  <HeadingPairs>
    <vt:vector size="4" baseType="variant">
      <vt:variant>
        <vt:lpstr>Theme</vt:lpstr>
      </vt:variant>
      <vt:variant>
        <vt:i4>1</vt:i4>
      </vt:variant>
      <vt:variant>
        <vt:lpstr>Slide Titles</vt:lpstr>
      </vt:variant>
      <vt:variant>
        <vt:i4>14</vt:i4>
      </vt:variant>
    </vt:vector>
  </HeadingPairs>
  <TitlesOfParts>
    <vt:vector size="15" baseType="lpstr">
      <vt:lpstr>Adjacency</vt:lpstr>
      <vt:lpstr>The Value of Library Publishing  &amp; Undergraduate Education</vt:lpstr>
      <vt:lpstr>PowerPoint Presentation</vt:lpstr>
      <vt:lpstr>Recruitment</vt:lpstr>
      <vt:lpstr>The Liberal Arts</vt:lpstr>
      <vt:lpstr>Publishing [HISTORY OF]</vt:lpstr>
      <vt:lpstr>Publishing &amp; the Undergraduate</vt:lpstr>
      <vt:lpstr>Convergence</vt:lpstr>
      <vt:lpstr>Two Publishing Opportunities</vt:lpstr>
      <vt:lpstr>The Practical</vt:lpstr>
      <vt:lpstr>The Scholarly</vt:lpstr>
      <vt:lpstr>Reflection – Environmental Scan</vt:lpstr>
      <vt:lpstr>Roles, Responsibilities, Resources</vt:lpstr>
      <vt:lpstr>Assessment &amp; Improvement</vt:lpstr>
      <vt:lpstr>Attribution &amp; Thanks</vt:lpstr>
    </vt:vector>
  </TitlesOfParts>
  <Company>Illinois Wesleyan University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Stephanie  Davis-Kahl</dc:creator>
  <cp:lastModifiedBy>Stephanie  Davis-Kahl</cp:lastModifiedBy>
  <cp:revision>51</cp:revision>
  <dcterms:created xsi:type="dcterms:W3CDTF">2013-04-08T19:04:46Z</dcterms:created>
  <dcterms:modified xsi:type="dcterms:W3CDTF">2013-04-16T19:08:00Z</dcterms:modified>
</cp:coreProperties>
</file>