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charts/chart2.xml" ContentType="application/vnd.openxmlformats-officedocument.drawingml.chart+xml"/>
  <Override PartName="/ppt/notesSlides/notesSlide17.xml" ContentType="application/vnd.openxmlformats-officedocument.presentationml.notesSlide+xml"/>
  <Override PartName="/ppt/charts/chart3.xml" ContentType="application/vnd.openxmlformats-officedocument.drawingml.chart+xml"/>
  <Override PartName="/ppt/notesSlides/notesSlide18.xml" ContentType="application/vnd.openxmlformats-officedocument.presentationml.notesSlide+xml"/>
  <Override PartName="/ppt/charts/chart4.xml" ContentType="application/vnd.openxmlformats-officedocument.drawingml.chart+xml"/>
  <Override PartName="/ppt/notesSlides/notesSlide19.xml" ContentType="application/vnd.openxmlformats-officedocument.presentationml.notesSlide+xml"/>
  <Override PartName="/ppt/charts/chart5.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25"/>
  </p:notesMasterIdLst>
  <p:handoutMasterIdLst>
    <p:handoutMasterId r:id="rId26"/>
  </p:handoutMasterIdLst>
  <p:sldIdLst>
    <p:sldId id="297" r:id="rId2"/>
    <p:sldId id="331" r:id="rId3"/>
    <p:sldId id="300" r:id="rId4"/>
    <p:sldId id="301" r:id="rId5"/>
    <p:sldId id="302" r:id="rId6"/>
    <p:sldId id="303" r:id="rId7"/>
    <p:sldId id="328" r:id="rId8"/>
    <p:sldId id="287" r:id="rId9"/>
    <p:sldId id="329" r:id="rId10"/>
    <p:sldId id="296" r:id="rId11"/>
    <p:sldId id="313" r:id="rId12"/>
    <p:sldId id="314" r:id="rId13"/>
    <p:sldId id="315" r:id="rId14"/>
    <p:sldId id="330" r:id="rId15"/>
    <p:sldId id="320" r:id="rId16"/>
    <p:sldId id="322" r:id="rId17"/>
    <p:sldId id="321" r:id="rId18"/>
    <p:sldId id="325" r:id="rId19"/>
    <p:sldId id="324" r:id="rId20"/>
    <p:sldId id="295" r:id="rId21"/>
    <p:sldId id="305" r:id="rId22"/>
    <p:sldId id="308" r:id="rId23"/>
    <p:sldId id="332" r:id="rId24"/>
  </p:sldIdLst>
  <p:sldSz cx="9144000" cy="6858000" type="screen4x3"/>
  <p:notesSz cx="6858000" cy="9199563"/>
  <p:defaultTextStyle>
    <a:defPPr>
      <a:defRPr lang="en-US"/>
    </a:defPPr>
    <a:lvl1pPr algn="l" rtl="0" fontAlgn="base">
      <a:spcBef>
        <a:spcPct val="0"/>
      </a:spcBef>
      <a:spcAft>
        <a:spcPct val="0"/>
      </a:spcAft>
      <a:defRPr kern="1200">
        <a:solidFill>
          <a:schemeClr val="tx1"/>
        </a:solidFill>
        <a:latin typeface="Garamond" pitchFamily="18" charset="0"/>
        <a:ea typeface="ＭＳ Ｐゴシック" pitchFamily="34" charset="-128"/>
        <a:cs typeface="+mn-cs"/>
      </a:defRPr>
    </a:lvl1pPr>
    <a:lvl2pPr marL="457200" algn="l" rtl="0" fontAlgn="base">
      <a:spcBef>
        <a:spcPct val="0"/>
      </a:spcBef>
      <a:spcAft>
        <a:spcPct val="0"/>
      </a:spcAft>
      <a:defRPr kern="1200">
        <a:solidFill>
          <a:schemeClr val="tx1"/>
        </a:solidFill>
        <a:latin typeface="Garamond" pitchFamily="18" charset="0"/>
        <a:ea typeface="ＭＳ Ｐゴシック" pitchFamily="34" charset="-128"/>
        <a:cs typeface="+mn-cs"/>
      </a:defRPr>
    </a:lvl2pPr>
    <a:lvl3pPr marL="914400" algn="l" rtl="0" fontAlgn="base">
      <a:spcBef>
        <a:spcPct val="0"/>
      </a:spcBef>
      <a:spcAft>
        <a:spcPct val="0"/>
      </a:spcAft>
      <a:defRPr kern="1200">
        <a:solidFill>
          <a:schemeClr val="tx1"/>
        </a:solidFill>
        <a:latin typeface="Garamond" pitchFamily="18" charset="0"/>
        <a:ea typeface="ＭＳ Ｐゴシック" pitchFamily="34" charset="-128"/>
        <a:cs typeface="+mn-cs"/>
      </a:defRPr>
    </a:lvl3pPr>
    <a:lvl4pPr marL="1371600" algn="l" rtl="0" fontAlgn="base">
      <a:spcBef>
        <a:spcPct val="0"/>
      </a:spcBef>
      <a:spcAft>
        <a:spcPct val="0"/>
      </a:spcAft>
      <a:defRPr kern="1200">
        <a:solidFill>
          <a:schemeClr val="tx1"/>
        </a:solidFill>
        <a:latin typeface="Garamond" pitchFamily="18" charset="0"/>
        <a:ea typeface="ＭＳ Ｐゴシック" pitchFamily="34" charset="-128"/>
        <a:cs typeface="+mn-cs"/>
      </a:defRPr>
    </a:lvl4pPr>
    <a:lvl5pPr marL="1828800" algn="l" rtl="0" fontAlgn="base">
      <a:spcBef>
        <a:spcPct val="0"/>
      </a:spcBef>
      <a:spcAft>
        <a:spcPct val="0"/>
      </a:spcAft>
      <a:defRPr kern="1200">
        <a:solidFill>
          <a:schemeClr val="tx1"/>
        </a:solidFill>
        <a:latin typeface="Garamond" pitchFamily="18" charset="0"/>
        <a:ea typeface="ＭＳ Ｐゴシック" pitchFamily="34" charset="-128"/>
        <a:cs typeface="+mn-cs"/>
      </a:defRPr>
    </a:lvl5pPr>
    <a:lvl6pPr marL="2286000" algn="l" defTabSz="914400" rtl="0" eaLnBrk="1" latinLnBrk="0" hangingPunct="1">
      <a:defRPr kern="1200">
        <a:solidFill>
          <a:schemeClr val="tx1"/>
        </a:solidFill>
        <a:latin typeface="Garamond" pitchFamily="18" charset="0"/>
        <a:ea typeface="ＭＳ Ｐゴシック" pitchFamily="34" charset="-128"/>
        <a:cs typeface="+mn-cs"/>
      </a:defRPr>
    </a:lvl6pPr>
    <a:lvl7pPr marL="2743200" algn="l" defTabSz="914400" rtl="0" eaLnBrk="1" latinLnBrk="0" hangingPunct="1">
      <a:defRPr kern="1200">
        <a:solidFill>
          <a:schemeClr val="tx1"/>
        </a:solidFill>
        <a:latin typeface="Garamond" pitchFamily="18" charset="0"/>
        <a:ea typeface="ＭＳ Ｐゴシック" pitchFamily="34" charset="-128"/>
        <a:cs typeface="+mn-cs"/>
      </a:defRPr>
    </a:lvl7pPr>
    <a:lvl8pPr marL="3200400" algn="l" defTabSz="914400" rtl="0" eaLnBrk="1" latinLnBrk="0" hangingPunct="1">
      <a:defRPr kern="1200">
        <a:solidFill>
          <a:schemeClr val="tx1"/>
        </a:solidFill>
        <a:latin typeface="Garamond" pitchFamily="18" charset="0"/>
        <a:ea typeface="ＭＳ Ｐゴシック" pitchFamily="34" charset="-128"/>
        <a:cs typeface="+mn-cs"/>
      </a:defRPr>
    </a:lvl8pPr>
    <a:lvl9pPr marL="3657600" algn="l" defTabSz="914400" rtl="0" eaLnBrk="1" latinLnBrk="0" hangingPunct="1">
      <a:defRPr kern="1200">
        <a:solidFill>
          <a:schemeClr val="tx1"/>
        </a:solidFill>
        <a:latin typeface="Garamond" pitchFamily="18"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3676" autoAdjust="0"/>
  </p:normalViewPr>
  <p:slideViewPr>
    <p:cSldViewPr>
      <p:cViewPr varScale="1">
        <p:scale>
          <a:sx n="49" d="100"/>
          <a:sy n="49" d="100"/>
        </p:scale>
        <p:origin x="-2368"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806" y="-90"/>
      </p:cViewPr>
      <p:guideLst>
        <p:guide orient="horz" pos="2898"/>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Michael%20Seeborg\Local%20Settings\Temp\UER.PPE%20survey%20results.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Michael%20Seeborg\Local%20Settings\Temp\UER.PPE%20survey%20results.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Michael%20Seeborg\Local%20Settings\Temp\UER.PPE%20survey%20results.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Copy%20of%20UER.PPE%20survey%20results%20(version%201).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F:\Copy%20of%20UER.PPE%20survey%20results%20(version%20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solidFill>
                  <a:schemeClr val="tx2"/>
                </a:solidFill>
              </a:defRPr>
            </a:pPr>
            <a:r>
              <a:rPr lang="en-US">
                <a:solidFill>
                  <a:schemeClr val="tx2"/>
                </a:solidFill>
              </a:rPr>
              <a:t> Has the experience of reviewing submissions to the UER been a valuable use of your time?  </a:t>
            </a:r>
          </a:p>
          <a:p>
            <a:pPr>
              <a:defRPr>
                <a:solidFill>
                  <a:schemeClr val="tx2"/>
                </a:solidFill>
              </a:defRPr>
            </a:pPr>
            <a:r>
              <a:rPr lang="en-US">
                <a:solidFill>
                  <a:schemeClr val="tx2"/>
                </a:solidFill>
              </a:rPr>
              <a:t>(percent of total) </a:t>
            </a:r>
          </a:p>
        </c:rich>
      </c:tx>
      <c:layout/>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'Coded responses'!$B$113</c:f>
              <c:strCache>
                <c:ptCount val="1"/>
                <c:pt idx="0">
                  <c:v> Has the experience of reviewing submissions to the UER and/or PPE been a valuable use of your time?</c:v>
                </c:pt>
              </c:strCache>
            </c:strRef>
          </c:tx>
          <c:invertIfNegative val="0"/>
          <c:cat>
            <c:strRef>
              <c:f>'Coded responses'!$A$114:$A$118</c:f>
              <c:strCache>
                <c:ptCount val="5"/>
                <c:pt idx="0">
                  <c:v>Definitely</c:v>
                </c:pt>
                <c:pt idx="1">
                  <c:v>Somewhat</c:v>
                </c:pt>
                <c:pt idx="2">
                  <c:v>Not sure</c:v>
                </c:pt>
                <c:pt idx="3">
                  <c:v>Not really</c:v>
                </c:pt>
                <c:pt idx="4">
                  <c:v>Not at all</c:v>
                </c:pt>
              </c:strCache>
            </c:strRef>
          </c:cat>
          <c:val>
            <c:numRef>
              <c:f>'Coded responses'!$B$114:$B$118</c:f>
              <c:numCache>
                <c:formatCode>General</c:formatCode>
                <c:ptCount val="5"/>
                <c:pt idx="0">
                  <c:v>50.0</c:v>
                </c:pt>
                <c:pt idx="1">
                  <c:v>46.875</c:v>
                </c:pt>
                <c:pt idx="2">
                  <c:v>0.0</c:v>
                </c:pt>
                <c:pt idx="3">
                  <c:v>3.125</c:v>
                </c:pt>
                <c:pt idx="4">
                  <c:v>0.0</c:v>
                </c:pt>
              </c:numCache>
            </c:numRef>
          </c:val>
        </c:ser>
        <c:dLbls>
          <c:showLegendKey val="0"/>
          <c:showVal val="0"/>
          <c:showCatName val="0"/>
          <c:showSerName val="0"/>
          <c:showPercent val="0"/>
          <c:showBubbleSize val="0"/>
        </c:dLbls>
        <c:gapWidth val="150"/>
        <c:shape val="box"/>
        <c:axId val="2135247928"/>
        <c:axId val="2135251000"/>
        <c:axId val="0"/>
      </c:bar3DChart>
      <c:catAx>
        <c:axId val="2135247928"/>
        <c:scaling>
          <c:orientation val="minMax"/>
        </c:scaling>
        <c:delete val="0"/>
        <c:axPos val="b"/>
        <c:majorTickMark val="out"/>
        <c:minorTickMark val="none"/>
        <c:tickLblPos val="nextTo"/>
        <c:txPr>
          <a:bodyPr/>
          <a:lstStyle/>
          <a:p>
            <a:pPr>
              <a:defRPr b="1" i="0">
                <a:solidFill>
                  <a:schemeClr val="tx2"/>
                </a:solidFill>
              </a:defRPr>
            </a:pPr>
            <a:endParaRPr lang="en-US"/>
          </a:p>
        </c:txPr>
        <c:crossAx val="2135251000"/>
        <c:crosses val="autoZero"/>
        <c:auto val="1"/>
        <c:lblAlgn val="ctr"/>
        <c:lblOffset val="100"/>
        <c:noMultiLvlLbl val="0"/>
      </c:catAx>
      <c:valAx>
        <c:axId val="2135251000"/>
        <c:scaling>
          <c:orientation val="minMax"/>
        </c:scaling>
        <c:delete val="0"/>
        <c:axPos val="l"/>
        <c:majorGridlines/>
        <c:numFmt formatCode="General" sourceLinked="1"/>
        <c:majorTickMark val="out"/>
        <c:minorTickMark val="none"/>
        <c:tickLblPos val="nextTo"/>
        <c:txPr>
          <a:bodyPr/>
          <a:lstStyle/>
          <a:p>
            <a:pPr>
              <a:defRPr b="1" i="0">
                <a:solidFill>
                  <a:schemeClr val="tx2"/>
                </a:solidFill>
              </a:defRPr>
            </a:pPr>
            <a:endParaRPr lang="en-US"/>
          </a:p>
        </c:txPr>
        <c:crossAx val="213524792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a:solidFill>
                  <a:schemeClr val="tx2"/>
                </a:solidFill>
              </a:defRPr>
            </a:pPr>
            <a:r>
              <a:rPr lang="en-US" sz="2000" dirty="0">
                <a:solidFill>
                  <a:schemeClr val="tx2"/>
                </a:solidFill>
              </a:rPr>
              <a:t>Offered a model for my own writing in general  </a:t>
            </a:r>
            <a:endParaRPr lang="en-US" sz="2000" dirty="0" smtClean="0">
              <a:solidFill>
                <a:schemeClr val="tx2"/>
              </a:solidFill>
            </a:endParaRPr>
          </a:p>
          <a:p>
            <a:pPr>
              <a:defRPr sz="2000">
                <a:solidFill>
                  <a:schemeClr val="tx2"/>
                </a:solidFill>
              </a:defRPr>
            </a:pPr>
            <a:r>
              <a:rPr lang="en-US" sz="2000" dirty="0" smtClean="0">
                <a:solidFill>
                  <a:schemeClr val="tx2"/>
                </a:solidFill>
              </a:rPr>
              <a:t>(</a:t>
            </a:r>
            <a:r>
              <a:rPr lang="en-US" sz="2000" dirty="0">
                <a:solidFill>
                  <a:schemeClr val="tx2"/>
                </a:solidFill>
              </a:rPr>
              <a:t>percent of total)</a:t>
            </a:r>
          </a:p>
        </c:rich>
      </c:tx>
      <c:layout/>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'Coded responses'!$B$128</c:f>
              <c:strCache>
                <c:ptCount val="1"/>
                <c:pt idx="0">
                  <c:v>Offered a model for my own writing in general</c:v>
                </c:pt>
              </c:strCache>
            </c:strRef>
          </c:tx>
          <c:invertIfNegative val="0"/>
          <c:cat>
            <c:strRef>
              <c:f>'Coded responses'!$A$129:$A$133</c:f>
              <c:strCache>
                <c:ptCount val="5"/>
                <c:pt idx="0">
                  <c:v>Definitely</c:v>
                </c:pt>
                <c:pt idx="1">
                  <c:v>Somewhat</c:v>
                </c:pt>
                <c:pt idx="2">
                  <c:v>Not sure</c:v>
                </c:pt>
                <c:pt idx="3">
                  <c:v>Not really</c:v>
                </c:pt>
                <c:pt idx="4">
                  <c:v>Not at all</c:v>
                </c:pt>
              </c:strCache>
            </c:strRef>
          </c:cat>
          <c:val>
            <c:numRef>
              <c:f>'Coded responses'!$B$129:$B$133</c:f>
              <c:numCache>
                <c:formatCode>General</c:formatCode>
                <c:ptCount val="5"/>
                <c:pt idx="0">
                  <c:v>29.03225806451616</c:v>
                </c:pt>
                <c:pt idx="1">
                  <c:v>32.25806451612903</c:v>
                </c:pt>
                <c:pt idx="2">
                  <c:v>9.67741935483872</c:v>
                </c:pt>
                <c:pt idx="3">
                  <c:v>22.58064516129032</c:v>
                </c:pt>
                <c:pt idx="4">
                  <c:v>6.451612903225811</c:v>
                </c:pt>
              </c:numCache>
            </c:numRef>
          </c:val>
        </c:ser>
        <c:dLbls>
          <c:showLegendKey val="0"/>
          <c:showVal val="0"/>
          <c:showCatName val="0"/>
          <c:showSerName val="0"/>
          <c:showPercent val="0"/>
          <c:showBubbleSize val="0"/>
        </c:dLbls>
        <c:gapWidth val="150"/>
        <c:shape val="box"/>
        <c:axId val="2131444904"/>
        <c:axId val="2131448024"/>
        <c:axId val="0"/>
      </c:bar3DChart>
      <c:catAx>
        <c:axId val="2131444904"/>
        <c:scaling>
          <c:orientation val="minMax"/>
        </c:scaling>
        <c:delete val="0"/>
        <c:axPos val="b"/>
        <c:majorTickMark val="out"/>
        <c:minorTickMark val="none"/>
        <c:tickLblPos val="nextTo"/>
        <c:txPr>
          <a:bodyPr/>
          <a:lstStyle/>
          <a:p>
            <a:pPr>
              <a:defRPr b="1" i="0">
                <a:solidFill>
                  <a:schemeClr val="tx2"/>
                </a:solidFill>
              </a:defRPr>
            </a:pPr>
            <a:endParaRPr lang="en-US"/>
          </a:p>
        </c:txPr>
        <c:crossAx val="2131448024"/>
        <c:crosses val="autoZero"/>
        <c:auto val="1"/>
        <c:lblAlgn val="ctr"/>
        <c:lblOffset val="100"/>
        <c:noMultiLvlLbl val="0"/>
      </c:catAx>
      <c:valAx>
        <c:axId val="2131448024"/>
        <c:scaling>
          <c:orientation val="minMax"/>
        </c:scaling>
        <c:delete val="0"/>
        <c:axPos val="l"/>
        <c:majorGridlines/>
        <c:numFmt formatCode="General" sourceLinked="1"/>
        <c:majorTickMark val="out"/>
        <c:minorTickMark val="none"/>
        <c:tickLblPos val="nextTo"/>
        <c:txPr>
          <a:bodyPr/>
          <a:lstStyle/>
          <a:p>
            <a:pPr>
              <a:defRPr b="1" i="0">
                <a:solidFill>
                  <a:schemeClr val="tx2"/>
                </a:solidFill>
              </a:defRPr>
            </a:pPr>
            <a:endParaRPr lang="en-US"/>
          </a:p>
        </c:txPr>
        <c:crossAx val="213144490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solidFill>
                  <a:schemeClr val="tx2"/>
                </a:solidFill>
              </a:defRPr>
            </a:pPr>
            <a:r>
              <a:rPr lang="en-US">
                <a:solidFill>
                  <a:schemeClr val="tx2"/>
                </a:solidFill>
              </a:rPr>
              <a:t>Exposed me to other models of research </a:t>
            </a:r>
          </a:p>
          <a:p>
            <a:pPr>
              <a:defRPr>
                <a:solidFill>
                  <a:schemeClr val="tx2"/>
                </a:solidFill>
              </a:defRPr>
            </a:pPr>
            <a:r>
              <a:rPr lang="en-US">
                <a:solidFill>
                  <a:schemeClr val="tx2"/>
                </a:solidFill>
              </a:rPr>
              <a:t>(percent of total)</a:t>
            </a:r>
          </a:p>
        </c:rich>
      </c:tx>
      <c:layout/>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'Coded responses'!$B$102</c:f>
              <c:strCache>
                <c:ptCount val="1"/>
                <c:pt idx="0">
                  <c:v>Exposed me to other models of research and inquiry</c:v>
                </c:pt>
              </c:strCache>
            </c:strRef>
          </c:tx>
          <c:invertIfNegative val="0"/>
          <c:cat>
            <c:strRef>
              <c:f>'Coded responses'!$A$103:$A$107</c:f>
              <c:strCache>
                <c:ptCount val="5"/>
                <c:pt idx="0">
                  <c:v>Definitely</c:v>
                </c:pt>
                <c:pt idx="1">
                  <c:v>Somewhat</c:v>
                </c:pt>
                <c:pt idx="2">
                  <c:v>Not sure</c:v>
                </c:pt>
                <c:pt idx="3">
                  <c:v>Not really</c:v>
                </c:pt>
                <c:pt idx="4">
                  <c:v>Not at all</c:v>
                </c:pt>
              </c:strCache>
            </c:strRef>
          </c:cat>
          <c:val>
            <c:numRef>
              <c:f>'Coded responses'!$B$103:$B$107</c:f>
              <c:numCache>
                <c:formatCode>General</c:formatCode>
                <c:ptCount val="5"/>
                <c:pt idx="0">
                  <c:v>43.75</c:v>
                </c:pt>
                <c:pt idx="1">
                  <c:v>40.62500000000004</c:v>
                </c:pt>
                <c:pt idx="2">
                  <c:v>0.0</c:v>
                </c:pt>
                <c:pt idx="3">
                  <c:v>12.5</c:v>
                </c:pt>
                <c:pt idx="4">
                  <c:v>3.125</c:v>
                </c:pt>
              </c:numCache>
            </c:numRef>
          </c:val>
        </c:ser>
        <c:dLbls>
          <c:showLegendKey val="0"/>
          <c:showVal val="0"/>
          <c:showCatName val="0"/>
          <c:showSerName val="0"/>
          <c:showPercent val="0"/>
          <c:showBubbleSize val="0"/>
        </c:dLbls>
        <c:gapWidth val="150"/>
        <c:shape val="box"/>
        <c:axId val="2091998440"/>
        <c:axId val="2132160104"/>
        <c:axId val="0"/>
      </c:bar3DChart>
      <c:catAx>
        <c:axId val="2091998440"/>
        <c:scaling>
          <c:orientation val="minMax"/>
        </c:scaling>
        <c:delete val="0"/>
        <c:axPos val="b"/>
        <c:majorTickMark val="out"/>
        <c:minorTickMark val="none"/>
        <c:tickLblPos val="nextTo"/>
        <c:txPr>
          <a:bodyPr/>
          <a:lstStyle/>
          <a:p>
            <a:pPr>
              <a:defRPr b="1" i="0">
                <a:solidFill>
                  <a:schemeClr val="tx2"/>
                </a:solidFill>
              </a:defRPr>
            </a:pPr>
            <a:endParaRPr lang="en-US"/>
          </a:p>
        </c:txPr>
        <c:crossAx val="2132160104"/>
        <c:crosses val="autoZero"/>
        <c:auto val="1"/>
        <c:lblAlgn val="ctr"/>
        <c:lblOffset val="100"/>
        <c:noMultiLvlLbl val="0"/>
      </c:catAx>
      <c:valAx>
        <c:axId val="2132160104"/>
        <c:scaling>
          <c:orientation val="minMax"/>
        </c:scaling>
        <c:delete val="0"/>
        <c:axPos val="l"/>
        <c:majorGridlines/>
        <c:numFmt formatCode="General" sourceLinked="1"/>
        <c:majorTickMark val="out"/>
        <c:minorTickMark val="none"/>
        <c:tickLblPos val="nextTo"/>
        <c:txPr>
          <a:bodyPr/>
          <a:lstStyle/>
          <a:p>
            <a:pPr>
              <a:defRPr b="1" i="0">
                <a:solidFill>
                  <a:schemeClr val="tx2"/>
                </a:solidFill>
              </a:defRPr>
            </a:pPr>
            <a:endParaRPr lang="en-US"/>
          </a:p>
        </c:txPr>
        <c:crossAx val="209199844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solidFill>
                  <a:schemeClr val="tx2"/>
                </a:solidFill>
              </a:defRPr>
            </a:pPr>
            <a:r>
              <a:rPr lang="en-US" sz="2400" dirty="0">
                <a:solidFill>
                  <a:schemeClr val="tx2"/>
                </a:solidFill>
              </a:rPr>
              <a:t>Offered evidence of co-curricular activity </a:t>
            </a:r>
            <a:endParaRPr lang="en-US" sz="2400" dirty="0" smtClean="0">
              <a:solidFill>
                <a:schemeClr val="tx2"/>
              </a:solidFill>
            </a:endParaRPr>
          </a:p>
          <a:p>
            <a:pPr>
              <a:defRPr>
                <a:solidFill>
                  <a:schemeClr val="tx2"/>
                </a:solidFill>
              </a:defRPr>
            </a:pPr>
            <a:r>
              <a:rPr lang="en-US" sz="2400" dirty="0" smtClean="0">
                <a:solidFill>
                  <a:schemeClr val="tx2"/>
                </a:solidFill>
              </a:rPr>
              <a:t>on my</a:t>
            </a:r>
            <a:r>
              <a:rPr lang="en-US" sz="2400" baseline="0" dirty="0" smtClean="0">
                <a:solidFill>
                  <a:schemeClr val="tx2"/>
                </a:solidFill>
              </a:rPr>
              <a:t> </a:t>
            </a:r>
            <a:r>
              <a:rPr lang="en-US" sz="2400" dirty="0" smtClean="0">
                <a:solidFill>
                  <a:schemeClr val="tx2"/>
                </a:solidFill>
              </a:rPr>
              <a:t>resume</a:t>
            </a:r>
            <a:r>
              <a:rPr lang="en-US" sz="2400" baseline="0" dirty="0" smtClean="0">
                <a:solidFill>
                  <a:schemeClr val="tx2"/>
                </a:solidFill>
              </a:rPr>
              <a:t> (percent of total)</a:t>
            </a:r>
            <a:endParaRPr lang="en-US" sz="2400" dirty="0">
              <a:solidFill>
                <a:schemeClr val="tx2"/>
              </a:solidFill>
            </a:endParaRPr>
          </a:p>
        </c:rich>
      </c:tx>
      <c:layout>
        <c:manualLayout>
          <c:xMode val="edge"/>
          <c:yMode val="edge"/>
          <c:x val="0.152642394059717"/>
          <c:y val="0.0238095238095238"/>
        </c:manualLayout>
      </c:layout>
      <c:overlay val="0"/>
    </c:title>
    <c:autoTitleDeleted val="0"/>
    <c:view3D>
      <c:rotX val="15"/>
      <c:rotY val="20"/>
      <c:rAngAx val="1"/>
    </c:view3D>
    <c:floor>
      <c:thickness val="0"/>
    </c:floor>
    <c:sideWall>
      <c:thickness val="0"/>
    </c:sideWall>
    <c:backWall>
      <c:thickness val="0"/>
    </c:backWall>
    <c:plotArea>
      <c:layout>
        <c:manualLayout>
          <c:layoutTarget val="inner"/>
          <c:xMode val="edge"/>
          <c:yMode val="edge"/>
          <c:x val="0.0632406846580075"/>
          <c:y val="0.171626984126984"/>
          <c:w val="0.91396729254997"/>
          <c:h val="0.744464441944757"/>
        </c:manualLayout>
      </c:layout>
      <c:bar3DChart>
        <c:barDir val="col"/>
        <c:grouping val="clustered"/>
        <c:varyColors val="0"/>
        <c:ser>
          <c:idx val="0"/>
          <c:order val="0"/>
          <c:tx>
            <c:strRef>
              <c:f>'Coded responses'!$B$176</c:f>
              <c:strCache>
                <c:ptCount val="1"/>
                <c:pt idx="0">
                  <c:v>Offered evidence of co-curricular activity on my resume/portfolio</c:v>
                </c:pt>
              </c:strCache>
            </c:strRef>
          </c:tx>
          <c:invertIfNegative val="0"/>
          <c:cat>
            <c:strRef>
              <c:f>'Coded responses'!$A$177:$A$181</c:f>
              <c:strCache>
                <c:ptCount val="5"/>
                <c:pt idx="0">
                  <c:v>Definitely</c:v>
                </c:pt>
                <c:pt idx="1">
                  <c:v>Somewhat</c:v>
                </c:pt>
                <c:pt idx="2">
                  <c:v>Not sure</c:v>
                </c:pt>
                <c:pt idx="3">
                  <c:v>Not really</c:v>
                </c:pt>
                <c:pt idx="4">
                  <c:v>Not at all</c:v>
                </c:pt>
              </c:strCache>
            </c:strRef>
          </c:cat>
          <c:val>
            <c:numRef>
              <c:f>'Coded responses'!$B$177:$B$181</c:f>
              <c:numCache>
                <c:formatCode>General</c:formatCode>
                <c:ptCount val="5"/>
                <c:pt idx="0">
                  <c:v>53.12500000000001</c:v>
                </c:pt>
                <c:pt idx="1">
                  <c:v>15.625</c:v>
                </c:pt>
                <c:pt idx="2">
                  <c:v>21.875</c:v>
                </c:pt>
                <c:pt idx="3">
                  <c:v>3.125</c:v>
                </c:pt>
                <c:pt idx="4">
                  <c:v>6.25</c:v>
                </c:pt>
              </c:numCache>
            </c:numRef>
          </c:val>
        </c:ser>
        <c:dLbls>
          <c:showLegendKey val="0"/>
          <c:showVal val="0"/>
          <c:showCatName val="0"/>
          <c:showSerName val="0"/>
          <c:showPercent val="0"/>
          <c:showBubbleSize val="0"/>
        </c:dLbls>
        <c:gapWidth val="150"/>
        <c:shape val="box"/>
        <c:axId val="2131457192"/>
        <c:axId val="2131460360"/>
        <c:axId val="0"/>
      </c:bar3DChart>
      <c:catAx>
        <c:axId val="2131457192"/>
        <c:scaling>
          <c:orientation val="minMax"/>
        </c:scaling>
        <c:delete val="0"/>
        <c:axPos val="b"/>
        <c:majorTickMark val="out"/>
        <c:minorTickMark val="none"/>
        <c:tickLblPos val="nextTo"/>
        <c:txPr>
          <a:bodyPr/>
          <a:lstStyle/>
          <a:p>
            <a:pPr>
              <a:defRPr sz="1800" b="1" i="0">
                <a:solidFill>
                  <a:schemeClr val="tx2"/>
                </a:solidFill>
              </a:defRPr>
            </a:pPr>
            <a:endParaRPr lang="en-US"/>
          </a:p>
        </c:txPr>
        <c:crossAx val="2131460360"/>
        <c:crosses val="autoZero"/>
        <c:auto val="1"/>
        <c:lblAlgn val="ctr"/>
        <c:lblOffset val="100"/>
        <c:noMultiLvlLbl val="0"/>
      </c:catAx>
      <c:valAx>
        <c:axId val="2131460360"/>
        <c:scaling>
          <c:orientation val="minMax"/>
        </c:scaling>
        <c:delete val="0"/>
        <c:axPos val="l"/>
        <c:majorGridlines/>
        <c:numFmt formatCode="General" sourceLinked="1"/>
        <c:majorTickMark val="out"/>
        <c:minorTickMark val="none"/>
        <c:tickLblPos val="nextTo"/>
        <c:txPr>
          <a:bodyPr/>
          <a:lstStyle/>
          <a:p>
            <a:pPr>
              <a:defRPr sz="1800" b="1" i="0">
                <a:solidFill>
                  <a:schemeClr val="tx2"/>
                </a:solidFill>
              </a:defRPr>
            </a:pPr>
            <a:endParaRPr lang="en-US"/>
          </a:p>
        </c:txPr>
        <c:crossAx val="2131457192"/>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Improved my understanding of how articles are reviewed and selected in professional journals</a:t>
            </a:r>
          </a:p>
          <a:p>
            <a:pPr>
              <a:defRPr/>
            </a:pPr>
            <a:r>
              <a:rPr lang="en-US"/>
              <a:t>(percent of total)</a:t>
            </a:r>
          </a:p>
        </c:rich>
      </c:tx>
      <c:layout>
        <c:manualLayout>
          <c:xMode val="edge"/>
          <c:yMode val="edge"/>
          <c:x val="0.120915078372213"/>
          <c:y val="0.0352941176470588"/>
        </c:manualLayout>
      </c:layout>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'Coded responses'!$B$169</c:f>
              <c:strCache>
                <c:ptCount val="1"/>
                <c:pt idx="0">
                  <c:v>Improved my understanding of how articles are reviewed and selected in professional journals</c:v>
                </c:pt>
              </c:strCache>
            </c:strRef>
          </c:tx>
          <c:invertIfNegative val="0"/>
          <c:cat>
            <c:strRef>
              <c:f>'Coded responses'!$A$170:$A$174</c:f>
              <c:strCache>
                <c:ptCount val="5"/>
                <c:pt idx="0">
                  <c:v>Definitely</c:v>
                </c:pt>
                <c:pt idx="1">
                  <c:v>Somewhat</c:v>
                </c:pt>
                <c:pt idx="2">
                  <c:v>Not sure</c:v>
                </c:pt>
                <c:pt idx="3">
                  <c:v>Not really</c:v>
                </c:pt>
                <c:pt idx="4">
                  <c:v>Not at all</c:v>
                </c:pt>
              </c:strCache>
            </c:strRef>
          </c:cat>
          <c:val>
            <c:numRef>
              <c:f>'Coded responses'!$B$170:$B$174</c:f>
              <c:numCache>
                <c:formatCode>General</c:formatCode>
                <c:ptCount val="5"/>
                <c:pt idx="0">
                  <c:v>58.06451612903226</c:v>
                </c:pt>
                <c:pt idx="1">
                  <c:v>29.03225806451614</c:v>
                </c:pt>
                <c:pt idx="2">
                  <c:v>9.677419354838716</c:v>
                </c:pt>
                <c:pt idx="3">
                  <c:v>3.225806451612904</c:v>
                </c:pt>
                <c:pt idx="4">
                  <c:v>0.0</c:v>
                </c:pt>
              </c:numCache>
            </c:numRef>
          </c:val>
        </c:ser>
        <c:dLbls>
          <c:showLegendKey val="0"/>
          <c:showVal val="0"/>
          <c:showCatName val="0"/>
          <c:showSerName val="0"/>
          <c:showPercent val="0"/>
          <c:showBubbleSize val="0"/>
        </c:dLbls>
        <c:gapWidth val="150"/>
        <c:shape val="box"/>
        <c:axId val="2092664792"/>
        <c:axId val="2092792408"/>
        <c:axId val="0"/>
      </c:bar3DChart>
      <c:catAx>
        <c:axId val="2092664792"/>
        <c:scaling>
          <c:orientation val="minMax"/>
        </c:scaling>
        <c:delete val="0"/>
        <c:axPos val="b"/>
        <c:majorTickMark val="out"/>
        <c:minorTickMark val="none"/>
        <c:tickLblPos val="nextTo"/>
        <c:crossAx val="2092792408"/>
        <c:crosses val="autoZero"/>
        <c:auto val="1"/>
        <c:lblAlgn val="ctr"/>
        <c:lblOffset val="100"/>
        <c:noMultiLvlLbl val="0"/>
      </c:catAx>
      <c:valAx>
        <c:axId val="2092792408"/>
        <c:scaling>
          <c:orientation val="minMax"/>
        </c:scaling>
        <c:delete val="0"/>
        <c:axPos val="l"/>
        <c:majorGridlines/>
        <c:numFmt formatCode="General" sourceLinked="1"/>
        <c:majorTickMark val="out"/>
        <c:minorTickMark val="none"/>
        <c:tickLblPos val="nextTo"/>
        <c:crossAx val="2092664792"/>
        <c:crosses val="autoZero"/>
        <c:crossBetween val="between"/>
      </c:valAx>
    </c:plotArea>
    <c:plotVisOnly val="1"/>
    <c:dispBlanksAs val="gap"/>
    <c:showDLblsOverMax val="0"/>
  </c:chart>
  <c:txPr>
    <a:bodyPr/>
    <a:lstStyle/>
    <a:p>
      <a:pPr>
        <a:defRPr sz="1800" b="1" i="0">
          <a:solidFill>
            <a:schemeClr val="tx2"/>
          </a:solidFill>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FEEF08-E043-A54C-B688-32C29F2D298E}" type="doc">
      <dgm:prSet loTypeId="urn:microsoft.com/office/officeart/2009/3/layout/StepUpProcess" loCatId="" qsTypeId="urn:microsoft.com/office/officeart/2005/8/quickstyle/simple4" qsCatId="simple" csTypeId="urn:microsoft.com/office/officeart/2005/8/colors/accent1_2" csCatId="accent1" phldr="1"/>
      <dgm:spPr/>
      <dgm:t>
        <a:bodyPr/>
        <a:lstStyle/>
        <a:p>
          <a:endParaRPr lang="en-US"/>
        </a:p>
      </dgm:t>
    </dgm:pt>
    <dgm:pt modelId="{CEF9AE7E-87AE-1F44-B891-8B31AD0DB7E9}">
      <dgm:prSet phldrT="[Text]" custT="1"/>
      <dgm:spPr/>
      <dgm:t>
        <a:bodyPr/>
        <a:lstStyle/>
        <a:p>
          <a:r>
            <a:rPr lang="en-US" sz="2400" b="1" dirty="0" smtClean="0"/>
            <a:t>General Education:</a:t>
          </a:r>
        </a:p>
        <a:p>
          <a:r>
            <a:rPr lang="en-US" sz="2400" dirty="0" smtClean="0"/>
            <a:t>Gateway,  Writing requirements + Information Literacy</a:t>
          </a:r>
          <a:endParaRPr lang="en-US" sz="2400" dirty="0"/>
        </a:p>
      </dgm:t>
    </dgm:pt>
    <dgm:pt modelId="{4393AD52-A10E-B540-92F5-0797520DA80B}" type="parTrans" cxnId="{50544917-8086-B541-9715-9E3010B0BCD4}">
      <dgm:prSet/>
      <dgm:spPr/>
      <dgm:t>
        <a:bodyPr/>
        <a:lstStyle/>
        <a:p>
          <a:endParaRPr lang="en-US"/>
        </a:p>
      </dgm:t>
    </dgm:pt>
    <dgm:pt modelId="{49E6F83D-AA5A-2045-B8D5-2B7F2DD1FEE6}" type="sibTrans" cxnId="{50544917-8086-B541-9715-9E3010B0BCD4}">
      <dgm:prSet/>
      <dgm:spPr/>
      <dgm:t>
        <a:bodyPr/>
        <a:lstStyle/>
        <a:p>
          <a:endParaRPr lang="en-US"/>
        </a:p>
      </dgm:t>
    </dgm:pt>
    <dgm:pt modelId="{50FF4C8C-FC9E-3446-8553-165EDB79E881}">
      <dgm:prSet phldrT="[Text]" custT="1"/>
      <dgm:spPr/>
      <dgm:t>
        <a:bodyPr/>
        <a:lstStyle/>
        <a:p>
          <a:r>
            <a:rPr lang="en-US" sz="2200" b="1" dirty="0" smtClean="0"/>
            <a:t>Major:</a:t>
          </a:r>
        </a:p>
        <a:p>
          <a:r>
            <a:rPr lang="en-US" sz="2200" dirty="0" smtClean="0"/>
            <a:t>Writing Intensive requirement + Discipline specific Information Literacy + economics courses relating to  econometrics, </a:t>
          </a:r>
          <a:endParaRPr lang="en-US" sz="2200" dirty="0"/>
        </a:p>
      </dgm:t>
    </dgm:pt>
    <dgm:pt modelId="{C1799228-E1AC-5A4B-8BAC-1A4A78D0C6B1}" type="parTrans" cxnId="{FD30BF42-2C4A-4545-B369-04FBC800FF3C}">
      <dgm:prSet/>
      <dgm:spPr/>
      <dgm:t>
        <a:bodyPr/>
        <a:lstStyle/>
        <a:p>
          <a:endParaRPr lang="en-US"/>
        </a:p>
      </dgm:t>
    </dgm:pt>
    <dgm:pt modelId="{440B6BD4-C212-A146-9B1C-72DD2A549FF7}" type="sibTrans" cxnId="{FD30BF42-2C4A-4545-B369-04FBC800FF3C}">
      <dgm:prSet/>
      <dgm:spPr/>
      <dgm:t>
        <a:bodyPr/>
        <a:lstStyle/>
        <a:p>
          <a:endParaRPr lang="en-US"/>
        </a:p>
      </dgm:t>
    </dgm:pt>
    <dgm:pt modelId="{8E32487C-B752-C246-BAFB-FE85025AAE4A}">
      <dgm:prSet phldrT="[Text]"/>
      <dgm:spPr/>
      <dgm:t>
        <a:bodyPr/>
        <a:lstStyle/>
        <a:p>
          <a:endParaRPr lang="en-US" dirty="0"/>
        </a:p>
      </dgm:t>
    </dgm:pt>
    <dgm:pt modelId="{D758A028-DB81-994C-BAD0-1575299CCBBA}" type="parTrans" cxnId="{97520ABF-0CFE-0344-934E-F138C0E478FB}">
      <dgm:prSet/>
      <dgm:spPr/>
      <dgm:t>
        <a:bodyPr/>
        <a:lstStyle/>
        <a:p>
          <a:endParaRPr lang="en-US"/>
        </a:p>
      </dgm:t>
    </dgm:pt>
    <dgm:pt modelId="{19E87BA4-CADA-8248-985B-3498A527A630}" type="sibTrans" cxnId="{97520ABF-0CFE-0344-934E-F138C0E478FB}">
      <dgm:prSet/>
      <dgm:spPr/>
      <dgm:t>
        <a:bodyPr/>
        <a:lstStyle/>
        <a:p>
          <a:endParaRPr lang="en-US"/>
        </a:p>
      </dgm:t>
    </dgm:pt>
    <dgm:pt modelId="{5B4ECD23-2544-F246-80EF-E1726A3C6165}" type="pres">
      <dgm:prSet presAssocID="{04FEEF08-E043-A54C-B688-32C29F2D298E}" presName="rootnode" presStyleCnt="0">
        <dgm:presLayoutVars>
          <dgm:chMax/>
          <dgm:chPref/>
          <dgm:dir/>
          <dgm:animLvl val="lvl"/>
        </dgm:presLayoutVars>
      </dgm:prSet>
      <dgm:spPr/>
      <dgm:t>
        <a:bodyPr/>
        <a:lstStyle/>
        <a:p>
          <a:endParaRPr lang="en-US"/>
        </a:p>
      </dgm:t>
    </dgm:pt>
    <dgm:pt modelId="{8542BED4-3A19-B14E-B62E-BA1556B4A9CF}" type="pres">
      <dgm:prSet presAssocID="{CEF9AE7E-87AE-1F44-B891-8B31AD0DB7E9}" presName="composite" presStyleCnt="0"/>
      <dgm:spPr/>
    </dgm:pt>
    <dgm:pt modelId="{9AE1348A-007F-1C44-AC9A-87E05E1BBC82}" type="pres">
      <dgm:prSet presAssocID="{CEF9AE7E-87AE-1F44-B891-8B31AD0DB7E9}" presName="LShape" presStyleLbl="alignNode1" presStyleIdx="0" presStyleCnt="5"/>
      <dgm:spPr/>
    </dgm:pt>
    <dgm:pt modelId="{6A334B34-CC67-5D4E-B87D-7B28E758F8FD}" type="pres">
      <dgm:prSet presAssocID="{CEF9AE7E-87AE-1F44-B891-8B31AD0DB7E9}" presName="ParentText" presStyleLbl="revTx" presStyleIdx="0" presStyleCnt="3" custScaleY="123284" custLinFactNeighborX="2825" custLinFactNeighborY="14808">
        <dgm:presLayoutVars>
          <dgm:chMax val="0"/>
          <dgm:chPref val="0"/>
          <dgm:bulletEnabled val="1"/>
        </dgm:presLayoutVars>
      </dgm:prSet>
      <dgm:spPr/>
      <dgm:t>
        <a:bodyPr/>
        <a:lstStyle/>
        <a:p>
          <a:endParaRPr lang="en-US"/>
        </a:p>
      </dgm:t>
    </dgm:pt>
    <dgm:pt modelId="{4C2B4375-8970-2742-B0F2-5EEC1C639A1B}" type="pres">
      <dgm:prSet presAssocID="{CEF9AE7E-87AE-1F44-B891-8B31AD0DB7E9}" presName="Triangle" presStyleLbl="alignNode1" presStyleIdx="1" presStyleCnt="5"/>
      <dgm:spPr/>
    </dgm:pt>
    <dgm:pt modelId="{D09F9075-F62F-1D4D-8015-06BA61D0F497}" type="pres">
      <dgm:prSet presAssocID="{49E6F83D-AA5A-2045-B8D5-2B7F2DD1FEE6}" presName="sibTrans" presStyleCnt="0"/>
      <dgm:spPr/>
    </dgm:pt>
    <dgm:pt modelId="{224D5ED2-5D44-D74E-B9C1-B2D736AF303D}" type="pres">
      <dgm:prSet presAssocID="{49E6F83D-AA5A-2045-B8D5-2B7F2DD1FEE6}" presName="space" presStyleCnt="0"/>
      <dgm:spPr/>
    </dgm:pt>
    <dgm:pt modelId="{750C7B39-67D8-174D-8FAB-4E95560B627B}" type="pres">
      <dgm:prSet presAssocID="{50FF4C8C-FC9E-3446-8553-165EDB79E881}" presName="composite" presStyleCnt="0"/>
      <dgm:spPr/>
    </dgm:pt>
    <dgm:pt modelId="{B0E0EE39-F4AB-0242-8507-C731ED1BF5C9}" type="pres">
      <dgm:prSet presAssocID="{50FF4C8C-FC9E-3446-8553-165EDB79E881}" presName="LShape" presStyleLbl="alignNode1" presStyleIdx="2" presStyleCnt="5"/>
      <dgm:spPr/>
    </dgm:pt>
    <dgm:pt modelId="{69545136-B40D-6740-A8CA-C2373B1AED44}" type="pres">
      <dgm:prSet presAssocID="{50FF4C8C-FC9E-3446-8553-165EDB79E881}" presName="ParentText" presStyleLbl="revTx" presStyleIdx="1" presStyleCnt="3" custScaleY="191654" custLinFactNeighborX="4776" custLinFactNeighborY="51288">
        <dgm:presLayoutVars>
          <dgm:chMax val="0"/>
          <dgm:chPref val="0"/>
          <dgm:bulletEnabled val="1"/>
        </dgm:presLayoutVars>
      </dgm:prSet>
      <dgm:spPr/>
      <dgm:t>
        <a:bodyPr/>
        <a:lstStyle/>
        <a:p>
          <a:endParaRPr lang="en-US"/>
        </a:p>
      </dgm:t>
    </dgm:pt>
    <dgm:pt modelId="{B0117B8B-30BF-F64E-B62D-D89828011D81}" type="pres">
      <dgm:prSet presAssocID="{50FF4C8C-FC9E-3446-8553-165EDB79E881}" presName="Triangle" presStyleLbl="alignNode1" presStyleIdx="3" presStyleCnt="5"/>
      <dgm:spPr/>
    </dgm:pt>
    <dgm:pt modelId="{A1C1BA91-CD4C-874A-8DAC-B05436F37083}" type="pres">
      <dgm:prSet presAssocID="{440B6BD4-C212-A146-9B1C-72DD2A549FF7}" presName="sibTrans" presStyleCnt="0"/>
      <dgm:spPr/>
    </dgm:pt>
    <dgm:pt modelId="{7C2FACE9-EF5A-0B41-BA74-27FCE15795A0}" type="pres">
      <dgm:prSet presAssocID="{440B6BD4-C212-A146-9B1C-72DD2A549FF7}" presName="space" presStyleCnt="0"/>
      <dgm:spPr/>
    </dgm:pt>
    <dgm:pt modelId="{095FAB5A-4ECE-9D4A-A5F6-CE17FF8716A4}" type="pres">
      <dgm:prSet presAssocID="{8E32487C-B752-C246-BAFB-FE85025AAE4A}" presName="composite" presStyleCnt="0"/>
      <dgm:spPr/>
    </dgm:pt>
    <dgm:pt modelId="{86FA2951-47DD-4846-A32E-9096850CE3BD}" type="pres">
      <dgm:prSet presAssocID="{8E32487C-B752-C246-BAFB-FE85025AAE4A}" presName="LShape" presStyleLbl="alignNode1" presStyleIdx="4" presStyleCnt="5"/>
      <dgm:spPr/>
    </dgm:pt>
    <dgm:pt modelId="{0F11FBFC-663C-CF4E-B7B4-8D34C27D275B}" type="pres">
      <dgm:prSet presAssocID="{8E32487C-B752-C246-BAFB-FE85025AAE4A}" presName="ParentText" presStyleLbl="revTx" presStyleIdx="2" presStyleCnt="3">
        <dgm:presLayoutVars>
          <dgm:chMax val="0"/>
          <dgm:chPref val="0"/>
          <dgm:bulletEnabled val="1"/>
        </dgm:presLayoutVars>
      </dgm:prSet>
      <dgm:spPr/>
      <dgm:t>
        <a:bodyPr/>
        <a:lstStyle/>
        <a:p>
          <a:endParaRPr lang="en-US"/>
        </a:p>
      </dgm:t>
    </dgm:pt>
  </dgm:ptLst>
  <dgm:cxnLst>
    <dgm:cxn modelId="{FD30BF42-2C4A-4545-B369-04FBC800FF3C}" srcId="{04FEEF08-E043-A54C-B688-32C29F2D298E}" destId="{50FF4C8C-FC9E-3446-8553-165EDB79E881}" srcOrd="1" destOrd="0" parTransId="{C1799228-E1AC-5A4B-8BAC-1A4A78D0C6B1}" sibTransId="{440B6BD4-C212-A146-9B1C-72DD2A549FF7}"/>
    <dgm:cxn modelId="{50544917-8086-B541-9715-9E3010B0BCD4}" srcId="{04FEEF08-E043-A54C-B688-32C29F2D298E}" destId="{CEF9AE7E-87AE-1F44-B891-8B31AD0DB7E9}" srcOrd="0" destOrd="0" parTransId="{4393AD52-A10E-B540-92F5-0797520DA80B}" sibTransId="{49E6F83D-AA5A-2045-B8D5-2B7F2DD1FEE6}"/>
    <dgm:cxn modelId="{AA6062E8-EF27-BD49-B718-D6B94EB66C04}" type="presOf" srcId="{04FEEF08-E043-A54C-B688-32C29F2D298E}" destId="{5B4ECD23-2544-F246-80EF-E1726A3C6165}" srcOrd="0" destOrd="0" presId="urn:microsoft.com/office/officeart/2009/3/layout/StepUpProcess"/>
    <dgm:cxn modelId="{97520ABF-0CFE-0344-934E-F138C0E478FB}" srcId="{04FEEF08-E043-A54C-B688-32C29F2D298E}" destId="{8E32487C-B752-C246-BAFB-FE85025AAE4A}" srcOrd="2" destOrd="0" parTransId="{D758A028-DB81-994C-BAD0-1575299CCBBA}" sibTransId="{19E87BA4-CADA-8248-985B-3498A527A630}"/>
    <dgm:cxn modelId="{068A9F61-CDBF-8C44-A171-A39DAD28E27D}" type="presOf" srcId="{CEF9AE7E-87AE-1F44-B891-8B31AD0DB7E9}" destId="{6A334B34-CC67-5D4E-B87D-7B28E758F8FD}" srcOrd="0" destOrd="0" presId="urn:microsoft.com/office/officeart/2009/3/layout/StepUpProcess"/>
    <dgm:cxn modelId="{396C2F91-8C7A-8345-8865-9B101615553F}" type="presOf" srcId="{50FF4C8C-FC9E-3446-8553-165EDB79E881}" destId="{69545136-B40D-6740-A8CA-C2373B1AED44}" srcOrd="0" destOrd="0" presId="urn:microsoft.com/office/officeart/2009/3/layout/StepUpProcess"/>
    <dgm:cxn modelId="{6E7CC078-8663-B348-8BCE-3578B3AA7ADA}" type="presOf" srcId="{8E32487C-B752-C246-BAFB-FE85025AAE4A}" destId="{0F11FBFC-663C-CF4E-B7B4-8D34C27D275B}" srcOrd="0" destOrd="0" presId="urn:microsoft.com/office/officeart/2009/3/layout/StepUpProcess"/>
    <dgm:cxn modelId="{04C4F7BC-DC42-2643-9F90-3D91799307F5}" type="presParOf" srcId="{5B4ECD23-2544-F246-80EF-E1726A3C6165}" destId="{8542BED4-3A19-B14E-B62E-BA1556B4A9CF}" srcOrd="0" destOrd="0" presId="urn:microsoft.com/office/officeart/2009/3/layout/StepUpProcess"/>
    <dgm:cxn modelId="{DB492C92-915A-7A48-B08F-CB4DFA3AB6E4}" type="presParOf" srcId="{8542BED4-3A19-B14E-B62E-BA1556B4A9CF}" destId="{9AE1348A-007F-1C44-AC9A-87E05E1BBC82}" srcOrd="0" destOrd="0" presId="urn:microsoft.com/office/officeart/2009/3/layout/StepUpProcess"/>
    <dgm:cxn modelId="{69ECA680-305A-8541-B40A-6371FC74D66D}" type="presParOf" srcId="{8542BED4-3A19-B14E-B62E-BA1556B4A9CF}" destId="{6A334B34-CC67-5D4E-B87D-7B28E758F8FD}" srcOrd="1" destOrd="0" presId="urn:microsoft.com/office/officeart/2009/3/layout/StepUpProcess"/>
    <dgm:cxn modelId="{94CACBEB-7BD0-7F4A-8CE8-9BF85EBEFC15}" type="presParOf" srcId="{8542BED4-3A19-B14E-B62E-BA1556B4A9CF}" destId="{4C2B4375-8970-2742-B0F2-5EEC1C639A1B}" srcOrd="2" destOrd="0" presId="urn:microsoft.com/office/officeart/2009/3/layout/StepUpProcess"/>
    <dgm:cxn modelId="{135BB524-332F-2C43-A6ED-7A7BE879C990}" type="presParOf" srcId="{5B4ECD23-2544-F246-80EF-E1726A3C6165}" destId="{D09F9075-F62F-1D4D-8015-06BA61D0F497}" srcOrd="1" destOrd="0" presId="urn:microsoft.com/office/officeart/2009/3/layout/StepUpProcess"/>
    <dgm:cxn modelId="{13B5B121-995A-5B4D-BB98-F7B0FF120A57}" type="presParOf" srcId="{D09F9075-F62F-1D4D-8015-06BA61D0F497}" destId="{224D5ED2-5D44-D74E-B9C1-B2D736AF303D}" srcOrd="0" destOrd="0" presId="urn:microsoft.com/office/officeart/2009/3/layout/StepUpProcess"/>
    <dgm:cxn modelId="{4424CA76-A748-694D-855C-C2CAA7EE52DF}" type="presParOf" srcId="{5B4ECD23-2544-F246-80EF-E1726A3C6165}" destId="{750C7B39-67D8-174D-8FAB-4E95560B627B}" srcOrd="2" destOrd="0" presId="urn:microsoft.com/office/officeart/2009/3/layout/StepUpProcess"/>
    <dgm:cxn modelId="{BF84A6E2-9E49-D947-B60D-8FE88C0B2C5D}" type="presParOf" srcId="{750C7B39-67D8-174D-8FAB-4E95560B627B}" destId="{B0E0EE39-F4AB-0242-8507-C731ED1BF5C9}" srcOrd="0" destOrd="0" presId="urn:microsoft.com/office/officeart/2009/3/layout/StepUpProcess"/>
    <dgm:cxn modelId="{0758919E-999E-854C-AA4D-C885E1340329}" type="presParOf" srcId="{750C7B39-67D8-174D-8FAB-4E95560B627B}" destId="{69545136-B40D-6740-A8CA-C2373B1AED44}" srcOrd="1" destOrd="0" presId="urn:microsoft.com/office/officeart/2009/3/layout/StepUpProcess"/>
    <dgm:cxn modelId="{FBD654B7-F1E9-8C42-96D6-2D0145107AFD}" type="presParOf" srcId="{750C7B39-67D8-174D-8FAB-4E95560B627B}" destId="{B0117B8B-30BF-F64E-B62D-D89828011D81}" srcOrd="2" destOrd="0" presId="urn:microsoft.com/office/officeart/2009/3/layout/StepUpProcess"/>
    <dgm:cxn modelId="{C72D7685-B97E-0646-9409-96808AA0FCA8}" type="presParOf" srcId="{5B4ECD23-2544-F246-80EF-E1726A3C6165}" destId="{A1C1BA91-CD4C-874A-8DAC-B05436F37083}" srcOrd="3" destOrd="0" presId="urn:microsoft.com/office/officeart/2009/3/layout/StepUpProcess"/>
    <dgm:cxn modelId="{A5F7EBA6-BFFB-B24D-8937-C7763DC7297C}" type="presParOf" srcId="{A1C1BA91-CD4C-874A-8DAC-B05436F37083}" destId="{7C2FACE9-EF5A-0B41-BA74-27FCE15795A0}" srcOrd="0" destOrd="0" presId="urn:microsoft.com/office/officeart/2009/3/layout/StepUpProcess"/>
    <dgm:cxn modelId="{4C2B95C1-15D5-EE47-A242-07D688C6EF98}" type="presParOf" srcId="{5B4ECD23-2544-F246-80EF-E1726A3C6165}" destId="{095FAB5A-4ECE-9D4A-A5F6-CE17FF8716A4}" srcOrd="4" destOrd="0" presId="urn:microsoft.com/office/officeart/2009/3/layout/StepUpProcess"/>
    <dgm:cxn modelId="{A5B6F969-9183-1E4A-836B-3B0DDD92327B}" type="presParOf" srcId="{095FAB5A-4ECE-9D4A-A5F6-CE17FF8716A4}" destId="{86FA2951-47DD-4846-A32E-9096850CE3BD}" srcOrd="0" destOrd="0" presId="urn:microsoft.com/office/officeart/2009/3/layout/StepUpProcess"/>
    <dgm:cxn modelId="{839BCF85-4C00-2F44-AD5D-2A429B250F2C}" type="presParOf" srcId="{095FAB5A-4ECE-9D4A-A5F6-CE17FF8716A4}" destId="{0F11FBFC-663C-CF4E-B7B4-8D34C27D275B}"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13C81F-D633-DC4B-8D52-1FCECFDD368B}" type="doc">
      <dgm:prSet loTypeId="urn:microsoft.com/office/officeart/2005/8/layout/pyramid2" loCatId="" qsTypeId="urn:microsoft.com/office/officeart/2005/8/quickstyle/simple4" qsCatId="simple" csTypeId="urn:microsoft.com/office/officeart/2005/8/colors/accent1_2" csCatId="accent1" phldr="1"/>
      <dgm:spPr/>
    </dgm:pt>
    <dgm:pt modelId="{CF0CA446-F81A-8B4C-B8C9-3C1125886767}">
      <dgm:prSet phldrT="[Text]"/>
      <dgm:spPr/>
      <dgm:t>
        <a:bodyPr/>
        <a:lstStyle/>
        <a:p>
          <a:r>
            <a:rPr lang="en-US" dirty="0" smtClean="0"/>
            <a:t>advise</a:t>
          </a:r>
          <a:endParaRPr lang="en-US" dirty="0"/>
        </a:p>
      </dgm:t>
    </dgm:pt>
    <dgm:pt modelId="{A5842442-D450-BB4D-BC72-60D53567765F}" type="parTrans" cxnId="{306B19D7-74B0-DC4E-94D1-1104AFE135A0}">
      <dgm:prSet/>
      <dgm:spPr/>
      <dgm:t>
        <a:bodyPr/>
        <a:lstStyle/>
        <a:p>
          <a:endParaRPr lang="en-US"/>
        </a:p>
      </dgm:t>
    </dgm:pt>
    <dgm:pt modelId="{2CE0D865-8352-FB4D-AC7E-7522A5C20B67}" type="sibTrans" cxnId="{306B19D7-74B0-DC4E-94D1-1104AFE135A0}">
      <dgm:prSet/>
      <dgm:spPr/>
      <dgm:t>
        <a:bodyPr/>
        <a:lstStyle/>
        <a:p>
          <a:endParaRPr lang="en-US"/>
        </a:p>
      </dgm:t>
    </dgm:pt>
    <dgm:pt modelId="{BED31C20-B4D4-AC48-81A8-B8B4B9DCBBAB}">
      <dgm:prSet phldrT="[Text]"/>
      <dgm:spPr/>
      <dgm:t>
        <a:bodyPr/>
        <a:lstStyle/>
        <a:p>
          <a:r>
            <a:rPr lang="en-US" dirty="0" smtClean="0"/>
            <a:t>educate</a:t>
          </a:r>
          <a:endParaRPr lang="en-US" dirty="0"/>
        </a:p>
      </dgm:t>
    </dgm:pt>
    <dgm:pt modelId="{3FA1714B-1444-E844-956E-83D625780BE2}" type="parTrans" cxnId="{D7884FE5-9314-B948-B4AC-0F5E2AE9DFCD}">
      <dgm:prSet/>
      <dgm:spPr/>
      <dgm:t>
        <a:bodyPr/>
        <a:lstStyle/>
        <a:p>
          <a:endParaRPr lang="en-US"/>
        </a:p>
      </dgm:t>
    </dgm:pt>
    <dgm:pt modelId="{876EED67-1469-A94B-9A6B-82E0CD534A83}" type="sibTrans" cxnId="{D7884FE5-9314-B948-B4AC-0F5E2AE9DFCD}">
      <dgm:prSet/>
      <dgm:spPr/>
      <dgm:t>
        <a:bodyPr/>
        <a:lstStyle/>
        <a:p>
          <a:endParaRPr lang="en-US"/>
        </a:p>
      </dgm:t>
    </dgm:pt>
    <dgm:pt modelId="{69C06BB2-B37F-C041-A5FE-C0E607BED760}">
      <dgm:prSet phldrT="[Text]"/>
      <dgm:spPr/>
      <dgm:t>
        <a:bodyPr/>
        <a:lstStyle/>
        <a:p>
          <a:r>
            <a:rPr lang="en-US" dirty="0" smtClean="0"/>
            <a:t>liaise</a:t>
          </a:r>
          <a:endParaRPr lang="en-US" dirty="0"/>
        </a:p>
      </dgm:t>
    </dgm:pt>
    <dgm:pt modelId="{3E052EA0-2BF6-254C-9629-FD64B1B5574A}" type="parTrans" cxnId="{CCA24673-0B38-7E41-9C2E-3D7521E9125E}">
      <dgm:prSet/>
      <dgm:spPr/>
      <dgm:t>
        <a:bodyPr/>
        <a:lstStyle/>
        <a:p>
          <a:endParaRPr lang="en-US"/>
        </a:p>
      </dgm:t>
    </dgm:pt>
    <dgm:pt modelId="{629FC193-CA8C-204C-A1A8-28D9AE862822}" type="sibTrans" cxnId="{CCA24673-0B38-7E41-9C2E-3D7521E9125E}">
      <dgm:prSet/>
      <dgm:spPr/>
      <dgm:t>
        <a:bodyPr/>
        <a:lstStyle/>
        <a:p>
          <a:endParaRPr lang="en-US"/>
        </a:p>
      </dgm:t>
    </dgm:pt>
    <dgm:pt modelId="{A09751EC-F6FD-2741-905F-8BBC15456D06}" type="pres">
      <dgm:prSet presAssocID="{8C13C81F-D633-DC4B-8D52-1FCECFDD368B}" presName="compositeShape" presStyleCnt="0">
        <dgm:presLayoutVars>
          <dgm:dir/>
          <dgm:resizeHandles/>
        </dgm:presLayoutVars>
      </dgm:prSet>
      <dgm:spPr/>
    </dgm:pt>
    <dgm:pt modelId="{FF096841-227E-184A-A9CD-831AEAA3E1B1}" type="pres">
      <dgm:prSet presAssocID="{8C13C81F-D633-DC4B-8D52-1FCECFDD368B}" presName="pyramid" presStyleLbl="node1" presStyleIdx="0" presStyleCnt="1"/>
      <dgm:spPr/>
    </dgm:pt>
    <dgm:pt modelId="{352E4F1F-42AA-9940-870E-FD28270A81FD}" type="pres">
      <dgm:prSet presAssocID="{8C13C81F-D633-DC4B-8D52-1FCECFDD368B}" presName="theList" presStyleCnt="0"/>
      <dgm:spPr/>
    </dgm:pt>
    <dgm:pt modelId="{5D7D3E89-856D-D84D-98AB-FFC55C6B8E35}" type="pres">
      <dgm:prSet presAssocID="{CF0CA446-F81A-8B4C-B8C9-3C1125886767}" presName="aNode" presStyleLbl="fgAcc1" presStyleIdx="0" presStyleCnt="3">
        <dgm:presLayoutVars>
          <dgm:bulletEnabled val="1"/>
        </dgm:presLayoutVars>
      </dgm:prSet>
      <dgm:spPr/>
      <dgm:t>
        <a:bodyPr/>
        <a:lstStyle/>
        <a:p>
          <a:endParaRPr lang="en-US"/>
        </a:p>
      </dgm:t>
    </dgm:pt>
    <dgm:pt modelId="{F03A27B1-82C2-F44E-A0A0-6FF81B2577EC}" type="pres">
      <dgm:prSet presAssocID="{CF0CA446-F81A-8B4C-B8C9-3C1125886767}" presName="aSpace" presStyleCnt="0"/>
      <dgm:spPr/>
    </dgm:pt>
    <dgm:pt modelId="{C4A39218-6D17-F242-AE30-F35289647A1B}" type="pres">
      <dgm:prSet presAssocID="{BED31C20-B4D4-AC48-81A8-B8B4B9DCBBAB}" presName="aNode" presStyleLbl="fgAcc1" presStyleIdx="1" presStyleCnt="3">
        <dgm:presLayoutVars>
          <dgm:bulletEnabled val="1"/>
        </dgm:presLayoutVars>
      </dgm:prSet>
      <dgm:spPr/>
      <dgm:t>
        <a:bodyPr/>
        <a:lstStyle/>
        <a:p>
          <a:endParaRPr lang="en-US"/>
        </a:p>
      </dgm:t>
    </dgm:pt>
    <dgm:pt modelId="{F37820B6-C803-8444-B5CD-A0D6F878651C}" type="pres">
      <dgm:prSet presAssocID="{BED31C20-B4D4-AC48-81A8-B8B4B9DCBBAB}" presName="aSpace" presStyleCnt="0"/>
      <dgm:spPr/>
    </dgm:pt>
    <dgm:pt modelId="{C6ADFA33-DAB5-0549-8A2E-0071427D0F14}" type="pres">
      <dgm:prSet presAssocID="{69C06BB2-B37F-C041-A5FE-C0E607BED760}" presName="aNode" presStyleLbl="fgAcc1" presStyleIdx="2" presStyleCnt="3">
        <dgm:presLayoutVars>
          <dgm:bulletEnabled val="1"/>
        </dgm:presLayoutVars>
      </dgm:prSet>
      <dgm:spPr/>
      <dgm:t>
        <a:bodyPr/>
        <a:lstStyle/>
        <a:p>
          <a:endParaRPr lang="en-US"/>
        </a:p>
      </dgm:t>
    </dgm:pt>
    <dgm:pt modelId="{FF00229E-7484-7B49-B786-E3F752F511C9}" type="pres">
      <dgm:prSet presAssocID="{69C06BB2-B37F-C041-A5FE-C0E607BED760}" presName="aSpace" presStyleCnt="0"/>
      <dgm:spPr/>
    </dgm:pt>
  </dgm:ptLst>
  <dgm:cxnLst>
    <dgm:cxn modelId="{D7884FE5-9314-B948-B4AC-0F5E2AE9DFCD}" srcId="{8C13C81F-D633-DC4B-8D52-1FCECFDD368B}" destId="{BED31C20-B4D4-AC48-81A8-B8B4B9DCBBAB}" srcOrd="1" destOrd="0" parTransId="{3FA1714B-1444-E844-956E-83D625780BE2}" sibTransId="{876EED67-1469-A94B-9A6B-82E0CD534A83}"/>
    <dgm:cxn modelId="{9DE9B1B7-8959-D74F-8673-BA1F4EFF417F}" type="presOf" srcId="{BED31C20-B4D4-AC48-81A8-B8B4B9DCBBAB}" destId="{C4A39218-6D17-F242-AE30-F35289647A1B}" srcOrd="0" destOrd="0" presId="urn:microsoft.com/office/officeart/2005/8/layout/pyramid2"/>
    <dgm:cxn modelId="{CCA24673-0B38-7E41-9C2E-3D7521E9125E}" srcId="{8C13C81F-D633-DC4B-8D52-1FCECFDD368B}" destId="{69C06BB2-B37F-C041-A5FE-C0E607BED760}" srcOrd="2" destOrd="0" parTransId="{3E052EA0-2BF6-254C-9629-FD64B1B5574A}" sibTransId="{629FC193-CA8C-204C-A1A8-28D9AE862822}"/>
    <dgm:cxn modelId="{76EA3159-F966-2347-855A-BE2D80BD8E37}" type="presOf" srcId="{CF0CA446-F81A-8B4C-B8C9-3C1125886767}" destId="{5D7D3E89-856D-D84D-98AB-FFC55C6B8E35}" srcOrd="0" destOrd="0" presId="urn:microsoft.com/office/officeart/2005/8/layout/pyramid2"/>
    <dgm:cxn modelId="{9D1F5F3D-F5FD-3E48-B966-A31B044693AB}" type="presOf" srcId="{8C13C81F-D633-DC4B-8D52-1FCECFDD368B}" destId="{A09751EC-F6FD-2741-905F-8BBC15456D06}" srcOrd="0" destOrd="0" presId="urn:microsoft.com/office/officeart/2005/8/layout/pyramid2"/>
    <dgm:cxn modelId="{1C0ACBEE-DA41-604B-9DC1-1F3F7BE4B95F}" type="presOf" srcId="{69C06BB2-B37F-C041-A5FE-C0E607BED760}" destId="{C6ADFA33-DAB5-0549-8A2E-0071427D0F14}" srcOrd="0" destOrd="0" presId="urn:microsoft.com/office/officeart/2005/8/layout/pyramid2"/>
    <dgm:cxn modelId="{306B19D7-74B0-DC4E-94D1-1104AFE135A0}" srcId="{8C13C81F-D633-DC4B-8D52-1FCECFDD368B}" destId="{CF0CA446-F81A-8B4C-B8C9-3C1125886767}" srcOrd="0" destOrd="0" parTransId="{A5842442-D450-BB4D-BC72-60D53567765F}" sibTransId="{2CE0D865-8352-FB4D-AC7E-7522A5C20B67}"/>
    <dgm:cxn modelId="{3075912C-14C4-5B42-B5F3-3D8D02AD02B4}" type="presParOf" srcId="{A09751EC-F6FD-2741-905F-8BBC15456D06}" destId="{FF096841-227E-184A-A9CD-831AEAA3E1B1}" srcOrd="0" destOrd="0" presId="urn:microsoft.com/office/officeart/2005/8/layout/pyramid2"/>
    <dgm:cxn modelId="{6071AE46-FCB5-CE4F-A3BB-85BE29A97409}" type="presParOf" srcId="{A09751EC-F6FD-2741-905F-8BBC15456D06}" destId="{352E4F1F-42AA-9940-870E-FD28270A81FD}" srcOrd="1" destOrd="0" presId="urn:microsoft.com/office/officeart/2005/8/layout/pyramid2"/>
    <dgm:cxn modelId="{E3992ECF-31CD-1D47-9B19-AE215FDE1696}" type="presParOf" srcId="{352E4F1F-42AA-9940-870E-FD28270A81FD}" destId="{5D7D3E89-856D-D84D-98AB-FFC55C6B8E35}" srcOrd="0" destOrd="0" presId="urn:microsoft.com/office/officeart/2005/8/layout/pyramid2"/>
    <dgm:cxn modelId="{B5E18450-8970-1B4D-98E8-F304BA9D62A6}" type="presParOf" srcId="{352E4F1F-42AA-9940-870E-FD28270A81FD}" destId="{F03A27B1-82C2-F44E-A0A0-6FF81B2577EC}" srcOrd="1" destOrd="0" presId="urn:microsoft.com/office/officeart/2005/8/layout/pyramid2"/>
    <dgm:cxn modelId="{DA942064-838D-3C46-926B-94D113D6A3A9}" type="presParOf" srcId="{352E4F1F-42AA-9940-870E-FD28270A81FD}" destId="{C4A39218-6D17-F242-AE30-F35289647A1B}" srcOrd="2" destOrd="0" presId="urn:microsoft.com/office/officeart/2005/8/layout/pyramid2"/>
    <dgm:cxn modelId="{7BAE07A3-BC18-2D40-AE6D-24F4F8C52037}" type="presParOf" srcId="{352E4F1F-42AA-9940-870E-FD28270A81FD}" destId="{F37820B6-C803-8444-B5CD-A0D6F878651C}" srcOrd="3" destOrd="0" presId="urn:microsoft.com/office/officeart/2005/8/layout/pyramid2"/>
    <dgm:cxn modelId="{35524747-197A-AC47-B693-308E2F5EB662}" type="presParOf" srcId="{352E4F1F-42AA-9940-870E-FD28270A81FD}" destId="{C6ADFA33-DAB5-0549-8A2E-0071427D0F14}" srcOrd="4" destOrd="0" presId="urn:microsoft.com/office/officeart/2005/8/layout/pyramid2"/>
    <dgm:cxn modelId="{01D93540-666B-B341-B33A-309BB57CF205}" type="presParOf" srcId="{352E4F1F-42AA-9940-870E-FD28270A81FD}" destId="{FF00229E-7484-7B49-B786-E3F752F511C9}"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E1348A-007F-1C44-AC9A-87E05E1BBC82}">
      <dsp:nvSpPr>
        <dsp:cNvPr id="0" name=""/>
        <dsp:cNvSpPr/>
      </dsp:nvSpPr>
      <dsp:spPr>
        <a:xfrm rot="5400000">
          <a:off x="487583" y="1861625"/>
          <a:ext cx="1468234" cy="2443109"/>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6A334B34-CC67-5D4E-B87D-7B28E758F8FD}">
      <dsp:nvSpPr>
        <dsp:cNvPr id="0" name=""/>
        <dsp:cNvSpPr/>
      </dsp:nvSpPr>
      <dsp:spPr>
        <a:xfrm>
          <a:off x="304808" y="2493246"/>
          <a:ext cx="2205653" cy="2383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b="1" kern="1200" dirty="0" smtClean="0"/>
            <a:t>General Education:</a:t>
          </a:r>
        </a:p>
        <a:p>
          <a:pPr lvl="0" algn="l" defTabSz="1066800">
            <a:lnSpc>
              <a:spcPct val="90000"/>
            </a:lnSpc>
            <a:spcBef>
              <a:spcPct val="0"/>
            </a:spcBef>
            <a:spcAft>
              <a:spcPct val="35000"/>
            </a:spcAft>
          </a:pPr>
          <a:r>
            <a:rPr lang="en-US" sz="2400" kern="1200" dirty="0" smtClean="0"/>
            <a:t>Gateway,  Writing requirements + Information Literacy</a:t>
          </a:r>
          <a:endParaRPr lang="en-US" sz="2400" kern="1200" dirty="0"/>
        </a:p>
      </dsp:txBody>
      <dsp:txXfrm>
        <a:off x="304808" y="2493246"/>
        <a:ext cx="2205653" cy="2383553"/>
      </dsp:txXfrm>
    </dsp:sp>
    <dsp:sp modelId="{4C2B4375-8970-2742-B0F2-5EEC1C639A1B}">
      <dsp:nvSpPr>
        <dsp:cNvPr id="0" name=""/>
        <dsp:cNvSpPr/>
      </dsp:nvSpPr>
      <dsp:spPr>
        <a:xfrm>
          <a:off x="2031991" y="1681761"/>
          <a:ext cx="416161" cy="416161"/>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B0E0EE39-F4AB-0242-8507-C731ED1BF5C9}">
      <dsp:nvSpPr>
        <dsp:cNvPr id="0" name=""/>
        <dsp:cNvSpPr/>
      </dsp:nvSpPr>
      <dsp:spPr>
        <a:xfrm rot="5400000">
          <a:off x="3187734" y="307458"/>
          <a:ext cx="1468234" cy="2443109"/>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69545136-B40D-6740-A8CA-C2373B1AED44}">
      <dsp:nvSpPr>
        <dsp:cNvPr id="0" name=""/>
        <dsp:cNvSpPr/>
      </dsp:nvSpPr>
      <dsp:spPr>
        <a:xfrm>
          <a:off x="3047991" y="1143004"/>
          <a:ext cx="2205653" cy="3705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b="1" kern="1200" dirty="0" smtClean="0"/>
            <a:t>Major:</a:t>
          </a:r>
        </a:p>
        <a:p>
          <a:pPr lvl="0" algn="l" defTabSz="977900">
            <a:lnSpc>
              <a:spcPct val="90000"/>
            </a:lnSpc>
            <a:spcBef>
              <a:spcPct val="0"/>
            </a:spcBef>
            <a:spcAft>
              <a:spcPct val="35000"/>
            </a:spcAft>
          </a:pPr>
          <a:r>
            <a:rPr lang="en-US" sz="2200" kern="1200" dirty="0" smtClean="0"/>
            <a:t>Writing Intensive requirement + Discipline specific Information Literacy + economics courses relating to  econometrics, </a:t>
          </a:r>
          <a:endParaRPr lang="en-US" sz="2200" kern="1200" dirty="0"/>
        </a:p>
      </dsp:txBody>
      <dsp:txXfrm>
        <a:off x="3047991" y="1143004"/>
        <a:ext cx="2205653" cy="3705408"/>
      </dsp:txXfrm>
    </dsp:sp>
    <dsp:sp modelId="{B0117B8B-30BF-F64E-B62D-D89828011D81}">
      <dsp:nvSpPr>
        <dsp:cNvPr id="0" name=""/>
        <dsp:cNvSpPr/>
      </dsp:nvSpPr>
      <dsp:spPr>
        <a:xfrm>
          <a:off x="4732141" y="127594"/>
          <a:ext cx="416161" cy="416161"/>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86FA2951-47DD-4846-A32E-9096850CE3BD}">
      <dsp:nvSpPr>
        <dsp:cNvPr id="0" name=""/>
        <dsp:cNvSpPr/>
      </dsp:nvSpPr>
      <dsp:spPr>
        <a:xfrm rot="5400000">
          <a:off x="5887885" y="-360696"/>
          <a:ext cx="1468234" cy="2443109"/>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0F11FBFC-663C-CF4E-B7B4-8D34C27D275B}">
      <dsp:nvSpPr>
        <dsp:cNvPr id="0" name=""/>
        <dsp:cNvSpPr/>
      </dsp:nvSpPr>
      <dsp:spPr>
        <a:xfrm>
          <a:off x="5642800" y="369267"/>
          <a:ext cx="2205653" cy="1933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0" tIns="247650" rIns="247650" bIns="247650" numCol="1" spcCol="1270" anchor="t" anchorCtr="0">
          <a:noAutofit/>
        </a:bodyPr>
        <a:lstStyle/>
        <a:p>
          <a:pPr lvl="0" algn="l" defTabSz="2889250">
            <a:lnSpc>
              <a:spcPct val="90000"/>
            </a:lnSpc>
            <a:spcBef>
              <a:spcPct val="0"/>
            </a:spcBef>
            <a:spcAft>
              <a:spcPct val="35000"/>
            </a:spcAft>
          </a:pPr>
          <a:endParaRPr lang="en-US" sz="6500" kern="1200" dirty="0"/>
        </a:p>
      </dsp:txBody>
      <dsp:txXfrm>
        <a:off x="5642800" y="369267"/>
        <a:ext cx="2205653" cy="19333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096841-227E-184A-A9CD-831AEAA3E1B1}">
      <dsp:nvSpPr>
        <dsp:cNvPr id="0" name=""/>
        <dsp:cNvSpPr/>
      </dsp:nvSpPr>
      <dsp:spPr>
        <a:xfrm>
          <a:off x="1049654" y="0"/>
          <a:ext cx="4800600" cy="4800600"/>
        </a:xfrm>
        <a:prstGeom prst="triangle">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5D7D3E89-856D-D84D-98AB-FFC55C6B8E35}">
      <dsp:nvSpPr>
        <dsp:cNvPr id="0" name=""/>
        <dsp:cNvSpPr/>
      </dsp:nvSpPr>
      <dsp:spPr>
        <a:xfrm>
          <a:off x="3449954" y="482638"/>
          <a:ext cx="3120390" cy="113639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n-US" sz="4700" kern="1200" dirty="0" smtClean="0"/>
            <a:t>advise</a:t>
          </a:r>
          <a:endParaRPr lang="en-US" sz="4700" kern="1200" dirty="0"/>
        </a:p>
      </dsp:txBody>
      <dsp:txXfrm>
        <a:off x="3505428" y="538112"/>
        <a:ext cx="3009442" cy="1025444"/>
      </dsp:txXfrm>
    </dsp:sp>
    <dsp:sp modelId="{C4A39218-6D17-F242-AE30-F35289647A1B}">
      <dsp:nvSpPr>
        <dsp:cNvPr id="0" name=""/>
        <dsp:cNvSpPr/>
      </dsp:nvSpPr>
      <dsp:spPr>
        <a:xfrm>
          <a:off x="3449954" y="1761079"/>
          <a:ext cx="3120390" cy="113639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n-US" sz="4700" kern="1200" dirty="0" smtClean="0"/>
            <a:t>educate</a:t>
          </a:r>
          <a:endParaRPr lang="en-US" sz="4700" kern="1200" dirty="0"/>
        </a:p>
      </dsp:txBody>
      <dsp:txXfrm>
        <a:off x="3505428" y="1816553"/>
        <a:ext cx="3009442" cy="1025444"/>
      </dsp:txXfrm>
    </dsp:sp>
    <dsp:sp modelId="{C6ADFA33-DAB5-0549-8A2E-0071427D0F14}">
      <dsp:nvSpPr>
        <dsp:cNvPr id="0" name=""/>
        <dsp:cNvSpPr/>
      </dsp:nvSpPr>
      <dsp:spPr>
        <a:xfrm>
          <a:off x="3449954" y="3039520"/>
          <a:ext cx="3120390" cy="113639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n-US" sz="4700" kern="1200" dirty="0" smtClean="0"/>
            <a:t>liaise</a:t>
          </a:r>
          <a:endParaRPr lang="en-US" sz="4700" kern="1200" dirty="0"/>
        </a:p>
      </dsp:txBody>
      <dsp:txXfrm>
        <a:off x="3505428" y="3094994"/>
        <a:ext cx="3009442" cy="1025444"/>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mn-ea"/>
                <a:cs typeface="+mn-cs"/>
              </a:defRPr>
            </a:lvl1pPr>
          </a:lstStyle>
          <a:p>
            <a:pPr>
              <a:defRPr/>
            </a:pPr>
            <a:endParaRPr lang="en-US"/>
          </a:p>
        </p:txBody>
      </p:sp>
      <p:sp>
        <p:nvSpPr>
          <p:cNvPr id="83971" name="Rectangle 3"/>
          <p:cNvSpPr>
            <a:spLocks noGrp="1" noChangeArrowheads="1"/>
          </p:cNvSpPr>
          <p:nvPr>
            <p:ph type="dt" sz="quarter" idx="1"/>
          </p:nvPr>
        </p:nvSpPr>
        <p:spPr bwMode="auto">
          <a:xfrm>
            <a:off x="3884613"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n-ea"/>
                <a:cs typeface="+mn-cs"/>
              </a:defRPr>
            </a:lvl1pPr>
          </a:lstStyle>
          <a:p>
            <a:pPr>
              <a:defRPr/>
            </a:pPr>
            <a:endParaRPr lang="en-US"/>
          </a:p>
        </p:txBody>
      </p:sp>
      <p:sp>
        <p:nvSpPr>
          <p:cNvPr id="83972" name="Rectangle 4"/>
          <p:cNvSpPr>
            <a:spLocks noGrp="1" noChangeArrowheads="1"/>
          </p:cNvSpPr>
          <p:nvPr>
            <p:ph type="ftr" sz="quarter" idx="2"/>
          </p:nvPr>
        </p:nvSpPr>
        <p:spPr bwMode="auto">
          <a:xfrm>
            <a:off x="0" y="8737600"/>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mn-ea"/>
                <a:cs typeface="+mn-cs"/>
              </a:defRPr>
            </a:lvl1pPr>
          </a:lstStyle>
          <a:p>
            <a:pPr>
              <a:defRPr/>
            </a:pPr>
            <a:endParaRPr lang="en-US"/>
          </a:p>
        </p:txBody>
      </p:sp>
      <p:sp>
        <p:nvSpPr>
          <p:cNvPr id="83973" name="Rectangle 5"/>
          <p:cNvSpPr>
            <a:spLocks noGrp="1" noChangeArrowheads="1"/>
          </p:cNvSpPr>
          <p:nvPr>
            <p:ph type="sldNum" sz="quarter" idx="3"/>
          </p:nvPr>
        </p:nvSpPr>
        <p:spPr bwMode="auto">
          <a:xfrm>
            <a:off x="3884613" y="8737600"/>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ea typeface="ＭＳ Ｐゴシック" charset="-128"/>
              </a:defRPr>
            </a:lvl1pPr>
          </a:lstStyle>
          <a:p>
            <a:pPr>
              <a:defRPr/>
            </a:pPr>
            <a:fld id="{DFD4F799-7577-447E-AC34-B7FC9F2E80C8}" type="slidenum">
              <a:rPr lang="en-US"/>
              <a:pPr>
                <a:defRPr/>
              </a:pPr>
              <a:t>‹#›</a:t>
            </a:fld>
            <a:endParaRPr lang="en-US"/>
          </a:p>
        </p:txBody>
      </p:sp>
    </p:spTree>
    <p:extLst>
      <p:ext uri="{BB962C8B-B14F-4D97-AF65-F5344CB8AC3E}">
        <p14:creationId xmlns:p14="http://schemas.microsoft.com/office/powerpoint/2010/main" val="22228164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bwMode="auto">
          <a:xfrm>
            <a:off x="0"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mn-ea"/>
                <a:cs typeface="+mn-cs"/>
              </a:defRPr>
            </a:lvl1pPr>
          </a:lstStyle>
          <a:p>
            <a:pPr>
              <a:defRPr/>
            </a:pPr>
            <a:endParaRPr lang="en-US"/>
          </a:p>
        </p:txBody>
      </p:sp>
      <p:sp>
        <p:nvSpPr>
          <p:cNvPr id="89091" name="Rectangle 3"/>
          <p:cNvSpPr>
            <a:spLocks noGrp="1" noChangeArrowheads="1"/>
          </p:cNvSpPr>
          <p:nvPr>
            <p:ph type="dt" idx="1"/>
          </p:nvPr>
        </p:nvSpPr>
        <p:spPr bwMode="auto">
          <a:xfrm>
            <a:off x="3884613"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n-ea"/>
                <a:cs typeface="+mn-cs"/>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30300" y="690563"/>
            <a:ext cx="4597400" cy="3449637"/>
          </a:xfrm>
          <a:prstGeom prst="rect">
            <a:avLst/>
          </a:prstGeom>
          <a:noFill/>
          <a:ln w="9525">
            <a:solidFill>
              <a:srgbClr val="000000"/>
            </a:solidFill>
            <a:miter lim="800000"/>
            <a:headEnd/>
            <a:tailEnd/>
          </a:ln>
        </p:spPr>
      </p:sp>
      <p:sp>
        <p:nvSpPr>
          <p:cNvPr id="89093" name="Rectangle 5"/>
          <p:cNvSpPr>
            <a:spLocks noGrp="1" noChangeArrowheads="1"/>
          </p:cNvSpPr>
          <p:nvPr>
            <p:ph type="body" sz="quarter" idx="3"/>
          </p:nvPr>
        </p:nvSpPr>
        <p:spPr bwMode="auto">
          <a:xfrm>
            <a:off x="685800" y="4370388"/>
            <a:ext cx="5486400" cy="41386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9094" name="Rectangle 6"/>
          <p:cNvSpPr>
            <a:spLocks noGrp="1" noChangeArrowheads="1"/>
          </p:cNvSpPr>
          <p:nvPr>
            <p:ph type="ftr" sz="quarter" idx="4"/>
          </p:nvPr>
        </p:nvSpPr>
        <p:spPr bwMode="auto">
          <a:xfrm>
            <a:off x="0" y="8737600"/>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mn-ea"/>
                <a:cs typeface="+mn-cs"/>
              </a:defRPr>
            </a:lvl1pPr>
          </a:lstStyle>
          <a:p>
            <a:pPr>
              <a:defRPr/>
            </a:pPr>
            <a:endParaRPr lang="en-US"/>
          </a:p>
        </p:txBody>
      </p:sp>
      <p:sp>
        <p:nvSpPr>
          <p:cNvPr id="89095" name="Rectangle 7"/>
          <p:cNvSpPr>
            <a:spLocks noGrp="1" noChangeArrowheads="1"/>
          </p:cNvSpPr>
          <p:nvPr>
            <p:ph type="sldNum" sz="quarter" idx="5"/>
          </p:nvPr>
        </p:nvSpPr>
        <p:spPr bwMode="auto">
          <a:xfrm>
            <a:off x="3884613" y="8737600"/>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ea typeface="ＭＳ Ｐゴシック" charset="-128"/>
              </a:defRPr>
            </a:lvl1pPr>
          </a:lstStyle>
          <a:p>
            <a:pPr>
              <a:defRPr/>
            </a:pPr>
            <a:fld id="{15300BE8-E7B7-437B-A8CA-575CF6C1C0BA}" type="slidenum">
              <a:rPr lang="en-US"/>
              <a:pPr>
                <a:defRPr/>
              </a:pPr>
              <a:t>‹#›</a:t>
            </a:fld>
            <a:endParaRPr lang="en-US"/>
          </a:p>
        </p:txBody>
      </p:sp>
    </p:spTree>
    <p:extLst>
      <p:ext uri="{BB962C8B-B14F-4D97-AF65-F5344CB8AC3E}">
        <p14:creationId xmlns:p14="http://schemas.microsoft.com/office/powerpoint/2010/main" val="27835885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a:noFill/>
          <a:ln/>
        </p:spPr>
        <p:txBody>
          <a:bodyPr/>
          <a:lstStyle/>
          <a:p>
            <a:r>
              <a:rPr lang="en-US" baseline="0" dirty="0" smtClean="0">
                <a:latin typeface="Arial" pitchFamily="34" charset="0"/>
                <a:ea typeface="ＭＳ Ｐゴシック" pitchFamily="34" charset="-128"/>
              </a:rPr>
              <a:t> </a:t>
            </a:r>
          </a:p>
          <a:p>
            <a:endParaRPr lang="en-US" baseline="0" dirty="0" smtClean="0">
              <a:latin typeface="Arial" pitchFamily="34" charset="0"/>
              <a:ea typeface="ＭＳ Ｐゴシック" pitchFamily="34" charset="-128"/>
            </a:endParaRPr>
          </a:p>
          <a:p>
            <a:r>
              <a:rPr lang="en-US" baseline="0" dirty="0" smtClean="0">
                <a:latin typeface="Arial" pitchFamily="34" charset="0"/>
                <a:ea typeface="ＭＳ Ｐゴシック" pitchFamily="34" charset="-128"/>
              </a:rPr>
              <a:t>Good morning – my name is Stephanie Davis-Kahl and I’m the Scholarly Communications Librarian at Illinois Wesleyan University.  I’m joined today by my colleagues Professor Michael </a:t>
            </a:r>
            <a:r>
              <a:rPr lang="en-US" baseline="0" dirty="0" err="1" smtClean="0">
                <a:latin typeface="Arial" pitchFamily="34" charset="0"/>
                <a:ea typeface="ＭＳ Ｐゴシック" pitchFamily="34" charset="-128"/>
              </a:rPr>
              <a:t>Seeborg</a:t>
            </a:r>
            <a:r>
              <a:rPr lang="en-US" baseline="0" dirty="0" smtClean="0">
                <a:latin typeface="Arial" pitchFamily="34" charset="0"/>
                <a:ea typeface="ＭＳ Ｐゴシック" pitchFamily="34" charset="-128"/>
              </a:rPr>
              <a:t>, Professor of Economics at Illinois Wesleyan University, and Isaac Gilman, Scholarly Communications &amp; Research Services Librarian at Pacific University.  </a:t>
            </a:r>
            <a:endParaRPr lang="en-US" dirty="0" smtClean="0">
              <a:latin typeface="Arial" pitchFamily="34" charset="0"/>
              <a:ea typeface="ＭＳ Ｐゴシック" pitchFamily="34" charset="-128"/>
            </a:endParaRPr>
          </a:p>
        </p:txBody>
      </p:sp>
      <p:sp>
        <p:nvSpPr>
          <p:cNvPr id="17411" name="Slide Number Placeholder 3"/>
          <p:cNvSpPr>
            <a:spLocks noGrp="1"/>
          </p:cNvSpPr>
          <p:nvPr>
            <p:ph type="sldNum" sz="quarter" idx="5"/>
          </p:nvPr>
        </p:nvSpPr>
        <p:spPr>
          <a:noFill/>
        </p:spPr>
        <p:txBody>
          <a:bodyPr/>
          <a:lstStyle/>
          <a:p>
            <a:fld id="{C07EC432-FDCE-4560-995C-C25FE87C7A23}" type="slidenum">
              <a:rPr lang="en-US" smtClean="0">
                <a:ea typeface="ＭＳ Ｐゴシック" pitchFamily="34" charset="-128"/>
              </a:rPr>
              <a:pPr/>
              <a:t>1</a:t>
            </a:fld>
            <a:endParaRPr lang="en-US" smtClean="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a:noFill/>
          <a:ln/>
        </p:spPr>
        <p:txBody>
          <a:bodyPr/>
          <a:lstStyle/>
          <a:p>
            <a:endParaRPr lang="en-US" smtClean="0">
              <a:latin typeface="Arial" pitchFamily="34" charset="0"/>
              <a:ea typeface="ＭＳ Ｐゴシック" pitchFamily="34" charset="-128"/>
            </a:endParaRPr>
          </a:p>
        </p:txBody>
      </p:sp>
      <p:sp>
        <p:nvSpPr>
          <p:cNvPr id="35843" name="Slide Number Placeholder 3"/>
          <p:cNvSpPr>
            <a:spLocks noGrp="1"/>
          </p:cNvSpPr>
          <p:nvPr>
            <p:ph type="sldNum" sz="quarter" idx="5"/>
          </p:nvPr>
        </p:nvSpPr>
        <p:spPr>
          <a:noFill/>
        </p:spPr>
        <p:txBody>
          <a:bodyPr/>
          <a:lstStyle/>
          <a:p>
            <a:fld id="{C00D382E-48E2-43EE-8310-AADC3403C588}" type="slidenum">
              <a:rPr lang="en-US" smtClean="0">
                <a:ea typeface="ＭＳ Ｐゴシック" pitchFamily="34" charset="-128"/>
              </a:rPr>
              <a:pPr/>
              <a:t>10</a:t>
            </a:fld>
            <a:endParaRPr lang="en-US"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p>
            <a:fld id="{D7CA31DF-8947-4457-A6A4-B540830C25AE}" type="slidenum">
              <a:rPr lang="en-US" smtClean="0">
                <a:ea typeface="ＭＳ Ｐゴシック" pitchFamily="34" charset="-128"/>
              </a:rPr>
              <a:pPr/>
              <a:t>11</a:t>
            </a:fld>
            <a:endParaRPr lang="en-US" smtClean="0">
              <a:ea typeface="ＭＳ Ｐゴシック" pitchFamily="34" charset="-128"/>
            </a:endParaRPr>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pPr eaLnBrk="1" hangingPunct="1"/>
            <a:endParaRPr lang="en-US" smtClean="0">
              <a:latin typeface="Arial" pitchFamily="34" charset="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p>
            <a:fld id="{B84F2EF0-5169-45C2-A96B-1A0FBEAF773B}" type="slidenum">
              <a:rPr lang="en-US" smtClean="0">
                <a:ea typeface="ＭＳ Ｐゴシック" pitchFamily="34" charset="-128"/>
              </a:rPr>
              <a:pPr/>
              <a:t>12</a:t>
            </a:fld>
            <a:endParaRPr lang="en-US" smtClean="0">
              <a:ea typeface="ＭＳ Ｐゴシック" pitchFamily="34" charset="-128"/>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endParaRPr lang="en-US" smtClean="0">
              <a:latin typeface="Arial" pitchFamily="34" charset="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noFill/>
        </p:spPr>
        <p:txBody>
          <a:bodyPr/>
          <a:lstStyle/>
          <a:p>
            <a:fld id="{FCA5CD38-496E-433F-B392-5F9CEB750F65}" type="slidenum">
              <a:rPr lang="en-US" smtClean="0">
                <a:ea typeface="ＭＳ Ｐゴシック" pitchFamily="34" charset="-128"/>
              </a:rPr>
              <a:pPr/>
              <a:t>13</a:t>
            </a:fld>
            <a:endParaRPr lang="en-US" smtClean="0">
              <a:ea typeface="ＭＳ Ｐゴシック" pitchFamily="34" charset="-128"/>
            </a:endParaRPr>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pPr eaLnBrk="1" hangingPunct="1"/>
            <a:endParaRPr lang="en-US" smtClean="0">
              <a:latin typeface="Arial" pitchFamily="34" charset="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a:ln/>
        </p:spPr>
      </p:sp>
      <p:sp>
        <p:nvSpPr>
          <p:cNvPr id="44034" name="Notes Placeholder 2"/>
          <p:cNvSpPr>
            <a:spLocks noGrp="1"/>
          </p:cNvSpPr>
          <p:nvPr>
            <p:ph type="body" idx="1"/>
          </p:nvPr>
        </p:nvSpPr>
        <p:spPr>
          <a:noFill/>
          <a:ln/>
        </p:spPr>
        <p:txBody>
          <a:bodyPr/>
          <a:lstStyle/>
          <a:p>
            <a:endParaRPr lang="en-US" smtClean="0">
              <a:latin typeface="Arial" pitchFamily="34" charset="0"/>
              <a:ea typeface="ＭＳ Ｐゴシック" pitchFamily="34" charset="-128"/>
            </a:endParaRPr>
          </a:p>
        </p:txBody>
      </p:sp>
      <p:sp>
        <p:nvSpPr>
          <p:cNvPr id="44035" name="Slide Number Placeholder 3"/>
          <p:cNvSpPr>
            <a:spLocks noGrp="1"/>
          </p:cNvSpPr>
          <p:nvPr>
            <p:ph type="sldNum" sz="quarter" idx="5"/>
          </p:nvPr>
        </p:nvSpPr>
        <p:spPr>
          <a:noFill/>
        </p:spPr>
        <p:txBody>
          <a:bodyPr/>
          <a:lstStyle/>
          <a:p>
            <a:fld id="{35299CC6-DD11-428B-AABD-725D4F58A126}" type="slidenum">
              <a:rPr lang="en-US" smtClean="0">
                <a:ea typeface="ＭＳ Ｐゴシック" pitchFamily="34" charset="-128"/>
              </a:rPr>
              <a:pPr/>
              <a:t>14</a:t>
            </a:fld>
            <a:endParaRPr lang="en-US" smtClean="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a:ln/>
        </p:spPr>
      </p:sp>
      <p:sp>
        <p:nvSpPr>
          <p:cNvPr id="46082" name="Notes Placeholder 2"/>
          <p:cNvSpPr>
            <a:spLocks noGrp="1"/>
          </p:cNvSpPr>
          <p:nvPr>
            <p:ph type="body" idx="1"/>
          </p:nvPr>
        </p:nvSpPr>
        <p:spPr>
          <a:noFill/>
          <a:ln/>
        </p:spPr>
        <p:txBody>
          <a:bodyPr/>
          <a:lstStyle/>
          <a:p>
            <a:endParaRPr lang="en-US" smtClean="0">
              <a:latin typeface="Arial" pitchFamily="34" charset="0"/>
              <a:ea typeface="ＭＳ Ｐゴシック" pitchFamily="34" charset="-128"/>
            </a:endParaRPr>
          </a:p>
        </p:txBody>
      </p:sp>
      <p:sp>
        <p:nvSpPr>
          <p:cNvPr id="46083" name="Slide Number Placeholder 3"/>
          <p:cNvSpPr>
            <a:spLocks noGrp="1"/>
          </p:cNvSpPr>
          <p:nvPr>
            <p:ph type="sldNum" sz="quarter" idx="5"/>
          </p:nvPr>
        </p:nvSpPr>
        <p:spPr>
          <a:noFill/>
        </p:spPr>
        <p:txBody>
          <a:bodyPr/>
          <a:lstStyle/>
          <a:p>
            <a:fld id="{DFB0791A-3631-4233-8EB1-49C89BD71821}" type="slidenum">
              <a:rPr lang="en-US" smtClean="0">
                <a:ea typeface="ＭＳ Ｐゴシック" pitchFamily="34" charset="-128"/>
              </a:rPr>
              <a:pPr/>
              <a:t>15</a:t>
            </a:fld>
            <a:endParaRPr lang="en-US" smtClean="0">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a:ln/>
        </p:spPr>
      </p:sp>
      <p:sp>
        <p:nvSpPr>
          <p:cNvPr id="48130" name="Notes Placeholder 2"/>
          <p:cNvSpPr>
            <a:spLocks noGrp="1"/>
          </p:cNvSpPr>
          <p:nvPr>
            <p:ph type="body" idx="1"/>
          </p:nvPr>
        </p:nvSpPr>
        <p:spPr>
          <a:noFill/>
          <a:ln/>
        </p:spPr>
        <p:txBody>
          <a:bodyPr/>
          <a:lstStyle/>
          <a:p>
            <a:endParaRPr lang="en-US" smtClean="0">
              <a:latin typeface="Arial" pitchFamily="34" charset="0"/>
              <a:ea typeface="ＭＳ Ｐゴシック" pitchFamily="34" charset="-128"/>
            </a:endParaRPr>
          </a:p>
        </p:txBody>
      </p:sp>
      <p:sp>
        <p:nvSpPr>
          <p:cNvPr id="48131" name="Slide Number Placeholder 3"/>
          <p:cNvSpPr>
            <a:spLocks noGrp="1"/>
          </p:cNvSpPr>
          <p:nvPr>
            <p:ph type="sldNum" sz="quarter" idx="5"/>
          </p:nvPr>
        </p:nvSpPr>
        <p:spPr>
          <a:noFill/>
        </p:spPr>
        <p:txBody>
          <a:bodyPr/>
          <a:lstStyle/>
          <a:p>
            <a:fld id="{40EAFD3A-34F6-4B16-8563-79770302EA81}" type="slidenum">
              <a:rPr lang="en-US" smtClean="0">
                <a:ea typeface="ＭＳ Ｐゴシック" pitchFamily="34" charset="-128"/>
              </a:rPr>
              <a:pPr/>
              <a:t>16</a:t>
            </a:fld>
            <a:endParaRPr lang="en-US" smtClean="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ln/>
        </p:spPr>
      </p:sp>
      <p:sp>
        <p:nvSpPr>
          <p:cNvPr id="50178" name="Notes Placeholder 2"/>
          <p:cNvSpPr>
            <a:spLocks noGrp="1"/>
          </p:cNvSpPr>
          <p:nvPr>
            <p:ph type="body" idx="1"/>
          </p:nvPr>
        </p:nvSpPr>
        <p:spPr>
          <a:noFill/>
          <a:ln/>
        </p:spPr>
        <p:txBody>
          <a:bodyPr/>
          <a:lstStyle/>
          <a:p>
            <a:endParaRPr lang="en-US" smtClean="0">
              <a:latin typeface="Arial" pitchFamily="34" charset="0"/>
              <a:ea typeface="ＭＳ Ｐゴシック" pitchFamily="34" charset="-128"/>
            </a:endParaRPr>
          </a:p>
        </p:txBody>
      </p:sp>
      <p:sp>
        <p:nvSpPr>
          <p:cNvPr id="50179" name="Slide Number Placeholder 3"/>
          <p:cNvSpPr>
            <a:spLocks noGrp="1"/>
          </p:cNvSpPr>
          <p:nvPr>
            <p:ph type="sldNum" sz="quarter" idx="5"/>
          </p:nvPr>
        </p:nvSpPr>
        <p:spPr>
          <a:noFill/>
        </p:spPr>
        <p:txBody>
          <a:bodyPr/>
          <a:lstStyle/>
          <a:p>
            <a:fld id="{828AC2B3-A88A-4053-B063-718CFEB48EE3}" type="slidenum">
              <a:rPr lang="en-US" smtClean="0">
                <a:ea typeface="ＭＳ Ｐゴシック" pitchFamily="34" charset="-128"/>
              </a:rPr>
              <a:pPr/>
              <a:t>17</a:t>
            </a:fld>
            <a:endParaRPr lang="en-US" smtClean="0">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a:ln/>
        </p:spPr>
      </p:sp>
      <p:sp>
        <p:nvSpPr>
          <p:cNvPr id="56322" name="Notes Placeholder 2"/>
          <p:cNvSpPr>
            <a:spLocks noGrp="1"/>
          </p:cNvSpPr>
          <p:nvPr>
            <p:ph type="body" idx="1"/>
          </p:nvPr>
        </p:nvSpPr>
        <p:spPr>
          <a:noFill/>
          <a:ln/>
        </p:spPr>
        <p:txBody>
          <a:bodyPr/>
          <a:lstStyle/>
          <a:p>
            <a:endParaRPr lang="en-US" smtClean="0">
              <a:latin typeface="Arial" pitchFamily="34" charset="0"/>
              <a:ea typeface="ＭＳ Ｐゴシック" pitchFamily="34" charset="-128"/>
            </a:endParaRPr>
          </a:p>
        </p:txBody>
      </p:sp>
      <p:sp>
        <p:nvSpPr>
          <p:cNvPr id="56323" name="Slide Number Placeholder 3"/>
          <p:cNvSpPr>
            <a:spLocks noGrp="1"/>
          </p:cNvSpPr>
          <p:nvPr>
            <p:ph type="sldNum" sz="quarter" idx="5"/>
          </p:nvPr>
        </p:nvSpPr>
        <p:spPr>
          <a:noFill/>
        </p:spPr>
        <p:txBody>
          <a:bodyPr/>
          <a:lstStyle/>
          <a:p>
            <a:fld id="{36D1539C-FC96-4975-8ED7-C73E86FF4B93}" type="slidenum">
              <a:rPr lang="en-US" smtClean="0">
                <a:ea typeface="ＭＳ Ｐゴシック" pitchFamily="34" charset="-128"/>
              </a:rPr>
              <a:pPr/>
              <a:t>18</a:t>
            </a:fld>
            <a:endParaRPr lang="en-US" smtClean="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a:ln/>
        </p:spPr>
      </p:sp>
      <p:sp>
        <p:nvSpPr>
          <p:cNvPr id="54274" name="Notes Placeholder 2"/>
          <p:cNvSpPr>
            <a:spLocks noGrp="1"/>
          </p:cNvSpPr>
          <p:nvPr>
            <p:ph type="body" idx="1"/>
          </p:nvPr>
        </p:nvSpPr>
        <p:spPr>
          <a:noFill/>
          <a:ln/>
        </p:spPr>
        <p:txBody>
          <a:bodyPr/>
          <a:lstStyle/>
          <a:p>
            <a:endParaRPr lang="en-US" smtClean="0">
              <a:latin typeface="Arial" pitchFamily="34" charset="0"/>
              <a:ea typeface="ＭＳ Ｐゴシック" pitchFamily="34" charset="-128"/>
            </a:endParaRPr>
          </a:p>
        </p:txBody>
      </p:sp>
      <p:sp>
        <p:nvSpPr>
          <p:cNvPr id="54275" name="Slide Number Placeholder 3"/>
          <p:cNvSpPr>
            <a:spLocks noGrp="1"/>
          </p:cNvSpPr>
          <p:nvPr>
            <p:ph type="sldNum" sz="quarter" idx="5"/>
          </p:nvPr>
        </p:nvSpPr>
        <p:spPr>
          <a:noFill/>
        </p:spPr>
        <p:txBody>
          <a:bodyPr/>
          <a:lstStyle/>
          <a:p>
            <a:fld id="{F145B6BE-3150-45DD-AD84-C48A169D8D16}" type="slidenum">
              <a:rPr lang="en-US" smtClean="0">
                <a:ea typeface="ＭＳ Ｐゴシック" pitchFamily="34" charset="-128"/>
              </a:rPr>
              <a:pPr/>
              <a:t>19</a:t>
            </a:fld>
            <a:endParaRPr 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Our goal today is to explore library</a:t>
            </a:r>
            <a:r>
              <a:rPr lang="en-US" baseline="0" dirty="0" smtClean="0"/>
              <a:t> publishing and how publishing experiences can involve and impact undergraduate students.  </a:t>
            </a:r>
          </a:p>
          <a:p>
            <a:endParaRPr lang="en-US" baseline="0" dirty="0" smtClean="0"/>
          </a:p>
          <a:p>
            <a:r>
              <a:rPr lang="en-US" baseline="0" dirty="0" smtClean="0"/>
              <a:t>Library publishing in general is fully emerged and active area of research and engagement – since Library Publishing Services: Strategies for Success was published as the final report of an IMLS grant in 2011, the LPC has been established, Amherst College announced their open access press, the Library Publishing Toolkit (SUNY </a:t>
            </a:r>
            <a:r>
              <a:rPr lang="en-US" baseline="0" dirty="0" err="1" smtClean="0"/>
              <a:t>Geneseo</a:t>
            </a:r>
            <a:r>
              <a:rPr lang="en-US" baseline="0" dirty="0" smtClean="0"/>
              <a:t> and the Monroe County Library System) sent out a call for proposals, and University of Michigan’s </a:t>
            </a:r>
            <a:r>
              <a:rPr lang="en-US" baseline="0" dirty="0" err="1" smtClean="0"/>
              <a:t>Mpublishing</a:t>
            </a:r>
            <a:r>
              <a:rPr lang="en-US" baseline="0" dirty="0" smtClean="0"/>
              <a:t> is going strong as the “primary academic publishing division of the University.”  </a:t>
            </a:r>
            <a:endParaRPr lang="en-US" dirty="0" smtClean="0"/>
          </a:p>
          <a:p>
            <a:endParaRPr lang="en-US" dirty="0" smtClean="0"/>
          </a:p>
          <a:p>
            <a:r>
              <a:rPr lang="en-US" baseline="0" dirty="0" smtClean="0"/>
              <a:t>Our presentation aims to present two case studies of two primarily undergraduate institutions that have integrated publishing into their curricula in different ways.</a:t>
            </a:r>
          </a:p>
          <a:p>
            <a:endParaRPr lang="en-US" dirty="0" smtClean="0"/>
          </a:p>
        </p:txBody>
      </p:sp>
      <p:sp>
        <p:nvSpPr>
          <p:cNvPr id="4" name="Slide Number Placeholder 3"/>
          <p:cNvSpPr>
            <a:spLocks noGrp="1"/>
          </p:cNvSpPr>
          <p:nvPr>
            <p:ph type="sldNum" sz="quarter" idx="10"/>
          </p:nvPr>
        </p:nvSpPr>
        <p:spPr/>
        <p:txBody>
          <a:bodyPr/>
          <a:lstStyle/>
          <a:p>
            <a:pPr>
              <a:defRPr/>
            </a:pPr>
            <a:fld id="{15300BE8-E7B7-437B-A8CA-575CF6C1C0BA}" type="slidenum">
              <a:rPr lang="en-US" smtClean="0"/>
              <a:pPr>
                <a:defRPr/>
              </a:pPr>
              <a:t>2</a:t>
            </a:fld>
            <a:endParaRPr lang="en-US"/>
          </a:p>
        </p:txBody>
      </p:sp>
    </p:spTree>
    <p:extLst>
      <p:ext uri="{BB962C8B-B14F-4D97-AF65-F5344CB8AC3E}">
        <p14:creationId xmlns:p14="http://schemas.microsoft.com/office/powerpoint/2010/main" val="34783120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a:ln/>
        </p:spPr>
      </p:sp>
      <p:sp>
        <p:nvSpPr>
          <p:cNvPr id="62466" name="Notes Placeholder 2"/>
          <p:cNvSpPr>
            <a:spLocks noGrp="1"/>
          </p:cNvSpPr>
          <p:nvPr>
            <p:ph type="body" idx="1"/>
          </p:nvPr>
        </p:nvSpPr>
        <p:spPr>
          <a:noFill/>
          <a:ln/>
        </p:spPr>
        <p:txBody>
          <a:bodyPr/>
          <a:lstStyle/>
          <a:p>
            <a:endParaRPr lang="en-US" smtClean="0">
              <a:latin typeface="Arial" pitchFamily="34" charset="0"/>
              <a:ea typeface="ＭＳ Ｐゴシック" pitchFamily="34" charset="-128"/>
            </a:endParaRPr>
          </a:p>
        </p:txBody>
      </p:sp>
      <p:sp>
        <p:nvSpPr>
          <p:cNvPr id="62467" name="Slide Number Placeholder 3"/>
          <p:cNvSpPr>
            <a:spLocks noGrp="1"/>
          </p:cNvSpPr>
          <p:nvPr>
            <p:ph type="sldNum" sz="quarter" idx="5"/>
          </p:nvPr>
        </p:nvSpPr>
        <p:spPr>
          <a:noFill/>
        </p:spPr>
        <p:txBody>
          <a:bodyPr/>
          <a:lstStyle/>
          <a:p>
            <a:fld id="{A5CC79CB-8A4B-4AE3-B669-B307DB7BFC77}" type="slidenum">
              <a:rPr lang="en-US" smtClean="0">
                <a:ea typeface="ＭＳ Ｐゴシック" pitchFamily="34" charset="-128"/>
              </a:rPr>
              <a:pPr/>
              <a:t>20</a:t>
            </a:fld>
            <a:endParaRPr lang="en-US" smtClean="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a:ln/>
        </p:spPr>
      </p:sp>
      <p:sp>
        <p:nvSpPr>
          <p:cNvPr id="64514" name="Notes Placeholder 2"/>
          <p:cNvSpPr>
            <a:spLocks noGrp="1"/>
          </p:cNvSpPr>
          <p:nvPr>
            <p:ph type="body" idx="1"/>
          </p:nvPr>
        </p:nvSpPr>
        <p:spPr>
          <a:noFill/>
          <a:ln/>
        </p:spPr>
        <p:txBody>
          <a:bodyPr/>
          <a:lstStyle/>
          <a:p>
            <a:endParaRPr lang="en-US" smtClean="0">
              <a:latin typeface="Arial" pitchFamily="34" charset="0"/>
              <a:ea typeface="ＭＳ Ｐゴシック" pitchFamily="34" charset="-128"/>
            </a:endParaRPr>
          </a:p>
        </p:txBody>
      </p:sp>
      <p:sp>
        <p:nvSpPr>
          <p:cNvPr id="64515" name="Slide Number Placeholder 3"/>
          <p:cNvSpPr>
            <a:spLocks noGrp="1"/>
          </p:cNvSpPr>
          <p:nvPr>
            <p:ph type="sldNum" sz="quarter" idx="5"/>
          </p:nvPr>
        </p:nvSpPr>
        <p:spPr>
          <a:noFill/>
        </p:spPr>
        <p:txBody>
          <a:bodyPr/>
          <a:lstStyle/>
          <a:p>
            <a:fld id="{5A231D34-A7B0-4085-92DC-34405F268F77}" type="slidenum">
              <a:rPr lang="en-US" smtClean="0">
                <a:ea typeface="ＭＳ Ｐゴシック" pitchFamily="34" charset="-128"/>
              </a:rPr>
              <a:pPr/>
              <a:t>21</a:t>
            </a:fld>
            <a:endParaRPr lang="en-US" smtClean="0">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a:ln/>
        </p:spPr>
      </p:sp>
      <p:sp>
        <p:nvSpPr>
          <p:cNvPr id="68610" name="Notes Placeholder 2"/>
          <p:cNvSpPr>
            <a:spLocks noGrp="1"/>
          </p:cNvSpPr>
          <p:nvPr>
            <p:ph type="body" idx="1"/>
          </p:nvPr>
        </p:nvSpPr>
        <p:spPr>
          <a:noFill/>
          <a:ln/>
        </p:spPr>
        <p:txBody>
          <a:bodyPr/>
          <a:lstStyle/>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Our collaboration</a:t>
            </a:r>
            <a:r>
              <a:rPr lang="en-US" baseline="0" dirty="0" smtClean="0">
                <a:latin typeface="Arial" pitchFamily="34" charset="0"/>
                <a:ea typeface="ＭＳ Ｐゴシック" pitchFamily="34" charset="-128"/>
              </a:rPr>
              <a:t> has been very rich – it’s been a great learning experience for the both of us, and I’m confident that the journal has benefited from our work together.  It’s especially exciting to think about our future efforts to improve marketing, build on our current study, and to work on ways to expand the experience even more for the students.</a:t>
            </a:r>
          </a:p>
          <a:p>
            <a:endParaRPr lang="en-US" baseline="0" dirty="0" smtClean="0">
              <a:latin typeface="Arial" pitchFamily="34" charset="0"/>
              <a:ea typeface="ＭＳ Ｐゴシック" pitchFamily="34" charset="-128"/>
            </a:endParaRPr>
          </a:p>
          <a:p>
            <a:r>
              <a:rPr lang="en-US" baseline="0" dirty="0" smtClean="0">
                <a:latin typeface="Arial" pitchFamily="34" charset="0"/>
                <a:ea typeface="ＭＳ Ｐゴシック" pitchFamily="34" charset="-128"/>
              </a:rPr>
              <a:t>Thank you very much, and now I’ll pass the </a:t>
            </a:r>
            <a:r>
              <a:rPr lang="en-US" baseline="0" dirty="0" err="1" smtClean="0">
                <a:latin typeface="Arial" pitchFamily="34" charset="0"/>
                <a:ea typeface="ＭＳ Ｐゴシック" pitchFamily="34" charset="-128"/>
              </a:rPr>
              <a:t>mic</a:t>
            </a:r>
            <a:r>
              <a:rPr lang="en-US" baseline="0" dirty="0" smtClean="0">
                <a:latin typeface="Arial" pitchFamily="34" charset="0"/>
                <a:ea typeface="ＭＳ Ｐゴシック" pitchFamily="34" charset="-128"/>
              </a:rPr>
              <a:t> to my colleague Isaac Gilman from Pacific University, to discuss their publishing program.</a:t>
            </a:r>
            <a:endParaRPr lang="en-US" dirty="0" smtClean="0">
              <a:latin typeface="Arial" pitchFamily="34" charset="0"/>
              <a:ea typeface="ＭＳ Ｐゴシック" pitchFamily="34" charset="-128"/>
            </a:endParaRPr>
          </a:p>
        </p:txBody>
      </p:sp>
      <p:sp>
        <p:nvSpPr>
          <p:cNvPr id="68611" name="Slide Number Placeholder 3"/>
          <p:cNvSpPr>
            <a:spLocks noGrp="1"/>
          </p:cNvSpPr>
          <p:nvPr>
            <p:ph type="sldNum" sz="quarter" idx="5"/>
          </p:nvPr>
        </p:nvSpPr>
        <p:spPr>
          <a:noFill/>
        </p:spPr>
        <p:txBody>
          <a:bodyPr/>
          <a:lstStyle/>
          <a:p>
            <a:fld id="{D9ABC7EE-10BE-4179-A6D0-3DEBA9CFA3BB}" type="slidenum">
              <a:rPr lang="en-US" smtClean="0">
                <a:ea typeface="ＭＳ Ｐゴシック" pitchFamily="34" charset="-128"/>
              </a:rPr>
              <a:pPr/>
              <a:t>22</a:t>
            </a:fld>
            <a:endParaRPr 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IWU</a:t>
            </a:r>
            <a:r>
              <a:rPr lang="en-US" baseline="0" dirty="0" smtClean="0">
                <a:latin typeface="Arial" pitchFamily="34" charset="0"/>
                <a:ea typeface="ＭＳ Ｐゴシック" pitchFamily="34" charset="-128"/>
              </a:rPr>
              <a:t> is a s</a:t>
            </a:r>
            <a:r>
              <a:rPr lang="en-US" dirty="0" smtClean="0">
                <a:latin typeface="Arial" pitchFamily="34" charset="0"/>
                <a:ea typeface="ＭＳ Ｐゴシック" pitchFamily="34" charset="-128"/>
              </a:rPr>
              <a:t>mall private liberal arts college with four professional schools, located in Central</a:t>
            </a:r>
            <a:r>
              <a:rPr lang="en-US" baseline="0" dirty="0" smtClean="0">
                <a:latin typeface="Arial" pitchFamily="34" charset="0"/>
                <a:ea typeface="ＭＳ Ｐゴシック" pitchFamily="34" charset="-128"/>
              </a:rPr>
              <a:t> Illinois</a:t>
            </a:r>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We have just over 2000 students and 180 full time faculty</a:t>
            </a:r>
          </a:p>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IWU has a strong commitment to undergraduate research</a:t>
            </a:r>
            <a:r>
              <a:rPr lang="en-US" baseline="0" dirty="0" smtClean="0">
                <a:latin typeface="Arial" pitchFamily="34" charset="0"/>
                <a:ea typeface="ＭＳ Ｐゴシック" pitchFamily="34" charset="-128"/>
              </a:rPr>
              <a:t> which is demonstrated in </a:t>
            </a:r>
            <a:r>
              <a:rPr lang="en-US" dirty="0" smtClean="0">
                <a:latin typeface="Arial" pitchFamily="34" charset="0"/>
                <a:ea typeface="ＭＳ Ｐゴシック" pitchFamily="34" charset="-128"/>
              </a:rPr>
              <a:t>several different ways: undergraduate research conference (going into its 24</a:t>
            </a:r>
            <a:r>
              <a:rPr lang="en-US" baseline="30000" dirty="0" smtClean="0">
                <a:latin typeface="Arial" pitchFamily="34" charset="0"/>
                <a:ea typeface="ＭＳ Ｐゴシック" pitchFamily="34" charset="-128"/>
              </a:rPr>
              <a:t>rd</a:t>
            </a:r>
            <a:r>
              <a:rPr lang="en-US" dirty="0" smtClean="0">
                <a:latin typeface="Arial" pitchFamily="34" charset="0"/>
                <a:ea typeface="ＭＳ Ｐゴシック" pitchFamily="34" charset="-128"/>
              </a:rPr>
              <a:t> year), thriving research honors program across all departments/disciplines, including</a:t>
            </a:r>
            <a:r>
              <a:rPr lang="en-US" baseline="0" dirty="0" smtClean="0">
                <a:latin typeface="Arial" pitchFamily="34" charset="0"/>
                <a:ea typeface="ＭＳ Ｐゴシック" pitchFamily="34" charset="-128"/>
              </a:rPr>
              <a:t> the newly-established endowment for a summer undergraduate research program, and an additional summer research fund to support research in the Humanities.  IWU also has a </a:t>
            </a:r>
            <a:r>
              <a:rPr lang="en-US" dirty="0" smtClean="0">
                <a:latin typeface="Arial" pitchFamily="34" charset="0"/>
                <a:ea typeface="ＭＳ Ｐゴシック" pitchFamily="34" charset="-128"/>
              </a:rPr>
              <a:t>long history of supporting student publications.  Currently there are six student journals thriving on campus – two in English, another in political science, another in history, and two in economics.  The library hosts nearly all of these in Digital Commons, and works in different ways with the students and faculty advisors involved in each publication.  The journal that I and</a:t>
            </a:r>
            <a:r>
              <a:rPr lang="en-US" baseline="0" dirty="0" smtClean="0">
                <a:latin typeface="Arial" pitchFamily="34" charset="0"/>
                <a:ea typeface="ＭＳ Ｐゴシック" pitchFamily="34" charset="-128"/>
              </a:rPr>
              <a:t> Professor </a:t>
            </a:r>
            <a:r>
              <a:rPr lang="en-US" baseline="0" dirty="0" err="1" smtClean="0">
                <a:latin typeface="Arial" pitchFamily="34" charset="0"/>
                <a:ea typeface="ＭＳ Ｐゴシック" pitchFamily="34" charset="-128"/>
              </a:rPr>
              <a:t>Seeborg</a:t>
            </a:r>
            <a:r>
              <a:rPr lang="en-US" baseline="0" dirty="0" smtClean="0">
                <a:latin typeface="Arial" pitchFamily="34" charset="0"/>
                <a:ea typeface="ＭＳ Ｐゴシック" pitchFamily="34" charset="-128"/>
              </a:rPr>
              <a:t> will be focusing on today is the Undergraduate Economic Review.</a:t>
            </a:r>
            <a:endParaRPr lang="en-US" dirty="0" smtClean="0">
              <a:latin typeface="Arial" pitchFamily="34" charset="0"/>
              <a:ea typeface="ＭＳ Ｐゴシック" pitchFamily="34" charset="-128"/>
            </a:endParaRPr>
          </a:p>
        </p:txBody>
      </p:sp>
      <p:sp>
        <p:nvSpPr>
          <p:cNvPr id="19459" name="Slide Number Placeholder 3"/>
          <p:cNvSpPr>
            <a:spLocks noGrp="1"/>
          </p:cNvSpPr>
          <p:nvPr>
            <p:ph type="sldNum" sz="quarter" idx="5"/>
          </p:nvPr>
        </p:nvSpPr>
        <p:spPr>
          <a:noFill/>
        </p:spPr>
        <p:txBody>
          <a:bodyPr/>
          <a:lstStyle/>
          <a:p>
            <a:fld id="{08DBDE86-A203-4622-B818-541F002B93C0}" type="slidenum">
              <a:rPr lang="en-US" smtClean="0">
                <a:ea typeface="ＭＳ Ｐゴシック" pitchFamily="34" charset="-128"/>
              </a:rPr>
              <a:pPr/>
              <a:t>3</a:t>
            </a:fld>
            <a:endParaRPr lang="en-US"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p:spPr>
        <p:txBody>
          <a:bodyPr/>
          <a:lstStyle/>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The UER is:</a:t>
            </a:r>
          </a:p>
          <a:p>
            <a:endParaRPr lang="en-US" dirty="0" smtClean="0">
              <a:latin typeface="Arial" pitchFamily="34" charset="0"/>
              <a:ea typeface="ＭＳ Ｐゴシック" pitchFamily="34" charset="-128"/>
            </a:endParaRPr>
          </a:p>
          <a:p>
            <a:pPr>
              <a:buFontTx/>
              <a:buChar char="•"/>
            </a:pPr>
            <a:r>
              <a:rPr lang="en-US" dirty="0" smtClean="0">
                <a:latin typeface="Arial" pitchFamily="34" charset="0"/>
                <a:ea typeface="ＭＳ Ｐゴシック" pitchFamily="34" charset="-128"/>
              </a:rPr>
              <a:t> Sponsored by the Department of Economics</a:t>
            </a:r>
          </a:p>
          <a:p>
            <a:pPr>
              <a:buFontTx/>
              <a:buChar char="•"/>
            </a:pPr>
            <a:r>
              <a:rPr lang="en-US" dirty="0" smtClean="0">
                <a:latin typeface="Arial" pitchFamily="34" charset="0"/>
                <a:ea typeface="ＭＳ Ｐゴシック" pitchFamily="34" charset="-128"/>
              </a:rPr>
              <a:t> With infrastructure provided by The Ames Library through its implementation of </a:t>
            </a:r>
            <a:r>
              <a:rPr lang="en-US" dirty="0" err="1" smtClean="0">
                <a:latin typeface="Arial" pitchFamily="34" charset="0"/>
                <a:ea typeface="ＭＳ Ｐゴシック" pitchFamily="34" charset="-128"/>
              </a:rPr>
              <a:t>bepress</a:t>
            </a:r>
            <a:endParaRPr lang="en-US" dirty="0" smtClean="0">
              <a:latin typeface="Arial" pitchFamily="34" charset="0"/>
              <a:ea typeface="ＭＳ Ｐゴシック" pitchFamily="34" charset="-128"/>
            </a:endParaRPr>
          </a:p>
          <a:p>
            <a:pPr marL="0" marR="0" indent="0" algn="l" defTabSz="914400" rtl="0" eaLnBrk="0" fontAlgn="base" latinLnBrk="0" hangingPunct="0">
              <a:lnSpc>
                <a:spcPct val="100000"/>
              </a:lnSpc>
              <a:spcBef>
                <a:spcPct val="30000"/>
              </a:spcBef>
              <a:spcAft>
                <a:spcPct val="0"/>
              </a:spcAft>
              <a:buClrTx/>
              <a:buSzTx/>
              <a:buFontTx/>
              <a:buChar char="•"/>
              <a:tabLst/>
              <a:defRPr/>
            </a:pPr>
            <a:r>
              <a:rPr lang="en-US" dirty="0" smtClean="0">
                <a:latin typeface="Arial" pitchFamily="34" charset="0"/>
                <a:ea typeface="ＭＳ Ｐゴシック" pitchFamily="34" charset="-128"/>
              </a:rPr>
              <a:t> It</a:t>
            </a:r>
            <a:r>
              <a:rPr lang="en-US" altLang="en-US" dirty="0" smtClean="0">
                <a:latin typeface="Arial" pitchFamily="34" charset="0"/>
                <a:ea typeface="ＭＳ Ｐゴシック" pitchFamily="34" charset="-128"/>
              </a:rPr>
              <a:t>’</a:t>
            </a:r>
            <a:r>
              <a:rPr lang="en-US" dirty="0" smtClean="0">
                <a:latin typeface="Arial" pitchFamily="34" charset="0"/>
                <a:ea typeface="ＭＳ Ｐゴシック" pitchFamily="34" charset="-128"/>
              </a:rPr>
              <a:t>s born-digital, open access, peer-reviewed. Our authors retain all copyright.</a:t>
            </a:r>
          </a:p>
          <a:p>
            <a:pPr>
              <a:buFontTx/>
              <a:buNone/>
            </a:pPr>
            <a:endParaRPr lang="en-US" dirty="0" smtClean="0">
              <a:latin typeface="Arial" pitchFamily="34" charset="0"/>
              <a:ea typeface="ＭＳ Ｐゴシック" pitchFamily="3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pitchFamily="34" charset="0"/>
                <a:ea typeface="ＭＳ Ｐゴシック" pitchFamily="34" charset="-128"/>
              </a:rPr>
              <a:t>The</a:t>
            </a:r>
            <a:r>
              <a:rPr lang="en-US" baseline="0" dirty="0" smtClean="0">
                <a:latin typeface="Arial" pitchFamily="34" charset="0"/>
                <a:ea typeface="ＭＳ Ｐゴシック" pitchFamily="34" charset="-128"/>
              </a:rPr>
              <a:t> collaboration with the UER began after we implemented Digital Commons as a experiment to see how the library and the economics department could work together – we were eager to explore how we could expose students to an experiential publishing experience while integrating education and advocacy around Open Access and authors rights.  It’s my hope that the library can develop similar partnerships with the other journals on campus to move beyond simply hosting to being an integral part of their publishing processes and to educate students about scholarly publishing.</a:t>
            </a:r>
            <a:endParaRPr lang="en-US" dirty="0" smtClean="0">
              <a:latin typeface="Arial" pitchFamily="34" charset="0"/>
              <a:ea typeface="ＭＳ Ｐゴシック" pitchFamily="34" charset="-128"/>
            </a:endParaRPr>
          </a:p>
          <a:p>
            <a:pPr>
              <a:buFontTx/>
              <a:buNone/>
            </a:pPr>
            <a:endParaRPr lang="en-US" dirty="0" smtClean="0">
              <a:latin typeface="Arial" pitchFamily="34" charset="0"/>
              <a:ea typeface="ＭＳ Ｐゴシック" pitchFamily="34" charset="-128"/>
            </a:endParaRPr>
          </a:p>
          <a:p>
            <a:pPr>
              <a:buFontTx/>
              <a:buNone/>
            </a:pPr>
            <a:r>
              <a:rPr lang="en-US" dirty="0" smtClean="0">
                <a:latin typeface="Arial" pitchFamily="34" charset="0"/>
                <a:ea typeface="ＭＳ Ｐゴシック" pitchFamily="34" charset="-128"/>
              </a:rPr>
              <a:t>What sets it apart</a:t>
            </a:r>
            <a:r>
              <a:rPr lang="en-US" baseline="0" dirty="0" smtClean="0">
                <a:latin typeface="Arial" pitchFamily="34" charset="0"/>
                <a:ea typeface="ＭＳ Ｐゴシック" pitchFamily="34" charset="-128"/>
              </a:rPr>
              <a:t> from other journals on campus is that our submissions </a:t>
            </a:r>
            <a:r>
              <a:rPr lang="en-US" dirty="0" smtClean="0">
                <a:latin typeface="Arial" pitchFamily="34" charset="0"/>
                <a:ea typeface="ＭＳ Ｐゴシック" pitchFamily="34" charset="-128"/>
              </a:rPr>
              <a:t>are open to any undergraduate economic student, anywhere in the world – in fact, this year we had submissions from Mexico, England, China and India, to name a few. </a:t>
            </a:r>
          </a:p>
          <a:p>
            <a:pPr>
              <a:buFontTx/>
              <a:buNone/>
            </a:pPr>
            <a:endParaRPr lang="en-US" dirty="0" smtClean="0">
              <a:latin typeface="Arial" pitchFamily="34" charset="0"/>
              <a:ea typeface="ＭＳ Ｐゴシック" pitchFamily="34" charset="-128"/>
            </a:endParaRPr>
          </a:p>
          <a:p>
            <a:endParaRPr lang="en-US" dirty="0" smtClean="0">
              <a:latin typeface="Arial" pitchFamily="34" charset="0"/>
              <a:ea typeface="ＭＳ Ｐゴシック" pitchFamily="34" charset="-128"/>
            </a:endParaRPr>
          </a:p>
          <a:p>
            <a:endParaRPr lang="en-US" dirty="0" smtClean="0">
              <a:latin typeface="Arial" pitchFamily="34" charset="0"/>
              <a:ea typeface="ＭＳ Ｐゴシック" pitchFamily="34" charset="-128"/>
            </a:endParaRPr>
          </a:p>
        </p:txBody>
      </p:sp>
      <p:sp>
        <p:nvSpPr>
          <p:cNvPr id="21507" name="Slide Number Placeholder 3"/>
          <p:cNvSpPr>
            <a:spLocks noGrp="1"/>
          </p:cNvSpPr>
          <p:nvPr>
            <p:ph type="sldNum" sz="quarter" idx="5"/>
          </p:nvPr>
        </p:nvSpPr>
        <p:spPr>
          <a:noFill/>
        </p:spPr>
        <p:txBody>
          <a:bodyPr/>
          <a:lstStyle/>
          <a:p>
            <a:fld id="{BC37AE55-592D-4B86-AB99-9772C9562434}" type="slidenum">
              <a:rPr lang="en-US" smtClean="0">
                <a:ea typeface="ＭＳ Ｐゴシック" pitchFamily="34" charset="-128"/>
              </a:rPr>
              <a:pPr/>
              <a:t>4</a:t>
            </a:fld>
            <a:endParaRPr lang="en-US"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a:noFill/>
          <a:ln/>
        </p:spPr>
        <p:txBody>
          <a:bodyPr/>
          <a:lstStyle/>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Another</a:t>
            </a:r>
            <a:r>
              <a:rPr lang="en-US" baseline="0" dirty="0" smtClean="0">
                <a:latin typeface="Arial" pitchFamily="34" charset="0"/>
                <a:ea typeface="ＭＳ Ｐゴシック" pitchFamily="34" charset="-128"/>
              </a:rPr>
              <a:t> element of the UER that makes it unique is that interplay between the i</a:t>
            </a:r>
            <a:r>
              <a:rPr lang="en-US" dirty="0" smtClean="0">
                <a:latin typeface="Arial" pitchFamily="34" charset="0"/>
                <a:ea typeface="ＭＳ Ｐゴシック" pitchFamily="34" charset="-128"/>
              </a:rPr>
              <a:t>ntellectual</a:t>
            </a:r>
            <a:r>
              <a:rPr lang="en-US" baseline="0" dirty="0" smtClean="0">
                <a:latin typeface="Arial" pitchFamily="34" charset="0"/>
                <a:ea typeface="ＭＳ Ｐゴシック" pitchFamily="34" charset="-128"/>
              </a:rPr>
              <a:t> and skill-based preparation students participate in to take on and succeed as reviewers and as the editorial staff of the Undergraduate Economic Review.</a:t>
            </a:r>
          </a:p>
          <a:p>
            <a:endParaRPr lang="en-US" baseline="0" dirty="0" smtClean="0">
              <a:latin typeface="Arial" pitchFamily="34" charset="0"/>
              <a:ea typeface="ＭＳ Ｐゴシック" pitchFamily="34" charset="-128"/>
            </a:endParaRPr>
          </a:p>
          <a:p>
            <a:r>
              <a:rPr lang="en-US" baseline="0" dirty="0" smtClean="0">
                <a:latin typeface="Arial" pitchFamily="34" charset="0"/>
                <a:ea typeface="ＭＳ Ｐゴシック" pitchFamily="34" charset="-128"/>
              </a:rPr>
              <a:t>Through their General Education and through their major courses, students in the economics department are consistently asked to employ methods of critical thinking, information literacy and peer review, whether it’s in an introductory statistics course, an econometrics course or an upper-level course labor economics or the economics of the environment.  </a:t>
            </a:r>
            <a:endParaRPr lang="en-US" dirty="0" smtClean="0">
              <a:latin typeface="Arial" pitchFamily="34" charset="0"/>
              <a:ea typeface="ＭＳ Ｐゴシック" pitchFamily="34" charset="-128"/>
            </a:endParaRPr>
          </a:p>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All of</a:t>
            </a:r>
            <a:r>
              <a:rPr lang="en-US" baseline="0" dirty="0" smtClean="0">
                <a:latin typeface="Arial" pitchFamily="34" charset="0"/>
                <a:ea typeface="ＭＳ Ｐゴシック" pitchFamily="34" charset="-128"/>
              </a:rPr>
              <a:t> these experiences prepare students to apply what they’ve learned to carry out the</a:t>
            </a:r>
            <a:r>
              <a:rPr lang="en-US" dirty="0" smtClean="0">
                <a:latin typeface="Arial" pitchFamily="34" charset="0"/>
                <a:ea typeface="ＭＳ Ｐゴシック" pitchFamily="34" charset="-128"/>
              </a:rPr>
              <a:t> editorial processes required by the journal.  Students serve as peer reviewers, as members of the editorial board, and one student is selected by the faculty each year to be the editor-in-chief.</a:t>
            </a:r>
            <a:r>
              <a:rPr lang="en-US" baseline="0" dirty="0" smtClean="0">
                <a:latin typeface="Arial" pitchFamily="34" charset="0"/>
                <a:ea typeface="ＭＳ Ｐゴシック" pitchFamily="34" charset="-128"/>
              </a:rPr>
              <a:t>  They work together to shape the journal’s content over the course of the year, and each year we’ve seen our submissions increase, which means the students not only have more work, but can be even more selective than they already are.  </a:t>
            </a:r>
          </a:p>
          <a:p>
            <a:endParaRPr lang="en-US" dirty="0" smtClean="0">
              <a:latin typeface="Arial" pitchFamily="34" charset="0"/>
              <a:ea typeface="ＭＳ Ｐゴシック" pitchFamily="34" charset="-128"/>
            </a:endParaRPr>
          </a:p>
          <a:p>
            <a:endParaRPr lang="en-US" dirty="0" smtClean="0">
              <a:latin typeface="Arial" pitchFamily="34" charset="0"/>
              <a:ea typeface="ＭＳ Ｐゴシック" pitchFamily="34" charset="-128"/>
            </a:endParaRPr>
          </a:p>
        </p:txBody>
      </p:sp>
      <p:sp>
        <p:nvSpPr>
          <p:cNvPr id="23555" name="Slide Number Placeholder 3"/>
          <p:cNvSpPr>
            <a:spLocks noGrp="1"/>
          </p:cNvSpPr>
          <p:nvPr>
            <p:ph type="sldNum" sz="quarter" idx="5"/>
          </p:nvPr>
        </p:nvSpPr>
        <p:spPr>
          <a:noFill/>
        </p:spPr>
        <p:txBody>
          <a:bodyPr/>
          <a:lstStyle/>
          <a:p>
            <a:fld id="{E425006C-0E98-4165-A449-8775D331C763}" type="slidenum">
              <a:rPr lang="en-US" smtClean="0">
                <a:ea typeface="ＭＳ Ｐゴシック" pitchFamily="34" charset="-128"/>
              </a:rPr>
              <a:pPr/>
              <a:t>5</a:t>
            </a:fld>
            <a:endParaRPr lang="en-US"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a:noFill/>
          <a:ln/>
        </p:spPr>
        <p:txBody>
          <a:bodyPr/>
          <a:lstStyle/>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As one of the managing</a:t>
            </a:r>
            <a:r>
              <a:rPr lang="en-US" baseline="0" dirty="0" smtClean="0">
                <a:latin typeface="Arial" pitchFamily="34" charset="0"/>
                <a:ea typeface="ＭＳ Ｐゴシック" pitchFamily="34" charset="-128"/>
              </a:rPr>
              <a:t> co-editors of the journal and as a librarian, my roles are to</a:t>
            </a:r>
            <a:endParaRPr lang="en-US" dirty="0" smtClean="0">
              <a:latin typeface="Arial" pitchFamily="34" charset="0"/>
              <a:ea typeface="ＭＳ Ｐゴシック" pitchFamily="34" charset="-128"/>
            </a:endParaRPr>
          </a:p>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advise from my perspective, especially as it relates</a:t>
            </a:r>
            <a:r>
              <a:rPr lang="en-US" baseline="0" dirty="0" smtClean="0">
                <a:latin typeface="Arial" pitchFamily="34" charset="0"/>
                <a:ea typeface="ＭＳ Ｐゴシック" pitchFamily="34" charset="-128"/>
              </a:rPr>
              <a:t> to standards and best practices in publishing in general,</a:t>
            </a:r>
            <a:endParaRPr lang="en-US" dirty="0" smtClean="0">
              <a:latin typeface="Arial" pitchFamily="34" charset="0"/>
              <a:ea typeface="ＭＳ Ｐゴシック" pitchFamily="34" charset="-128"/>
            </a:endParaRPr>
          </a:p>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serve as liaison between </a:t>
            </a:r>
            <a:r>
              <a:rPr lang="en-US" dirty="0" err="1" smtClean="0">
                <a:latin typeface="Arial" pitchFamily="34" charset="0"/>
                <a:ea typeface="ＭＳ Ｐゴシック" pitchFamily="34" charset="-128"/>
              </a:rPr>
              <a:t>bepress</a:t>
            </a:r>
            <a:r>
              <a:rPr lang="en-US" dirty="0" smtClean="0">
                <a:latin typeface="Arial" pitchFamily="34" charset="0"/>
                <a:ea typeface="ＭＳ Ｐゴシック" pitchFamily="34" charset="-128"/>
              </a:rPr>
              <a:t>, Professor </a:t>
            </a:r>
            <a:r>
              <a:rPr lang="en-US" dirty="0" err="1" smtClean="0">
                <a:latin typeface="Arial" pitchFamily="34" charset="0"/>
                <a:ea typeface="ＭＳ Ｐゴシック" pitchFamily="34" charset="-128"/>
              </a:rPr>
              <a:t>Seeborg</a:t>
            </a:r>
            <a:r>
              <a:rPr lang="en-US" dirty="0" smtClean="0">
                <a:latin typeface="Arial" pitchFamily="34" charset="0"/>
                <a:ea typeface="ＭＳ Ｐゴシック" pitchFamily="34" charset="-128"/>
              </a:rPr>
              <a:t> and the students, </a:t>
            </a:r>
          </a:p>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and most importantly, to teach and educate students about their contribution to the overall open access movement through their work on the UER.</a:t>
            </a:r>
          </a:p>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Most of our reviewers are drawn from the Economics</a:t>
            </a:r>
            <a:r>
              <a:rPr lang="en-US" altLang="en-US" dirty="0" smtClean="0">
                <a:latin typeface="Arial" pitchFamily="34" charset="0"/>
                <a:ea typeface="ＭＳ Ｐゴシック" pitchFamily="34" charset="-128"/>
              </a:rPr>
              <a:t>’</a:t>
            </a:r>
            <a:r>
              <a:rPr lang="en-US" dirty="0" smtClean="0">
                <a:latin typeface="Arial" pitchFamily="34" charset="0"/>
                <a:ea typeface="ＭＳ Ｐゴシック" pitchFamily="34" charset="-128"/>
              </a:rPr>
              <a:t> Department Senior Seminar and also include younger students who have excelled at writing in the department – each fall, we meet as a group and review the criteria for publication as well as the mission of the journal, its history.</a:t>
            </a:r>
            <a:r>
              <a:rPr lang="en-US" baseline="0" dirty="0" smtClean="0">
                <a:latin typeface="Arial" pitchFamily="34" charset="0"/>
                <a:ea typeface="ＭＳ Ｐゴシック" pitchFamily="34" charset="-128"/>
              </a:rPr>
              <a:t> </a:t>
            </a:r>
          </a:p>
          <a:p>
            <a:endParaRPr lang="en-US" baseline="0"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I give a presentation and lead a discussion about scholarly publishing, the tension and stressors on the scholarly publishing environment (as well as generally within higher education and for libraries), and how open access (while not without its own challenges and issues), is a way to achieve the mission of research – to contribute to the common good by sharing knowledge.  It</a:t>
            </a:r>
            <a:r>
              <a:rPr lang="en-US" altLang="en-US" dirty="0" smtClean="0">
                <a:latin typeface="Arial" pitchFamily="34" charset="0"/>
                <a:ea typeface="ＭＳ Ｐゴシック" pitchFamily="34" charset="-128"/>
              </a:rPr>
              <a:t>’</a:t>
            </a:r>
            <a:r>
              <a:rPr lang="en-US" dirty="0" smtClean="0">
                <a:latin typeface="Arial" pitchFamily="34" charset="0"/>
                <a:ea typeface="ＭＳ Ｐゴシック" pitchFamily="34" charset="-128"/>
              </a:rPr>
              <a:t>s a new topic for the majority of the students, and it</a:t>
            </a:r>
            <a:r>
              <a:rPr lang="en-US" altLang="en-US" dirty="0" smtClean="0">
                <a:latin typeface="Arial" pitchFamily="34" charset="0"/>
                <a:ea typeface="ＭＳ Ｐゴシック" pitchFamily="34" charset="-128"/>
              </a:rPr>
              <a:t>’</a:t>
            </a:r>
            <a:r>
              <a:rPr lang="en-US" dirty="0" smtClean="0">
                <a:latin typeface="Arial" pitchFamily="34" charset="0"/>
                <a:ea typeface="ＭＳ Ｐゴシック" pitchFamily="34" charset="-128"/>
              </a:rPr>
              <a:t>s often a thought-provoking conversation with them.  For this group of students,</a:t>
            </a:r>
            <a:r>
              <a:rPr lang="en-US" baseline="0" dirty="0" smtClean="0">
                <a:latin typeface="Arial" pitchFamily="34" charset="0"/>
                <a:ea typeface="ＭＳ Ｐゴシック" pitchFamily="34" charset="-128"/>
              </a:rPr>
              <a:t> especially, the experience of working on the UER and the education that accompanies it is key, for many of them will go on to graduate school with the goal of joining academia.</a:t>
            </a:r>
            <a:endParaRPr lang="en-US" dirty="0" smtClean="0">
              <a:latin typeface="Arial" pitchFamily="34" charset="0"/>
              <a:ea typeface="ＭＳ Ｐゴシック" pitchFamily="34" charset="-128"/>
            </a:endParaRPr>
          </a:p>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The work I do with the UER helps me</a:t>
            </a:r>
            <a:r>
              <a:rPr lang="en-US" baseline="0" dirty="0" smtClean="0">
                <a:latin typeface="Arial" pitchFamily="34" charset="0"/>
                <a:ea typeface="ＭＳ Ｐゴシック" pitchFamily="34" charset="-128"/>
              </a:rPr>
              <a:t> to better understand the student perspective, and this endeavor has allowed me to blend elements of Standard Five of the IL Standards with my work as a SC librarian.  The longer I work with the UER, I become more convinced that introducing students to </a:t>
            </a:r>
            <a:r>
              <a:rPr lang="en-US" dirty="0" smtClean="0">
                <a:latin typeface="Arial" pitchFamily="34" charset="0"/>
                <a:ea typeface="ＭＳ Ｐゴシック" pitchFamily="34" charset="-128"/>
              </a:rPr>
              <a:t>open access, public access and author rights, especially</a:t>
            </a:r>
            <a:r>
              <a:rPr lang="en-US" baseline="0" dirty="0" smtClean="0">
                <a:latin typeface="Arial" pitchFamily="34" charset="0"/>
                <a:ea typeface="ＭＳ Ｐゴシック" pitchFamily="34" charset="-128"/>
              </a:rPr>
              <a:t> how they pertain to economics and policy in the US,</a:t>
            </a:r>
            <a:r>
              <a:rPr lang="en-US" dirty="0" smtClean="0">
                <a:latin typeface="Arial" pitchFamily="34" charset="0"/>
                <a:ea typeface="ＭＳ Ｐゴシック" pitchFamily="34" charset="-128"/>
              </a:rPr>
              <a:t> is crucial in closing</a:t>
            </a:r>
            <a:r>
              <a:rPr lang="en-US" baseline="0" dirty="0" smtClean="0">
                <a:latin typeface="Arial" pitchFamily="34" charset="0"/>
                <a:ea typeface="ＭＳ Ｐゴシック" pitchFamily="34" charset="-128"/>
              </a:rPr>
              <a:t> the loop of information literacy instruction.  </a:t>
            </a:r>
            <a:endParaRPr lang="en-US" dirty="0" smtClean="0">
              <a:latin typeface="Arial" pitchFamily="34" charset="0"/>
              <a:ea typeface="ＭＳ Ｐゴシック" pitchFamily="34" charset="-128"/>
            </a:endParaRPr>
          </a:p>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At this point, I</a:t>
            </a:r>
            <a:r>
              <a:rPr lang="en-US" altLang="en-US" dirty="0" smtClean="0">
                <a:latin typeface="Arial" pitchFamily="34" charset="0"/>
                <a:ea typeface="ＭＳ Ｐゴシック" pitchFamily="34" charset="-128"/>
              </a:rPr>
              <a:t>’</a:t>
            </a:r>
            <a:r>
              <a:rPr lang="en-US" dirty="0" smtClean="0">
                <a:latin typeface="Arial" pitchFamily="34" charset="0"/>
                <a:ea typeface="ＭＳ Ｐゴシック" pitchFamily="34" charset="-128"/>
              </a:rPr>
              <a:t>m going to transfer the </a:t>
            </a:r>
            <a:r>
              <a:rPr lang="en-US" dirty="0" err="1" smtClean="0">
                <a:latin typeface="Arial" pitchFamily="34" charset="0"/>
                <a:ea typeface="ＭＳ Ｐゴシック" pitchFamily="34" charset="-128"/>
              </a:rPr>
              <a:t>mic</a:t>
            </a:r>
            <a:r>
              <a:rPr lang="en-US" dirty="0" smtClean="0">
                <a:latin typeface="Arial" pitchFamily="34" charset="0"/>
                <a:ea typeface="ＭＳ Ｐゴシック" pitchFamily="34" charset="-128"/>
              </a:rPr>
              <a:t> over to my colleague Professor </a:t>
            </a:r>
            <a:r>
              <a:rPr lang="en-US" dirty="0" err="1" smtClean="0">
                <a:latin typeface="Arial" pitchFamily="34" charset="0"/>
                <a:ea typeface="ＭＳ Ｐゴシック" pitchFamily="34" charset="-128"/>
              </a:rPr>
              <a:t>Seeborg</a:t>
            </a:r>
            <a:r>
              <a:rPr lang="en-US" dirty="0" smtClean="0">
                <a:latin typeface="Arial" pitchFamily="34" charset="0"/>
                <a:ea typeface="ＭＳ Ｐゴシック" pitchFamily="34" charset="-128"/>
              </a:rPr>
              <a:t>, who will discuss the journal from his perspective as the faculty advisor for the UER.</a:t>
            </a:r>
          </a:p>
          <a:p>
            <a:endParaRPr lang="en-US" dirty="0" smtClean="0">
              <a:latin typeface="Arial" pitchFamily="34" charset="0"/>
              <a:ea typeface="ＭＳ Ｐゴシック" pitchFamily="34" charset="-128"/>
            </a:endParaRPr>
          </a:p>
          <a:p>
            <a:endParaRPr lang="en-US" dirty="0" smtClean="0">
              <a:latin typeface="Arial" pitchFamily="34" charset="0"/>
              <a:ea typeface="ＭＳ Ｐゴシック" pitchFamily="34" charset="-128"/>
            </a:endParaRPr>
          </a:p>
        </p:txBody>
      </p:sp>
      <p:sp>
        <p:nvSpPr>
          <p:cNvPr id="25603" name="Slide Number Placeholder 3"/>
          <p:cNvSpPr>
            <a:spLocks noGrp="1"/>
          </p:cNvSpPr>
          <p:nvPr>
            <p:ph type="sldNum" sz="quarter" idx="5"/>
          </p:nvPr>
        </p:nvSpPr>
        <p:spPr>
          <a:noFill/>
        </p:spPr>
        <p:txBody>
          <a:bodyPr/>
          <a:lstStyle/>
          <a:p>
            <a:fld id="{F8C7E0AD-CFF1-4BEF-840C-CABC55689E58}" type="slidenum">
              <a:rPr lang="en-US" smtClean="0">
                <a:ea typeface="ＭＳ Ｐゴシック" pitchFamily="34" charset="-128"/>
              </a:rPr>
              <a:pPr/>
              <a:t>6</a:t>
            </a:fld>
            <a:endParaRPr lang="en-US"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ln/>
        </p:spPr>
      </p:sp>
      <p:sp>
        <p:nvSpPr>
          <p:cNvPr id="29698" name="Notes Placeholder 2"/>
          <p:cNvSpPr>
            <a:spLocks noGrp="1"/>
          </p:cNvSpPr>
          <p:nvPr>
            <p:ph type="body" idx="1"/>
          </p:nvPr>
        </p:nvSpPr>
        <p:spPr>
          <a:noFill/>
          <a:ln/>
        </p:spPr>
        <p:txBody>
          <a:bodyPr/>
          <a:lstStyle/>
          <a:p>
            <a:pPr eaLnBrk="1" hangingPunct="1"/>
            <a:r>
              <a:rPr lang="en-US" altLang="zh-CN" smtClean="0">
                <a:latin typeface="Garamond" pitchFamily="18" charset="0"/>
                <a:ea typeface="SimSun" pitchFamily="2" charset="-122"/>
              </a:rPr>
              <a:t>Writing across the curriculum</a:t>
            </a:r>
          </a:p>
          <a:p>
            <a:pPr eaLnBrk="1" hangingPunct="1"/>
            <a:r>
              <a:rPr lang="en-US" altLang="zh-CN" smtClean="0">
                <a:latin typeface="Garamond" pitchFamily="18" charset="0"/>
                <a:ea typeface="SimSun" pitchFamily="2" charset="-122"/>
              </a:rPr>
              <a:t>Capstone courses </a:t>
            </a:r>
          </a:p>
          <a:p>
            <a:pPr eaLnBrk="1" hangingPunct="1"/>
            <a:r>
              <a:rPr lang="en-US" altLang="zh-CN" smtClean="0">
                <a:latin typeface="Garamond" pitchFamily="18" charset="0"/>
                <a:ea typeface="SimSun" pitchFamily="2" charset="-122"/>
              </a:rPr>
              <a:t> Honors projects</a:t>
            </a:r>
          </a:p>
          <a:p>
            <a:pPr eaLnBrk="1" hangingPunct="1"/>
            <a:endParaRPr lang="en-US" altLang="zh-CN" smtClean="0">
              <a:latin typeface="Garamond" pitchFamily="18" charset="0"/>
              <a:ea typeface="SimSun" pitchFamily="2" charset="-122"/>
            </a:endParaRPr>
          </a:p>
          <a:p>
            <a:pPr eaLnBrk="1" hangingPunct="1"/>
            <a:r>
              <a:rPr lang="en-US" smtClean="0">
                <a:latin typeface="Garamond" pitchFamily="18" charset="0"/>
                <a:ea typeface="ＭＳ Ｐゴシック" pitchFamily="34" charset="-128"/>
              </a:rPr>
              <a:t>In-class </a:t>
            </a:r>
          </a:p>
          <a:p>
            <a:pPr lvl="1" eaLnBrk="1" hangingPunct="1"/>
            <a:r>
              <a:rPr lang="en-US" smtClean="0">
                <a:latin typeface="Garamond" pitchFamily="18" charset="0"/>
                <a:ea typeface="ＭＳ Ｐゴシック" pitchFamily="34" charset="-128"/>
              </a:rPr>
              <a:t>Require original research </a:t>
            </a:r>
          </a:p>
          <a:p>
            <a:pPr lvl="1" eaLnBrk="1" hangingPunct="1"/>
            <a:r>
              <a:rPr lang="en-US" smtClean="0">
                <a:latin typeface="Garamond" pitchFamily="18" charset="0"/>
                <a:ea typeface="ＭＳ Ｐゴシック" pitchFamily="34" charset="-128"/>
              </a:rPr>
              <a:t>Provide opportunities to revise</a:t>
            </a:r>
          </a:p>
          <a:p>
            <a:pPr lvl="1" eaLnBrk="1" hangingPunct="1"/>
            <a:r>
              <a:rPr lang="en-US" smtClean="0">
                <a:latin typeface="Garamond" pitchFamily="18" charset="0"/>
                <a:ea typeface="ＭＳ Ｐゴシック" pitchFamily="34" charset="-128"/>
              </a:rPr>
              <a:t>Provide opportunities to review other research</a:t>
            </a:r>
          </a:p>
          <a:p>
            <a:pPr eaLnBrk="1" hangingPunct="1"/>
            <a:r>
              <a:rPr lang="en-US" smtClean="0">
                <a:latin typeface="Garamond" pitchFamily="18" charset="0"/>
                <a:ea typeface="ＭＳ Ｐゴシック" pitchFamily="34" charset="-128"/>
              </a:rPr>
              <a:t>Co-curricular</a:t>
            </a:r>
          </a:p>
          <a:p>
            <a:pPr lvl="1" eaLnBrk="1" hangingPunct="1"/>
            <a:r>
              <a:rPr lang="en-US" smtClean="0">
                <a:latin typeface="Garamond" pitchFamily="18" charset="0"/>
                <a:ea typeface="ＭＳ Ｐゴシック" pitchFamily="34" charset="-128"/>
              </a:rPr>
              <a:t>Conference presentation</a:t>
            </a:r>
          </a:p>
          <a:p>
            <a:pPr lvl="1" eaLnBrk="1" hangingPunct="1"/>
            <a:r>
              <a:rPr lang="en-US" b="1" smtClean="0">
                <a:latin typeface="Garamond" pitchFamily="18" charset="0"/>
                <a:ea typeface="ＭＳ Ｐゴシック" pitchFamily="34" charset="-128"/>
              </a:rPr>
              <a:t>Undergraduate publication</a:t>
            </a:r>
          </a:p>
          <a:p>
            <a:pPr eaLnBrk="1" hangingPunct="1"/>
            <a:endParaRPr lang="en-US" altLang="zh-CN" smtClean="0">
              <a:latin typeface="Garamond" pitchFamily="18" charset="0"/>
              <a:ea typeface="SimSun" pitchFamily="2" charset="-122"/>
            </a:endParaRPr>
          </a:p>
          <a:p>
            <a:pPr eaLnBrk="1" hangingPunct="1"/>
            <a:r>
              <a:rPr lang="en-US" altLang="zh-CN" smtClean="0">
                <a:latin typeface="Garamond" pitchFamily="18" charset="0"/>
                <a:ea typeface="SimSun" pitchFamily="2" charset="-122"/>
              </a:rPr>
              <a:t>Disciplinary depth </a:t>
            </a:r>
          </a:p>
          <a:p>
            <a:pPr eaLnBrk="1" hangingPunct="1"/>
            <a:r>
              <a:rPr lang="en-US" altLang="zh-CN" smtClean="0">
                <a:latin typeface="Garamond" pitchFamily="18" charset="0"/>
                <a:ea typeface="SimSun" pitchFamily="2" charset="-122"/>
              </a:rPr>
              <a:t>Active learning </a:t>
            </a:r>
          </a:p>
          <a:p>
            <a:pPr eaLnBrk="1" hangingPunct="1"/>
            <a:r>
              <a:rPr lang="en-US" altLang="zh-CN" smtClean="0">
                <a:latin typeface="Garamond" pitchFamily="18" charset="0"/>
                <a:ea typeface="SimSun" pitchFamily="2" charset="-122"/>
              </a:rPr>
              <a:t>Discipline specific “proficiencies” </a:t>
            </a:r>
          </a:p>
          <a:p>
            <a:pPr eaLnBrk="1" hangingPunct="1"/>
            <a:endParaRPr lang="en-US" altLang="zh-CN" smtClean="0">
              <a:latin typeface="Garamond" pitchFamily="18" charset="0"/>
              <a:ea typeface="SimSun" pitchFamily="2" charset="-122"/>
            </a:endParaRPr>
          </a:p>
          <a:p>
            <a:endParaRPr lang="en-US" smtClean="0">
              <a:latin typeface="Arial" pitchFamily="34" charset="0"/>
              <a:ea typeface="ＭＳ Ｐゴシック" pitchFamily="34" charset="-128"/>
            </a:endParaRPr>
          </a:p>
        </p:txBody>
      </p:sp>
      <p:sp>
        <p:nvSpPr>
          <p:cNvPr id="29699" name="Slide Number Placeholder 3"/>
          <p:cNvSpPr>
            <a:spLocks noGrp="1"/>
          </p:cNvSpPr>
          <p:nvPr>
            <p:ph type="sldNum" sz="quarter" idx="5"/>
          </p:nvPr>
        </p:nvSpPr>
        <p:spPr>
          <a:noFill/>
        </p:spPr>
        <p:txBody>
          <a:bodyPr/>
          <a:lstStyle/>
          <a:p>
            <a:fld id="{9A3317C3-D4B9-4E03-B041-6B9EF0335DDF}" type="slidenum">
              <a:rPr lang="en-US" smtClean="0">
                <a:ea typeface="ＭＳ Ｐゴシック" pitchFamily="34" charset="-128"/>
              </a:rPr>
              <a:pPr/>
              <a:t>7</a:t>
            </a:fld>
            <a:endParaRPr 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p>
            <a:fld id="{E4D282C9-4C81-4990-B927-657769568131}" type="slidenum">
              <a:rPr lang="en-US" smtClean="0">
                <a:ea typeface="ＭＳ Ｐゴシック" pitchFamily="34" charset="-128"/>
              </a:rPr>
              <a:pPr/>
              <a:t>8</a:t>
            </a:fld>
            <a:endParaRPr lang="en-US" smtClean="0">
              <a:ea typeface="ＭＳ Ｐゴシック" pitchFamily="34" charset="-128"/>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pPr eaLnBrk="1" hangingPunct="1"/>
            <a:endParaRPr lang="en-US" smtClean="0">
              <a:latin typeface="Arial" pitchFamily="34" charset="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a:ln/>
        </p:spPr>
      </p:sp>
      <p:sp>
        <p:nvSpPr>
          <p:cNvPr id="33794" name="Notes Placeholder 2"/>
          <p:cNvSpPr>
            <a:spLocks noGrp="1"/>
          </p:cNvSpPr>
          <p:nvPr>
            <p:ph type="body" idx="1"/>
          </p:nvPr>
        </p:nvSpPr>
        <p:spPr>
          <a:noFill/>
          <a:ln/>
        </p:spPr>
        <p:txBody>
          <a:bodyPr/>
          <a:lstStyle/>
          <a:p>
            <a:pPr eaLnBrk="1" hangingPunct="1">
              <a:buFont typeface="Wingdings" pitchFamily="2" charset="2"/>
              <a:buChar char="n"/>
            </a:pPr>
            <a:r>
              <a:rPr lang="en-US" altLang="zh-CN" sz="2800" smtClean="0">
                <a:latin typeface="Arial" pitchFamily="34" charset="0"/>
                <a:ea typeface="SimSun" pitchFamily="2" charset="-122"/>
              </a:rPr>
              <a:t>Faculty advisors should be very involved in:</a:t>
            </a:r>
          </a:p>
          <a:p>
            <a:pPr lvl="1" eaLnBrk="1" hangingPunct="1">
              <a:buFont typeface="Wingdings" pitchFamily="2" charset="2"/>
              <a:buChar char="n"/>
            </a:pPr>
            <a:r>
              <a:rPr lang="en-US" altLang="zh-CN" sz="2400" smtClean="0">
                <a:latin typeface="Arial" pitchFamily="34" charset="0"/>
                <a:ea typeface="SimSun" pitchFamily="2" charset="-122"/>
              </a:rPr>
              <a:t>Establishing organizational structure for journal (Editor in Chief, Associate Editors, Reviewers).</a:t>
            </a:r>
          </a:p>
          <a:p>
            <a:pPr lvl="1" eaLnBrk="1" hangingPunct="1">
              <a:buFont typeface="Wingdings" pitchFamily="2" charset="2"/>
              <a:buChar char="n"/>
            </a:pPr>
            <a:r>
              <a:rPr lang="en-US" altLang="zh-CN" sz="2400" smtClean="0">
                <a:latin typeface="Arial" pitchFamily="34" charset="0"/>
                <a:ea typeface="SimSun" pitchFamily="2" charset="-122"/>
              </a:rPr>
              <a:t>Establishing editorial guidelines </a:t>
            </a:r>
          </a:p>
          <a:p>
            <a:pPr lvl="2" eaLnBrk="1" hangingPunct="1">
              <a:buFont typeface="Wingdings" pitchFamily="2" charset="2"/>
              <a:buChar char="n"/>
            </a:pPr>
            <a:r>
              <a:rPr lang="en-US" altLang="zh-CN" sz="2000" smtClean="0">
                <a:latin typeface="Arial" pitchFamily="34" charset="0"/>
                <a:ea typeface="SimSun" pitchFamily="2" charset="-122"/>
              </a:rPr>
              <a:t>Content</a:t>
            </a:r>
          </a:p>
          <a:p>
            <a:pPr lvl="2" eaLnBrk="1" hangingPunct="1">
              <a:buFont typeface="Wingdings" pitchFamily="2" charset="2"/>
              <a:buChar char="n"/>
            </a:pPr>
            <a:r>
              <a:rPr lang="en-US" altLang="zh-CN" sz="2000" smtClean="0">
                <a:latin typeface="Arial" pitchFamily="34" charset="0"/>
                <a:ea typeface="SimSun" pitchFamily="2" charset="-122"/>
              </a:rPr>
              <a:t>Documentation requirements </a:t>
            </a:r>
          </a:p>
          <a:p>
            <a:pPr lvl="2" eaLnBrk="1" hangingPunct="1">
              <a:buFont typeface="Wingdings" pitchFamily="2" charset="2"/>
              <a:buChar char="n"/>
            </a:pPr>
            <a:r>
              <a:rPr lang="en-US" altLang="zh-CN" sz="2000" smtClean="0">
                <a:latin typeface="Arial" pitchFamily="34" charset="0"/>
                <a:ea typeface="SimSun" pitchFamily="2" charset="-122"/>
              </a:rPr>
              <a:t>Page limits </a:t>
            </a:r>
          </a:p>
          <a:p>
            <a:pPr lvl="2" eaLnBrk="1" hangingPunct="1">
              <a:buFont typeface="Wingdings" pitchFamily="2" charset="2"/>
              <a:buChar char="n"/>
            </a:pPr>
            <a:r>
              <a:rPr lang="en-US" altLang="zh-CN" sz="2000" smtClean="0">
                <a:latin typeface="Arial" pitchFamily="34" charset="0"/>
                <a:ea typeface="SimSun" pitchFamily="2" charset="-122"/>
              </a:rPr>
              <a:t>Review criteria</a:t>
            </a:r>
          </a:p>
          <a:p>
            <a:pPr eaLnBrk="1" hangingPunct="1">
              <a:buFont typeface="Wingdings" pitchFamily="2" charset="2"/>
              <a:buChar char="n"/>
            </a:pPr>
            <a:r>
              <a:rPr lang="en-US" altLang="zh-CN" sz="2800" smtClean="0">
                <a:latin typeface="Arial" pitchFamily="34" charset="0"/>
                <a:ea typeface="SimSun" pitchFamily="2" charset="-122"/>
              </a:rPr>
              <a:t>Student Editors have responsibility for </a:t>
            </a:r>
          </a:p>
          <a:p>
            <a:pPr lvl="1" eaLnBrk="1" hangingPunct="1">
              <a:buFont typeface="Wingdings" pitchFamily="2" charset="2"/>
              <a:buChar char="n"/>
            </a:pPr>
            <a:r>
              <a:rPr lang="en-US" altLang="zh-CN" sz="2400" smtClean="0">
                <a:latin typeface="Arial" pitchFamily="34" charset="0"/>
                <a:ea typeface="SimSun" pitchFamily="2" charset="-122"/>
              </a:rPr>
              <a:t>Accepting and rejecting submissions</a:t>
            </a:r>
          </a:p>
          <a:p>
            <a:pPr lvl="1" eaLnBrk="1" hangingPunct="1">
              <a:buFont typeface="Wingdings" pitchFamily="2" charset="2"/>
              <a:buChar char="n"/>
            </a:pPr>
            <a:r>
              <a:rPr lang="en-US" altLang="zh-CN" sz="2400" smtClean="0">
                <a:latin typeface="Arial" pitchFamily="34" charset="0"/>
                <a:ea typeface="SimSun" pitchFamily="2" charset="-122"/>
              </a:rPr>
              <a:t>Marketing the journal</a:t>
            </a:r>
          </a:p>
          <a:p>
            <a:pPr lvl="1" eaLnBrk="1" hangingPunct="1">
              <a:buFont typeface="Wingdings" pitchFamily="2" charset="2"/>
              <a:buChar char="n"/>
            </a:pPr>
            <a:r>
              <a:rPr lang="en-US" altLang="zh-CN" sz="2400" smtClean="0">
                <a:latin typeface="Arial" pitchFamily="34" charset="0"/>
                <a:ea typeface="SimSun" pitchFamily="2" charset="-122"/>
              </a:rPr>
              <a:t>Etc.</a:t>
            </a:r>
            <a:endParaRPr lang="en-US" smtClean="0">
              <a:latin typeface="Arial" pitchFamily="34" charset="0"/>
              <a:ea typeface="ＭＳ Ｐゴシック" pitchFamily="34" charset="-128"/>
            </a:endParaRPr>
          </a:p>
          <a:p>
            <a:endParaRPr lang="en-US" smtClean="0">
              <a:latin typeface="Arial" pitchFamily="34" charset="0"/>
              <a:ea typeface="ＭＳ Ｐゴシック" pitchFamily="34" charset="-128"/>
            </a:endParaRPr>
          </a:p>
          <a:p>
            <a:r>
              <a:rPr lang="en-US" smtClean="0">
                <a:latin typeface="Garamond" pitchFamily="18" charset="0"/>
                <a:ea typeface="ＭＳ Ｐゴシック" pitchFamily="34" charset="-128"/>
              </a:rPr>
              <a:t>Faculty Advisor for general supervision</a:t>
            </a:r>
          </a:p>
          <a:p>
            <a:r>
              <a:rPr lang="en-US" smtClean="0">
                <a:latin typeface="Garamond" pitchFamily="18" charset="0"/>
                <a:ea typeface="ＭＳ Ｐゴシック" pitchFamily="34" charset="-128"/>
              </a:rPr>
              <a:t>Student Editor-in-Chief to guide operations and make final decisions on article acceptances</a:t>
            </a:r>
          </a:p>
          <a:p>
            <a:r>
              <a:rPr lang="en-US" smtClean="0">
                <a:latin typeface="Garamond" pitchFamily="18" charset="0"/>
                <a:ea typeface="ＭＳ Ｐゴシック" pitchFamily="34" charset="-128"/>
              </a:rPr>
              <a:t>Associate Editors with specialized responsibilities</a:t>
            </a:r>
          </a:p>
          <a:p>
            <a:r>
              <a:rPr lang="en-US" smtClean="0">
                <a:latin typeface="Garamond" pitchFamily="18" charset="0"/>
                <a:ea typeface="ＭＳ Ｐゴシック" pitchFamily="34" charset="-128"/>
              </a:rPr>
              <a:t>Reviewers</a:t>
            </a:r>
          </a:p>
          <a:p>
            <a:r>
              <a:rPr lang="en-US" smtClean="0">
                <a:latin typeface="Garamond" pitchFamily="18" charset="0"/>
                <a:ea typeface="ＭＳ Ｐゴシック" pitchFamily="34" charset="-128"/>
              </a:rPr>
              <a:t>A network of Faculty Advisors from other universities could encourage their best students to submit and review articles.   </a:t>
            </a:r>
          </a:p>
          <a:p>
            <a:endParaRPr lang="en-US" smtClean="0">
              <a:latin typeface="Arial" pitchFamily="34" charset="0"/>
              <a:ea typeface="ＭＳ Ｐゴシック" pitchFamily="34" charset="-128"/>
            </a:endParaRPr>
          </a:p>
        </p:txBody>
      </p:sp>
      <p:sp>
        <p:nvSpPr>
          <p:cNvPr id="33795" name="Slide Number Placeholder 3"/>
          <p:cNvSpPr>
            <a:spLocks noGrp="1"/>
          </p:cNvSpPr>
          <p:nvPr>
            <p:ph type="sldNum" sz="quarter" idx="5"/>
          </p:nvPr>
        </p:nvSpPr>
        <p:spPr>
          <a:noFill/>
        </p:spPr>
        <p:txBody>
          <a:bodyPr/>
          <a:lstStyle/>
          <a:p>
            <a:fld id="{EA464E98-4DBC-4261-AC62-F941CE2624F8}" type="slidenum">
              <a:rPr lang="en-US" smtClean="0">
                <a:ea typeface="ＭＳ Ｐゴシック" pitchFamily="34" charset="-128"/>
              </a:rPr>
              <a:pPr/>
              <a:t>9</a:t>
            </a:fld>
            <a:endParaRPr 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36153D9-F876-4148-8607-70E7188384CB}"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274D9B7-4B7D-45CD-BCBA-AC8E6D53052E}"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ACDB09F-DD4E-4A4E-B349-26F412A9B24D}"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9E11597-765E-4AF9-8E71-8D41BB255D16}"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89F8C63-D8CB-4A32-A1DF-7CAC9BA6BE0E}"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C63662A-4742-438A-90B7-DE964970DA6D}"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DD40272-159D-4B9C-A5C1-1191A466D328}"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7C6C3AF-1745-4ABC-9F5D-64B59DE666AA}"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3FBBA2E5-694A-4AC6-B52B-9645D14B0DBA}"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007E1C3-9011-408E-8668-066866F87DBB}" type="slidenum">
              <a:rPr lang="en-US" smtClean="0"/>
              <a:pPr>
                <a:defRPr/>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pPr>
              <a:defRPr/>
            </a:pPr>
            <a:endParaRPr lang="en-US"/>
          </a:p>
        </p:txBody>
      </p:sp>
      <p:sp>
        <p:nvSpPr>
          <p:cNvPr id="9" name="Slide Number Placeholder 8"/>
          <p:cNvSpPr>
            <a:spLocks noGrp="1"/>
          </p:cNvSpPr>
          <p:nvPr>
            <p:ph type="sldNum" sz="quarter" idx="11"/>
          </p:nvPr>
        </p:nvSpPr>
        <p:spPr/>
        <p:txBody>
          <a:bodyPr/>
          <a:lstStyle/>
          <a:p>
            <a:pPr>
              <a:defRPr/>
            </a:pPr>
            <a:fld id="{FAA081BE-A8B3-40B9-9B68-0D00DBF164DA}" type="slidenum">
              <a:rPr lang="en-US" smtClean="0"/>
              <a:pPr>
                <a:defRPr/>
              </a:pPr>
              <a:t>‹#›</a:t>
            </a:fld>
            <a:endParaRPr lang="en-US"/>
          </a:p>
        </p:txBody>
      </p:sp>
      <p:sp>
        <p:nvSpPr>
          <p:cNvPr id="10" name="Footer Placeholder 9"/>
          <p:cNvSpPr>
            <a:spLocks noGrp="1"/>
          </p:cNvSpPr>
          <p:nvPr>
            <p:ph type="ftr" sz="quarter" idx="12"/>
          </p:nvPr>
        </p:nvSpPr>
        <p:spPr/>
        <p:txBody>
          <a:body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pPr>
              <a:defRPr/>
            </a:pPr>
            <a:fld id="{B094A8CD-8625-4503-B32D-6F5B0B138E1B}" type="slidenum">
              <a:rPr lang="en-US" smtClean="0"/>
              <a:pPr>
                <a:defRPr/>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pPr>
              <a:defRPr/>
            </a:pP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chart" Target="../charts/char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chart" Target="../charts/char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chart" Target="../charts/char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chart" Target="../charts/char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chart" Target="../charts/chart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81000" y="457200"/>
            <a:ext cx="7772400" cy="2819400"/>
          </a:xfrm>
        </p:spPr>
        <p:txBody>
          <a:bodyPr/>
          <a:lstStyle/>
          <a:p>
            <a:pPr>
              <a:defRPr/>
            </a:pPr>
            <a:r>
              <a:rPr lang="en-US" sz="5400" b="1" dirty="0"/>
              <a:t>Library Publishing and Undergraduate Education: Strategies for </a:t>
            </a:r>
            <a:r>
              <a:rPr lang="en-US" sz="5400" b="1" dirty="0" smtClean="0"/>
              <a:t>Collaboration</a:t>
            </a:r>
            <a:endParaRPr lang="en-US" sz="5400" dirty="0" smtClean="0">
              <a:ea typeface="ＭＳ Ｐゴシック" charset="-128"/>
            </a:endParaRPr>
          </a:p>
        </p:txBody>
      </p:sp>
      <p:sp>
        <p:nvSpPr>
          <p:cNvPr id="5" name="Subtitle 4"/>
          <p:cNvSpPr>
            <a:spLocks noGrp="1"/>
          </p:cNvSpPr>
          <p:nvPr>
            <p:ph type="subTitle" idx="1"/>
          </p:nvPr>
        </p:nvSpPr>
        <p:spPr>
          <a:xfrm>
            <a:off x="533400" y="3429000"/>
            <a:ext cx="7696200" cy="3048000"/>
          </a:xfrm>
        </p:spPr>
        <p:txBody>
          <a:bodyPr/>
          <a:lstStyle/>
          <a:p>
            <a:pPr>
              <a:defRPr/>
            </a:pPr>
            <a:r>
              <a:rPr lang="en-US" dirty="0" smtClean="0">
                <a:solidFill>
                  <a:srgbClr val="1F497D"/>
                </a:solidFill>
                <a:cs typeface="+mn-cs"/>
              </a:rPr>
              <a:t>Stephanie Davis-Kahl, Scholarly Communications Librarian</a:t>
            </a:r>
          </a:p>
          <a:p>
            <a:pPr>
              <a:defRPr/>
            </a:pPr>
            <a:r>
              <a:rPr lang="en-US" dirty="0">
                <a:solidFill>
                  <a:srgbClr val="1F497D"/>
                </a:solidFill>
                <a:cs typeface="+mn-cs"/>
              </a:rPr>
              <a:t>Professor Michael </a:t>
            </a:r>
            <a:r>
              <a:rPr lang="en-US" dirty="0" err="1">
                <a:solidFill>
                  <a:srgbClr val="1F497D"/>
                </a:solidFill>
                <a:cs typeface="+mn-cs"/>
              </a:rPr>
              <a:t>Seeborg</a:t>
            </a:r>
            <a:r>
              <a:rPr lang="en-US" dirty="0">
                <a:solidFill>
                  <a:srgbClr val="1F497D"/>
                </a:solidFill>
                <a:cs typeface="+mn-cs"/>
              </a:rPr>
              <a:t>, Department of </a:t>
            </a:r>
            <a:r>
              <a:rPr lang="en-US" dirty="0" smtClean="0">
                <a:solidFill>
                  <a:srgbClr val="1F497D"/>
                </a:solidFill>
                <a:cs typeface="+mn-cs"/>
              </a:rPr>
              <a:t>Economics</a:t>
            </a:r>
          </a:p>
          <a:p>
            <a:pPr>
              <a:defRPr/>
            </a:pPr>
            <a:r>
              <a:rPr lang="en-US" dirty="0" smtClean="0">
                <a:solidFill>
                  <a:srgbClr val="1F497D"/>
                </a:solidFill>
              </a:rPr>
              <a:t>#</a:t>
            </a:r>
            <a:r>
              <a:rPr lang="en-US" dirty="0" err="1" smtClean="0">
                <a:solidFill>
                  <a:srgbClr val="1F497D"/>
                </a:solidFill>
              </a:rPr>
              <a:t>acrllibpub</a:t>
            </a:r>
            <a:endParaRPr lang="en-US" dirty="0" smtClean="0">
              <a:solidFill>
                <a:srgbClr val="1F497D"/>
              </a:solidFill>
              <a:cs typeface="+mn-cs"/>
            </a:endParaRPr>
          </a:p>
          <a:p>
            <a:pPr>
              <a:defRPr/>
            </a:pPr>
            <a:endParaRPr lang="en-US" sz="2400" dirty="0" smtClean="0">
              <a:cs typeface="+mn-cs"/>
            </a:endParaRPr>
          </a:p>
          <a:p>
            <a:pPr>
              <a:defRPr/>
            </a:pPr>
            <a:endParaRPr lang="en-US" dirty="0" smtClean="0">
              <a:cs typeface="+mn-cs"/>
            </a:endParaRPr>
          </a:p>
          <a:p>
            <a:pPr>
              <a:defRPr/>
            </a:pPr>
            <a:endParaRPr lang="en-US" dirty="0"/>
          </a:p>
          <a:p>
            <a:pPr>
              <a:defRPr/>
            </a:pPr>
            <a:endParaRPr lang="en-US" dirty="0" smtClean="0">
              <a:cs typeface="+mn-cs"/>
            </a:endParaRPr>
          </a:p>
          <a:p>
            <a:pPr>
              <a:defRPr/>
            </a:pPr>
            <a:endParaRPr lang="en-US" dirty="0"/>
          </a:p>
          <a:p>
            <a:pPr>
              <a:defRPr/>
            </a:pPr>
            <a:endParaRPr lang="en-US" dirty="0">
              <a:cs typeface="+mn-cs"/>
            </a:endParaRPr>
          </a:p>
        </p:txBody>
      </p:sp>
      <p:pic>
        <p:nvPicPr>
          <p:cNvPr id="2" name="Picture 1" descr="iwu_sea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5791200"/>
            <a:ext cx="3316977" cy="957579"/>
          </a:xfrm>
          <a:prstGeom prst="rect">
            <a:avLst/>
          </a:prstGeom>
        </p:spPr>
      </p:pic>
      <p:pic>
        <p:nvPicPr>
          <p:cNvPr id="6" name="Picture 5" descr="acrl_logo.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8600" y="5715000"/>
            <a:ext cx="4064508" cy="90322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ea typeface="ＭＳ Ｐゴシック" charset="-128"/>
              </a:rPr>
              <a:t>Using the Journals in Class</a:t>
            </a:r>
          </a:p>
        </p:txBody>
      </p:sp>
      <p:sp>
        <p:nvSpPr>
          <p:cNvPr id="3" name="Content Placeholder 2"/>
          <p:cNvSpPr>
            <a:spLocks noGrp="1"/>
          </p:cNvSpPr>
          <p:nvPr>
            <p:ph idx="1"/>
          </p:nvPr>
        </p:nvSpPr>
        <p:spPr/>
        <p:txBody>
          <a:bodyPr/>
          <a:lstStyle/>
          <a:p>
            <a:pPr>
              <a:defRPr/>
            </a:pPr>
            <a:r>
              <a:rPr lang="en-US" b="1" dirty="0" smtClean="0">
                <a:ea typeface="+mn-ea"/>
                <a:cs typeface="+mn-cs"/>
              </a:rPr>
              <a:t>Peer review of published work: </a:t>
            </a:r>
            <a:r>
              <a:rPr lang="en-US" dirty="0" smtClean="0">
                <a:ea typeface="+mn-ea"/>
                <a:cs typeface="+mn-cs"/>
              </a:rPr>
              <a:t>Assign students to write critical reviews of published articles </a:t>
            </a:r>
          </a:p>
          <a:p>
            <a:pPr>
              <a:defRPr/>
            </a:pPr>
            <a:r>
              <a:rPr lang="en-US" b="1" dirty="0" smtClean="0">
                <a:ea typeface="+mn-ea"/>
                <a:cs typeface="+mn-cs"/>
              </a:rPr>
              <a:t>Peer review of submitted articles: </a:t>
            </a:r>
            <a:r>
              <a:rPr lang="en-US" dirty="0" smtClean="0">
                <a:ea typeface="+mn-ea"/>
                <a:cs typeface="+mn-cs"/>
              </a:rPr>
              <a:t>Assign students to be part of the journal review process</a:t>
            </a:r>
          </a:p>
          <a:p>
            <a:pPr>
              <a:defRPr/>
            </a:pPr>
            <a:r>
              <a:rPr lang="en-US" b="1" dirty="0" smtClean="0">
                <a:ea typeface="+mn-ea"/>
                <a:cs typeface="+mn-cs"/>
              </a:rPr>
              <a:t>Submit work:  </a:t>
            </a:r>
            <a:r>
              <a:rPr lang="en-US" dirty="0" smtClean="0">
                <a:ea typeface="+mn-ea"/>
                <a:cs typeface="+mn-cs"/>
              </a:rPr>
              <a:t>Encourage students to polish and submit their own research</a:t>
            </a:r>
            <a:endParaRPr lang="en-US" b="1" dirty="0">
              <a:ea typeface="+mn-ea"/>
              <a:cs typeface="+mn-cs"/>
            </a:endParaRPr>
          </a:p>
        </p:txBody>
      </p:sp>
      <p:sp>
        <p:nvSpPr>
          <p:cNvPr id="4" name="Rectangle 3"/>
          <p:cNvSpPr/>
          <p:nvPr/>
        </p:nvSpPr>
        <p:spPr>
          <a:xfrm>
            <a:off x="7010400" y="6324600"/>
            <a:ext cx="1230400" cy="369332"/>
          </a:xfrm>
          <a:prstGeom prst="rect">
            <a:avLst/>
          </a:prstGeom>
        </p:spPr>
        <p:txBody>
          <a:bodyPr wrap="none">
            <a:spAutoFit/>
          </a:bodyPr>
          <a:lstStyle/>
          <a:p>
            <a:pPr>
              <a:defRPr/>
            </a:pPr>
            <a:r>
              <a:rPr lang="en-US" dirty="0">
                <a:solidFill>
                  <a:srgbClr val="1F497D"/>
                </a:solidFill>
                <a:latin typeface="+mn-lt"/>
              </a:rPr>
              <a:t>#</a:t>
            </a:r>
            <a:r>
              <a:rPr lang="en-US" dirty="0" err="1">
                <a:solidFill>
                  <a:srgbClr val="1F497D"/>
                </a:solidFill>
                <a:latin typeface="+mn-lt"/>
              </a:rPr>
              <a:t>acrllibpub</a:t>
            </a:r>
            <a:endParaRPr lang="en-US" dirty="0">
              <a:solidFill>
                <a:srgbClr val="1F497D"/>
              </a:solidFill>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rrowheads="1"/>
          </p:cNvSpPr>
          <p:nvPr>
            <p:ph type="title"/>
          </p:nvPr>
        </p:nvSpPr>
        <p:spPr/>
        <p:txBody>
          <a:bodyPr/>
          <a:lstStyle/>
          <a:p>
            <a:pPr eaLnBrk="1" hangingPunct="1">
              <a:defRPr/>
            </a:pPr>
            <a:r>
              <a:rPr lang="en-US" altLang="zh-CN" sz="3600" b="1" dirty="0" smtClean="0">
                <a:ea typeface="宋体" pitchFamily="2" charset="-122"/>
              </a:rPr>
              <a:t>Article Evaluation Criteria (UER) </a:t>
            </a:r>
            <a:endParaRPr lang="en-US" sz="3600" b="1" dirty="0" smtClean="0"/>
          </a:p>
        </p:txBody>
      </p:sp>
      <p:sp>
        <p:nvSpPr>
          <p:cNvPr id="69635" name="Rectangle 3"/>
          <p:cNvSpPr>
            <a:spLocks noGrp="1" noChangeArrowheads="1"/>
          </p:cNvSpPr>
          <p:nvPr>
            <p:ph idx="1"/>
          </p:nvPr>
        </p:nvSpPr>
        <p:spPr>
          <a:xfrm>
            <a:off x="457200" y="1447800"/>
            <a:ext cx="7620000" cy="4800600"/>
          </a:xfrm>
        </p:spPr>
        <p:txBody>
          <a:bodyPr>
            <a:normAutofit fontScale="92500"/>
          </a:bodyPr>
          <a:lstStyle/>
          <a:p>
            <a:pPr eaLnBrk="1" hangingPunct="1">
              <a:lnSpc>
                <a:spcPct val="80000"/>
              </a:lnSpc>
              <a:buFont typeface="Wingdings" pitchFamily="2" charset="2"/>
              <a:buNone/>
            </a:pPr>
            <a:r>
              <a:rPr lang="en-US" altLang="zh-CN" sz="1200" dirty="0" smtClean="0">
                <a:ea typeface="SimSun" pitchFamily="2" charset="-122"/>
              </a:rPr>
              <a:t>    </a:t>
            </a:r>
          </a:p>
          <a:p>
            <a:pPr eaLnBrk="1" hangingPunct="1">
              <a:lnSpc>
                <a:spcPct val="80000"/>
              </a:lnSpc>
              <a:buFont typeface="Wingdings" pitchFamily="2" charset="2"/>
              <a:buNone/>
            </a:pPr>
            <a:r>
              <a:rPr lang="en-US" altLang="zh-CN" sz="2800" dirty="0" smtClean="0">
                <a:ea typeface="SimSun" pitchFamily="2" charset="-122"/>
              </a:rPr>
              <a:t>Please Evaluate the article based on the following criteria using a 5 point scale (where 1=poor &amp; 5=excellent)</a:t>
            </a:r>
          </a:p>
          <a:p>
            <a:pPr eaLnBrk="1" hangingPunct="1">
              <a:lnSpc>
                <a:spcPct val="80000"/>
              </a:lnSpc>
              <a:buFont typeface="Wingdings" pitchFamily="2" charset="2"/>
              <a:buNone/>
            </a:pPr>
            <a:endParaRPr lang="en-US" altLang="zh-CN" sz="2000" dirty="0" smtClean="0">
              <a:ea typeface="SimSun" pitchFamily="2" charset="-122"/>
            </a:endParaRPr>
          </a:p>
          <a:p>
            <a:pPr eaLnBrk="1" hangingPunct="1">
              <a:lnSpc>
                <a:spcPct val="80000"/>
              </a:lnSpc>
              <a:buFont typeface="Wingdings" pitchFamily="2" charset="2"/>
              <a:buNone/>
            </a:pPr>
            <a:r>
              <a:rPr lang="en-US" altLang="zh-CN" sz="2400" dirty="0" smtClean="0">
                <a:ea typeface="SimSun" pitchFamily="2" charset="-122"/>
              </a:rPr>
              <a:t>1.  </a:t>
            </a:r>
            <a:r>
              <a:rPr lang="en-US" altLang="zh-CN" sz="2800" dirty="0" smtClean="0">
                <a:ea typeface="SimSun" pitchFamily="2" charset="-122"/>
              </a:rPr>
              <a:t>Is concerned with an important research problem.</a:t>
            </a:r>
          </a:p>
          <a:p>
            <a:pPr eaLnBrk="1" hangingPunct="1">
              <a:lnSpc>
                <a:spcPct val="80000"/>
              </a:lnSpc>
              <a:buFont typeface="Wingdings" pitchFamily="2" charset="2"/>
              <a:buNone/>
            </a:pPr>
            <a:r>
              <a:rPr lang="en-US" altLang="zh-CN" sz="2400" dirty="0" smtClean="0">
                <a:ea typeface="SimSun" pitchFamily="2" charset="-122"/>
              </a:rPr>
              <a:t>2.  </a:t>
            </a:r>
            <a:r>
              <a:rPr lang="en-US" altLang="zh-CN" sz="2800" dirty="0" smtClean="0">
                <a:ea typeface="SimSun" pitchFamily="2" charset="-122"/>
              </a:rPr>
              <a:t>Describes the research problem clearly and persuasively.</a:t>
            </a:r>
          </a:p>
          <a:p>
            <a:pPr eaLnBrk="1" hangingPunct="1">
              <a:lnSpc>
                <a:spcPct val="80000"/>
              </a:lnSpc>
              <a:buFont typeface="Wingdings" pitchFamily="2" charset="2"/>
              <a:buNone/>
            </a:pPr>
            <a:r>
              <a:rPr lang="en-US" altLang="zh-CN" sz="2400" dirty="0" smtClean="0">
                <a:ea typeface="SimSun" pitchFamily="2" charset="-122"/>
              </a:rPr>
              <a:t>3.  </a:t>
            </a:r>
            <a:r>
              <a:rPr lang="en-US" altLang="zh-CN" sz="2800" dirty="0" smtClean="0">
                <a:ea typeface="SimSun" pitchFamily="2" charset="-122"/>
              </a:rPr>
              <a:t>Uses a theoretical framework that is appropriate to the research problem.</a:t>
            </a:r>
          </a:p>
          <a:p>
            <a:pPr eaLnBrk="1" hangingPunct="1">
              <a:lnSpc>
                <a:spcPct val="80000"/>
              </a:lnSpc>
              <a:buFont typeface="Wingdings" pitchFamily="2" charset="2"/>
              <a:buNone/>
            </a:pPr>
            <a:r>
              <a:rPr lang="en-US" altLang="zh-CN" sz="2400" dirty="0" smtClean="0">
                <a:ea typeface="SimSun" pitchFamily="2" charset="-122"/>
              </a:rPr>
              <a:t>4.  </a:t>
            </a:r>
            <a:r>
              <a:rPr lang="en-US" altLang="zh-CN" sz="2800" dirty="0" smtClean="0">
                <a:ea typeface="SimSun" pitchFamily="2" charset="-122"/>
              </a:rPr>
              <a:t>Provides adequate supporting arguments, evidence, examples, and details.</a:t>
            </a:r>
          </a:p>
          <a:p>
            <a:pPr eaLnBrk="1" hangingPunct="1">
              <a:lnSpc>
                <a:spcPct val="80000"/>
              </a:lnSpc>
              <a:buFont typeface="Wingdings" pitchFamily="2" charset="2"/>
              <a:buNone/>
            </a:pPr>
            <a:r>
              <a:rPr lang="en-US" altLang="zh-CN" sz="2400" dirty="0" smtClean="0">
                <a:ea typeface="SimSun" pitchFamily="2" charset="-122"/>
              </a:rPr>
              <a:t>5.  </a:t>
            </a:r>
            <a:r>
              <a:rPr lang="en-US" altLang="zh-CN" sz="2800" dirty="0" smtClean="0">
                <a:ea typeface="SimSun" pitchFamily="2" charset="-122"/>
              </a:rPr>
              <a:t>Relates the principle findings back to the research problem.</a:t>
            </a:r>
            <a:endParaRPr lang="en-US" sz="2800" dirty="0" smtClean="0">
              <a:ea typeface="ＭＳ Ｐゴシック" pitchFamily="34" charset="-128"/>
            </a:endParaRPr>
          </a:p>
        </p:txBody>
      </p:sp>
      <p:sp>
        <p:nvSpPr>
          <p:cNvPr id="4" name="Rectangle 3"/>
          <p:cNvSpPr/>
          <p:nvPr/>
        </p:nvSpPr>
        <p:spPr>
          <a:xfrm>
            <a:off x="7010400" y="6324600"/>
            <a:ext cx="1230400" cy="369332"/>
          </a:xfrm>
          <a:prstGeom prst="rect">
            <a:avLst/>
          </a:prstGeom>
        </p:spPr>
        <p:txBody>
          <a:bodyPr wrap="none">
            <a:spAutoFit/>
          </a:bodyPr>
          <a:lstStyle/>
          <a:p>
            <a:pPr>
              <a:defRPr/>
            </a:pPr>
            <a:r>
              <a:rPr lang="en-US" dirty="0">
                <a:solidFill>
                  <a:srgbClr val="1F497D"/>
                </a:solidFill>
                <a:latin typeface="+mn-lt"/>
              </a:rPr>
              <a:t>#</a:t>
            </a:r>
            <a:r>
              <a:rPr lang="en-US" dirty="0" err="1">
                <a:solidFill>
                  <a:srgbClr val="1F497D"/>
                </a:solidFill>
                <a:latin typeface="+mn-lt"/>
              </a:rPr>
              <a:t>acrllibpub</a:t>
            </a:r>
            <a:endParaRPr lang="en-US" dirty="0">
              <a:solidFill>
                <a:srgbClr val="1F497D"/>
              </a:solidFill>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rrowheads="1"/>
          </p:cNvSpPr>
          <p:nvPr>
            <p:ph type="title"/>
          </p:nvPr>
        </p:nvSpPr>
        <p:spPr>
          <a:xfrm>
            <a:off x="457200" y="274638"/>
            <a:ext cx="8229600" cy="944562"/>
          </a:xfrm>
        </p:spPr>
        <p:txBody>
          <a:bodyPr/>
          <a:lstStyle/>
          <a:p>
            <a:pPr eaLnBrk="1" hangingPunct="1">
              <a:defRPr/>
            </a:pPr>
            <a:r>
              <a:rPr lang="en-US" altLang="zh-CN" sz="3600" b="1" dirty="0" smtClean="0">
                <a:ea typeface="宋体" pitchFamily="2" charset="-122"/>
              </a:rPr>
              <a:t>Article Evaluation Criteria (Continued)</a:t>
            </a:r>
            <a:endParaRPr lang="en-US" sz="3600" b="1" dirty="0" smtClean="0">
              <a:ea typeface="宋体" pitchFamily="2" charset="-122"/>
            </a:endParaRPr>
          </a:p>
        </p:txBody>
      </p:sp>
      <p:sp>
        <p:nvSpPr>
          <p:cNvPr id="70659" name="Rectangle 3"/>
          <p:cNvSpPr>
            <a:spLocks noGrp="1" noChangeArrowheads="1"/>
          </p:cNvSpPr>
          <p:nvPr>
            <p:ph idx="1"/>
          </p:nvPr>
        </p:nvSpPr>
        <p:spPr>
          <a:xfrm>
            <a:off x="457200" y="1295400"/>
            <a:ext cx="8229600" cy="4830763"/>
          </a:xfrm>
        </p:spPr>
        <p:txBody>
          <a:bodyPr>
            <a:normAutofit lnSpcReduction="10000"/>
          </a:bodyPr>
          <a:lstStyle/>
          <a:p>
            <a:pPr eaLnBrk="1" hangingPunct="1">
              <a:lnSpc>
                <a:spcPct val="90000"/>
              </a:lnSpc>
              <a:buFont typeface="Wingdings" pitchFamily="2" charset="2"/>
              <a:buNone/>
              <a:defRPr/>
            </a:pPr>
            <a:r>
              <a:rPr lang="en-US" altLang="zh-CN" sz="2800" smtClean="0">
                <a:ea typeface="宋体" pitchFamily="2" charset="-122"/>
              </a:rPr>
              <a:t>6.  Draws policy implications (if any) from the principle findings.</a:t>
            </a:r>
          </a:p>
          <a:p>
            <a:pPr eaLnBrk="1" hangingPunct="1">
              <a:lnSpc>
                <a:spcPct val="90000"/>
              </a:lnSpc>
              <a:buFont typeface="Wingdings" pitchFamily="2" charset="2"/>
              <a:buNone/>
              <a:defRPr/>
            </a:pPr>
            <a:r>
              <a:rPr lang="en-US" altLang="zh-CN" sz="2800" smtClean="0">
                <a:ea typeface="宋体" pitchFamily="2" charset="-122"/>
              </a:rPr>
              <a:t>7.  Uses appropriate research design and data </a:t>
            </a:r>
          </a:p>
          <a:p>
            <a:pPr eaLnBrk="1" hangingPunct="1">
              <a:lnSpc>
                <a:spcPct val="90000"/>
              </a:lnSpc>
              <a:buFont typeface="Wingdings" pitchFamily="2" charset="2"/>
              <a:buNone/>
              <a:defRPr/>
            </a:pPr>
            <a:r>
              <a:rPr lang="en-US" altLang="zh-CN" sz="2800" smtClean="0">
                <a:ea typeface="宋体" pitchFamily="2" charset="-122"/>
              </a:rPr>
              <a:t>    (if applicable).</a:t>
            </a:r>
          </a:p>
          <a:p>
            <a:pPr eaLnBrk="1" hangingPunct="1">
              <a:lnSpc>
                <a:spcPct val="90000"/>
              </a:lnSpc>
              <a:buFont typeface="Wingdings" pitchFamily="2" charset="2"/>
              <a:buNone/>
              <a:defRPr/>
            </a:pPr>
            <a:r>
              <a:rPr lang="en-US" altLang="zh-CN" sz="2800" smtClean="0">
                <a:ea typeface="宋体" pitchFamily="2" charset="-122"/>
              </a:rPr>
              <a:t>8.  Is well organized and unified.</a:t>
            </a:r>
          </a:p>
          <a:p>
            <a:pPr eaLnBrk="1" hangingPunct="1">
              <a:lnSpc>
                <a:spcPct val="90000"/>
              </a:lnSpc>
              <a:buFont typeface="Wingdings" pitchFamily="2" charset="2"/>
              <a:buNone/>
              <a:defRPr/>
            </a:pPr>
            <a:r>
              <a:rPr lang="en-US" altLang="zh-CN" sz="2800" smtClean="0">
                <a:ea typeface="宋体" pitchFamily="2" charset="-122"/>
              </a:rPr>
              <a:t>9.  Uses appropriate, direct language.</a:t>
            </a:r>
          </a:p>
          <a:p>
            <a:pPr eaLnBrk="1" hangingPunct="1">
              <a:lnSpc>
                <a:spcPct val="90000"/>
              </a:lnSpc>
              <a:buFont typeface="Wingdings" pitchFamily="2" charset="2"/>
              <a:buNone/>
              <a:defRPr/>
            </a:pPr>
            <a:r>
              <a:rPr lang="en-US" altLang="zh-CN" sz="2800" smtClean="0">
                <a:ea typeface="宋体" pitchFamily="2" charset="-122"/>
              </a:rPr>
              <a:t>10.  Correctly acknowledges and documents sources.</a:t>
            </a:r>
          </a:p>
          <a:p>
            <a:pPr eaLnBrk="1" hangingPunct="1">
              <a:lnSpc>
                <a:spcPct val="90000"/>
              </a:lnSpc>
              <a:buFont typeface="Wingdings" pitchFamily="2" charset="2"/>
              <a:buNone/>
              <a:defRPr/>
            </a:pPr>
            <a:r>
              <a:rPr lang="en-US" altLang="zh-CN" sz="2800" smtClean="0">
                <a:ea typeface="宋体" pitchFamily="2" charset="-122"/>
              </a:rPr>
              <a:t>11.  Maintains a level of excellence throughout.</a:t>
            </a:r>
          </a:p>
          <a:p>
            <a:pPr eaLnBrk="1" hangingPunct="1">
              <a:lnSpc>
                <a:spcPct val="90000"/>
              </a:lnSpc>
              <a:buFont typeface="Wingdings" pitchFamily="2" charset="2"/>
              <a:buNone/>
              <a:defRPr/>
            </a:pPr>
            <a:r>
              <a:rPr lang="en-US" altLang="zh-CN" sz="2800" smtClean="0">
                <a:ea typeface="宋体" pitchFamily="2" charset="-122"/>
              </a:rPr>
              <a:t>12.  Shows originality and creativity in realizing (1) through (11).</a:t>
            </a:r>
          </a:p>
          <a:p>
            <a:pPr eaLnBrk="1" hangingPunct="1">
              <a:lnSpc>
                <a:spcPct val="90000"/>
              </a:lnSpc>
              <a:buFont typeface="Wingdings" pitchFamily="2" charset="2"/>
              <a:buNone/>
              <a:defRPr/>
            </a:pPr>
            <a:r>
              <a:rPr lang="en-US" altLang="zh-CN" sz="2800" smtClean="0">
                <a:ea typeface="宋体" pitchFamily="2" charset="-122"/>
              </a:rPr>
              <a:t>13.  Overall evaluation of the article.	_____</a:t>
            </a:r>
            <a:endParaRPr lang="en-US" sz="2800" smtClean="0"/>
          </a:p>
        </p:txBody>
      </p:sp>
      <p:sp>
        <p:nvSpPr>
          <p:cNvPr id="4" name="Rectangle 3"/>
          <p:cNvSpPr/>
          <p:nvPr/>
        </p:nvSpPr>
        <p:spPr>
          <a:xfrm>
            <a:off x="7010400" y="6324600"/>
            <a:ext cx="1230400" cy="369332"/>
          </a:xfrm>
          <a:prstGeom prst="rect">
            <a:avLst/>
          </a:prstGeom>
        </p:spPr>
        <p:txBody>
          <a:bodyPr wrap="none">
            <a:spAutoFit/>
          </a:bodyPr>
          <a:lstStyle/>
          <a:p>
            <a:pPr>
              <a:defRPr/>
            </a:pPr>
            <a:r>
              <a:rPr lang="en-US" dirty="0">
                <a:solidFill>
                  <a:srgbClr val="1F497D"/>
                </a:solidFill>
                <a:latin typeface="+mn-lt"/>
              </a:rPr>
              <a:t>#</a:t>
            </a:r>
            <a:r>
              <a:rPr lang="en-US" dirty="0" err="1">
                <a:solidFill>
                  <a:srgbClr val="1F497D"/>
                </a:solidFill>
                <a:latin typeface="+mn-lt"/>
              </a:rPr>
              <a:t>acrllibpub</a:t>
            </a:r>
            <a:endParaRPr lang="en-US" dirty="0">
              <a:solidFill>
                <a:srgbClr val="1F497D"/>
              </a:solidFill>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rrowheads="1"/>
          </p:cNvSpPr>
          <p:nvPr>
            <p:ph type="title"/>
          </p:nvPr>
        </p:nvSpPr>
        <p:spPr/>
        <p:txBody>
          <a:bodyPr/>
          <a:lstStyle/>
          <a:p>
            <a:pPr eaLnBrk="1" hangingPunct="1">
              <a:defRPr/>
            </a:pPr>
            <a:r>
              <a:rPr lang="en-US" b="1" dirty="0" smtClean="0">
                <a:latin typeface="+mn-lt"/>
                <a:ea typeface="ＭＳ Ｐゴシック" charset="-128"/>
              </a:rPr>
              <a:t>Reviewer’</a:t>
            </a:r>
            <a:r>
              <a:rPr lang="en-US" altLang="ja-JP" b="1" dirty="0" smtClean="0">
                <a:latin typeface="+mn-lt"/>
                <a:ea typeface="ＭＳ Ｐゴシック" charset="-128"/>
              </a:rPr>
              <a:t>s Recommendation</a:t>
            </a:r>
            <a:endParaRPr lang="en-US" b="1" dirty="0" smtClean="0">
              <a:latin typeface="+mn-lt"/>
              <a:ea typeface="ＭＳ Ｐゴシック" charset="-128"/>
            </a:endParaRPr>
          </a:p>
        </p:txBody>
      </p:sp>
      <p:sp>
        <p:nvSpPr>
          <p:cNvPr id="71683" name="Rectangle 3"/>
          <p:cNvSpPr>
            <a:spLocks noGrp="1" noChangeArrowheads="1"/>
          </p:cNvSpPr>
          <p:nvPr>
            <p:ph type="body" idx="4294967295"/>
          </p:nvPr>
        </p:nvSpPr>
        <p:spPr>
          <a:xfrm>
            <a:off x="304800" y="1447800"/>
            <a:ext cx="7848600" cy="4525963"/>
          </a:xfrm>
        </p:spPr>
        <p:txBody>
          <a:bodyPr/>
          <a:lstStyle/>
          <a:p>
            <a:pPr eaLnBrk="1" hangingPunct="1">
              <a:buFont typeface="Wingdings" pitchFamily="2" charset="2"/>
              <a:buNone/>
              <a:defRPr/>
            </a:pPr>
            <a:r>
              <a:rPr lang="en-US" altLang="zh-CN" dirty="0" smtClean="0">
                <a:ea typeface="宋体" pitchFamily="2" charset="-122"/>
              </a:rPr>
              <a:t>Recommendation:	</a:t>
            </a:r>
          </a:p>
          <a:p>
            <a:pPr eaLnBrk="1" hangingPunct="1">
              <a:defRPr/>
            </a:pPr>
            <a:r>
              <a:rPr lang="en-US" altLang="zh-CN" dirty="0" smtClean="0">
                <a:ea typeface="宋体" pitchFamily="2" charset="-122"/>
              </a:rPr>
              <a:t>Accept_____	</a:t>
            </a:r>
          </a:p>
          <a:p>
            <a:pPr eaLnBrk="1" hangingPunct="1">
              <a:defRPr/>
            </a:pPr>
            <a:r>
              <a:rPr lang="en-US" altLang="zh-CN" dirty="0" smtClean="0">
                <a:ea typeface="宋体" pitchFamily="2" charset="-122"/>
              </a:rPr>
              <a:t>Accept Subject to Minor Revisions_____	</a:t>
            </a:r>
          </a:p>
          <a:p>
            <a:pPr eaLnBrk="1" hangingPunct="1">
              <a:defRPr/>
            </a:pPr>
            <a:r>
              <a:rPr lang="en-US" altLang="zh-CN" dirty="0" smtClean="0">
                <a:ea typeface="宋体" pitchFamily="2" charset="-122"/>
              </a:rPr>
              <a:t>Decline_____</a:t>
            </a:r>
          </a:p>
          <a:p>
            <a:pPr eaLnBrk="1" hangingPunct="1">
              <a:buFont typeface="Wingdings" pitchFamily="2" charset="2"/>
              <a:buNone/>
              <a:defRPr/>
            </a:pPr>
            <a:r>
              <a:rPr lang="en-US" altLang="zh-CN" dirty="0" smtClean="0">
                <a:ea typeface="宋体" pitchFamily="2" charset="-122"/>
              </a:rPr>
              <a:t>Comments (especially if recommended to decline):</a:t>
            </a:r>
            <a:endParaRPr lang="en-US" dirty="0" smtClean="0"/>
          </a:p>
        </p:txBody>
      </p:sp>
      <p:sp>
        <p:nvSpPr>
          <p:cNvPr id="40963" name="Rectangle 1"/>
          <p:cNvSpPr>
            <a:spLocks noChangeArrowheads="1"/>
          </p:cNvSpPr>
          <p:nvPr/>
        </p:nvSpPr>
        <p:spPr bwMode="auto">
          <a:xfrm>
            <a:off x="381000" y="4876800"/>
            <a:ext cx="7696200" cy="12001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eaLnBrk="0" hangingPunct="0"/>
            <a:r>
              <a:rPr lang="en-US" sz="3600" b="1" i="1" dirty="0">
                <a:solidFill>
                  <a:schemeClr val="tx2"/>
                </a:solidFill>
                <a:latin typeface="+mn-lt"/>
              </a:rPr>
              <a:t>Undergraduate Economic Review </a:t>
            </a:r>
            <a:r>
              <a:rPr lang="en-US" sz="3600" dirty="0">
                <a:latin typeface="+mn-lt"/>
              </a:rPr>
              <a:t/>
            </a:r>
            <a:br>
              <a:rPr lang="en-US" sz="3600" dirty="0">
                <a:latin typeface="+mn-lt"/>
              </a:rPr>
            </a:br>
            <a:r>
              <a:rPr lang="en-US" sz="3600" dirty="0">
                <a:latin typeface="+mn-lt"/>
              </a:rPr>
              <a:t>http://digitalcommons.iwu.edu/uer/ </a:t>
            </a:r>
          </a:p>
        </p:txBody>
      </p:sp>
      <p:sp>
        <p:nvSpPr>
          <p:cNvPr id="5" name="Rectangle 4"/>
          <p:cNvSpPr/>
          <p:nvPr/>
        </p:nvSpPr>
        <p:spPr>
          <a:xfrm>
            <a:off x="7010400" y="6324600"/>
            <a:ext cx="1230400" cy="369332"/>
          </a:xfrm>
          <a:prstGeom prst="rect">
            <a:avLst/>
          </a:prstGeom>
        </p:spPr>
        <p:txBody>
          <a:bodyPr wrap="none">
            <a:spAutoFit/>
          </a:bodyPr>
          <a:lstStyle/>
          <a:p>
            <a:pPr>
              <a:defRPr/>
            </a:pPr>
            <a:r>
              <a:rPr lang="en-US" dirty="0">
                <a:solidFill>
                  <a:srgbClr val="1F497D"/>
                </a:solidFill>
                <a:latin typeface="+mn-lt"/>
              </a:rPr>
              <a:t>#</a:t>
            </a:r>
            <a:r>
              <a:rPr lang="en-US" dirty="0" err="1">
                <a:solidFill>
                  <a:srgbClr val="1F497D"/>
                </a:solidFill>
                <a:latin typeface="+mn-lt"/>
              </a:rPr>
              <a:t>acrllibpub</a:t>
            </a:r>
            <a:endParaRPr lang="en-US" dirty="0">
              <a:solidFill>
                <a:srgbClr val="1F497D"/>
              </a:solidFill>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ea typeface="ＭＳ Ｐゴシック" charset="-128"/>
              </a:rPr>
              <a:t>Assessment of student learning</a:t>
            </a:r>
          </a:p>
        </p:txBody>
      </p:sp>
      <p:sp>
        <p:nvSpPr>
          <p:cNvPr id="3" name="Content Placeholder 2"/>
          <p:cNvSpPr>
            <a:spLocks noGrp="1"/>
          </p:cNvSpPr>
          <p:nvPr>
            <p:ph idx="1"/>
          </p:nvPr>
        </p:nvSpPr>
        <p:spPr/>
        <p:txBody>
          <a:bodyPr/>
          <a:lstStyle/>
          <a:p>
            <a:r>
              <a:rPr lang="en-US" dirty="0" smtClean="0"/>
              <a:t>Assessment of student learning from journal participation is rare. </a:t>
            </a:r>
          </a:p>
          <a:p>
            <a:r>
              <a:rPr lang="en-US" dirty="0" smtClean="0"/>
              <a:t>Ongoing assessment of student article reviewers</a:t>
            </a:r>
          </a:p>
          <a:p>
            <a:pPr lvl="1"/>
            <a:r>
              <a:rPr lang="en-US" dirty="0" smtClean="0"/>
              <a:t>32  online surveys administered so far to assess how reviewers  of </a:t>
            </a:r>
            <a:r>
              <a:rPr lang="en-US" i="1" dirty="0" smtClean="0"/>
              <a:t> UER </a:t>
            </a:r>
            <a:r>
              <a:rPr lang="en-US" dirty="0" smtClean="0"/>
              <a:t>submissions benefit from the review experience.  </a:t>
            </a:r>
          </a:p>
          <a:p>
            <a:pPr lvl="2"/>
            <a:r>
              <a:rPr lang="en-US" dirty="0" smtClean="0"/>
              <a:t>Results indicate benefits to most.</a:t>
            </a:r>
            <a:endParaRPr lang="en-US" dirty="0"/>
          </a:p>
        </p:txBody>
      </p:sp>
      <p:sp>
        <p:nvSpPr>
          <p:cNvPr id="4" name="Rectangle 3"/>
          <p:cNvSpPr/>
          <p:nvPr/>
        </p:nvSpPr>
        <p:spPr>
          <a:xfrm>
            <a:off x="7010400" y="6324600"/>
            <a:ext cx="1230400" cy="369332"/>
          </a:xfrm>
          <a:prstGeom prst="rect">
            <a:avLst/>
          </a:prstGeom>
        </p:spPr>
        <p:txBody>
          <a:bodyPr wrap="none">
            <a:spAutoFit/>
          </a:bodyPr>
          <a:lstStyle/>
          <a:p>
            <a:pPr>
              <a:defRPr/>
            </a:pPr>
            <a:r>
              <a:rPr lang="en-US" dirty="0">
                <a:solidFill>
                  <a:srgbClr val="1F497D"/>
                </a:solidFill>
                <a:latin typeface="+mn-lt"/>
              </a:rPr>
              <a:t>#</a:t>
            </a:r>
            <a:r>
              <a:rPr lang="en-US" dirty="0" err="1">
                <a:solidFill>
                  <a:srgbClr val="1F497D"/>
                </a:solidFill>
                <a:latin typeface="+mn-lt"/>
              </a:rPr>
              <a:t>acrllibpub</a:t>
            </a:r>
            <a:endParaRPr lang="en-US" dirty="0">
              <a:solidFill>
                <a:srgbClr val="1F497D"/>
              </a:solidFill>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329424294"/>
              </p:ext>
            </p:extLst>
          </p:nvPr>
        </p:nvGraphicFramePr>
        <p:xfrm>
          <a:off x="304800" y="228600"/>
          <a:ext cx="8458200" cy="6248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2933287974"/>
              </p:ext>
            </p:extLst>
          </p:nvPr>
        </p:nvGraphicFramePr>
        <p:xfrm>
          <a:off x="304800" y="304800"/>
          <a:ext cx="8458200" cy="6400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469775600"/>
              </p:ext>
            </p:extLst>
          </p:nvPr>
        </p:nvGraphicFramePr>
        <p:xfrm>
          <a:off x="457200" y="304800"/>
          <a:ext cx="8229600" cy="6248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945932926"/>
              </p:ext>
            </p:extLst>
          </p:nvPr>
        </p:nvGraphicFramePr>
        <p:xfrm>
          <a:off x="219464" y="304800"/>
          <a:ext cx="8543536" cy="6324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841994701"/>
              </p:ext>
            </p:extLst>
          </p:nvPr>
        </p:nvGraphicFramePr>
        <p:xfrm>
          <a:off x="152400" y="152400"/>
          <a:ext cx="8534400" cy="6477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3-04-10 at 3.39.58 PM.png"/>
          <p:cNvPicPr>
            <a:picLocks noChangeAspect="1"/>
          </p:cNvPicPr>
          <p:nvPr/>
        </p:nvPicPr>
        <p:blipFill rotWithShape="1">
          <a:blip r:embed="rId3">
            <a:extLst>
              <a:ext uri="{28A0092B-C50C-407E-A947-70E740481C1C}">
                <a14:useLocalDpi xmlns:a14="http://schemas.microsoft.com/office/drawing/2010/main" val="0"/>
              </a:ext>
            </a:extLst>
          </a:blip>
          <a:srcRect t="22388"/>
          <a:stretch/>
        </p:blipFill>
        <p:spPr>
          <a:xfrm>
            <a:off x="457200" y="762000"/>
            <a:ext cx="3135253" cy="3697386"/>
          </a:xfrm>
          <a:prstGeom prst="rect">
            <a:avLst/>
          </a:prstGeom>
        </p:spPr>
      </p:pic>
      <p:pic>
        <p:nvPicPr>
          <p:cNvPr id="10" name="Picture 9" descr="Screen Shot 2013-04-10 at 3.50.01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5" y="5867400"/>
            <a:ext cx="6807394" cy="738632"/>
          </a:xfrm>
          <a:prstGeom prst="rect">
            <a:avLst/>
          </a:prstGeom>
          <a:ln>
            <a:solidFill>
              <a:schemeClr val="tx1"/>
            </a:solidFill>
          </a:ln>
        </p:spPr>
      </p:pic>
      <p:pic>
        <p:nvPicPr>
          <p:cNvPr id="11" name="Picture 10"/>
          <p:cNvPicPr>
            <a:picLocks noChangeAspect="1"/>
          </p:cNvPicPr>
          <p:nvPr/>
        </p:nvPicPr>
        <p:blipFill>
          <a:blip r:embed="rId5"/>
          <a:stretch>
            <a:fillRect/>
          </a:stretch>
        </p:blipFill>
        <p:spPr>
          <a:xfrm>
            <a:off x="3886200" y="1447800"/>
            <a:ext cx="4229660" cy="2194560"/>
          </a:xfrm>
          <a:prstGeom prst="rect">
            <a:avLst/>
          </a:prstGeom>
        </p:spPr>
      </p:pic>
      <p:sp>
        <p:nvSpPr>
          <p:cNvPr id="4" name="Rectangle 3"/>
          <p:cNvSpPr/>
          <p:nvPr/>
        </p:nvSpPr>
        <p:spPr>
          <a:xfrm>
            <a:off x="7010400" y="6324600"/>
            <a:ext cx="1230400" cy="369332"/>
          </a:xfrm>
          <a:prstGeom prst="rect">
            <a:avLst/>
          </a:prstGeom>
        </p:spPr>
        <p:txBody>
          <a:bodyPr wrap="none">
            <a:spAutoFit/>
          </a:bodyPr>
          <a:lstStyle/>
          <a:p>
            <a:pPr>
              <a:defRPr/>
            </a:pPr>
            <a:r>
              <a:rPr lang="en-US" dirty="0">
                <a:solidFill>
                  <a:srgbClr val="1F497D"/>
                </a:solidFill>
                <a:latin typeface="+mn-lt"/>
              </a:rPr>
              <a:t>#</a:t>
            </a:r>
            <a:r>
              <a:rPr lang="en-US" dirty="0" err="1">
                <a:solidFill>
                  <a:srgbClr val="1F497D"/>
                </a:solidFill>
                <a:latin typeface="+mn-lt"/>
              </a:rPr>
              <a:t>acrllibpub</a:t>
            </a:r>
            <a:endParaRPr lang="en-US" dirty="0">
              <a:solidFill>
                <a:srgbClr val="1F497D"/>
              </a:solidFill>
              <a:latin typeface="+mn-lt"/>
            </a:endParaRPr>
          </a:p>
        </p:txBody>
      </p:sp>
      <p:pic>
        <p:nvPicPr>
          <p:cNvPr id="12" name="Picture 11" descr="Screen Shot 2013-04-10 at 4.10.54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8600" y="152400"/>
            <a:ext cx="8432800" cy="571500"/>
          </a:xfrm>
          <a:prstGeom prst="rect">
            <a:avLst/>
          </a:prstGeom>
          <a:ln>
            <a:solidFill>
              <a:schemeClr val="tx1"/>
            </a:solidFill>
          </a:ln>
        </p:spPr>
      </p:pic>
      <p:pic>
        <p:nvPicPr>
          <p:cNvPr id="2" name="Picture 1" descr="Screen Shot 2013-04-10 at 3.50.49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43000" y="4614672"/>
            <a:ext cx="6169464" cy="1024128"/>
          </a:xfrm>
          <a:prstGeom prst="rect">
            <a:avLst/>
          </a:prstGeom>
        </p:spPr>
      </p:pic>
    </p:spTree>
    <p:extLst>
      <p:ext uri="{BB962C8B-B14F-4D97-AF65-F5344CB8AC3E}">
        <p14:creationId xmlns:p14="http://schemas.microsoft.com/office/powerpoint/2010/main" val="20643144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200" b="1" dirty="0" smtClean="0">
                <a:latin typeface="+mn-lt"/>
                <a:ea typeface="ＭＳ Ｐゴシック" charset="-128"/>
              </a:rPr>
              <a:t>Benefits &amp; Challenges: Faculty Perspective</a:t>
            </a:r>
          </a:p>
        </p:txBody>
      </p:sp>
      <p:sp>
        <p:nvSpPr>
          <p:cNvPr id="6" name="Text Placeholder 5"/>
          <p:cNvSpPr>
            <a:spLocks noGrp="1"/>
          </p:cNvSpPr>
          <p:nvPr>
            <p:ph type="body" idx="1"/>
          </p:nvPr>
        </p:nvSpPr>
        <p:spPr>
          <a:xfrm>
            <a:off x="228600" y="1371600"/>
            <a:ext cx="4040188" cy="639763"/>
          </a:xfrm>
        </p:spPr>
        <p:txBody>
          <a:bodyPr/>
          <a:lstStyle/>
          <a:p>
            <a:pPr>
              <a:defRPr/>
            </a:pPr>
            <a:r>
              <a:rPr lang="en-US" dirty="0" smtClean="0">
                <a:solidFill>
                  <a:srgbClr val="1F497D"/>
                </a:solidFill>
                <a:ea typeface="ＭＳ Ｐゴシック" charset="-128"/>
              </a:rPr>
              <a:t>Benefits</a:t>
            </a:r>
          </a:p>
        </p:txBody>
      </p:sp>
      <p:sp>
        <p:nvSpPr>
          <p:cNvPr id="4" name="Content Placeholder 3"/>
          <p:cNvSpPr>
            <a:spLocks noGrp="1"/>
          </p:cNvSpPr>
          <p:nvPr>
            <p:ph sz="half" idx="2"/>
          </p:nvPr>
        </p:nvSpPr>
        <p:spPr>
          <a:xfrm>
            <a:off x="228600" y="1981200"/>
            <a:ext cx="4040188" cy="4495800"/>
          </a:xfrm>
        </p:spPr>
        <p:txBody>
          <a:bodyPr/>
          <a:lstStyle/>
          <a:p>
            <a:pPr>
              <a:buFont typeface="Arial"/>
              <a:buChar char="•"/>
              <a:defRPr/>
            </a:pPr>
            <a:r>
              <a:rPr lang="en-US" sz="2000" dirty="0" smtClean="0">
                <a:ea typeface="ＭＳ Ｐゴシック" charset="-128"/>
              </a:rPr>
              <a:t>Provides examples of quality undergraduate research to upper-division students</a:t>
            </a:r>
          </a:p>
          <a:p>
            <a:pPr>
              <a:buFont typeface="Arial"/>
              <a:buChar char="•"/>
              <a:defRPr/>
            </a:pPr>
            <a:r>
              <a:rPr lang="en-US" sz="2000" dirty="0" smtClean="0">
                <a:ea typeface="ＭＳ Ｐゴシック" charset="-128"/>
              </a:rPr>
              <a:t>Rewards student authors for doing excellent work</a:t>
            </a:r>
          </a:p>
          <a:p>
            <a:pPr>
              <a:buFont typeface="Arial"/>
              <a:buChar char="•"/>
              <a:defRPr/>
            </a:pPr>
            <a:r>
              <a:rPr lang="en-US" sz="2000" dirty="0" smtClean="0">
                <a:ea typeface="ＭＳ Ｐゴシック" charset="-128"/>
              </a:rPr>
              <a:t>Develops critical thinking skills &amp; leadership skills</a:t>
            </a:r>
          </a:p>
          <a:p>
            <a:pPr>
              <a:buFont typeface="Arial"/>
              <a:buChar char="•"/>
              <a:defRPr/>
            </a:pPr>
            <a:r>
              <a:rPr lang="en-US" sz="2000" dirty="0" smtClean="0">
                <a:ea typeface="ＭＳ Ｐゴシック" charset="-128"/>
              </a:rPr>
              <a:t>Cultivates linkages with alumni and colleagues at other schools</a:t>
            </a:r>
          </a:p>
          <a:p>
            <a:pPr>
              <a:buFont typeface="Arial"/>
              <a:buChar char="•"/>
              <a:defRPr/>
            </a:pPr>
            <a:r>
              <a:rPr lang="en-US" sz="2000" dirty="0" smtClean="0">
                <a:ea typeface="ＭＳ Ｐゴシック" charset="-128"/>
              </a:rPr>
              <a:t>Promotes productive relationships between faculty and library professionals </a:t>
            </a:r>
          </a:p>
        </p:txBody>
      </p:sp>
      <p:sp>
        <p:nvSpPr>
          <p:cNvPr id="7" name="Text Placeholder 6"/>
          <p:cNvSpPr>
            <a:spLocks noGrp="1"/>
          </p:cNvSpPr>
          <p:nvPr>
            <p:ph type="body" sz="quarter" idx="3"/>
          </p:nvPr>
        </p:nvSpPr>
        <p:spPr>
          <a:xfrm>
            <a:off x="4419601" y="1341438"/>
            <a:ext cx="3733800" cy="639762"/>
          </a:xfrm>
        </p:spPr>
        <p:txBody>
          <a:bodyPr/>
          <a:lstStyle/>
          <a:p>
            <a:pPr>
              <a:defRPr/>
            </a:pPr>
            <a:r>
              <a:rPr lang="en-US" dirty="0" smtClean="0">
                <a:ea typeface="ＭＳ Ｐゴシック" charset="-128"/>
              </a:rPr>
              <a:t>Challenges</a:t>
            </a:r>
          </a:p>
        </p:txBody>
      </p:sp>
      <p:sp>
        <p:nvSpPr>
          <p:cNvPr id="8" name="Content Placeholder 7"/>
          <p:cNvSpPr>
            <a:spLocks noGrp="1"/>
          </p:cNvSpPr>
          <p:nvPr>
            <p:ph sz="quarter" idx="4"/>
          </p:nvPr>
        </p:nvSpPr>
        <p:spPr>
          <a:xfrm>
            <a:off x="4343400" y="1981200"/>
            <a:ext cx="4041775" cy="3951288"/>
          </a:xfrm>
        </p:spPr>
        <p:txBody>
          <a:bodyPr/>
          <a:lstStyle/>
          <a:p>
            <a:pPr>
              <a:buFont typeface="Arial"/>
              <a:buChar char="•"/>
              <a:defRPr/>
            </a:pPr>
            <a:r>
              <a:rPr lang="en-US" sz="2000" dirty="0" smtClean="0">
                <a:ea typeface="ＭＳ Ｐゴシック" charset="-128"/>
              </a:rPr>
              <a:t>Frequent transition of student editors and authors</a:t>
            </a:r>
          </a:p>
          <a:p>
            <a:pPr>
              <a:buFont typeface="Arial"/>
              <a:buChar char="•"/>
              <a:defRPr/>
            </a:pPr>
            <a:r>
              <a:rPr lang="en-US" sz="2000" dirty="0" smtClean="0">
                <a:ea typeface="ＭＳ Ｐゴシック" charset="-128"/>
              </a:rPr>
              <a:t>Soliciting the best work</a:t>
            </a:r>
          </a:p>
          <a:p>
            <a:pPr>
              <a:buFont typeface="Arial"/>
              <a:buChar char="•"/>
              <a:defRPr/>
            </a:pPr>
            <a:r>
              <a:rPr lang="en-US" sz="2000" dirty="0" smtClean="0">
                <a:ea typeface="ＭＳ Ｐゴシック" charset="-128"/>
              </a:rPr>
              <a:t>Assuring consistent application of editorial criteria in the review process</a:t>
            </a:r>
          </a:p>
          <a:p>
            <a:pPr>
              <a:buFont typeface="Wingdings" charset="0"/>
              <a:buChar char="n"/>
              <a:defRPr/>
            </a:pPr>
            <a:endParaRPr lang="en-US" dirty="0"/>
          </a:p>
        </p:txBody>
      </p:sp>
      <p:sp>
        <p:nvSpPr>
          <p:cNvPr id="9" name="Rectangle 8"/>
          <p:cNvSpPr/>
          <p:nvPr/>
        </p:nvSpPr>
        <p:spPr>
          <a:xfrm>
            <a:off x="7010400" y="6324600"/>
            <a:ext cx="1230400" cy="369332"/>
          </a:xfrm>
          <a:prstGeom prst="rect">
            <a:avLst/>
          </a:prstGeom>
        </p:spPr>
        <p:txBody>
          <a:bodyPr wrap="none">
            <a:spAutoFit/>
          </a:bodyPr>
          <a:lstStyle/>
          <a:p>
            <a:pPr>
              <a:defRPr/>
            </a:pPr>
            <a:r>
              <a:rPr lang="en-US" dirty="0">
                <a:solidFill>
                  <a:srgbClr val="1F497D"/>
                </a:solidFill>
                <a:latin typeface="+mn-lt"/>
              </a:rPr>
              <a:t>#</a:t>
            </a:r>
            <a:r>
              <a:rPr lang="en-US" dirty="0" err="1">
                <a:solidFill>
                  <a:srgbClr val="1F497D"/>
                </a:solidFill>
                <a:latin typeface="+mn-lt"/>
              </a:rPr>
              <a:t>acrllibpub</a:t>
            </a:r>
            <a:endParaRPr lang="en-US" dirty="0">
              <a:solidFill>
                <a:srgbClr val="1F497D"/>
              </a:solidFill>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600" b="1" dirty="0" smtClean="0">
                <a:latin typeface="+mn-lt"/>
                <a:ea typeface="ＭＳ Ｐゴシック" charset="-128"/>
              </a:rPr>
              <a:t>Benefits &amp; Challenges: </a:t>
            </a:r>
            <a:r>
              <a:rPr lang="en-US" sz="3600" b="1" dirty="0">
                <a:latin typeface="+mn-lt"/>
                <a:ea typeface="ＭＳ Ｐゴシック" charset="-128"/>
              </a:rPr>
              <a:t/>
            </a:r>
            <a:br>
              <a:rPr lang="en-US" sz="3600" b="1" dirty="0">
                <a:latin typeface="+mn-lt"/>
                <a:ea typeface="ＭＳ Ｐゴシック" charset="-128"/>
              </a:rPr>
            </a:br>
            <a:r>
              <a:rPr lang="en-US" sz="3600" b="1" dirty="0" smtClean="0">
                <a:latin typeface="+mn-lt"/>
                <a:ea typeface="ＭＳ Ｐゴシック" charset="-128"/>
              </a:rPr>
              <a:t>Librarian Perspective</a:t>
            </a:r>
          </a:p>
        </p:txBody>
      </p:sp>
      <p:sp>
        <p:nvSpPr>
          <p:cNvPr id="4" name="Text Placeholder 3"/>
          <p:cNvSpPr>
            <a:spLocks noGrp="1"/>
          </p:cNvSpPr>
          <p:nvPr>
            <p:ph type="body" idx="1"/>
          </p:nvPr>
        </p:nvSpPr>
        <p:spPr>
          <a:xfrm>
            <a:off x="304800" y="1447800"/>
            <a:ext cx="4040188" cy="639763"/>
          </a:xfrm>
        </p:spPr>
        <p:txBody>
          <a:bodyPr/>
          <a:lstStyle/>
          <a:p>
            <a:pPr>
              <a:defRPr/>
            </a:pPr>
            <a:r>
              <a:rPr lang="en-US" dirty="0" smtClean="0">
                <a:ea typeface="ＭＳ Ｐゴシック" charset="-128"/>
              </a:rPr>
              <a:t>Benefits</a:t>
            </a:r>
          </a:p>
        </p:txBody>
      </p:sp>
      <p:sp>
        <p:nvSpPr>
          <p:cNvPr id="5" name="Content Placeholder 4"/>
          <p:cNvSpPr>
            <a:spLocks noGrp="1"/>
          </p:cNvSpPr>
          <p:nvPr>
            <p:ph sz="half" idx="2"/>
          </p:nvPr>
        </p:nvSpPr>
        <p:spPr>
          <a:xfrm>
            <a:off x="304800" y="2057400"/>
            <a:ext cx="4040188" cy="3951288"/>
          </a:xfrm>
        </p:spPr>
        <p:txBody>
          <a:bodyPr/>
          <a:lstStyle/>
          <a:p>
            <a:pPr>
              <a:defRPr/>
            </a:pPr>
            <a:r>
              <a:rPr lang="en-US" dirty="0" smtClean="0">
                <a:ea typeface="ＭＳ Ｐゴシック" charset="-128"/>
              </a:rPr>
              <a:t>Integrated into Capstone experience</a:t>
            </a:r>
          </a:p>
          <a:p>
            <a:pPr>
              <a:defRPr/>
            </a:pPr>
            <a:r>
              <a:rPr lang="en-US" dirty="0" smtClean="0">
                <a:ea typeface="ＭＳ Ｐゴシック" charset="-128"/>
              </a:rPr>
              <a:t>Engaged faculty advisor and students</a:t>
            </a:r>
          </a:p>
          <a:p>
            <a:pPr>
              <a:defRPr/>
            </a:pPr>
            <a:r>
              <a:rPr lang="en-US" dirty="0" smtClean="0">
                <a:ea typeface="ＭＳ Ｐゴシック" charset="-128"/>
              </a:rPr>
              <a:t>Well-developed set of criteria</a:t>
            </a:r>
          </a:p>
          <a:p>
            <a:pPr>
              <a:defRPr/>
            </a:pPr>
            <a:r>
              <a:rPr lang="en-US" dirty="0" smtClean="0">
                <a:ea typeface="ＭＳ Ｐゴシック" charset="-128"/>
              </a:rPr>
              <a:t>Training/development for reviewers</a:t>
            </a:r>
          </a:p>
          <a:p>
            <a:pPr>
              <a:defRPr/>
            </a:pPr>
            <a:r>
              <a:rPr lang="en-US" dirty="0" smtClean="0">
                <a:ea typeface="ＭＳ Ｐゴシック" charset="-128"/>
              </a:rPr>
              <a:t>Open Access education</a:t>
            </a:r>
          </a:p>
        </p:txBody>
      </p:sp>
      <p:sp>
        <p:nvSpPr>
          <p:cNvPr id="6" name="Text Placeholder 5"/>
          <p:cNvSpPr>
            <a:spLocks noGrp="1"/>
          </p:cNvSpPr>
          <p:nvPr>
            <p:ph type="body" sz="quarter" idx="3"/>
          </p:nvPr>
        </p:nvSpPr>
        <p:spPr>
          <a:xfrm>
            <a:off x="4419600" y="1447800"/>
            <a:ext cx="4041775" cy="639763"/>
          </a:xfrm>
        </p:spPr>
        <p:txBody>
          <a:bodyPr/>
          <a:lstStyle/>
          <a:p>
            <a:pPr>
              <a:defRPr/>
            </a:pPr>
            <a:r>
              <a:rPr lang="en-US" dirty="0" smtClean="0">
                <a:ea typeface="ＭＳ Ｐゴシック" charset="-128"/>
              </a:rPr>
              <a:t>Challenges</a:t>
            </a:r>
          </a:p>
        </p:txBody>
      </p:sp>
      <p:sp>
        <p:nvSpPr>
          <p:cNvPr id="7" name="Content Placeholder 6"/>
          <p:cNvSpPr>
            <a:spLocks noGrp="1"/>
          </p:cNvSpPr>
          <p:nvPr>
            <p:ph sz="quarter" idx="4"/>
          </p:nvPr>
        </p:nvSpPr>
        <p:spPr>
          <a:xfrm>
            <a:off x="4343401" y="2068512"/>
            <a:ext cx="3733800" cy="3951288"/>
          </a:xfrm>
        </p:spPr>
        <p:txBody>
          <a:bodyPr/>
          <a:lstStyle/>
          <a:p>
            <a:pPr>
              <a:defRPr/>
            </a:pPr>
            <a:r>
              <a:rPr lang="en-US" dirty="0" smtClean="0">
                <a:ea typeface="ＭＳ Ｐゴシック" charset="-128"/>
              </a:rPr>
              <a:t>Consistency</a:t>
            </a:r>
          </a:p>
          <a:p>
            <a:pPr>
              <a:defRPr/>
            </a:pPr>
            <a:r>
              <a:rPr lang="en-US" dirty="0" smtClean="0">
                <a:ea typeface="ＭＳ Ｐゴシック" charset="-128"/>
              </a:rPr>
              <a:t>Marketing</a:t>
            </a:r>
          </a:p>
          <a:p>
            <a:pPr>
              <a:defRPr/>
            </a:pPr>
            <a:r>
              <a:rPr lang="en-US" dirty="0" smtClean="0">
                <a:ea typeface="ＭＳ Ｐゴシック" charset="-128"/>
              </a:rPr>
              <a:t>Assessment</a:t>
            </a:r>
          </a:p>
          <a:p>
            <a:pPr>
              <a:defRPr/>
            </a:pPr>
            <a:r>
              <a:rPr lang="en-US" dirty="0" smtClean="0">
                <a:ea typeface="ＭＳ Ｐゴシック" charset="-128"/>
              </a:rPr>
              <a:t>Recruiting and involving outside advisors and reviewing</a:t>
            </a:r>
          </a:p>
        </p:txBody>
      </p:sp>
      <p:sp>
        <p:nvSpPr>
          <p:cNvPr id="8" name="Rectangle 7"/>
          <p:cNvSpPr/>
          <p:nvPr/>
        </p:nvSpPr>
        <p:spPr>
          <a:xfrm>
            <a:off x="7010400" y="6324600"/>
            <a:ext cx="1230400" cy="369332"/>
          </a:xfrm>
          <a:prstGeom prst="rect">
            <a:avLst/>
          </a:prstGeom>
        </p:spPr>
        <p:txBody>
          <a:bodyPr wrap="none">
            <a:spAutoFit/>
          </a:bodyPr>
          <a:lstStyle/>
          <a:p>
            <a:pPr>
              <a:defRPr/>
            </a:pPr>
            <a:r>
              <a:rPr lang="en-US" dirty="0">
                <a:solidFill>
                  <a:srgbClr val="1F497D"/>
                </a:solidFill>
                <a:latin typeface="+mn-lt"/>
              </a:rPr>
              <a:t>#</a:t>
            </a:r>
            <a:r>
              <a:rPr lang="en-US" dirty="0" err="1">
                <a:solidFill>
                  <a:srgbClr val="1F497D"/>
                </a:solidFill>
                <a:latin typeface="+mn-lt"/>
              </a:rPr>
              <a:t>acrllibpub</a:t>
            </a:r>
            <a:endParaRPr lang="en-US" dirty="0">
              <a:solidFill>
                <a:srgbClr val="1F497D"/>
              </a:solidFill>
              <a:latin typeface="+mn-l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7620000" cy="1249362"/>
          </a:xfrm>
        </p:spPr>
        <p:txBody>
          <a:bodyPr/>
          <a:lstStyle/>
          <a:p>
            <a:pPr>
              <a:defRPr/>
            </a:pPr>
            <a:r>
              <a:rPr lang="en-US" dirty="0" smtClean="0">
                <a:latin typeface="+mn-lt"/>
                <a:ea typeface="ＭＳ Ｐゴシック" charset="-128"/>
              </a:rPr>
              <a:t>The Big Picture</a:t>
            </a:r>
          </a:p>
        </p:txBody>
      </p:sp>
      <p:sp>
        <p:nvSpPr>
          <p:cNvPr id="8" name="Content Placeholder 7"/>
          <p:cNvSpPr>
            <a:spLocks noGrp="1"/>
          </p:cNvSpPr>
          <p:nvPr>
            <p:ph idx="1"/>
          </p:nvPr>
        </p:nvSpPr>
        <p:spPr>
          <a:xfrm>
            <a:off x="304800" y="1524000"/>
            <a:ext cx="7620000" cy="4800600"/>
          </a:xfrm>
        </p:spPr>
        <p:txBody>
          <a:bodyPr/>
          <a:lstStyle/>
          <a:p>
            <a:pPr>
              <a:defRPr/>
            </a:pPr>
            <a:r>
              <a:rPr lang="en-US" dirty="0" smtClean="0">
                <a:ea typeface="ＭＳ Ｐゴシック" charset="-128"/>
              </a:rPr>
              <a:t>Open access undergraduate research journals are feasible and can complement curricular goals.  </a:t>
            </a:r>
          </a:p>
          <a:p>
            <a:pPr>
              <a:defRPr/>
            </a:pPr>
            <a:r>
              <a:rPr lang="en-US" dirty="0" smtClean="0">
                <a:ea typeface="ＭＳ Ｐゴシック" charset="-128"/>
              </a:rPr>
              <a:t>Many institutions have the resources in place to establish undergraduate journals.</a:t>
            </a:r>
          </a:p>
          <a:p>
            <a:pPr>
              <a:defRPr/>
            </a:pPr>
            <a:r>
              <a:rPr lang="en-US" dirty="0">
                <a:ea typeface="ＭＳ Ｐゴシック" charset="-128"/>
              </a:rPr>
              <a:t>M</a:t>
            </a:r>
            <a:r>
              <a:rPr lang="en-US" dirty="0" smtClean="0">
                <a:ea typeface="ＭＳ Ｐゴシック" charset="-128"/>
              </a:rPr>
              <a:t>ore assessment of student learning via undergraduate journal participation</a:t>
            </a:r>
            <a:r>
              <a:rPr lang="en-US" dirty="0">
                <a:ea typeface="ＭＳ Ｐゴシック" charset="-128"/>
              </a:rPr>
              <a:t> </a:t>
            </a:r>
            <a:r>
              <a:rPr lang="en-US" dirty="0" smtClean="0">
                <a:ea typeface="ＭＳ Ｐゴシック" charset="-128"/>
              </a:rPr>
              <a:t>is needed.</a:t>
            </a:r>
          </a:p>
        </p:txBody>
      </p:sp>
      <p:sp>
        <p:nvSpPr>
          <p:cNvPr id="4" name="Rectangle 3"/>
          <p:cNvSpPr/>
          <p:nvPr/>
        </p:nvSpPr>
        <p:spPr>
          <a:xfrm>
            <a:off x="7010400" y="6324600"/>
            <a:ext cx="1230400" cy="369332"/>
          </a:xfrm>
          <a:prstGeom prst="rect">
            <a:avLst/>
          </a:prstGeom>
        </p:spPr>
        <p:txBody>
          <a:bodyPr wrap="none">
            <a:spAutoFit/>
          </a:bodyPr>
          <a:lstStyle/>
          <a:p>
            <a:pPr>
              <a:defRPr/>
            </a:pPr>
            <a:r>
              <a:rPr lang="en-US" dirty="0">
                <a:solidFill>
                  <a:srgbClr val="1F497D"/>
                </a:solidFill>
                <a:latin typeface="+mn-lt"/>
              </a:rPr>
              <a:t>#</a:t>
            </a:r>
            <a:r>
              <a:rPr lang="en-US" dirty="0" err="1">
                <a:solidFill>
                  <a:srgbClr val="1F497D"/>
                </a:solidFill>
                <a:latin typeface="+mn-lt"/>
              </a:rPr>
              <a:t>acrllibpub</a:t>
            </a:r>
            <a:endParaRPr lang="en-US" dirty="0">
              <a:solidFill>
                <a:srgbClr val="1F497D"/>
              </a:solidFill>
              <a:latin typeface="+mn-l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a:t>Mullins, J. L., Murray-Rust, C., </a:t>
            </a:r>
            <a:r>
              <a:rPr lang="en-US" dirty="0" err="1"/>
              <a:t>Ogburn</a:t>
            </a:r>
            <a:r>
              <a:rPr lang="en-US" dirty="0"/>
              <a:t>, J. L., Crow, R., </a:t>
            </a:r>
            <a:r>
              <a:rPr lang="en-US" dirty="0" err="1"/>
              <a:t>Ivins</a:t>
            </a:r>
            <a:r>
              <a:rPr lang="en-US" dirty="0"/>
              <a:t>, O., Mower, A., </a:t>
            </a:r>
            <a:r>
              <a:rPr lang="en-US" dirty="0" err="1"/>
              <a:t>Nesdill</a:t>
            </a:r>
            <a:r>
              <a:rPr lang="en-US" dirty="0"/>
              <a:t>, D., Newton, M. P., </a:t>
            </a:r>
            <a:r>
              <a:rPr lang="en-US" dirty="0" err="1"/>
              <a:t>Speer</a:t>
            </a:r>
            <a:r>
              <a:rPr lang="en-US" dirty="0"/>
              <a:t>, J., &amp; Watkinson, C</a:t>
            </a:r>
            <a:r>
              <a:rPr lang="en-US" dirty="0" smtClean="0"/>
              <a:t>. 2012</a:t>
            </a:r>
            <a:r>
              <a:rPr lang="en-US" dirty="0"/>
              <a:t>. </a:t>
            </a:r>
            <a:r>
              <a:rPr lang="en-US" i="1" dirty="0"/>
              <a:t>Library Publishing Services: Strategies for Success: Final Research Report</a:t>
            </a:r>
            <a:r>
              <a:rPr lang="en-US" dirty="0"/>
              <a:t>. Washington, DC: SPARC. [http://</a:t>
            </a:r>
            <a:r>
              <a:rPr lang="en-US" dirty="0" err="1"/>
              <a:t>docs.lib.purdue.edu</a:t>
            </a:r>
            <a:r>
              <a:rPr lang="en-US" dirty="0"/>
              <a:t>/</a:t>
            </a:r>
            <a:r>
              <a:rPr lang="en-US" dirty="0" err="1"/>
              <a:t>purduepress_ebooks</a:t>
            </a:r>
            <a:r>
              <a:rPr lang="en-US" dirty="0"/>
              <a:t>/24/</a:t>
            </a:r>
            <a:r>
              <a:rPr lang="en-US" dirty="0" smtClean="0"/>
              <a:t>]</a:t>
            </a:r>
          </a:p>
          <a:p>
            <a:r>
              <a:rPr lang="en-US" dirty="0" smtClean="0"/>
              <a:t>Library Publishing Coalition [http</a:t>
            </a:r>
            <a:r>
              <a:rPr lang="en-US" dirty="0"/>
              <a:t>://</a:t>
            </a:r>
            <a:r>
              <a:rPr lang="en-US" dirty="0" err="1"/>
              <a:t>www.educopia.org</a:t>
            </a:r>
            <a:r>
              <a:rPr lang="en-US" dirty="0"/>
              <a:t>/programs/</a:t>
            </a:r>
            <a:r>
              <a:rPr lang="en-US" dirty="0" err="1" smtClean="0"/>
              <a:t>lpc</a:t>
            </a:r>
            <a:r>
              <a:rPr lang="en-US" dirty="0" smtClean="0"/>
              <a:t>]</a:t>
            </a:r>
          </a:p>
          <a:p>
            <a:r>
              <a:rPr lang="en-US" dirty="0" smtClean="0"/>
              <a:t>Library </a:t>
            </a:r>
            <a:r>
              <a:rPr lang="en-US" dirty="0"/>
              <a:t>Publishing Toolkit [http://</a:t>
            </a:r>
            <a:r>
              <a:rPr lang="en-US" dirty="0" err="1"/>
              <a:t>www.publishingtoolkit.org</a:t>
            </a:r>
            <a:r>
              <a:rPr lang="en-US" dirty="0"/>
              <a:t>]</a:t>
            </a:r>
            <a:endParaRPr lang="en-US" dirty="0" smtClean="0"/>
          </a:p>
          <a:p>
            <a:r>
              <a:rPr lang="en-US" dirty="0" smtClean="0"/>
              <a:t>Library </a:t>
            </a:r>
            <a:r>
              <a:rPr lang="en-US" dirty="0"/>
              <a:t>Publishing Survey [https://</a:t>
            </a:r>
            <a:r>
              <a:rPr lang="en-US" dirty="0" err="1"/>
              <a:t>surveys.dal.ca</a:t>
            </a:r>
            <a:r>
              <a:rPr lang="en-US" dirty="0"/>
              <a:t>/</a:t>
            </a:r>
            <a:r>
              <a:rPr lang="en-US" dirty="0" err="1"/>
              <a:t>opinio</a:t>
            </a:r>
            <a:r>
              <a:rPr lang="en-US" dirty="0"/>
              <a:t>/</a:t>
            </a:r>
            <a:r>
              <a:rPr lang="en-US" dirty="0" err="1"/>
              <a:t>s?s</a:t>
            </a:r>
            <a:r>
              <a:rPr lang="en-US" dirty="0"/>
              <a:t>=</a:t>
            </a:r>
            <a:r>
              <a:rPr lang="en-US" dirty="0" smtClean="0"/>
              <a:t>18060]</a:t>
            </a:r>
          </a:p>
          <a:p>
            <a:endParaRPr lang="en-US" dirty="0"/>
          </a:p>
          <a:p>
            <a:endParaRPr lang="en-US" dirty="0"/>
          </a:p>
        </p:txBody>
      </p:sp>
    </p:spTree>
    <p:extLst>
      <p:ext uri="{BB962C8B-B14F-4D97-AF65-F5344CB8AC3E}">
        <p14:creationId xmlns:p14="http://schemas.microsoft.com/office/powerpoint/2010/main" val="2583108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Box 13"/>
          <p:cNvSpPr txBox="1">
            <a:spLocks noChangeArrowheads="1"/>
          </p:cNvSpPr>
          <p:nvPr/>
        </p:nvSpPr>
        <p:spPr bwMode="auto">
          <a:xfrm>
            <a:off x="838200" y="990600"/>
            <a:ext cx="6858000" cy="523220"/>
          </a:xfrm>
          <a:prstGeom prst="rect">
            <a:avLst/>
          </a:prstGeom>
          <a:noFill/>
          <a:ln w="9525">
            <a:noFill/>
            <a:miter lim="800000"/>
            <a:headEnd/>
            <a:tailEnd/>
          </a:ln>
        </p:spPr>
        <p:txBody>
          <a:bodyPr wrap="square">
            <a:spAutoFit/>
          </a:bodyPr>
          <a:lstStyle/>
          <a:p>
            <a:pPr eaLnBrk="0" hangingPunct="0"/>
            <a:r>
              <a:rPr lang="en-US" sz="2800" b="1" i="1" dirty="0" smtClean="0">
                <a:solidFill>
                  <a:srgbClr val="1F497D"/>
                </a:solidFill>
                <a:latin typeface="+mj-lt"/>
              </a:rPr>
              <a:t>Value &amp; Tradition: Undergraduate Research</a:t>
            </a:r>
            <a:endParaRPr lang="en-US" sz="2800" b="1" i="1" dirty="0">
              <a:solidFill>
                <a:srgbClr val="1F497D"/>
              </a:solidFill>
              <a:latin typeface="+mj-lt"/>
            </a:endParaRPr>
          </a:p>
        </p:txBody>
      </p:sp>
      <p:sp>
        <p:nvSpPr>
          <p:cNvPr id="5" name="Rectangle 4"/>
          <p:cNvSpPr/>
          <p:nvPr/>
        </p:nvSpPr>
        <p:spPr>
          <a:xfrm>
            <a:off x="7010400" y="6324600"/>
            <a:ext cx="1230400" cy="369332"/>
          </a:xfrm>
          <a:prstGeom prst="rect">
            <a:avLst/>
          </a:prstGeom>
        </p:spPr>
        <p:txBody>
          <a:bodyPr wrap="none">
            <a:spAutoFit/>
          </a:bodyPr>
          <a:lstStyle/>
          <a:p>
            <a:pPr>
              <a:defRPr/>
            </a:pPr>
            <a:r>
              <a:rPr lang="en-US" dirty="0">
                <a:solidFill>
                  <a:srgbClr val="1F497D"/>
                </a:solidFill>
                <a:latin typeface="+mn-lt"/>
              </a:rPr>
              <a:t>#</a:t>
            </a:r>
            <a:r>
              <a:rPr lang="en-US" dirty="0" err="1">
                <a:solidFill>
                  <a:srgbClr val="1F497D"/>
                </a:solidFill>
                <a:latin typeface="+mn-lt"/>
              </a:rPr>
              <a:t>acrllibpub</a:t>
            </a:r>
            <a:endParaRPr lang="en-US" dirty="0">
              <a:solidFill>
                <a:srgbClr val="1F497D"/>
              </a:solidFill>
              <a:latin typeface="+mn-lt"/>
            </a:endParaRPr>
          </a:p>
        </p:txBody>
      </p:sp>
      <p:pic>
        <p:nvPicPr>
          <p:cNvPr id="6" name="Picture 5" descr="Screen Shot 2013-04-10 at 4.51.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74" y="1600200"/>
            <a:ext cx="8281826" cy="421639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Screen Shot 2013-01-30 at 1.52.48 PM.png"/>
          <p:cNvPicPr>
            <a:picLocks noChangeAspect="1"/>
          </p:cNvPicPr>
          <p:nvPr/>
        </p:nvPicPr>
        <p:blipFill>
          <a:blip r:embed="rId3" cstate="print"/>
          <a:srcRect/>
          <a:stretch>
            <a:fillRect/>
          </a:stretch>
        </p:blipFill>
        <p:spPr bwMode="auto">
          <a:xfrm>
            <a:off x="381000" y="533400"/>
            <a:ext cx="6692663" cy="6143993"/>
          </a:xfrm>
          <a:prstGeom prst="rect">
            <a:avLst/>
          </a:prstGeom>
          <a:noFill/>
          <a:ln w="9525">
            <a:noFill/>
            <a:miter lim="800000"/>
            <a:headEnd/>
            <a:tailEnd/>
          </a:ln>
        </p:spPr>
      </p:pic>
      <p:sp>
        <p:nvSpPr>
          <p:cNvPr id="4" name="TextBox 3"/>
          <p:cNvSpPr txBox="1"/>
          <p:nvPr/>
        </p:nvSpPr>
        <p:spPr>
          <a:xfrm>
            <a:off x="381000" y="0"/>
            <a:ext cx="6172200" cy="523220"/>
          </a:xfrm>
          <a:prstGeom prst="rect">
            <a:avLst/>
          </a:prstGeom>
          <a:noFill/>
        </p:spPr>
        <p:txBody>
          <a:bodyPr wrap="square" rtlCol="0">
            <a:spAutoFit/>
          </a:bodyPr>
          <a:lstStyle/>
          <a:p>
            <a:pPr algn="ctr"/>
            <a:r>
              <a:rPr lang="en-US" sz="2800" b="1" i="1" dirty="0" smtClean="0">
                <a:solidFill>
                  <a:srgbClr val="1F497D"/>
                </a:solidFill>
                <a:latin typeface="+mj-lt"/>
              </a:rPr>
              <a:t>http://</a:t>
            </a:r>
            <a:r>
              <a:rPr lang="en-US" sz="2800" b="1" i="1" dirty="0" err="1" smtClean="0">
                <a:solidFill>
                  <a:srgbClr val="1F497D"/>
                </a:solidFill>
                <a:latin typeface="+mj-lt"/>
              </a:rPr>
              <a:t>digitalcommons.iwu.edu</a:t>
            </a:r>
            <a:r>
              <a:rPr lang="en-US" sz="2800" b="1" i="1" dirty="0" smtClean="0">
                <a:solidFill>
                  <a:srgbClr val="1F497D"/>
                </a:solidFill>
                <a:latin typeface="+mj-lt"/>
              </a:rPr>
              <a:t>/</a:t>
            </a:r>
            <a:r>
              <a:rPr lang="en-US" sz="2800" b="1" i="1" dirty="0" err="1" smtClean="0">
                <a:solidFill>
                  <a:srgbClr val="1F497D"/>
                </a:solidFill>
                <a:latin typeface="+mj-lt"/>
              </a:rPr>
              <a:t>uer</a:t>
            </a:r>
            <a:endParaRPr lang="en-US" sz="2800" b="1" i="1" dirty="0">
              <a:solidFill>
                <a:srgbClr val="1F497D"/>
              </a:solidFill>
              <a:latin typeface="+mj-lt"/>
            </a:endParaRPr>
          </a:p>
        </p:txBody>
      </p:sp>
      <p:sp>
        <p:nvSpPr>
          <p:cNvPr id="5" name="Rectangle 4"/>
          <p:cNvSpPr/>
          <p:nvPr/>
        </p:nvSpPr>
        <p:spPr>
          <a:xfrm>
            <a:off x="7010400" y="6324600"/>
            <a:ext cx="1230400" cy="369332"/>
          </a:xfrm>
          <a:prstGeom prst="rect">
            <a:avLst/>
          </a:prstGeom>
        </p:spPr>
        <p:txBody>
          <a:bodyPr wrap="none">
            <a:spAutoFit/>
          </a:bodyPr>
          <a:lstStyle/>
          <a:p>
            <a:pPr>
              <a:defRPr/>
            </a:pPr>
            <a:r>
              <a:rPr lang="en-US" dirty="0">
                <a:solidFill>
                  <a:srgbClr val="1F497D"/>
                </a:solidFill>
                <a:latin typeface="+mn-lt"/>
              </a:rPr>
              <a:t>#</a:t>
            </a:r>
            <a:r>
              <a:rPr lang="en-US" dirty="0" err="1">
                <a:solidFill>
                  <a:srgbClr val="1F497D"/>
                </a:solidFill>
                <a:latin typeface="+mn-lt"/>
              </a:rPr>
              <a:t>acrllibpub</a:t>
            </a:r>
            <a:endParaRPr lang="en-US" dirty="0">
              <a:solidFill>
                <a:srgbClr val="1F497D"/>
              </a:solidFill>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sz="4000" dirty="0" smtClean="0">
                <a:ea typeface="ＭＳ Ｐゴシック" charset="-128"/>
              </a:rPr>
              <a:t>Student Roles</a:t>
            </a:r>
          </a:p>
        </p:txBody>
      </p:sp>
      <p:sp>
        <p:nvSpPr>
          <p:cNvPr id="4" name="Rectangle 3"/>
          <p:cNvSpPr/>
          <p:nvPr/>
        </p:nvSpPr>
        <p:spPr>
          <a:xfrm>
            <a:off x="7010400" y="6324600"/>
            <a:ext cx="1230400" cy="369332"/>
          </a:xfrm>
          <a:prstGeom prst="rect">
            <a:avLst/>
          </a:prstGeom>
        </p:spPr>
        <p:txBody>
          <a:bodyPr wrap="none">
            <a:spAutoFit/>
          </a:bodyPr>
          <a:lstStyle/>
          <a:p>
            <a:pPr>
              <a:defRPr/>
            </a:pPr>
            <a:r>
              <a:rPr lang="en-US" dirty="0">
                <a:solidFill>
                  <a:srgbClr val="1F497D"/>
                </a:solidFill>
                <a:latin typeface="+mn-lt"/>
              </a:rPr>
              <a:t>#</a:t>
            </a:r>
            <a:r>
              <a:rPr lang="en-US" dirty="0" err="1">
                <a:solidFill>
                  <a:srgbClr val="1F497D"/>
                </a:solidFill>
                <a:latin typeface="+mn-lt"/>
              </a:rPr>
              <a:t>acrllibpub</a:t>
            </a:r>
            <a:endParaRPr lang="en-US" dirty="0">
              <a:solidFill>
                <a:srgbClr val="1F497D"/>
              </a:solidFill>
              <a:latin typeface="+mn-lt"/>
            </a:endParaRPr>
          </a:p>
        </p:txBody>
      </p:sp>
      <p:graphicFrame>
        <p:nvGraphicFramePr>
          <p:cNvPr id="6" name="Diagram 5"/>
          <p:cNvGraphicFramePr/>
          <p:nvPr>
            <p:extLst>
              <p:ext uri="{D42A27DB-BD31-4B8C-83A1-F6EECF244321}">
                <p14:modId xmlns:p14="http://schemas.microsoft.com/office/powerpoint/2010/main" val="2246613457"/>
              </p:ext>
            </p:extLst>
          </p:nvPr>
        </p:nvGraphicFramePr>
        <p:xfrm>
          <a:off x="304800" y="1295400"/>
          <a:ext cx="78486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6019800" y="1828800"/>
            <a:ext cx="2133600" cy="1754327"/>
          </a:xfrm>
          <a:prstGeom prst="rect">
            <a:avLst/>
          </a:prstGeom>
          <a:noFill/>
        </p:spPr>
        <p:txBody>
          <a:bodyPr wrap="square" rtlCol="0">
            <a:spAutoFit/>
          </a:bodyPr>
          <a:lstStyle/>
          <a:p>
            <a:r>
              <a:rPr lang="en-US" sz="3600" dirty="0" smtClean="0">
                <a:latin typeface="+mn-lt"/>
              </a:rPr>
              <a:t>Publishing Roles and Functions</a:t>
            </a:r>
            <a:endParaRPr lang="en-US" sz="3600" dirty="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defRPr/>
            </a:pPr>
            <a:r>
              <a:rPr lang="en-US" smtClean="0">
                <a:ea typeface="ＭＳ Ｐゴシック" charset="-128"/>
              </a:rPr>
              <a:t>Librarian Roles</a:t>
            </a:r>
          </a:p>
        </p:txBody>
      </p:sp>
      <p:sp>
        <p:nvSpPr>
          <p:cNvPr id="4" name="Rectangle 3"/>
          <p:cNvSpPr/>
          <p:nvPr/>
        </p:nvSpPr>
        <p:spPr>
          <a:xfrm>
            <a:off x="7010400" y="6324600"/>
            <a:ext cx="1230400" cy="369332"/>
          </a:xfrm>
          <a:prstGeom prst="rect">
            <a:avLst/>
          </a:prstGeom>
        </p:spPr>
        <p:txBody>
          <a:bodyPr wrap="none">
            <a:spAutoFit/>
          </a:bodyPr>
          <a:lstStyle/>
          <a:p>
            <a:pPr>
              <a:defRPr/>
            </a:pPr>
            <a:r>
              <a:rPr lang="en-US" dirty="0">
                <a:solidFill>
                  <a:srgbClr val="1F497D"/>
                </a:solidFill>
                <a:latin typeface="+mn-lt"/>
              </a:rPr>
              <a:t>#</a:t>
            </a:r>
            <a:r>
              <a:rPr lang="en-US" dirty="0" err="1">
                <a:solidFill>
                  <a:srgbClr val="1F497D"/>
                </a:solidFill>
                <a:latin typeface="+mn-lt"/>
              </a:rPr>
              <a:t>acrllibpub</a:t>
            </a:r>
            <a:endParaRPr lang="en-US" dirty="0">
              <a:solidFill>
                <a:srgbClr val="1F497D"/>
              </a:solidFill>
              <a:latin typeface="+mn-lt"/>
            </a:endParaRP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542533348"/>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ea typeface="ＭＳ Ｐゴシック" charset="-128"/>
              </a:rPr>
              <a:t>Curricular Level</a:t>
            </a:r>
          </a:p>
        </p:txBody>
      </p:sp>
      <p:sp>
        <p:nvSpPr>
          <p:cNvPr id="3" name="Content Placeholder 2"/>
          <p:cNvSpPr>
            <a:spLocks noGrp="1"/>
          </p:cNvSpPr>
          <p:nvPr>
            <p:ph idx="1"/>
          </p:nvPr>
        </p:nvSpPr>
        <p:spPr/>
        <p:txBody>
          <a:bodyPr/>
          <a:lstStyle/>
          <a:p>
            <a:pPr>
              <a:defRPr/>
            </a:pPr>
            <a:r>
              <a:rPr lang="en-US" smtClean="0">
                <a:ea typeface="ＭＳ Ｐゴシック" charset="-128"/>
              </a:rPr>
              <a:t>Reinforces curricular activities</a:t>
            </a:r>
          </a:p>
          <a:p>
            <a:pPr>
              <a:defRPr/>
            </a:pPr>
            <a:r>
              <a:rPr lang="en-US" smtClean="0">
                <a:ea typeface="ＭＳ Ｐゴシック" charset="-128"/>
              </a:rPr>
              <a:t>Encourages quality research, writing</a:t>
            </a:r>
          </a:p>
          <a:p>
            <a:pPr>
              <a:defRPr/>
            </a:pPr>
            <a:r>
              <a:rPr lang="en-US" smtClean="0">
                <a:ea typeface="ＭＳ Ｐゴシック" charset="-128"/>
              </a:rPr>
              <a:t>Integrates information technology, information literacy into curriculum</a:t>
            </a:r>
          </a:p>
          <a:p>
            <a:pPr>
              <a:defRPr/>
            </a:pPr>
            <a:r>
              <a:rPr lang="en-US" smtClean="0">
                <a:ea typeface="ＭＳ Ｐゴシック" charset="-128"/>
              </a:rPr>
              <a:t>Supports disciplinary depth, discipline-specific proficiencies </a:t>
            </a:r>
          </a:p>
        </p:txBody>
      </p:sp>
      <p:sp>
        <p:nvSpPr>
          <p:cNvPr id="4" name="Rectangle 3"/>
          <p:cNvSpPr/>
          <p:nvPr/>
        </p:nvSpPr>
        <p:spPr>
          <a:xfrm>
            <a:off x="7010400" y="6324600"/>
            <a:ext cx="1230400" cy="369332"/>
          </a:xfrm>
          <a:prstGeom prst="rect">
            <a:avLst/>
          </a:prstGeom>
        </p:spPr>
        <p:txBody>
          <a:bodyPr wrap="none">
            <a:spAutoFit/>
          </a:bodyPr>
          <a:lstStyle/>
          <a:p>
            <a:pPr>
              <a:defRPr/>
            </a:pPr>
            <a:r>
              <a:rPr lang="en-US" dirty="0">
                <a:solidFill>
                  <a:srgbClr val="1F497D"/>
                </a:solidFill>
                <a:latin typeface="+mn-lt"/>
              </a:rPr>
              <a:t>#</a:t>
            </a:r>
            <a:r>
              <a:rPr lang="en-US" dirty="0" err="1">
                <a:solidFill>
                  <a:srgbClr val="1F497D"/>
                </a:solidFill>
                <a:latin typeface="+mn-lt"/>
              </a:rPr>
              <a:t>acrllibpub</a:t>
            </a:r>
            <a:endParaRPr lang="en-US" dirty="0">
              <a:solidFill>
                <a:srgbClr val="1F497D"/>
              </a:solidFill>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rrowheads="1"/>
          </p:cNvSpPr>
          <p:nvPr>
            <p:ph type="title"/>
          </p:nvPr>
        </p:nvSpPr>
        <p:spPr/>
        <p:txBody>
          <a:bodyPr/>
          <a:lstStyle/>
          <a:p>
            <a:pPr eaLnBrk="1" hangingPunct="1">
              <a:defRPr/>
            </a:pPr>
            <a:r>
              <a:rPr lang="en-US" sz="4000" b="1" dirty="0" smtClean="0">
                <a:ea typeface="ＭＳ Ｐゴシック" charset="-128"/>
              </a:rPr>
              <a:t>Undergraduate Publishing is a Good Co-curricular Activity </a:t>
            </a:r>
          </a:p>
        </p:txBody>
      </p:sp>
      <p:sp>
        <p:nvSpPr>
          <p:cNvPr id="72707" name="Rectangle 3"/>
          <p:cNvSpPr>
            <a:spLocks noGrp="1" noChangeArrowheads="1"/>
          </p:cNvSpPr>
          <p:nvPr>
            <p:ph idx="1"/>
          </p:nvPr>
        </p:nvSpPr>
        <p:spPr/>
        <p:txBody>
          <a:bodyPr/>
          <a:lstStyle/>
          <a:p>
            <a:pPr eaLnBrk="1" hangingPunct="1">
              <a:defRPr/>
            </a:pPr>
            <a:r>
              <a:rPr lang="en-US" smtClean="0">
                <a:ea typeface="ＭＳ Ｐゴシック" charset="-128"/>
              </a:rPr>
              <a:t>Undergraduates benefit from the peer review process.</a:t>
            </a:r>
          </a:p>
          <a:p>
            <a:pPr eaLnBrk="1" hangingPunct="1">
              <a:defRPr/>
            </a:pPr>
            <a:r>
              <a:rPr lang="en-US" smtClean="0">
                <a:ea typeface="ＭＳ Ｐゴシック" charset="-128"/>
              </a:rPr>
              <a:t>Peer pressure provides incentives for better research and writing.</a:t>
            </a:r>
          </a:p>
          <a:p>
            <a:pPr eaLnBrk="1" hangingPunct="1">
              <a:defRPr/>
            </a:pPr>
            <a:r>
              <a:rPr lang="en-US" smtClean="0">
                <a:ea typeface="ＭＳ Ｐゴシック" charset="-128"/>
              </a:rPr>
              <a:t>Student editors benefit by being involved in critical review, teamwork, and leadership.</a:t>
            </a:r>
          </a:p>
          <a:p>
            <a:pPr eaLnBrk="1" hangingPunct="1">
              <a:defRPr/>
            </a:pPr>
            <a:r>
              <a:rPr lang="en-US" smtClean="0">
                <a:ea typeface="ＭＳ Ｐゴシック" charset="-128"/>
              </a:rPr>
              <a:t>Student authors develop writing and reasoning skills</a:t>
            </a:r>
          </a:p>
        </p:txBody>
      </p:sp>
      <p:sp>
        <p:nvSpPr>
          <p:cNvPr id="4" name="Rectangle 3"/>
          <p:cNvSpPr/>
          <p:nvPr/>
        </p:nvSpPr>
        <p:spPr>
          <a:xfrm>
            <a:off x="7010400" y="6324600"/>
            <a:ext cx="1230400" cy="369332"/>
          </a:xfrm>
          <a:prstGeom prst="rect">
            <a:avLst/>
          </a:prstGeom>
        </p:spPr>
        <p:txBody>
          <a:bodyPr wrap="none">
            <a:spAutoFit/>
          </a:bodyPr>
          <a:lstStyle/>
          <a:p>
            <a:pPr>
              <a:defRPr/>
            </a:pPr>
            <a:r>
              <a:rPr lang="en-US" dirty="0">
                <a:solidFill>
                  <a:srgbClr val="1F497D"/>
                </a:solidFill>
                <a:latin typeface="+mn-lt"/>
              </a:rPr>
              <a:t>#</a:t>
            </a:r>
            <a:r>
              <a:rPr lang="en-US" dirty="0" err="1">
                <a:solidFill>
                  <a:srgbClr val="1F497D"/>
                </a:solidFill>
                <a:latin typeface="+mn-lt"/>
              </a:rPr>
              <a:t>acrllibpub</a:t>
            </a:r>
            <a:endParaRPr lang="en-US" dirty="0">
              <a:solidFill>
                <a:srgbClr val="1F497D"/>
              </a:solidFill>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US" b="1" dirty="0" smtClean="0">
                <a:ea typeface="ＭＳ Ｐゴシック" charset="-128"/>
              </a:rPr>
              <a:t>IWU</a:t>
            </a:r>
            <a:r>
              <a:rPr lang="en-US" altLang="en-US" b="1" dirty="0" smtClean="0">
                <a:ea typeface="ＭＳ Ｐゴシック" charset="-128"/>
              </a:rPr>
              <a:t>’</a:t>
            </a:r>
            <a:r>
              <a:rPr lang="en-US" b="1" dirty="0" smtClean="0">
                <a:ea typeface="ＭＳ Ｐゴシック" charset="-128"/>
              </a:rPr>
              <a:t>s Economics Journals</a:t>
            </a:r>
          </a:p>
        </p:txBody>
      </p:sp>
      <p:sp>
        <p:nvSpPr>
          <p:cNvPr id="5" name="Content Placeholder 4"/>
          <p:cNvSpPr>
            <a:spLocks noGrp="1"/>
          </p:cNvSpPr>
          <p:nvPr>
            <p:ph sz="half" idx="1"/>
          </p:nvPr>
        </p:nvSpPr>
        <p:spPr/>
        <p:txBody>
          <a:bodyPr/>
          <a:lstStyle/>
          <a:p>
            <a:pPr>
              <a:buFont typeface="Wingdings" charset="0"/>
              <a:buChar char="n"/>
              <a:defRPr/>
            </a:pPr>
            <a:r>
              <a:rPr lang="en-US" i="1" dirty="0" smtClean="0"/>
              <a:t>Undergraduate Economic Review</a:t>
            </a:r>
          </a:p>
          <a:p>
            <a:pPr>
              <a:buFont typeface="Wingdings" charset="0"/>
              <a:buChar char="n"/>
              <a:defRPr/>
            </a:pPr>
            <a:endParaRPr lang="en-US" dirty="0"/>
          </a:p>
        </p:txBody>
      </p:sp>
      <p:sp>
        <p:nvSpPr>
          <p:cNvPr id="6" name="Content Placeholder 5"/>
          <p:cNvSpPr>
            <a:spLocks noGrp="1"/>
          </p:cNvSpPr>
          <p:nvPr>
            <p:ph sz="half" idx="2"/>
          </p:nvPr>
        </p:nvSpPr>
        <p:spPr/>
        <p:txBody>
          <a:bodyPr/>
          <a:lstStyle/>
          <a:p>
            <a:pPr>
              <a:defRPr/>
            </a:pPr>
            <a:r>
              <a:rPr lang="en-US" i="1" smtClean="0">
                <a:ea typeface="ＭＳ Ｐゴシック" charset="-128"/>
              </a:rPr>
              <a:t>Park Place Economist</a:t>
            </a:r>
          </a:p>
        </p:txBody>
      </p:sp>
      <p:pic>
        <p:nvPicPr>
          <p:cNvPr id="32772" name="Picture 6" descr="Screen shot 2012-03-25 at 11.02.57 AM.png"/>
          <p:cNvPicPr>
            <a:picLocks noChangeAspect="1"/>
          </p:cNvPicPr>
          <p:nvPr/>
        </p:nvPicPr>
        <p:blipFill>
          <a:blip r:embed="rId3" cstate="print"/>
          <a:srcRect/>
          <a:stretch>
            <a:fillRect/>
          </a:stretch>
        </p:blipFill>
        <p:spPr bwMode="auto">
          <a:xfrm>
            <a:off x="685800" y="2590800"/>
            <a:ext cx="2692400" cy="1155700"/>
          </a:xfrm>
          <a:prstGeom prst="rect">
            <a:avLst/>
          </a:prstGeom>
          <a:noFill/>
          <a:ln w="9525">
            <a:noFill/>
            <a:miter lim="800000"/>
            <a:headEnd/>
            <a:tailEnd/>
          </a:ln>
        </p:spPr>
      </p:pic>
      <p:pic>
        <p:nvPicPr>
          <p:cNvPr id="32773" name="Picture 7" descr="Screen Shot 2013-04-01 at 12.32.05 PM.png"/>
          <p:cNvPicPr>
            <a:picLocks noChangeAspect="1"/>
          </p:cNvPicPr>
          <p:nvPr/>
        </p:nvPicPr>
        <p:blipFill>
          <a:blip r:embed="rId4" cstate="print"/>
          <a:srcRect/>
          <a:stretch>
            <a:fillRect/>
          </a:stretch>
        </p:blipFill>
        <p:spPr bwMode="auto">
          <a:xfrm>
            <a:off x="4800600" y="2057400"/>
            <a:ext cx="2979738" cy="4168775"/>
          </a:xfrm>
          <a:prstGeom prst="rect">
            <a:avLst/>
          </a:prstGeom>
          <a:noFill/>
          <a:ln w="9525">
            <a:noFill/>
            <a:miter lim="800000"/>
            <a:headEnd/>
            <a:tailEnd/>
          </a:ln>
        </p:spPr>
      </p:pic>
      <p:sp>
        <p:nvSpPr>
          <p:cNvPr id="7" name="Rectangle 6"/>
          <p:cNvSpPr/>
          <p:nvPr/>
        </p:nvSpPr>
        <p:spPr>
          <a:xfrm>
            <a:off x="7010400" y="6324600"/>
            <a:ext cx="1230400" cy="369332"/>
          </a:xfrm>
          <a:prstGeom prst="rect">
            <a:avLst/>
          </a:prstGeom>
        </p:spPr>
        <p:txBody>
          <a:bodyPr wrap="none">
            <a:spAutoFit/>
          </a:bodyPr>
          <a:lstStyle/>
          <a:p>
            <a:pPr>
              <a:defRPr/>
            </a:pPr>
            <a:r>
              <a:rPr lang="en-US" dirty="0">
                <a:solidFill>
                  <a:srgbClr val="1F497D"/>
                </a:solidFill>
                <a:latin typeface="+mn-lt"/>
              </a:rPr>
              <a:t>#</a:t>
            </a:r>
            <a:r>
              <a:rPr lang="en-US" dirty="0" err="1">
                <a:solidFill>
                  <a:srgbClr val="1F497D"/>
                </a:solidFill>
                <a:latin typeface="+mn-lt"/>
              </a:rPr>
              <a:t>acrllibpub</a:t>
            </a:r>
            <a:endParaRPr lang="en-US" dirty="0">
              <a:solidFill>
                <a:srgbClr val="1F497D"/>
              </a:solidFill>
              <a:latin typeface="+mn-l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3935</TotalTime>
  <Words>2214</Words>
  <Application>Microsoft Macintosh PowerPoint</Application>
  <PresentationFormat>On-screen Show (4:3)</PresentationFormat>
  <Paragraphs>231</Paragraphs>
  <Slides>23</Slides>
  <Notes>22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Adjacency</vt:lpstr>
      <vt:lpstr>Library Publishing and Undergraduate Education: Strategies for Collaboration</vt:lpstr>
      <vt:lpstr>PowerPoint Presentation</vt:lpstr>
      <vt:lpstr>PowerPoint Presentation</vt:lpstr>
      <vt:lpstr>PowerPoint Presentation</vt:lpstr>
      <vt:lpstr>Student Roles</vt:lpstr>
      <vt:lpstr>Librarian Roles</vt:lpstr>
      <vt:lpstr>Curricular Level</vt:lpstr>
      <vt:lpstr>Undergraduate Publishing is a Good Co-curricular Activity </vt:lpstr>
      <vt:lpstr>IWU’s Economics Journals</vt:lpstr>
      <vt:lpstr>Using the Journals in Class</vt:lpstr>
      <vt:lpstr>Article Evaluation Criteria (UER) </vt:lpstr>
      <vt:lpstr>Article Evaluation Criteria (Continued)</vt:lpstr>
      <vt:lpstr>Reviewer’s Recommendation</vt:lpstr>
      <vt:lpstr>Assessment of student learning</vt:lpstr>
      <vt:lpstr>PowerPoint Presentation</vt:lpstr>
      <vt:lpstr>PowerPoint Presentation</vt:lpstr>
      <vt:lpstr>PowerPoint Presentation</vt:lpstr>
      <vt:lpstr>PowerPoint Presentation</vt:lpstr>
      <vt:lpstr>PowerPoint Presentation</vt:lpstr>
      <vt:lpstr>Benefits &amp; Challenges: Faculty Perspective</vt:lpstr>
      <vt:lpstr>Benefits &amp; Challenges:  Librarian Perspective</vt:lpstr>
      <vt:lpstr>The Big Picture</vt:lpstr>
      <vt:lpstr>Resources</vt:lpstr>
    </vt:vector>
  </TitlesOfParts>
  <Company>Illinois Wesleyan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Providing Incentives for Quality Undergraduate Research</dc:title>
  <dc:creator>Information Technology</dc:creator>
  <cp:lastModifiedBy>Stephanie Davis-Kahl</cp:lastModifiedBy>
  <cp:revision>199</cp:revision>
  <dcterms:created xsi:type="dcterms:W3CDTF">2006-10-08T18:13:52Z</dcterms:created>
  <dcterms:modified xsi:type="dcterms:W3CDTF">2013-04-11T01:49:45Z</dcterms:modified>
</cp:coreProperties>
</file>