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1"/>
  </p:notesMasterIdLst>
  <p:handoutMasterIdLst>
    <p:handoutMasterId r:id="rId72"/>
  </p:handoutMasterIdLst>
  <p:sldIdLst>
    <p:sldId id="301" r:id="rId2"/>
    <p:sldId id="303" r:id="rId3"/>
    <p:sldId id="317" r:id="rId4"/>
    <p:sldId id="304" r:id="rId5"/>
    <p:sldId id="316" r:id="rId6"/>
    <p:sldId id="305" r:id="rId7"/>
    <p:sldId id="306" r:id="rId8"/>
    <p:sldId id="318" r:id="rId9"/>
    <p:sldId id="309"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 id="352" r:id="rId27"/>
    <p:sldId id="353" r:id="rId28"/>
    <p:sldId id="354" r:id="rId29"/>
    <p:sldId id="355"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13" r:id="rId52"/>
    <p:sldId id="319" r:id="rId53"/>
    <p:sldId id="320" r:id="rId54"/>
    <p:sldId id="321" r:id="rId55"/>
    <p:sldId id="323" r:id="rId56"/>
    <p:sldId id="324" r:id="rId57"/>
    <p:sldId id="326" r:id="rId58"/>
    <p:sldId id="327" r:id="rId59"/>
    <p:sldId id="328" r:id="rId60"/>
    <p:sldId id="329" r:id="rId61"/>
    <p:sldId id="330" r:id="rId62"/>
    <p:sldId id="332" r:id="rId63"/>
    <p:sldId id="333" r:id="rId64"/>
    <p:sldId id="335" r:id="rId65"/>
    <p:sldId id="334" r:id="rId66"/>
    <p:sldId id="311" r:id="rId67"/>
    <p:sldId id="315" r:id="rId68"/>
    <p:sldId id="314" r:id="rId69"/>
    <p:sldId id="312" r:id="rId7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8" autoAdjust="0"/>
    <p:restoredTop sz="94092" autoAdjust="0"/>
  </p:normalViewPr>
  <p:slideViewPr>
    <p:cSldViewPr>
      <p:cViewPr varScale="1">
        <p:scale>
          <a:sx n="75" d="100"/>
          <a:sy n="75" d="100"/>
        </p:scale>
        <p:origin x="-1624"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handoutMaster" Target="handoutMasters/handout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interSettings" Target="printerSettings/printerSettings1.bin"/><Relationship Id="rId74" Type="http://schemas.openxmlformats.org/officeDocument/2006/relationships/presProps" Target="presProps.xml"/><Relationship Id="rId75" Type="http://schemas.openxmlformats.org/officeDocument/2006/relationships/viewProps" Target="viewProps.xml"/><Relationship Id="rId76" Type="http://schemas.openxmlformats.org/officeDocument/2006/relationships/theme" Target="theme/theme1.xml"/><Relationship Id="rId77"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E21EAD-6ADC-9E46-B5FB-85171644E3B2}" type="doc">
      <dgm:prSet loTypeId="urn:microsoft.com/office/officeart/2005/8/layout/cycle7" loCatId="" qsTypeId="urn:microsoft.com/office/officeart/2005/8/quickstyle/simple4" qsCatId="simple" csTypeId="urn:microsoft.com/office/officeart/2005/8/colors/accent1_2" csCatId="accent1" phldr="1"/>
      <dgm:spPr/>
      <dgm:t>
        <a:bodyPr/>
        <a:lstStyle/>
        <a:p>
          <a:endParaRPr lang="en-US"/>
        </a:p>
      </dgm:t>
    </dgm:pt>
    <dgm:pt modelId="{8849C877-0DD5-C242-B438-D19E58E6F5B9}">
      <dgm:prSet phldrT="[Text]" custT="1"/>
      <dgm:spPr/>
      <dgm:t>
        <a:bodyPr/>
        <a:lstStyle/>
        <a:p>
          <a:r>
            <a:rPr lang="en-US" sz="4800" b="1" i="0" dirty="0" smtClean="0">
              <a:solidFill>
                <a:srgbClr val="073E87"/>
              </a:solidFill>
              <a:latin typeface="Candara"/>
              <a:cs typeface="Candara"/>
            </a:rPr>
            <a:t>novice</a:t>
          </a:r>
          <a:endParaRPr lang="en-US" sz="4800" b="1" i="0" dirty="0">
            <a:solidFill>
              <a:srgbClr val="073E87"/>
            </a:solidFill>
            <a:latin typeface="Candara"/>
            <a:cs typeface="Candara"/>
          </a:endParaRPr>
        </a:p>
      </dgm:t>
    </dgm:pt>
    <dgm:pt modelId="{55F39504-12D3-C849-AF16-BD8F18E64E60}" type="parTrans" cxnId="{E8CC15EB-9738-E44D-B5D5-12C6C8B39F67}">
      <dgm:prSet/>
      <dgm:spPr/>
      <dgm:t>
        <a:bodyPr/>
        <a:lstStyle/>
        <a:p>
          <a:endParaRPr lang="en-US"/>
        </a:p>
      </dgm:t>
    </dgm:pt>
    <dgm:pt modelId="{5E8AEBFF-BD8D-2B40-B628-50BB1B92010C}" type="sibTrans" cxnId="{E8CC15EB-9738-E44D-B5D5-12C6C8B39F67}">
      <dgm:prSet/>
      <dgm:spPr/>
      <dgm:t>
        <a:bodyPr/>
        <a:lstStyle/>
        <a:p>
          <a:endParaRPr lang="en-US"/>
        </a:p>
      </dgm:t>
    </dgm:pt>
    <dgm:pt modelId="{88AA0F8F-72B9-DC4C-A639-72535C61AE26}">
      <dgm:prSet phldrT="[Text]" custT="1"/>
      <dgm:spPr/>
      <dgm:t>
        <a:bodyPr/>
        <a:lstStyle/>
        <a:p>
          <a:r>
            <a:rPr lang="en-US" sz="4000" b="1" dirty="0" smtClean="0">
              <a:solidFill>
                <a:srgbClr val="073E87"/>
              </a:solidFill>
              <a:latin typeface="Candara"/>
              <a:cs typeface="Candara"/>
            </a:rPr>
            <a:t>engaged</a:t>
          </a:r>
          <a:endParaRPr lang="en-US" sz="4000" b="1" dirty="0">
            <a:solidFill>
              <a:srgbClr val="073E87"/>
            </a:solidFill>
            <a:latin typeface="Candara"/>
            <a:cs typeface="Candara"/>
          </a:endParaRPr>
        </a:p>
      </dgm:t>
    </dgm:pt>
    <dgm:pt modelId="{BCAE223F-4342-494E-8FC3-5FF4862A1BDD}" type="parTrans" cxnId="{0121F29D-8AA3-BF4F-9354-86748172206D}">
      <dgm:prSet/>
      <dgm:spPr/>
      <dgm:t>
        <a:bodyPr/>
        <a:lstStyle/>
        <a:p>
          <a:endParaRPr lang="en-US"/>
        </a:p>
      </dgm:t>
    </dgm:pt>
    <dgm:pt modelId="{30C6D77D-2F46-764D-A4B2-C4C81C3A2775}" type="sibTrans" cxnId="{0121F29D-8AA3-BF4F-9354-86748172206D}">
      <dgm:prSet/>
      <dgm:spPr/>
      <dgm:t>
        <a:bodyPr/>
        <a:lstStyle/>
        <a:p>
          <a:endParaRPr lang="en-US"/>
        </a:p>
      </dgm:t>
    </dgm:pt>
    <dgm:pt modelId="{CBC8196D-C43F-2744-86CB-32DFBF1DA71B}">
      <dgm:prSet phldrT="[Text]" custT="1"/>
      <dgm:spPr/>
      <dgm:t>
        <a:bodyPr/>
        <a:lstStyle/>
        <a:p>
          <a:r>
            <a:rPr lang="en-US" sz="4800" b="1" dirty="0" smtClean="0">
              <a:solidFill>
                <a:srgbClr val="073E87"/>
              </a:solidFill>
              <a:latin typeface="Candara"/>
              <a:cs typeface="Candara"/>
            </a:rPr>
            <a:t>expert</a:t>
          </a:r>
          <a:endParaRPr lang="en-US" sz="4800" b="1" dirty="0">
            <a:solidFill>
              <a:srgbClr val="073E87"/>
            </a:solidFill>
            <a:latin typeface="Candara"/>
            <a:cs typeface="Candara"/>
          </a:endParaRPr>
        </a:p>
      </dgm:t>
    </dgm:pt>
    <dgm:pt modelId="{3E9A3362-4C65-864A-B359-9902B826AF9E}" type="parTrans" cxnId="{AE9908C0-5E7B-A445-864B-088726B6F596}">
      <dgm:prSet/>
      <dgm:spPr/>
      <dgm:t>
        <a:bodyPr/>
        <a:lstStyle/>
        <a:p>
          <a:endParaRPr lang="en-US"/>
        </a:p>
      </dgm:t>
    </dgm:pt>
    <dgm:pt modelId="{E176D816-E59A-9846-BB13-95F6C9A2AD1C}" type="sibTrans" cxnId="{AE9908C0-5E7B-A445-864B-088726B6F596}">
      <dgm:prSet/>
      <dgm:spPr/>
      <dgm:t>
        <a:bodyPr/>
        <a:lstStyle/>
        <a:p>
          <a:endParaRPr lang="en-US"/>
        </a:p>
      </dgm:t>
    </dgm:pt>
    <dgm:pt modelId="{6E4425C3-BC03-8F42-8E3C-8E317DCF7D1C}" type="pres">
      <dgm:prSet presAssocID="{60E21EAD-6ADC-9E46-B5FB-85171644E3B2}" presName="Name0" presStyleCnt="0">
        <dgm:presLayoutVars>
          <dgm:dir/>
          <dgm:resizeHandles val="exact"/>
        </dgm:presLayoutVars>
      </dgm:prSet>
      <dgm:spPr/>
      <dgm:t>
        <a:bodyPr/>
        <a:lstStyle/>
        <a:p>
          <a:endParaRPr lang="en-US"/>
        </a:p>
      </dgm:t>
    </dgm:pt>
    <dgm:pt modelId="{06059093-190D-214A-9E83-4E8C18E8CFC5}" type="pres">
      <dgm:prSet presAssocID="{8849C877-0DD5-C242-B438-D19E58E6F5B9}" presName="node" presStyleLbl="node1" presStyleIdx="0" presStyleCnt="3">
        <dgm:presLayoutVars>
          <dgm:bulletEnabled val="1"/>
        </dgm:presLayoutVars>
      </dgm:prSet>
      <dgm:spPr/>
      <dgm:t>
        <a:bodyPr/>
        <a:lstStyle/>
        <a:p>
          <a:endParaRPr lang="en-US"/>
        </a:p>
      </dgm:t>
    </dgm:pt>
    <dgm:pt modelId="{756EE440-46AA-4345-AED1-3239CA40D80F}" type="pres">
      <dgm:prSet presAssocID="{5E8AEBFF-BD8D-2B40-B628-50BB1B92010C}" presName="sibTrans" presStyleLbl="sibTrans2D1" presStyleIdx="0" presStyleCnt="3" custScaleX="145800"/>
      <dgm:spPr/>
      <dgm:t>
        <a:bodyPr/>
        <a:lstStyle/>
        <a:p>
          <a:endParaRPr lang="en-US"/>
        </a:p>
      </dgm:t>
    </dgm:pt>
    <dgm:pt modelId="{B13E4498-EDBF-2343-99C5-864F02CD295D}" type="pres">
      <dgm:prSet presAssocID="{5E8AEBFF-BD8D-2B40-B628-50BB1B92010C}" presName="connectorText" presStyleLbl="sibTrans2D1" presStyleIdx="0" presStyleCnt="3"/>
      <dgm:spPr/>
      <dgm:t>
        <a:bodyPr/>
        <a:lstStyle/>
        <a:p>
          <a:endParaRPr lang="en-US"/>
        </a:p>
      </dgm:t>
    </dgm:pt>
    <dgm:pt modelId="{3BFCA33C-C4BD-0F48-AA16-71CAF345CDB8}" type="pres">
      <dgm:prSet presAssocID="{88AA0F8F-72B9-DC4C-A639-72535C61AE26}" presName="node" presStyleLbl="node1" presStyleIdx="1" presStyleCnt="3">
        <dgm:presLayoutVars>
          <dgm:bulletEnabled val="1"/>
        </dgm:presLayoutVars>
      </dgm:prSet>
      <dgm:spPr/>
      <dgm:t>
        <a:bodyPr/>
        <a:lstStyle/>
        <a:p>
          <a:endParaRPr lang="en-US"/>
        </a:p>
      </dgm:t>
    </dgm:pt>
    <dgm:pt modelId="{9886579B-95E8-2E47-AE22-70FAB0DD9C9F}" type="pres">
      <dgm:prSet presAssocID="{30C6D77D-2F46-764D-A4B2-C4C81C3A2775}" presName="sibTrans" presStyleLbl="sibTrans2D1" presStyleIdx="1" presStyleCnt="3"/>
      <dgm:spPr/>
      <dgm:t>
        <a:bodyPr/>
        <a:lstStyle/>
        <a:p>
          <a:endParaRPr lang="en-US"/>
        </a:p>
      </dgm:t>
    </dgm:pt>
    <dgm:pt modelId="{7D6089F1-2861-DE44-A5CC-3EA2D739C8CB}" type="pres">
      <dgm:prSet presAssocID="{30C6D77D-2F46-764D-A4B2-C4C81C3A2775}" presName="connectorText" presStyleLbl="sibTrans2D1" presStyleIdx="1" presStyleCnt="3"/>
      <dgm:spPr/>
      <dgm:t>
        <a:bodyPr/>
        <a:lstStyle/>
        <a:p>
          <a:endParaRPr lang="en-US"/>
        </a:p>
      </dgm:t>
    </dgm:pt>
    <dgm:pt modelId="{F8D488E0-DE0E-DB42-959D-E251FFC099BD}" type="pres">
      <dgm:prSet presAssocID="{CBC8196D-C43F-2744-86CB-32DFBF1DA71B}" presName="node" presStyleLbl="node1" presStyleIdx="2" presStyleCnt="3">
        <dgm:presLayoutVars>
          <dgm:bulletEnabled val="1"/>
        </dgm:presLayoutVars>
      </dgm:prSet>
      <dgm:spPr/>
      <dgm:t>
        <a:bodyPr/>
        <a:lstStyle/>
        <a:p>
          <a:endParaRPr lang="en-US"/>
        </a:p>
      </dgm:t>
    </dgm:pt>
    <dgm:pt modelId="{12EDA6F0-672E-7241-A5A7-26DFE43147E3}" type="pres">
      <dgm:prSet presAssocID="{E176D816-E59A-9846-BB13-95F6C9A2AD1C}" presName="sibTrans" presStyleLbl="sibTrans2D1" presStyleIdx="2" presStyleCnt="3" custScaleX="147539"/>
      <dgm:spPr/>
      <dgm:t>
        <a:bodyPr/>
        <a:lstStyle/>
        <a:p>
          <a:endParaRPr lang="en-US"/>
        </a:p>
      </dgm:t>
    </dgm:pt>
    <dgm:pt modelId="{9007FD55-9981-4E4D-B7E8-A1836704EC58}" type="pres">
      <dgm:prSet presAssocID="{E176D816-E59A-9846-BB13-95F6C9A2AD1C}" presName="connectorText" presStyleLbl="sibTrans2D1" presStyleIdx="2" presStyleCnt="3"/>
      <dgm:spPr/>
      <dgm:t>
        <a:bodyPr/>
        <a:lstStyle/>
        <a:p>
          <a:endParaRPr lang="en-US"/>
        </a:p>
      </dgm:t>
    </dgm:pt>
  </dgm:ptLst>
  <dgm:cxnLst>
    <dgm:cxn modelId="{2FBE5688-DBCE-B84E-84DA-F461FBBE62C4}" type="presOf" srcId="{E176D816-E59A-9846-BB13-95F6C9A2AD1C}" destId="{9007FD55-9981-4E4D-B7E8-A1836704EC58}" srcOrd="1" destOrd="0" presId="urn:microsoft.com/office/officeart/2005/8/layout/cycle7"/>
    <dgm:cxn modelId="{311DB7B5-76B9-2149-B84D-C964388300D2}" type="presOf" srcId="{30C6D77D-2F46-764D-A4B2-C4C81C3A2775}" destId="{9886579B-95E8-2E47-AE22-70FAB0DD9C9F}" srcOrd="0" destOrd="0" presId="urn:microsoft.com/office/officeart/2005/8/layout/cycle7"/>
    <dgm:cxn modelId="{0121F29D-8AA3-BF4F-9354-86748172206D}" srcId="{60E21EAD-6ADC-9E46-B5FB-85171644E3B2}" destId="{88AA0F8F-72B9-DC4C-A639-72535C61AE26}" srcOrd="1" destOrd="0" parTransId="{BCAE223F-4342-494E-8FC3-5FF4862A1BDD}" sibTransId="{30C6D77D-2F46-764D-A4B2-C4C81C3A2775}"/>
    <dgm:cxn modelId="{E8CC15EB-9738-E44D-B5D5-12C6C8B39F67}" srcId="{60E21EAD-6ADC-9E46-B5FB-85171644E3B2}" destId="{8849C877-0DD5-C242-B438-D19E58E6F5B9}" srcOrd="0" destOrd="0" parTransId="{55F39504-12D3-C849-AF16-BD8F18E64E60}" sibTransId="{5E8AEBFF-BD8D-2B40-B628-50BB1B92010C}"/>
    <dgm:cxn modelId="{16A10F07-9CF1-B04F-8818-DC38F6B40A42}" type="presOf" srcId="{30C6D77D-2F46-764D-A4B2-C4C81C3A2775}" destId="{7D6089F1-2861-DE44-A5CC-3EA2D739C8CB}" srcOrd="1" destOrd="0" presId="urn:microsoft.com/office/officeart/2005/8/layout/cycle7"/>
    <dgm:cxn modelId="{2F33B0EF-286D-C641-954C-A87B967185C3}" type="presOf" srcId="{E176D816-E59A-9846-BB13-95F6C9A2AD1C}" destId="{12EDA6F0-672E-7241-A5A7-26DFE43147E3}" srcOrd="0" destOrd="0" presId="urn:microsoft.com/office/officeart/2005/8/layout/cycle7"/>
    <dgm:cxn modelId="{AE91F723-D33D-184B-887B-0A8318FAD79C}" type="presOf" srcId="{5E8AEBFF-BD8D-2B40-B628-50BB1B92010C}" destId="{B13E4498-EDBF-2343-99C5-864F02CD295D}" srcOrd="1" destOrd="0" presId="urn:microsoft.com/office/officeart/2005/8/layout/cycle7"/>
    <dgm:cxn modelId="{F0C7F90D-CFA2-804F-9E5E-3E5F1FBBC42E}" type="presOf" srcId="{8849C877-0DD5-C242-B438-D19E58E6F5B9}" destId="{06059093-190D-214A-9E83-4E8C18E8CFC5}" srcOrd="0" destOrd="0" presId="urn:microsoft.com/office/officeart/2005/8/layout/cycle7"/>
    <dgm:cxn modelId="{614769AC-E45B-4D4C-88EC-E8E5EDCF42BB}" type="presOf" srcId="{60E21EAD-6ADC-9E46-B5FB-85171644E3B2}" destId="{6E4425C3-BC03-8F42-8E3C-8E317DCF7D1C}" srcOrd="0" destOrd="0" presId="urn:microsoft.com/office/officeart/2005/8/layout/cycle7"/>
    <dgm:cxn modelId="{1EEBAC41-A53B-6646-97C2-AC8898607F2D}" type="presOf" srcId="{CBC8196D-C43F-2744-86CB-32DFBF1DA71B}" destId="{F8D488E0-DE0E-DB42-959D-E251FFC099BD}" srcOrd="0" destOrd="0" presId="urn:microsoft.com/office/officeart/2005/8/layout/cycle7"/>
    <dgm:cxn modelId="{3F718A6C-89FD-E04A-A324-6C4CE55ED54B}" type="presOf" srcId="{88AA0F8F-72B9-DC4C-A639-72535C61AE26}" destId="{3BFCA33C-C4BD-0F48-AA16-71CAF345CDB8}" srcOrd="0" destOrd="0" presId="urn:microsoft.com/office/officeart/2005/8/layout/cycle7"/>
    <dgm:cxn modelId="{AE9908C0-5E7B-A445-864B-088726B6F596}" srcId="{60E21EAD-6ADC-9E46-B5FB-85171644E3B2}" destId="{CBC8196D-C43F-2744-86CB-32DFBF1DA71B}" srcOrd="2" destOrd="0" parTransId="{3E9A3362-4C65-864A-B359-9902B826AF9E}" sibTransId="{E176D816-E59A-9846-BB13-95F6C9A2AD1C}"/>
    <dgm:cxn modelId="{5EA1C94E-2F51-9642-86CC-7A6908CC210E}" type="presOf" srcId="{5E8AEBFF-BD8D-2B40-B628-50BB1B92010C}" destId="{756EE440-46AA-4345-AED1-3239CA40D80F}" srcOrd="0" destOrd="0" presId="urn:microsoft.com/office/officeart/2005/8/layout/cycle7"/>
    <dgm:cxn modelId="{93B04783-2E5C-FE44-9A32-58E3C3F519AC}" type="presParOf" srcId="{6E4425C3-BC03-8F42-8E3C-8E317DCF7D1C}" destId="{06059093-190D-214A-9E83-4E8C18E8CFC5}" srcOrd="0" destOrd="0" presId="urn:microsoft.com/office/officeart/2005/8/layout/cycle7"/>
    <dgm:cxn modelId="{6EA8730C-4536-C743-AF9D-F45CDE7B036B}" type="presParOf" srcId="{6E4425C3-BC03-8F42-8E3C-8E317DCF7D1C}" destId="{756EE440-46AA-4345-AED1-3239CA40D80F}" srcOrd="1" destOrd="0" presId="urn:microsoft.com/office/officeart/2005/8/layout/cycle7"/>
    <dgm:cxn modelId="{1CABFA55-9B58-4F4F-8AC4-2D03B9C55291}" type="presParOf" srcId="{756EE440-46AA-4345-AED1-3239CA40D80F}" destId="{B13E4498-EDBF-2343-99C5-864F02CD295D}" srcOrd="0" destOrd="0" presId="urn:microsoft.com/office/officeart/2005/8/layout/cycle7"/>
    <dgm:cxn modelId="{501D1A45-CDE3-3B4E-8B32-5571DB061934}" type="presParOf" srcId="{6E4425C3-BC03-8F42-8E3C-8E317DCF7D1C}" destId="{3BFCA33C-C4BD-0F48-AA16-71CAF345CDB8}" srcOrd="2" destOrd="0" presId="urn:microsoft.com/office/officeart/2005/8/layout/cycle7"/>
    <dgm:cxn modelId="{3D410766-3F79-2147-9EB6-64DBAC97E52A}" type="presParOf" srcId="{6E4425C3-BC03-8F42-8E3C-8E317DCF7D1C}" destId="{9886579B-95E8-2E47-AE22-70FAB0DD9C9F}" srcOrd="3" destOrd="0" presId="urn:microsoft.com/office/officeart/2005/8/layout/cycle7"/>
    <dgm:cxn modelId="{D2C9980F-5C47-B44B-865D-809E46B28C47}" type="presParOf" srcId="{9886579B-95E8-2E47-AE22-70FAB0DD9C9F}" destId="{7D6089F1-2861-DE44-A5CC-3EA2D739C8CB}" srcOrd="0" destOrd="0" presId="urn:microsoft.com/office/officeart/2005/8/layout/cycle7"/>
    <dgm:cxn modelId="{A7566C49-CE14-6349-946D-37A79886FC1B}" type="presParOf" srcId="{6E4425C3-BC03-8F42-8E3C-8E317DCF7D1C}" destId="{F8D488E0-DE0E-DB42-959D-E251FFC099BD}" srcOrd="4" destOrd="0" presId="urn:microsoft.com/office/officeart/2005/8/layout/cycle7"/>
    <dgm:cxn modelId="{4C1C8838-A2FD-DC4B-8D04-59402FCB4C27}" type="presParOf" srcId="{6E4425C3-BC03-8F42-8E3C-8E317DCF7D1C}" destId="{12EDA6F0-672E-7241-A5A7-26DFE43147E3}" srcOrd="5" destOrd="0" presId="urn:microsoft.com/office/officeart/2005/8/layout/cycle7"/>
    <dgm:cxn modelId="{4D64CF90-3FB0-2749-A5A1-15E1C30E096C}" type="presParOf" srcId="{12EDA6F0-672E-7241-A5A7-26DFE43147E3}" destId="{9007FD55-9981-4E4D-B7E8-A1836704EC58}"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43251D-6D34-6447-834D-93341BB083E7}" type="doc">
      <dgm:prSet loTypeId="urn:microsoft.com/office/officeart/2005/8/layout/gear1" loCatId="" qsTypeId="urn:microsoft.com/office/officeart/2005/8/quickstyle/simple4" qsCatId="simple" csTypeId="urn:microsoft.com/office/officeart/2005/8/colors/accent1_2" csCatId="accent1" phldr="1"/>
      <dgm:spPr/>
    </dgm:pt>
    <dgm:pt modelId="{97B3B0E1-2D76-E34F-80C0-69E53853B5E5}">
      <dgm:prSet phldrT="[Text]"/>
      <dgm:spPr/>
      <dgm:t>
        <a:bodyPr/>
        <a:lstStyle/>
        <a:p>
          <a:r>
            <a:rPr lang="en-US" b="1" dirty="0" smtClean="0">
              <a:solidFill>
                <a:srgbClr val="073E87"/>
              </a:solidFill>
            </a:rPr>
            <a:t>Learning</a:t>
          </a:r>
          <a:endParaRPr lang="en-US" b="1" dirty="0">
            <a:solidFill>
              <a:srgbClr val="073E87"/>
            </a:solidFill>
          </a:endParaRPr>
        </a:p>
      </dgm:t>
    </dgm:pt>
    <dgm:pt modelId="{3DD4A5D0-A204-094D-A9F5-D54455E96E1E}" type="parTrans" cxnId="{986C48AE-572F-994D-82ED-70B4C71C582A}">
      <dgm:prSet/>
      <dgm:spPr/>
      <dgm:t>
        <a:bodyPr/>
        <a:lstStyle/>
        <a:p>
          <a:endParaRPr lang="en-US"/>
        </a:p>
      </dgm:t>
    </dgm:pt>
    <dgm:pt modelId="{F6BC283C-BFC2-7C4E-8C60-D6EF4467CC61}" type="sibTrans" cxnId="{986C48AE-572F-994D-82ED-70B4C71C582A}">
      <dgm:prSet/>
      <dgm:spPr/>
      <dgm:t>
        <a:bodyPr/>
        <a:lstStyle/>
        <a:p>
          <a:endParaRPr lang="en-US"/>
        </a:p>
      </dgm:t>
    </dgm:pt>
    <dgm:pt modelId="{E11D596D-BF02-B94B-A195-C9B1BC6AA0D1}">
      <dgm:prSet phldrT="[Text]"/>
      <dgm:spPr/>
      <dgm:t>
        <a:bodyPr/>
        <a:lstStyle/>
        <a:p>
          <a:r>
            <a:rPr lang="en-US" b="1" dirty="0" smtClean="0">
              <a:solidFill>
                <a:srgbClr val="073E87"/>
              </a:solidFill>
            </a:rPr>
            <a:t>SC</a:t>
          </a:r>
          <a:endParaRPr lang="en-US" b="1" dirty="0">
            <a:solidFill>
              <a:srgbClr val="073E87"/>
            </a:solidFill>
          </a:endParaRPr>
        </a:p>
      </dgm:t>
    </dgm:pt>
    <dgm:pt modelId="{F8F0983F-C871-344D-8D39-6256139C4645}" type="parTrans" cxnId="{25C13503-CFF4-AD4C-908C-FEAF61DB611F}">
      <dgm:prSet/>
      <dgm:spPr/>
      <dgm:t>
        <a:bodyPr/>
        <a:lstStyle/>
        <a:p>
          <a:endParaRPr lang="en-US"/>
        </a:p>
      </dgm:t>
    </dgm:pt>
    <dgm:pt modelId="{F6D77743-FC93-1B45-90DF-E604B46C0752}" type="sibTrans" cxnId="{25C13503-CFF4-AD4C-908C-FEAF61DB611F}">
      <dgm:prSet/>
      <dgm:spPr/>
      <dgm:t>
        <a:bodyPr/>
        <a:lstStyle/>
        <a:p>
          <a:endParaRPr lang="en-US"/>
        </a:p>
      </dgm:t>
    </dgm:pt>
    <dgm:pt modelId="{663C66C5-89B6-C442-B70F-9B542A19B3A4}">
      <dgm:prSet phldrT="[Text]"/>
      <dgm:spPr/>
      <dgm:t>
        <a:bodyPr/>
        <a:lstStyle/>
        <a:p>
          <a:r>
            <a:rPr lang="en-US" b="1" dirty="0" smtClean="0">
              <a:solidFill>
                <a:srgbClr val="073E87"/>
              </a:solidFill>
            </a:rPr>
            <a:t>IL</a:t>
          </a:r>
          <a:endParaRPr lang="en-US" b="1" dirty="0">
            <a:solidFill>
              <a:srgbClr val="073E87"/>
            </a:solidFill>
          </a:endParaRPr>
        </a:p>
      </dgm:t>
    </dgm:pt>
    <dgm:pt modelId="{8A731D75-647A-1344-B606-6F0DCCB3D40B}" type="parTrans" cxnId="{513B7943-3EE3-F946-AFD1-A218BCEB47CB}">
      <dgm:prSet/>
      <dgm:spPr/>
      <dgm:t>
        <a:bodyPr/>
        <a:lstStyle/>
        <a:p>
          <a:endParaRPr lang="en-US"/>
        </a:p>
      </dgm:t>
    </dgm:pt>
    <dgm:pt modelId="{D088CC89-47CE-1A49-BC1F-F6A8C8FC6F8D}" type="sibTrans" cxnId="{513B7943-3EE3-F946-AFD1-A218BCEB47CB}">
      <dgm:prSet/>
      <dgm:spPr/>
      <dgm:t>
        <a:bodyPr/>
        <a:lstStyle/>
        <a:p>
          <a:endParaRPr lang="en-US"/>
        </a:p>
      </dgm:t>
    </dgm:pt>
    <dgm:pt modelId="{EC6EBEEE-7C37-A043-A112-8AC3F57FA579}" type="pres">
      <dgm:prSet presAssocID="{D443251D-6D34-6447-834D-93341BB083E7}" presName="composite" presStyleCnt="0">
        <dgm:presLayoutVars>
          <dgm:chMax val="3"/>
          <dgm:animLvl val="lvl"/>
          <dgm:resizeHandles val="exact"/>
        </dgm:presLayoutVars>
      </dgm:prSet>
      <dgm:spPr/>
    </dgm:pt>
    <dgm:pt modelId="{6E7F4CC8-A449-564B-879D-F3474A84BEE4}" type="pres">
      <dgm:prSet presAssocID="{97B3B0E1-2D76-E34F-80C0-69E53853B5E5}" presName="gear1" presStyleLbl="node1" presStyleIdx="0" presStyleCnt="3">
        <dgm:presLayoutVars>
          <dgm:chMax val="1"/>
          <dgm:bulletEnabled val="1"/>
        </dgm:presLayoutVars>
      </dgm:prSet>
      <dgm:spPr/>
      <dgm:t>
        <a:bodyPr/>
        <a:lstStyle/>
        <a:p>
          <a:endParaRPr lang="en-US"/>
        </a:p>
      </dgm:t>
    </dgm:pt>
    <dgm:pt modelId="{F5042004-7678-7446-995E-0F92AF42C343}" type="pres">
      <dgm:prSet presAssocID="{97B3B0E1-2D76-E34F-80C0-69E53853B5E5}" presName="gear1srcNode" presStyleLbl="node1" presStyleIdx="0" presStyleCnt="3"/>
      <dgm:spPr/>
      <dgm:t>
        <a:bodyPr/>
        <a:lstStyle/>
        <a:p>
          <a:endParaRPr lang="en-US"/>
        </a:p>
      </dgm:t>
    </dgm:pt>
    <dgm:pt modelId="{7C820AAB-06F9-5449-8DE4-EBD936878511}" type="pres">
      <dgm:prSet presAssocID="{97B3B0E1-2D76-E34F-80C0-69E53853B5E5}" presName="gear1dstNode" presStyleLbl="node1" presStyleIdx="0" presStyleCnt="3"/>
      <dgm:spPr/>
      <dgm:t>
        <a:bodyPr/>
        <a:lstStyle/>
        <a:p>
          <a:endParaRPr lang="en-US"/>
        </a:p>
      </dgm:t>
    </dgm:pt>
    <dgm:pt modelId="{B4FE0192-96E2-6B47-BF24-C446C621E1CB}" type="pres">
      <dgm:prSet presAssocID="{E11D596D-BF02-B94B-A195-C9B1BC6AA0D1}" presName="gear2" presStyleLbl="node1" presStyleIdx="1" presStyleCnt="3">
        <dgm:presLayoutVars>
          <dgm:chMax val="1"/>
          <dgm:bulletEnabled val="1"/>
        </dgm:presLayoutVars>
      </dgm:prSet>
      <dgm:spPr/>
      <dgm:t>
        <a:bodyPr/>
        <a:lstStyle/>
        <a:p>
          <a:endParaRPr lang="en-US"/>
        </a:p>
      </dgm:t>
    </dgm:pt>
    <dgm:pt modelId="{F9D52936-38F3-0D4C-9F9C-0F0BE96A24BD}" type="pres">
      <dgm:prSet presAssocID="{E11D596D-BF02-B94B-A195-C9B1BC6AA0D1}" presName="gear2srcNode" presStyleLbl="node1" presStyleIdx="1" presStyleCnt="3"/>
      <dgm:spPr/>
      <dgm:t>
        <a:bodyPr/>
        <a:lstStyle/>
        <a:p>
          <a:endParaRPr lang="en-US"/>
        </a:p>
      </dgm:t>
    </dgm:pt>
    <dgm:pt modelId="{25BB0F02-A006-4148-A0EF-24B69C2A37A7}" type="pres">
      <dgm:prSet presAssocID="{E11D596D-BF02-B94B-A195-C9B1BC6AA0D1}" presName="gear2dstNode" presStyleLbl="node1" presStyleIdx="1" presStyleCnt="3"/>
      <dgm:spPr/>
      <dgm:t>
        <a:bodyPr/>
        <a:lstStyle/>
        <a:p>
          <a:endParaRPr lang="en-US"/>
        </a:p>
      </dgm:t>
    </dgm:pt>
    <dgm:pt modelId="{9599972D-BD1F-074C-8C28-0BB5F91765A0}" type="pres">
      <dgm:prSet presAssocID="{663C66C5-89B6-C442-B70F-9B542A19B3A4}" presName="gear3" presStyleLbl="node1" presStyleIdx="2" presStyleCnt="3"/>
      <dgm:spPr/>
      <dgm:t>
        <a:bodyPr/>
        <a:lstStyle/>
        <a:p>
          <a:endParaRPr lang="en-US"/>
        </a:p>
      </dgm:t>
    </dgm:pt>
    <dgm:pt modelId="{7C9FAA84-BAF7-2F49-B17C-0D38F04C5AB9}" type="pres">
      <dgm:prSet presAssocID="{663C66C5-89B6-C442-B70F-9B542A19B3A4}" presName="gear3tx" presStyleLbl="node1" presStyleIdx="2" presStyleCnt="3">
        <dgm:presLayoutVars>
          <dgm:chMax val="1"/>
          <dgm:bulletEnabled val="1"/>
        </dgm:presLayoutVars>
      </dgm:prSet>
      <dgm:spPr/>
      <dgm:t>
        <a:bodyPr/>
        <a:lstStyle/>
        <a:p>
          <a:endParaRPr lang="en-US"/>
        </a:p>
      </dgm:t>
    </dgm:pt>
    <dgm:pt modelId="{840E954C-1D12-4C4A-AD2F-576F3D754132}" type="pres">
      <dgm:prSet presAssocID="{663C66C5-89B6-C442-B70F-9B542A19B3A4}" presName="gear3srcNode" presStyleLbl="node1" presStyleIdx="2" presStyleCnt="3"/>
      <dgm:spPr/>
      <dgm:t>
        <a:bodyPr/>
        <a:lstStyle/>
        <a:p>
          <a:endParaRPr lang="en-US"/>
        </a:p>
      </dgm:t>
    </dgm:pt>
    <dgm:pt modelId="{168EAD18-C29E-0B42-A020-33CBCBE5C25B}" type="pres">
      <dgm:prSet presAssocID="{663C66C5-89B6-C442-B70F-9B542A19B3A4}" presName="gear3dstNode" presStyleLbl="node1" presStyleIdx="2" presStyleCnt="3"/>
      <dgm:spPr/>
      <dgm:t>
        <a:bodyPr/>
        <a:lstStyle/>
        <a:p>
          <a:endParaRPr lang="en-US"/>
        </a:p>
      </dgm:t>
    </dgm:pt>
    <dgm:pt modelId="{110409BB-8FC1-CB49-B59F-1C9FC70CDF29}" type="pres">
      <dgm:prSet presAssocID="{F6BC283C-BFC2-7C4E-8C60-D6EF4467CC61}" presName="connector1" presStyleLbl="sibTrans2D1" presStyleIdx="0" presStyleCnt="3"/>
      <dgm:spPr/>
      <dgm:t>
        <a:bodyPr/>
        <a:lstStyle/>
        <a:p>
          <a:endParaRPr lang="en-US"/>
        </a:p>
      </dgm:t>
    </dgm:pt>
    <dgm:pt modelId="{ECAE68E7-B5D7-E84B-9E42-E75FE0BEE6C0}" type="pres">
      <dgm:prSet presAssocID="{F6D77743-FC93-1B45-90DF-E604B46C0752}" presName="connector2" presStyleLbl="sibTrans2D1" presStyleIdx="1" presStyleCnt="3"/>
      <dgm:spPr/>
      <dgm:t>
        <a:bodyPr/>
        <a:lstStyle/>
        <a:p>
          <a:endParaRPr lang="en-US"/>
        </a:p>
      </dgm:t>
    </dgm:pt>
    <dgm:pt modelId="{1B45F029-1D42-9245-9BDD-16A6FE15D80F}" type="pres">
      <dgm:prSet presAssocID="{D088CC89-47CE-1A49-BC1F-F6A8C8FC6F8D}" presName="connector3" presStyleLbl="sibTrans2D1" presStyleIdx="2" presStyleCnt="3"/>
      <dgm:spPr/>
      <dgm:t>
        <a:bodyPr/>
        <a:lstStyle/>
        <a:p>
          <a:endParaRPr lang="en-US"/>
        </a:p>
      </dgm:t>
    </dgm:pt>
  </dgm:ptLst>
  <dgm:cxnLst>
    <dgm:cxn modelId="{D49FA816-D503-2B48-A1B2-A62B83CA379D}" type="presOf" srcId="{663C66C5-89B6-C442-B70F-9B542A19B3A4}" destId="{9599972D-BD1F-074C-8C28-0BB5F91765A0}" srcOrd="0" destOrd="0" presId="urn:microsoft.com/office/officeart/2005/8/layout/gear1"/>
    <dgm:cxn modelId="{9C368F1F-610A-FB45-BC24-9B5C7EB7D12E}" type="presOf" srcId="{663C66C5-89B6-C442-B70F-9B542A19B3A4}" destId="{840E954C-1D12-4C4A-AD2F-576F3D754132}" srcOrd="2" destOrd="0" presId="urn:microsoft.com/office/officeart/2005/8/layout/gear1"/>
    <dgm:cxn modelId="{035D9E97-78BF-E042-8393-70C0E17B8974}" type="presOf" srcId="{E11D596D-BF02-B94B-A195-C9B1BC6AA0D1}" destId="{B4FE0192-96E2-6B47-BF24-C446C621E1CB}" srcOrd="0" destOrd="0" presId="urn:microsoft.com/office/officeart/2005/8/layout/gear1"/>
    <dgm:cxn modelId="{846C2948-A693-2849-95E8-724AD0E35727}" type="presOf" srcId="{663C66C5-89B6-C442-B70F-9B542A19B3A4}" destId="{168EAD18-C29E-0B42-A020-33CBCBE5C25B}" srcOrd="3" destOrd="0" presId="urn:microsoft.com/office/officeart/2005/8/layout/gear1"/>
    <dgm:cxn modelId="{DD308301-EA99-3744-927A-A78C872D028E}" type="presOf" srcId="{663C66C5-89B6-C442-B70F-9B542A19B3A4}" destId="{7C9FAA84-BAF7-2F49-B17C-0D38F04C5AB9}" srcOrd="1" destOrd="0" presId="urn:microsoft.com/office/officeart/2005/8/layout/gear1"/>
    <dgm:cxn modelId="{B6928C85-B75D-5942-97F2-8AE7AB514952}" type="presOf" srcId="{97B3B0E1-2D76-E34F-80C0-69E53853B5E5}" destId="{7C820AAB-06F9-5449-8DE4-EBD936878511}" srcOrd="2" destOrd="0" presId="urn:microsoft.com/office/officeart/2005/8/layout/gear1"/>
    <dgm:cxn modelId="{40769762-4617-A74C-9CB0-972FE7312D2F}" type="presOf" srcId="{E11D596D-BF02-B94B-A195-C9B1BC6AA0D1}" destId="{F9D52936-38F3-0D4C-9F9C-0F0BE96A24BD}" srcOrd="1" destOrd="0" presId="urn:microsoft.com/office/officeart/2005/8/layout/gear1"/>
    <dgm:cxn modelId="{513B7943-3EE3-F946-AFD1-A218BCEB47CB}" srcId="{D443251D-6D34-6447-834D-93341BB083E7}" destId="{663C66C5-89B6-C442-B70F-9B542A19B3A4}" srcOrd="2" destOrd="0" parTransId="{8A731D75-647A-1344-B606-6F0DCCB3D40B}" sibTransId="{D088CC89-47CE-1A49-BC1F-F6A8C8FC6F8D}"/>
    <dgm:cxn modelId="{5268167F-D30E-7049-AE60-D76BCF374CA2}" type="presOf" srcId="{D443251D-6D34-6447-834D-93341BB083E7}" destId="{EC6EBEEE-7C37-A043-A112-8AC3F57FA579}" srcOrd="0" destOrd="0" presId="urn:microsoft.com/office/officeart/2005/8/layout/gear1"/>
    <dgm:cxn modelId="{6C26C22C-6779-A74A-99D6-E2F5113D2CA9}" type="presOf" srcId="{F6D77743-FC93-1B45-90DF-E604B46C0752}" destId="{ECAE68E7-B5D7-E84B-9E42-E75FE0BEE6C0}" srcOrd="0" destOrd="0" presId="urn:microsoft.com/office/officeart/2005/8/layout/gear1"/>
    <dgm:cxn modelId="{986C48AE-572F-994D-82ED-70B4C71C582A}" srcId="{D443251D-6D34-6447-834D-93341BB083E7}" destId="{97B3B0E1-2D76-E34F-80C0-69E53853B5E5}" srcOrd="0" destOrd="0" parTransId="{3DD4A5D0-A204-094D-A9F5-D54455E96E1E}" sibTransId="{F6BC283C-BFC2-7C4E-8C60-D6EF4467CC61}"/>
    <dgm:cxn modelId="{08080A75-340D-8C46-B8B6-FD9A094B18DC}" type="presOf" srcId="{D088CC89-47CE-1A49-BC1F-F6A8C8FC6F8D}" destId="{1B45F029-1D42-9245-9BDD-16A6FE15D80F}" srcOrd="0" destOrd="0" presId="urn:microsoft.com/office/officeart/2005/8/layout/gear1"/>
    <dgm:cxn modelId="{204EE5FD-0EF1-B44E-BA76-987E04BD28D8}" type="presOf" srcId="{97B3B0E1-2D76-E34F-80C0-69E53853B5E5}" destId="{F5042004-7678-7446-995E-0F92AF42C343}" srcOrd="1" destOrd="0" presId="urn:microsoft.com/office/officeart/2005/8/layout/gear1"/>
    <dgm:cxn modelId="{25C13503-CFF4-AD4C-908C-FEAF61DB611F}" srcId="{D443251D-6D34-6447-834D-93341BB083E7}" destId="{E11D596D-BF02-B94B-A195-C9B1BC6AA0D1}" srcOrd="1" destOrd="0" parTransId="{F8F0983F-C871-344D-8D39-6256139C4645}" sibTransId="{F6D77743-FC93-1B45-90DF-E604B46C0752}"/>
    <dgm:cxn modelId="{6AA1D3B9-3E95-7D49-988B-D195BF87754A}" type="presOf" srcId="{F6BC283C-BFC2-7C4E-8C60-D6EF4467CC61}" destId="{110409BB-8FC1-CB49-B59F-1C9FC70CDF29}" srcOrd="0" destOrd="0" presId="urn:microsoft.com/office/officeart/2005/8/layout/gear1"/>
    <dgm:cxn modelId="{7566DE13-B9FD-F44A-823F-A75138D7976F}" type="presOf" srcId="{97B3B0E1-2D76-E34F-80C0-69E53853B5E5}" destId="{6E7F4CC8-A449-564B-879D-F3474A84BEE4}" srcOrd="0" destOrd="0" presId="urn:microsoft.com/office/officeart/2005/8/layout/gear1"/>
    <dgm:cxn modelId="{25CBA9F9-5557-A94D-8C6F-1ECC9CF5C55D}" type="presOf" srcId="{E11D596D-BF02-B94B-A195-C9B1BC6AA0D1}" destId="{25BB0F02-A006-4148-A0EF-24B69C2A37A7}" srcOrd="2" destOrd="0" presId="urn:microsoft.com/office/officeart/2005/8/layout/gear1"/>
    <dgm:cxn modelId="{A8374747-72DE-164E-BA1D-0CA675A651BE}" type="presParOf" srcId="{EC6EBEEE-7C37-A043-A112-8AC3F57FA579}" destId="{6E7F4CC8-A449-564B-879D-F3474A84BEE4}" srcOrd="0" destOrd="0" presId="urn:microsoft.com/office/officeart/2005/8/layout/gear1"/>
    <dgm:cxn modelId="{10687606-52E4-714C-8EEE-6D255DCF3BFE}" type="presParOf" srcId="{EC6EBEEE-7C37-A043-A112-8AC3F57FA579}" destId="{F5042004-7678-7446-995E-0F92AF42C343}" srcOrd="1" destOrd="0" presId="urn:microsoft.com/office/officeart/2005/8/layout/gear1"/>
    <dgm:cxn modelId="{C3A1452B-1F16-1546-A01F-5C545E4F022C}" type="presParOf" srcId="{EC6EBEEE-7C37-A043-A112-8AC3F57FA579}" destId="{7C820AAB-06F9-5449-8DE4-EBD936878511}" srcOrd="2" destOrd="0" presId="urn:microsoft.com/office/officeart/2005/8/layout/gear1"/>
    <dgm:cxn modelId="{52E97F34-421C-1D48-B9AE-235C95D5A1D6}" type="presParOf" srcId="{EC6EBEEE-7C37-A043-A112-8AC3F57FA579}" destId="{B4FE0192-96E2-6B47-BF24-C446C621E1CB}" srcOrd="3" destOrd="0" presId="urn:microsoft.com/office/officeart/2005/8/layout/gear1"/>
    <dgm:cxn modelId="{6F5C5FDE-8D43-3A43-94E5-9C6ED9A885F9}" type="presParOf" srcId="{EC6EBEEE-7C37-A043-A112-8AC3F57FA579}" destId="{F9D52936-38F3-0D4C-9F9C-0F0BE96A24BD}" srcOrd="4" destOrd="0" presId="urn:microsoft.com/office/officeart/2005/8/layout/gear1"/>
    <dgm:cxn modelId="{C118E2DB-23D1-7346-B06A-C92CD4145323}" type="presParOf" srcId="{EC6EBEEE-7C37-A043-A112-8AC3F57FA579}" destId="{25BB0F02-A006-4148-A0EF-24B69C2A37A7}" srcOrd="5" destOrd="0" presId="urn:microsoft.com/office/officeart/2005/8/layout/gear1"/>
    <dgm:cxn modelId="{BD9A74F7-72BB-FE4E-9693-9BFCA4B5E2F5}" type="presParOf" srcId="{EC6EBEEE-7C37-A043-A112-8AC3F57FA579}" destId="{9599972D-BD1F-074C-8C28-0BB5F91765A0}" srcOrd="6" destOrd="0" presId="urn:microsoft.com/office/officeart/2005/8/layout/gear1"/>
    <dgm:cxn modelId="{29B40F18-6D26-BC41-BAA9-58734D0E2761}" type="presParOf" srcId="{EC6EBEEE-7C37-A043-A112-8AC3F57FA579}" destId="{7C9FAA84-BAF7-2F49-B17C-0D38F04C5AB9}" srcOrd="7" destOrd="0" presId="urn:microsoft.com/office/officeart/2005/8/layout/gear1"/>
    <dgm:cxn modelId="{1213987C-E391-A749-AED9-34CFF7DE1355}" type="presParOf" srcId="{EC6EBEEE-7C37-A043-A112-8AC3F57FA579}" destId="{840E954C-1D12-4C4A-AD2F-576F3D754132}" srcOrd="8" destOrd="0" presId="urn:microsoft.com/office/officeart/2005/8/layout/gear1"/>
    <dgm:cxn modelId="{22A3C361-E090-CB49-946C-319C8D9F7304}" type="presParOf" srcId="{EC6EBEEE-7C37-A043-A112-8AC3F57FA579}" destId="{168EAD18-C29E-0B42-A020-33CBCBE5C25B}" srcOrd="9" destOrd="0" presId="urn:microsoft.com/office/officeart/2005/8/layout/gear1"/>
    <dgm:cxn modelId="{9703B798-88B3-B14D-864A-1916E5A44E0C}" type="presParOf" srcId="{EC6EBEEE-7C37-A043-A112-8AC3F57FA579}" destId="{110409BB-8FC1-CB49-B59F-1C9FC70CDF29}" srcOrd="10" destOrd="0" presId="urn:microsoft.com/office/officeart/2005/8/layout/gear1"/>
    <dgm:cxn modelId="{76EDF2DE-0783-3E41-84E2-7C09F0438676}" type="presParOf" srcId="{EC6EBEEE-7C37-A043-A112-8AC3F57FA579}" destId="{ECAE68E7-B5D7-E84B-9E42-E75FE0BEE6C0}" srcOrd="11" destOrd="0" presId="urn:microsoft.com/office/officeart/2005/8/layout/gear1"/>
    <dgm:cxn modelId="{C390473E-BBA2-094E-BF28-80F5F0B7129D}" type="presParOf" srcId="{EC6EBEEE-7C37-A043-A112-8AC3F57FA579}" destId="{1B45F029-1D42-9245-9BDD-16A6FE15D80F}"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EE9874-F6FC-A640-961C-270124B0388F}" type="doc">
      <dgm:prSet loTypeId="urn:microsoft.com/office/officeart/2005/8/layout/hList3" loCatId="list" qsTypeId="urn:microsoft.com/office/officeart/2005/8/quickstyle/simple4" qsCatId="simple" csTypeId="urn:microsoft.com/office/officeart/2005/8/colors/accent2_2" csCatId="accent2" phldr="1"/>
      <dgm:spPr/>
      <dgm:t>
        <a:bodyPr/>
        <a:lstStyle/>
        <a:p>
          <a:endParaRPr lang="en-US"/>
        </a:p>
      </dgm:t>
    </dgm:pt>
    <dgm:pt modelId="{E337A7BA-9316-DE45-B79B-F57AD1DE4818}">
      <dgm:prSet phldrT="[Text]"/>
      <dgm:spPr/>
      <dgm:t>
        <a:bodyPr/>
        <a:lstStyle/>
        <a:p>
          <a:r>
            <a:rPr lang="en-US" dirty="0" smtClean="0">
              <a:latin typeface="Candara"/>
              <a:cs typeface="Candara"/>
            </a:rPr>
            <a:t>Deep “Invisible” Web</a:t>
          </a:r>
          <a:endParaRPr lang="en-US" dirty="0">
            <a:latin typeface="Candara"/>
            <a:cs typeface="Candara"/>
          </a:endParaRPr>
        </a:p>
      </dgm:t>
    </dgm:pt>
    <dgm:pt modelId="{CAFDF8A0-019A-6D43-BB61-B4869D255246}" type="parTrans" cxnId="{0A9B3F9D-2B34-C247-834A-8B2939CF5AD6}">
      <dgm:prSet/>
      <dgm:spPr/>
      <dgm:t>
        <a:bodyPr/>
        <a:lstStyle/>
        <a:p>
          <a:endParaRPr lang="en-US"/>
        </a:p>
      </dgm:t>
    </dgm:pt>
    <dgm:pt modelId="{F50BE64C-E0C0-704D-A353-9112BC2BF1B5}" type="sibTrans" cxnId="{0A9B3F9D-2B34-C247-834A-8B2939CF5AD6}">
      <dgm:prSet/>
      <dgm:spPr/>
      <dgm:t>
        <a:bodyPr/>
        <a:lstStyle/>
        <a:p>
          <a:endParaRPr lang="en-US"/>
        </a:p>
      </dgm:t>
    </dgm:pt>
    <dgm:pt modelId="{56326BA2-229D-D643-B786-8CEF1B5BD6B9}">
      <dgm:prSet phldrT="[Text]"/>
      <dgm:spPr/>
      <dgm:t>
        <a:bodyPr/>
        <a:lstStyle/>
        <a:p>
          <a:r>
            <a:rPr lang="en-US" dirty="0" smtClean="0">
              <a:latin typeface="Candara"/>
              <a:cs typeface="Candara"/>
            </a:rPr>
            <a:t>Journal Subscriptions</a:t>
          </a:r>
          <a:endParaRPr lang="en-US" dirty="0">
            <a:latin typeface="Candara"/>
            <a:cs typeface="Candara"/>
          </a:endParaRPr>
        </a:p>
      </dgm:t>
    </dgm:pt>
    <dgm:pt modelId="{BE6AB2EF-509E-D140-8F7F-862009631926}" type="parTrans" cxnId="{B3CDCD20-54C9-1F46-A5ED-6B368131A2D7}">
      <dgm:prSet/>
      <dgm:spPr/>
      <dgm:t>
        <a:bodyPr/>
        <a:lstStyle/>
        <a:p>
          <a:endParaRPr lang="en-US"/>
        </a:p>
      </dgm:t>
    </dgm:pt>
    <dgm:pt modelId="{08A45D4B-0B6A-9E4C-95FB-4452DBC8A6F1}" type="sibTrans" cxnId="{B3CDCD20-54C9-1F46-A5ED-6B368131A2D7}">
      <dgm:prSet/>
      <dgm:spPr/>
      <dgm:t>
        <a:bodyPr/>
        <a:lstStyle/>
        <a:p>
          <a:endParaRPr lang="en-US"/>
        </a:p>
      </dgm:t>
    </dgm:pt>
    <dgm:pt modelId="{71654434-4F56-4D49-8E42-C8F2CF394B55}">
      <dgm:prSet phldrT="[Text]"/>
      <dgm:spPr/>
      <dgm:t>
        <a:bodyPr/>
        <a:lstStyle/>
        <a:p>
          <a:r>
            <a:rPr lang="en-US" dirty="0" smtClean="0">
              <a:latin typeface="Candara"/>
              <a:cs typeface="Candara"/>
            </a:rPr>
            <a:t>Article Databases</a:t>
          </a:r>
          <a:endParaRPr lang="en-US" dirty="0">
            <a:latin typeface="Candara"/>
            <a:cs typeface="Candara"/>
          </a:endParaRPr>
        </a:p>
      </dgm:t>
    </dgm:pt>
    <dgm:pt modelId="{529A95D8-DB7F-3A4C-A930-266FA24944FE}" type="parTrans" cxnId="{A092A57B-8F37-7C45-9750-B20951FAA124}">
      <dgm:prSet/>
      <dgm:spPr/>
      <dgm:t>
        <a:bodyPr/>
        <a:lstStyle/>
        <a:p>
          <a:endParaRPr lang="en-US"/>
        </a:p>
      </dgm:t>
    </dgm:pt>
    <dgm:pt modelId="{A319F044-E0C1-C142-8A85-BC6EF5A6E53A}" type="sibTrans" cxnId="{A092A57B-8F37-7C45-9750-B20951FAA124}">
      <dgm:prSet/>
      <dgm:spPr/>
      <dgm:t>
        <a:bodyPr/>
        <a:lstStyle/>
        <a:p>
          <a:endParaRPr lang="en-US"/>
        </a:p>
      </dgm:t>
    </dgm:pt>
    <dgm:pt modelId="{0CA1F7E7-639E-054E-8389-1C9DA6B89BE5}">
      <dgm:prSet/>
      <dgm:spPr/>
      <dgm:t>
        <a:bodyPr/>
        <a:lstStyle/>
        <a:p>
          <a:r>
            <a:rPr lang="en-US" dirty="0" smtClean="0">
              <a:latin typeface="Candara"/>
              <a:cs typeface="Candara"/>
            </a:rPr>
            <a:t>Google Scholar</a:t>
          </a:r>
          <a:endParaRPr lang="en-US" dirty="0">
            <a:latin typeface="Candara"/>
            <a:cs typeface="Candara"/>
          </a:endParaRPr>
        </a:p>
      </dgm:t>
    </dgm:pt>
    <dgm:pt modelId="{4409D2D4-FD8E-7C4D-9408-A46199D425B7}" type="parTrans" cxnId="{A93607A7-7F1D-CD44-8246-EE7BD0057C8A}">
      <dgm:prSet/>
      <dgm:spPr/>
      <dgm:t>
        <a:bodyPr/>
        <a:lstStyle/>
        <a:p>
          <a:endParaRPr lang="en-US"/>
        </a:p>
      </dgm:t>
    </dgm:pt>
    <dgm:pt modelId="{2580DDCA-812E-5841-AC5D-9D82589D271A}" type="sibTrans" cxnId="{A93607A7-7F1D-CD44-8246-EE7BD0057C8A}">
      <dgm:prSet/>
      <dgm:spPr/>
      <dgm:t>
        <a:bodyPr/>
        <a:lstStyle/>
        <a:p>
          <a:endParaRPr lang="en-US"/>
        </a:p>
      </dgm:t>
    </dgm:pt>
    <dgm:pt modelId="{EB71F738-267C-774B-A30B-1896BC84E22B}" type="pres">
      <dgm:prSet presAssocID="{8FEE9874-F6FC-A640-961C-270124B0388F}" presName="composite" presStyleCnt="0">
        <dgm:presLayoutVars>
          <dgm:chMax val="1"/>
          <dgm:dir/>
          <dgm:resizeHandles val="exact"/>
        </dgm:presLayoutVars>
      </dgm:prSet>
      <dgm:spPr/>
      <dgm:t>
        <a:bodyPr/>
        <a:lstStyle/>
        <a:p>
          <a:endParaRPr lang="en-US"/>
        </a:p>
      </dgm:t>
    </dgm:pt>
    <dgm:pt modelId="{E77811D9-F0B9-FF49-8F12-7A55FDABDADE}" type="pres">
      <dgm:prSet presAssocID="{E337A7BA-9316-DE45-B79B-F57AD1DE4818}" presName="roof" presStyleLbl="dkBgShp" presStyleIdx="0" presStyleCnt="2" custLinFactNeighborX="-2500" custLinFactNeighborY="0"/>
      <dgm:spPr/>
      <dgm:t>
        <a:bodyPr/>
        <a:lstStyle/>
        <a:p>
          <a:endParaRPr lang="en-US"/>
        </a:p>
      </dgm:t>
    </dgm:pt>
    <dgm:pt modelId="{1CC2CB93-7401-F241-BA68-119BAF6B78A6}" type="pres">
      <dgm:prSet presAssocID="{E337A7BA-9316-DE45-B79B-F57AD1DE4818}" presName="pillars" presStyleCnt="0"/>
      <dgm:spPr/>
    </dgm:pt>
    <dgm:pt modelId="{6CABD218-01D8-F24C-8785-066BD1E4138A}" type="pres">
      <dgm:prSet presAssocID="{E337A7BA-9316-DE45-B79B-F57AD1DE4818}" presName="pillar1" presStyleLbl="node1" presStyleIdx="0" presStyleCnt="3" custLinFactNeighborX="-147" custLinFactNeighborY="-133">
        <dgm:presLayoutVars>
          <dgm:bulletEnabled val="1"/>
        </dgm:presLayoutVars>
      </dgm:prSet>
      <dgm:spPr/>
      <dgm:t>
        <a:bodyPr/>
        <a:lstStyle/>
        <a:p>
          <a:endParaRPr lang="en-US"/>
        </a:p>
      </dgm:t>
    </dgm:pt>
    <dgm:pt modelId="{429CB27E-D834-0C4B-95C4-02D4B0135748}" type="pres">
      <dgm:prSet presAssocID="{0CA1F7E7-639E-054E-8389-1C9DA6B89BE5}" presName="pillarX" presStyleLbl="node1" presStyleIdx="1" presStyleCnt="3" custLinFactX="147" custLinFactNeighborX="100000" custLinFactNeighborY="429">
        <dgm:presLayoutVars>
          <dgm:bulletEnabled val="1"/>
        </dgm:presLayoutVars>
      </dgm:prSet>
      <dgm:spPr/>
      <dgm:t>
        <a:bodyPr/>
        <a:lstStyle/>
        <a:p>
          <a:endParaRPr lang="en-US"/>
        </a:p>
      </dgm:t>
    </dgm:pt>
    <dgm:pt modelId="{C6699360-D095-CD40-A42E-08899886AFCD}" type="pres">
      <dgm:prSet presAssocID="{71654434-4F56-4D49-8E42-C8F2CF394B55}" presName="pillarX" presStyleLbl="node1" presStyleIdx="2" presStyleCnt="3" custLinFactNeighborX="-100000" custLinFactNeighborY="99">
        <dgm:presLayoutVars>
          <dgm:bulletEnabled val="1"/>
        </dgm:presLayoutVars>
      </dgm:prSet>
      <dgm:spPr/>
      <dgm:t>
        <a:bodyPr/>
        <a:lstStyle/>
        <a:p>
          <a:endParaRPr lang="en-US"/>
        </a:p>
      </dgm:t>
    </dgm:pt>
    <dgm:pt modelId="{70BF97B4-696B-6B4D-8606-74EE9D3FAA8B}" type="pres">
      <dgm:prSet presAssocID="{E337A7BA-9316-DE45-B79B-F57AD1DE4818}" presName="base" presStyleLbl="dkBgShp" presStyleIdx="1" presStyleCnt="2"/>
      <dgm:spPr/>
    </dgm:pt>
  </dgm:ptLst>
  <dgm:cxnLst>
    <dgm:cxn modelId="{A092A57B-8F37-7C45-9750-B20951FAA124}" srcId="{E337A7BA-9316-DE45-B79B-F57AD1DE4818}" destId="{71654434-4F56-4D49-8E42-C8F2CF394B55}" srcOrd="2" destOrd="0" parTransId="{529A95D8-DB7F-3A4C-A930-266FA24944FE}" sibTransId="{A319F044-E0C1-C142-8A85-BC6EF5A6E53A}"/>
    <dgm:cxn modelId="{0A9B3F9D-2B34-C247-834A-8B2939CF5AD6}" srcId="{8FEE9874-F6FC-A640-961C-270124B0388F}" destId="{E337A7BA-9316-DE45-B79B-F57AD1DE4818}" srcOrd="0" destOrd="0" parTransId="{CAFDF8A0-019A-6D43-BB61-B4869D255246}" sibTransId="{F50BE64C-E0C0-704D-A353-9112BC2BF1B5}"/>
    <dgm:cxn modelId="{F1BB730E-0415-1348-A969-6C01CBE674C1}" type="presOf" srcId="{0CA1F7E7-639E-054E-8389-1C9DA6B89BE5}" destId="{429CB27E-D834-0C4B-95C4-02D4B0135748}" srcOrd="0" destOrd="0" presId="urn:microsoft.com/office/officeart/2005/8/layout/hList3"/>
    <dgm:cxn modelId="{1629F2B8-2D20-C24A-AA46-CBD6E3750E2F}" type="presOf" srcId="{E337A7BA-9316-DE45-B79B-F57AD1DE4818}" destId="{E77811D9-F0B9-FF49-8F12-7A55FDABDADE}" srcOrd="0" destOrd="0" presId="urn:microsoft.com/office/officeart/2005/8/layout/hList3"/>
    <dgm:cxn modelId="{61E6820D-4382-C141-B1E1-F633C6D2FD1C}" type="presOf" srcId="{71654434-4F56-4D49-8E42-C8F2CF394B55}" destId="{C6699360-D095-CD40-A42E-08899886AFCD}" srcOrd="0" destOrd="0" presId="urn:microsoft.com/office/officeart/2005/8/layout/hList3"/>
    <dgm:cxn modelId="{4FD601F9-C9B0-2743-8E72-4B2DCA831E08}" type="presOf" srcId="{8FEE9874-F6FC-A640-961C-270124B0388F}" destId="{EB71F738-267C-774B-A30B-1896BC84E22B}" srcOrd="0" destOrd="0" presId="urn:microsoft.com/office/officeart/2005/8/layout/hList3"/>
    <dgm:cxn modelId="{A93607A7-7F1D-CD44-8246-EE7BD0057C8A}" srcId="{E337A7BA-9316-DE45-B79B-F57AD1DE4818}" destId="{0CA1F7E7-639E-054E-8389-1C9DA6B89BE5}" srcOrd="1" destOrd="0" parTransId="{4409D2D4-FD8E-7C4D-9408-A46199D425B7}" sibTransId="{2580DDCA-812E-5841-AC5D-9D82589D271A}"/>
    <dgm:cxn modelId="{8383399A-93FA-EF4D-B888-C15ECB91ECBE}" type="presOf" srcId="{56326BA2-229D-D643-B786-8CEF1B5BD6B9}" destId="{6CABD218-01D8-F24C-8785-066BD1E4138A}" srcOrd="0" destOrd="0" presId="urn:microsoft.com/office/officeart/2005/8/layout/hList3"/>
    <dgm:cxn modelId="{B3CDCD20-54C9-1F46-A5ED-6B368131A2D7}" srcId="{E337A7BA-9316-DE45-B79B-F57AD1DE4818}" destId="{56326BA2-229D-D643-B786-8CEF1B5BD6B9}" srcOrd="0" destOrd="0" parTransId="{BE6AB2EF-509E-D140-8F7F-862009631926}" sibTransId="{08A45D4B-0B6A-9E4C-95FB-4452DBC8A6F1}"/>
    <dgm:cxn modelId="{F1F8DF02-5E0B-714C-8EA7-C2CA36808643}" type="presParOf" srcId="{EB71F738-267C-774B-A30B-1896BC84E22B}" destId="{E77811D9-F0B9-FF49-8F12-7A55FDABDADE}" srcOrd="0" destOrd="0" presId="urn:microsoft.com/office/officeart/2005/8/layout/hList3"/>
    <dgm:cxn modelId="{E149D645-D209-964E-949B-15D78E5BB7DD}" type="presParOf" srcId="{EB71F738-267C-774B-A30B-1896BC84E22B}" destId="{1CC2CB93-7401-F241-BA68-119BAF6B78A6}" srcOrd="1" destOrd="0" presId="urn:microsoft.com/office/officeart/2005/8/layout/hList3"/>
    <dgm:cxn modelId="{805073A6-322A-9E45-B53B-83F92348AA62}" type="presParOf" srcId="{1CC2CB93-7401-F241-BA68-119BAF6B78A6}" destId="{6CABD218-01D8-F24C-8785-066BD1E4138A}" srcOrd="0" destOrd="0" presId="urn:microsoft.com/office/officeart/2005/8/layout/hList3"/>
    <dgm:cxn modelId="{40984199-1CD6-804C-A770-C66B99844D15}" type="presParOf" srcId="{1CC2CB93-7401-F241-BA68-119BAF6B78A6}" destId="{429CB27E-D834-0C4B-95C4-02D4B0135748}" srcOrd="1" destOrd="0" presId="urn:microsoft.com/office/officeart/2005/8/layout/hList3"/>
    <dgm:cxn modelId="{BC58C78B-AC6D-6448-99ED-8CF37C5DA14D}" type="presParOf" srcId="{1CC2CB93-7401-F241-BA68-119BAF6B78A6}" destId="{C6699360-D095-CD40-A42E-08899886AFCD}" srcOrd="2" destOrd="0" presId="urn:microsoft.com/office/officeart/2005/8/layout/hList3"/>
    <dgm:cxn modelId="{33CFDF3A-CD66-3D44-AB7A-B77930D8552D}" type="presParOf" srcId="{EB71F738-267C-774B-A30B-1896BC84E22B}" destId="{70BF97B4-696B-6B4D-8606-74EE9D3FAA8B}"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A54F33D-9C95-49F3-B851-DCBDCF324076}" type="doc">
      <dgm:prSet loTypeId="urn:microsoft.com/office/officeart/2005/8/layout/venn1" loCatId="relationship" qsTypeId="urn:microsoft.com/office/officeart/2005/8/quickstyle/simple2" qsCatId="simple" csTypeId="urn:microsoft.com/office/officeart/2005/8/colors/accent1_3" csCatId="accent1" phldr="1"/>
      <dgm:spPr/>
      <dgm:t>
        <a:bodyPr/>
        <a:lstStyle/>
        <a:p>
          <a:endParaRPr lang="en-US"/>
        </a:p>
      </dgm:t>
    </dgm:pt>
    <dgm:pt modelId="{66441D8C-591C-4700-9BBA-8E98B899B62F}">
      <dgm:prSet phldrT="[Text]" custT="1"/>
      <dgm:spPr/>
      <dgm:t>
        <a:bodyPr/>
        <a:lstStyle/>
        <a:p>
          <a:r>
            <a:rPr lang="en-US" sz="2800" b="1" dirty="0">
              <a:solidFill>
                <a:srgbClr val="000090"/>
              </a:solidFill>
              <a:latin typeface="Candara"/>
              <a:cs typeface="Candara"/>
            </a:rPr>
            <a:t>Scholarly Communication</a:t>
          </a:r>
        </a:p>
      </dgm:t>
    </dgm:pt>
    <dgm:pt modelId="{C9D49910-72F4-439F-B5EB-7097C558F84E}" type="parTrans" cxnId="{69EAEAE1-4E5B-4C95-B4CA-D3FEF3772D94}">
      <dgm:prSet/>
      <dgm:spPr/>
      <dgm:t>
        <a:bodyPr/>
        <a:lstStyle/>
        <a:p>
          <a:endParaRPr lang="en-US" sz="1400"/>
        </a:p>
      </dgm:t>
    </dgm:pt>
    <dgm:pt modelId="{50E24226-5664-4345-B058-06D8409E34D3}" type="sibTrans" cxnId="{69EAEAE1-4E5B-4C95-B4CA-D3FEF3772D94}">
      <dgm:prSet/>
      <dgm:spPr/>
      <dgm:t>
        <a:bodyPr/>
        <a:lstStyle/>
        <a:p>
          <a:endParaRPr lang="en-US" sz="1400"/>
        </a:p>
      </dgm:t>
    </dgm:pt>
    <dgm:pt modelId="{0A06257B-36FC-42FB-8427-F7AE400506DD}">
      <dgm:prSet phldrT="[Text]" custT="1"/>
      <dgm:spPr/>
      <dgm:t>
        <a:bodyPr/>
        <a:lstStyle/>
        <a:p>
          <a:r>
            <a:rPr lang="en-US" sz="2800" b="1" dirty="0">
              <a:solidFill>
                <a:srgbClr val="000090"/>
              </a:solidFill>
              <a:latin typeface="Candara"/>
              <a:cs typeface="Candara"/>
            </a:rPr>
            <a:t>Information Literacy</a:t>
          </a:r>
        </a:p>
      </dgm:t>
    </dgm:pt>
    <dgm:pt modelId="{A7A41A02-578F-4D41-A7AA-29ECC5F207C5}" type="parTrans" cxnId="{A7462E89-5C58-474A-96A8-438D940D1A83}">
      <dgm:prSet/>
      <dgm:spPr/>
      <dgm:t>
        <a:bodyPr/>
        <a:lstStyle/>
        <a:p>
          <a:endParaRPr lang="en-US" sz="1400"/>
        </a:p>
      </dgm:t>
    </dgm:pt>
    <dgm:pt modelId="{E71116ED-2392-422C-8FD0-FADDA0EE532F}" type="sibTrans" cxnId="{A7462E89-5C58-474A-96A8-438D940D1A83}">
      <dgm:prSet/>
      <dgm:spPr/>
      <dgm:t>
        <a:bodyPr/>
        <a:lstStyle/>
        <a:p>
          <a:endParaRPr lang="en-US" sz="1400"/>
        </a:p>
      </dgm:t>
    </dgm:pt>
    <dgm:pt modelId="{32B38534-2C30-431A-932D-8148BB67D447}" type="pres">
      <dgm:prSet presAssocID="{0A54F33D-9C95-49F3-B851-DCBDCF324076}" presName="compositeShape" presStyleCnt="0">
        <dgm:presLayoutVars>
          <dgm:chMax val="7"/>
          <dgm:dir/>
          <dgm:resizeHandles val="exact"/>
        </dgm:presLayoutVars>
      </dgm:prSet>
      <dgm:spPr/>
      <dgm:t>
        <a:bodyPr/>
        <a:lstStyle/>
        <a:p>
          <a:endParaRPr lang="en-US"/>
        </a:p>
      </dgm:t>
    </dgm:pt>
    <dgm:pt modelId="{81D36077-F3C6-486B-A865-10001D705CD3}" type="pres">
      <dgm:prSet presAssocID="{66441D8C-591C-4700-9BBA-8E98B899B62F}" presName="circ1" presStyleLbl="vennNode1" presStyleIdx="0" presStyleCnt="2" custLinFactNeighborX="-5722" custLinFactNeighborY="-1718"/>
      <dgm:spPr/>
      <dgm:t>
        <a:bodyPr/>
        <a:lstStyle/>
        <a:p>
          <a:endParaRPr lang="en-US"/>
        </a:p>
      </dgm:t>
    </dgm:pt>
    <dgm:pt modelId="{24B165F8-EF30-43C3-993C-440C2200AF3B}" type="pres">
      <dgm:prSet presAssocID="{66441D8C-591C-4700-9BBA-8E98B899B62F}" presName="circ1Tx" presStyleLbl="revTx" presStyleIdx="0" presStyleCnt="0">
        <dgm:presLayoutVars>
          <dgm:chMax val="0"/>
          <dgm:chPref val="0"/>
          <dgm:bulletEnabled val="1"/>
        </dgm:presLayoutVars>
      </dgm:prSet>
      <dgm:spPr/>
      <dgm:t>
        <a:bodyPr/>
        <a:lstStyle/>
        <a:p>
          <a:endParaRPr lang="en-US"/>
        </a:p>
      </dgm:t>
    </dgm:pt>
    <dgm:pt modelId="{41194CC0-654A-4439-8359-178C9DEDD343}" type="pres">
      <dgm:prSet presAssocID="{0A06257B-36FC-42FB-8427-F7AE400506DD}" presName="circ2" presStyleLbl="vennNode1" presStyleIdx="1" presStyleCnt="2" custLinFactNeighborX="2286" custLinFactNeighborY="-1718"/>
      <dgm:spPr/>
      <dgm:t>
        <a:bodyPr/>
        <a:lstStyle/>
        <a:p>
          <a:endParaRPr lang="en-US"/>
        </a:p>
      </dgm:t>
    </dgm:pt>
    <dgm:pt modelId="{84F4E4B8-BB1D-4BEB-B3B4-858C6E7879D5}" type="pres">
      <dgm:prSet presAssocID="{0A06257B-36FC-42FB-8427-F7AE400506DD}" presName="circ2Tx" presStyleLbl="revTx" presStyleIdx="0" presStyleCnt="0">
        <dgm:presLayoutVars>
          <dgm:chMax val="0"/>
          <dgm:chPref val="0"/>
          <dgm:bulletEnabled val="1"/>
        </dgm:presLayoutVars>
      </dgm:prSet>
      <dgm:spPr/>
      <dgm:t>
        <a:bodyPr/>
        <a:lstStyle/>
        <a:p>
          <a:endParaRPr lang="en-US"/>
        </a:p>
      </dgm:t>
    </dgm:pt>
  </dgm:ptLst>
  <dgm:cxnLst>
    <dgm:cxn modelId="{3E11BB90-371E-4121-8BF0-B6E6477040B1}" type="presOf" srcId="{0A06257B-36FC-42FB-8427-F7AE400506DD}" destId="{41194CC0-654A-4439-8359-178C9DEDD343}" srcOrd="0" destOrd="0" presId="urn:microsoft.com/office/officeart/2005/8/layout/venn1"/>
    <dgm:cxn modelId="{C8F2CD91-F7C1-45ED-9B07-62D9334EBD0D}" type="presOf" srcId="{66441D8C-591C-4700-9BBA-8E98B899B62F}" destId="{24B165F8-EF30-43C3-993C-440C2200AF3B}" srcOrd="1" destOrd="0" presId="urn:microsoft.com/office/officeart/2005/8/layout/venn1"/>
    <dgm:cxn modelId="{A7462E89-5C58-474A-96A8-438D940D1A83}" srcId="{0A54F33D-9C95-49F3-B851-DCBDCF324076}" destId="{0A06257B-36FC-42FB-8427-F7AE400506DD}" srcOrd="1" destOrd="0" parTransId="{A7A41A02-578F-4D41-A7AA-29ECC5F207C5}" sibTransId="{E71116ED-2392-422C-8FD0-FADDA0EE532F}"/>
    <dgm:cxn modelId="{30983440-1B03-4CC0-B648-DB2F704B23AD}" type="presOf" srcId="{0A54F33D-9C95-49F3-B851-DCBDCF324076}" destId="{32B38534-2C30-431A-932D-8148BB67D447}" srcOrd="0" destOrd="0" presId="urn:microsoft.com/office/officeart/2005/8/layout/venn1"/>
    <dgm:cxn modelId="{C62EEDEC-786A-466A-9C3B-07E7E09B23A8}" type="presOf" srcId="{66441D8C-591C-4700-9BBA-8E98B899B62F}" destId="{81D36077-F3C6-486B-A865-10001D705CD3}" srcOrd="0" destOrd="0" presId="urn:microsoft.com/office/officeart/2005/8/layout/venn1"/>
    <dgm:cxn modelId="{69EAEAE1-4E5B-4C95-B4CA-D3FEF3772D94}" srcId="{0A54F33D-9C95-49F3-B851-DCBDCF324076}" destId="{66441D8C-591C-4700-9BBA-8E98B899B62F}" srcOrd="0" destOrd="0" parTransId="{C9D49910-72F4-439F-B5EB-7097C558F84E}" sibTransId="{50E24226-5664-4345-B058-06D8409E34D3}"/>
    <dgm:cxn modelId="{5ED157C1-0992-42EB-9419-1C69B108D1D4}" type="presOf" srcId="{0A06257B-36FC-42FB-8427-F7AE400506DD}" destId="{84F4E4B8-BB1D-4BEB-B3B4-858C6E7879D5}" srcOrd="1" destOrd="0" presId="urn:microsoft.com/office/officeart/2005/8/layout/venn1"/>
    <dgm:cxn modelId="{F5817FE7-DA48-4112-8B28-053824DB01C6}" type="presParOf" srcId="{32B38534-2C30-431A-932D-8148BB67D447}" destId="{81D36077-F3C6-486B-A865-10001D705CD3}" srcOrd="0" destOrd="0" presId="urn:microsoft.com/office/officeart/2005/8/layout/venn1"/>
    <dgm:cxn modelId="{97793CCA-DF11-4B60-94D2-5EF386048750}" type="presParOf" srcId="{32B38534-2C30-431A-932D-8148BB67D447}" destId="{24B165F8-EF30-43C3-993C-440C2200AF3B}" srcOrd="1" destOrd="0" presId="urn:microsoft.com/office/officeart/2005/8/layout/venn1"/>
    <dgm:cxn modelId="{CBE42DCA-1861-4862-BC7A-A26BB5167FF2}" type="presParOf" srcId="{32B38534-2C30-431A-932D-8148BB67D447}" destId="{41194CC0-654A-4439-8359-178C9DEDD343}" srcOrd="2" destOrd="0" presId="urn:microsoft.com/office/officeart/2005/8/layout/venn1"/>
    <dgm:cxn modelId="{F8A41E32-7400-4DC0-B3F9-EFB65E958C13}" type="presParOf" srcId="{32B38534-2C30-431A-932D-8148BB67D447}" destId="{84F4E4B8-BB1D-4BEB-B3B4-858C6E7879D5}"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059093-190D-214A-9E83-4E8C18E8CFC5}">
      <dsp:nvSpPr>
        <dsp:cNvPr id="0" name=""/>
        <dsp:cNvSpPr/>
      </dsp:nvSpPr>
      <dsp:spPr>
        <a:xfrm>
          <a:off x="2737156" y="54"/>
          <a:ext cx="2365821" cy="1182910"/>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n-US" sz="4800" b="1" i="0" kern="1200" dirty="0" smtClean="0">
              <a:solidFill>
                <a:srgbClr val="073E87"/>
              </a:solidFill>
              <a:latin typeface="Candara"/>
              <a:cs typeface="Candara"/>
            </a:rPr>
            <a:t>novice</a:t>
          </a:r>
          <a:endParaRPr lang="en-US" sz="4800" b="1" i="0" kern="1200" dirty="0">
            <a:solidFill>
              <a:srgbClr val="073E87"/>
            </a:solidFill>
            <a:latin typeface="Candara"/>
            <a:cs typeface="Candara"/>
          </a:endParaRPr>
        </a:p>
      </dsp:txBody>
      <dsp:txXfrm>
        <a:off x="2771802" y="34700"/>
        <a:ext cx="2296529" cy="1113618"/>
      </dsp:txXfrm>
    </dsp:sp>
    <dsp:sp modelId="{756EE440-46AA-4345-AED1-3239CA40D80F}">
      <dsp:nvSpPr>
        <dsp:cNvPr id="0" name=""/>
        <dsp:cNvSpPr/>
      </dsp:nvSpPr>
      <dsp:spPr>
        <a:xfrm rot="3600000">
          <a:off x="3995917" y="2078990"/>
          <a:ext cx="1804928" cy="414018"/>
        </a:xfrm>
        <a:prstGeom prst="leftRightArrow">
          <a:avLst>
            <a:gd name="adj1" fmla="val 60000"/>
            <a:gd name="adj2" fmla="val 50000"/>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4120122" y="2161794"/>
        <a:ext cx="1556518" cy="248410"/>
      </dsp:txXfrm>
    </dsp:sp>
    <dsp:sp modelId="{3BFCA33C-C4BD-0F48-AA16-71CAF345CDB8}">
      <dsp:nvSpPr>
        <dsp:cNvPr id="0" name=""/>
        <dsp:cNvSpPr/>
      </dsp:nvSpPr>
      <dsp:spPr>
        <a:xfrm>
          <a:off x="4693784" y="3389034"/>
          <a:ext cx="2365821" cy="1182910"/>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b="1" kern="1200" dirty="0" smtClean="0">
              <a:solidFill>
                <a:srgbClr val="073E87"/>
              </a:solidFill>
              <a:latin typeface="Candara"/>
              <a:cs typeface="Candara"/>
            </a:rPr>
            <a:t>engaged</a:t>
          </a:r>
          <a:endParaRPr lang="en-US" sz="4000" b="1" kern="1200" dirty="0">
            <a:solidFill>
              <a:srgbClr val="073E87"/>
            </a:solidFill>
            <a:latin typeface="Candara"/>
            <a:cs typeface="Candara"/>
          </a:endParaRPr>
        </a:p>
      </dsp:txBody>
      <dsp:txXfrm>
        <a:off x="4728430" y="3423680"/>
        <a:ext cx="2296529" cy="1113618"/>
      </dsp:txXfrm>
    </dsp:sp>
    <dsp:sp modelId="{9886579B-95E8-2E47-AE22-70FAB0DD9C9F}">
      <dsp:nvSpPr>
        <dsp:cNvPr id="0" name=""/>
        <dsp:cNvSpPr/>
      </dsp:nvSpPr>
      <dsp:spPr>
        <a:xfrm rot="10800000">
          <a:off x="3301093" y="3773480"/>
          <a:ext cx="1237947" cy="414018"/>
        </a:xfrm>
        <a:prstGeom prst="leftRightArrow">
          <a:avLst>
            <a:gd name="adj1" fmla="val 60000"/>
            <a:gd name="adj2" fmla="val 50000"/>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3425298" y="3856284"/>
        <a:ext cx="989537" cy="248410"/>
      </dsp:txXfrm>
    </dsp:sp>
    <dsp:sp modelId="{F8D488E0-DE0E-DB42-959D-E251FFC099BD}">
      <dsp:nvSpPr>
        <dsp:cNvPr id="0" name=""/>
        <dsp:cNvSpPr/>
      </dsp:nvSpPr>
      <dsp:spPr>
        <a:xfrm>
          <a:off x="780527" y="3389034"/>
          <a:ext cx="2365821" cy="1182910"/>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n-US" sz="4800" b="1" kern="1200" dirty="0" smtClean="0">
              <a:solidFill>
                <a:srgbClr val="073E87"/>
              </a:solidFill>
              <a:latin typeface="Candara"/>
              <a:cs typeface="Candara"/>
            </a:rPr>
            <a:t>expert</a:t>
          </a:r>
          <a:endParaRPr lang="en-US" sz="4800" b="1" kern="1200" dirty="0">
            <a:solidFill>
              <a:srgbClr val="073E87"/>
            </a:solidFill>
            <a:latin typeface="Candara"/>
            <a:cs typeface="Candara"/>
          </a:endParaRPr>
        </a:p>
      </dsp:txBody>
      <dsp:txXfrm>
        <a:off x="815173" y="3423680"/>
        <a:ext cx="2296529" cy="1113618"/>
      </dsp:txXfrm>
    </dsp:sp>
    <dsp:sp modelId="{12EDA6F0-672E-7241-A5A7-26DFE43147E3}">
      <dsp:nvSpPr>
        <dsp:cNvPr id="0" name=""/>
        <dsp:cNvSpPr/>
      </dsp:nvSpPr>
      <dsp:spPr>
        <a:xfrm rot="18000000">
          <a:off x="2028524" y="2078990"/>
          <a:ext cx="1826456" cy="414018"/>
        </a:xfrm>
        <a:prstGeom prst="leftRightArrow">
          <a:avLst>
            <a:gd name="adj1" fmla="val 60000"/>
            <a:gd name="adj2" fmla="val 50000"/>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2152729" y="2161794"/>
        <a:ext cx="1578046" cy="2484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7F4CC8-A449-564B-879D-F3474A84BEE4}">
      <dsp:nvSpPr>
        <dsp:cNvPr id="0" name=""/>
        <dsp:cNvSpPr/>
      </dsp:nvSpPr>
      <dsp:spPr>
        <a:xfrm>
          <a:off x="2341001" y="2071524"/>
          <a:ext cx="2531862" cy="2531862"/>
        </a:xfrm>
        <a:prstGeom prst="gear9">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b="1" kern="1200" dirty="0" smtClean="0">
              <a:solidFill>
                <a:srgbClr val="073E87"/>
              </a:solidFill>
            </a:rPr>
            <a:t>Learning</a:t>
          </a:r>
          <a:endParaRPr lang="en-US" sz="2700" b="1" kern="1200" dirty="0">
            <a:solidFill>
              <a:srgbClr val="073E87"/>
            </a:solidFill>
          </a:endParaRPr>
        </a:p>
      </dsp:txBody>
      <dsp:txXfrm>
        <a:off x="2850018" y="2664601"/>
        <a:ext cx="1513828" cy="1301429"/>
      </dsp:txXfrm>
    </dsp:sp>
    <dsp:sp modelId="{B4FE0192-96E2-6B47-BF24-C446C621E1CB}">
      <dsp:nvSpPr>
        <dsp:cNvPr id="0" name=""/>
        <dsp:cNvSpPr/>
      </dsp:nvSpPr>
      <dsp:spPr>
        <a:xfrm>
          <a:off x="867917" y="1473083"/>
          <a:ext cx="1841354" cy="1841354"/>
        </a:xfrm>
        <a:prstGeom prst="gear6">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b="1" kern="1200" dirty="0" smtClean="0">
              <a:solidFill>
                <a:srgbClr val="073E87"/>
              </a:solidFill>
            </a:rPr>
            <a:t>SC</a:t>
          </a:r>
          <a:endParaRPr lang="en-US" sz="2700" b="1" kern="1200" dirty="0">
            <a:solidFill>
              <a:srgbClr val="073E87"/>
            </a:solidFill>
          </a:endParaRPr>
        </a:p>
      </dsp:txBody>
      <dsp:txXfrm>
        <a:off x="1331483" y="1939451"/>
        <a:ext cx="914222" cy="908618"/>
      </dsp:txXfrm>
    </dsp:sp>
    <dsp:sp modelId="{9599972D-BD1F-074C-8C28-0BB5F91765A0}">
      <dsp:nvSpPr>
        <dsp:cNvPr id="0" name=""/>
        <dsp:cNvSpPr/>
      </dsp:nvSpPr>
      <dsp:spPr>
        <a:xfrm rot="20700000">
          <a:off x="1899263" y="202736"/>
          <a:ext cx="1804151" cy="1804151"/>
        </a:xfrm>
        <a:prstGeom prst="gear6">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b="1" kern="1200" dirty="0" smtClean="0">
              <a:solidFill>
                <a:srgbClr val="073E87"/>
              </a:solidFill>
            </a:rPr>
            <a:t>IL</a:t>
          </a:r>
          <a:endParaRPr lang="en-US" sz="2700" b="1" kern="1200" dirty="0">
            <a:solidFill>
              <a:srgbClr val="073E87"/>
            </a:solidFill>
          </a:endParaRPr>
        </a:p>
      </dsp:txBody>
      <dsp:txXfrm rot="-20700000">
        <a:off x="2294967" y="598440"/>
        <a:ext cx="1012745" cy="1012745"/>
      </dsp:txXfrm>
    </dsp:sp>
    <dsp:sp modelId="{110409BB-8FC1-CB49-B59F-1C9FC70CDF29}">
      <dsp:nvSpPr>
        <dsp:cNvPr id="0" name=""/>
        <dsp:cNvSpPr/>
      </dsp:nvSpPr>
      <dsp:spPr>
        <a:xfrm>
          <a:off x="2150831" y="1686899"/>
          <a:ext cx="3240784" cy="3240784"/>
        </a:xfrm>
        <a:prstGeom prst="circularArrow">
          <a:avLst>
            <a:gd name="adj1" fmla="val 4688"/>
            <a:gd name="adj2" fmla="val 299029"/>
            <a:gd name="adj3" fmla="val 2525149"/>
            <a:gd name="adj4" fmla="val 15842059"/>
            <a:gd name="adj5" fmla="val 5469"/>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ECAE68E7-B5D7-E84B-9E42-E75FE0BEE6C0}">
      <dsp:nvSpPr>
        <dsp:cNvPr id="0" name=""/>
        <dsp:cNvSpPr/>
      </dsp:nvSpPr>
      <dsp:spPr>
        <a:xfrm>
          <a:off x="541816" y="1063906"/>
          <a:ext cx="2354632" cy="2354632"/>
        </a:xfrm>
        <a:prstGeom prst="leftCircularArrow">
          <a:avLst>
            <a:gd name="adj1" fmla="val 6452"/>
            <a:gd name="adj2" fmla="val 429999"/>
            <a:gd name="adj3" fmla="val 10489124"/>
            <a:gd name="adj4" fmla="val 14837806"/>
            <a:gd name="adj5" fmla="val 7527"/>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1B45F029-1D42-9245-9BDD-16A6FE15D80F}">
      <dsp:nvSpPr>
        <dsp:cNvPr id="0" name=""/>
        <dsp:cNvSpPr/>
      </dsp:nvSpPr>
      <dsp:spPr>
        <a:xfrm>
          <a:off x="1481944" y="-194195"/>
          <a:ext cx="2538767" cy="2538767"/>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7811D9-F0B9-FF49-8F12-7A55FDABDADE}">
      <dsp:nvSpPr>
        <dsp:cNvPr id="0" name=""/>
        <dsp:cNvSpPr/>
      </dsp:nvSpPr>
      <dsp:spPr>
        <a:xfrm>
          <a:off x="0" y="0"/>
          <a:ext cx="7152018" cy="1443180"/>
        </a:xfrm>
        <a:prstGeom prst="rect">
          <a:avLst/>
        </a:prstGeom>
        <a:solidFill>
          <a:schemeClr val="accent2">
            <a:shade val="8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220980" tIns="220980" rIns="220980" bIns="220980" numCol="1" spcCol="1270" anchor="ctr" anchorCtr="0">
          <a:noAutofit/>
        </a:bodyPr>
        <a:lstStyle/>
        <a:p>
          <a:pPr lvl="0" algn="ctr" defTabSz="2578100">
            <a:lnSpc>
              <a:spcPct val="90000"/>
            </a:lnSpc>
            <a:spcBef>
              <a:spcPct val="0"/>
            </a:spcBef>
            <a:spcAft>
              <a:spcPct val="35000"/>
            </a:spcAft>
          </a:pPr>
          <a:r>
            <a:rPr lang="en-US" sz="5800" kern="1200" dirty="0" smtClean="0">
              <a:latin typeface="Candara"/>
              <a:cs typeface="Candara"/>
            </a:rPr>
            <a:t>Deep “Invisible” Web</a:t>
          </a:r>
          <a:endParaRPr lang="en-US" sz="5800" kern="1200" dirty="0">
            <a:latin typeface="Candara"/>
            <a:cs typeface="Candara"/>
          </a:endParaRPr>
        </a:p>
      </dsp:txBody>
      <dsp:txXfrm>
        <a:off x="0" y="0"/>
        <a:ext cx="7152018" cy="1443180"/>
      </dsp:txXfrm>
    </dsp:sp>
    <dsp:sp modelId="{6CABD218-01D8-F24C-8785-066BD1E4138A}">
      <dsp:nvSpPr>
        <dsp:cNvPr id="0" name=""/>
        <dsp:cNvSpPr/>
      </dsp:nvSpPr>
      <dsp:spPr>
        <a:xfrm>
          <a:off x="0" y="1439149"/>
          <a:ext cx="2381677" cy="3030679"/>
        </a:xfrm>
        <a:prstGeom prst="rect">
          <a:avLst/>
        </a:prstGeom>
        <a:gradFill rotWithShape="0">
          <a:gsLst>
            <a:gs pos="0">
              <a:schemeClr val="accent2">
                <a:hueOff val="0"/>
                <a:satOff val="0"/>
                <a:lumOff val="0"/>
                <a:alphaOff val="0"/>
                <a:shade val="70000"/>
                <a:satMod val="150000"/>
              </a:schemeClr>
            </a:gs>
            <a:gs pos="34000">
              <a:schemeClr val="accent2">
                <a:hueOff val="0"/>
                <a:satOff val="0"/>
                <a:lumOff val="0"/>
                <a:alphaOff val="0"/>
                <a:shade val="70000"/>
                <a:satMod val="140000"/>
              </a:schemeClr>
            </a:gs>
            <a:gs pos="70000">
              <a:schemeClr val="accent2">
                <a:hueOff val="0"/>
                <a:satOff val="0"/>
                <a:lumOff val="0"/>
                <a:alphaOff val="0"/>
                <a:tint val="100000"/>
                <a:shade val="90000"/>
                <a:satMod val="140000"/>
              </a:schemeClr>
            </a:gs>
            <a:gs pos="100000">
              <a:schemeClr val="accent2">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latin typeface="Candara"/>
              <a:cs typeface="Candara"/>
            </a:rPr>
            <a:t>Journal Subscriptions</a:t>
          </a:r>
          <a:endParaRPr lang="en-US" sz="2900" kern="1200" dirty="0">
            <a:latin typeface="Candara"/>
            <a:cs typeface="Candara"/>
          </a:endParaRPr>
        </a:p>
      </dsp:txBody>
      <dsp:txXfrm>
        <a:off x="0" y="1439149"/>
        <a:ext cx="2381677" cy="3030679"/>
      </dsp:txXfrm>
    </dsp:sp>
    <dsp:sp modelId="{429CB27E-D834-0C4B-95C4-02D4B0135748}">
      <dsp:nvSpPr>
        <dsp:cNvPr id="0" name=""/>
        <dsp:cNvSpPr/>
      </dsp:nvSpPr>
      <dsp:spPr>
        <a:xfrm>
          <a:off x="4770340" y="1456182"/>
          <a:ext cx="2381677" cy="3030679"/>
        </a:xfrm>
        <a:prstGeom prst="rect">
          <a:avLst/>
        </a:prstGeom>
        <a:gradFill rotWithShape="0">
          <a:gsLst>
            <a:gs pos="0">
              <a:schemeClr val="accent2">
                <a:hueOff val="0"/>
                <a:satOff val="0"/>
                <a:lumOff val="0"/>
                <a:alphaOff val="0"/>
                <a:shade val="70000"/>
                <a:satMod val="150000"/>
              </a:schemeClr>
            </a:gs>
            <a:gs pos="34000">
              <a:schemeClr val="accent2">
                <a:hueOff val="0"/>
                <a:satOff val="0"/>
                <a:lumOff val="0"/>
                <a:alphaOff val="0"/>
                <a:shade val="70000"/>
                <a:satMod val="140000"/>
              </a:schemeClr>
            </a:gs>
            <a:gs pos="70000">
              <a:schemeClr val="accent2">
                <a:hueOff val="0"/>
                <a:satOff val="0"/>
                <a:lumOff val="0"/>
                <a:alphaOff val="0"/>
                <a:tint val="100000"/>
                <a:shade val="90000"/>
                <a:satMod val="140000"/>
              </a:schemeClr>
            </a:gs>
            <a:gs pos="100000">
              <a:schemeClr val="accent2">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latin typeface="Candara"/>
              <a:cs typeface="Candara"/>
            </a:rPr>
            <a:t>Google Scholar</a:t>
          </a:r>
          <a:endParaRPr lang="en-US" sz="2900" kern="1200" dirty="0">
            <a:latin typeface="Candara"/>
            <a:cs typeface="Candara"/>
          </a:endParaRPr>
        </a:p>
      </dsp:txBody>
      <dsp:txXfrm>
        <a:off x="4770340" y="1456182"/>
        <a:ext cx="2381677" cy="3030679"/>
      </dsp:txXfrm>
    </dsp:sp>
    <dsp:sp modelId="{C6699360-D095-CD40-A42E-08899886AFCD}">
      <dsp:nvSpPr>
        <dsp:cNvPr id="0" name=""/>
        <dsp:cNvSpPr/>
      </dsp:nvSpPr>
      <dsp:spPr>
        <a:xfrm>
          <a:off x="2385170" y="1446180"/>
          <a:ext cx="2381677" cy="3030679"/>
        </a:xfrm>
        <a:prstGeom prst="rect">
          <a:avLst/>
        </a:prstGeom>
        <a:gradFill rotWithShape="0">
          <a:gsLst>
            <a:gs pos="0">
              <a:schemeClr val="accent2">
                <a:hueOff val="0"/>
                <a:satOff val="0"/>
                <a:lumOff val="0"/>
                <a:alphaOff val="0"/>
                <a:shade val="70000"/>
                <a:satMod val="150000"/>
              </a:schemeClr>
            </a:gs>
            <a:gs pos="34000">
              <a:schemeClr val="accent2">
                <a:hueOff val="0"/>
                <a:satOff val="0"/>
                <a:lumOff val="0"/>
                <a:alphaOff val="0"/>
                <a:shade val="70000"/>
                <a:satMod val="140000"/>
              </a:schemeClr>
            </a:gs>
            <a:gs pos="70000">
              <a:schemeClr val="accent2">
                <a:hueOff val="0"/>
                <a:satOff val="0"/>
                <a:lumOff val="0"/>
                <a:alphaOff val="0"/>
                <a:tint val="100000"/>
                <a:shade val="90000"/>
                <a:satMod val="140000"/>
              </a:schemeClr>
            </a:gs>
            <a:gs pos="100000">
              <a:schemeClr val="accent2">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latin typeface="Candara"/>
              <a:cs typeface="Candara"/>
            </a:rPr>
            <a:t>Article Databases</a:t>
          </a:r>
          <a:endParaRPr lang="en-US" sz="2900" kern="1200" dirty="0">
            <a:latin typeface="Candara"/>
            <a:cs typeface="Candara"/>
          </a:endParaRPr>
        </a:p>
      </dsp:txBody>
      <dsp:txXfrm>
        <a:off x="2385170" y="1446180"/>
        <a:ext cx="2381677" cy="3030679"/>
      </dsp:txXfrm>
    </dsp:sp>
    <dsp:sp modelId="{70BF97B4-696B-6B4D-8606-74EE9D3FAA8B}">
      <dsp:nvSpPr>
        <dsp:cNvPr id="0" name=""/>
        <dsp:cNvSpPr/>
      </dsp:nvSpPr>
      <dsp:spPr>
        <a:xfrm>
          <a:off x="0" y="4473859"/>
          <a:ext cx="7152018" cy="336742"/>
        </a:xfrm>
        <a:prstGeom prst="rect">
          <a:avLst/>
        </a:prstGeom>
        <a:solidFill>
          <a:schemeClr val="accent2">
            <a:shade val="8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D36077-F3C6-486B-A865-10001D705CD3}">
      <dsp:nvSpPr>
        <dsp:cNvPr id="0" name=""/>
        <dsp:cNvSpPr/>
      </dsp:nvSpPr>
      <dsp:spPr>
        <a:xfrm>
          <a:off x="0" y="76217"/>
          <a:ext cx="4567428" cy="4567427"/>
        </a:xfrm>
        <a:prstGeom prst="ellipse">
          <a:avLst/>
        </a:prstGeom>
        <a:solidFill>
          <a:schemeClr val="accent1">
            <a:shade val="80000"/>
            <a:alpha val="50000"/>
            <a:hueOff val="0"/>
            <a:satOff val="0"/>
            <a:lumOff val="0"/>
            <a:alphaOff val="0"/>
          </a:schemeClr>
        </a:solidFill>
        <a:ln w="4445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1" kern="1200" dirty="0">
              <a:solidFill>
                <a:srgbClr val="000090"/>
              </a:solidFill>
              <a:latin typeface="Candara"/>
              <a:cs typeface="Candara"/>
            </a:rPr>
            <a:t>Scholarly Communication</a:t>
          </a:r>
        </a:p>
      </dsp:txBody>
      <dsp:txXfrm>
        <a:off x="637793" y="614815"/>
        <a:ext cx="2633472" cy="3490232"/>
      </dsp:txXfrm>
    </dsp:sp>
    <dsp:sp modelId="{41194CC0-654A-4439-8359-178C9DEDD343}">
      <dsp:nvSpPr>
        <dsp:cNvPr id="0" name=""/>
        <dsp:cNvSpPr/>
      </dsp:nvSpPr>
      <dsp:spPr>
        <a:xfrm>
          <a:off x="3581417" y="76217"/>
          <a:ext cx="4567428" cy="4567427"/>
        </a:xfrm>
        <a:prstGeom prst="ellipse">
          <a:avLst/>
        </a:prstGeom>
        <a:solidFill>
          <a:schemeClr val="accent1">
            <a:shade val="80000"/>
            <a:alpha val="50000"/>
            <a:hueOff val="-31013"/>
            <a:satOff val="383"/>
            <a:lumOff val="20646"/>
            <a:alphaOff val="0"/>
          </a:schemeClr>
        </a:solidFill>
        <a:ln w="4445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1" kern="1200" dirty="0">
              <a:solidFill>
                <a:srgbClr val="000090"/>
              </a:solidFill>
              <a:latin typeface="Candara"/>
              <a:cs typeface="Candara"/>
            </a:rPr>
            <a:t>Information Literacy</a:t>
          </a:r>
        </a:p>
      </dsp:txBody>
      <dsp:txXfrm>
        <a:off x="4877579" y="614815"/>
        <a:ext cx="2633472" cy="3490232"/>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CC637BAA-8B30-4CBE-A62C-B3A2FF40606A}" type="datetimeFigureOut">
              <a:rPr lang="en-US" smtClean="0"/>
              <a:t>4/12/13</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FE2406BA-14FF-47E0-9ED8-2F2FC4F682A8}" type="slidenum">
              <a:rPr lang="en-US" smtClean="0"/>
              <a:t>‹#›</a:t>
            </a:fld>
            <a:endParaRPr lang="en-US"/>
          </a:p>
        </p:txBody>
      </p:sp>
    </p:spTree>
    <p:extLst>
      <p:ext uri="{BB962C8B-B14F-4D97-AF65-F5344CB8AC3E}">
        <p14:creationId xmlns:p14="http://schemas.microsoft.com/office/powerpoint/2010/main" val="312460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D4D747EA-34FB-4977-B1B6-E56CB75481DD}" type="datetimeFigureOut">
              <a:rPr lang="en-US" smtClean="0"/>
              <a:t>4/12/13</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51CF4C2B-3D17-4E23-B9E1-46B1B7B1DDF1}" type="slidenum">
              <a:rPr lang="en-US" smtClean="0"/>
              <a:t>‹#›</a:t>
            </a:fld>
            <a:endParaRPr lang="en-US"/>
          </a:p>
        </p:txBody>
      </p:sp>
    </p:spTree>
    <p:extLst>
      <p:ext uri="{BB962C8B-B14F-4D97-AF65-F5344CB8AC3E}">
        <p14:creationId xmlns:p14="http://schemas.microsoft.com/office/powerpoint/2010/main" val="282512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 Id="rId3" Type="http://schemas.openxmlformats.org/officeDocument/2006/relationships/hyperlink" Target="http://www.stolaf.edu/offices/ir-e/assessment/instruments/RPS/RPS_SurveyInstrument.pdf"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 Id="rId3" Type="http://schemas.openxmlformats.org/officeDocument/2006/relationships/hyperlink" Target="http://www.stolaf.edu/offices/ir-e/assessment/instruments/RPS/RPS_SurveyInstrument.pdf"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 Id="rId3" Type="http://schemas.openxmlformats.org/officeDocument/2006/relationships/hyperlink" Target="http://www.stolaf.edu/offices/ir-e/assessment/instruments/RPS/RPS_SurveyInstrument.pdf"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UPDATED APRIL 10 2013</a:t>
            </a:r>
          </a:p>
          <a:p>
            <a:endParaRPr lang="en-US" baseline="0" dirty="0" smtClean="0"/>
          </a:p>
          <a:p>
            <a:r>
              <a:rPr lang="en-US" baseline="0" dirty="0" smtClean="0"/>
              <a:t>Good morning and welcome!  Thank you for being here with us today.</a:t>
            </a:r>
          </a:p>
          <a:p>
            <a:endParaRPr lang="en-US" baseline="0" dirty="0" smtClean="0"/>
          </a:p>
          <a:p>
            <a:r>
              <a:rPr lang="en-US" baseline="0" dirty="0" smtClean="0"/>
              <a:t>My name is Stephanie Davis-Kahl and I’m the Scholarly Communication Librarian at Illinois Wesleyan University, a small private liberal arts college in Central Illinois.  I’m joined by my colleagues Julia </a:t>
            </a:r>
            <a:r>
              <a:rPr lang="en-US" baseline="0" dirty="0" err="1" smtClean="0"/>
              <a:t>Gelfand</a:t>
            </a:r>
            <a:r>
              <a:rPr lang="en-US" baseline="0" dirty="0" smtClean="0"/>
              <a:t>, from the University of California Irvine Libraries, and Cathy Palmer, also from UCI, and Kim </a:t>
            </a:r>
            <a:r>
              <a:rPr lang="en-US" baseline="0" dirty="0" err="1" smtClean="0"/>
              <a:t>Duckett</a:t>
            </a:r>
            <a:r>
              <a:rPr lang="en-US" baseline="0" dirty="0" smtClean="0"/>
              <a:t> from North Caroline State University.</a:t>
            </a:r>
          </a:p>
          <a:p>
            <a:endParaRPr lang="en-US" baseline="0" dirty="0" smtClean="0"/>
          </a:p>
          <a:p>
            <a:r>
              <a:rPr lang="en-US" baseline="0" dirty="0" smtClean="0"/>
              <a:t>Our goal today is to inspire conversation and debate through our discussion of the philosophical and concrete examples of the connections between IL and SC.  </a:t>
            </a:r>
            <a:endParaRPr lang="en-US" dirty="0"/>
          </a:p>
        </p:txBody>
      </p:sp>
      <p:sp>
        <p:nvSpPr>
          <p:cNvPr id="4" name="Slide Number Placeholder 3"/>
          <p:cNvSpPr>
            <a:spLocks noGrp="1"/>
          </p:cNvSpPr>
          <p:nvPr>
            <p:ph type="sldNum" sz="quarter" idx="10"/>
          </p:nvPr>
        </p:nvSpPr>
        <p:spPr/>
        <p:txBody>
          <a:bodyPr/>
          <a:lstStyle/>
          <a:p>
            <a:fld id="{F16E5D72-CE83-2A4D-92EF-C3745E06E2BF}" type="slidenum">
              <a:rPr lang="en-US" smtClean="0"/>
              <a:t>1</a:t>
            </a:fld>
            <a:endParaRPr lang="en-US"/>
          </a:p>
        </p:txBody>
      </p:sp>
    </p:spTree>
    <p:extLst>
      <p:ext uri="{BB962C8B-B14F-4D97-AF65-F5344CB8AC3E}">
        <p14:creationId xmlns:p14="http://schemas.microsoft.com/office/powerpoint/2010/main" val="2180359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r>
              <a:rPr lang="en-US" sz="1200" kern="1200" dirty="0" smtClean="0">
                <a:solidFill>
                  <a:schemeClr val="tx1"/>
                </a:solidFill>
                <a:effectLst/>
                <a:latin typeface="+mn-lt"/>
                <a:ea typeface="+mn-ea"/>
                <a:cs typeface="+mn-cs"/>
              </a:rPr>
              <a:t>Description of my section: </a:t>
            </a:r>
          </a:p>
          <a:p>
            <a:r>
              <a:rPr lang="en-US" sz="1200" kern="1200" dirty="0" smtClean="0">
                <a:solidFill>
                  <a:schemeClr val="tx1"/>
                </a:solidFill>
                <a:effectLst/>
                <a:latin typeface="+mn-lt"/>
                <a:ea typeface="+mn-ea"/>
                <a:cs typeface="+mn-cs"/>
              </a:rPr>
              <a:t>The next member of our panel will speak from her perspective as a information literacy coordinator and faculty liaison on how to work strategically to influence undergraduate education in a research university setting.  Talking persuasively to faculty and administrators about information literacy in order to gather support for efforts to promote it is only half of the story.  Administrators require evidence that students are in need of information literacy skills and faculty need to be educated about what students don't know about scholarly communication. Once the need is identified and documented, librarians must be able to suggest ways in which they can work with faculty to promote student information literacy and to help them understand how scholars create new knowledge, as well as how to access, evaluate, and use the scholarly output for their own purposes.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Outcomes:</a:t>
            </a:r>
            <a:r>
              <a:rPr lang="en-US" sz="1200" kern="1200" dirty="0" smtClean="0">
                <a:solidFill>
                  <a:schemeClr val="tx1"/>
                </a:solidFill>
                <a:effectLst/>
                <a:latin typeface="+mn-lt"/>
                <a:ea typeface="+mn-ea"/>
                <a:cs typeface="+mn-cs"/>
              </a:rPr>
              <a:t>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1. Learn what persuasive evidence is needed to develop talking points and communication strategies to initiate and facilitate conversations about scholarly communication and information literacy with faculty and administrators;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2.  Weave scholarly communication topics into information literacy instruction in order to deepen students’ understanding of how scholarly information is created, shared, discovered and accessed;</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3. Engage colleagues within the library in order to develop strategies for developing common understanding and articulate shared outcomes around scholarly communication issues and information literacy instruction.</a:t>
            </a:r>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10</a:t>
            </a:fld>
            <a:endParaRPr lang="en-US"/>
          </a:p>
        </p:txBody>
      </p:sp>
    </p:spTree>
    <p:extLst>
      <p:ext uri="{BB962C8B-B14F-4D97-AF65-F5344CB8AC3E}">
        <p14:creationId xmlns:p14="http://schemas.microsoft.com/office/powerpoint/2010/main" val="303948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Following</a:t>
            </a:r>
            <a:r>
              <a:rPr lang="en-US" baseline="0" dirty="0" smtClean="0"/>
              <a:t> on Stephanie’s introduction, I’m going to share where I’ve arrived in my thinking about the relationship between Information Literacy and Scholarly Communication and then I’ll share a short version of the story of how I came to this particular point.</a:t>
            </a:r>
            <a:endParaRPr lang="en-US" dirty="0" smtClean="0"/>
          </a:p>
          <a:p>
            <a:endParaRPr lang="en-US" dirty="0" smtClean="0"/>
          </a:p>
          <a:p>
            <a:r>
              <a:rPr lang="en-US" dirty="0" smtClean="0"/>
              <a:t>Start</a:t>
            </a:r>
            <a:r>
              <a:rPr lang="en-US" baseline="0" dirty="0" smtClean="0"/>
              <a:t> with the question: </a:t>
            </a:r>
            <a:r>
              <a:rPr lang="en-US" dirty="0" smtClean="0"/>
              <a:t>How does information literacy </a:t>
            </a:r>
            <a:r>
              <a:rPr lang="en-US" baseline="0" dirty="0" smtClean="0"/>
              <a:t>relate to scholarly communication?</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11</a:t>
            </a:fld>
            <a:endParaRPr lang="en-US"/>
          </a:p>
        </p:txBody>
      </p:sp>
    </p:spTree>
    <p:extLst>
      <p:ext uri="{BB962C8B-B14F-4D97-AF65-F5344CB8AC3E}">
        <p14:creationId xmlns:p14="http://schemas.microsoft.com/office/powerpoint/2010/main" val="38651894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Scholarly communication refers to the process by which knowledge is created, disseminated, evaluated,</a:t>
            </a:r>
            <a:r>
              <a:rPr lang="en-US" baseline="0" dirty="0" smtClean="0"/>
              <a:t> archived, and accessed for later use (and in the academy those activities are understood as occurring w within a discipline).  </a:t>
            </a:r>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12</a:t>
            </a:fld>
            <a:endParaRPr lang="en-US"/>
          </a:p>
        </p:txBody>
      </p:sp>
    </p:spTree>
    <p:extLst>
      <p:ext uri="{BB962C8B-B14F-4D97-AF65-F5344CB8AC3E}">
        <p14:creationId xmlns:p14="http://schemas.microsoft.com/office/powerpoint/2010/main" val="4098075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r>
              <a:rPr lang="en-US" dirty="0" smtClean="0"/>
              <a:t>How does this relate to information literacy</a:t>
            </a:r>
            <a:r>
              <a:rPr lang="en-US" baseline="0" dirty="0" smtClean="0"/>
              <a:t> instruction?</a:t>
            </a:r>
            <a:endParaRPr lang="en-US" dirty="0" smtClean="0"/>
          </a:p>
        </p:txBody>
      </p:sp>
      <p:sp>
        <p:nvSpPr>
          <p:cNvPr id="4" name="Slide Number Placeholder 3"/>
          <p:cNvSpPr>
            <a:spLocks noGrp="1"/>
          </p:cNvSpPr>
          <p:nvPr>
            <p:ph type="sldNum" sz="quarter" idx="10"/>
          </p:nvPr>
        </p:nvSpPr>
        <p:spPr/>
        <p:txBody>
          <a:bodyPr/>
          <a:lstStyle/>
          <a:p>
            <a:fld id="{51CF4C2B-3D17-4E23-B9E1-46B1B7B1DDF1}" type="slidenum">
              <a:rPr lang="en-US" smtClean="0"/>
              <a:t>13</a:t>
            </a:fld>
            <a:endParaRPr lang="en-US"/>
          </a:p>
        </p:txBody>
      </p:sp>
    </p:spTree>
    <p:extLst>
      <p:ext uri="{BB962C8B-B14F-4D97-AF65-F5344CB8AC3E}">
        <p14:creationId xmlns:p14="http://schemas.microsoft.com/office/powerpoint/2010/main" val="3202037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305" eaLnBrk="1" fontAlgn="auto" hangingPunct="1">
              <a:spcAft>
                <a:spcPts val="0"/>
              </a:spcAft>
              <a:defRPr/>
            </a:pPr>
            <a:r>
              <a:rPr lang="en-US" baseline="0" dirty="0" smtClean="0"/>
              <a:t>Cathy</a:t>
            </a:r>
          </a:p>
          <a:p>
            <a:pPr defTabSz="929305" eaLnBrk="1" fontAlgn="auto" hangingPunct="1">
              <a:spcAft>
                <a:spcPts val="0"/>
              </a:spcAft>
              <a:defRPr/>
            </a:pPr>
            <a:r>
              <a:rPr lang="en-US" baseline="0" dirty="0" smtClean="0"/>
              <a:t>Let me define a “</a:t>
            </a:r>
            <a:r>
              <a:rPr lang="en-US" baseline="0" dirty="0" err="1" smtClean="0"/>
              <a:t>threshhold</a:t>
            </a:r>
            <a:r>
              <a:rPr lang="en-US" baseline="0" dirty="0" smtClean="0"/>
              <a:t> concept”.</a:t>
            </a:r>
          </a:p>
          <a:p>
            <a:pPr defTabSz="929305" eaLnBrk="1" fontAlgn="auto" hangingPunct="1">
              <a:spcAft>
                <a:spcPts val="0"/>
              </a:spcAft>
              <a:defRPr/>
            </a:pPr>
            <a:endParaRPr lang="en-US" baseline="0" dirty="0" smtClean="0"/>
          </a:p>
          <a:p>
            <a:pPr defTabSz="929305" eaLnBrk="1" fontAlgn="auto" hangingPunct="1">
              <a:spcAft>
                <a:spcPts val="0"/>
              </a:spcAft>
              <a:defRPr/>
            </a:pPr>
            <a:r>
              <a:rPr lang="en-US" baseline="0" dirty="0" smtClean="0"/>
              <a:t>Based on the work  of Jan Meyer and Ray Land.</a:t>
            </a:r>
          </a:p>
          <a:p>
            <a:pPr defTabSz="929305" eaLnBrk="1" fontAlgn="auto" hangingPunct="1">
              <a:spcAft>
                <a:spcPts val="0"/>
              </a:spcAft>
              <a:defRPr/>
            </a:pPr>
            <a:endParaRPr lang="en-US" baseline="0" dirty="0" smtClean="0"/>
          </a:p>
          <a:p>
            <a:pPr defTabSz="929305" eaLnBrk="1" fontAlgn="auto" hangingPunct="1">
              <a:spcAft>
                <a:spcPts val="0"/>
              </a:spcAft>
              <a:defRPr/>
            </a:pPr>
            <a:r>
              <a:rPr lang="en-US" baseline="0" dirty="0" smtClean="0"/>
              <a:t>Threshold concepts are the core ideas and processes that define the ways of thinking and practicing for a discipline, but are so ingrained that they often go unspoken or unrecognized by practitioners.</a:t>
            </a:r>
            <a:endParaRPr lang="en-US" dirty="0" smtClean="0"/>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14</a:t>
            </a:fld>
            <a:endParaRPr lang="en-US"/>
          </a:p>
        </p:txBody>
      </p:sp>
    </p:spTree>
    <p:extLst>
      <p:ext uri="{BB962C8B-B14F-4D97-AF65-F5344CB8AC3E}">
        <p14:creationId xmlns:p14="http://schemas.microsoft.com/office/powerpoint/2010/main" val="1005017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pPr eaLnBrk="1" fontAlgn="auto" hangingPunct="1">
              <a:spcAft>
                <a:spcPts val="0"/>
              </a:spcAft>
              <a:defRPr/>
            </a:pPr>
            <a:r>
              <a:rPr lang="en-US" dirty="0" smtClean="0"/>
              <a:t>Transformative: causes</a:t>
            </a:r>
            <a:r>
              <a:rPr lang="en-US" baseline="0" dirty="0" smtClean="0"/>
              <a:t> the learner to experience a shift in perspective.</a:t>
            </a:r>
          </a:p>
          <a:p>
            <a:pPr eaLnBrk="1" fontAlgn="auto" hangingPunct="1">
              <a:spcAft>
                <a:spcPts val="0"/>
              </a:spcAft>
              <a:defRPr/>
            </a:pPr>
            <a:r>
              <a:rPr lang="en-US" baseline="0" dirty="0" smtClean="0"/>
              <a:t>Integrative: brings together separate concepts (often identified as learning objectives or competencies) into a unified whole</a:t>
            </a:r>
          </a:p>
          <a:p>
            <a:pPr eaLnBrk="1" fontAlgn="auto" hangingPunct="1">
              <a:spcAft>
                <a:spcPts val="0"/>
              </a:spcAft>
              <a:defRPr/>
            </a:pPr>
            <a:r>
              <a:rPr lang="en-US" baseline="0" dirty="0" smtClean="0"/>
              <a:t>Irreversible-once grasped, cannot be </a:t>
            </a:r>
            <a:r>
              <a:rPr lang="en-US" baseline="0" dirty="0" err="1" smtClean="0"/>
              <a:t>ungrasped</a:t>
            </a:r>
            <a:endParaRPr lang="en-US" baseline="0" dirty="0" smtClean="0"/>
          </a:p>
          <a:p>
            <a:pPr eaLnBrk="1" fontAlgn="auto" hangingPunct="1">
              <a:spcAft>
                <a:spcPts val="0"/>
              </a:spcAft>
              <a:defRPr/>
            </a:pPr>
            <a:r>
              <a:rPr lang="en-US" baseline="0" dirty="0" smtClean="0"/>
              <a:t>Troublesome-often counter-intuitive, the place where students stumble or get stuck</a:t>
            </a:r>
          </a:p>
          <a:p>
            <a:pPr eaLnBrk="1" fontAlgn="auto" hangingPunct="1">
              <a:spcAft>
                <a:spcPts val="0"/>
              </a:spcAft>
              <a:defRPr/>
            </a:pPr>
            <a:r>
              <a:rPr lang="en-US" baseline="0" dirty="0" smtClean="0"/>
              <a:t>Bounded-may help define the boundaries of a particular discipline; are perhaps unique to the discipline.</a:t>
            </a:r>
            <a:endParaRPr lang="en-US" dirty="0" smtClean="0"/>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15</a:t>
            </a:fld>
            <a:endParaRPr lang="en-US"/>
          </a:p>
        </p:txBody>
      </p:sp>
    </p:spTree>
    <p:extLst>
      <p:ext uri="{BB962C8B-B14F-4D97-AF65-F5344CB8AC3E}">
        <p14:creationId xmlns:p14="http://schemas.microsoft.com/office/powerpoint/2010/main" val="19700822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Photo</a:t>
            </a:r>
            <a:r>
              <a:rPr lang="en-US" baseline="0" dirty="0" smtClean="0"/>
              <a:t>: http://www.photobomba.com/download/15937-1/boy-and-bear.jpg</a:t>
            </a:r>
            <a:endParaRPr lang="en-US" dirty="0" smtClean="0"/>
          </a:p>
          <a:p>
            <a:r>
              <a:rPr lang="en-US" dirty="0" smtClean="0"/>
              <a:t>Cathy</a:t>
            </a:r>
          </a:p>
          <a:p>
            <a:r>
              <a:rPr lang="en-US" dirty="0" smtClean="0"/>
              <a:t>So</a:t>
            </a:r>
            <a:r>
              <a:rPr lang="en-US" baseline="0" dirty="0" smtClean="0"/>
              <a:t> now that I’ve shared some of my conclusions, please indulge me while I share </a:t>
            </a:r>
            <a:r>
              <a:rPr lang="en-US" dirty="0" smtClean="0"/>
              <a:t>the</a:t>
            </a:r>
            <a:r>
              <a:rPr lang="en-US" baseline="0" dirty="0" smtClean="0"/>
              <a:t> Spark Notes version of our Information Literacy Assessment Journey.</a:t>
            </a:r>
            <a:endParaRPr lang="en-US" dirty="0" smtClean="0"/>
          </a:p>
          <a:p>
            <a:r>
              <a:rPr lang="en-US" b="1" dirty="0" smtClean="0">
                <a:solidFill>
                  <a:srgbClr val="073E87"/>
                </a:solidFill>
                <a:latin typeface="Candara"/>
                <a:cs typeface="Candara"/>
              </a:rPr>
              <a:t>UC Irvine Libraries’ Information Literacy Assessment Journey</a:t>
            </a:r>
            <a:endParaRPr lang="en-US" dirty="0" smtClean="0"/>
          </a:p>
          <a:p>
            <a:r>
              <a:rPr lang="en-US" dirty="0" smtClean="0"/>
              <a:t>Motivation:</a:t>
            </a:r>
          </a:p>
          <a:p>
            <a:r>
              <a:rPr lang="en-US" dirty="0" smtClean="0"/>
              <a:t>Why assess?</a:t>
            </a:r>
          </a:p>
          <a:p>
            <a:pPr lvl="1"/>
            <a:r>
              <a:rPr lang="en-US" dirty="0" smtClean="0"/>
              <a:t>Measure libraries’ contribution to student learning</a:t>
            </a:r>
            <a:br>
              <a:rPr lang="en-US" dirty="0" smtClean="0"/>
            </a:br>
            <a:r>
              <a:rPr lang="en-US" dirty="0" smtClean="0"/>
              <a:t>2011-12</a:t>
            </a:r>
          </a:p>
          <a:p>
            <a:pPr lvl="2"/>
            <a:r>
              <a:rPr lang="en-US" dirty="0" smtClean="0"/>
              <a:t>Sessions Taught:  </a:t>
            </a:r>
            <a:r>
              <a:rPr lang="en-US" b="1" dirty="0" smtClean="0"/>
              <a:t>517</a:t>
            </a:r>
            <a:endParaRPr lang="en-US" dirty="0" smtClean="0"/>
          </a:p>
          <a:p>
            <a:pPr lvl="2"/>
            <a:r>
              <a:rPr lang="en-US" dirty="0" smtClean="0"/>
              <a:t>Participants:  </a:t>
            </a:r>
            <a:r>
              <a:rPr lang="en-US" b="1" dirty="0" smtClean="0"/>
              <a:t>14, 303	</a:t>
            </a:r>
            <a:endParaRPr lang="en-US" dirty="0" smtClean="0"/>
          </a:p>
          <a:p>
            <a:pPr lvl="2"/>
            <a:r>
              <a:rPr lang="en-US" dirty="0" smtClean="0"/>
              <a:t>Contact Hours:  </a:t>
            </a:r>
            <a:r>
              <a:rPr lang="en-US" b="1" dirty="0" smtClean="0"/>
              <a:t>590</a:t>
            </a:r>
            <a:endParaRPr lang="en-US" dirty="0" smtClean="0"/>
          </a:p>
          <a:p>
            <a:pPr lvl="1"/>
            <a:r>
              <a:rPr lang="en-US" dirty="0" smtClean="0"/>
              <a:t>WASC </a:t>
            </a:r>
          </a:p>
          <a:p>
            <a:pPr lvl="1"/>
            <a:r>
              <a:rPr lang="en-US" dirty="0" smtClean="0"/>
              <a:t>Resource allocation</a:t>
            </a:r>
          </a:p>
          <a:p>
            <a:pPr lvl="1"/>
            <a:r>
              <a:rPr lang="en-US" dirty="0" smtClean="0"/>
              <a:t>What </a:t>
            </a:r>
            <a:r>
              <a:rPr lang="en-US" i="1" dirty="0" smtClean="0"/>
              <a:t>do</a:t>
            </a:r>
            <a:r>
              <a:rPr lang="en-US" dirty="0" smtClean="0"/>
              <a:t> they know?</a:t>
            </a:r>
          </a:p>
          <a:p>
            <a:pPr lvl="1"/>
            <a:endParaRPr lang="en-US" dirty="0" smtClean="0"/>
          </a:p>
          <a:p>
            <a:pPr lvl="0"/>
            <a:r>
              <a:rPr lang="en-US" dirty="0" smtClean="0"/>
              <a:t>Methodology</a:t>
            </a:r>
          </a:p>
          <a:p>
            <a:pPr lvl="0"/>
            <a:r>
              <a:rPr lang="en-US" dirty="0" smtClean="0"/>
              <a:t>Phase I: Research Practices Survey</a:t>
            </a:r>
          </a:p>
          <a:p>
            <a:pPr lvl="0"/>
            <a:r>
              <a:rPr lang="en-US" dirty="0" smtClean="0"/>
              <a:t>Pre-</a:t>
            </a:r>
            <a:r>
              <a:rPr lang="en-US" baseline="0" dirty="0" smtClean="0"/>
              <a:t> and Post-test of first year students </a:t>
            </a:r>
          </a:p>
          <a:p>
            <a:pPr marL="171450" lvl="0" indent="-171450">
              <a:buFont typeface="Arial" pitchFamily="34" charset="0"/>
              <a:buChar char="•"/>
            </a:pPr>
            <a:r>
              <a:rPr lang="en-US" baseline="0" dirty="0" smtClean="0"/>
              <a:t>First four weeks of Fall Quarter, last four weeks of Spring Quarter</a:t>
            </a:r>
          </a:p>
          <a:p>
            <a:r>
              <a:rPr lang="en-US" sz="1200" kern="1200" dirty="0" smtClean="0">
                <a:solidFill>
                  <a:schemeClr val="tx1"/>
                </a:solidFill>
                <a:latin typeface="+mn-lt"/>
                <a:ea typeface="+mn-ea"/>
                <a:cs typeface="+mn-cs"/>
              </a:rPr>
              <a:t>After an extensive review and evaluation of existing information literacy assessments, we decided to create our own Research Practices Survey using the St. Olaf College Research Practices Survey as our model.</a:t>
            </a:r>
          </a:p>
          <a:p>
            <a:r>
              <a:rPr lang="en-US" sz="1200" kern="1200" dirty="0" smtClean="0">
                <a:solidFill>
                  <a:schemeClr val="tx1"/>
                </a:solidFill>
                <a:latin typeface="+mn-lt"/>
                <a:ea typeface="+mn-ea"/>
                <a:cs typeface="+mn-cs"/>
              </a:rPr>
              <a:t>(</a:t>
            </a:r>
            <a:r>
              <a:rPr lang="en-US" sz="1200" u="sng" kern="1200" dirty="0" smtClean="0">
                <a:solidFill>
                  <a:schemeClr val="tx1"/>
                </a:solidFill>
                <a:latin typeface="+mn-lt"/>
                <a:ea typeface="+mn-ea"/>
                <a:cs typeface="+mn-cs"/>
                <a:hlinkClick r:id="rId3"/>
              </a:rPr>
              <a:t>http://www.stolaf.edu/offices/ir-e/assessment/instruments/RPS/RPS_SurveyInstrument.pdf</a:t>
            </a:r>
            <a:r>
              <a:rPr lang="en-US" sz="1200" kern="1200" dirty="0" smtClean="0">
                <a:solidFill>
                  <a:schemeClr val="tx1"/>
                </a:solidFill>
                <a:latin typeface="+mn-lt"/>
                <a:ea typeface="+mn-ea"/>
                <a:cs typeface="+mn-cs"/>
              </a:rPr>
              <a:t>)  The St. Olaf’s test was an excellent model because it was free and freely adaptable, as long as we gave attribution to the original in any publication of our results, asked the kinds of questions (both attitudinal and knowledge-based) that we wanted to ask, and could be easily adapted and administered using tools available in our University’s course management system.</a:t>
            </a:r>
          </a:p>
          <a:p>
            <a:pPr>
              <a:buNone/>
            </a:pPr>
            <a:endParaRPr lang="en-US" dirty="0" smtClean="0"/>
          </a:p>
          <a:p>
            <a:pPr>
              <a:buNone/>
            </a:pPr>
            <a:r>
              <a:rPr lang="en-US" dirty="0" smtClean="0"/>
              <a:t>1.  Attitudes and Beliefs about Research</a:t>
            </a:r>
          </a:p>
          <a:p>
            <a:pPr lvl="1">
              <a:buNone/>
            </a:pPr>
            <a:r>
              <a:rPr lang="en-US" dirty="0" smtClean="0"/>
              <a:t>How challenging?</a:t>
            </a:r>
          </a:p>
          <a:p>
            <a:pPr lvl="2"/>
            <a:r>
              <a:rPr lang="en-US" dirty="0" smtClean="0"/>
              <a:t>Research process</a:t>
            </a:r>
          </a:p>
          <a:p>
            <a:pPr lvl="2"/>
            <a:r>
              <a:rPr lang="en-US" dirty="0" smtClean="0"/>
              <a:t>Identification and retrieval of sources</a:t>
            </a:r>
          </a:p>
          <a:p>
            <a:pPr lvl="2"/>
            <a:r>
              <a:rPr lang="en-US" dirty="0" smtClean="0"/>
              <a:t>Writing process</a:t>
            </a:r>
          </a:p>
          <a:p>
            <a:pPr>
              <a:buNone/>
            </a:pPr>
            <a:r>
              <a:rPr lang="en-US" dirty="0" smtClean="0"/>
              <a:t>2.  Personal Definition of Research</a:t>
            </a:r>
          </a:p>
          <a:p>
            <a:pPr>
              <a:buNone/>
            </a:pPr>
            <a:r>
              <a:rPr lang="en-US" dirty="0" smtClean="0"/>
              <a:t>3.  Familiarity with Research Terms and Strategies</a:t>
            </a:r>
          </a:p>
          <a:p>
            <a:pPr>
              <a:buNone/>
            </a:pPr>
            <a:r>
              <a:rPr lang="en-US" dirty="0" smtClean="0"/>
              <a:t>4.  Use of Sources</a:t>
            </a:r>
          </a:p>
          <a:p>
            <a:pPr>
              <a:buNone/>
            </a:pPr>
            <a:r>
              <a:rPr lang="en-US" dirty="0" smtClean="0"/>
              <a:t>5.  Importance of Research for Undergraduates</a:t>
            </a:r>
          </a:p>
        </p:txBody>
      </p:sp>
      <p:sp>
        <p:nvSpPr>
          <p:cNvPr id="4" name="Slide Number Placeholder 3"/>
          <p:cNvSpPr>
            <a:spLocks noGrp="1"/>
          </p:cNvSpPr>
          <p:nvPr>
            <p:ph type="sldNum" sz="quarter" idx="10"/>
          </p:nvPr>
        </p:nvSpPr>
        <p:spPr/>
        <p:txBody>
          <a:bodyPr/>
          <a:lstStyle/>
          <a:p>
            <a:fld id="{51CF4C2B-3D17-4E23-B9E1-46B1B7B1DDF1}" type="slidenum">
              <a:rPr lang="en-US" smtClean="0"/>
              <a:t>16</a:t>
            </a:fld>
            <a:endParaRPr lang="en-US"/>
          </a:p>
        </p:txBody>
      </p:sp>
    </p:spTree>
    <p:extLst>
      <p:ext uri="{BB962C8B-B14F-4D97-AF65-F5344CB8AC3E}">
        <p14:creationId xmlns:p14="http://schemas.microsoft.com/office/powerpoint/2010/main" val="22000448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r>
              <a:rPr lang="en-US" dirty="0" smtClean="0"/>
              <a:t>The research</a:t>
            </a:r>
            <a:r>
              <a:rPr lang="en-US" baseline="0" dirty="0" smtClean="0"/>
              <a:t> questions</a:t>
            </a:r>
          </a:p>
          <a:p>
            <a:endParaRPr lang="en-US" baseline="0" dirty="0" smtClean="0"/>
          </a:p>
          <a:p>
            <a:r>
              <a:rPr lang="en-US" baseline="0" dirty="0" smtClean="0"/>
              <a:t>Project methodology</a:t>
            </a:r>
          </a:p>
          <a:p>
            <a:r>
              <a:rPr lang="en-US" baseline="0" dirty="0" smtClean="0"/>
              <a:t>1.  Research search practices survey during 1</a:t>
            </a:r>
            <a:r>
              <a:rPr lang="en-US" baseline="30000" dirty="0" smtClean="0"/>
              <a:t>st</a:t>
            </a:r>
            <a:r>
              <a:rPr lang="en-US" baseline="0" dirty="0" smtClean="0"/>
              <a:t> four weeks of Fall Quarter</a:t>
            </a:r>
          </a:p>
          <a:p>
            <a:r>
              <a:rPr lang="en-US" baseline="0" dirty="0" smtClean="0"/>
              <a:t>Same survey during the last five weeks of Spring Quarter</a:t>
            </a:r>
          </a:p>
          <a:p>
            <a:r>
              <a:rPr lang="en-US" dirty="0" smtClean="0"/>
              <a:t>Research Practices Survey</a:t>
            </a:r>
          </a:p>
          <a:p>
            <a:r>
              <a:rPr lang="en-US" dirty="0" smtClean="0"/>
              <a:t>Used</a:t>
            </a:r>
            <a:r>
              <a:rPr lang="en-US" baseline="0" dirty="0" smtClean="0"/>
              <a:t> EEE.</a:t>
            </a:r>
          </a:p>
          <a:p>
            <a:r>
              <a:rPr lang="en-US" sz="1200" kern="1200" dirty="0" smtClean="0">
                <a:solidFill>
                  <a:schemeClr val="tx1"/>
                </a:solidFill>
                <a:latin typeface="+mn-lt"/>
                <a:ea typeface="+mn-ea"/>
                <a:cs typeface="+mn-cs"/>
              </a:rPr>
              <a:t>After an extensive review and evaluation of existing information literacy assessments, we decided to create our own Research Practices Survey using the St. Olaf College Research Practices Survey as our model.</a:t>
            </a:r>
          </a:p>
          <a:p>
            <a:r>
              <a:rPr lang="en-US" sz="1200" kern="1200" dirty="0" smtClean="0">
                <a:solidFill>
                  <a:schemeClr val="tx1"/>
                </a:solidFill>
                <a:latin typeface="+mn-lt"/>
                <a:ea typeface="+mn-ea"/>
                <a:cs typeface="+mn-cs"/>
              </a:rPr>
              <a:t>(</a:t>
            </a:r>
            <a:r>
              <a:rPr lang="en-US" sz="1200" u="sng" kern="1200" dirty="0" smtClean="0">
                <a:solidFill>
                  <a:schemeClr val="tx1"/>
                </a:solidFill>
                <a:latin typeface="+mn-lt"/>
                <a:ea typeface="+mn-ea"/>
                <a:cs typeface="+mn-cs"/>
                <a:hlinkClick r:id="rId3"/>
              </a:rPr>
              <a:t>http://www.stolaf.edu/offices/ir-e/assessment/instruments/RPS/RPS_SurveyInstrument.pdf</a:t>
            </a:r>
            <a:r>
              <a:rPr lang="en-US" sz="1200" kern="1200" dirty="0" smtClean="0">
                <a:solidFill>
                  <a:schemeClr val="tx1"/>
                </a:solidFill>
                <a:latin typeface="+mn-lt"/>
                <a:ea typeface="+mn-ea"/>
                <a:cs typeface="+mn-cs"/>
              </a:rPr>
              <a:t>)  The St. Olaf’s test was an excellent model because it was free and freely adaptable, as long as we gave attribution to the original in any publication of our results, asked the kinds of questions (both attitudinal and knowledge-based) that we wanted to ask, and could be easily adapted and administered using tools available in our University’s course management system.</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36 questions.  Twenty-one of the questions are designed to capture students’ attitudes and beliefs about research, including a free-text question which asks them for their personal definition of research, and a question which allows them to rate the importance of library research to undergraduates.  Fourteen questions cover research terms, strategies and the use of sources and the last item is a free text field for student comments.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2.  Create</a:t>
            </a:r>
            <a:r>
              <a:rPr lang="en-US" sz="1200" kern="1200" baseline="0" dirty="0" smtClean="0">
                <a:solidFill>
                  <a:schemeClr val="tx1"/>
                </a:solidFill>
                <a:latin typeface="+mn-lt"/>
                <a:ea typeface="+mn-ea"/>
                <a:cs typeface="+mn-cs"/>
              </a:rPr>
              <a:t> rubric to assess information literacy traits in student writing produced for lower division writing courses.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17</a:t>
            </a:fld>
            <a:endParaRPr lang="en-US"/>
          </a:p>
        </p:txBody>
      </p:sp>
    </p:spTree>
    <p:extLst>
      <p:ext uri="{BB962C8B-B14F-4D97-AF65-F5344CB8AC3E}">
        <p14:creationId xmlns:p14="http://schemas.microsoft.com/office/powerpoint/2010/main" val="834324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r>
              <a:rPr lang="en-US" dirty="0" smtClean="0"/>
              <a:t>The research</a:t>
            </a:r>
            <a:r>
              <a:rPr lang="en-US" baseline="0" dirty="0" smtClean="0"/>
              <a:t> questions</a:t>
            </a:r>
          </a:p>
          <a:p>
            <a:endParaRPr lang="en-US" baseline="0" dirty="0" smtClean="0"/>
          </a:p>
          <a:p>
            <a:r>
              <a:rPr lang="en-US" baseline="0" dirty="0" smtClean="0"/>
              <a:t>Project methodology</a:t>
            </a:r>
          </a:p>
          <a:p>
            <a:r>
              <a:rPr lang="en-US" baseline="0" dirty="0" smtClean="0"/>
              <a:t>1.  Research search practices survey during 1</a:t>
            </a:r>
            <a:r>
              <a:rPr lang="en-US" baseline="30000" dirty="0" smtClean="0"/>
              <a:t>st</a:t>
            </a:r>
            <a:r>
              <a:rPr lang="en-US" baseline="0" dirty="0" smtClean="0"/>
              <a:t> four weeks of Fall Quarter</a:t>
            </a:r>
          </a:p>
          <a:p>
            <a:r>
              <a:rPr lang="en-US" baseline="0" dirty="0" smtClean="0"/>
              <a:t>Same survey during the last five weeks of Spring Quarter</a:t>
            </a:r>
          </a:p>
          <a:p>
            <a:r>
              <a:rPr lang="en-US" dirty="0" smtClean="0"/>
              <a:t>Research Practices Survey</a:t>
            </a:r>
          </a:p>
          <a:p>
            <a:r>
              <a:rPr lang="en-US" dirty="0" smtClean="0"/>
              <a:t>Used</a:t>
            </a:r>
            <a:r>
              <a:rPr lang="en-US" baseline="0" dirty="0" smtClean="0"/>
              <a:t> EEE.</a:t>
            </a:r>
          </a:p>
          <a:p>
            <a:r>
              <a:rPr lang="en-US" sz="1200" kern="1200" dirty="0" smtClean="0">
                <a:solidFill>
                  <a:schemeClr val="tx1"/>
                </a:solidFill>
                <a:latin typeface="+mn-lt"/>
                <a:ea typeface="+mn-ea"/>
                <a:cs typeface="+mn-cs"/>
              </a:rPr>
              <a:t>After an extensive review and evaluation of existing information literacy assessments, we decided to create our own Research Practices Survey using the St. Olaf College Research Practices Survey as our model.</a:t>
            </a:r>
          </a:p>
          <a:p>
            <a:r>
              <a:rPr lang="en-US" sz="1200" kern="1200" dirty="0" smtClean="0">
                <a:solidFill>
                  <a:schemeClr val="tx1"/>
                </a:solidFill>
                <a:latin typeface="+mn-lt"/>
                <a:ea typeface="+mn-ea"/>
                <a:cs typeface="+mn-cs"/>
              </a:rPr>
              <a:t>(</a:t>
            </a:r>
            <a:r>
              <a:rPr lang="en-US" sz="1200" u="sng" kern="1200" dirty="0" smtClean="0">
                <a:solidFill>
                  <a:schemeClr val="tx1"/>
                </a:solidFill>
                <a:latin typeface="+mn-lt"/>
                <a:ea typeface="+mn-ea"/>
                <a:cs typeface="+mn-cs"/>
                <a:hlinkClick r:id="rId3"/>
              </a:rPr>
              <a:t>http://www.stolaf.edu/offices/ir-e/assessment/instruments/RPS/RPS_SurveyInstrument.pdf</a:t>
            </a:r>
            <a:r>
              <a:rPr lang="en-US" sz="1200" kern="1200" dirty="0" smtClean="0">
                <a:solidFill>
                  <a:schemeClr val="tx1"/>
                </a:solidFill>
                <a:latin typeface="+mn-lt"/>
                <a:ea typeface="+mn-ea"/>
                <a:cs typeface="+mn-cs"/>
              </a:rPr>
              <a:t>)  The St. Olaf’s test was an excellent model because it was free and freely adaptable, as long as we gave attribution to the original in any publication of our results, asked the kinds of questions (both attitudinal and knowledge-based) that we wanted to ask, and could be easily adapted and administered using tools available in our University’s course management system.</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36 questions.  Twenty-one of the questions are designed to capture students’ attitudes and beliefs about research, including a free-text question which asks them for their personal definition of research, and a question which allows them to rate the importance of library research to undergraduates.  Fourteen questions cover research terms, strategies and the use of sources and the last item is a free text field for student comments.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2.  Create</a:t>
            </a:r>
            <a:r>
              <a:rPr lang="en-US" sz="1200" kern="1200" baseline="0" dirty="0" smtClean="0">
                <a:solidFill>
                  <a:schemeClr val="tx1"/>
                </a:solidFill>
                <a:latin typeface="+mn-lt"/>
                <a:ea typeface="+mn-ea"/>
                <a:cs typeface="+mn-cs"/>
              </a:rPr>
              <a:t> rubric to assess information literacy traits in student writing produced for lower division writing courses.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18</a:t>
            </a:fld>
            <a:endParaRPr lang="en-US"/>
          </a:p>
        </p:txBody>
      </p:sp>
    </p:spTree>
    <p:extLst>
      <p:ext uri="{BB962C8B-B14F-4D97-AF65-F5344CB8AC3E}">
        <p14:creationId xmlns:p14="http://schemas.microsoft.com/office/powerpoint/2010/main" val="8343245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pPr algn="l"/>
            <a:r>
              <a:rPr lang="en-US" sz="1200" dirty="0" smtClean="0"/>
              <a:t>(UC Irvine 2011-12 General Catalog, p. 56.)</a:t>
            </a:r>
            <a:r>
              <a:rPr lang="en-US" sz="1200" baseline="0" dirty="0" smtClean="0"/>
              <a:t> </a:t>
            </a:r>
          </a:p>
          <a:p>
            <a:pPr algn="l"/>
            <a:r>
              <a:rPr lang="en-US" sz="1200" baseline="0" dirty="0" smtClean="0"/>
              <a:t>(</a:t>
            </a:r>
            <a:r>
              <a:rPr lang="en-US" sz="1200" dirty="0" smtClean="0"/>
              <a:t>http://www.editor.uci.edu/catalogue/11-12Catalogue.pdf)</a:t>
            </a:r>
          </a:p>
          <a:p>
            <a:pPr algn="l"/>
            <a:endParaRPr lang="en-US" sz="1200" dirty="0" smtClean="0"/>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19</a:t>
            </a:fld>
            <a:endParaRPr lang="en-US"/>
          </a:p>
        </p:txBody>
      </p:sp>
    </p:spTree>
    <p:extLst>
      <p:ext uri="{BB962C8B-B14F-4D97-AF65-F5344CB8AC3E}">
        <p14:creationId xmlns:p14="http://schemas.microsoft.com/office/powerpoint/2010/main" val="3695644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l-PL" baseline="0" dirty="0" smtClean="0"/>
          </a:p>
          <a:p>
            <a:r>
              <a:rPr lang="en-US" dirty="0" smtClean="0"/>
              <a:t>The four of us have been working in this area for the past</a:t>
            </a:r>
            <a:r>
              <a:rPr lang="en-US" baseline="0" dirty="0" smtClean="0"/>
              <a:t> few years – we became aware of each other’s work through various ACRL channels and through personal connections.  Each of us brings a distinct perspective and a lot of passion to how we can blend information literacy and scholarly communication, as you’ll see.  Julia and Cathy, my colleagues from UC-Irvine, have been presenting and writing on this topic from their respective viewpoints of collection development and information literacy instruction since 2009, and Kim has been very active in integrating SC concepts into her instruction, which she wrote about in her article with Scott Warren, titled “Why Does Google Scholar ask for Money?”  As a librarian with responsibilities in both SC and in information literacy instruction in my four liaison areas at a small liberal arts college, I have been experimenting with how to best integrate these two parts of my work effectively for an undergraduate population.</a:t>
            </a:r>
          </a:p>
          <a:p>
            <a:endParaRPr lang="en-US" baseline="0" dirty="0" smtClean="0"/>
          </a:p>
          <a:p>
            <a:r>
              <a:rPr lang="en-US" baseline="0" dirty="0" smtClean="0"/>
              <a:t>Through our conversations and preparing for this presentation, what stood out to each of us was the potential for deep and vital connections between these different areas in the classroom, within the library and on campus, and within our profession.</a:t>
            </a:r>
          </a:p>
          <a:p>
            <a:endParaRPr lang="en-US" baseline="0" dirty="0" smtClean="0"/>
          </a:p>
          <a:p>
            <a:r>
              <a:rPr lang="en-US" dirty="0" smtClean="0"/>
              <a:t>(image</a:t>
            </a:r>
            <a:r>
              <a:rPr lang="en-US" baseline="0" dirty="0" smtClean="0"/>
              <a:t> credit on Attribution slide)</a:t>
            </a:r>
            <a:endParaRPr lang="en-US" dirty="0" smtClean="0"/>
          </a:p>
        </p:txBody>
      </p:sp>
      <p:sp>
        <p:nvSpPr>
          <p:cNvPr id="4" name="Slide Number Placeholder 3"/>
          <p:cNvSpPr>
            <a:spLocks noGrp="1"/>
          </p:cNvSpPr>
          <p:nvPr>
            <p:ph type="sldNum" sz="quarter" idx="10"/>
          </p:nvPr>
        </p:nvSpPr>
        <p:spPr/>
        <p:txBody>
          <a:bodyPr/>
          <a:lstStyle/>
          <a:p>
            <a:fld id="{F16E5D72-CE83-2A4D-92EF-C3745E06E2BF}" type="slidenum">
              <a:rPr lang="en-US" smtClean="0"/>
              <a:t>2</a:t>
            </a:fld>
            <a:endParaRPr lang="en-US"/>
          </a:p>
        </p:txBody>
      </p:sp>
    </p:spTree>
    <p:extLst>
      <p:ext uri="{BB962C8B-B14F-4D97-AF65-F5344CB8AC3E}">
        <p14:creationId xmlns:p14="http://schemas.microsoft.com/office/powerpoint/2010/main" val="22221349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smtClean="0"/>
              <a:t>Information Literacy is also articulated as a learning outcome for UCI’s upper-division writing courses:</a:t>
            </a:r>
          </a:p>
          <a:p>
            <a:pPr>
              <a:buNone/>
            </a:pPr>
            <a:r>
              <a:rPr lang="en-US" sz="1200" b="1" dirty="0" smtClean="0"/>
              <a:t>Upper-division writing:</a:t>
            </a:r>
            <a:r>
              <a:rPr lang="en-US" sz="1200" dirty="0" smtClean="0"/>
              <a:t> </a:t>
            </a:r>
          </a:p>
          <a:p>
            <a:r>
              <a:rPr lang="en-US" sz="1200" dirty="0" smtClean="0"/>
              <a:t>demonstrate rhetorically effective, discipline-specific writing for appropriate academic, professional, and public audiences; </a:t>
            </a:r>
          </a:p>
          <a:p>
            <a:r>
              <a:rPr lang="en-US" sz="1200" dirty="0" smtClean="0"/>
              <a:t>demonstrate, at an advanced level of competence, use of </a:t>
            </a:r>
            <a:r>
              <a:rPr lang="en-US" sz="1200" b="1" i="1" dirty="0" smtClean="0"/>
              <a:t>discipline-specific research methods</a:t>
            </a:r>
            <a:r>
              <a:rPr lang="en-US" sz="1200" dirty="0" smtClean="0"/>
              <a:t>, genres, modes of development, and formal conventions; </a:t>
            </a:r>
          </a:p>
          <a:p>
            <a:r>
              <a:rPr lang="en-US" sz="1200" dirty="0" smtClean="0"/>
              <a:t>and </a:t>
            </a:r>
            <a:r>
              <a:rPr lang="en-US" sz="1200" i="1" dirty="0" smtClean="0"/>
              <a:t>demonstrate </a:t>
            </a:r>
            <a:r>
              <a:rPr lang="en-US" sz="1200" b="1" i="1" dirty="0" smtClean="0"/>
              <a:t>advanced information literacy skills </a:t>
            </a:r>
            <a:r>
              <a:rPr lang="en-US" sz="1200" i="1" dirty="0" smtClean="0"/>
              <a:t>by locating, evaluating, and integrating information gathered from multiple sources into </a:t>
            </a:r>
            <a:r>
              <a:rPr lang="en-US" sz="1200" b="1" i="1" dirty="0" smtClean="0"/>
              <a:t>discipline-specific writing</a:t>
            </a:r>
            <a:r>
              <a:rPr lang="en-US" sz="1200" i="1" dirty="0" smtClean="0"/>
              <a:t>. [emphasis added]</a:t>
            </a:r>
          </a:p>
          <a:p>
            <a:pPr algn="l"/>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1CF4C2B-3D17-4E23-B9E1-46B1B7B1DDF1}" type="slidenum">
              <a:rPr lang="en-US" smtClean="0"/>
              <a:t>20</a:t>
            </a:fld>
            <a:endParaRPr lang="en-US"/>
          </a:p>
        </p:txBody>
      </p:sp>
    </p:spTree>
    <p:extLst>
      <p:ext uri="{BB962C8B-B14F-4D97-AF65-F5344CB8AC3E}">
        <p14:creationId xmlns:p14="http://schemas.microsoft.com/office/powerpoint/2010/main" val="33470378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r>
              <a:rPr lang="en-US" dirty="0" smtClean="0"/>
              <a:t>Help</a:t>
            </a:r>
            <a:r>
              <a:rPr lang="en-US" baseline="0" dirty="0" smtClean="0"/>
              <a:t> faculty and others make the connection between scholarly communication and information literacy.</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21</a:t>
            </a:fld>
            <a:endParaRPr lang="en-US"/>
          </a:p>
        </p:txBody>
      </p:sp>
    </p:spTree>
    <p:extLst>
      <p:ext uri="{BB962C8B-B14F-4D97-AF65-F5344CB8AC3E}">
        <p14:creationId xmlns:p14="http://schemas.microsoft.com/office/powerpoint/2010/main" val="1875637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Cathy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Undergraduate respondents appeared to be fairly confident in their ability to conduct research, with responses ranging from 55% to 87% of respondents reporting that the different elements were either very easy or somewhat easy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Confidence in ability to use some information retrieval systems, not others.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asked how challenging it was to identify and retrieve sources, undergraduates reported a high level of confidence in their ability to retrieve sources through some mechanisms, but less ease, and less experience with others.  Not surprisingly, an overwhelming majority of students (94%) report that </a:t>
            </a:r>
            <a:r>
              <a:rPr lang="en-US" sz="1200" i="1" kern="1200" dirty="0" smtClean="0">
                <a:solidFill>
                  <a:schemeClr val="tx1"/>
                </a:solidFill>
                <a:latin typeface="+mn-lt"/>
                <a:ea typeface="+mn-ea"/>
                <a:cs typeface="+mn-cs"/>
              </a:rPr>
              <a:t>using an internet search engine</a:t>
            </a:r>
            <a:r>
              <a:rPr lang="en-US" sz="1200" kern="1200" dirty="0" smtClean="0">
                <a:solidFill>
                  <a:schemeClr val="tx1"/>
                </a:solidFill>
                <a:latin typeface="+mn-lt"/>
                <a:ea typeface="+mn-ea"/>
                <a:cs typeface="+mn-cs"/>
              </a:rPr>
              <a:t> is very easy (75%) or somewhat easy (19%).  However, as the skill identified and tested becomes more specific, the less confident and knowledgeable the students’ responses are.  When asked about the ease of using an electronic index like </a:t>
            </a:r>
            <a:r>
              <a:rPr lang="en-US" sz="1200" kern="1200" dirty="0" err="1" smtClean="0">
                <a:solidFill>
                  <a:schemeClr val="tx1"/>
                </a:solidFill>
                <a:latin typeface="+mn-lt"/>
                <a:ea typeface="+mn-ea"/>
                <a:cs typeface="+mn-cs"/>
              </a:rPr>
              <a:t>EBSCOhost</a:t>
            </a:r>
            <a:r>
              <a:rPr lang="en-US" sz="1200" kern="1200" dirty="0" smtClean="0">
                <a:solidFill>
                  <a:schemeClr val="tx1"/>
                </a:solidFill>
                <a:latin typeface="+mn-lt"/>
                <a:ea typeface="+mn-ea"/>
                <a:cs typeface="+mn-cs"/>
              </a:rPr>
              <a:t> Academic Search  or Expanded Academic or Reference Gold to find articles on a topic, more students report that they have no experience (40%) with this, than report that it is very easy (10%) or somewhat easy (28%).  The results are similar when students are queried on how easy it is for them to locate the full text of articles.  Only 44% find it very or somewhat easy, while 33% admit that it is somewhat or very difficult, and 22% report that they have no experience locating article full text.  </a:t>
            </a:r>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22</a:t>
            </a:fld>
            <a:endParaRPr lang="en-US"/>
          </a:p>
        </p:txBody>
      </p:sp>
    </p:spTree>
    <p:extLst>
      <p:ext uri="{BB962C8B-B14F-4D97-AF65-F5344CB8AC3E}">
        <p14:creationId xmlns:p14="http://schemas.microsoft.com/office/powerpoint/2010/main" val="21678904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Cathy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librarians don’t accomplish this on their own.  The writing instructors work very hard to teach students the fundamentals of how to find, evaluate, and incorporate new information into their writing.  </a:t>
            </a:r>
            <a:endParaRPr lang="en-US" dirty="0" smtClean="0"/>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23</a:t>
            </a:fld>
            <a:endParaRPr lang="en-US"/>
          </a:p>
        </p:txBody>
      </p:sp>
    </p:spTree>
    <p:extLst>
      <p:ext uri="{BB962C8B-B14F-4D97-AF65-F5344CB8AC3E}">
        <p14:creationId xmlns:p14="http://schemas.microsoft.com/office/powerpoint/2010/main" val="36476842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24</a:t>
            </a:fld>
            <a:endParaRPr lang="en-US"/>
          </a:p>
        </p:txBody>
      </p:sp>
    </p:spTree>
    <p:extLst>
      <p:ext uri="{BB962C8B-B14F-4D97-AF65-F5344CB8AC3E}">
        <p14:creationId xmlns:p14="http://schemas.microsoft.com/office/powerpoint/2010/main" val="4048287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r>
              <a:rPr lang="en-US" dirty="0" smtClean="0"/>
              <a:t>Student papers averaged between 2 and 3 on a 4 point scale of 17 traits</a:t>
            </a:r>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25</a:t>
            </a:fld>
            <a:endParaRPr lang="en-US"/>
          </a:p>
        </p:txBody>
      </p:sp>
    </p:spTree>
    <p:extLst>
      <p:ext uri="{BB962C8B-B14F-4D97-AF65-F5344CB8AC3E}">
        <p14:creationId xmlns:p14="http://schemas.microsoft.com/office/powerpoint/2010/main" val="32257065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r>
              <a:rPr lang="en-US" dirty="0" smtClean="0"/>
              <a:t>What has happened</a:t>
            </a:r>
            <a:r>
              <a:rPr lang="en-US" baseline="0" dirty="0" smtClean="0"/>
              <a:t> so far as a result of our assessment project?</a:t>
            </a:r>
          </a:p>
          <a:p>
            <a:r>
              <a:rPr lang="en-US" baseline="0" dirty="0" smtClean="0"/>
              <a:t>Within the Libraries</a:t>
            </a:r>
          </a:p>
          <a:p>
            <a:r>
              <a:rPr lang="en-US" u="none" baseline="0" dirty="0" smtClean="0"/>
              <a:t>UC Irvine Libraries Information Literacy Rubric</a:t>
            </a:r>
          </a:p>
          <a:p>
            <a:r>
              <a:rPr lang="en-US" u="none" dirty="0" smtClean="0"/>
              <a:t>https://drive.google.com/#folders/0B0z0ItTYwbAINFhxVW1CQ0gxNDA</a:t>
            </a:r>
            <a:endParaRPr lang="en-US" u="none" dirty="0"/>
          </a:p>
        </p:txBody>
      </p:sp>
      <p:sp>
        <p:nvSpPr>
          <p:cNvPr id="4" name="Slide Number Placeholder 3"/>
          <p:cNvSpPr>
            <a:spLocks noGrp="1"/>
          </p:cNvSpPr>
          <p:nvPr>
            <p:ph type="sldNum" sz="quarter" idx="10"/>
          </p:nvPr>
        </p:nvSpPr>
        <p:spPr/>
        <p:txBody>
          <a:bodyPr/>
          <a:lstStyle/>
          <a:p>
            <a:fld id="{51CF4C2B-3D17-4E23-B9E1-46B1B7B1DDF1}" type="slidenum">
              <a:rPr lang="en-US" smtClean="0"/>
              <a:t>26</a:t>
            </a:fld>
            <a:endParaRPr lang="en-US"/>
          </a:p>
        </p:txBody>
      </p:sp>
    </p:spTree>
    <p:extLst>
      <p:ext uri="{BB962C8B-B14F-4D97-AF65-F5344CB8AC3E}">
        <p14:creationId xmlns:p14="http://schemas.microsoft.com/office/powerpoint/2010/main" val="13432168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27</a:t>
            </a:fld>
            <a:endParaRPr lang="en-US"/>
          </a:p>
        </p:txBody>
      </p:sp>
    </p:spTree>
    <p:extLst>
      <p:ext uri="{BB962C8B-B14F-4D97-AF65-F5344CB8AC3E}">
        <p14:creationId xmlns:p14="http://schemas.microsoft.com/office/powerpoint/2010/main" val="37106879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pPr eaLnBrk="1" fontAlgn="auto" hangingPunct="1">
              <a:spcAft>
                <a:spcPts val="0"/>
              </a:spcAft>
              <a:defRPr/>
            </a:pPr>
            <a:r>
              <a:rPr lang="en-US" baseline="0" dirty="0" smtClean="0"/>
              <a:t>As library professionals, we understand and teach the methods of scholarly communication.</a:t>
            </a:r>
          </a:p>
          <a:p>
            <a:pPr eaLnBrk="1" fontAlgn="auto" hangingPunct="1">
              <a:spcAft>
                <a:spcPts val="0"/>
              </a:spcAft>
              <a:defRPr/>
            </a:pPr>
            <a:endParaRPr lang="en-US" baseline="0" dirty="0" smtClean="0"/>
          </a:p>
          <a:p>
            <a:pPr eaLnBrk="1" fontAlgn="auto" hangingPunct="1">
              <a:spcAft>
                <a:spcPts val="0"/>
              </a:spcAft>
              <a:defRPr/>
            </a:pPr>
            <a:r>
              <a:rPr lang="en-US" baseline="0" dirty="0" smtClean="0"/>
              <a:t>So in my opinion,  scholarly </a:t>
            </a:r>
            <a:r>
              <a:rPr lang="en-US" dirty="0" smtClean="0"/>
              <a:t>communication is one of the things we teach when</a:t>
            </a:r>
            <a:r>
              <a:rPr lang="en-US" baseline="0" dirty="0" smtClean="0"/>
              <a:t> we teach information literacy in higher education.</a:t>
            </a:r>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28</a:t>
            </a:fld>
            <a:endParaRPr lang="en-US"/>
          </a:p>
        </p:txBody>
      </p:sp>
    </p:spTree>
    <p:extLst>
      <p:ext uri="{BB962C8B-B14F-4D97-AF65-F5344CB8AC3E}">
        <p14:creationId xmlns:p14="http://schemas.microsoft.com/office/powerpoint/2010/main" val="3505481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a:t>
            </a:r>
          </a:p>
          <a:p>
            <a:r>
              <a:rPr lang="en-US" dirty="0" smtClean="0"/>
              <a:t>Adopting this understanding</a:t>
            </a:r>
            <a:r>
              <a:rPr lang="en-US" baseline="0" dirty="0" smtClean="0"/>
              <a:t> provides a multitude of opportunities to engage in conversations and other more formal collaborative activities with campus faculty and administration.</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29</a:t>
            </a:fld>
            <a:endParaRPr lang="en-US"/>
          </a:p>
        </p:txBody>
      </p:sp>
    </p:spTree>
    <p:extLst>
      <p:ext uri="{BB962C8B-B14F-4D97-AF65-F5344CB8AC3E}">
        <p14:creationId xmlns:p14="http://schemas.microsoft.com/office/powerpoint/2010/main" val="2874106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false</a:t>
            </a:r>
            <a:r>
              <a:rPr lang="en-US" baseline="0" dirty="0" smtClean="0"/>
              <a:t> that these two areas co-exist in their own spheres without touching – they do overlap in terms of what they strive to achieve:</a:t>
            </a:r>
          </a:p>
          <a:p>
            <a:endParaRPr lang="en-US" baseline="0" dirty="0" smtClean="0"/>
          </a:p>
          <a:p>
            <a:r>
              <a:rPr lang="en-US" baseline="0" dirty="0" smtClean="0"/>
              <a:t>They both strive to illuminate and enable discovery of old and new ideas, expand our knowledge and push us to experiment.  IL comes at it from the learner perspective, and SC comes at it from the expert perspective, but when we think about their core missions, they meet in the middle.</a:t>
            </a:r>
          </a:p>
          <a:p>
            <a:endParaRPr lang="en-US" baseline="0" dirty="0" smtClean="0"/>
          </a:p>
          <a:p>
            <a:r>
              <a:rPr lang="en-US" baseline="0" dirty="0" smtClean="0"/>
              <a:t>So we can agree that IL and SC are interwoven together at least philosophically.  The divide that this presentation seeks to address and improve is the divide that we have created by putting each in their own silo within our organizations.  That organizational gap has not served us well, and we need to address it by first examining where the two have the greatest potential for intersection.</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(image</a:t>
            </a:r>
            <a:r>
              <a:rPr lang="en-US" baseline="0" dirty="0" smtClean="0"/>
              <a:t> credit on Attribution slide)</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1CF4C2B-3D17-4E23-B9E1-46B1B7B1DDF1}" type="slidenum">
              <a:rPr lang="en-US" smtClean="0"/>
              <a:t>3</a:t>
            </a:fld>
            <a:endParaRPr lang="en-US"/>
          </a:p>
        </p:txBody>
      </p:sp>
    </p:spTree>
    <p:extLst>
      <p:ext uri="{BB962C8B-B14F-4D97-AF65-F5344CB8AC3E}">
        <p14:creationId xmlns:p14="http://schemas.microsoft.com/office/powerpoint/2010/main" val="16981254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16388"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B035C77-3AFB-FA44-8C5D-8337F4E6876D}" type="slidenum">
              <a:rPr lang="en-US" sz="1200">
                <a:latin typeface="Calibri" charset="0"/>
              </a:rPr>
              <a:pPr eaLnBrk="1" hangingPunct="1"/>
              <a:t>31</a:t>
            </a:fld>
            <a:endParaRPr lang="en-US" sz="1200">
              <a:latin typeface="Calibri"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2253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272B432-976B-C249-9573-FD1A364DA12B}" type="slidenum">
              <a:rPr lang="en-US" sz="1200">
                <a:latin typeface="Calibri" charset="0"/>
              </a:rPr>
              <a:pPr eaLnBrk="1" hangingPunct="1"/>
              <a:t>39</a:t>
            </a:fld>
            <a:endParaRPr lang="en-US" sz="1200">
              <a:latin typeface="Calibri"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24580"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D5C8AEB-9141-5F4B-BA0C-F7F6EF562124}" type="slidenum">
              <a:rPr lang="en-US" sz="1200">
                <a:latin typeface="Calibri" charset="0"/>
              </a:rPr>
              <a:pPr eaLnBrk="1" hangingPunct="1"/>
              <a:t>40</a:t>
            </a:fld>
            <a:endParaRPr lang="en-US" sz="1200">
              <a:latin typeface="Calibri"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ea typeface="ＭＳ Ｐゴシック" charset="0"/>
                <a:cs typeface="ＭＳ Ｐゴシック" charset="0"/>
              </a:rPr>
              <a:t>Scott</a:t>
            </a:r>
          </a:p>
        </p:txBody>
      </p:sp>
      <p:sp>
        <p:nvSpPr>
          <p:cNvPr id="26628"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8D5842B-2A59-0A45-84D6-CC9D9EBCDBF3}" type="slidenum">
              <a:rPr lang="en-US" sz="1200">
                <a:latin typeface="Calibri" charset="0"/>
              </a:rPr>
              <a:pPr eaLnBrk="1" hangingPunct="1"/>
              <a:t>41</a:t>
            </a:fld>
            <a:endParaRPr lang="en-US" sz="1200">
              <a:latin typeface="Calibri"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ea typeface="ＭＳ Ｐゴシック" charset="0"/>
                <a:cs typeface="ＭＳ Ｐゴシック" charset="0"/>
              </a:rPr>
              <a:t>Scott</a:t>
            </a:r>
          </a:p>
        </p:txBody>
      </p:sp>
      <p:sp>
        <p:nvSpPr>
          <p:cNvPr id="28676"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8E4083C-C397-FC47-B47A-BB6CB54F54A5}" type="slidenum">
              <a:rPr lang="en-US" sz="1200">
                <a:latin typeface="Calibri" charset="0"/>
              </a:rPr>
              <a:pPr eaLnBrk="1" hangingPunct="1"/>
              <a:t>42</a:t>
            </a:fld>
            <a:endParaRPr lang="en-US" sz="1200">
              <a:latin typeface="Calibri"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44</a:t>
            </a:fld>
            <a:endParaRPr lang="en-US"/>
          </a:p>
        </p:txBody>
      </p:sp>
    </p:spTree>
    <p:extLst>
      <p:ext uri="{BB962C8B-B14F-4D97-AF65-F5344CB8AC3E}">
        <p14:creationId xmlns:p14="http://schemas.microsoft.com/office/powerpoint/2010/main" val="17549925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45</a:t>
            </a:fld>
            <a:endParaRPr lang="en-US"/>
          </a:p>
        </p:txBody>
      </p:sp>
    </p:spTree>
    <p:extLst>
      <p:ext uri="{BB962C8B-B14F-4D97-AF65-F5344CB8AC3E}">
        <p14:creationId xmlns:p14="http://schemas.microsoft.com/office/powerpoint/2010/main" val="6886388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EC1A350-2B24-E448-A5D2-6AB874C5FAEF}" type="slidenum">
              <a:rPr lang="en-US" sz="1200">
                <a:latin typeface="Calibri" charset="0"/>
              </a:rPr>
              <a:pPr eaLnBrk="1" hangingPunct="1"/>
              <a:t>46</a:t>
            </a:fld>
            <a:endParaRPr lang="en-US" sz="1200">
              <a:latin typeface="Calibri"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50</a:t>
            </a:fld>
            <a:endParaRPr lang="en-US"/>
          </a:p>
        </p:txBody>
      </p:sp>
    </p:spTree>
    <p:extLst>
      <p:ext uri="{BB962C8B-B14F-4D97-AF65-F5344CB8AC3E}">
        <p14:creationId xmlns:p14="http://schemas.microsoft.com/office/powerpoint/2010/main" val="13465951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51</a:t>
            </a:fld>
            <a:endParaRPr lang="en-US"/>
          </a:p>
        </p:txBody>
      </p:sp>
    </p:spTree>
    <p:extLst>
      <p:ext uri="{BB962C8B-B14F-4D97-AF65-F5344CB8AC3E}">
        <p14:creationId xmlns:p14="http://schemas.microsoft.com/office/powerpoint/2010/main" val="3861879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do they intersect?</a:t>
            </a:r>
          </a:p>
          <a:p>
            <a:endParaRPr lang="en-US" dirty="0" smtClean="0"/>
          </a:p>
          <a:p>
            <a:r>
              <a:rPr lang="en-US" sz="1200" dirty="0" smtClean="0">
                <a:latin typeface="Candara"/>
                <a:cs typeface="Candara"/>
              </a:rPr>
              <a:t>Intersections of Scholarly</a:t>
            </a:r>
            <a:r>
              <a:rPr lang="en-US" sz="1200" baseline="0" dirty="0" smtClean="0">
                <a:latin typeface="Candara"/>
                <a:cs typeface="Candara"/>
              </a:rPr>
              <a:t> Communication and Information Literacy, a </a:t>
            </a:r>
            <a:r>
              <a:rPr lang="en-US" sz="1200" dirty="0" smtClean="0">
                <a:latin typeface="Candara"/>
                <a:cs typeface="Candara"/>
              </a:rPr>
              <a:t>white paper recently released by ACRL identifies three points of connection:</a:t>
            </a:r>
          </a:p>
          <a:p>
            <a:endParaRPr lang="en-US" sz="1200" dirty="0" smtClean="0">
              <a:latin typeface="Candara"/>
              <a:cs typeface="Candara"/>
            </a:endParaRPr>
          </a:p>
          <a:p>
            <a:r>
              <a:rPr lang="en-US" sz="1200" dirty="0" smtClean="0">
                <a:latin typeface="Candara"/>
                <a:cs typeface="Candara"/>
              </a:rPr>
              <a:t>First, Economics of the distribution of scholarship;</a:t>
            </a:r>
          </a:p>
          <a:p>
            <a:r>
              <a:rPr lang="en-US" sz="1200" dirty="0" smtClean="0">
                <a:latin typeface="Candara"/>
                <a:cs typeface="Candara"/>
              </a:rPr>
              <a:t>Second, Digital literacies;</a:t>
            </a:r>
          </a:p>
          <a:p>
            <a:r>
              <a:rPr lang="en-US" sz="1200" dirty="0" smtClean="0">
                <a:latin typeface="Candara"/>
                <a:cs typeface="Candara"/>
              </a:rPr>
              <a:t>Finally, Our changing roles.</a:t>
            </a:r>
          </a:p>
          <a:p>
            <a:endParaRPr lang="en-US" sz="1200" dirty="0" smtClean="0">
              <a:latin typeface="Candara"/>
              <a:cs typeface="Candara"/>
            </a:endParaRPr>
          </a:p>
          <a:p>
            <a:r>
              <a:rPr lang="en-US" sz="1200" dirty="0" smtClean="0">
                <a:latin typeface="Candara"/>
                <a:cs typeface="Candara"/>
              </a:rPr>
              <a:t>The white paper also establishes early</a:t>
            </a:r>
            <a:r>
              <a:rPr lang="en-US" sz="1200" baseline="0" dirty="0" smtClean="0">
                <a:latin typeface="Candara"/>
                <a:cs typeface="Candara"/>
              </a:rPr>
              <a:t> on that all librarians, in some way shape or form, educates their users.</a:t>
            </a:r>
            <a:endParaRPr lang="en-US" sz="1200" dirty="0" smtClean="0">
              <a:latin typeface="Candara"/>
              <a:cs typeface="Candara"/>
            </a:endParaRPr>
          </a:p>
          <a:p>
            <a:endParaRPr lang="en-US" dirty="0" smtClean="0"/>
          </a:p>
          <a:p>
            <a:r>
              <a:rPr lang="en-US" dirty="0" smtClean="0"/>
              <a:t>In Common Ground at the Nexus</a:t>
            </a:r>
            <a:r>
              <a:rPr lang="en-US" baseline="0" dirty="0" smtClean="0"/>
              <a:t> of IL and SC, there is a strong theme throughout the book of collaboration, of sharing teaching practices and creative, active outreach to all levels of academic users from undergraduates to faculty through a mix of both case studies of specific programs and foundational chapters.</a:t>
            </a:r>
          </a:p>
          <a:p>
            <a:endParaRPr lang="en-US" baseline="0" dirty="0" smtClean="0"/>
          </a:p>
          <a:p>
            <a:r>
              <a:rPr lang="en-US" baseline="0" dirty="0" smtClean="0"/>
              <a:t>We’re also starting to see this topic appear more frequently in the library literature – we’ve identified a few resources at the end of our </a:t>
            </a:r>
            <a:r>
              <a:rPr lang="en-US" baseline="0" dirty="0" err="1" smtClean="0"/>
              <a:t>slideset</a:t>
            </a:r>
            <a:r>
              <a:rPr lang="en-US" baseline="0" dirty="0" smtClean="0"/>
              <a:t>, which will be online soon.</a:t>
            </a:r>
          </a:p>
          <a:p>
            <a:endParaRPr lang="en-US" baseline="0" dirty="0" smtClean="0"/>
          </a:p>
          <a:p>
            <a:r>
              <a:rPr lang="en-US" baseline="0" dirty="0" smtClean="0"/>
              <a:t>I was fortunate to be involved in both efforts and can say that there’s no shortage of knowledge, expertise and passion on the part of both groups of librarians.  I can say with confidence that there is significant and very exciting momentum behind the idea that bringing these two elements of librarianship together in the classroom is mutually beneficial for our relationships as colleagues, for our organizations, and most importantly, for our users.   </a:t>
            </a:r>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(image</a:t>
            </a:r>
            <a:r>
              <a:rPr lang="en-US" baseline="0" dirty="0" smtClean="0"/>
              <a:t> credit on Attribution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F16E5D72-CE83-2A4D-92EF-C3745E06E2BF}" type="slidenum">
              <a:rPr lang="en-US" smtClean="0"/>
              <a:t>4</a:t>
            </a:fld>
            <a:endParaRPr lang="en-US"/>
          </a:p>
        </p:txBody>
      </p:sp>
    </p:spTree>
    <p:extLst>
      <p:ext uri="{BB962C8B-B14F-4D97-AF65-F5344CB8AC3E}">
        <p14:creationId xmlns:p14="http://schemas.microsoft.com/office/powerpoint/2010/main" val="29956949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noted, like</a:t>
            </a:r>
            <a:r>
              <a:rPr lang="en-US" baseline="0" dirty="0" smtClean="0"/>
              <a:t> many libraries, UCI </a:t>
            </a:r>
            <a:r>
              <a:rPr lang="en-US" dirty="0" smtClean="0"/>
              <a:t>had a mature information literacy program, but struggled with how to inform all campus stakeholders</a:t>
            </a:r>
            <a:r>
              <a:rPr lang="en-US" baseline="0" dirty="0" smtClean="0"/>
              <a:t> about scholarly communications.  This included faculty, researchers, graduate students and eventually undergraduates.  Finally, the light bulb when off and we thought – why not try the same methods we applied when we developed and rolled out a balanced curriculum for information literacy that spanned lower division instruction through specialized information literacy across the disciplines and approach scholarly communication in the same methodological and thoughtful approach</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52</a:t>
            </a:fld>
            <a:endParaRPr lang="en-US"/>
          </a:p>
        </p:txBody>
      </p:sp>
    </p:spTree>
    <p:extLst>
      <p:ext uri="{BB962C8B-B14F-4D97-AF65-F5344CB8AC3E}">
        <p14:creationId xmlns:p14="http://schemas.microsoft.com/office/powerpoint/2010/main" val="38229508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developed a matrix that had</a:t>
            </a:r>
            <a:r>
              <a:rPr lang="en-US" baseline="0" dirty="0" smtClean="0"/>
              <a:t> several components to compare what common elements applied to either or both information literacy and scholarly communication.  Some of the summary points are noted in these slides that flip the mutual informants - </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53</a:t>
            </a:fld>
            <a:endParaRPr lang="en-US"/>
          </a:p>
        </p:txBody>
      </p:sp>
    </p:spTree>
    <p:extLst>
      <p:ext uri="{BB962C8B-B14F-4D97-AF65-F5344CB8AC3E}">
        <p14:creationId xmlns:p14="http://schemas.microsoft.com/office/powerpoint/2010/main" val="5940552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elements of scholarly communication have been shared and noted.  How can we contextualize or frame the critical factors?  What is realistic, what is part of the current academic landscape and typical of today’s business transactions – how can we establish building blocks that are relevant for different constituencies as undergraduates become graduate students and perhaps faculty and scholars/scientists in practice?</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54</a:t>
            </a:fld>
            <a:endParaRPr lang="en-US"/>
          </a:p>
        </p:txBody>
      </p:sp>
    </p:spTree>
    <p:extLst>
      <p:ext uri="{BB962C8B-B14F-4D97-AF65-F5344CB8AC3E}">
        <p14:creationId xmlns:p14="http://schemas.microsoft.com/office/powerpoint/2010/main" val="17426222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nuances of how disciplines have evolved suggest how libraries have responded to treating content from different subject areas while supporting</a:t>
            </a:r>
            <a:r>
              <a:rPr lang="en-US" baseline="0" dirty="0" smtClean="0"/>
              <a:t> the interdisciplinary intersections that are now birthing entirely new fields and creating a downstream of new information products.  </a:t>
            </a:r>
            <a:r>
              <a:rPr lang="en-US" baseline="0" dirty="0" err="1" smtClean="0"/>
              <a:t>ePublishing</a:t>
            </a:r>
            <a:r>
              <a:rPr lang="en-US" baseline="0" dirty="0" smtClean="0"/>
              <a:t> is the common denominator of all these influences that contributes to creating new publishing opportunities.  </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55</a:t>
            </a:fld>
            <a:endParaRPr lang="en-US"/>
          </a:p>
        </p:txBody>
      </p:sp>
    </p:spTree>
    <p:extLst>
      <p:ext uri="{BB962C8B-B14F-4D97-AF65-F5344CB8AC3E}">
        <p14:creationId xmlns:p14="http://schemas.microsoft.com/office/powerpoint/2010/main" val="5696836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of</a:t>
            </a:r>
            <a:r>
              <a:rPr lang="en-US" baseline="0" dirty="0" smtClean="0"/>
              <a:t> this response corresponds to organizational culture, staffing models, campus placement, whether there is an academic press or repository with which the library has relationships or hosts and obviously other elements.</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56</a:t>
            </a:fld>
            <a:endParaRPr lang="en-US"/>
          </a:p>
        </p:txBody>
      </p:sp>
    </p:spTree>
    <p:extLst>
      <p:ext uri="{BB962C8B-B14F-4D97-AF65-F5344CB8AC3E}">
        <p14:creationId xmlns:p14="http://schemas.microsoft.com/office/powerpoint/2010/main" val="23476547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current Higher education landscape</a:t>
            </a:r>
            <a:r>
              <a:rPr lang="en-US" baseline="0" dirty="0" smtClean="0"/>
              <a:t> demands more coordination with more blended access options.  Previously it was faculty who were affiliated with multiple institutions concurrently and collaborated with colleagues in other departments, institutions and across the globe;  now increasingly students are; there are different paths to obtaining degrees, and research grants increasingly support affiliates at numerous institutions working to solve research questions.  Collaboration is central and how it is achieved is the moving target that requires dedication, commitment and patience.</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57</a:t>
            </a:fld>
            <a:endParaRPr lang="en-US"/>
          </a:p>
        </p:txBody>
      </p:sp>
    </p:spTree>
    <p:extLst>
      <p:ext uri="{BB962C8B-B14F-4D97-AF65-F5344CB8AC3E}">
        <p14:creationId xmlns:p14="http://schemas.microsoft.com/office/powerpoint/2010/main" val="13431945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Parenthetical questions</a:t>
            </a:r>
            <a:r>
              <a:rPr lang="en-US" baseline="0" dirty="0" smtClean="0"/>
              <a:t> to which we as librarians try to answer as we create appropriate learning and resource environments – most of us assume that we can ponder many of the questions but tackle at best a couple of them to provide clarity to the functions we perform.  Personally, I grapple with the last two and have sleepless nights exploring the others!</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58</a:t>
            </a:fld>
            <a:endParaRPr lang="en-US"/>
          </a:p>
        </p:txBody>
      </p:sp>
    </p:spTree>
    <p:extLst>
      <p:ext uri="{BB962C8B-B14F-4D97-AF65-F5344CB8AC3E}">
        <p14:creationId xmlns:p14="http://schemas.microsoft.com/office/powerpoint/2010/main" val="9141398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Making ourselves relevant to users needs has been a traditional mandate of subject librarians.  Today, outreach is conducted</a:t>
            </a:r>
            <a:r>
              <a:rPr lang="en-US" baseline="0" dirty="0" smtClean="0"/>
              <a:t> in different ways as users do not physically come to the library like in the past.  Library organizations have changed dramatically and as a result the expectations of outreach, liaison, embedded and subject librarians has changed as well.  New library services and the need to communicate about information resources demands different forms of information sharing.  The traditional roles of collection support (anticipating and responding to collection needs in all formats to support instruction &amp; research), bibliographic/library instruction – information literacy (course related and general), reference services (through different mediums), scholarly communication, data management, and other assignments per institution’s prerogative and  needs dominate a librarian’s time.  Librarians are also increasingly engaged in promoting how to best generate and package knowledge.</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59</a:t>
            </a:fld>
            <a:endParaRPr lang="en-US" dirty="0"/>
          </a:p>
        </p:txBody>
      </p:sp>
    </p:spTree>
    <p:extLst>
      <p:ext uri="{BB962C8B-B14F-4D97-AF65-F5344CB8AC3E}">
        <p14:creationId xmlns:p14="http://schemas.microsoft.com/office/powerpoint/2010/main" val="21896536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Collection development </a:t>
            </a:r>
            <a:r>
              <a:rPr lang="en-US" dirty="0" err="1" smtClean="0"/>
              <a:t>vs</a:t>
            </a:r>
            <a:r>
              <a:rPr lang="en-US" dirty="0" smtClean="0"/>
              <a:t> collection management activities; selection is increasingly being conducted through approval plan profiling,</a:t>
            </a:r>
            <a:r>
              <a:rPr lang="en-US" baseline="0" dirty="0" smtClean="0"/>
              <a:t> and now users are determining perpetual access; different relationships with publishers, providers, suppliers and patron driven acquisition alternatives enter the mix.  The traditional structure of technical services and public services has been blended to support Readers’ Services or Research Services, with the emphasis on users and efficiencies in promoting digital directives and products.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60</a:t>
            </a:fld>
            <a:endParaRPr lang="en-US"/>
          </a:p>
        </p:txBody>
      </p:sp>
    </p:spTree>
    <p:extLst>
      <p:ext uri="{BB962C8B-B14F-4D97-AF65-F5344CB8AC3E}">
        <p14:creationId xmlns:p14="http://schemas.microsoft.com/office/powerpoint/2010/main" val="33442665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Electronic formats offer new options but also many challenges; librarians already have and continue to need to alter</a:t>
            </a:r>
            <a:r>
              <a:rPr lang="en-US" baseline="0" dirty="0" smtClean="0"/>
              <a:t> current practices – ex) ILL as we know it is changing; licensing determines what we can/can’t do, but we can educate publishers about new institutional needs and users about best practices.</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61</a:t>
            </a:fld>
            <a:endParaRPr lang="en-US"/>
          </a:p>
        </p:txBody>
      </p:sp>
    </p:spTree>
    <p:extLst>
      <p:ext uri="{BB962C8B-B14F-4D97-AF65-F5344CB8AC3E}">
        <p14:creationId xmlns:p14="http://schemas.microsoft.com/office/powerpoint/2010/main" val="1437552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None/>
            </a:pPr>
            <a:endParaRPr lang="en-US" dirty="0" smtClean="0"/>
          </a:p>
          <a:p>
            <a:pPr algn="l">
              <a:buNone/>
            </a:pPr>
            <a:r>
              <a:rPr lang="en-US" dirty="0" smtClean="0"/>
              <a:t>For me, these two areas converge at</a:t>
            </a:r>
            <a:r>
              <a:rPr lang="en-US" baseline="0" dirty="0" smtClean="0"/>
              <a:t> a very specific point.  As a librarian with responsibilities in both areas, the idea of IE is particularly resonant.</a:t>
            </a:r>
          </a:p>
          <a:p>
            <a:pPr algn="l">
              <a:buNone/>
            </a:pPr>
            <a:endParaRPr lang="en-US" baseline="0" dirty="0" smtClean="0"/>
          </a:p>
          <a:p>
            <a:pPr algn="l">
              <a:buNone/>
            </a:pPr>
            <a:r>
              <a:rPr lang="en-US" baseline="0" dirty="0" smtClean="0"/>
              <a:t>IE, a program at the </a:t>
            </a:r>
            <a:r>
              <a:rPr lang="en-US" baseline="0" dirty="0" err="1" smtClean="0"/>
              <a:t>Univ</a:t>
            </a:r>
            <a:r>
              <a:rPr lang="en-US" baseline="0" dirty="0" smtClean="0"/>
              <a:t> of Texas at Austin, strives to push students beyond the boundaries of their disciplines to use their knowledge in order to improve their communities. </a:t>
            </a:r>
          </a:p>
          <a:p>
            <a:pPr algn="l">
              <a:buNone/>
            </a:pPr>
            <a:endParaRPr lang="en-US" baseline="0" dirty="0" smtClean="0"/>
          </a:p>
          <a:p>
            <a:pPr algn="l">
              <a:buNone/>
            </a:pPr>
            <a:r>
              <a:rPr lang="en-US" baseline="0" dirty="0" smtClean="0"/>
              <a:t>The convergence here is that the disciplinary knowledge they gain will – ideally – include integrated information literacy within their major or program, and ideally, that instruction will ask them to consider the economics of access and distribution of information.  It will ask them to consider the idea of research as a public good, and it will give them the language they need to be critical consumers of the publishing landscape that they may take part in at some point in their future (either as a reader or as a creator).</a:t>
            </a:r>
          </a:p>
          <a:p>
            <a:pPr algn="l">
              <a:buNone/>
            </a:pPr>
            <a:endParaRPr lang="en-US" baseline="0" dirty="0" smtClean="0"/>
          </a:p>
          <a:p>
            <a:pPr algn="l">
              <a:buNone/>
            </a:pPr>
            <a:r>
              <a:rPr lang="en-US" baseline="0" dirty="0" smtClean="0"/>
              <a:t>This is an idea that spans across both undergraduate education and graduate education, and could also be applied in professional development experiences for faculty.</a:t>
            </a:r>
          </a:p>
          <a:p>
            <a:pPr algn="l">
              <a:buNone/>
            </a:pPr>
            <a:endParaRPr lang="en-US" dirty="0" smtClean="0"/>
          </a:p>
          <a:p>
            <a:r>
              <a:rPr lang="en-US" dirty="0" smtClean="0"/>
              <a:t>NOTE:</a:t>
            </a:r>
            <a:r>
              <a:rPr lang="en-US" baseline="0" dirty="0" smtClean="0"/>
              <a:t> More information about IE is online at https://</a:t>
            </a:r>
            <a:r>
              <a:rPr lang="en-US" baseline="0" dirty="0" err="1" smtClean="0"/>
              <a:t>webspace.utexas.edu</a:t>
            </a:r>
            <a:r>
              <a:rPr lang="en-US" baseline="0" dirty="0" smtClean="0"/>
              <a:t>/</a:t>
            </a:r>
            <a:r>
              <a:rPr lang="en-US" baseline="0" dirty="0" err="1" smtClean="0"/>
              <a:t>cherwitz</a:t>
            </a:r>
            <a:r>
              <a:rPr lang="en-US" baseline="0" dirty="0" smtClean="0"/>
              <a:t>/www/</a:t>
            </a:r>
            <a:r>
              <a:rPr lang="en-US" baseline="0" dirty="0" err="1" smtClean="0"/>
              <a:t>ie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16E5D72-CE83-2A4D-92EF-C3745E06E2BF}" type="slidenum">
              <a:rPr lang="en-US" smtClean="0"/>
              <a:t>5</a:t>
            </a:fld>
            <a:endParaRPr lang="en-US"/>
          </a:p>
        </p:txBody>
      </p:sp>
    </p:spTree>
    <p:extLst>
      <p:ext uri="{BB962C8B-B14F-4D97-AF65-F5344CB8AC3E}">
        <p14:creationId xmlns:p14="http://schemas.microsoft.com/office/powerpoint/2010/main" val="18621694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Nearly a decade after the launch of the original IL standards, they are undergoing</a:t>
            </a:r>
            <a:r>
              <a:rPr lang="en-US" baseline="0" dirty="0" smtClean="0"/>
              <a:t> revision.</a:t>
            </a:r>
          </a:p>
          <a:p>
            <a:endParaRPr lang="en-US" baseline="0" dirty="0" smtClean="0"/>
          </a:p>
          <a:p>
            <a:r>
              <a:rPr lang="en-US" baseline="0" dirty="0" smtClean="0"/>
              <a:t>Libraries may be more central to the campus in different spheres – physical structures are reemphasized as learning commons &amp; labs; shelving spaces shrink as collections expand; collaboration is promoted and reinforced and multiuse and remote or virtual landscapes is part of the landscape.</a:t>
            </a:r>
          </a:p>
          <a:p>
            <a:endParaRPr lang="en-US" baseline="0" dirty="0" smtClean="0"/>
          </a:p>
          <a:p>
            <a:r>
              <a:rPr lang="en-US" baseline="0" dirty="0" smtClean="0"/>
              <a:t>Concerns about access and economics are the turf of most library administrators.  </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62</a:t>
            </a:fld>
            <a:endParaRPr lang="en-US"/>
          </a:p>
        </p:txBody>
      </p:sp>
    </p:spTree>
    <p:extLst>
      <p:ext uri="{BB962C8B-B14F-4D97-AF65-F5344CB8AC3E}">
        <p14:creationId xmlns:p14="http://schemas.microsoft.com/office/powerpoint/2010/main" val="189861977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a:t>
            </a:r>
            <a:r>
              <a:rPr lang="en-US" baseline="0" dirty="0" smtClean="0"/>
              <a:t> roles for librarians have created new opportunities for library users.  Encouraging students to think outside the box and want to preserve some of their academic work to share beyond the lifespan of a course has empowered a new population that will be sensitive and aware of intellectual property and technology transfer in ways that previous generations were not.   Building on the threshold concepts of instruction and applying them to scholarly communication allows for how libraries will plan and move forward in the digital future.</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63</a:t>
            </a:fld>
            <a:endParaRPr lang="en-US"/>
          </a:p>
        </p:txBody>
      </p:sp>
    </p:spTree>
    <p:extLst>
      <p:ext uri="{BB962C8B-B14F-4D97-AF65-F5344CB8AC3E}">
        <p14:creationId xmlns:p14="http://schemas.microsoft.com/office/powerpoint/2010/main" val="3700461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we move forward, engage in planning and think of coming years and how we will respond to changes, we will likely observe less exclusivity and more symbiotic relationships.</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64</a:t>
            </a:fld>
            <a:endParaRPr lang="en-US"/>
          </a:p>
        </p:txBody>
      </p:sp>
    </p:spTree>
    <p:extLst>
      <p:ext uri="{BB962C8B-B14F-4D97-AF65-F5344CB8AC3E}">
        <p14:creationId xmlns:p14="http://schemas.microsoft.com/office/powerpoint/2010/main" val="1957386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determine</a:t>
            </a:r>
            <a:r>
              <a:rPr lang="en-US" baseline="0" dirty="0" smtClean="0"/>
              <a:t> how much this resonates with each of our positions and library environments and how much overlap there is and what that means for how we perform our activities and work with our users at all kinds </a:t>
            </a:r>
            <a:r>
              <a:rPr lang="en-US" baseline="0" smtClean="0"/>
              <a:t>of campuses.</a:t>
            </a:r>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65</a:t>
            </a:fld>
            <a:endParaRPr lang="en-US"/>
          </a:p>
        </p:txBody>
      </p:sp>
    </p:spTree>
    <p:extLst>
      <p:ext uri="{BB962C8B-B14F-4D97-AF65-F5344CB8AC3E}">
        <p14:creationId xmlns:p14="http://schemas.microsoft.com/office/powerpoint/2010/main" val="17373818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CF4C2B-3D17-4E23-B9E1-46B1B7B1DDF1}" type="slidenum">
              <a:rPr lang="en-US" smtClean="0"/>
              <a:t>66</a:t>
            </a:fld>
            <a:endParaRPr lang="en-US"/>
          </a:p>
        </p:txBody>
      </p:sp>
    </p:spTree>
    <p:extLst>
      <p:ext uri="{BB962C8B-B14F-4D97-AF65-F5344CB8AC3E}">
        <p14:creationId xmlns:p14="http://schemas.microsoft.com/office/powerpoint/2010/main" val="1397308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can</a:t>
            </a:r>
            <a:r>
              <a:rPr lang="en-US" baseline="0" dirty="0" smtClean="0"/>
              <a:t> we converge and blend these two areas?</a:t>
            </a:r>
          </a:p>
          <a:p>
            <a:endParaRPr lang="en-US" baseline="0" dirty="0" smtClean="0"/>
          </a:p>
          <a:p>
            <a:r>
              <a:rPr lang="en-US" baseline="0" dirty="0" smtClean="0"/>
              <a:t>Offer three different frames through which we can view this question – and we can apply these frames in either generally or in the context of a specific discipline:</a:t>
            </a:r>
          </a:p>
          <a:p>
            <a:endParaRPr lang="en-US" baseline="0" dirty="0" smtClean="0"/>
          </a:p>
          <a:p>
            <a:r>
              <a:rPr lang="en-US" baseline="0" dirty="0" smtClean="0"/>
              <a:t>The student-centered frame</a:t>
            </a:r>
          </a:p>
          <a:p>
            <a:r>
              <a:rPr lang="en-US" baseline="0" dirty="0" smtClean="0"/>
              <a:t>The discipline frame</a:t>
            </a:r>
          </a:p>
          <a:p>
            <a:r>
              <a:rPr lang="en-US" baseline="0" dirty="0" smtClean="0"/>
              <a:t>The pedagogy </a:t>
            </a:r>
            <a:r>
              <a:rPr lang="en-US" baseline="0" dirty="0" smtClean="0"/>
              <a:t>frame</a:t>
            </a:r>
          </a:p>
          <a:p>
            <a:endParaRPr lang="en-US" baseline="0" dirty="0" smtClean="0"/>
          </a:p>
          <a:p>
            <a:r>
              <a:rPr lang="en-US" dirty="0" smtClean="0"/>
              <a:t>(image</a:t>
            </a:r>
            <a:r>
              <a:rPr lang="en-US" baseline="0" dirty="0" smtClean="0"/>
              <a:t> credit on Attribution slide)</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51CF4C2B-3D17-4E23-B9E1-46B1B7B1DDF1}" type="slidenum">
              <a:rPr lang="en-US" smtClean="0"/>
              <a:t>6</a:t>
            </a:fld>
            <a:endParaRPr lang="en-US"/>
          </a:p>
        </p:txBody>
      </p:sp>
    </p:spTree>
    <p:extLst>
      <p:ext uri="{BB962C8B-B14F-4D97-AF65-F5344CB8AC3E}">
        <p14:creationId xmlns:p14="http://schemas.microsoft.com/office/powerpoint/2010/main" val="1431821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First, the student frame – </a:t>
            </a:r>
          </a:p>
          <a:p>
            <a:endParaRPr lang="en-US" dirty="0" smtClean="0"/>
          </a:p>
          <a:p>
            <a:r>
              <a:rPr lang="en-US" dirty="0" smtClean="0"/>
              <a:t>We know that students move through distinct stages of development</a:t>
            </a:r>
            <a:r>
              <a:rPr lang="en-US" baseline="0" dirty="0" smtClean="0"/>
              <a:t> as they move through our curricula – they start as novices and through engagement in coursework and </a:t>
            </a:r>
            <a:r>
              <a:rPr lang="en-US" baseline="0" dirty="0" err="1" smtClean="0"/>
              <a:t>extracurriculars</a:t>
            </a:r>
            <a:r>
              <a:rPr lang="en-US" baseline="0" dirty="0" smtClean="0"/>
              <a:t>, they become engaged in discussions that force them to expand their intellectual and creative thinking – in their chosen area of study, they become expert.  They move from passive users of information to active creators of knowledge, from casual users to critical users of the resources we provide.  </a:t>
            </a:r>
          </a:p>
          <a:p>
            <a:endParaRPr lang="en-US" dirty="0" smtClean="0"/>
          </a:p>
          <a:p>
            <a:r>
              <a:rPr lang="en-US" dirty="0" smtClean="0"/>
              <a:t>We can work along this continuum to educate our students (and on the way,</a:t>
            </a:r>
            <a:r>
              <a:rPr lang="en-US" baseline="0" dirty="0" smtClean="0"/>
              <a:t> our faculty) about the econ, social, cultural and legal aspects of information</a:t>
            </a:r>
          </a:p>
          <a:p>
            <a:endParaRPr lang="en-US" dirty="0" smtClean="0"/>
          </a:p>
        </p:txBody>
      </p:sp>
      <p:sp>
        <p:nvSpPr>
          <p:cNvPr id="4" name="Slide Number Placeholder 3"/>
          <p:cNvSpPr>
            <a:spLocks noGrp="1"/>
          </p:cNvSpPr>
          <p:nvPr>
            <p:ph type="sldNum" sz="quarter" idx="10"/>
          </p:nvPr>
        </p:nvSpPr>
        <p:spPr/>
        <p:txBody>
          <a:bodyPr/>
          <a:lstStyle/>
          <a:p>
            <a:fld id="{F16E5D72-CE83-2A4D-92EF-C3745E06E2BF}" type="slidenum">
              <a:rPr lang="en-US" smtClean="0"/>
              <a:t>7</a:t>
            </a:fld>
            <a:endParaRPr lang="en-US"/>
          </a:p>
        </p:txBody>
      </p:sp>
    </p:spTree>
    <p:extLst>
      <p:ext uri="{BB962C8B-B14F-4D97-AF65-F5344CB8AC3E}">
        <p14:creationId xmlns:p14="http://schemas.microsoft.com/office/powerpoint/2010/main" val="3363888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Second, the discipline frame:</a:t>
            </a:r>
          </a:p>
          <a:p>
            <a:endParaRPr lang="en-US" baseline="0" dirty="0" smtClean="0"/>
          </a:p>
          <a:p>
            <a:r>
              <a:rPr lang="en-US" baseline="0" dirty="0" smtClean="0"/>
              <a:t>Each discipline has specific habits of mind and behaviors and each area of scholarship has its own set of pressures and stressors that we can address not only with our students, but with each other to educate each other about the quirks and characteristics of our faculty.</a:t>
            </a:r>
          </a:p>
          <a:p>
            <a:endParaRPr lang="en-US" baseline="0" dirty="0" smtClean="0"/>
          </a:p>
        </p:txBody>
      </p:sp>
      <p:sp>
        <p:nvSpPr>
          <p:cNvPr id="4" name="Slide Number Placeholder 3"/>
          <p:cNvSpPr>
            <a:spLocks noGrp="1"/>
          </p:cNvSpPr>
          <p:nvPr>
            <p:ph type="sldNum" sz="quarter" idx="10"/>
          </p:nvPr>
        </p:nvSpPr>
        <p:spPr/>
        <p:txBody>
          <a:bodyPr/>
          <a:lstStyle/>
          <a:p>
            <a:fld id="{51CF4C2B-3D17-4E23-B9E1-46B1B7B1DDF1}" type="slidenum">
              <a:rPr lang="en-US" smtClean="0"/>
              <a:t>8</a:t>
            </a:fld>
            <a:endParaRPr lang="en-US"/>
          </a:p>
        </p:txBody>
      </p:sp>
    </p:spTree>
    <p:extLst>
      <p:ext uri="{BB962C8B-B14F-4D97-AF65-F5344CB8AC3E}">
        <p14:creationId xmlns:p14="http://schemas.microsoft.com/office/powerpoint/2010/main" val="4226601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Finally, what activities and learning</a:t>
            </a:r>
            <a:r>
              <a:rPr lang="en-US" baseline="0" dirty="0" smtClean="0"/>
              <a:t> objects </a:t>
            </a:r>
            <a:r>
              <a:rPr lang="en-US" dirty="0" smtClean="0"/>
              <a:t>can we create,</a:t>
            </a:r>
            <a:r>
              <a:rPr lang="en-US" baseline="0" dirty="0" smtClean="0"/>
              <a:t> and </a:t>
            </a:r>
            <a:r>
              <a:rPr lang="en-US" dirty="0" smtClean="0"/>
              <a:t>what experiences (both passive and active</a:t>
            </a:r>
            <a:r>
              <a:rPr lang="en-US" baseline="0" dirty="0" smtClean="0"/>
              <a:t>) </a:t>
            </a:r>
            <a:r>
              <a:rPr lang="en-US" dirty="0" smtClean="0"/>
              <a:t>can we devise – to help students make these connections?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How</a:t>
            </a:r>
            <a:r>
              <a:rPr lang="en-US" baseline="0" dirty="0" smtClean="0"/>
              <a:t> can we leverage </a:t>
            </a:r>
            <a:r>
              <a:rPr lang="en-US" dirty="0" smtClean="0"/>
              <a:t>IL techniques and methods to teach SC concepts,</a:t>
            </a:r>
            <a:r>
              <a:rPr lang="en-US" baseline="0" dirty="0" smtClean="0"/>
              <a:t> and then use evaluation data to feed back into education and advocacy efforts for students and faculty?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What learning</a:t>
            </a:r>
            <a:r>
              <a:rPr lang="en-US" baseline="0" dirty="0" smtClean="0"/>
              <a:t> experiences</a:t>
            </a:r>
            <a:r>
              <a:rPr lang="en-US" dirty="0" smtClean="0"/>
              <a:t> can we actively cultivate for each other, within the library and within our profession,</a:t>
            </a:r>
            <a:r>
              <a:rPr lang="en-US" baseline="0" dirty="0" smtClean="0"/>
              <a:t> to bring together IL and SC?</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baseline="0" dirty="0" smtClean="0"/>
              <a:t>I ask you to keep these questions in mind as we listen to our next presenter, Cathy Palmer, Head of Education and Outreach at the UC Irvine Libraries.</a:t>
            </a:r>
            <a:endParaRPr lang="en-US" dirty="0"/>
          </a:p>
        </p:txBody>
      </p:sp>
      <p:sp>
        <p:nvSpPr>
          <p:cNvPr id="4" name="Slide Number Placeholder 3"/>
          <p:cNvSpPr>
            <a:spLocks noGrp="1"/>
          </p:cNvSpPr>
          <p:nvPr>
            <p:ph type="sldNum" sz="quarter" idx="10"/>
          </p:nvPr>
        </p:nvSpPr>
        <p:spPr/>
        <p:txBody>
          <a:bodyPr/>
          <a:lstStyle/>
          <a:p>
            <a:fld id="{F16E5D72-CE83-2A4D-92EF-C3745E06E2BF}" type="slidenum">
              <a:rPr lang="en-US" smtClean="0"/>
              <a:t>9</a:t>
            </a:fld>
            <a:endParaRPr lang="en-US"/>
          </a:p>
        </p:txBody>
      </p:sp>
    </p:spTree>
    <p:extLst>
      <p:ext uri="{BB962C8B-B14F-4D97-AF65-F5344CB8AC3E}">
        <p14:creationId xmlns:p14="http://schemas.microsoft.com/office/powerpoint/2010/main" val="1591188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B6E03EE-299A-4CBD-AF11-759B666F2D7F}" type="datetimeFigureOut">
              <a:rPr lang="en-US" smtClean="0"/>
              <a:t>4/12/13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AF7AC-D129-4710-84D1-74C966E04528}"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6E03EE-299A-4CBD-AF11-759B666F2D7F}" type="datetimeFigureOut">
              <a:rPr lang="en-US" smtClean="0"/>
              <a:t>4/12/13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AF7AC-D129-4710-84D1-74C966E0452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6E03EE-299A-4CBD-AF11-759B666F2D7F}" type="datetimeFigureOut">
              <a:rPr lang="en-US" smtClean="0"/>
              <a:t>4/12/13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AF7AC-D129-4710-84D1-74C966E045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6E03EE-299A-4CBD-AF11-759B666F2D7F}" type="datetimeFigureOut">
              <a:rPr lang="en-US" smtClean="0"/>
              <a:t>4/12/13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AF7AC-D129-4710-84D1-74C966E0452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6E03EE-299A-4CBD-AF11-759B666F2D7F}" type="datetimeFigureOut">
              <a:rPr lang="en-US" smtClean="0"/>
              <a:t>4/12/13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AF7AC-D129-4710-84D1-74C966E04528}"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B6E03EE-299A-4CBD-AF11-759B666F2D7F}" type="datetimeFigureOut">
              <a:rPr lang="en-US" smtClean="0"/>
              <a:t>4/12/13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AF7AC-D129-4710-84D1-74C966E0452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B6E03EE-299A-4CBD-AF11-759B666F2D7F}" type="datetimeFigureOut">
              <a:rPr lang="en-US" smtClean="0"/>
              <a:t>4/12/13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6AF7AC-D129-4710-84D1-74C966E04528}"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6E03EE-299A-4CBD-AF11-759B666F2D7F}" type="datetimeFigureOut">
              <a:rPr lang="en-US" smtClean="0"/>
              <a:t>4/12/13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6AF7AC-D129-4710-84D1-74C966E0452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6E03EE-299A-4CBD-AF11-759B666F2D7F}" type="datetimeFigureOut">
              <a:rPr lang="en-US" smtClean="0"/>
              <a:t>4/12/13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6AF7AC-D129-4710-84D1-74C966E045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6E03EE-299A-4CBD-AF11-759B666F2D7F}" type="datetimeFigureOut">
              <a:rPr lang="en-US" smtClean="0"/>
              <a:t>4/12/13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AF7AC-D129-4710-84D1-74C966E04528}"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6E03EE-299A-4CBD-AF11-759B666F2D7F}" type="datetimeFigureOut">
              <a:rPr lang="en-US" smtClean="0"/>
              <a:t>4/12/13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AF7AC-D129-4710-84D1-74C966E0452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B6E03EE-299A-4CBD-AF11-759B666F2D7F}" type="datetimeFigureOut">
              <a:rPr lang="en-US" smtClean="0"/>
              <a:t>4/12/13</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E6AF7AC-D129-4710-84D1-74C966E045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hyperlink" Target="go.ncsu.edu%5Cpeer-review" TargetMode="External"/><Relationship Id="rId6" Type="http://schemas.openxmlformats.org/officeDocument/2006/relationships/hyperlink" Target="http://bit.ly/2qStp" TargetMode="External"/><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png"/><Relationship Id="rId6" Type="http://schemas.openxmlformats.org/officeDocument/2006/relationships/image" Target="../media/image15.jpeg"/><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0.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2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2.xml.rels><?xml version="1.0" encoding="UTF-8" standalone="yes"?>
<Relationships xmlns="http://schemas.openxmlformats.org/package/2006/relationships"><Relationship Id="rId3" Type="http://schemas.openxmlformats.org/officeDocument/2006/relationships/hyperlink" Target="http://www.kuukusblog.com/2009/10/" TargetMode="External"/><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23.png"/></Relationships>
</file>

<file path=ppt/slides/_rels/slide55.xml.rels><?xml version="1.0" encoding="UTF-8" standalone="yes"?>
<Relationships xmlns="http://schemas.openxmlformats.org/package/2006/relationships"><Relationship Id="rId3" Type="http://schemas.openxmlformats.org/officeDocument/2006/relationships/hyperlink" Target="http://www.sciencedirect.com/" TargetMode="External"/><Relationship Id="rId4" Type="http://schemas.openxmlformats.org/officeDocument/2006/relationships/image" Target="../media/image24.png"/><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5.xml"/><Relationship Id="rId3" Type="http://schemas.openxmlformats.org/officeDocument/2006/relationships/image" Target="../media/image25.png"/></Relationships>
</file>

<file path=ppt/slides/_rels/slide58.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hyperlink" Target="http://www.opticompinc.com/3-rules-for-pinpointing-non-valuable-activities-in-a-process/" TargetMode="External"/><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9.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hyperlink" Target="http://www.haynerlibrary.org/2013/03/21/important-changes-affecting-hayner-library/" TargetMode="External"/><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7.jpg"/></Relationships>
</file>

<file path=ppt/slides/_rels/slide60.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Vu41UghrxCau8M&amp;tbnid=_P56DCpGMz-eiM:&amp;ved=0CAUQjRw&amp;url=http://socialana.com/tips-for-creating-an-ebook&amp;ei=X0tbUbW5DozmiwLx-oHoDw&amp;bvm=bv.44697112,d.cGE&amp;psig=AFQjCNEOqD2WU5djwzhNkfV9okXy2M0EcQ&amp;ust=1365023931599230" TargetMode="External"/><Relationship Id="rId4" Type="http://schemas.openxmlformats.org/officeDocument/2006/relationships/image" Target="../media/image28.jpeg"/><Relationship Id="rId5" Type="http://schemas.openxmlformats.org/officeDocument/2006/relationships/hyperlink" Target="http://socialana.com/tips-for-creating-an-ebook" TargetMode="External"/><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29.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30.png"/></Relationships>
</file>

<file path=ppt/slides/_rels/slide63.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hyperlink" Target="http://www.marshallip.com/newsroom.php?search=news&amp;special_search=all&amp;category=Publications&amp;page=1" TargetMode="External"/><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64.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hyperlink" Target="http://www.strategydriven.com/2009/11/02/leadership-inspirations-bringing-the-future-into-the-present/" TargetMode="External"/><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66.xml.rels><?xml version="1.0" encoding="UTF-8" standalone="yes"?>
<Relationships xmlns="http://schemas.openxmlformats.org/package/2006/relationships"><Relationship Id="rId3" Type="http://schemas.openxmlformats.org/officeDocument/2006/relationships/hyperlink" Target="mailto:sdaviska@iwu.edu" TargetMode="External"/><Relationship Id="rId4" Type="http://schemas.openxmlformats.org/officeDocument/2006/relationships/hyperlink" Target="mailto:klduckett@ncsu.edu" TargetMode="External"/><Relationship Id="rId5" Type="http://schemas.openxmlformats.org/officeDocument/2006/relationships/hyperlink" Target="mailto:jgelfand@uci.edu" TargetMode="External"/><Relationship Id="rId6" Type="http://schemas.openxmlformats.org/officeDocument/2006/relationships/hyperlink" Target="mailto:cpalmer@uci.edu" TargetMode="External"/><Relationship Id="rId7" Type="http://schemas.openxmlformats.org/officeDocument/2006/relationships/image" Target="../media/image33.gif"/><Relationship Id="rId8" Type="http://schemas.openxmlformats.org/officeDocument/2006/relationships/image" Target="../media/image34.png"/><Relationship Id="rId9" Type="http://schemas.openxmlformats.org/officeDocument/2006/relationships/image" Target="../media/image35.png"/><Relationship Id="rId10" Type="http://schemas.openxmlformats.org/officeDocument/2006/relationships/image" Target="../media/image36.png"/><Relationship Id="rId1" Type="http://schemas.openxmlformats.org/officeDocument/2006/relationships/slideLayout" Target="../slideLayouts/slideLayout4.xml"/><Relationship Id="rId2" Type="http://schemas.openxmlformats.org/officeDocument/2006/relationships/notesSlide" Target="../notesSlides/notesSlide5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lastore.ala.org/detail.aspx?ID=4383"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609600"/>
            <a:ext cx="7543800" cy="2762251"/>
          </a:xfrm>
        </p:spPr>
        <p:txBody>
          <a:bodyPr>
            <a:noAutofit/>
          </a:bodyPr>
          <a:lstStyle/>
          <a:p>
            <a:r>
              <a:rPr lang="en-US" sz="4400" b="1" cap="none" dirty="0" smtClean="0">
                <a:solidFill>
                  <a:srgbClr val="073E87"/>
                </a:solidFill>
                <a:latin typeface="Candara"/>
                <a:cs typeface="Candara"/>
              </a:rPr>
              <a:t>Information Literacy &amp; </a:t>
            </a:r>
            <a:r>
              <a:rPr lang="en-US" sz="4400" b="1" cap="none" dirty="0" smtClean="0">
                <a:solidFill>
                  <a:srgbClr val="073E87"/>
                </a:solidFill>
              </a:rPr>
              <a:t/>
            </a:r>
            <a:br>
              <a:rPr lang="en-US" sz="4400" b="1" cap="none" dirty="0" smtClean="0">
                <a:solidFill>
                  <a:srgbClr val="073E87"/>
                </a:solidFill>
              </a:rPr>
            </a:br>
            <a:r>
              <a:rPr lang="en-US" sz="4400" b="1" cap="none" dirty="0" smtClean="0">
                <a:solidFill>
                  <a:srgbClr val="073E87"/>
                </a:solidFill>
                <a:latin typeface="Candara"/>
                <a:cs typeface="Candara"/>
              </a:rPr>
              <a:t>Scholarly Communication: </a:t>
            </a:r>
            <a:br>
              <a:rPr lang="en-US" sz="4400" b="1" cap="none" dirty="0" smtClean="0">
                <a:solidFill>
                  <a:srgbClr val="073E87"/>
                </a:solidFill>
                <a:latin typeface="Candara"/>
                <a:cs typeface="Candara"/>
              </a:rPr>
            </a:br>
            <a:r>
              <a:rPr lang="en-US" sz="4400" b="1" cap="none" dirty="0" smtClean="0">
                <a:solidFill>
                  <a:srgbClr val="073E87"/>
                </a:solidFill>
                <a:latin typeface="Candara"/>
                <a:cs typeface="Candara"/>
              </a:rPr>
              <a:t>Mutually Exclusive </a:t>
            </a:r>
            <a:br>
              <a:rPr lang="en-US" sz="4400" b="1" cap="none" dirty="0" smtClean="0">
                <a:solidFill>
                  <a:srgbClr val="073E87"/>
                </a:solidFill>
                <a:latin typeface="Candara"/>
                <a:cs typeface="Candara"/>
              </a:rPr>
            </a:br>
            <a:r>
              <a:rPr lang="en-US" sz="4400" b="1" cap="none" dirty="0" smtClean="0">
                <a:solidFill>
                  <a:srgbClr val="073E87"/>
                </a:solidFill>
                <a:latin typeface="Candara"/>
                <a:cs typeface="Candara"/>
              </a:rPr>
              <a:t>or Naturally Symbiotic?</a:t>
            </a:r>
            <a:endParaRPr lang="en-US" sz="4400" b="1" cap="none" dirty="0">
              <a:solidFill>
                <a:srgbClr val="073E87"/>
              </a:solidFill>
              <a:latin typeface="Candara"/>
              <a:cs typeface="Candara"/>
            </a:endParaRPr>
          </a:p>
        </p:txBody>
      </p:sp>
      <p:sp>
        <p:nvSpPr>
          <p:cNvPr id="3" name="Subtitle 2"/>
          <p:cNvSpPr>
            <a:spLocks noGrp="1"/>
          </p:cNvSpPr>
          <p:nvPr>
            <p:ph type="subTitle" idx="1"/>
          </p:nvPr>
        </p:nvSpPr>
        <p:spPr>
          <a:xfrm>
            <a:off x="609600" y="3657600"/>
            <a:ext cx="8534400" cy="1371600"/>
          </a:xfrm>
        </p:spPr>
        <p:txBody>
          <a:bodyPr>
            <a:normAutofit/>
          </a:bodyPr>
          <a:lstStyle/>
          <a:p>
            <a:r>
              <a:rPr lang="en-US" sz="2400" dirty="0" smtClean="0">
                <a:solidFill>
                  <a:schemeClr val="tx1"/>
                </a:solidFill>
                <a:latin typeface="Candara"/>
                <a:cs typeface="Candara"/>
              </a:rPr>
              <a:t>Stephanie Davis-Kahl, Kim </a:t>
            </a:r>
            <a:r>
              <a:rPr lang="en-US" sz="2400" dirty="0" err="1" smtClean="0">
                <a:solidFill>
                  <a:schemeClr val="tx1"/>
                </a:solidFill>
                <a:latin typeface="Candara"/>
                <a:cs typeface="Candara"/>
              </a:rPr>
              <a:t>Duckett</a:t>
            </a:r>
            <a:r>
              <a:rPr lang="en-US" sz="2400" dirty="0" smtClean="0">
                <a:solidFill>
                  <a:schemeClr val="tx1"/>
                </a:solidFill>
                <a:latin typeface="Candara"/>
                <a:cs typeface="Candara"/>
              </a:rPr>
              <a:t>, Julia </a:t>
            </a:r>
            <a:r>
              <a:rPr lang="en-US" sz="2400" dirty="0" err="1" smtClean="0">
                <a:solidFill>
                  <a:schemeClr val="tx1"/>
                </a:solidFill>
                <a:latin typeface="Candara"/>
                <a:cs typeface="Candara"/>
              </a:rPr>
              <a:t>Gelfand</a:t>
            </a:r>
            <a:r>
              <a:rPr lang="en-US" sz="2400" dirty="0" smtClean="0">
                <a:solidFill>
                  <a:schemeClr val="tx1"/>
                </a:solidFill>
                <a:latin typeface="Candara"/>
                <a:cs typeface="Candara"/>
              </a:rPr>
              <a:t> &amp; Cathy Palmer</a:t>
            </a:r>
          </a:p>
          <a:p>
            <a:r>
              <a:rPr lang="en-US" dirty="0" smtClean="0">
                <a:solidFill>
                  <a:schemeClr val="tx1"/>
                </a:solidFill>
                <a:latin typeface="Candara"/>
                <a:cs typeface="Candara"/>
              </a:rPr>
              <a:t>ACRL 2013 § Indianapolis</a:t>
            </a:r>
            <a:r>
              <a:rPr lang="en-US" dirty="0">
                <a:solidFill>
                  <a:schemeClr val="tx1"/>
                </a:solidFill>
                <a:latin typeface="Candara"/>
                <a:cs typeface="Candara"/>
              </a:rPr>
              <a:t>, IN</a:t>
            </a:r>
          </a:p>
          <a:p>
            <a:r>
              <a:rPr lang="en-US" smtClean="0">
                <a:solidFill>
                  <a:schemeClr val="tx1"/>
                </a:solidFill>
                <a:latin typeface="Candara"/>
                <a:cs typeface="Candara"/>
              </a:rPr>
              <a:t>April 11, </a:t>
            </a:r>
            <a:r>
              <a:rPr lang="en-US" dirty="0" smtClean="0">
                <a:solidFill>
                  <a:schemeClr val="tx1"/>
                </a:solidFill>
                <a:latin typeface="Candara"/>
                <a:cs typeface="Candara"/>
              </a:rPr>
              <a:t>2013</a:t>
            </a:r>
          </a:p>
          <a:p>
            <a:endParaRPr lang="en-US" dirty="0" smtClean="0">
              <a:solidFill>
                <a:schemeClr val="tx1"/>
              </a:solidFill>
            </a:endParaRPr>
          </a:p>
        </p:txBody>
      </p:sp>
      <p:pic>
        <p:nvPicPr>
          <p:cNvPr id="4" name="Picture 3" descr="acrl_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800" y="5638800"/>
            <a:ext cx="4229100" cy="939800"/>
          </a:xfrm>
          <a:prstGeom prst="rect">
            <a:avLst/>
          </a:prstGeom>
        </p:spPr>
      </p:pic>
      <p:sp>
        <p:nvSpPr>
          <p:cNvPr id="5" name="TextBox 4"/>
          <p:cNvSpPr txBox="1"/>
          <p:nvPr/>
        </p:nvSpPr>
        <p:spPr>
          <a:xfrm>
            <a:off x="228600" y="6120824"/>
            <a:ext cx="1066800" cy="584776"/>
          </a:xfrm>
          <a:prstGeom prst="rect">
            <a:avLst/>
          </a:prstGeom>
          <a:noFill/>
        </p:spPr>
        <p:txBody>
          <a:bodyPr wrap="square" rtlCol="0">
            <a:spAutoFit/>
          </a:bodyPr>
          <a:lstStyle/>
          <a:p>
            <a:r>
              <a:rPr lang="en-US" sz="3200" dirty="0" smtClean="0">
                <a:latin typeface="Candara"/>
                <a:cs typeface="Candara"/>
              </a:rPr>
              <a:t>#</a:t>
            </a:r>
            <a:r>
              <a:rPr lang="en-US" sz="3200" dirty="0" err="1" smtClean="0">
                <a:latin typeface="Candara"/>
                <a:cs typeface="Candara"/>
              </a:rPr>
              <a:t>scil</a:t>
            </a:r>
            <a:r>
              <a:rPr lang="en-US" sz="3200" dirty="0" smtClean="0">
                <a:latin typeface="Candara"/>
                <a:cs typeface="Candara"/>
              </a:rPr>
              <a:t> </a:t>
            </a:r>
            <a:endParaRPr lang="en-US" sz="3200" dirty="0">
              <a:latin typeface="Candara"/>
              <a:cs typeface="Candara"/>
            </a:endParaRPr>
          </a:p>
        </p:txBody>
      </p:sp>
    </p:spTree>
    <p:extLst>
      <p:ext uri="{BB962C8B-B14F-4D97-AF65-F5344CB8AC3E}">
        <p14:creationId xmlns:p14="http://schemas.microsoft.com/office/powerpoint/2010/main" val="341750240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848600" cy="2003425"/>
          </a:xfrm>
        </p:spPr>
        <p:txBody>
          <a:bodyPr>
            <a:noAutofit/>
          </a:bodyPr>
          <a:lstStyle/>
          <a:p>
            <a:r>
              <a:rPr lang="en-US" sz="3600" b="1" cap="none" dirty="0">
                <a:solidFill>
                  <a:srgbClr val="073E87"/>
                </a:solidFill>
                <a:latin typeface="Candara"/>
                <a:cs typeface="Candara"/>
              </a:rPr>
              <a:t>Information Literacy and </a:t>
            </a:r>
            <a:r>
              <a:rPr lang="en-US" sz="3600" b="1" cap="none" dirty="0" smtClean="0">
                <a:solidFill>
                  <a:srgbClr val="073E87"/>
                </a:solidFill>
                <a:latin typeface="Candara"/>
                <a:cs typeface="Candara"/>
              </a:rPr>
              <a:t>Scholarly Communication: or What Difference Did that One-Shot Really Make?</a:t>
            </a:r>
            <a:endParaRPr lang="en-US" sz="3600" b="1" cap="none" dirty="0">
              <a:solidFill>
                <a:srgbClr val="073E87"/>
              </a:solidFill>
              <a:latin typeface="Candara"/>
              <a:cs typeface="Candara"/>
            </a:endParaRPr>
          </a:p>
        </p:txBody>
      </p:sp>
      <p:sp>
        <p:nvSpPr>
          <p:cNvPr id="3" name="Subtitle 2"/>
          <p:cNvSpPr>
            <a:spLocks noGrp="1"/>
          </p:cNvSpPr>
          <p:nvPr>
            <p:ph type="subTitle" idx="1"/>
          </p:nvPr>
        </p:nvSpPr>
        <p:spPr/>
        <p:txBody>
          <a:bodyPr/>
          <a:lstStyle/>
          <a:p>
            <a:r>
              <a:rPr lang="en-US" dirty="0" smtClean="0">
                <a:solidFill>
                  <a:schemeClr val="tx1"/>
                </a:solidFill>
                <a:latin typeface="Candara"/>
                <a:cs typeface="Candara"/>
              </a:rPr>
              <a:t>Cathy Palmer, Head, Education &amp; Outreach</a:t>
            </a:r>
          </a:p>
          <a:p>
            <a:r>
              <a:rPr lang="en-US" dirty="0" smtClean="0">
                <a:solidFill>
                  <a:schemeClr val="tx1"/>
                </a:solidFill>
                <a:latin typeface="Candara"/>
                <a:cs typeface="Candara"/>
              </a:rPr>
              <a:t>UC-Irvine Libraries</a:t>
            </a:r>
          </a:p>
        </p:txBody>
      </p:sp>
      <p:sp>
        <p:nvSpPr>
          <p:cNvPr id="4" name="TextBox 3"/>
          <p:cNvSpPr txBox="1"/>
          <p:nvPr/>
        </p:nvSpPr>
        <p:spPr>
          <a:xfrm>
            <a:off x="8153400" y="6258580"/>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95913383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73E87"/>
                </a:solidFill>
                <a:latin typeface="Candara"/>
                <a:cs typeface="Candara"/>
              </a:rPr>
              <a:t>Information Literacy 101</a:t>
            </a:r>
            <a:endParaRPr lang="en-US" b="1" dirty="0">
              <a:solidFill>
                <a:srgbClr val="3259D6"/>
              </a:solidFill>
              <a:latin typeface="Candara"/>
              <a:cs typeface="Candara"/>
            </a:endParaRPr>
          </a:p>
        </p:txBody>
      </p:sp>
      <p:sp>
        <p:nvSpPr>
          <p:cNvPr id="3" name="Content Placeholder 2"/>
          <p:cNvSpPr>
            <a:spLocks noGrp="1"/>
          </p:cNvSpPr>
          <p:nvPr>
            <p:ph idx="1"/>
          </p:nvPr>
        </p:nvSpPr>
        <p:spPr/>
        <p:txBody>
          <a:bodyPr>
            <a:normAutofit/>
          </a:bodyPr>
          <a:lstStyle/>
          <a:p>
            <a:pPr marL="0" indent="0">
              <a:buNone/>
              <a:defRPr/>
            </a:pPr>
            <a:r>
              <a:rPr lang="en-US" sz="3600" dirty="0">
                <a:solidFill>
                  <a:schemeClr val="tx1">
                    <a:lumMod val="85000"/>
                    <a:lumOff val="15000"/>
                  </a:schemeClr>
                </a:solidFill>
                <a:latin typeface="Candara"/>
                <a:cs typeface="Candara"/>
              </a:rPr>
              <a:t>An information literate individual</a:t>
            </a:r>
          </a:p>
          <a:p>
            <a:pPr marL="845820" lvl="1" indent="-571500">
              <a:buFont typeface="Wingdings" pitchFamily="2" charset="2"/>
              <a:buChar char="Ø"/>
              <a:defRPr/>
            </a:pPr>
            <a:r>
              <a:rPr lang="en-US" sz="3600" b="1" dirty="0">
                <a:solidFill>
                  <a:schemeClr val="tx1">
                    <a:lumMod val="85000"/>
                    <a:lumOff val="15000"/>
                  </a:schemeClr>
                </a:solidFill>
                <a:latin typeface="Candara"/>
                <a:cs typeface="Candara"/>
              </a:rPr>
              <a:t>Recognizes </a:t>
            </a:r>
            <a:r>
              <a:rPr lang="en-US" sz="3600" dirty="0">
                <a:solidFill>
                  <a:schemeClr val="tx1">
                    <a:lumMod val="85000"/>
                    <a:lumOff val="15000"/>
                  </a:schemeClr>
                </a:solidFill>
                <a:latin typeface="Candara"/>
                <a:cs typeface="Candara"/>
              </a:rPr>
              <a:t>an information need and </a:t>
            </a:r>
          </a:p>
          <a:p>
            <a:pPr marL="845820" lvl="1" indent="-571500">
              <a:buFont typeface="Wingdings" pitchFamily="2" charset="2"/>
              <a:buChar char="Ø"/>
              <a:defRPr/>
            </a:pPr>
            <a:r>
              <a:rPr lang="en-US" sz="3600" b="1" dirty="0">
                <a:solidFill>
                  <a:schemeClr val="tx1">
                    <a:lumMod val="85000"/>
                    <a:lumOff val="15000"/>
                  </a:schemeClr>
                </a:solidFill>
                <a:latin typeface="Candara"/>
                <a:cs typeface="Candara"/>
              </a:rPr>
              <a:t>Finds</a:t>
            </a:r>
          </a:p>
          <a:p>
            <a:pPr marL="845820" lvl="1" indent="-571500">
              <a:buFont typeface="Wingdings" pitchFamily="2" charset="2"/>
              <a:buChar char="Ø"/>
              <a:defRPr/>
            </a:pPr>
            <a:r>
              <a:rPr lang="en-US" sz="3600" b="1" dirty="0">
                <a:solidFill>
                  <a:schemeClr val="tx1">
                    <a:lumMod val="85000"/>
                    <a:lumOff val="15000"/>
                  </a:schemeClr>
                </a:solidFill>
                <a:latin typeface="Candara"/>
                <a:cs typeface="Candara"/>
              </a:rPr>
              <a:t>Evaluates</a:t>
            </a:r>
          </a:p>
          <a:p>
            <a:pPr marL="845820" lvl="1" indent="-571500">
              <a:buFont typeface="Wingdings" pitchFamily="2" charset="2"/>
              <a:buChar char="Ø"/>
              <a:defRPr/>
            </a:pPr>
            <a:r>
              <a:rPr lang="en-US" sz="3600" dirty="0">
                <a:solidFill>
                  <a:schemeClr val="tx1">
                    <a:lumMod val="85000"/>
                    <a:lumOff val="15000"/>
                  </a:schemeClr>
                </a:solidFill>
                <a:latin typeface="Candara"/>
                <a:cs typeface="Candara"/>
              </a:rPr>
              <a:t>and </a:t>
            </a:r>
            <a:r>
              <a:rPr lang="en-US" sz="3600" b="1" dirty="0">
                <a:solidFill>
                  <a:schemeClr val="tx1">
                    <a:lumMod val="85000"/>
                    <a:lumOff val="15000"/>
                  </a:schemeClr>
                </a:solidFill>
                <a:latin typeface="Candara"/>
                <a:cs typeface="Candara"/>
              </a:rPr>
              <a:t>Uses </a:t>
            </a:r>
            <a:r>
              <a:rPr lang="en-US" sz="3600" dirty="0">
                <a:solidFill>
                  <a:schemeClr val="tx1">
                    <a:lumMod val="85000"/>
                    <a:lumOff val="15000"/>
                  </a:schemeClr>
                </a:solidFill>
                <a:latin typeface="Candara"/>
                <a:cs typeface="Candara"/>
              </a:rPr>
              <a:t>information</a:t>
            </a:r>
          </a:p>
          <a:p>
            <a:pPr marL="845820" lvl="1" indent="-571500">
              <a:buFont typeface="Wingdings" pitchFamily="2" charset="2"/>
              <a:buChar char="Ø"/>
              <a:defRPr/>
            </a:pPr>
            <a:r>
              <a:rPr lang="en-US" sz="3600" b="1" dirty="0">
                <a:solidFill>
                  <a:schemeClr val="tx1">
                    <a:lumMod val="85000"/>
                    <a:lumOff val="15000"/>
                  </a:schemeClr>
                </a:solidFill>
                <a:latin typeface="Candara"/>
                <a:cs typeface="Candara"/>
              </a:rPr>
              <a:t>Effectively, efficiently, </a:t>
            </a:r>
            <a:r>
              <a:rPr lang="en-US" sz="3600" dirty="0">
                <a:solidFill>
                  <a:schemeClr val="tx1">
                    <a:lumMod val="85000"/>
                    <a:lumOff val="15000"/>
                  </a:schemeClr>
                </a:solidFill>
                <a:latin typeface="Candara"/>
                <a:cs typeface="Candara"/>
              </a:rPr>
              <a:t>and </a:t>
            </a:r>
            <a:r>
              <a:rPr lang="en-US" sz="3600" b="1" dirty="0">
                <a:solidFill>
                  <a:schemeClr val="tx1">
                    <a:lumMod val="85000"/>
                    <a:lumOff val="15000"/>
                  </a:schemeClr>
                </a:solidFill>
                <a:latin typeface="Candara"/>
                <a:cs typeface="Candara"/>
              </a:rPr>
              <a:t>ethically.</a:t>
            </a:r>
          </a:p>
          <a:p>
            <a:pPr marL="0" indent="0">
              <a:buNone/>
            </a:pPr>
            <a:endParaRPr lang="en-US" dirty="0"/>
          </a:p>
        </p:txBody>
      </p:sp>
      <p:sp>
        <p:nvSpPr>
          <p:cNvPr id="4" name="TextBox 3"/>
          <p:cNvSpPr txBox="1"/>
          <p:nvPr/>
        </p:nvSpPr>
        <p:spPr>
          <a:xfrm>
            <a:off x="8153400" y="6324600"/>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69221296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73E87"/>
                </a:solidFill>
                <a:latin typeface="Candara"/>
                <a:cs typeface="Candara"/>
              </a:rPr>
              <a:t>Scholarly Communication 101</a:t>
            </a:r>
            <a:endParaRPr lang="en-US" b="1" dirty="0">
              <a:solidFill>
                <a:srgbClr val="073E87"/>
              </a:solidFill>
              <a:latin typeface="Candara"/>
              <a:cs typeface="Candara"/>
            </a:endParaRPr>
          </a:p>
        </p:txBody>
      </p:sp>
      <p:sp>
        <p:nvSpPr>
          <p:cNvPr id="3" name="Content Placeholder 2"/>
          <p:cNvSpPr>
            <a:spLocks noGrp="1"/>
          </p:cNvSpPr>
          <p:nvPr>
            <p:ph idx="1"/>
          </p:nvPr>
        </p:nvSpPr>
        <p:spPr/>
        <p:txBody>
          <a:bodyPr>
            <a:normAutofit/>
          </a:bodyPr>
          <a:lstStyle/>
          <a:p>
            <a:pPr marL="0" indent="0">
              <a:buNone/>
              <a:defRPr/>
            </a:pPr>
            <a:r>
              <a:rPr lang="en-US" sz="3600" dirty="0">
                <a:solidFill>
                  <a:schemeClr val="tx1">
                    <a:lumMod val="85000"/>
                    <a:lumOff val="15000"/>
                  </a:schemeClr>
                </a:solidFill>
                <a:latin typeface="Candara"/>
                <a:cs typeface="Candara"/>
              </a:rPr>
              <a:t>How knowledge is</a:t>
            </a:r>
          </a:p>
          <a:p>
            <a:pPr marL="845820" lvl="1" indent="-571500">
              <a:buFont typeface="Wingdings" pitchFamily="2" charset="2"/>
              <a:buChar char="Ø"/>
              <a:defRPr/>
            </a:pPr>
            <a:r>
              <a:rPr lang="en-US" sz="3600" dirty="0">
                <a:solidFill>
                  <a:schemeClr val="tx1">
                    <a:lumMod val="85000"/>
                    <a:lumOff val="15000"/>
                  </a:schemeClr>
                </a:solidFill>
                <a:latin typeface="Candara"/>
                <a:cs typeface="Candara"/>
              </a:rPr>
              <a:t>Created</a:t>
            </a:r>
          </a:p>
          <a:p>
            <a:pPr marL="845820" lvl="1" indent="-571500">
              <a:buFont typeface="Wingdings" pitchFamily="2" charset="2"/>
              <a:buChar char="Ø"/>
              <a:defRPr/>
            </a:pPr>
            <a:r>
              <a:rPr lang="en-US" sz="3600" dirty="0">
                <a:solidFill>
                  <a:schemeClr val="tx1">
                    <a:lumMod val="85000"/>
                    <a:lumOff val="15000"/>
                  </a:schemeClr>
                </a:solidFill>
                <a:latin typeface="Candara"/>
                <a:cs typeface="Candara"/>
              </a:rPr>
              <a:t>Disseminated</a:t>
            </a:r>
          </a:p>
          <a:p>
            <a:pPr marL="845820" lvl="1" indent="-571500">
              <a:buFont typeface="Wingdings" pitchFamily="2" charset="2"/>
              <a:buChar char="Ø"/>
              <a:defRPr/>
            </a:pPr>
            <a:r>
              <a:rPr lang="en-US" sz="3600" dirty="0">
                <a:solidFill>
                  <a:schemeClr val="tx1">
                    <a:lumMod val="85000"/>
                    <a:lumOff val="15000"/>
                  </a:schemeClr>
                </a:solidFill>
                <a:latin typeface="Candara"/>
                <a:cs typeface="Candara"/>
              </a:rPr>
              <a:t>Evaluated</a:t>
            </a:r>
          </a:p>
          <a:p>
            <a:pPr marL="845820" lvl="1" indent="-571500">
              <a:buFont typeface="Wingdings" pitchFamily="2" charset="2"/>
              <a:buChar char="Ø"/>
              <a:defRPr/>
            </a:pPr>
            <a:r>
              <a:rPr lang="en-US" sz="3600" dirty="0">
                <a:solidFill>
                  <a:schemeClr val="tx1">
                    <a:lumMod val="85000"/>
                    <a:lumOff val="15000"/>
                  </a:schemeClr>
                </a:solidFill>
                <a:latin typeface="Candara"/>
                <a:cs typeface="Candara"/>
              </a:rPr>
              <a:t>Archived </a:t>
            </a:r>
          </a:p>
          <a:p>
            <a:pPr marL="845820" lvl="1" indent="-571500">
              <a:buFont typeface="Wingdings" pitchFamily="2" charset="2"/>
              <a:buChar char="Ø"/>
              <a:defRPr/>
            </a:pPr>
            <a:r>
              <a:rPr lang="en-US" sz="3600" dirty="0">
                <a:solidFill>
                  <a:schemeClr val="tx1">
                    <a:lumMod val="85000"/>
                    <a:lumOff val="15000"/>
                  </a:schemeClr>
                </a:solidFill>
                <a:latin typeface="Candara"/>
                <a:cs typeface="Candara"/>
              </a:rPr>
              <a:t>Accessed</a:t>
            </a:r>
          </a:p>
          <a:p>
            <a:pPr marL="274320" lvl="1" indent="0">
              <a:buNone/>
              <a:defRPr/>
            </a:pPr>
            <a:r>
              <a:rPr lang="en-US" sz="3600" dirty="0">
                <a:solidFill>
                  <a:schemeClr val="tx1">
                    <a:lumMod val="85000"/>
                    <a:lumOff val="15000"/>
                  </a:schemeClr>
                </a:solidFill>
                <a:latin typeface="Candara"/>
                <a:cs typeface="Candara"/>
              </a:rPr>
              <a:t>within a discipline</a:t>
            </a:r>
          </a:p>
          <a:p>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47212140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73E87"/>
                </a:solidFill>
                <a:latin typeface="Candara"/>
                <a:cs typeface="Candara"/>
              </a:rPr>
              <a:t>Something to think about…</a:t>
            </a:r>
            <a:endParaRPr lang="en-US" b="1" dirty="0">
              <a:solidFill>
                <a:srgbClr val="073E87"/>
              </a:solidFill>
              <a:latin typeface="Candara"/>
              <a:cs typeface="Candara"/>
            </a:endParaRPr>
          </a:p>
        </p:txBody>
      </p:sp>
      <p:sp>
        <p:nvSpPr>
          <p:cNvPr id="3" name="Content Placeholder 2"/>
          <p:cNvSpPr>
            <a:spLocks noGrp="1"/>
          </p:cNvSpPr>
          <p:nvPr>
            <p:ph idx="1"/>
          </p:nvPr>
        </p:nvSpPr>
        <p:spPr/>
        <p:txBody>
          <a:bodyPr>
            <a:normAutofit/>
          </a:bodyPr>
          <a:lstStyle/>
          <a:p>
            <a:pPr marL="274320" lvl="1" indent="0">
              <a:buNone/>
              <a:defRPr/>
            </a:pPr>
            <a:r>
              <a:rPr lang="en-US" sz="4000" dirty="0">
                <a:solidFill>
                  <a:schemeClr val="tx1">
                    <a:lumMod val="85000"/>
                    <a:lumOff val="15000"/>
                  </a:schemeClr>
                </a:solidFill>
                <a:latin typeface="Candara"/>
                <a:cs typeface="Candara"/>
              </a:rPr>
              <a:t>Scholarly communication is a threshold concept in information literacy.</a:t>
            </a:r>
          </a:p>
          <a:p>
            <a:pPr marL="274320" lvl="1" indent="0">
              <a:buNone/>
              <a:defRPr/>
            </a:pPr>
            <a:endParaRPr lang="en-US" sz="4000" dirty="0">
              <a:solidFill>
                <a:schemeClr val="tx1">
                  <a:lumMod val="85000"/>
                  <a:lumOff val="15000"/>
                </a:schemeClr>
              </a:solidFill>
              <a:latin typeface="Candara"/>
              <a:cs typeface="Candara"/>
            </a:endParaRPr>
          </a:p>
          <a:p>
            <a:pPr marL="274320" lvl="1" indent="0">
              <a:buNone/>
              <a:defRPr/>
            </a:pPr>
            <a:r>
              <a:rPr lang="en-US" sz="4000" dirty="0">
                <a:solidFill>
                  <a:schemeClr val="tx1">
                    <a:lumMod val="85000"/>
                    <a:lumOff val="15000"/>
                  </a:schemeClr>
                </a:solidFill>
                <a:latin typeface="Candara"/>
                <a:cs typeface="Candara"/>
              </a:rPr>
              <a:t>Information literacy is a threshold concept in the mastery of a discipline.</a:t>
            </a: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6489879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Threshold Concepts</a:t>
            </a:r>
            <a:endParaRPr lang="en-US" sz="4400" b="1" dirty="0">
              <a:solidFill>
                <a:srgbClr val="073E87"/>
              </a:solidFill>
              <a:latin typeface="Candara"/>
              <a:cs typeface="Candara"/>
            </a:endParaRPr>
          </a:p>
        </p:txBody>
      </p:sp>
      <p:sp>
        <p:nvSpPr>
          <p:cNvPr id="3" name="Content Placeholder 2"/>
          <p:cNvSpPr>
            <a:spLocks noGrp="1"/>
          </p:cNvSpPr>
          <p:nvPr>
            <p:ph idx="1"/>
          </p:nvPr>
        </p:nvSpPr>
        <p:spPr/>
        <p:txBody>
          <a:bodyPr>
            <a:normAutofit/>
          </a:bodyPr>
          <a:lstStyle/>
          <a:p>
            <a:pPr marL="274320" lvl="1" indent="0">
              <a:buNone/>
              <a:defRPr/>
            </a:pPr>
            <a:r>
              <a:rPr lang="en-US" sz="4000" dirty="0">
                <a:solidFill>
                  <a:schemeClr val="tx1">
                    <a:lumMod val="85000"/>
                    <a:lumOff val="15000"/>
                  </a:schemeClr>
                </a:solidFill>
                <a:latin typeface="Candara"/>
                <a:cs typeface="Candara"/>
              </a:rPr>
              <a:t>Core ideas and processes that define ways of thinking and practicing for a discipline</a:t>
            </a:r>
          </a:p>
          <a:p>
            <a:pPr marL="274320" lvl="1" indent="0">
              <a:buNone/>
              <a:defRPr/>
            </a:pPr>
            <a:endParaRPr lang="en-US" sz="4000" dirty="0">
              <a:solidFill>
                <a:schemeClr val="tx1">
                  <a:lumMod val="85000"/>
                  <a:lumOff val="15000"/>
                </a:schemeClr>
              </a:solidFill>
              <a:latin typeface="Candara"/>
              <a:cs typeface="Candara"/>
            </a:endParaRPr>
          </a:p>
          <a:p>
            <a:pPr marL="274320" lvl="1" indent="0">
              <a:buNone/>
              <a:defRPr/>
            </a:pPr>
            <a:r>
              <a:rPr lang="en-US" sz="4000" dirty="0" smtClean="0">
                <a:solidFill>
                  <a:schemeClr val="tx1">
                    <a:lumMod val="85000"/>
                    <a:lumOff val="15000"/>
                  </a:schemeClr>
                </a:solidFill>
                <a:latin typeface="Candara"/>
                <a:cs typeface="Candara"/>
              </a:rPr>
              <a:t>So </a:t>
            </a:r>
            <a:r>
              <a:rPr lang="en-US" sz="4000" dirty="0">
                <a:solidFill>
                  <a:schemeClr val="tx1">
                    <a:lumMod val="85000"/>
                    <a:lumOff val="15000"/>
                  </a:schemeClr>
                </a:solidFill>
                <a:latin typeface="Candara"/>
                <a:cs typeface="Candara"/>
              </a:rPr>
              <a:t>ingrained that they often go unspoken or unrecognized by practitioners</a:t>
            </a:r>
          </a:p>
          <a:p>
            <a:pPr marL="0" indent="0">
              <a:buNone/>
            </a:pPr>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0640645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Characteristics</a:t>
            </a:r>
            <a:endParaRPr lang="en-US" sz="4400" b="1" dirty="0">
              <a:solidFill>
                <a:srgbClr val="073E87"/>
              </a:solidFill>
              <a:latin typeface="Candara"/>
              <a:cs typeface="Candara"/>
            </a:endParaRPr>
          </a:p>
        </p:txBody>
      </p:sp>
      <p:sp>
        <p:nvSpPr>
          <p:cNvPr id="3" name="Content Placeholder 2"/>
          <p:cNvSpPr>
            <a:spLocks noGrp="1"/>
          </p:cNvSpPr>
          <p:nvPr>
            <p:ph idx="1"/>
          </p:nvPr>
        </p:nvSpPr>
        <p:spPr/>
        <p:txBody>
          <a:bodyPr/>
          <a:lstStyle/>
          <a:p>
            <a:pPr marL="845820" lvl="1" indent="-571500">
              <a:buFont typeface="Arial" pitchFamily="34" charset="0"/>
              <a:buChar char="•"/>
              <a:defRPr/>
            </a:pPr>
            <a:r>
              <a:rPr lang="en-US" sz="4000" dirty="0">
                <a:solidFill>
                  <a:schemeClr val="tx1">
                    <a:lumMod val="85000"/>
                    <a:lumOff val="15000"/>
                  </a:schemeClr>
                </a:solidFill>
                <a:latin typeface="Candara"/>
                <a:cs typeface="Candara"/>
              </a:rPr>
              <a:t>Transformative</a:t>
            </a:r>
          </a:p>
          <a:p>
            <a:pPr marL="845820" lvl="1" indent="-571500">
              <a:buFont typeface="Arial" pitchFamily="34" charset="0"/>
              <a:buChar char="•"/>
              <a:defRPr/>
            </a:pPr>
            <a:r>
              <a:rPr lang="en-US" sz="4000" dirty="0">
                <a:solidFill>
                  <a:schemeClr val="tx1">
                    <a:lumMod val="85000"/>
                    <a:lumOff val="15000"/>
                  </a:schemeClr>
                </a:solidFill>
                <a:latin typeface="Candara"/>
                <a:cs typeface="Candara"/>
              </a:rPr>
              <a:t>Integrative</a:t>
            </a:r>
          </a:p>
          <a:p>
            <a:pPr marL="845820" lvl="1" indent="-571500">
              <a:buFont typeface="Arial" pitchFamily="34" charset="0"/>
              <a:buChar char="•"/>
              <a:defRPr/>
            </a:pPr>
            <a:r>
              <a:rPr lang="en-US" sz="4000" dirty="0">
                <a:solidFill>
                  <a:schemeClr val="tx1">
                    <a:lumMod val="85000"/>
                    <a:lumOff val="15000"/>
                  </a:schemeClr>
                </a:solidFill>
                <a:latin typeface="Candara"/>
                <a:cs typeface="Candara"/>
              </a:rPr>
              <a:t>Irreversible</a:t>
            </a:r>
          </a:p>
          <a:p>
            <a:pPr marL="845820" lvl="1" indent="-571500">
              <a:buFont typeface="Arial" pitchFamily="34" charset="0"/>
              <a:buChar char="•"/>
              <a:defRPr/>
            </a:pPr>
            <a:r>
              <a:rPr lang="en-US" sz="4000" dirty="0">
                <a:solidFill>
                  <a:schemeClr val="tx1">
                    <a:lumMod val="85000"/>
                    <a:lumOff val="15000"/>
                  </a:schemeClr>
                </a:solidFill>
                <a:latin typeface="Candara"/>
                <a:cs typeface="Candara"/>
              </a:rPr>
              <a:t>Troublesome</a:t>
            </a:r>
          </a:p>
          <a:p>
            <a:pPr marL="845820" lvl="1" indent="-571500">
              <a:buFont typeface="Arial" pitchFamily="34" charset="0"/>
              <a:buChar char="•"/>
              <a:defRPr/>
            </a:pPr>
            <a:r>
              <a:rPr lang="en-US" sz="4000" dirty="0">
                <a:solidFill>
                  <a:schemeClr val="tx1">
                    <a:lumMod val="85000"/>
                    <a:lumOff val="15000"/>
                  </a:schemeClr>
                </a:solidFill>
                <a:latin typeface="Candara"/>
                <a:cs typeface="Candara"/>
              </a:rPr>
              <a:t>Bounded</a:t>
            </a:r>
          </a:p>
          <a:p>
            <a:pPr marL="0" indent="0">
              <a:buNone/>
            </a:pPr>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99639315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1000"/>
            <a:ext cx="9144000" cy="6096000"/>
          </a:xfrm>
        </p:spPr>
        <p:txBody>
          <a:bodyPr>
            <a:normAutofit/>
          </a:bodyPr>
          <a:lstStyle/>
          <a:p>
            <a:pPr marL="0" indent="0" algn="ctr">
              <a:buNone/>
            </a:pPr>
            <a:r>
              <a:rPr lang="en-US" sz="2800" b="1" dirty="0" smtClean="0">
                <a:solidFill>
                  <a:srgbClr val="073E87"/>
                </a:solidFill>
                <a:latin typeface="Candara"/>
                <a:cs typeface="Candara"/>
              </a:rPr>
              <a:t>UCI Libraries’ Information Literacy Assessment Journey</a:t>
            </a:r>
            <a:endParaRPr lang="en-US" sz="2800" dirty="0"/>
          </a:p>
        </p:txBody>
      </p:sp>
      <p:pic>
        <p:nvPicPr>
          <p:cNvPr id="1026" name="Picture 2" descr="http://www.photobomba.com/download/15937-1/boy-and-bea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19200"/>
            <a:ext cx="9144000" cy="586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57251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So what DO they know?</a:t>
            </a:r>
            <a:endParaRPr lang="en-US" sz="4400" b="1" dirty="0">
              <a:solidFill>
                <a:srgbClr val="073E87"/>
              </a:solidFill>
              <a:latin typeface="Candara"/>
              <a:cs typeface="Candara"/>
            </a:endParaRPr>
          </a:p>
        </p:txBody>
      </p:sp>
      <p:pic>
        <p:nvPicPr>
          <p:cNvPr id="5" name="Picture 2"/>
          <p:cNvPicPr>
            <a:picLocks noGrp="1" noChangeAspect="1" noChangeArrowheads="1"/>
          </p:cNvPicPr>
          <p:nvPr>
            <p:ph idx="1"/>
          </p:nvPr>
        </p:nvPicPr>
        <p:blipFill>
          <a:blip r:embed="rId3" cstate="print"/>
          <a:srcRect/>
          <a:stretch>
            <a:fillRect/>
          </a:stretch>
        </p:blipFill>
        <p:spPr bwMode="auto">
          <a:xfrm>
            <a:off x="914400" y="1600200"/>
            <a:ext cx="7086600" cy="4800600"/>
          </a:xfrm>
          <a:prstGeom prst="rect">
            <a:avLst/>
          </a:prstGeom>
          <a:noFill/>
          <a:ln w="9525">
            <a:noFill/>
            <a:miter lim="800000"/>
            <a:headEnd/>
            <a:tailEnd/>
          </a:ln>
        </p:spPr>
      </p:pic>
      <p:sp>
        <p:nvSpPr>
          <p:cNvPr id="4" name="TextBox 3"/>
          <p:cNvSpPr txBox="1"/>
          <p:nvPr/>
        </p:nvSpPr>
        <p:spPr>
          <a:xfrm>
            <a:off x="8153400" y="6324600"/>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90306567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The $64,000 Questions</a:t>
            </a:r>
            <a:endParaRPr lang="en-US" sz="4400" b="1" dirty="0">
              <a:solidFill>
                <a:srgbClr val="073E87"/>
              </a:solidFill>
              <a:latin typeface="Candara"/>
              <a:cs typeface="Candara"/>
            </a:endParaRPr>
          </a:p>
        </p:txBody>
      </p:sp>
      <p:sp>
        <p:nvSpPr>
          <p:cNvPr id="3" name="Content Placeholder 2"/>
          <p:cNvSpPr>
            <a:spLocks noGrp="1"/>
          </p:cNvSpPr>
          <p:nvPr>
            <p:ph idx="1"/>
          </p:nvPr>
        </p:nvSpPr>
        <p:spPr/>
        <p:txBody>
          <a:bodyPr>
            <a:noAutofit/>
          </a:bodyPr>
          <a:lstStyle/>
          <a:p>
            <a:pPr>
              <a:buNone/>
            </a:pPr>
            <a:r>
              <a:rPr lang="en-US" sz="3200" dirty="0" smtClean="0">
                <a:latin typeface="Candara"/>
                <a:cs typeface="Candara"/>
              </a:rPr>
              <a:t>“What do first year incoming students know about library research and resources when they begin their first year at UC Irvine and what do they know by the end of their first year?”</a:t>
            </a:r>
          </a:p>
          <a:p>
            <a:pPr>
              <a:buNone/>
            </a:pPr>
            <a:r>
              <a:rPr lang="en-US" sz="3200" dirty="0" smtClean="0">
                <a:latin typeface="Candara"/>
                <a:cs typeface="Candara"/>
              </a:rPr>
              <a:t>“How do they use what they learn about library research in their first year writing assignments?”</a:t>
            </a:r>
          </a:p>
          <a:p>
            <a:pPr marL="0" indent="0">
              <a:buNone/>
            </a:pPr>
            <a:endParaRPr lang="en-US" sz="2800"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416372502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73E87"/>
                </a:solidFill>
                <a:latin typeface="Candara"/>
                <a:cs typeface="Candara"/>
              </a:rPr>
              <a:t>Librarians Contribute to Student Learning Outcomes</a:t>
            </a:r>
            <a:endParaRPr lang="en-US" b="1" dirty="0">
              <a:solidFill>
                <a:srgbClr val="073E87"/>
              </a:solidFill>
              <a:latin typeface="Candara"/>
              <a:cs typeface="Candara"/>
            </a:endParaRPr>
          </a:p>
        </p:txBody>
      </p:sp>
      <p:sp>
        <p:nvSpPr>
          <p:cNvPr id="3" name="Content Placeholder 2"/>
          <p:cNvSpPr>
            <a:spLocks noGrp="1"/>
          </p:cNvSpPr>
          <p:nvPr>
            <p:ph idx="1"/>
          </p:nvPr>
        </p:nvSpPr>
        <p:spPr/>
        <p:txBody>
          <a:bodyPr>
            <a:normAutofit fontScale="92500" lnSpcReduction="20000"/>
          </a:bodyPr>
          <a:lstStyle/>
          <a:p>
            <a:pPr>
              <a:buNone/>
            </a:pPr>
            <a:r>
              <a:rPr lang="en-US" b="1" dirty="0" smtClean="0">
                <a:latin typeface="Candara"/>
                <a:cs typeface="Candara"/>
              </a:rPr>
              <a:t>Lower-division writing</a:t>
            </a:r>
            <a:r>
              <a:rPr lang="en-US" dirty="0" smtClean="0">
                <a:latin typeface="Candara"/>
                <a:cs typeface="Candara"/>
              </a:rPr>
              <a:t>: </a:t>
            </a:r>
          </a:p>
          <a:p>
            <a:pPr>
              <a:buNone/>
            </a:pPr>
            <a:r>
              <a:rPr lang="en-US" sz="3000" dirty="0" smtClean="0">
                <a:latin typeface="Candara"/>
                <a:cs typeface="Candara"/>
              </a:rPr>
              <a:t>After completing this GE requirement, successful students should be able to do the following:</a:t>
            </a:r>
          </a:p>
          <a:p>
            <a:pPr lvl="0"/>
            <a:r>
              <a:rPr lang="en-US" sz="3000" dirty="0" smtClean="0">
                <a:latin typeface="Candara"/>
                <a:cs typeface="Candara"/>
              </a:rPr>
              <a:t>demonstrate rhetorically effective, accurate academic writing and communication across a variety of contexts, purposes, audiences, and media using appropriate stance, genre, style, and organization; </a:t>
            </a:r>
          </a:p>
          <a:p>
            <a:pPr lvl="0"/>
            <a:r>
              <a:rPr lang="en-US" sz="3000" dirty="0" smtClean="0">
                <a:latin typeface="Candara"/>
                <a:cs typeface="Candara"/>
              </a:rPr>
              <a:t>develop flexible strategies for generating, revising, editing, and proofreading texts; </a:t>
            </a:r>
          </a:p>
          <a:p>
            <a:pPr lvl="0"/>
            <a:r>
              <a:rPr lang="en-US" sz="3000" dirty="0" smtClean="0">
                <a:latin typeface="Candara"/>
                <a:cs typeface="Candara"/>
              </a:rPr>
              <a:t>develop abilities in critical reading across a variety of genres and media; </a:t>
            </a:r>
          </a:p>
          <a:p>
            <a:pPr marL="0" indent="0">
              <a:buNone/>
            </a:pPr>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40952490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ticks-house-5-600x37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9168932" cy="5791706"/>
          </a:xfrm>
          <a:prstGeom prst="rect">
            <a:avLst/>
          </a:prstGeom>
          <a:ln>
            <a:noFill/>
          </a:ln>
          <a:effectLst>
            <a:softEdge rad="112500"/>
          </a:effectLst>
        </p:spPr>
      </p:pic>
      <p:sp>
        <p:nvSpPr>
          <p:cNvPr id="3" name="TextBox 2"/>
          <p:cNvSpPr txBox="1"/>
          <p:nvPr/>
        </p:nvSpPr>
        <p:spPr>
          <a:xfrm>
            <a:off x="8153400" y="6258580"/>
            <a:ext cx="914400" cy="523220"/>
          </a:xfrm>
          <a:prstGeom prst="rect">
            <a:avLst/>
          </a:prstGeom>
          <a:noFill/>
        </p:spPr>
        <p:txBody>
          <a:bodyPr wrap="square" rtlCol="0">
            <a:spAutoFit/>
          </a:bodyPr>
          <a:lstStyle/>
          <a:p>
            <a:r>
              <a:rPr lang="en-US" sz="2800" dirty="0" smtClean="0">
                <a:latin typeface="Candara"/>
                <a:cs typeface="Candara"/>
              </a:rPr>
              <a:t>#</a:t>
            </a:r>
            <a:r>
              <a:rPr lang="en-US" sz="2800" dirty="0" err="1" smtClean="0">
                <a:latin typeface="Candara"/>
                <a:cs typeface="Candara"/>
              </a:rPr>
              <a:t>scil</a:t>
            </a:r>
            <a:endParaRPr lang="en-US" sz="2800" dirty="0">
              <a:latin typeface="Candara"/>
              <a:cs typeface="Candara"/>
            </a:endParaRPr>
          </a:p>
        </p:txBody>
      </p:sp>
    </p:spTree>
    <p:extLst>
      <p:ext uri="{BB962C8B-B14F-4D97-AF65-F5344CB8AC3E}">
        <p14:creationId xmlns:p14="http://schemas.microsoft.com/office/powerpoint/2010/main" val="190618004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73E87"/>
                </a:solidFill>
                <a:latin typeface="Candara"/>
                <a:cs typeface="Candara"/>
              </a:rPr>
              <a:t>and…</a:t>
            </a:r>
            <a:endParaRPr lang="en-US" b="1" dirty="0">
              <a:solidFill>
                <a:srgbClr val="073E87"/>
              </a:solidFill>
              <a:latin typeface="Candara"/>
              <a:cs typeface="Candara"/>
            </a:endParaRPr>
          </a:p>
        </p:txBody>
      </p:sp>
      <p:sp>
        <p:nvSpPr>
          <p:cNvPr id="3" name="Content Placeholder 2"/>
          <p:cNvSpPr>
            <a:spLocks noGrp="1"/>
          </p:cNvSpPr>
          <p:nvPr>
            <p:ph idx="1"/>
          </p:nvPr>
        </p:nvSpPr>
        <p:spPr/>
        <p:txBody>
          <a:bodyPr/>
          <a:lstStyle/>
          <a:p>
            <a:pPr lvl="0"/>
            <a:endParaRPr lang="en-US" sz="3200" dirty="0"/>
          </a:p>
          <a:p>
            <a:r>
              <a:rPr lang="en-US" sz="3200" i="1" dirty="0" smtClean="0">
                <a:latin typeface="Candara"/>
                <a:cs typeface="Candara"/>
              </a:rPr>
              <a:t>demonstrate </a:t>
            </a:r>
            <a:r>
              <a:rPr lang="en-US" sz="3200" b="1" i="1" dirty="0">
                <a:latin typeface="Candara"/>
                <a:cs typeface="Candara"/>
              </a:rPr>
              <a:t>information literacy skills </a:t>
            </a:r>
            <a:r>
              <a:rPr lang="en-US" sz="3200" i="1" dirty="0">
                <a:latin typeface="Candara"/>
                <a:cs typeface="Candara"/>
              </a:rPr>
              <a:t>by locating, evaluating, and integrating information gathered from multiple sources into a research project. [emphasis added]</a:t>
            </a:r>
            <a:endParaRPr lang="en-US" sz="3200" dirty="0">
              <a:latin typeface="Candara"/>
              <a:cs typeface="Candara"/>
            </a:endParaRPr>
          </a:p>
          <a:p>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3444592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In other words…</a:t>
            </a:r>
            <a:endParaRPr lang="en-US" sz="4400" b="1" dirty="0">
              <a:solidFill>
                <a:srgbClr val="073E87"/>
              </a:solidFill>
              <a:latin typeface="Candara"/>
              <a:cs typeface="Candara"/>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4400" dirty="0" smtClean="0">
                <a:latin typeface="Candara"/>
                <a:cs typeface="Candara"/>
              </a:rPr>
              <a:t>An information literate individual understands how scholars in a discipline create, share, and preserve knowledge.</a:t>
            </a:r>
          </a:p>
          <a:p>
            <a:pPr marL="0" indent="0">
              <a:buNone/>
            </a:pPr>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40812911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73E87"/>
                </a:solidFill>
                <a:latin typeface="Candara"/>
                <a:cs typeface="Candara"/>
              </a:rPr>
              <a:t>Research Practices Survey Results</a:t>
            </a:r>
            <a:endParaRPr lang="en-US" b="1" dirty="0">
              <a:solidFill>
                <a:srgbClr val="073E87"/>
              </a:solidFill>
              <a:latin typeface="Candara"/>
              <a:cs typeface="Candara"/>
            </a:endParaRPr>
          </a:p>
        </p:txBody>
      </p:sp>
      <p:sp>
        <p:nvSpPr>
          <p:cNvPr id="3" name="Content Placeholder 2"/>
          <p:cNvSpPr>
            <a:spLocks noGrp="1"/>
          </p:cNvSpPr>
          <p:nvPr>
            <p:ph idx="1"/>
          </p:nvPr>
        </p:nvSpPr>
        <p:spPr/>
        <p:txBody>
          <a:bodyPr>
            <a:normAutofit/>
          </a:bodyPr>
          <a:lstStyle/>
          <a:p>
            <a:pPr lvl="0">
              <a:lnSpc>
                <a:spcPct val="115000"/>
              </a:lnSpc>
              <a:spcBef>
                <a:spcPts val="0"/>
              </a:spcBef>
              <a:buNone/>
            </a:pPr>
            <a:r>
              <a:rPr lang="en" sz="3200" b="1" dirty="0" smtClean="0">
                <a:solidFill>
                  <a:srgbClr val="434343"/>
                </a:solidFill>
                <a:latin typeface="Candara"/>
                <a:cs typeface="Candara"/>
              </a:rPr>
              <a:t>Fall, 2010 Entering First Year Students</a:t>
            </a:r>
          </a:p>
          <a:p>
            <a:pPr marL="495300" lvl="0" indent="-457200">
              <a:lnSpc>
                <a:spcPct val="115000"/>
              </a:lnSpc>
              <a:spcBef>
                <a:spcPts val="0"/>
              </a:spcBef>
              <a:buClr>
                <a:schemeClr val="dk1"/>
              </a:buClr>
              <a:buSzPct val="100000"/>
            </a:pPr>
            <a:r>
              <a:rPr lang="en" sz="3200" dirty="0" smtClean="0">
                <a:solidFill>
                  <a:srgbClr val="000000"/>
                </a:solidFill>
                <a:latin typeface="Candara"/>
                <a:cs typeface="Candara"/>
              </a:rPr>
              <a:t>40% have not used an electronic index like Academic Search Complete</a:t>
            </a:r>
          </a:p>
          <a:p>
            <a:pPr marL="495300" lvl="0" indent="-457200">
              <a:lnSpc>
                <a:spcPct val="115000"/>
              </a:lnSpc>
              <a:spcBef>
                <a:spcPts val="0"/>
              </a:spcBef>
              <a:buClr>
                <a:schemeClr val="dk1"/>
              </a:buClr>
              <a:buSzPct val="100000"/>
            </a:pPr>
            <a:r>
              <a:rPr lang="en" sz="3200" dirty="0" smtClean="0">
                <a:solidFill>
                  <a:srgbClr val="000000"/>
                </a:solidFill>
                <a:latin typeface="Candara"/>
                <a:cs typeface="Candara"/>
              </a:rPr>
              <a:t>22% have no experience locating full text of articles</a:t>
            </a:r>
          </a:p>
          <a:p>
            <a:pPr marL="495300" lvl="0" indent="-457200">
              <a:lnSpc>
                <a:spcPct val="115000"/>
              </a:lnSpc>
              <a:spcBef>
                <a:spcPts val="0"/>
              </a:spcBef>
              <a:buClr>
                <a:schemeClr val="dk1"/>
              </a:buClr>
              <a:buSzPct val="100000"/>
            </a:pPr>
            <a:r>
              <a:rPr lang="en" sz="3200" dirty="0" smtClean="0">
                <a:solidFill>
                  <a:srgbClr val="000000"/>
                </a:solidFill>
                <a:latin typeface="Candara"/>
                <a:cs typeface="Candara"/>
              </a:rPr>
              <a:t>Confidence vs. Competence</a:t>
            </a:r>
            <a:endParaRPr lang="en" sz="3200" dirty="0">
              <a:solidFill>
                <a:srgbClr val="000000"/>
              </a:solidFill>
              <a:latin typeface="Candara"/>
              <a:cs typeface="Candara"/>
            </a:endParaRP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75784851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Research Practices Survey Results</a:t>
            </a:r>
            <a:endParaRPr lang="en-US" sz="4400" b="1" dirty="0">
              <a:solidFill>
                <a:srgbClr val="073E87"/>
              </a:solidFill>
              <a:latin typeface="Candara"/>
              <a:cs typeface="Candara"/>
            </a:endParaRPr>
          </a:p>
        </p:txBody>
      </p:sp>
      <p:sp>
        <p:nvSpPr>
          <p:cNvPr id="3" name="Content Placeholder 2"/>
          <p:cNvSpPr>
            <a:spLocks noGrp="1"/>
          </p:cNvSpPr>
          <p:nvPr>
            <p:ph idx="1"/>
          </p:nvPr>
        </p:nvSpPr>
        <p:spPr>
          <a:xfrm>
            <a:off x="533400" y="1828800"/>
            <a:ext cx="8229600" cy="4800600"/>
          </a:xfrm>
        </p:spPr>
        <p:txBody>
          <a:bodyPr>
            <a:normAutofit fontScale="47500" lnSpcReduction="20000"/>
          </a:bodyPr>
          <a:lstStyle/>
          <a:p>
            <a:pPr lvl="0">
              <a:lnSpc>
                <a:spcPct val="115000"/>
              </a:lnSpc>
              <a:spcBef>
                <a:spcPts val="0"/>
              </a:spcBef>
              <a:buNone/>
            </a:pPr>
            <a:r>
              <a:rPr lang="en" sz="6700" b="1" dirty="0" smtClean="0">
                <a:solidFill>
                  <a:srgbClr val="434343"/>
                </a:solidFill>
                <a:latin typeface="Candara"/>
                <a:cs typeface="Candara"/>
              </a:rPr>
              <a:t>Spring, 2011 Exiting First Year Students</a:t>
            </a:r>
          </a:p>
          <a:p>
            <a:pPr marL="495300" lvl="0" indent="-457200">
              <a:lnSpc>
                <a:spcPct val="115000"/>
              </a:lnSpc>
              <a:spcBef>
                <a:spcPts val="0"/>
              </a:spcBef>
              <a:buClr>
                <a:schemeClr val="dk1"/>
              </a:buClr>
              <a:buSzPct val="100000"/>
            </a:pPr>
            <a:r>
              <a:rPr lang="en" sz="5800" dirty="0" smtClean="0">
                <a:solidFill>
                  <a:srgbClr val="000000"/>
                </a:solidFill>
                <a:latin typeface="Candara"/>
                <a:cs typeface="Candara"/>
              </a:rPr>
              <a:t>Competency improves, confidence declines</a:t>
            </a:r>
          </a:p>
          <a:p>
            <a:pPr marL="495300" lvl="0" indent="-457200">
              <a:lnSpc>
                <a:spcPct val="115000"/>
              </a:lnSpc>
              <a:spcBef>
                <a:spcPts val="0"/>
              </a:spcBef>
              <a:buClr>
                <a:schemeClr val="dk1"/>
              </a:buClr>
              <a:buSzPct val="100000"/>
            </a:pPr>
            <a:endParaRPr lang="en" sz="5800" dirty="0" smtClean="0">
              <a:solidFill>
                <a:srgbClr val="000000"/>
              </a:solidFill>
              <a:latin typeface="Candara"/>
              <a:cs typeface="Candara"/>
            </a:endParaRPr>
          </a:p>
          <a:p>
            <a:pPr marL="495300" lvl="0" indent="-457200">
              <a:lnSpc>
                <a:spcPct val="115000"/>
              </a:lnSpc>
              <a:spcBef>
                <a:spcPts val="0"/>
              </a:spcBef>
              <a:buClr>
                <a:schemeClr val="dk1"/>
              </a:buClr>
              <a:buSzPct val="100000"/>
            </a:pPr>
            <a:r>
              <a:rPr lang="en" sz="5800" dirty="0" smtClean="0">
                <a:solidFill>
                  <a:srgbClr val="000000"/>
                </a:solidFill>
                <a:latin typeface="Candara"/>
                <a:cs typeface="Candara"/>
              </a:rPr>
              <a:t>Students who completed the first-year  writing requirement have the </a:t>
            </a:r>
            <a:r>
              <a:rPr lang="en" sz="5800" b="1" dirty="0" smtClean="0">
                <a:solidFill>
                  <a:srgbClr val="000000"/>
                </a:solidFill>
                <a:latin typeface="Candara"/>
                <a:cs typeface="Candara"/>
              </a:rPr>
              <a:t>highest confidence </a:t>
            </a:r>
            <a:r>
              <a:rPr lang="en" sz="5800" dirty="0" smtClean="0">
                <a:solidFill>
                  <a:srgbClr val="000000"/>
                </a:solidFill>
                <a:latin typeface="Candara"/>
                <a:cs typeface="Candara"/>
              </a:rPr>
              <a:t>AND </a:t>
            </a:r>
            <a:r>
              <a:rPr lang="en" sz="5800" b="1" dirty="0" smtClean="0">
                <a:solidFill>
                  <a:srgbClr val="000000"/>
                </a:solidFill>
                <a:latin typeface="Candara"/>
                <a:cs typeface="Candara"/>
              </a:rPr>
              <a:t>competence</a:t>
            </a:r>
            <a:r>
              <a:rPr lang="en" sz="5800" dirty="0" smtClean="0">
                <a:solidFill>
                  <a:srgbClr val="000000"/>
                </a:solidFill>
                <a:latin typeface="Candara"/>
                <a:cs typeface="Candara"/>
              </a:rPr>
              <a:t> levels.</a:t>
            </a:r>
          </a:p>
          <a:p>
            <a:pPr marL="495300" lvl="0" indent="-457200">
              <a:lnSpc>
                <a:spcPct val="115000"/>
              </a:lnSpc>
              <a:spcBef>
                <a:spcPts val="0"/>
              </a:spcBef>
              <a:buClr>
                <a:schemeClr val="dk1"/>
              </a:buClr>
              <a:buSzPct val="100000"/>
            </a:pPr>
            <a:endParaRPr lang="en" sz="5800" dirty="0" smtClean="0">
              <a:solidFill>
                <a:srgbClr val="000000"/>
              </a:solidFill>
              <a:latin typeface="Candara"/>
              <a:cs typeface="Candara"/>
            </a:endParaRPr>
          </a:p>
          <a:p>
            <a:pPr marL="495300" lvl="0" indent="-457200">
              <a:lnSpc>
                <a:spcPct val="115000"/>
              </a:lnSpc>
              <a:spcBef>
                <a:spcPts val="0"/>
              </a:spcBef>
              <a:buClr>
                <a:schemeClr val="dk1"/>
              </a:buClr>
              <a:buSzPct val="100000"/>
            </a:pPr>
            <a:r>
              <a:rPr lang="en" sz="5800" dirty="0" smtClean="0">
                <a:solidFill>
                  <a:srgbClr val="000000"/>
                </a:solidFill>
                <a:latin typeface="Candara"/>
                <a:cs typeface="Candara"/>
              </a:rPr>
              <a:t>HOWEVER, over 50% of all students surveyed still cannot answer simple questions about the location, evaluation, and use of information correctly at the end of their first year.</a:t>
            </a: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48628469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73E87"/>
                </a:solidFill>
                <a:latin typeface="Candara"/>
                <a:cs typeface="Candara"/>
              </a:rPr>
              <a:t>Phase II: </a:t>
            </a:r>
            <a:br>
              <a:rPr lang="en-US" b="1" dirty="0" smtClean="0">
                <a:solidFill>
                  <a:srgbClr val="073E87"/>
                </a:solidFill>
                <a:latin typeface="Candara"/>
                <a:cs typeface="Candara"/>
              </a:rPr>
            </a:br>
            <a:r>
              <a:rPr lang="en-US" b="1" dirty="0" smtClean="0">
                <a:solidFill>
                  <a:srgbClr val="073E87"/>
                </a:solidFill>
                <a:latin typeface="Candara"/>
                <a:cs typeface="Candara"/>
              </a:rPr>
              <a:t>Information Literacy Trait Assessment</a:t>
            </a:r>
            <a:endParaRPr lang="en-US" b="1" dirty="0">
              <a:solidFill>
                <a:srgbClr val="073E87"/>
              </a:solidFill>
              <a:latin typeface="Candara"/>
              <a:cs typeface="Candara"/>
            </a:endParaRPr>
          </a:p>
        </p:txBody>
      </p:sp>
      <p:sp>
        <p:nvSpPr>
          <p:cNvPr id="3" name="Content Placeholder 2"/>
          <p:cNvSpPr>
            <a:spLocks noGrp="1"/>
          </p:cNvSpPr>
          <p:nvPr>
            <p:ph idx="1"/>
          </p:nvPr>
        </p:nvSpPr>
        <p:spPr/>
        <p:txBody>
          <a:bodyPr/>
          <a:lstStyle/>
          <a:p>
            <a:r>
              <a:rPr lang="en-US" sz="3200" dirty="0" smtClean="0">
                <a:latin typeface="Candara"/>
                <a:cs typeface="Candara"/>
              </a:rPr>
              <a:t>Created and used information literacy rubric (based on lower-division writing assessment rubric) to evaluate IL traits in writing produced by students in lower-division writing courses</a:t>
            </a:r>
          </a:p>
          <a:p>
            <a:r>
              <a:rPr lang="en-US" sz="3200" dirty="0" smtClean="0">
                <a:latin typeface="Candara"/>
                <a:cs typeface="Candara"/>
              </a:rPr>
              <a:t>73 student papers, 8 librarians</a:t>
            </a:r>
          </a:p>
          <a:p>
            <a:r>
              <a:rPr lang="en-US" sz="3200" dirty="0" smtClean="0">
                <a:latin typeface="Candara"/>
                <a:cs typeface="Candara"/>
              </a:rPr>
              <a:t>Measured 17 traits using a 4 point scale</a:t>
            </a:r>
          </a:p>
          <a:p>
            <a:pPr marL="0" indent="0">
              <a:buNone/>
            </a:pPr>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25848509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73E87"/>
                </a:solidFill>
                <a:latin typeface="Candara"/>
                <a:cs typeface="Candara"/>
              </a:rPr>
              <a:t>Phase II: IL Trait Assessment Results</a:t>
            </a:r>
            <a:endParaRPr lang="en-US" b="1" dirty="0">
              <a:solidFill>
                <a:srgbClr val="073E87"/>
              </a:solidFill>
              <a:latin typeface="Candara"/>
              <a:cs typeface="Candara"/>
            </a:endParaRPr>
          </a:p>
        </p:txBody>
      </p:sp>
      <p:sp>
        <p:nvSpPr>
          <p:cNvPr id="3" name="Content Placeholder 2"/>
          <p:cNvSpPr>
            <a:spLocks noGrp="1"/>
          </p:cNvSpPr>
          <p:nvPr>
            <p:ph idx="1"/>
          </p:nvPr>
        </p:nvSpPr>
        <p:spPr/>
        <p:txBody>
          <a:bodyPr>
            <a:normAutofit/>
          </a:bodyPr>
          <a:lstStyle/>
          <a:p>
            <a:r>
              <a:rPr lang="en-US" sz="2800" dirty="0" smtClean="0">
                <a:latin typeface="Candara"/>
                <a:cs typeface="Candara"/>
              </a:rPr>
              <a:t>Average overall score = 48.9 (out of 68)</a:t>
            </a:r>
          </a:p>
          <a:p>
            <a:r>
              <a:rPr lang="en-US" sz="2800" dirty="0" smtClean="0">
                <a:latin typeface="Candara"/>
                <a:cs typeface="Candara"/>
              </a:rPr>
              <a:t>Highest scoring category = “number of sources” (</a:t>
            </a:r>
            <a:r>
              <a:rPr lang="en-US" sz="2800" dirty="0" err="1" smtClean="0">
                <a:latin typeface="Candara"/>
                <a:cs typeface="Candara"/>
              </a:rPr>
              <a:t>avg</a:t>
            </a:r>
            <a:r>
              <a:rPr lang="en-US" sz="2800" dirty="0" smtClean="0">
                <a:latin typeface="Candara"/>
                <a:cs typeface="Candara"/>
              </a:rPr>
              <a:t> 3.86)</a:t>
            </a:r>
          </a:p>
          <a:p>
            <a:r>
              <a:rPr lang="en-US" sz="2800" dirty="0" smtClean="0">
                <a:latin typeface="Candara"/>
                <a:cs typeface="Candara"/>
              </a:rPr>
              <a:t>Lowest scoring categories:</a:t>
            </a:r>
          </a:p>
          <a:p>
            <a:pPr lvl="1"/>
            <a:r>
              <a:rPr lang="en-US" sz="2400" dirty="0" smtClean="0">
                <a:latin typeface="Candara"/>
                <a:cs typeface="Candara"/>
              </a:rPr>
              <a:t>Source </a:t>
            </a:r>
            <a:r>
              <a:rPr lang="en-US" sz="2400" dirty="0">
                <a:latin typeface="Candara"/>
                <a:cs typeface="Candara"/>
              </a:rPr>
              <a:t>integration (</a:t>
            </a:r>
            <a:r>
              <a:rPr lang="en-US" sz="2400" dirty="0" err="1">
                <a:latin typeface="Candara"/>
                <a:cs typeface="Candara"/>
              </a:rPr>
              <a:t>avg</a:t>
            </a:r>
            <a:r>
              <a:rPr lang="en-US" sz="2400" dirty="0">
                <a:latin typeface="Candara"/>
                <a:cs typeface="Candara"/>
              </a:rPr>
              <a:t>  </a:t>
            </a:r>
            <a:r>
              <a:rPr lang="en-US" sz="2400" dirty="0" smtClean="0">
                <a:latin typeface="Candara"/>
                <a:cs typeface="Candara"/>
              </a:rPr>
              <a:t>2.48</a:t>
            </a:r>
            <a:r>
              <a:rPr lang="en-US" sz="2400" dirty="0">
                <a:latin typeface="Candara"/>
                <a:cs typeface="Candara"/>
              </a:rPr>
              <a:t>)</a:t>
            </a:r>
          </a:p>
          <a:p>
            <a:pPr lvl="1"/>
            <a:r>
              <a:rPr lang="en-US" sz="2400" dirty="0">
                <a:latin typeface="Candara"/>
                <a:cs typeface="Candara"/>
              </a:rPr>
              <a:t>Use of quotations (</a:t>
            </a:r>
            <a:r>
              <a:rPr lang="en-US" sz="2400" dirty="0" err="1">
                <a:latin typeface="Candara"/>
                <a:cs typeface="Candara"/>
              </a:rPr>
              <a:t>avg</a:t>
            </a:r>
            <a:r>
              <a:rPr lang="en-US" sz="2400" dirty="0">
                <a:latin typeface="Candara"/>
                <a:cs typeface="Candara"/>
              </a:rPr>
              <a:t> 2.45)</a:t>
            </a:r>
          </a:p>
          <a:p>
            <a:pPr lvl="1"/>
            <a:r>
              <a:rPr lang="en-US" sz="2400" dirty="0">
                <a:latin typeface="Candara"/>
                <a:cs typeface="Candara"/>
              </a:rPr>
              <a:t>Range of sources (</a:t>
            </a:r>
            <a:r>
              <a:rPr lang="en-US" sz="2400" dirty="0" err="1">
                <a:latin typeface="Candara"/>
                <a:cs typeface="Candara"/>
              </a:rPr>
              <a:t>avg</a:t>
            </a:r>
            <a:r>
              <a:rPr lang="en-US" sz="2400" dirty="0">
                <a:latin typeface="Candara"/>
                <a:cs typeface="Candara"/>
              </a:rPr>
              <a:t> 2.32)</a:t>
            </a:r>
          </a:p>
          <a:p>
            <a:pPr lvl="1"/>
            <a:r>
              <a:rPr lang="en-US" sz="2400" dirty="0">
                <a:latin typeface="Candara"/>
                <a:cs typeface="Candara"/>
              </a:rPr>
              <a:t>Incorporating multiple points of view (</a:t>
            </a:r>
            <a:r>
              <a:rPr lang="en-US" sz="2400" dirty="0" err="1">
                <a:latin typeface="Candara"/>
                <a:cs typeface="Candara"/>
              </a:rPr>
              <a:t>avg</a:t>
            </a:r>
            <a:r>
              <a:rPr lang="en-US" sz="2400" dirty="0">
                <a:latin typeface="Candara"/>
                <a:cs typeface="Candara"/>
              </a:rPr>
              <a:t> 2.17)</a:t>
            </a:r>
          </a:p>
          <a:p>
            <a:pPr lvl="1"/>
            <a:r>
              <a:rPr lang="en-US" sz="2400" dirty="0">
                <a:latin typeface="Candara"/>
                <a:cs typeface="Candara"/>
              </a:rPr>
              <a:t>Including enough bibliographic information in citations to identify and locate the material cited</a:t>
            </a:r>
          </a:p>
          <a:p>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15918466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So what?</a:t>
            </a:r>
            <a:endParaRPr lang="en-US" sz="4400" b="1" dirty="0">
              <a:solidFill>
                <a:srgbClr val="073E87"/>
              </a:solidFill>
              <a:latin typeface="Candara"/>
              <a:cs typeface="Candara"/>
            </a:endParaRPr>
          </a:p>
        </p:txBody>
      </p:sp>
      <p:sp>
        <p:nvSpPr>
          <p:cNvPr id="3" name="Content Placeholder 2"/>
          <p:cNvSpPr>
            <a:spLocks noGrp="1"/>
          </p:cNvSpPr>
          <p:nvPr>
            <p:ph idx="1"/>
          </p:nvPr>
        </p:nvSpPr>
        <p:spPr/>
        <p:txBody>
          <a:bodyPr>
            <a:normAutofit/>
          </a:bodyPr>
          <a:lstStyle/>
          <a:p>
            <a:pPr marL="0" indent="0">
              <a:buNone/>
            </a:pPr>
            <a:r>
              <a:rPr lang="en-US" sz="2800" dirty="0" smtClean="0">
                <a:latin typeface="Candara"/>
                <a:cs typeface="Candara"/>
              </a:rPr>
              <a:t>Libraries</a:t>
            </a:r>
          </a:p>
          <a:p>
            <a:r>
              <a:rPr lang="en-US" sz="2800" dirty="0" smtClean="0">
                <a:latin typeface="Candara"/>
                <a:cs typeface="Candara"/>
              </a:rPr>
              <a:t>Reviewed and revised learning objectives and outcomes for our lower-division writing workshops</a:t>
            </a:r>
          </a:p>
          <a:p>
            <a:r>
              <a:rPr lang="en-US" sz="2800" dirty="0" smtClean="0">
                <a:latin typeface="Candara"/>
                <a:cs typeface="Candara"/>
              </a:rPr>
              <a:t>Librarians more cognizant of the end result of library instruction for first year students</a:t>
            </a:r>
          </a:p>
          <a:p>
            <a:r>
              <a:rPr lang="en-US" sz="2800" dirty="0" smtClean="0">
                <a:latin typeface="Candara"/>
                <a:cs typeface="Candara"/>
              </a:rPr>
              <a:t>Librarians have data to communicate to communicate to their faculty</a:t>
            </a:r>
          </a:p>
          <a:p>
            <a:r>
              <a:rPr lang="en-US" sz="2800" dirty="0" smtClean="0">
                <a:latin typeface="Candara"/>
                <a:cs typeface="Candara"/>
              </a:rPr>
              <a:t>Added Make Citations module to our Begin Research tutorial</a:t>
            </a:r>
          </a:p>
          <a:p>
            <a:r>
              <a:rPr lang="en" sz="2800" dirty="0" smtClean="0">
                <a:latin typeface="Candara"/>
                <a:cs typeface="Candara"/>
              </a:rPr>
              <a:t>UC Irvine Information Literacy Rubric</a:t>
            </a:r>
          </a:p>
          <a:p>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85445113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Increased Campus Visibility</a:t>
            </a:r>
            <a:endParaRPr lang="en-US" sz="4400" b="1" dirty="0">
              <a:solidFill>
                <a:srgbClr val="073E87"/>
              </a:solidFill>
              <a:latin typeface="Candara"/>
              <a:cs typeface="Candara"/>
            </a:endParaRPr>
          </a:p>
        </p:txBody>
      </p:sp>
      <p:sp>
        <p:nvSpPr>
          <p:cNvPr id="3" name="Content Placeholder 2"/>
          <p:cNvSpPr>
            <a:spLocks noGrp="1"/>
          </p:cNvSpPr>
          <p:nvPr>
            <p:ph idx="1"/>
          </p:nvPr>
        </p:nvSpPr>
        <p:spPr/>
        <p:txBody>
          <a:bodyPr>
            <a:normAutofit/>
          </a:bodyPr>
          <a:lstStyle/>
          <a:p>
            <a:r>
              <a:rPr lang="en-US" sz="3200" dirty="0" smtClean="0">
                <a:latin typeface="Candara"/>
                <a:cs typeface="Candara"/>
              </a:rPr>
              <a:t>Closer and stronger relationship with Campus Writing Center</a:t>
            </a:r>
          </a:p>
          <a:p>
            <a:r>
              <a:rPr lang="en-US" sz="3200" dirty="0" smtClean="0">
                <a:latin typeface="Candara"/>
                <a:cs typeface="Candara"/>
              </a:rPr>
              <a:t>Libraries’ contributions to general education learning outcomes recognized as a model during campus WASC Accreditation</a:t>
            </a:r>
          </a:p>
          <a:p>
            <a:r>
              <a:rPr lang="en-US" sz="3200" dirty="0" smtClean="0">
                <a:latin typeface="Candara"/>
                <a:cs typeface="Candara"/>
              </a:rPr>
              <a:t>Academic Senate Committee presentations</a:t>
            </a:r>
          </a:p>
          <a:p>
            <a:r>
              <a:rPr lang="en-US" sz="3200" dirty="0" smtClean="0">
                <a:latin typeface="Candara"/>
                <a:cs typeface="Candara"/>
              </a:rPr>
              <a:t>Teaching Colloquies—professional development for faculty and lecturers</a:t>
            </a:r>
            <a:endParaRPr lang="en-US" sz="3200" dirty="0">
              <a:latin typeface="Candara"/>
              <a:cs typeface="Candara"/>
            </a:endParaRPr>
          </a:p>
        </p:txBody>
      </p:sp>
      <p:sp>
        <p:nvSpPr>
          <p:cNvPr id="4" name="TextBox 3"/>
          <p:cNvSpPr txBox="1"/>
          <p:nvPr/>
        </p:nvSpPr>
        <p:spPr>
          <a:xfrm>
            <a:off x="8153400" y="6324600"/>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82392054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73E87"/>
                </a:solidFill>
                <a:latin typeface="Candara"/>
                <a:cs typeface="Candara"/>
              </a:rPr>
              <a:t>Librarian’s perspective</a:t>
            </a:r>
            <a:endParaRPr lang="en-US" b="1" dirty="0">
              <a:solidFill>
                <a:srgbClr val="073E87"/>
              </a:solidFill>
              <a:latin typeface="Candara"/>
              <a:cs typeface="Candara"/>
            </a:endParaRPr>
          </a:p>
        </p:txBody>
      </p:sp>
      <p:sp>
        <p:nvSpPr>
          <p:cNvPr id="3" name="Content Placeholder 2"/>
          <p:cNvSpPr>
            <a:spLocks noGrp="1"/>
          </p:cNvSpPr>
          <p:nvPr>
            <p:ph idx="1"/>
          </p:nvPr>
        </p:nvSpPr>
        <p:spPr/>
        <p:txBody>
          <a:bodyPr>
            <a:normAutofit lnSpcReduction="10000"/>
          </a:bodyPr>
          <a:lstStyle/>
          <a:p>
            <a:pPr marL="0" indent="0">
              <a:buNone/>
              <a:defRPr/>
            </a:pPr>
            <a:r>
              <a:rPr lang="en-US" sz="3600" dirty="0">
                <a:solidFill>
                  <a:schemeClr val="tx1">
                    <a:lumMod val="85000"/>
                    <a:lumOff val="15000"/>
                  </a:schemeClr>
                </a:solidFill>
                <a:latin typeface="Candara"/>
                <a:cs typeface="Candara"/>
              </a:rPr>
              <a:t>Scholarly communication includes:</a:t>
            </a:r>
          </a:p>
          <a:p>
            <a:pPr marL="845820" lvl="1" indent="-571500">
              <a:buFont typeface="Arial" pitchFamily="34" charset="0"/>
              <a:buChar char="•"/>
              <a:defRPr/>
            </a:pPr>
            <a:r>
              <a:rPr lang="en-US" sz="3600" dirty="0">
                <a:solidFill>
                  <a:schemeClr val="tx1">
                    <a:lumMod val="85000"/>
                    <a:lumOff val="15000"/>
                  </a:schemeClr>
                </a:solidFill>
                <a:latin typeface="Candara"/>
                <a:cs typeface="Candara"/>
              </a:rPr>
              <a:t>Author’s Rights and Intellectual Property</a:t>
            </a:r>
          </a:p>
          <a:p>
            <a:pPr marL="845820" lvl="1" indent="-571500">
              <a:buFont typeface="Arial" pitchFamily="34" charset="0"/>
              <a:buChar char="•"/>
              <a:defRPr/>
            </a:pPr>
            <a:r>
              <a:rPr lang="en-US" sz="3600" dirty="0">
                <a:solidFill>
                  <a:schemeClr val="tx1">
                    <a:lumMod val="85000"/>
                    <a:lumOff val="15000"/>
                  </a:schemeClr>
                </a:solidFill>
                <a:latin typeface="Candara"/>
                <a:cs typeface="Candara"/>
              </a:rPr>
              <a:t>Copyright and Fair Use</a:t>
            </a:r>
          </a:p>
          <a:p>
            <a:pPr marL="845820" lvl="1" indent="-571500">
              <a:buFont typeface="Arial" pitchFamily="34" charset="0"/>
              <a:buChar char="•"/>
              <a:defRPr/>
            </a:pPr>
            <a:r>
              <a:rPr lang="en-US" sz="3600" dirty="0">
                <a:solidFill>
                  <a:schemeClr val="tx1">
                    <a:lumMod val="85000"/>
                    <a:lumOff val="15000"/>
                  </a:schemeClr>
                </a:solidFill>
                <a:latin typeface="Candara"/>
                <a:cs typeface="Candara"/>
              </a:rPr>
              <a:t>Open Access</a:t>
            </a:r>
          </a:p>
          <a:p>
            <a:pPr marL="845820" lvl="1" indent="-571500">
              <a:buFont typeface="Arial" pitchFamily="34" charset="0"/>
              <a:buChar char="•"/>
              <a:defRPr/>
            </a:pPr>
            <a:r>
              <a:rPr lang="en-US" sz="3600" dirty="0">
                <a:solidFill>
                  <a:schemeClr val="tx1">
                    <a:lumMod val="85000"/>
                    <a:lumOff val="15000"/>
                  </a:schemeClr>
                </a:solidFill>
                <a:latin typeface="Candara"/>
                <a:cs typeface="Candara"/>
              </a:rPr>
              <a:t>Management of Research Data</a:t>
            </a:r>
          </a:p>
          <a:p>
            <a:pPr marL="845820" lvl="1" indent="-571500">
              <a:buFont typeface="Arial" pitchFamily="34" charset="0"/>
              <a:buChar char="•"/>
              <a:defRPr/>
            </a:pPr>
            <a:r>
              <a:rPr lang="en-US" sz="3600" dirty="0">
                <a:solidFill>
                  <a:schemeClr val="tx1">
                    <a:lumMod val="85000"/>
                    <a:lumOff val="15000"/>
                  </a:schemeClr>
                </a:solidFill>
                <a:latin typeface="Candara"/>
                <a:cs typeface="Candara"/>
              </a:rPr>
              <a:t>New Publishing Opportunities and Options</a:t>
            </a:r>
          </a:p>
          <a:p>
            <a:pPr marL="0" indent="0">
              <a:buNone/>
            </a:pPr>
            <a:endParaRPr lang="en-US" dirty="0"/>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08414800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73E87"/>
                </a:solidFill>
                <a:latin typeface="Candara"/>
                <a:cs typeface="Candara"/>
              </a:rPr>
              <a:t>Cathy’s Information Literacy Standard 6</a:t>
            </a:r>
            <a:endParaRPr lang="en-US" sz="3600" b="1" dirty="0">
              <a:solidFill>
                <a:srgbClr val="073E87"/>
              </a:solidFill>
              <a:latin typeface="Candara"/>
              <a:cs typeface="Candara"/>
            </a:endParaRPr>
          </a:p>
        </p:txBody>
      </p:sp>
      <p:sp>
        <p:nvSpPr>
          <p:cNvPr id="3" name="Content Placeholder 2"/>
          <p:cNvSpPr>
            <a:spLocks noGrp="1"/>
          </p:cNvSpPr>
          <p:nvPr>
            <p:ph idx="1"/>
          </p:nvPr>
        </p:nvSpPr>
        <p:spPr/>
        <p:txBody>
          <a:bodyPr/>
          <a:lstStyle/>
          <a:p>
            <a:pPr marL="0" lvl="1" indent="0">
              <a:buNone/>
            </a:pPr>
            <a:endParaRPr lang="en-US" sz="3600" dirty="0" smtClean="0">
              <a:solidFill>
                <a:schemeClr val="tx1">
                  <a:lumMod val="85000"/>
                  <a:lumOff val="15000"/>
                </a:schemeClr>
              </a:solidFill>
            </a:endParaRPr>
          </a:p>
          <a:p>
            <a:pPr marL="0" lvl="1" indent="0">
              <a:buNone/>
            </a:pPr>
            <a:r>
              <a:rPr lang="en-US" sz="5400" dirty="0" smtClean="0">
                <a:solidFill>
                  <a:schemeClr val="tx1">
                    <a:lumMod val="85000"/>
                    <a:lumOff val="15000"/>
                  </a:schemeClr>
                </a:solidFill>
                <a:latin typeface="Candara"/>
                <a:cs typeface="Candara"/>
              </a:rPr>
              <a:t>Information literate individuals understand the scholarly communication methods of their discipline.</a:t>
            </a:r>
          </a:p>
          <a:p>
            <a:pPr marL="0" indent="0">
              <a:buNone/>
            </a:pPr>
            <a:endParaRPr lang="en-US" sz="4000" dirty="0">
              <a:latin typeface="Candara"/>
              <a:cs typeface="Candara"/>
            </a:endParaRP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15684623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144480772_f73edb6dd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431800"/>
            <a:ext cx="4800600" cy="6350000"/>
          </a:xfrm>
          <a:prstGeom prst="rect">
            <a:avLst/>
          </a:prstGeom>
        </p:spPr>
      </p:pic>
      <p:sp>
        <p:nvSpPr>
          <p:cNvPr id="6" name="TextBox 5"/>
          <p:cNvSpPr txBox="1"/>
          <p:nvPr/>
        </p:nvSpPr>
        <p:spPr>
          <a:xfrm>
            <a:off x="228600" y="838200"/>
            <a:ext cx="1676400" cy="4524316"/>
          </a:xfrm>
          <a:prstGeom prst="rect">
            <a:avLst/>
          </a:prstGeom>
          <a:noFill/>
        </p:spPr>
        <p:txBody>
          <a:bodyPr wrap="square" rtlCol="0">
            <a:spAutoFit/>
          </a:bodyPr>
          <a:lstStyle/>
          <a:p>
            <a:r>
              <a:rPr lang="en-US" dirty="0">
                <a:latin typeface="Candara"/>
                <a:cs typeface="Candara"/>
              </a:rPr>
              <a:t>Information Literacy: </a:t>
            </a:r>
            <a:endParaRPr lang="en-US" dirty="0" smtClean="0">
              <a:latin typeface="Candara"/>
              <a:cs typeface="Candara"/>
            </a:endParaRPr>
          </a:p>
          <a:p>
            <a:r>
              <a:rPr lang="en-US" dirty="0" smtClean="0">
                <a:latin typeface="Candara"/>
                <a:cs typeface="Candara"/>
              </a:rPr>
              <a:t>“</a:t>
            </a:r>
            <a:r>
              <a:rPr lang="en-US" dirty="0">
                <a:latin typeface="Candara"/>
                <a:cs typeface="Candara"/>
              </a:rPr>
              <a:t>a set of abilities requiring individuals to "recognize when information is needed and have the ability to locate, evaluate, and use effectively the needed information."”  </a:t>
            </a:r>
          </a:p>
        </p:txBody>
      </p:sp>
      <p:sp>
        <p:nvSpPr>
          <p:cNvPr id="8" name="TextBox 7"/>
          <p:cNvSpPr txBox="1"/>
          <p:nvPr/>
        </p:nvSpPr>
        <p:spPr>
          <a:xfrm>
            <a:off x="7010400" y="838200"/>
            <a:ext cx="1828800" cy="4524316"/>
          </a:xfrm>
          <a:prstGeom prst="rect">
            <a:avLst/>
          </a:prstGeom>
          <a:noFill/>
        </p:spPr>
        <p:txBody>
          <a:bodyPr wrap="square" rtlCol="0">
            <a:spAutoFit/>
          </a:bodyPr>
          <a:lstStyle/>
          <a:p>
            <a:r>
              <a:rPr lang="en-US" dirty="0">
                <a:latin typeface="Candara"/>
                <a:cs typeface="Candara"/>
              </a:rPr>
              <a:t>Scholarly Communication: “the system through which research and other scholarly writings are created, evaluated for quality, disseminated to the scholarly community, and preserved for future use</a:t>
            </a:r>
            <a:r>
              <a:rPr lang="en-US" dirty="0" smtClean="0">
                <a:latin typeface="Candara"/>
                <a:cs typeface="Candara"/>
              </a:rPr>
              <a:t>.” </a:t>
            </a:r>
            <a:endParaRPr lang="en-US" dirty="0">
              <a:latin typeface="Candara"/>
              <a:cs typeface="Candara"/>
            </a:endParaRPr>
          </a:p>
          <a:p>
            <a:endParaRPr lang="en-US" dirty="0"/>
          </a:p>
        </p:txBody>
      </p:sp>
      <p:sp>
        <p:nvSpPr>
          <p:cNvPr id="5" name="TextBox 4"/>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5769095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8305800" cy="1780108"/>
          </a:xfrm>
        </p:spPr>
        <p:txBody>
          <a:bodyPr rtlCol="0">
            <a:normAutofit/>
          </a:bodyPr>
          <a:lstStyle/>
          <a:p>
            <a:pPr eaLnBrk="1" fontAlgn="auto" hangingPunct="1">
              <a:spcAft>
                <a:spcPts val="0"/>
              </a:spcAft>
              <a:defRPr/>
            </a:pPr>
            <a:r>
              <a:rPr lang="en-US" sz="3556" b="1" dirty="0" smtClean="0">
                <a:solidFill>
                  <a:srgbClr val="073E87"/>
                </a:solidFill>
                <a:latin typeface="Candara"/>
                <a:ea typeface="+mj-ea"/>
                <a:cs typeface="Candara"/>
              </a:rPr>
              <a:t>Scholarly Communication </a:t>
            </a:r>
            <a:br>
              <a:rPr lang="en-US" sz="3556" b="1" dirty="0" smtClean="0">
                <a:solidFill>
                  <a:srgbClr val="073E87"/>
                </a:solidFill>
                <a:latin typeface="Candara"/>
                <a:ea typeface="+mj-ea"/>
                <a:cs typeface="Candara"/>
              </a:rPr>
            </a:br>
            <a:r>
              <a:rPr lang="en-US" sz="3556" b="1" dirty="0" smtClean="0">
                <a:solidFill>
                  <a:srgbClr val="073E87"/>
                </a:solidFill>
                <a:latin typeface="Candara"/>
                <a:ea typeface="+mj-ea"/>
                <a:cs typeface="Candara"/>
              </a:rPr>
              <a:t>+ Info Literacy:</a:t>
            </a:r>
            <a:br>
              <a:rPr lang="en-US" sz="3556" b="1" dirty="0" smtClean="0">
                <a:solidFill>
                  <a:srgbClr val="073E87"/>
                </a:solidFill>
                <a:latin typeface="Candara"/>
                <a:ea typeface="+mj-ea"/>
                <a:cs typeface="Candara"/>
              </a:rPr>
            </a:br>
            <a:r>
              <a:rPr lang="en-US" sz="3556" b="1" dirty="0" smtClean="0">
                <a:solidFill>
                  <a:srgbClr val="073E87"/>
                </a:solidFill>
                <a:latin typeface="Candara"/>
                <a:ea typeface="+mj-ea"/>
                <a:cs typeface="Candara"/>
              </a:rPr>
              <a:t>An NCSU Libraries Case Study</a:t>
            </a:r>
          </a:p>
        </p:txBody>
      </p:sp>
      <p:sp>
        <p:nvSpPr>
          <p:cNvPr id="3" name="Subtitle 2"/>
          <p:cNvSpPr>
            <a:spLocks noGrp="1"/>
          </p:cNvSpPr>
          <p:nvPr>
            <p:ph type="subTitle" idx="1"/>
          </p:nvPr>
        </p:nvSpPr>
        <p:spPr>
          <a:xfrm>
            <a:off x="685800" y="3505200"/>
            <a:ext cx="7315200" cy="1752600"/>
          </a:xfrm>
        </p:spPr>
        <p:txBody>
          <a:bodyPr rtlCol="0">
            <a:normAutofit/>
          </a:bodyPr>
          <a:lstStyle/>
          <a:p>
            <a:pPr eaLnBrk="1" fontAlgn="auto" hangingPunct="1">
              <a:spcAft>
                <a:spcPts val="0"/>
              </a:spcAft>
              <a:buFont typeface="Arial"/>
              <a:buNone/>
              <a:defRPr/>
            </a:pPr>
            <a:r>
              <a:rPr lang="en-US" dirty="0" smtClean="0">
                <a:solidFill>
                  <a:schemeClr val="tx1"/>
                </a:solidFill>
                <a:latin typeface="Candara"/>
                <a:ea typeface="+mn-ea"/>
                <a:cs typeface="Candara"/>
              </a:rPr>
              <a:t>Kim </a:t>
            </a:r>
            <a:r>
              <a:rPr lang="en-US" dirty="0" err="1" smtClean="0">
                <a:solidFill>
                  <a:schemeClr val="tx1"/>
                </a:solidFill>
                <a:latin typeface="Candara"/>
                <a:ea typeface="+mn-ea"/>
                <a:cs typeface="Candara"/>
              </a:rPr>
              <a:t>Duckett</a:t>
            </a:r>
            <a:endParaRPr lang="en-US" dirty="0" smtClean="0">
              <a:solidFill>
                <a:schemeClr val="tx1"/>
              </a:solidFill>
              <a:latin typeface="Candara"/>
              <a:ea typeface="+mn-ea"/>
              <a:cs typeface="Candara"/>
            </a:endParaRPr>
          </a:p>
          <a:p>
            <a:pPr eaLnBrk="1" fontAlgn="auto" hangingPunct="1">
              <a:spcAft>
                <a:spcPts val="0"/>
              </a:spcAft>
              <a:buFont typeface="Arial"/>
              <a:buNone/>
              <a:defRPr/>
            </a:pPr>
            <a:r>
              <a:rPr lang="en-US" sz="2162" dirty="0" smtClean="0">
                <a:solidFill>
                  <a:schemeClr val="tx1"/>
                </a:solidFill>
                <a:latin typeface="Candara"/>
                <a:ea typeface="+mn-ea"/>
                <a:cs typeface="Candara"/>
              </a:rPr>
              <a:t>Associate Head, Research and Information Services </a:t>
            </a:r>
          </a:p>
          <a:p>
            <a:pPr eaLnBrk="1" fontAlgn="auto" hangingPunct="1">
              <a:spcAft>
                <a:spcPts val="0"/>
              </a:spcAft>
              <a:buFont typeface="Arial"/>
              <a:buNone/>
              <a:defRPr/>
            </a:pPr>
            <a:r>
              <a:rPr lang="en-US" sz="2162" dirty="0" smtClean="0">
                <a:solidFill>
                  <a:schemeClr val="tx1"/>
                </a:solidFill>
                <a:latin typeface="Candara"/>
                <a:ea typeface="+mn-ea"/>
                <a:cs typeface="Candara"/>
              </a:rPr>
              <a:t>North Carolina State University Libraries</a:t>
            </a: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14591603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rtlCol="0">
            <a:normAutofit/>
          </a:bodyPr>
          <a:lstStyle/>
          <a:p>
            <a:pPr eaLnBrk="1" fontAlgn="auto" hangingPunct="1">
              <a:spcAft>
                <a:spcPts val="0"/>
              </a:spcAft>
              <a:defRPr/>
            </a:pPr>
            <a:endParaRPr lang="en-US" dirty="0">
              <a:solidFill>
                <a:schemeClr val="accent3">
                  <a:lumMod val="60000"/>
                  <a:lumOff val="40000"/>
                </a:schemeClr>
              </a:solidFill>
              <a:ea typeface="ＭＳ Ｐゴシック" charset="-128"/>
              <a:cs typeface="ＭＳ Ｐゴシック" charset="-128"/>
            </a:endParaRPr>
          </a:p>
        </p:txBody>
      </p:sp>
      <p:sp>
        <p:nvSpPr>
          <p:cNvPr id="15363" name="Content Placeholder 2"/>
          <p:cNvSpPr>
            <a:spLocks noGrp="1"/>
          </p:cNvSpPr>
          <p:nvPr>
            <p:ph idx="1"/>
          </p:nvPr>
        </p:nvSpPr>
        <p:spPr>
          <a:xfrm>
            <a:off x="762000" y="1676400"/>
            <a:ext cx="7408333" cy="4495800"/>
          </a:xfrm>
        </p:spPr>
        <p:txBody>
          <a:bodyPr>
            <a:normAutofit fontScale="92500" lnSpcReduction="10000"/>
          </a:bodyPr>
          <a:lstStyle/>
          <a:p>
            <a:pPr eaLnBrk="1" hangingPunct="1">
              <a:lnSpc>
                <a:spcPct val="80000"/>
              </a:lnSpc>
              <a:buFont typeface="Arial" charset="0"/>
              <a:buNone/>
            </a:pPr>
            <a:r>
              <a:rPr lang="en-US" sz="3500" dirty="0">
                <a:latin typeface="Calibri"/>
                <a:ea typeface="ＭＳ Ｐゴシック" charset="0"/>
                <a:cs typeface="Calibri"/>
              </a:rPr>
              <a:t>	</a:t>
            </a:r>
            <a:r>
              <a:rPr lang="ja-JP" altLang="en-US" sz="3900" dirty="0">
                <a:latin typeface="Candara"/>
                <a:ea typeface="ＭＳ Ｐゴシック" charset="0"/>
                <a:cs typeface="Candara"/>
              </a:rPr>
              <a:t>“</a:t>
            </a:r>
            <a:r>
              <a:rPr lang="en-US" sz="3900" dirty="0">
                <a:latin typeface="Candara"/>
                <a:ea typeface="ＭＳ Ｐゴシック" charset="0"/>
                <a:cs typeface="Candara"/>
              </a:rPr>
              <a:t>Unfortunately, students are too often asked to use the tools of a discipline without being able to adopt its culture. To learn to use tools as practitioners use them, a student, like an apprentice, must enter into that community and its culture.</a:t>
            </a:r>
            <a:r>
              <a:rPr lang="ja-JP" altLang="en-US" sz="3900" dirty="0">
                <a:latin typeface="Candara"/>
                <a:ea typeface="ＭＳ Ｐゴシック" charset="0"/>
                <a:cs typeface="Candara"/>
              </a:rPr>
              <a:t>”</a:t>
            </a:r>
            <a:endParaRPr lang="en-US" sz="3900" dirty="0">
              <a:latin typeface="Candara"/>
              <a:ea typeface="ＭＳ Ｐゴシック" charset="0"/>
              <a:cs typeface="Candara"/>
            </a:endParaRPr>
          </a:p>
          <a:p>
            <a:pPr eaLnBrk="1" hangingPunct="1">
              <a:lnSpc>
                <a:spcPct val="80000"/>
              </a:lnSpc>
              <a:buFont typeface="Arial" charset="0"/>
              <a:buNone/>
            </a:pPr>
            <a:endParaRPr lang="en-US" altLang="ja-JP" sz="2600" dirty="0">
              <a:latin typeface="Candara"/>
              <a:ea typeface="ＭＳ Ｐゴシック" charset="0"/>
              <a:cs typeface="Candara"/>
            </a:endParaRPr>
          </a:p>
          <a:p>
            <a:pPr eaLnBrk="1" hangingPunct="1">
              <a:lnSpc>
                <a:spcPct val="80000"/>
              </a:lnSpc>
              <a:buFont typeface="Arial" charset="0"/>
              <a:buNone/>
            </a:pPr>
            <a:endParaRPr lang="en-US" sz="2600" dirty="0">
              <a:latin typeface="Candara"/>
              <a:ea typeface="ＭＳ Ｐゴシック" charset="0"/>
              <a:cs typeface="Candara"/>
            </a:endParaRPr>
          </a:p>
          <a:p>
            <a:pPr eaLnBrk="1" hangingPunct="1">
              <a:lnSpc>
                <a:spcPct val="80000"/>
              </a:lnSpc>
              <a:buFont typeface="Arial" charset="0"/>
              <a:buNone/>
            </a:pPr>
            <a:r>
              <a:rPr lang="en-US" sz="2600" dirty="0">
                <a:latin typeface="Candara"/>
                <a:ea typeface="ＭＳ Ｐゴシック" charset="0"/>
                <a:cs typeface="Candara"/>
              </a:rPr>
              <a:t>	</a:t>
            </a:r>
            <a:r>
              <a:rPr lang="en-US" sz="2200" dirty="0">
                <a:latin typeface="Candara"/>
                <a:ea typeface="ＭＳ Ｐゴシック" charset="0"/>
                <a:cs typeface="Candara"/>
              </a:rPr>
              <a:t>Brown, J., Collins, A. &amp; </a:t>
            </a:r>
            <a:r>
              <a:rPr lang="en-US" sz="2200" dirty="0" err="1">
                <a:latin typeface="Candara"/>
                <a:ea typeface="ＭＳ Ｐゴシック" charset="0"/>
                <a:cs typeface="Candara"/>
              </a:rPr>
              <a:t>Duguid</a:t>
            </a:r>
            <a:r>
              <a:rPr lang="en-US" sz="2200" dirty="0">
                <a:latin typeface="Candara"/>
                <a:ea typeface="ＭＳ Ｐゴシック" charset="0"/>
                <a:cs typeface="Candara"/>
              </a:rPr>
              <a:t>, P. (1989). Situated cognition and the culture of learning. </a:t>
            </a:r>
            <a:r>
              <a:rPr lang="en-US" sz="2200" i="1" dirty="0">
                <a:latin typeface="Candara"/>
                <a:ea typeface="ＭＳ Ｐゴシック" charset="0"/>
                <a:cs typeface="Candara"/>
              </a:rPr>
              <a:t>Educational Researcher</a:t>
            </a:r>
            <a:r>
              <a:rPr lang="en-US" sz="2200" dirty="0">
                <a:latin typeface="Candara"/>
                <a:ea typeface="ＭＳ Ｐゴシック" charset="0"/>
                <a:cs typeface="Candara"/>
              </a:rPr>
              <a:t>, </a:t>
            </a:r>
            <a:r>
              <a:rPr lang="en-US" sz="2200" i="1" dirty="0">
                <a:latin typeface="Candara"/>
                <a:ea typeface="ＭＳ Ｐゴシック" charset="0"/>
                <a:cs typeface="Candara"/>
              </a:rPr>
              <a:t>18</a:t>
            </a:r>
            <a:r>
              <a:rPr lang="en-US" sz="2200" dirty="0">
                <a:latin typeface="Candara"/>
                <a:ea typeface="ＭＳ Ｐゴシック" charset="0"/>
                <a:cs typeface="Candara"/>
              </a:rPr>
              <a:t>(32), 33.</a:t>
            </a:r>
            <a:endParaRPr lang="en-US" sz="1900" dirty="0">
              <a:latin typeface="Candara"/>
              <a:ea typeface="ＭＳ Ｐゴシック" charset="0"/>
              <a:cs typeface="Candara"/>
            </a:endParaRPr>
          </a:p>
          <a:p>
            <a:pPr eaLnBrk="1" hangingPunct="1">
              <a:lnSpc>
                <a:spcPct val="80000"/>
              </a:lnSpc>
              <a:buFont typeface="Arial" charset="0"/>
              <a:buNone/>
            </a:pPr>
            <a:endParaRPr lang="en-US" sz="2600" dirty="0">
              <a:latin typeface="Calibri" charset="0"/>
              <a:ea typeface="ＭＳ Ｐゴシック" charset="0"/>
              <a:cs typeface="ＭＳ Ｐゴシック" charset="0"/>
            </a:endParaRP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60064235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b="1" dirty="0">
                <a:solidFill>
                  <a:srgbClr val="000090"/>
                </a:solidFill>
                <a:latin typeface="Candara"/>
                <a:ea typeface="ＭＳ Ｐゴシック" charset="0"/>
                <a:cs typeface="Candara"/>
              </a:rPr>
              <a:t>Beginning Thoughts</a:t>
            </a:r>
            <a:r>
              <a:rPr lang="en-US" dirty="0">
                <a:solidFill>
                  <a:srgbClr val="000090"/>
                </a:solidFill>
                <a:latin typeface="Candara"/>
                <a:ea typeface="ＭＳ Ｐゴシック" charset="0"/>
                <a:cs typeface="Candara"/>
              </a:rPr>
              <a:t>	</a:t>
            </a:r>
          </a:p>
        </p:txBody>
      </p:sp>
      <p:sp>
        <p:nvSpPr>
          <p:cNvPr id="17411" name="Content Placeholder 2"/>
          <p:cNvSpPr>
            <a:spLocks noGrp="1"/>
          </p:cNvSpPr>
          <p:nvPr>
            <p:ph idx="1"/>
          </p:nvPr>
        </p:nvSpPr>
        <p:spPr/>
        <p:txBody>
          <a:bodyPr/>
          <a:lstStyle/>
          <a:p>
            <a:pPr eaLnBrk="1" hangingPunct="1"/>
            <a:r>
              <a:rPr lang="en-US" sz="3600" b="1" dirty="0">
                <a:latin typeface="Candara"/>
                <a:ea typeface="ＭＳ Ｐゴシック" charset="0"/>
                <a:cs typeface="Candara"/>
              </a:rPr>
              <a:t>Academic</a:t>
            </a:r>
            <a:r>
              <a:rPr lang="en-US" sz="3600" dirty="0">
                <a:latin typeface="Candara"/>
                <a:ea typeface="ＭＳ Ｐゴシック" charset="0"/>
                <a:cs typeface="Candara"/>
              </a:rPr>
              <a:t> </a:t>
            </a:r>
            <a:r>
              <a:rPr lang="en-US" sz="3600" b="1" dirty="0">
                <a:latin typeface="Candara"/>
                <a:ea typeface="ＭＳ Ｐゴシック" charset="0"/>
                <a:cs typeface="Candara"/>
              </a:rPr>
              <a:t>information literacy </a:t>
            </a:r>
            <a:r>
              <a:rPr lang="en-US" sz="3600" dirty="0">
                <a:latin typeface="Candara"/>
                <a:ea typeface="ＭＳ Ｐゴシック" charset="0"/>
                <a:cs typeface="Candara"/>
              </a:rPr>
              <a:t>necessitates some understanding of scholarly communication.</a:t>
            </a:r>
          </a:p>
          <a:p>
            <a:pPr eaLnBrk="1" hangingPunct="1">
              <a:buFont typeface="Arial" charset="0"/>
              <a:buNone/>
            </a:pPr>
            <a:endParaRPr lang="en-US" sz="3600" dirty="0">
              <a:latin typeface="Candara"/>
              <a:ea typeface="ＭＳ Ｐゴシック" charset="0"/>
              <a:cs typeface="Candara"/>
            </a:endParaRPr>
          </a:p>
          <a:p>
            <a:pPr eaLnBrk="1" hangingPunct="1"/>
            <a:endParaRPr lang="en-US" dirty="0">
              <a:latin typeface="Calibri" charset="0"/>
              <a:ea typeface="ＭＳ Ｐゴシック" charset="0"/>
              <a:cs typeface="ＭＳ Ｐゴシック" charset="0"/>
            </a:endParaRPr>
          </a:p>
          <a:p>
            <a:pPr eaLnBrk="1" hangingPunct="1"/>
            <a:endParaRPr lang="en-US" dirty="0">
              <a:latin typeface="Calibri" charset="0"/>
              <a:ea typeface="ＭＳ Ｐゴシック" charset="0"/>
              <a:cs typeface="ＭＳ Ｐゴシック" charset="0"/>
            </a:endParaRPr>
          </a:p>
          <a:p>
            <a:pPr eaLnBrk="1" hangingPunct="1"/>
            <a:endParaRPr lang="en-US" dirty="0">
              <a:latin typeface="Calibri" charset="0"/>
              <a:ea typeface="ＭＳ Ｐゴシック" charset="0"/>
              <a:cs typeface="ＭＳ Ｐゴシック" charset="0"/>
            </a:endParaRP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7074848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Beginning Thoughts</a:t>
            </a:r>
            <a:r>
              <a:rPr lang="en-US" b="1" dirty="0">
                <a:solidFill>
                  <a:srgbClr val="073E87"/>
                </a:solidFill>
                <a:latin typeface="Calibri" charset="0"/>
                <a:ea typeface="ＭＳ Ｐゴシック" charset="0"/>
                <a:cs typeface="ＭＳ Ｐゴシック" charset="0"/>
              </a:rPr>
              <a:t>	</a:t>
            </a:r>
          </a:p>
        </p:txBody>
      </p:sp>
      <p:sp>
        <p:nvSpPr>
          <p:cNvPr id="18435" name="Content Placeholder 2"/>
          <p:cNvSpPr>
            <a:spLocks noGrp="1"/>
          </p:cNvSpPr>
          <p:nvPr>
            <p:ph idx="1"/>
          </p:nvPr>
        </p:nvSpPr>
        <p:spPr/>
        <p:txBody>
          <a:bodyPr/>
          <a:lstStyle/>
          <a:p>
            <a:pPr eaLnBrk="1" hangingPunct="1"/>
            <a:r>
              <a:rPr lang="en-US" sz="3200" b="1" dirty="0">
                <a:latin typeface="Candara"/>
                <a:ea typeface="ＭＳ Ｐゴシック" charset="0"/>
                <a:cs typeface="Candara"/>
              </a:rPr>
              <a:t>Academic</a:t>
            </a:r>
            <a:r>
              <a:rPr lang="en-US" sz="3200" dirty="0">
                <a:latin typeface="Candara"/>
                <a:ea typeface="ＭＳ Ｐゴシック" charset="0"/>
                <a:cs typeface="Candara"/>
              </a:rPr>
              <a:t> </a:t>
            </a:r>
            <a:r>
              <a:rPr lang="en-US" sz="3200" b="1" dirty="0">
                <a:latin typeface="Candara"/>
                <a:ea typeface="ＭＳ Ｐゴシック" charset="0"/>
                <a:cs typeface="Candara"/>
              </a:rPr>
              <a:t>information literacy </a:t>
            </a:r>
            <a:r>
              <a:rPr lang="en-US" sz="3200" dirty="0">
                <a:latin typeface="Candara"/>
                <a:ea typeface="ＭＳ Ｐゴシック" charset="0"/>
                <a:cs typeface="Candara"/>
              </a:rPr>
              <a:t>necessitates some understanding of scholarly communication.</a:t>
            </a:r>
          </a:p>
          <a:p>
            <a:pPr eaLnBrk="1" hangingPunct="1"/>
            <a:endParaRPr lang="en-US" sz="3200" dirty="0">
              <a:latin typeface="Candara"/>
              <a:ea typeface="ＭＳ Ｐゴシック" charset="0"/>
              <a:cs typeface="Candara"/>
            </a:endParaRPr>
          </a:p>
          <a:p>
            <a:pPr eaLnBrk="1" hangingPunct="1"/>
            <a:r>
              <a:rPr lang="en-US" sz="3200" dirty="0">
                <a:latin typeface="Candara"/>
                <a:ea typeface="ＭＳ Ｐゴシック" charset="0"/>
                <a:cs typeface="Candara"/>
              </a:rPr>
              <a:t>The distinction between </a:t>
            </a:r>
            <a:r>
              <a:rPr lang="en-US" sz="3200" b="1" dirty="0">
                <a:latin typeface="Candara"/>
                <a:ea typeface="ＭＳ Ｐゴシック" charset="0"/>
                <a:cs typeface="Candara"/>
              </a:rPr>
              <a:t>discovery of information </a:t>
            </a:r>
            <a:r>
              <a:rPr lang="en-US" sz="3200" dirty="0">
                <a:latin typeface="Candara"/>
                <a:ea typeface="ＭＳ Ｐゴシック" charset="0"/>
                <a:cs typeface="Candara"/>
              </a:rPr>
              <a:t>and </a:t>
            </a:r>
            <a:r>
              <a:rPr lang="en-US" sz="3200" b="1" dirty="0">
                <a:latin typeface="Candara"/>
                <a:ea typeface="ＭＳ Ｐゴシック" charset="0"/>
                <a:cs typeface="Candara"/>
              </a:rPr>
              <a:t>access to information </a:t>
            </a:r>
            <a:r>
              <a:rPr lang="en-US" sz="3200" dirty="0">
                <a:latin typeface="Candara"/>
                <a:ea typeface="ＭＳ Ｐゴシック" charset="0"/>
                <a:cs typeface="Candara"/>
              </a:rPr>
              <a:t>is a threshold concept in information literacy.</a:t>
            </a:r>
          </a:p>
          <a:p>
            <a:pPr eaLnBrk="1" hangingPunct="1"/>
            <a:endParaRPr lang="en-US" dirty="0">
              <a:latin typeface="Calibri" charset="0"/>
              <a:ea typeface="ＭＳ Ｐゴシック" charset="0"/>
              <a:cs typeface="ＭＳ Ｐゴシック" charset="0"/>
            </a:endParaRPr>
          </a:p>
          <a:p>
            <a:pPr eaLnBrk="1" hangingPunct="1"/>
            <a:endParaRPr lang="en-US" dirty="0">
              <a:latin typeface="Calibri" charset="0"/>
              <a:ea typeface="ＭＳ Ｐゴシック" charset="0"/>
              <a:cs typeface="ＭＳ Ｐゴシック" charset="0"/>
            </a:endParaRPr>
          </a:p>
          <a:p>
            <a:pPr eaLnBrk="1" hangingPunct="1"/>
            <a:endParaRPr lang="en-US" dirty="0">
              <a:latin typeface="Calibri" charset="0"/>
              <a:ea typeface="ＭＳ Ｐゴシック" charset="0"/>
              <a:cs typeface="ＭＳ Ｐゴシック" charset="0"/>
            </a:endParaRPr>
          </a:p>
          <a:p>
            <a:pPr eaLnBrk="1" hangingPunct="1"/>
            <a:endParaRPr lang="en-US" dirty="0">
              <a:latin typeface="Calibri" charset="0"/>
              <a:ea typeface="ＭＳ Ｐゴシック" charset="0"/>
              <a:cs typeface="ＭＳ Ｐゴシック" charset="0"/>
            </a:endParaRPr>
          </a:p>
        </p:txBody>
      </p:sp>
      <p:sp>
        <p:nvSpPr>
          <p:cNvPr id="4" name="TextBox 3"/>
          <p:cNvSpPr txBox="1"/>
          <p:nvPr/>
        </p:nvSpPr>
        <p:spPr>
          <a:xfrm>
            <a:off x="8153400" y="6324600"/>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99777001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The Sandbox: ENG 333</a:t>
            </a:r>
          </a:p>
        </p:txBody>
      </p:sp>
      <p:sp>
        <p:nvSpPr>
          <p:cNvPr id="19459" name="Content Placeholder 2"/>
          <p:cNvSpPr>
            <a:spLocks noGrp="1"/>
          </p:cNvSpPr>
          <p:nvPr>
            <p:ph idx="1"/>
          </p:nvPr>
        </p:nvSpPr>
        <p:spPr/>
        <p:txBody>
          <a:bodyPr/>
          <a:lstStyle/>
          <a:p>
            <a:pPr eaLnBrk="1" hangingPunct="1">
              <a:buFont typeface="Arial" charset="0"/>
              <a:buNone/>
            </a:pPr>
            <a:r>
              <a:rPr lang="en-US" sz="4000" dirty="0">
                <a:latin typeface="Arial" charset="0"/>
                <a:ea typeface="ＭＳ Ｐゴシック" charset="0"/>
                <a:cs typeface="Arial" charset="0"/>
              </a:rPr>
              <a:t>	</a:t>
            </a:r>
            <a:r>
              <a:rPr lang="en-US" sz="4000" i="1" dirty="0">
                <a:latin typeface="Candara"/>
                <a:ea typeface="ＭＳ Ｐゴシック" charset="0"/>
                <a:cs typeface="Candara"/>
              </a:rPr>
              <a:t>Communication for Science and Research</a:t>
            </a:r>
          </a:p>
          <a:p>
            <a:pPr lvl="1" eaLnBrk="1" hangingPunct="1"/>
            <a:r>
              <a:rPr lang="en-US" sz="3600" dirty="0">
                <a:latin typeface="Candara"/>
                <a:ea typeface="ＭＳ Ｐゴシック" charset="0"/>
                <a:cs typeface="Candara"/>
              </a:rPr>
              <a:t>Junior / senior science majors</a:t>
            </a:r>
          </a:p>
          <a:p>
            <a:pPr lvl="1" eaLnBrk="1" hangingPunct="1"/>
            <a:r>
              <a:rPr lang="en-US" sz="3600" dirty="0">
                <a:latin typeface="Candara"/>
                <a:ea typeface="ＭＳ Ｐゴシック" charset="0"/>
                <a:cs typeface="Candara"/>
              </a:rPr>
              <a:t>Many desire to go to grad school</a:t>
            </a:r>
          </a:p>
          <a:p>
            <a:pPr lvl="1" eaLnBrk="1" hangingPunct="1"/>
            <a:r>
              <a:rPr lang="en-US" sz="3600" dirty="0">
                <a:latin typeface="Candara"/>
                <a:ea typeface="ＭＳ Ｐゴシック" charset="0"/>
                <a:cs typeface="Candara"/>
              </a:rPr>
              <a:t>On campus and online sections</a:t>
            </a:r>
          </a:p>
          <a:p>
            <a:pPr eaLnBrk="1" hangingPunct="1"/>
            <a:endParaRPr lang="en-US" dirty="0">
              <a:latin typeface="Candara"/>
              <a:ea typeface="ＭＳ Ｐゴシック" charset="0"/>
              <a:cs typeface="Candara"/>
            </a:endParaRP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23069540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81000" y="533400"/>
            <a:ext cx="8305800" cy="990600"/>
          </a:xfrm>
        </p:spPr>
        <p:txBody>
          <a:bodyPr/>
          <a:lstStyle/>
          <a:p>
            <a:pPr eaLnBrk="1" hangingPunct="1"/>
            <a:r>
              <a:rPr lang="en-US" b="1" dirty="0">
                <a:solidFill>
                  <a:srgbClr val="073E87"/>
                </a:solidFill>
                <a:latin typeface="Candara"/>
                <a:ea typeface="ＭＳ Ｐゴシック" charset="0"/>
                <a:cs typeface="Candara"/>
              </a:rPr>
              <a:t>The Workshop Setting</a:t>
            </a:r>
            <a:r>
              <a:rPr lang="en-US" dirty="0">
                <a:latin typeface="Candara"/>
                <a:ea typeface="ＭＳ Ｐゴシック" charset="0"/>
                <a:cs typeface="Candara"/>
              </a:rPr>
              <a:t>	</a:t>
            </a:r>
          </a:p>
        </p:txBody>
      </p:sp>
      <p:sp>
        <p:nvSpPr>
          <p:cNvPr id="20483" name="Content Placeholder 2"/>
          <p:cNvSpPr>
            <a:spLocks noGrp="1"/>
          </p:cNvSpPr>
          <p:nvPr>
            <p:ph idx="1"/>
          </p:nvPr>
        </p:nvSpPr>
        <p:spPr/>
        <p:txBody>
          <a:bodyPr>
            <a:normAutofit/>
          </a:bodyPr>
          <a:lstStyle/>
          <a:p>
            <a:pPr eaLnBrk="1" hangingPunct="1"/>
            <a:r>
              <a:rPr lang="en-US" sz="3600" dirty="0">
                <a:latin typeface="Candara"/>
                <a:ea typeface="ＭＳ Ｐゴシック" charset="0"/>
                <a:cs typeface="Candara"/>
              </a:rPr>
              <a:t>75 minute </a:t>
            </a:r>
            <a:r>
              <a:rPr lang="ja-JP" altLang="en-US" sz="3600" dirty="0">
                <a:latin typeface="Candara"/>
                <a:ea typeface="ＭＳ Ｐゴシック" charset="0"/>
                <a:cs typeface="Candara"/>
              </a:rPr>
              <a:t>“</a:t>
            </a:r>
            <a:r>
              <a:rPr lang="en-US" sz="3600" dirty="0">
                <a:latin typeface="Candara"/>
                <a:ea typeface="ＭＳ Ｐゴシック" charset="0"/>
                <a:cs typeface="Candara"/>
              </a:rPr>
              <a:t>one-shot</a:t>
            </a:r>
            <a:r>
              <a:rPr lang="ja-JP" altLang="en-US" sz="3600" dirty="0">
                <a:latin typeface="Candara"/>
                <a:ea typeface="ＭＳ Ｐゴシック" charset="0"/>
                <a:cs typeface="Candara"/>
              </a:rPr>
              <a:t>”</a:t>
            </a:r>
            <a:endParaRPr lang="en-US" sz="3600" dirty="0">
              <a:latin typeface="Candara"/>
              <a:ea typeface="ＭＳ Ｐゴシック" charset="0"/>
              <a:cs typeface="Candara"/>
            </a:endParaRPr>
          </a:p>
          <a:p>
            <a:pPr eaLnBrk="1" hangingPunct="1"/>
            <a:r>
              <a:rPr lang="en-US" sz="3600" dirty="0">
                <a:latin typeface="Candara"/>
                <a:ea typeface="ＭＳ Ｐゴシック" charset="0"/>
                <a:cs typeface="Candara"/>
              </a:rPr>
              <a:t>½ scholarly communication</a:t>
            </a:r>
          </a:p>
          <a:p>
            <a:pPr eaLnBrk="1" hangingPunct="1"/>
            <a:r>
              <a:rPr lang="en-US" sz="3600" dirty="0">
                <a:latin typeface="Candara"/>
                <a:ea typeface="ＭＳ Ｐゴシック" charset="0"/>
                <a:cs typeface="Candara"/>
              </a:rPr>
              <a:t>½ how to find scientific literature</a:t>
            </a:r>
          </a:p>
          <a:p>
            <a:pPr lvl="1" eaLnBrk="1" hangingPunct="1"/>
            <a:r>
              <a:rPr lang="en-US" sz="3200" dirty="0">
                <a:latin typeface="Candara"/>
                <a:ea typeface="ＭＳ Ｐゴシック" charset="0"/>
                <a:cs typeface="Candara"/>
              </a:rPr>
              <a:t>Keywords</a:t>
            </a:r>
          </a:p>
          <a:p>
            <a:pPr lvl="1" eaLnBrk="1" hangingPunct="1"/>
            <a:r>
              <a:rPr lang="en-US" sz="3200" dirty="0">
                <a:latin typeface="Candara"/>
                <a:ea typeface="ＭＳ Ｐゴシック" charset="0"/>
                <a:cs typeface="Candara"/>
              </a:rPr>
              <a:t>Disciplinary databases</a:t>
            </a:r>
          </a:p>
          <a:p>
            <a:pPr lvl="1" eaLnBrk="1" hangingPunct="1"/>
            <a:r>
              <a:rPr lang="en-US" sz="3200" dirty="0">
                <a:latin typeface="Candara"/>
                <a:ea typeface="ＭＳ Ｐゴシック" charset="0"/>
                <a:cs typeface="Candara"/>
              </a:rPr>
              <a:t>Google Scholar</a:t>
            </a: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6896300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Scholarly Communication Topics</a:t>
            </a:r>
          </a:p>
        </p:txBody>
      </p:sp>
      <p:sp>
        <p:nvSpPr>
          <p:cNvPr id="21507" name="Content Placeholder 2"/>
          <p:cNvSpPr>
            <a:spLocks noGrp="1"/>
          </p:cNvSpPr>
          <p:nvPr>
            <p:ph idx="1"/>
          </p:nvPr>
        </p:nvSpPr>
        <p:spPr/>
        <p:txBody>
          <a:bodyPr>
            <a:normAutofit/>
          </a:bodyPr>
          <a:lstStyle/>
          <a:p>
            <a:pPr eaLnBrk="1" hangingPunct="1"/>
            <a:r>
              <a:rPr lang="en-US" sz="3600" dirty="0">
                <a:latin typeface="Candara"/>
                <a:ea typeface="ＭＳ Ｐゴシック" charset="0"/>
                <a:cs typeface="Candara"/>
              </a:rPr>
              <a:t>Role of journal articles in research</a:t>
            </a:r>
          </a:p>
          <a:p>
            <a:pPr eaLnBrk="1" hangingPunct="1"/>
            <a:r>
              <a:rPr lang="en-US" sz="3600" dirty="0">
                <a:latin typeface="Candara"/>
                <a:ea typeface="ＭＳ Ｐゴシック" charset="0"/>
                <a:cs typeface="Candara"/>
              </a:rPr>
              <a:t>Peer review</a:t>
            </a:r>
          </a:p>
          <a:p>
            <a:pPr eaLnBrk="1" hangingPunct="1"/>
            <a:r>
              <a:rPr lang="en-US" sz="3600" dirty="0">
                <a:latin typeface="Candara"/>
                <a:ea typeface="ＭＳ Ｐゴシック" charset="0"/>
                <a:cs typeface="Candara"/>
              </a:rPr>
              <a:t>Economics of scholarly information</a:t>
            </a:r>
          </a:p>
          <a:p>
            <a:pPr eaLnBrk="1" hangingPunct="1"/>
            <a:r>
              <a:rPr lang="en-US" sz="3600" dirty="0">
                <a:latin typeface="Candara"/>
                <a:ea typeface="ＭＳ Ｐゴシック" charset="0"/>
                <a:cs typeface="Candara"/>
              </a:rPr>
              <a:t>Impacts on discovery and access</a:t>
            </a:r>
          </a:p>
          <a:p>
            <a:pPr eaLnBrk="1" hangingPunct="1"/>
            <a:r>
              <a:rPr lang="en-US" sz="3600" dirty="0">
                <a:latin typeface="Candara"/>
                <a:ea typeface="ＭＳ Ｐゴシック" charset="0"/>
                <a:cs typeface="Candara"/>
              </a:rPr>
              <a:t>Role of library</a:t>
            </a: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77673060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4000" b="1" dirty="0">
                <a:solidFill>
                  <a:srgbClr val="073E87"/>
                </a:solidFill>
                <a:latin typeface="Candara"/>
                <a:ea typeface="ＭＳ Ｐゴシック" charset="0"/>
                <a:cs typeface="Candara"/>
              </a:rPr>
              <a:t>Articles in Science &amp; Research</a:t>
            </a:r>
          </a:p>
        </p:txBody>
      </p:sp>
      <p:sp>
        <p:nvSpPr>
          <p:cNvPr id="22531" name="Rectangle 3"/>
          <p:cNvSpPr>
            <a:spLocks noGrp="1" noChangeArrowheads="1"/>
          </p:cNvSpPr>
          <p:nvPr>
            <p:ph idx="1"/>
          </p:nvPr>
        </p:nvSpPr>
        <p:spPr/>
        <p:txBody>
          <a:bodyPr>
            <a:normAutofit/>
          </a:bodyPr>
          <a:lstStyle/>
          <a:p>
            <a:pPr eaLnBrk="1" hangingPunct="1">
              <a:lnSpc>
                <a:spcPct val="80000"/>
              </a:lnSpc>
            </a:pPr>
            <a:r>
              <a:rPr lang="en-US" sz="3200" dirty="0">
                <a:latin typeface="Calibri" charset="0"/>
                <a:ea typeface="ＭＳ Ｐゴシック" charset="0"/>
                <a:cs typeface="ＭＳ Ｐゴシック" charset="0"/>
              </a:rPr>
              <a:t>Dissemination of research results</a:t>
            </a:r>
          </a:p>
          <a:p>
            <a:pPr eaLnBrk="1" hangingPunct="1">
              <a:lnSpc>
                <a:spcPct val="80000"/>
              </a:lnSpc>
            </a:pPr>
            <a:r>
              <a:rPr lang="en-US" sz="3200" dirty="0">
                <a:latin typeface="Calibri" charset="0"/>
                <a:ea typeface="ＭＳ Ｐゴシック" charset="0"/>
                <a:cs typeface="ＭＳ Ｐゴシック" charset="0"/>
              </a:rPr>
              <a:t>Gives credit for work</a:t>
            </a:r>
          </a:p>
          <a:p>
            <a:pPr eaLnBrk="1" hangingPunct="1">
              <a:lnSpc>
                <a:spcPct val="80000"/>
              </a:lnSpc>
            </a:pPr>
            <a:r>
              <a:rPr lang="en-US" sz="3200" dirty="0">
                <a:latin typeface="Calibri" charset="0"/>
                <a:ea typeface="ＭＳ Ｐゴシック" charset="0"/>
                <a:cs typeface="ＭＳ Ｐゴシック" charset="0"/>
              </a:rPr>
              <a:t>Provides permanent record </a:t>
            </a:r>
          </a:p>
          <a:p>
            <a:pPr eaLnBrk="1" hangingPunct="1">
              <a:lnSpc>
                <a:spcPct val="80000"/>
              </a:lnSpc>
            </a:pPr>
            <a:r>
              <a:rPr lang="en-US" sz="3200" dirty="0">
                <a:latin typeface="Calibri" charset="0"/>
                <a:ea typeface="ＭＳ Ｐゴシック" charset="0"/>
                <a:cs typeface="ＭＳ Ｐゴシック" charset="0"/>
              </a:rPr>
              <a:t>Validity of research – PEER REVIEW</a:t>
            </a:r>
          </a:p>
          <a:p>
            <a:pPr eaLnBrk="1" hangingPunct="1">
              <a:lnSpc>
                <a:spcPct val="80000"/>
              </a:lnSpc>
            </a:pPr>
            <a:endParaRPr lang="en-US" sz="3200" dirty="0">
              <a:latin typeface="Calibri" charset="0"/>
              <a:ea typeface="ＭＳ Ｐゴシック" charset="0"/>
              <a:cs typeface="ＭＳ Ｐゴシック" charset="0"/>
            </a:endParaRPr>
          </a:p>
          <a:p>
            <a:pPr eaLnBrk="1" hangingPunct="1">
              <a:lnSpc>
                <a:spcPct val="80000"/>
              </a:lnSpc>
            </a:pPr>
            <a:r>
              <a:rPr lang="en-US" sz="3200" dirty="0">
                <a:latin typeface="Calibri" charset="0"/>
                <a:ea typeface="ＭＳ Ｐゴシック" charset="0"/>
                <a:cs typeface="ＭＳ Ｐゴシック" charset="0"/>
              </a:rPr>
              <a:t>Important </a:t>
            </a:r>
            <a:r>
              <a:rPr lang="en-US" sz="3200" b="1" dirty="0">
                <a:latin typeface="Calibri" charset="0"/>
                <a:ea typeface="ＭＳ Ｐゴシック" charset="0"/>
                <a:cs typeface="ＭＳ Ｐゴシック" charset="0"/>
              </a:rPr>
              <a:t>where</a:t>
            </a:r>
            <a:r>
              <a:rPr lang="en-US" sz="3200" dirty="0">
                <a:latin typeface="Calibri" charset="0"/>
                <a:ea typeface="ＭＳ Ｐゴシック" charset="0"/>
                <a:cs typeface="ＭＳ Ｐゴシック" charset="0"/>
              </a:rPr>
              <a:t> a scientist publishes</a:t>
            </a:r>
          </a:p>
          <a:p>
            <a:pPr lvl="1" eaLnBrk="1" hangingPunct="1">
              <a:lnSpc>
                <a:spcPct val="80000"/>
              </a:lnSpc>
            </a:pPr>
            <a:r>
              <a:rPr lang="en-US" sz="2800" dirty="0">
                <a:latin typeface="Calibri" charset="0"/>
                <a:ea typeface="ＭＳ Ｐゴシック" charset="0"/>
              </a:rPr>
              <a:t>Tenure</a:t>
            </a:r>
          </a:p>
          <a:p>
            <a:pPr lvl="1" eaLnBrk="1" hangingPunct="1">
              <a:lnSpc>
                <a:spcPct val="80000"/>
              </a:lnSpc>
            </a:pPr>
            <a:r>
              <a:rPr lang="en-US" sz="2800" dirty="0">
                <a:latin typeface="Calibri" charset="0"/>
                <a:ea typeface="ＭＳ Ｐゴシック" charset="0"/>
              </a:rPr>
              <a:t>Exposure</a:t>
            </a:r>
          </a:p>
          <a:p>
            <a:pPr lvl="1" eaLnBrk="1" hangingPunct="1">
              <a:lnSpc>
                <a:spcPct val="80000"/>
              </a:lnSpc>
            </a:pPr>
            <a:r>
              <a:rPr lang="en-US" sz="2800" dirty="0">
                <a:latin typeface="Calibri" charset="0"/>
                <a:ea typeface="ＭＳ Ｐゴシック" charset="0"/>
              </a:rPr>
              <a:t>Grants</a:t>
            </a:r>
          </a:p>
          <a:p>
            <a:pPr lvl="1" eaLnBrk="1" hangingPunct="1">
              <a:lnSpc>
                <a:spcPct val="80000"/>
              </a:lnSpc>
            </a:pPr>
            <a:r>
              <a:rPr lang="en-US" sz="2800" dirty="0">
                <a:latin typeface="Calibri" charset="0"/>
                <a:ea typeface="ＭＳ Ｐゴシック" charset="0"/>
              </a:rPr>
              <a:t>Reputation</a:t>
            </a:r>
          </a:p>
          <a:p>
            <a:pPr eaLnBrk="1" hangingPunct="1">
              <a:lnSpc>
                <a:spcPct val="80000"/>
              </a:lnSpc>
            </a:pPr>
            <a:endParaRPr lang="en-US" sz="2800" dirty="0">
              <a:latin typeface="Calibri" charset="0"/>
              <a:ea typeface="ＭＳ Ｐゴシック" charset="0"/>
              <a:cs typeface="ＭＳ Ｐゴシック" charset="0"/>
            </a:endParaRP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29845923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US" sz="4000" b="1" dirty="0">
                <a:solidFill>
                  <a:srgbClr val="073E87"/>
                </a:solidFill>
                <a:latin typeface="Candara"/>
                <a:ea typeface="ＭＳ Ｐゴシック" charset="0"/>
                <a:cs typeface="Candara"/>
              </a:rPr>
              <a:t>Provide Context for Peer Review</a:t>
            </a:r>
          </a:p>
        </p:txBody>
      </p:sp>
      <p:sp>
        <p:nvSpPr>
          <p:cNvPr id="23555" name="Content Placeholder 2"/>
          <p:cNvSpPr>
            <a:spLocks noGrp="1"/>
          </p:cNvSpPr>
          <p:nvPr>
            <p:ph idx="1"/>
          </p:nvPr>
        </p:nvSpPr>
        <p:spPr>
          <a:xfrm>
            <a:off x="457200" y="1447800"/>
            <a:ext cx="8305800" cy="5181600"/>
          </a:xfrm>
        </p:spPr>
        <p:txBody>
          <a:bodyPr>
            <a:noAutofit/>
          </a:bodyPr>
          <a:lstStyle/>
          <a:p>
            <a:pPr eaLnBrk="1" hangingPunct="1"/>
            <a:r>
              <a:rPr lang="en-US" sz="3200" dirty="0">
                <a:latin typeface="Candara"/>
                <a:ea typeface="ＭＳ Ｐゴシック" charset="0"/>
                <a:cs typeface="Candara"/>
              </a:rPr>
              <a:t>Get students to talk about what they already know.</a:t>
            </a:r>
          </a:p>
          <a:p>
            <a:pPr eaLnBrk="1" hangingPunct="1"/>
            <a:r>
              <a:rPr lang="en-US" sz="3200" dirty="0">
                <a:latin typeface="Candara"/>
                <a:ea typeface="ＭＳ Ｐゴシック" charset="0"/>
                <a:cs typeface="Candara"/>
              </a:rPr>
              <a:t>Then build on it…</a:t>
            </a:r>
            <a:r>
              <a:rPr lang="en-US" sz="3200" b="1" i="1" dirty="0">
                <a:latin typeface="Candara"/>
                <a:ea typeface="ＭＳ Ｐゴシック" charset="0"/>
                <a:cs typeface="Candara"/>
              </a:rPr>
              <a:t>	</a:t>
            </a:r>
          </a:p>
          <a:p>
            <a:pPr lvl="3" eaLnBrk="1" hangingPunct="1"/>
            <a:r>
              <a:rPr lang="en-US" sz="2400" b="1" dirty="0" smtClean="0">
                <a:latin typeface="Candara"/>
                <a:ea typeface="ＭＳ Ｐゴシック" charset="0"/>
                <a:cs typeface="Candara"/>
              </a:rPr>
              <a:t>why </a:t>
            </a:r>
            <a:r>
              <a:rPr lang="en-US" sz="2400" b="1" dirty="0">
                <a:latin typeface="Candara"/>
                <a:ea typeface="ＭＳ Ｐゴシック" charset="0"/>
                <a:cs typeface="Candara"/>
              </a:rPr>
              <a:t>not post it on a blog?</a:t>
            </a:r>
            <a:r>
              <a:rPr lang="ja-JP" altLang="en-US" sz="2400" b="1" dirty="0">
                <a:latin typeface="Candara"/>
                <a:ea typeface="ＭＳ Ｐゴシック" charset="0"/>
                <a:cs typeface="Candara"/>
              </a:rPr>
              <a:t>”</a:t>
            </a:r>
            <a:r>
              <a:rPr lang="en-US" sz="2400" b="1" dirty="0">
                <a:latin typeface="Candara"/>
                <a:ea typeface="ＭＳ Ｐゴシック" charset="0"/>
                <a:cs typeface="Candara"/>
              </a:rPr>
              <a:t> </a:t>
            </a:r>
          </a:p>
          <a:p>
            <a:pPr lvl="3" eaLnBrk="1" hangingPunct="1"/>
            <a:r>
              <a:rPr lang="en-US" sz="2400" b="1" dirty="0">
                <a:solidFill>
                  <a:srgbClr val="FF0000"/>
                </a:solidFill>
                <a:latin typeface="Candara"/>
                <a:ea typeface="ＭＳ Ｐゴシック" charset="0"/>
                <a:cs typeface="Candara"/>
              </a:rPr>
              <a:t>career management  </a:t>
            </a:r>
          </a:p>
          <a:p>
            <a:pPr lvl="3" eaLnBrk="1" hangingPunct="1"/>
            <a:r>
              <a:rPr lang="en-US" sz="2400" b="1" dirty="0">
                <a:latin typeface="Candara"/>
                <a:ea typeface="ＭＳ Ｐゴシック" charset="0"/>
                <a:cs typeface="Candara"/>
              </a:rPr>
              <a:t>rejection rates  </a:t>
            </a:r>
          </a:p>
          <a:p>
            <a:pPr lvl="3" eaLnBrk="1" hangingPunct="1"/>
            <a:r>
              <a:rPr lang="en-US" sz="2400" b="1" dirty="0">
                <a:solidFill>
                  <a:srgbClr val="FF0000"/>
                </a:solidFill>
                <a:latin typeface="Candara"/>
                <a:ea typeface="ＭＳ Ｐゴシック" charset="0"/>
                <a:cs typeface="Candara"/>
              </a:rPr>
              <a:t>how the process works</a:t>
            </a:r>
          </a:p>
          <a:p>
            <a:pPr lvl="3" eaLnBrk="1" hangingPunct="1"/>
            <a:r>
              <a:rPr lang="ja-JP" altLang="en-US" sz="2400" b="1" dirty="0">
                <a:latin typeface="Candara"/>
                <a:ea typeface="ＭＳ Ｐゴシック" charset="0"/>
                <a:cs typeface="Candara"/>
              </a:rPr>
              <a:t>“</a:t>
            </a:r>
            <a:r>
              <a:rPr lang="en-US" sz="2400" b="1" dirty="0">
                <a:latin typeface="Candara"/>
                <a:ea typeface="ＭＳ Ｐゴシック" charset="0"/>
                <a:cs typeface="Candara"/>
              </a:rPr>
              <a:t>not all journals are created equal</a:t>
            </a:r>
            <a:r>
              <a:rPr lang="ja-JP" altLang="en-US" sz="2400" b="1" dirty="0">
                <a:latin typeface="Candara"/>
                <a:ea typeface="ＭＳ Ｐゴシック" charset="0"/>
                <a:cs typeface="Candara"/>
              </a:rPr>
              <a:t>”</a:t>
            </a:r>
            <a:r>
              <a:rPr lang="en-US" sz="2400" b="1" dirty="0">
                <a:latin typeface="Candara"/>
                <a:ea typeface="ＭＳ Ｐゴシック" charset="0"/>
                <a:cs typeface="Candara"/>
              </a:rPr>
              <a:t>  </a:t>
            </a:r>
          </a:p>
          <a:p>
            <a:pPr lvl="3" eaLnBrk="1" hangingPunct="1"/>
            <a:r>
              <a:rPr lang="en-US" sz="2400" b="1" dirty="0">
                <a:solidFill>
                  <a:srgbClr val="FF0000"/>
                </a:solidFill>
                <a:latin typeface="Candara"/>
                <a:ea typeface="ＭＳ Ｐゴシック" charset="0"/>
                <a:cs typeface="Candara"/>
              </a:rPr>
              <a:t>journal rankings, page rates  </a:t>
            </a:r>
          </a:p>
          <a:p>
            <a:pPr lvl="3" eaLnBrk="1" hangingPunct="1"/>
            <a:r>
              <a:rPr lang="en-US" sz="2400" b="1" dirty="0">
                <a:latin typeface="Candara"/>
                <a:ea typeface="ＭＳ Ｐゴシック" charset="0"/>
                <a:cs typeface="Candara"/>
              </a:rPr>
              <a:t>copyright </a:t>
            </a:r>
          </a:p>
          <a:p>
            <a:pPr lvl="3" eaLnBrk="1" hangingPunct="1"/>
            <a:r>
              <a:rPr lang="en-US" sz="2400" b="1" dirty="0">
                <a:solidFill>
                  <a:srgbClr val="FF0000"/>
                </a:solidFill>
                <a:latin typeface="Candara"/>
                <a:ea typeface="ＭＳ Ｐゴシック" charset="0"/>
                <a:cs typeface="Candara"/>
              </a:rPr>
              <a:t>who owns the article?</a:t>
            </a:r>
          </a:p>
          <a:p>
            <a:pPr eaLnBrk="1" hangingPunct="1">
              <a:buFont typeface="Arial" charset="0"/>
              <a:buNone/>
            </a:pPr>
            <a:endParaRPr lang="en-US" sz="2800" dirty="0">
              <a:latin typeface="Candara"/>
              <a:ea typeface="ＭＳ Ｐゴシック" charset="0"/>
              <a:cs typeface="Candara"/>
            </a:endParaRPr>
          </a:p>
        </p:txBody>
      </p:sp>
      <p:sp>
        <p:nvSpPr>
          <p:cNvPr id="4" name="TextBox 3"/>
          <p:cNvSpPr txBox="1"/>
          <p:nvPr/>
        </p:nvSpPr>
        <p:spPr>
          <a:xfrm>
            <a:off x="8153400" y="6324600"/>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89855511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Peer Review in Five Minutes Video</a:t>
            </a:r>
          </a:p>
        </p:txBody>
      </p:sp>
      <p:pic>
        <p:nvPicPr>
          <p:cNvPr id="24579" name="Content Placeholder 3" descr="peer-review.png"/>
          <p:cNvPicPr>
            <a:picLocks noGrp="1" noChangeAspect="1"/>
          </p:cNvPicPr>
          <p:nvPr>
            <p:ph idx="1"/>
          </p:nvPr>
        </p:nvPicPr>
        <p:blipFill>
          <a:blip r:embed="rId3">
            <a:extLst>
              <a:ext uri="{28A0092B-C50C-407E-A947-70E740481C1C}">
                <a14:useLocalDpi xmlns:a14="http://schemas.microsoft.com/office/drawing/2010/main" val="0"/>
              </a:ext>
            </a:extLst>
          </a:blip>
          <a:srcRect t="4002" b="4002"/>
          <a:stretch>
            <a:fillRect/>
          </a:stretch>
        </p:blipFill>
        <p:spPr>
          <a:xfrm>
            <a:off x="79375" y="1403350"/>
            <a:ext cx="5548313" cy="3051175"/>
          </a:xfrm>
        </p:spPr>
      </p:pic>
      <p:pic>
        <p:nvPicPr>
          <p:cNvPr id="24580" name="Picture 5" descr="small-p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1397000"/>
            <a:ext cx="3373652" cy="477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5"/>
          <p:cNvSpPr txBox="1">
            <a:spLocks noChangeArrowheads="1"/>
          </p:cNvSpPr>
          <p:nvPr/>
        </p:nvSpPr>
        <p:spPr bwMode="auto">
          <a:xfrm>
            <a:off x="227013" y="4391025"/>
            <a:ext cx="540067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dirty="0">
                <a:latin typeface="Candara"/>
                <a:cs typeface="Candara"/>
              </a:rPr>
              <a:t>Peer Review in 5 Minutes video:</a:t>
            </a:r>
          </a:p>
          <a:p>
            <a:pPr algn="ctr" eaLnBrk="1" hangingPunct="1"/>
            <a:r>
              <a:rPr lang="en-US" sz="2000" dirty="0">
                <a:latin typeface="Candara"/>
                <a:cs typeface="Candara"/>
                <a:hlinkClick r:id="rId5" action="ppaction://hlinkfile"/>
              </a:rPr>
              <a:t>go.ncsu.edu/peer-review</a:t>
            </a:r>
            <a:endParaRPr lang="en-US" sz="2000" dirty="0">
              <a:latin typeface="Candara"/>
              <a:cs typeface="Candara"/>
            </a:endParaRPr>
          </a:p>
          <a:p>
            <a:pPr algn="ctr" eaLnBrk="1" hangingPunct="1"/>
            <a:endParaRPr lang="en-US" sz="2000" dirty="0">
              <a:latin typeface="Candara"/>
              <a:cs typeface="Candara"/>
            </a:endParaRPr>
          </a:p>
          <a:p>
            <a:pPr algn="ctr" eaLnBrk="1" hangingPunct="1"/>
            <a:r>
              <a:rPr lang="en-US" sz="2000" dirty="0">
                <a:latin typeface="Candara"/>
                <a:cs typeface="Candara"/>
              </a:rPr>
              <a:t>YouTube: </a:t>
            </a:r>
          </a:p>
          <a:p>
            <a:pPr algn="ctr" eaLnBrk="1" hangingPunct="1"/>
            <a:r>
              <a:rPr lang="en-US" sz="2000" dirty="0">
                <a:latin typeface="Candara"/>
                <a:cs typeface="Candara"/>
                <a:hlinkClick r:id="rId6"/>
              </a:rPr>
              <a:t>http://bit.ly/2qStp</a:t>
            </a:r>
            <a:endParaRPr lang="en-US" sz="2000" dirty="0">
              <a:latin typeface="Candara"/>
              <a:cs typeface="Candara"/>
            </a:endParaRPr>
          </a:p>
          <a:p>
            <a:pPr algn="ctr" eaLnBrk="1" hangingPunct="1"/>
            <a:endParaRPr lang="en-US" sz="2000" dirty="0">
              <a:latin typeface="Calibri" charset="0"/>
            </a:endParaRPr>
          </a:p>
        </p:txBody>
      </p:sp>
      <p:sp>
        <p:nvSpPr>
          <p:cNvPr id="6" name="TextBox 5"/>
          <p:cNvSpPr txBox="1"/>
          <p:nvPr/>
        </p:nvSpPr>
        <p:spPr>
          <a:xfrm>
            <a:off x="8153400" y="6324600"/>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2862511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z="5400" b="1" dirty="0" smtClean="0">
                <a:solidFill>
                  <a:srgbClr val="073E87"/>
                </a:solidFill>
                <a:latin typeface="Candara"/>
                <a:cs typeface="Candara"/>
              </a:rPr>
              <a:t>Intersections/Common Ground</a:t>
            </a:r>
            <a:endParaRPr lang="en-US" sz="5400" b="1" dirty="0">
              <a:solidFill>
                <a:srgbClr val="073E87"/>
              </a:solidFill>
              <a:latin typeface="Candara"/>
              <a:cs typeface="Candara"/>
            </a:endParaRPr>
          </a:p>
        </p:txBody>
      </p:sp>
      <p:pic>
        <p:nvPicPr>
          <p:cNvPr id="2" name="Content Placeholder 1" descr="8589431195_39eecf60b4_m.jp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5465" r="-6833"/>
          <a:stretch/>
        </p:blipFill>
        <p:spPr>
          <a:xfrm>
            <a:off x="940946" y="1752600"/>
            <a:ext cx="3859654" cy="4434840"/>
          </a:xfrm>
        </p:spPr>
      </p:pic>
      <p:pic>
        <p:nvPicPr>
          <p:cNvPr id="3" name="Content Placeholder 2" descr="Final_Cover.jpg"/>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17610" r="-19831"/>
          <a:stretch/>
        </p:blipFill>
        <p:spPr>
          <a:xfrm>
            <a:off x="4131680" y="1600210"/>
            <a:ext cx="4250320" cy="4638529"/>
          </a:xfrm>
        </p:spPr>
      </p:pic>
      <p:sp>
        <p:nvSpPr>
          <p:cNvPr id="6" name="TextBox 5"/>
          <p:cNvSpPr txBox="1"/>
          <p:nvPr/>
        </p:nvSpPr>
        <p:spPr>
          <a:xfrm>
            <a:off x="8153400" y="6258580"/>
            <a:ext cx="914400" cy="523220"/>
          </a:xfrm>
          <a:prstGeom prst="rect">
            <a:avLst/>
          </a:prstGeom>
          <a:noFill/>
        </p:spPr>
        <p:txBody>
          <a:bodyPr wrap="square" rtlCol="0">
            <a:spAutoFit/>
          </a:bodyPr>
          <a:lstStyle/>
          <a:p>
            <a:r>
              <a:rPr lang="en-US" sz="2800" dirty="0" smtClean="0">
                <a:latin typeface="Candara"/>
                <a:cs typeface="Candara"/>
              </a:rPr>
              <a:t>#</a:t>
            </a:r>
            <a:r>
              <a:rPr lang="en-US" sz="2800" dirty="0" err="1" smtClean="0">
                <a:latin typeface="Candara"/>
                <a:cs typeface="Candara"/>
              </a:rPr>
              <a:t>scil</a:t>
            </a:r>
            <a:endParaRPr lang="en-US" sz="2800" dirty="0">
              <a:latin typeface="Candara"/>
              <a:cs typeface="Candara"/>
            </a:endParaRPr>
          </a:p>
        </p:txBody>
      </p:sp>
    </p:spTree>
    <p:extLst>
      <p:ext uri="{BB962C8B-B14F-4D97-AF65-F5344CB8AC3E}">
        <p14:creationId xmlns:p14="http://schemas.microsoft.com/office/powerpoint/2010/main" val="418216774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scandigital.com/blog/wp-content/uploads/2009/05/price-is-righ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9050" y="2574925"/>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Title 6"/>
          <p:cNvSpPr>
            <a:spLocks noGrp="1"/>
          </p:cNvSpPr>
          <p:nvPr>
            <p:ph type="title"/>
          </p:nvPr>
        </p:nvSpPr>
        <p:spPr/>
        <p:txBody>
          <a:bodyPr/>
          <a:lstStyle/>
          <a:p>
            <a:pPr eaLnBrk="1" hangingPunct="1"/>
            <a:r>
              <a:rPr lang="en-US" b="1" dirty="0">
                <a:solidFill>
                  <a:srgbClr val="073E87"/>
                </a:solidFill>
                <a:latin typeface="Calibri" charset="0"/>
                <a:ea typeface="ＭＳ Ｐゴシック" charset="0"/>
                <a:cs typeface="ＭＳ Ｐゴシック" charset="0"/>
              </a:rPr>
              <a:t>Which costs more…?</a:t>
            </a:r>
          </a:p>
        </p:txBody>
      </p:sp>
      <p:pic>
        <p:nvPicPr>
          <p:cNvPr id="26628" name="Picture 6" descr="http://www.buyusedminicoopers.com/wp-content/themes/xtheme/images/BMW-Mini-Cooper-Front-Angl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270125"/>
            <a:ext cx="2949575"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8" descr="Brain Research"/>
          <p:cNvPicPr>
            <a:picLocks noChangeAspect="1" noChangeArrowheads="1"/>
          </p:cNvPicPr>
          <p:nvPr/>
        </p:nvPicPr>
        <p:blipFill>
          <a:blip r:embed="rId5"/>
          <a:srcRect/>
          <a:stretch>
            <a:fillRect/>
          </a:stretch>
        </p:blipFill>
        <p:spPr bwMode="auto">
          <a:xfrm rot="248097">
            <a:off x="6096000" y="2041525"/>
            <a:ext cx="1752600" cy="2327275"/>
          </a:xfrm>
          <a:prstGeom prst="rect">
            <a:avLst/>
          </a:prstGeom>
          <a:noFill/>
          <a:ln w="9525">
            <a:noFill/>
            <a:miter lim="800000"/>
            <a:headEnd/>
            <a:tailEnd/>
          </a:ln>
          <a:effectLst>
            <a:outerShdw blurRad="50800" dist="114300" dir="5400000" algn="t" rotWithShape="0">
              <a:srgbClr val="000000">
                <a:alpha val="39998"/>
              </a:srgbClr>
            </a:outerShdw>
          </a:effectLst>
        </p:spPr>
      </p:pic>
      <p:sp>
        <p:nvSpPr>
          <p:cNvPr id="26630" name="TextBox 10"/>
          <p:cNvSpPr txBox="1">
            <a:spLocks noChangeArrowheads="1"/>
          </p:cNvSpPr>
          <p:nvPr/>
        </p:nvSpPr>
        <p:spPr bwMode="auto">
          <a:xfrm>
            <a:off x="685800" y="4708525"/>
            <a:ext cx="236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a:latin typeface="Tw Cen MT" charset="0"/>
              </a:rPr>
              <a:t>2011 Mini Cooper S</a:t>
            </a:r>
          </a:p>
        </p:txBody>
      </p:sp>
      <p:sp>
        <p:nvSpPr>
          <p:cNvPr id="13" name="TextBox 12"/>
          <p:cNvSpPr txBox="1"/>
          <p:nvPr/>
        </p:nvSpPr>
        <p:spPr>
          <a:xfrm>
            <a:off x="5791200" y="4708525"/>
            <a:ext cx="2362200" cy="708025"/>
          </a:xfrm>
          <a:prstGeom prst="rect">
            <a:avLst/>
          </a:prstGeom>
          <a:noFill/>
        </p:spPr>
        <p:txBody>
          <a:bodyPr>
            <a:spAutoFit/>
          </a:bodyPr>
          <a:lstStyle/>
          <a:p>
            <a:pPr algn="ctr" fontAlgn="auto">
              <a:spcBef>
                <a:spcPts val="0"/>
              </a:spcBef>
              <a:spcAft>
                <a:spcPts val="0"/>
              </a:spcAft>
              <a:defRPr/>
            </a:pPr>
            <a:r>
              <a:rPr lang="en-US" sz="2000" dirty="0">
                <a:latin typeface="+mj-lt"/>
                <a:ea typeface="+mn-ea"/>
                <a:cs typeface="+mn-cs"/>
              </a:rPr>
              <a:t>1 year subscription to </a:t>
            </a:r>
            <a:r>
              <a:rPr lang="en-US" sz="2000" i="1" dirty="0">
                <a:latin typeface="+mj-lt"/>
                <a:ea typeface="+mn-ea"/>
                <a:cs typeface="+mn-cs"/>
              </a:rPr>
              <a:t>Brain Research</a:t>
            </a:r>
          </a:p>
        </p:txBody>
      </p:sp>
      <p:pic>
        <p:nvPicPr>
          <p:cNvPr id="26632" name="Picture 4" descr="http://kapgar.typepad.com/price_is_right_nameta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0" y="5410200"/>
            <a:ext cx="1524000"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3" name="Group 12"/>
          <p:cNvGrpSpPr>
            <a:grpSpLocks/>
          </p:cNvGrpSpPr>
          <p:nvPr/>
        </p:nvGrpSpPr>
        <p:grpSpPr bwMode="auto">
          <a:xfrm>
            <a:off x="1143000" y="5410200"/>
            <a:ext cx="1524000" cy="949325"/>
            <a:chOff x="720" y="3264"/>
            <a:chExt cx="960" cy="598"/>
          </a:xfrm>
        </p:grpSpPr>
        <p:pic>
          <p:nvPicPr>
            <p:cNvPr id="26635" name="Picture 4" descr="http://kapgar.typepad.com/price_is_right_nameta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0" y="3264"/>
              <a:ext cx="960" cy="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6" name="TextBox 9"/>
            <p:cNvSpPr txBox="1">
              <a:spLocks noChangeArrowheads="1"/>
            </p:cNvSpPr>
            <p:nvPr/>
          </p:nvSpPr>
          <p:spPr bwMode="auto">
            <a:xfrm>
              <a:off x="960" y="3456"/>
              <a:ext cx="67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Bernard MT Condensed" charset="0"/>
                </a:rPr>
                <a:t>$23,000</a:t>
              </a:r>
            </a:p>
          </p:txBody>
        </p:sp>
      </p:grpSp>
      <p:sp>
        <p:nvSpPr>
          <p:cNvPr id="26634" name="TextBox 11"/>
          <p:cNvSpPr txBox="1">
            <a:spLocks noChangeArrowheads="1"/>
          </p:cNvSpPr>
          <p:nvPr/>
        </p:nvSpPr>
        <p:spPr bwMode="auto">
          <a:xfrm>
            <a:off x="6553200" y="57150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Bernard MT Condensed" charset="0"/>
              </a:rPr>
              <a:t>$23,446</a:t>
            </a:r>
          </a:p>
        </p:txBody>
      </p:sp>
      <p:sp>
        <p:nvSpPr>
          <p:cNvPr id="14" name="TextBox 13"/>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68343238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7" name="Content Placeholder 5" descr="articlepurchase.gif"/>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0" y="4343400"/>
            <a:ext cx="5229225" cy="2057400"/>
          </a:xfrm>
          <a:noFill/>
          <a:ln>
            <a:solidFill>
              <a:schemeClr val="tx1"/>
            </a:solidFill>
            <a:miter lim="800000"/>
            <a:headEnd/>
            <a:tailEnd/>
          </a:ln>
        </p:spPr>
      </p:pic>
      <p:pic>
        <p:nvPicPr>
          <p:cNvPr id="28675" name="Picture 4" descr="purchase-articl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66675"/>
            <a:ext cx="6124575" cy="4733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8676" name="Picture 3" descr="jstor-purchas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4800" y="1295400"/>
            <a:ext cx="4886325" cy="2362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8678" name="Picture 8" descr="smallpurchase.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429250" y="5257800"/>
            <a:ext cx="36385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37637457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Content Placeholder 2" descr="alavendors2.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09600" y="0"/>
            <a:ext cx="10302875" cy="6858000"/>
          </a:xfrm>
          <a:noFill/>
          <a:ln>
            <a:solidFill>
              <a:schemeClr val="tx1"/>
            </a:solidFill>
            <a:miter lim="800000"/>
            <a:headEnd/>
            <a:tailEnd/>
          </a:ln>
        </p:spPr>
      </p:pic>
    </p:spTree>
    <p:extLst>
      <p:ext uri="{BB962C8B-B14F-4D97-AF65-F5344CB8AC3E}">
        <p14:creationId xmlns:p14="http://schemas.microsoft.com/office/powerpoint/2010/main" val="365873757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b="1" dirty="0">
                <a:solidFill>
                  <a:srgbClr val="073E87"/>
                </a:solidFill>
                <a:latin typeface="Candara"/>
                <a:ea typeface="ＭＳ Ｐゴシック" charset="0"/>
                <a:cs typeface="Candara"/>
              </a:rPr>
              <a:t>Ask Probing Questions</a:t>
            </a:r>
          </a:p>
        </p:txBody>
      </p:sp>
      <p:sp>
        <p:nvSpPr>
          <p:cNvPr id="32771" name="Rectangle 3"/>
          <p:cNvSpPr>
            <a:spLocks noGrp="1" noChangeArrowheads="1"/>
          </p:cNvSpPr>
          <p:nvPr>
            <p:ph idx="1"/>
          </p:nvPr>
        </p:nvSpPr>
        <p:spPr/>
        <p:txBody>
          <a:bodyPr>
            <a:normAutofit/>
          </a:bodyPr>
          <a:lstStyle/>
          <a:p>
            <a:pPr eaLnBrk="1" hangingPunct="1"/>
            <a:r>
              <a:rPr lang="en-US" sz="4000" dirty="0" smtClean="0">
                <a:latin typeface="Candara"/>
                <a:ea typeface="ＭＳ Ｐゴシック" charset="0"/>
                <a:cs typeface="Candara"/>
              </a:rPr>
              <a:t>Why </a:t>
            </a:r>
            <a:r>
              <a:rPr lang="en-US" sz="4000" dirty="0">
                <a:latin typeface="Candara"/>
                <a:ea typeface="ＭＳ Ｐゴシック" charset="0"/>
                <a:cs typeface="Candara"/>
              </a:rPr>
              <a:t>do you think publishers can charge so much money?</a:t>
            </a:r>
          </a:p>
          <a:p>
            <a:pPr eaLnBrk="1" hangingPunct="1">
              <a:buFont typeface="Arial" charset="0"/>
              <a:buNone/>
            </a:pPr>
            <a:endParaRPr lang="en-US" sz="4000" dirty="0">
              <a:latin typeface="Candara"/>
              <a:ea typeface="ＭＳ Ｐゴシック" charset="0"/>
              <a:cs typeface="Candara"/>
            </a:endParaRPr>
          </a:p>
          <a:p>
            <a:pPr eaLnBrk="1" hangingPunct="1"/>
            <a:r>
              <a:rPr lang="en-US" sz="4000" dirty="0">
                <a:latin typeface="Candara"/>
                <a:ea typeface="ＭＳ Ｐゴシック" charset="0"/>
                <a:cs typeface="Candara"/>
              </a:rPr>
              <a:t>Why are libraries willing to pay so much money?</a:t>
            </a:r>
          </a:p>
        </p:txBody>
      </p:sp>
      <p:sp>
        <p:nvSpPr>
          <p:cNvPr id="4" name="TextBox 3"/>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54657543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702368206"/>
              </p:ext>
            </p:extLst>
          </p:nvPr>
        </p:nvGraphicFramePr>
        <p:xfrm>
          <a:off x="914400" y="1524000"/>
          <a:ext cx="7152018" cy="4810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3795" name="Title 2"/>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Economics Affects Access</a:t>
            </a:r>
          </a:p>
        </p:txBody>
      </p:sp>
      <p:sp>
        <p:nvSpPr>
          <p:cNvPr id="5" name="TextBox 4"/>
          <p:cNvSpPr txBox="1"/>
          <p:nvPr/>
        </p:nvSpPr>
        <p:spPr>
          <a:xfrm>
            <a:off x="82296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42818653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Free &amp; For-Fee is Porous</a:t>
            </a:r>
          </a:p>
        </p:txBody>
      </p:sp>
      <p:pic>
        <p:nvPicPr>
          <p:cNvPr id="34819" name="Content Placeholder 3" descr="GScholar.png"/>
          <p:cNvPicPr>
            <a:picLocks noGrp="1" noChangeAspect="1"/>
          </p:cNvPicPr>
          <p:nvPr>
            <p:ph idx="1"/>
          </p:nvPr>
        </p:nvPicPr>
        <p:blipFill>
          <a:blip r:embed="rId3">
            <a:extLst>
              <a:ext uri="{28A0092B-C50C-407E-A947-70E740481C1C}">
                <a14:useLocalDpi xmlns:a14="http://schemas.microsoft.com/office/drawing/2010/main" val="0"/>
              </a:ext>
            </a:extLst>
          </a:blip>
          <a:srcRect l="-7684" r="-7684"/>
          <a:stretch>
            <a:fillRect/>
          </a:stretch>
        </p:blipFill>
        <p:spPr>
          <a:xfrm>
            <a:off x="457200" y="1828800"/>
            <a:ext cx="8229600" cy="4525962"/>
          </a:xfrm>
        </p:spPr>
      </p:pic>
      <p:sp>
        <p:nvSpPr>
          <p:cNvPr id="4" name="TextBox 3"/>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13227341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Follow Up Online Forums</a:t>
            </a:r>
          </a:p>
        </p:txBody>
      </p:sp>
      <p:sp>
        <p:nvSpPr>
          <p:cNvPr id="35843" name="Content Placeholder 4"/>
          <p:cNvSpPr>
            <a:spLocks noGrp="1"/>
          </p:cNvSpPr>
          <p:nvPr>
            <p:ph idx="1"/>
          </p:nvPr>
        </p:nvSpPr>
        <p:spPr/>
        <p:txBody>
          <a:bodyPr/>
          <a:lstStyle/>
          <a:p>
            <a:pPr eaLnBrk="1" hangingPunct="1">
              <a:buFont typeface="Arial" charset="0"/>
              <a:buNone/>
            </a:pPr>
            <a:r>
              <a:rPr lang="en-US" dirty="0">
                <a:latin typeface="Calibri" charset="0"/>
                <a:ea typeface="ＭＳ Ｐゴシック" charset="0"/>
                <a:cs typeface="ＭＳ Ｐゴシック" charset="0"/>
              </a:rPr>
              <a:t>	</a:t>
            </a:r>
            <a:r>
              <a:rPr lang="en-US" sz="2800" dirty="0">
                <a:latin typeface="Candara"/>
                <a:ea typeface="ＭＳ Ｐゴシック" charset="0"/>
                <a:cs typeface="Candara"/>
              </a:rPr>
              <a:t>What is your reaction to the cost of journals &amp; databases? </a:t>
            </a:r>
            <a:br>
              <a:rPr lang="en-US" sz="2800" dirty="0">
                <a:latin typeface="Candara"/>
                <a:ea typeface="ＭＳ Ｐゴシック" charset="0"/>
                <a:cs typeface="Candara"/>
              </a:rPr>
            </a:br>
            <a:r>
              <a:rPr lang="en-US" sz="2800" dirty="0">
                <a:latin typeface="Candara"/>
                <a:ea typeface="ＭＳ Ｐゴシック" charset="0"/>
                <a:cs typeface="Candara"/>
              </a:rPr>
              <a:t/>
            </a:r>
            <a:br>
              <a:rPr lang="en-US" sz="2800" dirty="0">
                <a:latin typeface="Candara"/>
                <a:ea typeface="ＭＳ Ｐゴシック" charset="0"/>
                <a:cs typeface="Candara"/>
              </a:rPr>
            </a:br>
            <a:r>
              <a:rPr lang="en-US" sz="2800" dirty="0">
                <a:latin typeface="Candara"/>
                <a:ea typeface="ＭＳ Ｐゴシック" charset="0"/>
                <a:cs typeface="Candara"/>
              </a:rPr>
              <a:t>What was most shocking to you about the economics of scientific information?</a:t>
            </a:r>
            <a:br>
              <a:rPr lang="en-US" sz="2800" dirty="0">
                <a:latin typeface="Candara"/>
                <a:ea typeface="ＭＳ Ｐゴシック" charset="0"/>
                <a:cs typeface="Candara"/>
              </a:rPr>
            </a:br>
            <a:r>
              <a:rPr lang="en-US" sz="2800" dirty="0">
                <a:latin typeface="Candara"/>
                <a:ea typeface="ＭＳ Ｐゴシック" charset="0"/>
                <a:cs typeface="Candara"/>
              </a:rPr>
              <a:t/>
            </a:r>
            <a:br>
              <a:rPr lang="en-US" sz="2800" dirty="0">
                <a:latin typeface="Candara"/>
                <a:ea typeface="ＭＳ Ｐゴシック" charset="0"/>
                <a:cs typeface="Candara"/>
              </a:rPr>
            </a:br>
            <a:r>
              <a:rPr lang="en-US" sz="2800" dirty="0">
                <a:latin typeface="Candara"/>
                <a:ea typeface="ＭＳ Ｐゴシック" charset="0"/>
                <a:cs typeface="Candara"/>
              </a:rPr>
              <a:t>What do you think about scientists paying journals to publish their work? </a:t>
            </a:r>
          </a:p>
          <a:p>
            <a:pPr eaLnBrk="1" hangingPunct="1"/>
            <a:endParaRPr lang="en-US" dirty="0">
              <a:latin typeface="Calibri" charset="0"/>
              <a:ea typeface="ＭＳ Ｐゴシック" charset="0"/>
              <a:cs typeface="ＭＳ Ｐゴシック" charset="0"/>
            </a:endParaRPr>
          </a:p>
        </p:txBody>
      </p:sp>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18548240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Pretty Sophisticated Thinking</a:t>
            </a:r>
          </a:p>
        </p:txBody>
      </p:sp>
      <p:sp>
        <p:nvSpPr>
          <p:cNvPr id="37891" name="Content Placeholder 2"/>
          <p:cNvSpPr>
            <a:spLocks noGrp="1"/>
          </p:cNvSpPr>
          <p:nvPr>
            <p:ph idx="1"/>
          </p:nvPr>
        </p:nvSpPr>
        <p:spPr>
          <a:xfrm>
            <a:off x="533400" y="1905000"/>
            <a:ext cx="8305800" cy="4419600"/>
          </a:xfrm>
        </p:spPr>
        <p:txBody>
          <a:bodyPr>
            <a:noAutofit/>
          </a:bodyPr>
          <a:lstStyle/>
          <a:p>
            <a:pPr eaLnBrk="1" hangingPunct="1">
              <a:buFont typeface="Arial" charset="0"/>
              <a:buNone/>
            </a:pPr>
            <a:r>
              <a:rPr lang="en-US" sz="2800" dirty="0">
                <a:latin typeface="Calibri" charset="0"/>
                <a:ea typeface="ＭＳ Ｐゴシック" charset="0"/>
                <a:cs typeface="ＭＳ Ｐゴシック" charset="0"/>
              </a:rPr>
              <a:t>	</a:t>
            </a:r>
            <a:r>
              <a:rPr lang="ja-JP" altLang="en-US" sz="3200" dirty="0">
                <a:latin typeface="Calibri" charset="0"/>
                <a:ea typeface="ＭＳ Ｐゴシック" charset="0"/>
                <a:cs typeface="ＭＳ Ｐゴシック" charset="0"/>
              </a:rPr>
              <a:t>“</a:t>
            </a:r>
            <a:r>
              <a:rPr lang="en-US" sz="3200" dirty="0">
                <a:latin typeface="Calibri" charset="0"/>
                <a:ea typeface="ＭＳ Ｐゴシック" charset="0"/>
                <a:cs typeface="ＭＳ Ｐゴシック" charset="0"/>
              </a:rPr>
              <a:t>How is it possible that much of the research published in these journals was funded by taxpayers</a:t>
            </a:r>
            <a:r>
              <a:rPr lang="ja-JP" altLang="en-US" sz="3200" dirty="0">
                <a:latin typeface="Calibri" charset="0"/>
                <a:ea typeface="ＭＳ Ｐゴシック" charset="0"/>
                <a:cs typeface="ＭＳ Ｐゴシック" charset="0"/>
              </a:rPr>
              <a:t>’</a:t>
            </a:r>
            <a:r>
              <a:rPr lang="en-US" sz="3200" dirty="0">
                <a:latin typeface="Calibri" charset="0"/>
                <a:ea typeface="ＭＳ Ｐゴシック" charset="0"/>
                <a:cs typeface="ＭＳ Ｐゴシック" charset="0"/>
              </a:rPr>
              <a:t> money through federal grants yet publishers make it almost impossible for those same taxpayers to have access to the research they helped to fund?</a:t>
            </a:r>
            <a:r>
              <a:rPr lang="ja-JP" altLang="en-US" sz="3200" dirty="0">
                <a:latin typeface="Calibri" charset="0"/>
                <a:ea typeface="ＭＳ Ｐゴシック" charset="0"/>
                <a:cs typeface="ＭＳ Ｐゴシック" charset="0"/>
              </a:rPr>
              <a:t>”</a:t>
            </a:r>
            <a:endParaRPr lang="en-US" sz="3200" dirty="0">
              <a:latin typeface="Calibri" charset="0"/>
              <a:ea typeface="ＭＳ Ｐゴシック" charset="0"/>
              <a:cs typeface="ＭＳ Ｐゴシック" charset="0"/>
            </a:endParaRPr>
          </a:p>
          <a:p>
            <a:pPr algn="r" eaLnBrk="1" hangingPunct="1">
              <a:buFont typeface="Arial" charset="0"/>
              <a:buNone/>
            </a:pPr>
            <a:r>
              <a:rPr lang="en-US" sz="2800" dirty="0">
                <a:latin typeface="Calibri" charset="0"/>
                <a:ea typeface="ＭＳ Ｐゴシック" charset="0"/>
                <a:cs typeface="ＭＳ Ｐゴシック" charset="0"/>
              </a:rPr>
              <a:t>	ENG 333 Junior</a:t>
            </a:r>
          </a:p>
          <a:p>
            <a:pPr algn="r" eaLnBrk="1" hangingPunct="1">
              <a:buFont typeface="Arial" charset="0"/>
              <a:buNone/>
            </a:pPr>
            <a:r>
              <a:rPr lang="en-US" sz="2800" dirty="0">
                <a:latin typeface="Calibri" charset="0"/>
                <a:ea typeface="ＭＳ Ｐゴシック" charset="0"/>
                <a:cs typeface="ＭＳ Ｐゴシック" charset="0"/>
              </a:rPr>
              <a:t>Spring 2012 </a:t>
            </a:r>
          </a:p>
        </p:txBody>
      </p:sp>
      <p:sp>
        <p:nvSpPr>
          <p:cNvPr id="4" name="TextBox 3"/>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68144881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Using Other Topics</a:t>
            </a:r>
          </a:p>
        </p:txBody>
      </p:sp>
      <p:sp>
        <p:nvSpPr>
          <p:cNvPr id="38915" name="Content Placeholder 2"/>
          <p:cNvSpPr>
            <a:spLocks noGrp="1"/>
          </p:cNvSpPr>
          <p:nvPr>
            <p:ph idx="1"/>
          </p:nvPr>
        </p:nvSpPr>
        <p:spPr>
          <a:xfrm>
            <a:off x="457200" y="1600200"/>
            <a:ext cx="8229600" cy="4495800"/>
          </a:xfrm>
        </p:spPr>
        <p:txBody>
          <a:bodyPr>
            <a:normAutofit/>
          </a:bodyPr>
          <a:lstStyle/>
          <a:p>
            <a:pPr eaLnBrk="1" hangingPunct="1"/>
            <a:r>
              <a:rPr lang="en-US" sz="3600" dirty="0">
                <a:latin typeface="Candara"/>
                <a:ea typeface="ＭＳ Ｐゴシック" charset="0"/>
                <a:cs typeface="Candara"/>
              </a:rPr>
              <a:t>Open Access</a:t>
            </a:r>
          </a:p>
          <a:p>
            <a:pPr eaLnBrk="1" hangingPunct="1"/>
            <a:r>
              <a:rPr lang="en-US" sz="3600" dirty="0">
                <a:latin typeface="Candara"/>
                <a:ea typeface="ＭＳ Ｐゴシック" charset="0"/>
                <a:cs typeface="Candara"/>
              </a:rPr>
              <a:t>Preprints</a:t>
            </a:r>
          </a:p>
          <a:p>
            <a:pPr eaLnBrk="1" hangingPunct="1"/>
            <a:r>
              <a:rPr lang="en-US" sz="3600" dirty="0">
                <a:latin typeface="Candara"/>
                <a:ea typeface="ＭＳ Ｐゴシック" charset="0"/>
                <a:cs typeface="Candara"/>
              </a:rPr>
              <a:t>Costs of Knowledge petition</a:t>
            </a:r>
          </a:p>
          <a:p>
            <a:pPr eaLnBrk="1" hangingPunct="1"/>
            <a:r>
              <a:rPr lang="en-US" sz="3600" dirty="0">
                <a:latin typeface="Candara"/>
                <a:ea typeface="ＭＳ Ｐゴシック" charset="0"/>
                <a:cs typeface="Candara"/>
              </a:rPr>
              <a:t>NIH Public Access Policy</a:t>
            </a:r>
          </a:p>
          <a:p>
            <a:pPr eaLnBrk="1" hangingPunct="1"/>
            <a:r>
              <a:rPr lang="en-US" sz="3600" dirty="0">
                <a:latin typeface="Candara"/>
                <a:ea typeface="ＭＳ Ｐゴシック" charset="0"/>
                <a:cs typeface="Candara"/>
              </a:rPr>
              <a:t>Debate over Research Works Act</a:t>
            </a:r>
          </a:p>
          <a:p>
            <a:pPr marL="0" indent="0" eaLnBrk="1" hangingPunct="1">
              <a:buNone/>
            </a:pPr>
            <a:endParaRPr lang="en-US" sz="3600" dirty="0">
              <a:latin typeface="Candara"/>
              <a:ea typeface="ＭＳ Ｐゴシック" charset="0"/>
              <a:cs typeface="Candara"/>
            </a:endParaRPr>
          </a:p>
        </p:txBody>
      </p:sp>
      <p:sp>
        <p:nvSpPr>
          <p:cNvPr id="4" name="TextBox 3"/>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60497498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Expanding Beyond ENG 333</a:t>
            </a:r>
          </a:p>
        </p:txBody>
      </p:sp>
      <p:sp>
        <p:nvSpPr>
          <p:cNvPr id="39939" name="Content Placeholder 2"/>
          <p:cNvSpPr>
            <a:spLocks noGrp="1"/>
          </p:cNvSpPr>
          <p:nvPr>
            <p:ph idx="1"/>
          </p:nvPr>
        </p:nvSpPr>
        <p:spPr/>
        <p:txBody>
          <a:bodyPr>
            <a:normAutofit/>
          </a:bodyPr>
          <a:lstStyle/>
          <a:p>
            <a:pPr eaLnBrk="1" hangingPunct="1"/>
            <a:r>
              <a:rPr lang="en-US" sz="2800" dirty="0">
                <a:latin typeface="Candara"/>
                <a:ea typeface="ＭＳ Ｐゴシック" charset="0"/>
                <a:cs typeface="Candara"/>
              </a:rPr>
              <a:t>First Year Writing (ENG 101)</a:t>
            </a:r>
          </a:p>
          <a:p>
            <a:pPr lvl="1" eaLnBrk="1" hangingPunct="1"/>
            <a:r>
              <a:rPr lang="en-US" sz="2800" dirty="0">
                <a:latin typeface="Candara"/>
                <a:ea typeface="ＭＳ Ｐゴシック" charset="0"/>
                <a:cs typeface="Candara"/>
              </a:rPr>
              <a:t>Peer Review in Five Minutes, journal prices</a:t>
            </a:r>
          </a:p>
          <a:p>
            <a:pPr lvl="1" eaLnBrk="1" hangingPunct="1"/>
            <a:endParaRPr lang="en-US" sz="2800" dirty="0">
              <a:latin typeface="Candara"/>
              <a:ea typeface="ＭＳ Ｐゴシック" charset="0"/>
              <a:cs typeface="Candara"/>
            </a:endParaRPr>
          </a:p>
          <a:p>
            <a:pPr eaLnBrk="1" hangingPunct="1"/>
            <a:r>
              <a:rPr lang="en-US" sz="2800" i="1" dirty="0" smtClean="0">
                <a:latin typeface="Candara"/>
                <a:ea typeface="ＭＳ Ｐゴシック" charset="0"/>
                <a:cs typeface="Candara"/>
              </a:rPr>
              <a:t>Social </a:t>
            </a:r>
            <a:r>
              <a:rPr lang="en-US" sz="2800" i="1" dirty="0">
                <a:latin typeface="Candara"/>
                <a:ea typeface="ＭＳ Ｐゴシック" charset="0"/>
                <a:cs typeface="Candara"/>
              </a:rPr>
              <a:t>Life of Information: Communication, Law, and Culture</a:t>
            </a:r>
          </a:p>
          <a:p>
            <a:pPr lvl="1" eaLnBrk="1" hangingPunct="1"/>
            <a:r>
              <a:rPr lang="en-US" sz="2800" dirty="0">
                <a:latin typeface="Candara"/>
                <a:ea typeface="ＭＳ Ｐゴシック" charset="0"/>
                <a:cs typeface="Candara"/>
              </a:rPr>
              <a:t>Honors Seminar</a:t>
            </a:r>
          </a:p>
          <a:p>
            <a:pPr lvl="1" eaLnBrk="1" hangingPunct="1"/>
            <a:r>
              <a:rPr lang="en-US" sz="2800" dirty="0">
                <a:latin typeface="Candara"/>
                <a:ea typeface="ＭＳ Ｐゴシック" charset="0"/>
                <a:cs typeface="Candara"/>
              </a:rPr>
              <a:t>Full range of scholarly communication topics</a:t>
            </a:r>
          </a:p>
          <a:p>
            <a:pPr lvl="1" eaLnBrk="1" hangingPunct="1"/>
            <a:endParaRPr lang="en-US" sz="2800" dirty="0">
              <a:latin typeface="Candara"/>
              <a:ea typeface="ＭＳ Ｐゴシック" charset="0"/>
              <a:cs typeface="Candara"/>
            </a:endParaRPr>
          </a:p>
          <a:p>
            <a:pPr eaLnBrk="1" hangingPunct="1"/>
            <a:r>
              <a:rPr lang="en-US" sz="2800" dirty="0">
                <a:latin typeface="Candara"/>
                <a:ea typeface="ＭＳ Ｐゴシック" charset="0"/>
                <a:cs typeface="Candara"/>
              </a:rPr>
              <a:t>Elements of instruction used in variety of disciplines</a:t>
            </a:r>
          </a:p>
        </p:txBody>
      </p:sp>
      <p:sp>
        <p:nvSpPr>
          <p:cNvPr id="4" name="TextBox 3"/>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29806270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rgbClr val="073E87"/>
                </a:solidFill>
                <a:latin typeface="Candara"/>
                <a:cs typeface="Candara"/>
              </a:rPr>
              <a:t>Converge</a:t>
            </a:r>
            <a:endParaRPr lang="en-US" sz="5400" b="1" dirty="0">
              <a:solidFill>
                <a:srgbClr val="073E87"/>
              </a:solidFill>
              <a:latin typeface="Candara"/>
              <a:cs typeface="Candara"/>
            </a:endParaRPr>
          </a:p>
        </p:txBody>
      </p:sp>
      <p:sp>
        <p:nvSpPr>
          <p:cNvPr id="3" name="Content Placeholder 2"/>
          <p:cNvSpPr>
            <a:spLocks noGrp="1"/>
          </p:cNvSpPr>
          <p:nvPr>
            <p:ph idx="1"/>
          </p:nvPr>
        </p:nvSpPr>
        <p:spPr>
          <a:xfrm>
            <a:off x="762000" y="1828800"/>
            <a:ext cx="7408333" cy="4419600"/>
          </a:xfrm>
        </p:spPr>
        <p:txBody>
          <a:bodyPr>
            <a:normAutofit fontScale="92500" lnSpcReduction="20000"/>
          </a:bodyPr>
          <a:lstStyle/>
          <a:p>
            <a:pPr>
              <a:buNone/>
            </a:pPr>
            <a:r>
              <a:rPr lang="en-US" sz="4300" dirty="0" smtClean="0">
                <a:latin typeface="Candara"/>
                <a:cs typeface="Candara"/>
              </a:rPr>
              <a:t>“</a:t>
            </a:r>
            <a:r>
              <a:rPr lang="en-US" sz="4300" dirty="0">
                <a:latin typeface="Candara"/>
                <a:cs typeface="Candara"/>
              </a:rPr>
              <a:t>The aim of Intellectual </a:t>
            </a:r>
            <a:r>
              <a:rPr lang="en-US" sz="4300" dirty="0" smtClean="0">
                <a:latin typeface="Candara"/>
                <a:cs typeface="Candara"/>
              </a:rPr>
              <a:t>Entrepreneurship </a:t>
            </a:r>
            <a:r>
              <a:rPr lang="en-US" sz="4300" dirty="0">
                <a:latin typeface="Candara"/>
                <a:cs typeface="Candara"/>
              </a:rPr>
              <a:t>is to educate “</a:t>
            </a:r>
            <a:r>
              <a:rPr lang="en-US" sz="4300" i="1" dirty="0">
                <a:latin typeface="Candara"/>
                <a:cs typeface="Candara"/>
              </a:rPr>
              <a:t>citizen-scholars</a:t>
            </a:r>
            <a:r>
              <a:rPr lang="en-US" sz="4300" dirty="0">
                <a:latin typeface="Candara"/>
                <a:cs typeface="Candara"/>
              </a:rPr>
              <a:t>” – individuals who own and are accountable for their education and who utilize their intellectual assets to add to </a:t>
            </a:r>
            <a:r>
              <a:rPr lang="en-US" sz="4300" i="1" u="sng" dirty="0">
                <a:latin typeface="Candara"/>
                <a:cs typeface="Candara"/>
              </a:rPr>
              <a:t>disciplinary knowledge </a:t>
            </a:r>
            <a:r>
              <a:rPr lang="en-US" sz="4300" dirty="0">
                <a:latin typeface="Candara"/>
                <a:cs typeface="Candara"/>
              </a:rPr>
              <a:t>and as a lev</a:t>
            </a:r>
            <a:r>
              <a:rPr lang="en-US" sz="3900" dirty="0">
                <a:latin typeface="Candara"/>
                <a:cs typeface="Candara"/>
              </a:rPr>
              <a:t>er for </a:t>
            </a:r>
            <a:r>
              <a:rPr lang="en-US" sz="3900" i="1" u="sng" dirty="0">
                <a:latin typeface="Candara"/>
                <a:cs typeface="Candara"/>
              </a:rPr>
              <a:t>social good</a:t>
            </a:r>
            <a:r>
              <a:rPr lang="en-US" sz="3900" dirty="0">
                <a:latin typeface="Candara"/>
                <a:cs typeface="Candara"/>
              </a:rPr>
              <a:t>.” </a:t>
            </a:r>
            <a:endParaRPr lang="en-US" sz="3200" dirty="0">
              <a:latin typeface="Candara"/>
              <a:cs typeface="Candara"/>
            </a:endParaRPr>
          </a:p>
          <a:p>
            <a:pPr algn="r">
              <a:buNone/>
            </a:pPr>
            <a:r>
              <a:rPr lang="en-US" dirty="0">
                <a:latin typeface="Candara"/>
                <a:cs typeface="Candara"/>
              </a:rPr>
              <a:t>	</a:t>
            </a:r>
            <a:r>
              <a:rPr lang="en-US" sz="2000" dirty="0" smtClean="0">
                <a:latin typeface="Candara"/>
                <a:cs typeface="Candara"/>
              </a:rPr>
              <a:t>Professor </a:t>
            </a:r>
            <a:r>
              <a:rPr lang="en-US" sz="2000" dirty="0">
                <a:latin typeface="Candara"/>
                <a:cs typeface="Candara"/>
              </a:rPr>
              <a:t>Richard </a:t>
            </a:r>
            <a:r>
              <a:rPr lang="en-US" sz="2000" dirty="0" err="1">
                <a:latin typeface="Candara"/>
                <a:cs typeface="Candara"/>
              </a:rPr>
              <a:t>Cherwitz</a:t>
            </a:r>
            <a:r>
              <a:rPr lang="en-US" sz="2000" dirty="0">
                <a:latin typeface="Candara"/>
                <a:cs typeface="Candara"/>
              </a:rPr>
              <a:t>, 2000 </a:t>
            </a:r>
            <a:r>
              <a:rPr lang="en-US" sz="2000" i="1" dirty="0">
                <a:latin typeface="Candara"/>
                <a:cs typeface="Candara"/>
              </a:rPr>
              <a:t>(</a:t>
            </a:r>
            <a:r>
              <a:rPr lang="en-US" sz="2000" i="1" dirty="0" smtClean="0">
                <a:latin typeface="Candara"/>
                <a:cs typeface="Candara"/>
              </a:rPr>
              <a:t>emphasis added)</a:t>
            </a:r>
            <a:endParaRPr lang="en-US" dirty="0">
              <a:latin typeface="Candara"/>
              <a:cs typeface="Candara"/>
            </a:endParaRPr>
          </a:p>
        </p:txBody>
      </p:sp>
      <p:sp>
        <p:nvSpPr>
          <p:cNvPr id="4" name="TextBox 3"/>
          <p:cNvSpPr txBox="1"/>
          <p:nvPr/>
        </p:nvSpPr>
        <p:spPr>
          <a:xfrm>
            <a:off x="8153400" y="6258580"/>
            <a:ext cx="914400" cy="523220"/>
          </a:xfrm>
          <a:prstGeom prst="rect">
            <a:avLst/>
          </a:prstGeom>
          <a:noFill/>
        </p:spPr>
        <p:txBody>
          <a:bodyPr wrap="square" rtlCol="0">
            <a:spAutoFit/>
          </a:bodyPr>
          <a:lstStyle/>
          <a:p>
            <a:r>
              <a:rPr lang="en-US" sz="2800" dirty="0" smtClean="0">
                <a:latin typeface="Candara"/>
                <a:cs typeface="Candara"/>
              </a:rPr>
              <a:t>#</a:t>
            </a:r>
            <a:r>
              <a:rPr lang="en-US" sz="2800" dirty="0" err="1" smtClean="0">
                <a:latin typeface="Candara"/>
                <a:cs typeface="Candara"/>
              </a:rPr>
              <a:t>scil</a:t>
            </a:r>
            <a:endParaRPr lang="en-US" sz="2800" dirty="0">
              <a:latin typeface="Candara"/>
              <a:cs typeface="Candara"/>
            </a:endParaRPr>
          </a:p>
        </p:txBody>
      </p:sp>
    </p:spTree>
    <p:extLst>
      <p:ext uri="{BB962C8B-B14F-4D97-AF65-F5344CB8AC3E}">
        <p14:creationId xmlns:p14="http://schemas.microsoft.com/office/powerpoint/2010/main" val="311080890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b="1" dirty="0">
                <a:solidFill>
                  <a:srgbClr val="073E87"/>
                </a:solidFill>
                <a:latin typeface="Candara"/>
                <a:ea typeface="ＭＳ Ｐゴシック" charset="0"/>
                <a:cs typeface="Candara"/>
              </a:rPr>
              <a:t>Appreciation!</a:t>
            </a:r>
          </a:p>
        </p:txBody>
      </p:sp>
      <p:sp>
        <p:nvSpPr>
          <p:cNvPr id="3" name="Content Placeholder 2"/>
          <p:cNvSpPr>
            <a:spLocks noGrp="1"/>
          </p:cNvSpPr>
          <p:nvPr>
            <p:ph idx="1"/>
          </p:nvPr>
        </p:nvSpPr>
        <p:spPr/>
        <p:txBody>
          <a:bodyPr>
            <a:normAutofit/>
          </a:bodyPr>
          <a:lstStyle/>
          <a:p>
            <a:pPr eaLnBrk="1" hangingPunct="1">
              <a:lnSpc>
                <a:spcPct val="90000"/>
              </a:lnSpc>
              <a:buFont typeface="Arial" charset="0"/>
              <a:buNone/>
            </a:pPr>
            <a:r>
              <a:rPr lang="en-US" sz="3200" dirty="0">
                <a:latin typeface="Calibri" charset="0"/>
                <a:ea typeface="ＭＳ Ｐゴシック" charset="0"/>
                <a:cs typeface="ＭＳ Ｐゴシック" charset="0"/>
              </a:rPr>
              <a:t>	</a:t>
            </a:r>
            <a:r>
              <a:rPr lang="ja-JP" altLang="en-US" sz="3200" dirty="0">
                <a:latin typeface="Calibri" charset="0"/>
                <a:ea typeface="ＭＳ Ｐゴシック" charset="0"/>
                <a:cs typeface="ＭＳ Ｐゴシック" charset="0"/>
              </a:rPr>
              <a:t>“</a:t>
            </a:r>
            <a:r>
              <a:rPr lang="en-US" sz="3200" dirty="0">
                <a:latin typeface="Calibri" charset="0"/>
                <a:ea typeface="ＭＳ Ｐゴシック" charset="0"/>
                <a:cs typeface="ＭＳ Ｐゴシック" charset="0"/>
              </a:rPr>
              <a:t>Thank you so much for the wonderful presentation! … I think the explanation of the library costs on journals, books, and databases, as well as the process that authors undergo to make information available to the scientific community and the students is really important. It really lends a lot of insight…</a:t>
            </a:r>
            <a:r>
              <a:rPr lang="ja-JP" altLang="en-US" sz="3200" dirty="0">
                <a:latin typeface="Calibri" charset="0"/>
                <a:ea typeface="ＭＳ Ｐゴシック" charset="0"/>
                <a:cs typeface="ＭＳ Ｐゴシック" charset="0"/>
              </a:rPr>
              <a:t>”</a:t>
            </a:r>
            <a:endParaRPr lang="en-US" sz="3200" dirty="0">
              <a:latin typeface="Calibri" charset="0"/>
              <a:ea typeface="ＭＳ Ｐゴシック" charset="0"/>
              <a:cs typeface="ＭＳ Ｐゴシック" charset="0"/>
            </a:endParaRPr>
          </a:p>
          <a:p>
            <a:pPr algn="r" eaLnBrk="1" hangingPunct="1">
              <a:lnSpc>
                <a:spcPct val="90000"/>
              </a:lnSpc>
              <a:buFont typeface="Arial" charset="0"/>
              <a:buNone/>
            </a:pPr>
            <a:r>
              <a:rPr lang="en-US" sz="3000" dirty="0">
                <a:latin typeface="Calibri" charset="0"/>
                <a:ea typeface="ＭＳ Ｐゴシック" charset="0"/>
                <a:cs typeface="ＭＳ Ｐゴシック" charset="0"/>
              </a:rPr>
              <a:t>ENG 333</a:t>
            </a:r>
          </a:p>
          <a:p>
            <a:pPr algn="r" eaLnBrk="1" hangingPunct="1">
              <a:lnSpc>
                <a:spcPct val="90000"/>
              </a:lnSpc>
              <a:buFont typeface="Arial" charset="0"/>
              <a:buNone/>
            </a:pPr>
            <a:r>
              <a:rPr lang="en-US" sz="3000" dirty="0">
                <a:latin typeface="Calibri" charset="0"/>
                <a:ea typeface="ＭＳ Ｐゴシック" charset="0"/>
                <a:cs typeface="ＭＳ Ｐゴシック" charset="0"/>
              </a:rPr>
              <a:t>Biochemistry major</a:t>
            </a:r>
          </a:p>
          <a:p>
            <a:pPr algn="r" eaLnBrk="1" hangingPunct="1">
              <a:lnSpc>
                <a:spcPct val="90000"/>
              </a:lnSpc>
              <a:buFont typeface="Arial" charset="0"/>
              <a:buNone/>
            </a:pPr>
            <a:r>
              <a:rPr lang="en-US" sz="3000" dirty="0">
                <a:latin typeface="Calibri" charset="0"/>
                <a:ea typeface="ＭＳ Ｐゴシック" charset="0"/>
                <a:cs typeface="ＭＳ Ｐゴシック" charset="0"/>
              </a:rPr>
              <a:t>Spring 2013 </a:t>
            </a:r>
          </a:p>
        </p:txBody>
      </p:sp>
      <p:sp>
        <p:nvSpPr>
          <p:cNvPr id="4" name="TextBox 3"/>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76245539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229600" cy="2209800"/>
          </a:xfrm>
        </p:spPr>
        <p:txBody>
          <a:bodyPr>
            <a:normAutofit/>
          </a:bodyPr>
          <a:lstStyle/>
          <a:p>
            <a:pPr algn="ctr"/>
            <a:r>
              <a:rPr lang="en-US" dirty="0" smtClean="0"/>
              <a:t/>
            </a:r>
            <a:br>
              <a:rPr lang="en-US" dirty="0" smtClean="0"/>
            </a:br>
            <a:r>
              <a:rPr lang="en-US" b="1" dirty="0" smtClean="0">
                <a:solidFill>
                  <a:srgbClr val="000090"/>
                </a:solidFill>
                <a:latin typeface="Candara"/>
                <a:cs typeface="Candara"/>
              </a:rPr>
              <a:t>Scholarly Communication in </a:t>
            </a:r>
            <a:br>
              <a:rPr lang="en-US" b="1" dirty="0" smtClean="0">
                <a:solidFill>
                  <a:srgbClr val="000090"/>
                </a:solidFill>
                <a:latin typeface="Candara"/>
                <a:cs typeface="Candara"/>
              </a:rPr>
            </a:br>
            <a:r>
              <a:rPr lang="en-US" b="1" dirty="0" smtClean="0">
                <a:solidFill>
                  <a:srgbClr val="000090"/>
                </a:solidFill>
                <a:latin typeface="Candara"/>
                <a:cs typeface="Candara"/>
              </a:rPr>
              <a:t>New Scholarly Environments</a:t>
            </a:r>
            <a:endParaRPr lang="en-US" b="1" dirty="0">
              <a:solidFill>
                <a:srgbClr val="000090"/>
              </a:solidFill>
              <a:latin typeface="Candara"/>
              <a:cs typeface="Candara"/>
            </a:endParaRPr>
          </a:p>
        </p:txBody>
      </p:sp>
      <p:sp>
        <p:nvSpPr>
          <p:cNvPr id="2" name="Content Placeholder 1"/>
          <p:cNvSpPr>
            <a:spLocks noGrp="1"/>
          </p:cNvSpPr>
          <p:nvPr>
            <p:ph idx="1"/>
          </p:nvPr>
        </p:nvSpPr>
        <p:spPr>
          <a:xfrm>
            <a:off x="457200" y="2514600"/>
            <a:ext cx="8229600" cy="3962400"/>
          </a:xfrm>
        </p:spPr>
        <p:txBody>
          <a:bodyPr/>
          <a:lstStyle/>
          <a:p>
            <a:pPr marL="0" indent="0" algn="ctr">
              <a:buNone/>
            </a:pPr>
            <a:endParaRPr lang="en-US" dirty="0" smtClean="0"/>
          </a:p>
          <a:p>
            <a:pPr marL="0" indent="0" algn="ctr">
              <a:buNone/>
            </a:pPr>
            <a:endParaRPr lang="en-US" dirty="0"/>
          </a:p>
          <a:p>
            <a:pPr marL="0" indent="0" algn="ctr">
              <a:buNone/>
            </a:pPr>
            <a:r>
              <a:rPr lang="en-US" dirty="0" smtClean="0">
                <a:latin typeface="Candara"/>
                <a:cs typeface="Candara"/>
              </a:rPr>
              <a:t>Julia Gelfand</a:t>
            </a:r>
          </a:p>
          <a:p>
            <a:pPr marL="0" indent="0" algn="ctr">
              <a:buNone/>
            </a:pPr>
            <a:r>
              <a:rPr lang="en-US" dirty="0" smtClean="0">
                <a:latin typeface="Candara"/>
                <a:cs typeface="Candara"/>
              </a:rPr>
              <a:t>Applied Sciences &amp; Engineering Librarian</a:t>
            </a:r>
          </a:p>
          <a:p>
            <a:pPr marL="0" indent="0" algn="ctr">
              <a:buNone/>
            </a:pPr>
            <a:r>
              <a:rPr lang="en-US" dirty="0" smtClean="0">
                <a:latin typeface="Candara"/>
                <a:cs typeface="Candara"/>
              </a:rPr>
              <a:t>University of California, Irvine Libraries</a:t>
            </a:r>
            <a:endParaRPr lang="en-US" dirty="0">
              <a:latin typeface="Candara"/>
              <a:cs typeface="Candara"/>
            </a:endParaRPr>
          </a:p>
        </p:txBody>
      </p:sp>
      <p:sp>
        <p:nvSpPr>
          <p:cNvPr id="4" name="TextBox 3"/>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4019216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90"/>
                </a:solidFill>
                <a:latin typeface="Candara"/>
                <a:cs typeface="Candara"/>
              </a:rPr>
              <a:t>The light bulb goes off…</a:t>
            </a:r>
            <a:endParaRPr lang="en-US" b="1" dirty="0">
              <a:solidFill>
                <a:srgbClr val="000090"/>
              </a:solidFill>
              <a:latin typeface="Candara"/>
              <a:cs typeface="Candara"/>
            </a:endParaRPr>
          </a:p>
        </p:txBody>
      </p:sp>
      <p:sp>
        <p:nvSpPr>
          <p:cNvPr id="3" name="Content Placeholder 2"/>
          <p:cNvSpPr>
            <a:spLocks noGrp="1"/>
          </p:cNvSpPr>
          <p:nvPr>
            <p:ph idx="1"/>
          </p:nvPr>
        </p:nvSpPr>
        <p:spPr/>
        <p:txBody>
          <a:bodyPr/>
          <a:lstStyle/>
          <a:p>
            <a:pPr marL="0" indent="0" algn="r">
              <a:buNone/>
            </a:pPr>
            <a:endParaRPr lang="en-US" dirty="0" smtClean="0">
              <a:hlinkClick r:id="rId3"/>
            </a:endParaRPr>
          </a:p>
          <a:p>
            <a:pPr marL="0" indent="0" algn="r">
              <a:buNone/>
            </a:pPr>
            <a:endParaRPr lang="en-US" dirty="0">
              <a:hlinkClick r:id="rId3"/>
            </a:endParaRPr>
          </a:p>
          <a:p>
            <a:pPr marL="0" indent="0" algn="r">
              <a:buNone/>
            </a:pPr>
            <a:endParaRPr lang="en-US" dirty="0" smtClean="0">
              <a:hlinkClick r:id="rId3"/>
            </a:endParaRPr>
          </a:p>
          <a:p>
            <a:pPr marL="0" indent="0" algn="r">
              <a:buNone/>
            </a:pPr>
            <a:endParaRPr lang="en-US" dirty="0">
              <a:hlinkClick r:id="rId3"/>
            </a:endParaRPr>
          </a:p>
          <a:p>
            <a:pPr marL="0" indent="0" algn="r">
              <a:buNone/>
            </a:pPr>
            <a:endParaRPr lang="en-US" dirty="0" smtClean="0">
              <a:hlinkClick r:id="rId3"/>
            </a:endParaRPr>
          </a:p>
          <a:p>
            <a:pPr marL="0" indent="0" algn="r">
              <a:buNone/>
            </a:pPr>
            <a:endParaRPr lang="en-US" dirty="0">
              <a:hlinkClick r:id="rId3"/>
            </a:endParaRPr>
          </a:p>
          <a:p>
            <a:pPr marL="0" indent="0" algn="r">
              <a:buNone/>
            </a:pPr>
            <a:endParaRPr lang="en-US" dirty="0" smtClean="0">
              <a:hlinkClick r:id="rId3"/>
            </a:endParaRPr>
          </a:p>
          <a:p>
            <a:pPr marL="0" indent="0" algn="r">
              <a:buNone/>
            </a:pPr>
            <a:endParaRPr lang="en-US" dirty="0">
              <a:hlinkClick r:id="rId3"/>
            </a:endParaRPr>
          </a:p>
          <a:p>
            <a:pPr marL="0" indent="0" algn="r">
              <a:buNone/>
            </a:pPr>
            <a:endParaRPr lang="en-US" dirty="0" smtClean="0">
              <a:hlinkClick r:id="rId3"/>
            </a:endParaRPr>
          </a:p>
          <a:p>
            <a:pPr marL="0" indent="0" algn="r">
              <a:buNone/>
            </a:pPr>
            <a:endParaRPr lang="en-US" dirty="0">
              <a:hlinkClick r:id="rId3"/>
            </a:endParaRPr>
          </a:p>
          <a:p>
            <a:pPr marL="0" indent="0" algn="r">
              <a:buNone/>
            </a:pPr>
            <a:r>
              <a:rPr lang="en-US" sz="1400" dirty="0" smtClean="0">
                <a:latin typeface="Candara"/>
                <a:cs typeface="Candara"/>
                <a:hlinkClick r:id="rId3"/>
              </a:rPr>
              <a:t>www.kuukusblog.com</a:t>
            </a:r>
            <a:endParaRPr lang="en-US" sz="1400" dirty="0">
              <a:latin typeface="Candara"/>
              <a:cs typeface="Candara"/>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542081"/>
            <a:ext cx="5638800" cy="417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466663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19200"/>
          </a:xfrm>
        </p:spPr>
        <p:txBody>
          <a:bodyPr>
            <a:normAutofit fontScale="90000"/>
          </a:bodyPr>
          <a:lstStyle/>
          <a:p>
            <a:pPr algn="ctr"/>
            <a:r>
              <a:rPr lang="en-US" b="1" dirty="0" smtClean="0">
                <a:solidFill>
                  <a:srgbClr val="000090"/>
                </a:solidFill>
                <a:latin typeface="Candara"/>
                <a:cs typeface="Candara"/>
              </a:rPr>
              <a:t>How Information Literacy Can </a:t>
            </a:r>
            <a:br>
              <a:rPr lang="en-US" b="1" dirty="0" smtClean="0">
                <a:solidFill>
                  <a:srgbClr val="000090"/>
                </a:solidFill>
                <a:latin typeface="Candara"/>
                <a:cs typeface="Candara"/>
              </a:rPr>
            </a:br>
            <a:r>
              <a:rPr lang="en-US" b="1" dirty="0" smtClean="0">
                <a:solidFill>
                  <a:srgbClr val="000090"/>
                </a:solidFill>
                <a:latin typeface="Candara"/>
                <a:cs typeface="Candara"/>
              </a:rPr>
              <a:t>Inform Scholarly Communication</a:t>
            </a:r>
            <a:endParaRPr lang="en-US" b="1" dirty="0">
              <a:solidFill>
                <a:srgbClr val="000090"/>
              </a:solidFill>
              <a:latin typeface="Candara"/>
              <a:cs typeface="Candara"/>
            </a:endParaRPr>
          </a:p>
        </p:txBody>
      </p:sp>
      <p:sp>
        <p:nvSpPr>
          <p:cNvPr id="3" name="Content Placeholder 2"/>
          <p:cNvSpPr>
            <a:spLocks noGrp="1"/>
          </p:cNvSpPr>
          <p:nvPr>
            <p:ph idx="1"/>
          </p:nvPr>
        </p:nvSpPr>
        <p:spPr/>
        <p:txBody>
          <a:bodyPr>
            <a:normAutofit fontScale="92500" lnSpcReduction="10000"/>
          </a:bodyPr>
          <a:lstStyle/>
          <a:p>
            <a:endParaRPr lang="en-US" dirty="0" smtClean="0"/>
          </a:p>
          <a:p>
            <a:r>
              <a:rPr lang="en-US" sz="2800" dirty="0" smtClean="0">
                <a:latin typeface="Candara"/>
                <a:cs typeface="Candara"/>
              </a:rPr>
              <a:t>Instructional methods are changing as fast as technology allows</a:t>
            </a:r>
          </a:p>
          <a:p>
            <a:r>
              <a:rPr lang="en-US" sz="2800" dirty="0" smtClean="0">
                <a:latin typeface="Candara"/>
                <a:cs typeface="Candara"/>
              </a:rPr>
              <a:t>Major challenges &amp; opportunities in distance education are creating new learning environments</a:t>
            </a:r>
          </a:p>
          <a:p>
            <a:r>
              <a:rPr lang="en-US" sz="2800" dirty="0" smtClean="0">
                <a:latin typeface="Candara"/>
                <a:cs typeface="Candara"/>
              </a:rPr>
              <a:t>Reading, browsing, searching, accessing, citing all depend upon developing new scholarly communication practices</a:t>
            </a:r>
          </a:p>
          <a:p>
            <a:r>
              <a:rPr lang="en-US" sz="2800" dirty="0" smtClean="0">
                <a:latin typeface="Candara"/>
                <a:cs typeface="Candara"/>
              </a:rPr>
              <a:t>Learning &amp; teaching are increasingly collaborative processes involving faculty, librarians, educational technologists, pedagogical experts and content developers working together, in teams</a:t>
            </a:r>
            <a:endParaRPr lang="en-US" sz="2800" dirty="0">
              <a:latin typeface="Candara"/>
              <a:cs typeface="Candara"/>
            </a:endParaRPr>
          </a:p>
        </p:txBody>
      </p:sp>
      <p:sp>
        <p:nvSpPr>
          <p:cNvPr id="4" name="TextBox 3"/>
          <p:cNvSpPr txBox="1"/>
          <p:nvPr/>
        </p:nvSpPr>
        <p:spPr>
          <a:xfrm>
            <a:off x="8229600" y="6324600"/>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5006867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How Scholarly Communication Can Inform Information Literacy</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endParaRPr lang="en-US" dirty="0" smtClean="0"/>
          </a:p>
          <a:p>
            <a:r>
              <a:rPr lang="en-US" dirty="0" smtClean="0"/>
              <a:t>Understanding relationships demonstrates intellectual maturity</a:t>
            </a:r>
          </a:p>
          <a:p>
            <a:pPr lvl="1"/>
            <a:r>
              <a:rPr lang="en-US" dirty="0" smtClean="0"/>
              <a:t>Determines access rights to information</a:t>
            </a:r>
          </a:p>
          <a:p>
            <a:r>
              <a:rPr lang="en-US" dirty="0" smtClean="0"/>
              <a:t>Complex grid of economic interests &amp; costs</a:t>
            </a:r>
          </a:p>
          <a:p>
            <a:pPr lvl="1"/>
            <a:r>
              <a:rPr lang="en-US" dirty="0" smtClean="0"/>
              <a:t>Raises awareness of intellectual property, publishing dynamics, legislative manipulations, public interest, technological innovation, academic traditions and changing expectations </a:t>
            </a:r>
          </a:p>
          <a:p>
            <a:r>
              <a:rPr lang="en-US" dirty="0" smtClean="0"/>
              <a:t>Authors’ Rights are central to understanding scholarly communications</a:t>
            </a:r>
          </a:p>
          <a:p>
            <a:r>
              <a:rPr lang="en-US" dirty="0" smtClean="0"/>
              <a:t>Past practices, current changes and future uncertainties contribute to great ambivalence and instability in new scholarly enterprises</a:t>
            </a:r>
          </a:p>
          <a:p>
            <a:r>
              <a:rPr lang="en-US" dirty="0" smtClean="0"/>
              <a:t>Scholarly publishing can influence commercial competition</a:t>
            </a:r>
          </a:p>
          <a:p>
            <a:r>
              <a:rPr lang="en-US" dirty="0"/>
              <a:t>Can information be a free commodity?</a:t>
            </a:r>
          </a:p>
          <a:p>
            <a:r>
              <a:rPr lang="en-US" dirty="0" smtClean="0"/>
              <a:t>Open Access is new equalizer –</a:t>
            </a:r>
          </a:p>
          <a:p>
            <a:endParaRPr lang="en-US" dirty="0" smtClean="0"/>
          </a:p>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5638800"/>
            <a:ext cx="77152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9830487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0090"/>
                </a:solidFill>
                <a:latin typeface="Candara"/>
                <a:cs typeface="Candara"/>
              </a:rPr>
              <a:t>Realizing Disciplinary Influences</a:t>
            </a:r>
            <a:endParaRPr lang="en-US" b="1" dirty="0">
              <a:solidFill>
                <a:srgbClr val="000090"/>
              </a:solidFill>
              <a:latin typeface="Candara"/>
              <a:cs typeface="Candara"/>
            </a:endParaRPr>
          </a:p>
        </p:txBody>
      </p:sp>
      <p:sp>
        <p:nvSpPr>
          <p:cNvPr id="3" name="Content Placeholder 2"/>
          <p:cNvSpPr>
            <a:spLocks noGrp="1"/>
          </p:cNvSpPr>
          <p:nvPr>
            <p:ph sz="half" idx="1"/>
          </p:nvPr>
        </p:nvSpPr>
        <p:spPr>
          <a:xfrm>
            <a:off x="381000" y="1676400"/>
            <a:ext cx="4038600" cy="4419600"/>
          </a:xfrm>
        </p:spPr>
        <p:txBody>
          <a:bodyPr>
            <a:normAutofit fontScale="92500" lnSpcReduction="20000"/>
          </a:bodyPr>
          <a:lstStyle/>
          <a:p>
            <a:pPr marL="0" indent="0">
              <a:buNone/>
            </a:pPr>
            <a:endParaRPr lang="en-US" sz="1400" dirty="0"/>
          </a:p>
        </p:txBody>
      </p:sp>
      <p:sp>
        <p:nvSpPr>
          <p:cNvPr id="4" name="Content Placeholder 3"/>
          <p:cNvSpPr>
            <a:spLocks noGrp="1"/>
          </p:cNvSpPr>
          <p:nvPr>
            <p:ph sz="half" idx="2"/>
          </p:nvPr>
        </p:nvSpPr>
        <p:spPr/>
        <p:txBody>
          <a:bodyPr>
            <a:normAutofit fontScale="92500" lnSpcReduction="20000"/>
          </a:bodyPr>
          <a:lstStyle/>
          <a:p>
            <a:r>
              <a:rPr lang="en-US" dirty="0" smtClean="0">
                <a:latin typeface="Candara"/>
                <a:cs typeface="Candara"/>
              </a:rPr>
              <a:t>STM, Social Sciences, Arts, Humanities</a:t>
            </a:r>
          </a:p>
          <a:p>
            <a:r>
              <a:rPr lang="en-US" dirty="0" smtClean="0">
                <a:latin typeface="Candara"/>
                <a:cs typeface="Candara"/>
              </a:rPr>
              <a:t>History of printing &amp; publishing</a:t>
            </a:r>
          </a:p>
          <a:p>
            <a:r>
              <a:rPr lang="en-US" dirty="0" smtClean="0">
                <a:latin typeface="Candara"/>
                <a:cs typeface="Candara"/>
              </a:rPr>
              <a:t>Role of libraries</a:t>
            </a:r>
          </a:p>
          <a:p>
            <a:r>
              <a:rPr lang="en-US" dirty="0" smtClean="0">
                <a:latin typeface="Candara"/>
                <a:cs typeface="Candara"/>
              </a:rPr>
              <a:t>Launch of Internet</a:t>
            </a:r>
          </a:p>
          <a:p>
            <a:r>
              <a:rPr lang="en-US" dirty="0" err="1" smtClean="0">
                <a:latin typeface="Candara"/>
                <a:cs typeface="Candara"/>
              </a:rPr>
              <a:t>ePublishing</a:t>
            </a:r>
            <a:r>
              <a:rPr lang="en-US" dirty="0" smtClean="0">
                <a:latin typeface="Candara"/>
                <a:cs typeface="Candara"/>
              </a:rPr>
              <a:t> trends</a:t>
            </a:r>
          </a:p>
          <a:p>
            <a:r>
              <a:rPr lang="en-US" dirty="0" smtClean="0">
                <a:latin typeface="Candara"/>
                <a:cs typeface="Candara"/>
              </a:rPr>
              <a:t>Monographs vs. Serials</a:t>
            </a:r>
          </a:p>
          <a:p>
            <a:r>
              <a:rPr lang="en-US" dirty="0" smtClean="0">
                <a:latin typeface="Candara"/>
                <a:cs typeface="Candara"/>
              </a:rPr>
              <a:t>Promoting </a:t>
            </a:r>
            <a:r>
              <a:rPr lang="en-US" dirty="0" err="1" smtClean="0">
                <a:latin typeface="Candara"/>
                <a:cs typeface="Candara"/>
              </a:rPr>
              <a:t>interdisciplinarity</a:t>
            </a:r>
            <a:endParaRPr lang="en-US" dirty="0" smtClean="0">
              <a:latin typeface="Candara"/>
              <a:cs typeface="Candara"/>
            </a:endParaRPr>
          </a:p>
          <a:p>
            <a:r>
              <a:rPr lang="en-US" dirty="0" smtClean="0">
                <a:latin typeface="Candara"/>
                <a:cs typeface="Candara"/>
              </a:rPr>
              <a:t>Repositories</a:t>
            </a:r>
          </a:p>
          <a:p>
            <a:r>
              <a:rPr lang="en-US" dirty="0" smtClean="0">
                <a:latin typeface="Candara"/>
                <a:cs typeface="Candara"/>
              </a:rPr>
              <a:t>Text, Media, Data</a:t>
            </a:r>
          </a:p>
          <a:p>
            <a:pPr marL="0" indent="0">
              <a:buNone/>
            </a:pPr>
            <a:endParaRPr lang="en-US" sz="1400" dirty="0" smtClean="0">
              <a:latin typeface="Candara"/>
              <a:cs typeface="Candara"/>
              <a:hlinkClick r:id="rId3"/>
            </a:endParaRPr>
          </a:p>
          <a:p>
            <a:pPr marL="0" indent="0">
              <a:buNone/>
            </a:pPr>
            <a:endParaRPr lang="en-US" sz="1400" dirty="0">
              <a:latin typeface="Candara"/>
              <a:cs typeface="Candara"/>
              <a:hlinkClick r:id="rId3"/>
            </a:endParaRPr>
          </a:p>
          <a:p>
            <a:pPr marL="0" indent="0">
              <a:buNone/>
            </a:pPr>
            <a:endParaRPr lang="en-US" sz="1400" dirty="0" smtClean="0">
              <a:latin typeface="Candara"/>
              <a:cs typeface="Candara"/>
              <a:hlinkClick r:id="rId3"/>
            </a:endParaRPr>
          </a:p>
          <a:p>
            <a:pPr marL="0" indent="0">
              <a:buNone/>
            </a:pPr>
            <a:endParaRPr lang="en-US" sz="1400" dirty="0" smtClean="0"/>
          </a:p>
          <a:p>
            <a:endParaRPr lang="en-US" dirty="0" smtClean="0">
              <a:hlinkClick r:id="rId3"/>
            </a:endParaRPr>
          </a:p>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057400"/>
            <a:ext cx="39624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04800" y="6292240"/>
            <a:ext cx="3048000" cy="261610"/>
          </a:xfrm>
          <a:prstGeom prst="rect">
            <a:avLst/>
          </a:prstGeom>
          <a:noFill/>
        </p:spPr>
        <p:txBody>
          <a:bodyPr wrap="square" rtlCol="0">
            <a:spAutoFit/>
          </a:bodyPr>
          <a:lstStyle/>
          <a:p>
            <a:r>
              <a:rPr lang="en-US" sz="1100" dirty="0">
                <a:latin typeface="Candara"/>
                <a:cs typeface="Candara"/>
                <a:hlinkClick r:id="rId3"/>
              </a:rPr>
              <a:t>www.sciencedirect.com</a:t>
            </a:r>
            <a:endParaRPr lang="en-US" sz="1100" dirty="0">
              <a:latin typeface="Candara"/>
              <a:cs typeface="Candara"/>
            </a:endParaRPr>
          </a:p>
        </p:txBody>
      </p:sp>
      <p:sp>
        <p:nvSpPr>
          <p:cNvPr id="7" name="TextBox 6"/>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850259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000090"/>
                </a:solidFill>
                <a:latin typeface="Candara"/>
                <a:cs typeface="Candara"/>
              </a:rPr>
              <a:t>Responding to New Models for</a:t>
            </a:r>
            <a:br>
              <a:rPr lang="en-US" b="1" dirty="0" smtClean="0">
                <a:solidFill>
                  <a:srgbClr val="000090"/>
                </a:solidFill>
                <a:latin typeface="Candara"/>
                <a:cs typeface="Candara"/>
              </a:rPr>
            </a:br>
            <a:r>
              <a:rPr lang="en-US" b="1" dirty="0" smtClean="0">
                <a:solidFill>
                  <a:srgbClr val="000090"/>
                </a:solidFill>
                <a:latin typeface="Candara"/>
                <a:cs typeface="Candara"/>
              </a:rPr>
              <a:t>Academic Library Services</a:t>
            </a:r>
            <a:endParaRPr lang="en-US" b="1" dirty="0">
              <a:solidFill>
                <a:srgbClr val="000090"/>
              </a:solidFill>
              <a:latin typeface="Candara"/>
              <a:cs typeface="Candara"/>
            </a:endParaRPr>
          </a:p>
        </p:txBody>
      </p:sp>
      <p:sp>
        <p:nvSpPr>
          <p:cNvPr id="3" name="Content Placeholder 2"/>
          <p:cNvSpPr>
            <a:spLocks noGrp="1"/>
          </p:cNvSpPr>
          <p:nvPr>
            <p:ph idx="1"/>
          </p:nvPr>
        </p:nvSpPr>
        <p:spPr/>
        <p:txBody>
          <a:bodyPr>
            <a:noAutofit/>
          </a:bodyPr>
          <a:lstStyle/>
          <a:p>
            <a:r>
              <a:rPr lang="en-US" sz="2800" dirty="0" smtClean="0">
                <a:latin typeface="Candara"/>
                <a:cs typeface="Candara"/>
              </a:rPr>
              <a:t>Libraries are using multiple strategies to address knowledge creation, transformation, dissemination and preservation of knowledge related to teaching, research &amp; scholarship</a:t>
            </a:r>
          </a:p>
          <a:p>
            <a:r>
              <a:rPr lang="en-US" sz="2800" dirty="0" smtClean="0">
                <a:latin typeface="Candara"/>
                <a:cs typeface="Candara"/>
              </a:rPr>
              <a:t>Information literacy promotes librarians teachers, collaborators and now creators, authors, publishers, archival keepers of the record</a:t>
            </a:r>
          </a:p>
          <a:p>
            <a:r>
              <a:rPr lang="en-US" sz="2800" dirty="0" smtClean="0">
                <a:latin typeface="Candara"/>
                <a:cs typeface="Candara"/>
              </a:rPr>
              <a:t>Libraries are moving from collection warehouses to knowledge creation</a:t>
            </a:r>
          </a:p>
          <a:p>
            <a:r>
              <a:rPr lang="en-US" sz="2800" dirty="0" smtClean="0">
                <a:latin typeface="Candara"/>
                <a:cs typeface="Candara"/>
              </a:rPr>
              <a:t>Digital services and resources are central to library functions and enhancements</a:t>
            </a:r>
            <a:endParaRPr lang="en-US" sz="2800" dirty="0">
              <a:latin typeface="Candara"/>
              <a:cs typeface="Candara"/>
            </a:endParaRPr>
          </a:p>
        </p:txBody>
      </p:sp>
      <p:sp>
        <p:nvSpPr>
          <p:cNvPr id="4" name="TextBox 3"/>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9433842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0090"/>
                </a:solidFill>
                <a:latin typeface="Candara"/>
                <a:cs typeface="Candara"/>
              </a:rPr>
              <a:t>Faculty &amp; Student Learning Curves</a:t>
            </a:r>
            <a:endParaRPr lang="en-US" b="1" dirty="0">
              <a:solidFill>
                <a:srgbClr val="000090"/>
              </a:solidFill>
              <a:latin typeface="Candara"/>
              <a:cs typeface="Candara"/>
            </a:endParaRPr>
          </a:p>
        </p:txBody>
      </p:sp>
      <p:sp>
        <p:nvSpPr>
          <p:cNvPr id="4" name="Content Placeholder 3"/>
          <p:cNvSpPr>
            <a:spLocks noGrp="1"/>
          </p:cNvSpPr>
          <p:nvPr>
            <p:ph sz="half" idx="2"/>
          </p:nvPr>
        </p:nvSpPr>
        <p:spPr/>
        <p:txBody>
          <a:bodyPr>
            <a:normAutofit fontScale="70000" lnSpcReduction="20000"/>
          </a:bodyPr>
          <a:lstStyle/>
          <a:p>
            <a:endParaRPr lang="en-US" dirty="0" smtClean="0"/>
          </a:p>
          <a:p>
            <a:r>
              <a:rPr lang="en-US" sz="3400" dirty="0" smtClean="0">
                <a:latin typeface="Candara"/>
                <a:cs typeface="Candara"/>
              </a:rPr>
              <a:t>More engagement, more options</a:t>
            </a:r>
          </a:p>
          <a:p>
            <a:r>
              <a:rPr lang="en-US" sz="3400" dirty="0" smtClean="0">
                <a:latin typeface="Candara"/>
                <a:cs typeface="Candara"/>
              </a:rPr>
              <a:t>Current students are next generation workforce &amp; faculty</a:t>
            </a:r>
          </a:p>
          <a:p>
            <a:r>
              <a:rPr lang="en-US" sz="3400" dirty="0" smtClean="0">
                <a:latin typeface="Candara"/>
                <a:cs typeface="Candara"/>
              </a:rPr>
              <a:t>Classroom delivery rapidly changing</a:t>
            </a:r>
          </a:p>
          <a:p>
            <a:r>
              <a:rPr lang="en-US" sz="3400" dirty="0" smtClean="0">
                <a:latin typeface="Candara"/>
                <a:cs typeface="Candara"/>
              </a:rPr>
              <a:t>Students currently enrolled at multiple institutions </a:t>
            </a:r>
          </a:p>
          <a:p>
            <a:r>
              <a:rPr lang="en-US" sz="3400" dirty="0" smtClean="0">
                <a:latin typeface="Candara"/>
                <a:cs typeface="Candara"/>
              </a:rPr>
              <a:t>MOOCs are changing landscape</a:t>
            </a:r>
          </a:p>
          <a:p>
            <a:r>
              <a:rPr lang="en-US" sz="3400" dirty="0" smtClean="0">
                <a:latin typeface="Candara"/>
                <a:cs typeface="Candara"/>
              </a:rPr>
              <a:t>Student output part of new publishing horizon</a:t>
            </a:r>
            <a:endParaRPr lang="en-US" sz="3400" dirty="0">
              <a:latin typeface="Candara"/>
              <a:cs typeface="Candara"/>
            </a:endParaRP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525" t="4890" r="7852" b="4626"/>
          <a:stretch/>
        </p:blipFill>
        <p:spPr bwMode="auto">
          <a:xfrm>
            <a:off x="0" y="1600200"/>
            <a:ext cx="4620442" cy="499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47672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0090"/>
                </a:solidFill>
                <a:latin typeface="Candara"/>
                <a:cs typeface="Candara"/>
              </a:rPr>
              <a:t>Assessing Value</a:t>
            </a:r>
            <a:endParaRPr lang="en-US" b="1" dirty="0">
              <a:solidFill>
                <a:srgbClr val="000090"/>
              </a:solidFill>
              <a:latin typeface="Candara"/>
              <a:cs typeface="Candara"/>
            </a:endParaRPr>
          </a:p>
        </p:txBody>
      </p:sp>
      <p:sp>
        <p:nvSpPr>
          <p:cNvPr id="3" name="Content Placeholder 2"/>
          <p:cNvSpPr>
            <a:spLocks noGrp="1"/>
          </p:cNvSpPr>
          <p:nvPr>
            <p:ph idx="1"/>
          </p:nvPr>
        </p:nvSpPr>
        <p:spPr>
          <a:xfrm>
            <a:off x="4175" y="1524000"/>
            <a:ext cx="8229600" cy="5181600"/>
          </a:xfrm>
        </p:spPr>
        <p:txBody>
          <a:bodyPr>
            <a:noAutofit/>
          </a:bodyPr>
          <a:lstStyle/>
          <a:p>
            <a:r>
              <a:rPr lang="en-US" sz="2800" dirty="0" smtClean="0">
                <a:latin typeface="Candara"/>
                <a:cs typeface="Candara"/>
              </a:rPr>
              <a:t>Let’s ask:</a:t>
            </a:r>
          </a:p>
          <a:p>
            <a:pPr lvl="1"/>
            <a:r>
              <a:rPr lang="en-US" sz="2400" dirty="0" smtClean="0">
                <a:latin typeface="Candara"/>
                <a:cs typeface="Candara"/>
              </a:rPr>
              <a:t>What is the value of education to the knowledge society?</a:t>
            </a:r>
          </a:p>
          <a:p>
            <a:pPr lvl="1"/>
            <a:r>
              <a:rPr lang="en-US" sz="2400" dirty="0" smtClean="0">
                <a:latin typeface="Candara"/>
                <a:cs typeface="Candara"/>
              </a:rPr>
              <a:t>What kind of evidence or outputs do we want to retain and archive?</a:t>
            </a:r>
          </a:p>
          <a:p>
            <a:pPr lvl="1"/>
            <a:r>
              <a:rPr lang="en-US" sz="2400" dirty="0" smtClean="0">
                <a:latin typeface="Candara"/>
                <a:cs typeface="Candara"/>
              </a:rPr>
              <a:t>How do we promote innovation?</a:t>
            </a:r>
          </a:p>
          <a:p>
            <a:pPr lvl="1"/>
            <a:r>
              <a:rPr lang="en-US" sz="2400" dirty="0" smtClean="0">
                <a:latin typeface="Candara"/>
                <a:cs typeface="Candara"/>
              </a:rPr>
              <a:t>How do we respond to abstract information that is constantly changing?</a:t>
            </a:r>
          </a:p>
          <a:p>
            <a:pPr lvl="1"/>
            <a:r>
              <a:rPr lang="en-US" sz="2400" dirty="0" smtClean="0">
                <a:latin typeface="Candara"/>
                <a:cs typeface="Candara"/>
              </a:rPr>
              <a:t>What are the consequences or risks if we don’t promote best practices for scholarly communication?</a:t>
            </a:r>
          </a:p>
          <a:p>
            <a:pPr lvl="1"/>
            <a:r>
              <a:rPr lang="en-US" sz="2400" dirty="0" smtClean="0">
                <a:latin typeface="Candara"/>
                <a:cs typeface="Candara"/>
              </a:rPr>
              <a:t>How do we protect the creative outputs of </a:t>
            </a:r>
            <a:r>
              <a:rPr lang="en-US" sz="2400" dirty="0">
                <a:latin typeface="Candara"/>
                <a:cs typeface="Candara"/>
              </a:rPr>
              <a:t> </a:t>
            </a:r>
            <a:r>
              <a:rPr lang="en-US" sz="2400" dirty="0" smtClean="0">
                <a:latin typeface="Candara"/>
                <a:cs typeface="Candara"/>
              </a:rPr>
              <a:t>                        our institutional community?</a:t>
            </a:r>
          </a:p>
          <a:p>
            <a:pPr lvl="1"/>
            <a:r>
              <a:rPr lang="en-US" sz="2400" dirty="0" smtClean="0">
                <a:latin typeface="Candara"/>
                <a:cs typeface="Candara"/>
              </a:rPr>
              <a:t>How can we be more effective at what we do?</a:t>
            </a:r>
          </a:p>
          <a:p>
            <a:pPr lvl="1"/>
            <a:endParaRPr lang="en-US" sz="2400" dirty="0">
              <a:latin typeface="Candara"/>
              <a:cs typeface="Candara"/>
            </a:endParaRPr>
          </a:p>
        </p:txBody>
      </p:sp>
      <p:pic>
        <p:nvPicPr>
          <p:cNvPr id="5122" name="Picture 2" descr="https://encrypted-tbn0.gstatic.com/images?q=tbn:ANd9GcQDxARx1_5IQIFLsgzxkdBfdYzbiHYlxequeqvtzajy9tuRNOzN"/>
          <p:cNvPicPr>
            <a:picLocks noChangeAspect="1" noChangeArrowheads="1"/>
          </p:cNvPicPr>
          <p:nvPr/>
        </p:nvPicPr>
        <p:blipFill rotWithShape="1">
          <a:blip r:embed="rId3">
            <a:extLst>
              <a:ext uri="{28A0092B-C50C-407E-A947-70E740481C1C}">
                <a14:useLocalDpi xmlns:a14="http://schemas.microsoft.com/office/drawing/2010/main" val="0"/>
              </a:ext>
            </a:extLst>
          </a:blip>
          <a:srcRect t="7666"/>
          <a:stretch/>
        </p:blipFill>
        <p:spPr bwMode="auto">
          <a:xfrm>
            <a:off x="6515100" y="5010411"/>
            <a:ext cx="2628900" cy="160946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791195" y="6488668"/>
            <a:ext cx="1784931" cy="369332"/>
          </a:xfrm>
          <a:prstGeom prst="rect">
            <a:avLst/>
          </a:prstGeom>
          <a:noFill/>
        </p:spPr>
        <p:txBody>
          <a:bodyPr wrap="square" rtlCol="0">
            <a:spAutoFit/>
          </a:bodyPr>
          <a:lstStyle/>
          <a:p>
            <a:r>
              <a:rPr lang="en-US" sz="1200" dirty="0">
                <a:latin typeface="Candara"/>
                <a:cs typeface="Candara"/>
                <a:hlinkClick r:id="rId4"/>
              </a:rPr>
              <a:t>www.opticompinc.com</a:t>
            </a:r>
            <a:r>
              <a:rPr lang="en-US" dirty="0">
                <a:latin typeface="Candara"/>
                <a:cs typeface="Candara"/>
              </a:rPr>
              <a:t> </a:t>
            </a:r>
          </a:p>
        </p:txBody>
      </p:sp>
    </p:spTree>
    <p:extLst>
      <p:ext uri="{BB962C8B-B14F-4D97-AF65-F5344CB8AC3E}">
        <p14:creationId xmlns:p14="http://schemas.microsoft.com/office/powerpoint/2010/main" val="16638553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solidFill>
                  <a:srgbClr val="000090"/>
                </a:solidFill>
                <a:latin typeface="Candara"/>
                <a:cs typeface="Candara"/>
              </a:rPr>
              <a:t>New Roles for Subject Librarians</a:t>
            </a:r>
            <a:endParaRPr lang="en-US" b="1" dirty="0">
              <a:solidFill>
                <a:srgbClr val="000090"/>
              </a:solidFill>
              <a:latin typeface="Candara"/>
              <a:cs typeface="Candara"/>
            </a:endParaRPr>
          </a:p>
        </p:txBody>
      </p:sp>
      <p:sp>
        <p:nvSpPr>
          <p:cNvPr id="3" name="Content Placeholder 2"/>
          <p:cNvSpPr>
            <a:spLocks noGrp="1"/>
          </p:cNvSpPr>
          <p:nvPr>
            <p:ph idx="1"/>
          </p:nvPr>
        </p:nvSpPr>
        <p:spPr>
          <a:xfrm>
            <a:off x="1524000" y="1664918"/>
            <a:ext cx="8229600" cy="5181600"/>
          </a:xfrm>
        </p:spPr>
        <p:txBody>
          <a:bodyPr>
            <a:normAutofit/>
          </a:bodyPr>
          <a:lstStyle/>
          <a:p>
            <a:r>
              <a:rPr lang="en-US" sz="2800" dirty="0" smtClean="0">
                <a:latin typeface="Candara"/>
                <a:cs typeface="Candara"/>
              </a:rPr>
              <a:t>Developing comfort zones </a:t>
            </a:r>
          </a:p>
          <a:p>
            <a:r>
              <a:rPr lang="en-US" sz="2800" dirty="0" smtClean="0">
                <a:latin typeface="Candara"/>
                <a:cs typeface="Candara"/>
              </a:rPr>
              <a:t>Thinking of local opportunities – repositories, distance education platforms</a:t>
            </a:r>
          </a:p>
          <a:p>
            <a:r>
              <a:rPr lang="en-US" sz="2800" dirty="0">
                <a:latin typeface="Candara"/>
                <a:cs typeface="Candara"/>
              </a:rPr>
              <a:t>Collection building is </a:t>
            </a:r>
            <a:r>
              <a:rPr lang="en-US" sz="2800" dirty="0" smtClean="0">
                <a:latin typeface="Candara"/>
                <a:cs typeface="Candara"/>
              </a:rPr>
              <a:t>ever changing</a:t>
            </a:r>
          </a:p>
          <a:p>
            <a:r>
              <a:rPr lang="en-US" sz="2800" dirty="0" smtClean="0">
                <a:latin typeface="Candara"/>
                <a:cs typeface="Candara"/>
              </a:rPr>
              <a:t>Fee, free, and cost containment / sustainability concerns</a:t>
            </a:r>
          </a:p>
          <a:p>
            <a:r>
              <a:rPr lang="en-US" sz="2800" dirty="0" smtClean="0">
                <a:latin typeface="Candara"/>
                <a:cs typeface="Candara"/>
              </a:rPr>
              <a:t>Develop curriculum for scholarly communication</a:t>
            </a:r>
          </a:p>
          <a:p>
            <a:r>
              <a:rPr lang="en-US" sz="2800" dirty="0" smtClean="0">
                <a:latin typeface="Candara"/>
                <a:cs typeface="Candara"/>
              </a:rPr>
              <a:t>More engagement with publishing enterprise </a:t>
            </a:r>
          </a:p>
          <a:p>
            <a:r>
              <a:rPr lang="en-US" sz="2800" dirty="0" smtClean="0">
                <a:latin typeface="Candara"/>
                <a:cs typeface="Candara"/>
              </a:rPr>
              <a:t>Subject expertise remains important</a:t>
            </a:r>
            <a:endParaRPr lang="en-US" sz="2800" dirty="0">
              <a:latin typeface="Candara"/>
              <a:cs typeface="Candara"/>
            </a:endParaRPr>
          </a:p>
        </p:txBody>
      </p:sp>
      <p:pic>
        <p:nvPicPr>
          <p:cNvPr id="6146" name="Picture 2" descr="https://encrypted-tbn2.gstatic.com/images?q=tbn:ANd9GcSI3e6JgUAyDN5TPjZ8ukzIm8RG2wFhvwTXPYMFusZgnW3dPmTP8g"/>
          <p:cNvPicPr>
            <a:picLocks noChangeAspect="1" noChangeArrowheads="1"/>
          </p:cNvPicPr>
          <p:nvPr/>
        </p:nvPicPr>
        <p:blipFill rotWithShape="1">
          <a:blip r:embed="rId3">
            <a:extLst>
              <a:ext uri="{28A0092B-C50C-407E-A947-70E740481C1C}">
                <a14:useLocalDpi xmlns:a14="http://schemas.microsoft.com/office/drawing/2010/main" val="0"/>
              </a:ext>
            </a:extLst>
          </a:blip>
          <a:srcRect l="4499" t="5152" r="4864" b="1"/>
          <a:stretch/>
        </p:blipFill>
        <p:spPr bwMode="auto">
          <a:xfrm>
            <a:off x="0" y="685800"/>
            <a:ext cx="1538718" cy="2209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6200" y="6477000"/>
            <a:ext cx="1752600" cy="369332"/>
          </a:xfrm>
          <a:prstGeom prst="rect">
            <a:avLst/>
          </a:prstGeom>
          <a:noFill/>
        </p:spPr>
        <p:txBody>
          <a:bodyPr wrap="square" rtlCol="0">
            <a:spAutoFit/>
          </a:bodyPr>
          <a:lstStyle/>
          <a:p>
            <a:r>
              <a:rPr lang="en-US" sz="1100" dirty="0">
                <a:latin typeface="Candara"/>
                <a:cs typeface="Candara"/>
                <a:hlinkClick r:id="rId4"/>
              </a:rPr>
              <a:t>www.haynerlibrary.org</a:t>
            </a:r>
            <a:r>
              <a:rPr lang="en-US" dirty="0"/>
              <a:t> </a:t>
            </a:r>
          </a:p>
        </p:txBody>
      </p:sp>
      <p:sp>
        <p:nvSpPr>
          <p:cNvPr id="6" name="TextBox 5"/>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760401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8027885575_4e2363bc5b_z.jpg"/>
          <p:cNvPicPr>
            <a:picLocks noGrp="1" noChangeAspect="1"/>
          </p:cNvPicPr>
          <p:nvPr>
            <p:ph idx="4294967295"/>
          </p:nvPr>
        </p:nvPicPr>
        <p:blipFill>
          <a:blip r:embed="rId3">
            <a:extLst>
              <a:ext uri="{28A0092B-C50C-407E-A947-70E740481C1C}">
                <a14:useLocalDpi xmlns:a14="http://schemas.microsoft.com/office/drawing/2010/main" val="0"/>
              </a:ext>
            </a:extLst>
          </a:blip>
          <a:srcRect l="11563" r="11563"/>
          <a:stretch>
            <a:fillRect/>
          </a:stretch>
        </p:blipFill>
        <p:spPr>
          <a:xfrm>
            <a:off x="1447800" y="533400"/>
            <a:ext cx="6265817" cy="6113844"/>
          </a:xfrm>
        </p:spPr>
      </p:pic>
      <p:sp>
        <p:nvSpPr>
          <p:cNvPr id="3" name="TextBox 2"/>
          <p:cNvSpPr txBox="1"/>
          <p:nvPr/>
        </p:nvSpPr>
        <p:spPr>
          <a:xfrm>
            <a:off x="81534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0672191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000090"/>
                </a:solidFill>
                <a:latin typeface="Candara"/>
                <a:cs typeface="Candara"/>
              </a:rPr>
              <a:t>Collection Agnostic Yet</a:t>
            </a:r>
            <a:br>
              <a:rPr lang="en-US" b="1" dirty="0" smtClean="0">
                <a:solidFill>
                  <a:srgbClr val="000090"/>
                </a:solidFill>
                <a:latin typeface="Candara"/>
                <a:cs typeface="Candara"/>
              </a:rPr>
            </a:br>
            <a:r>
              <a:rPr lang="en-US" b="1" dirty="0" smtClean="0">
                <a:solidFill>
                  <a:srgbClr val="000090"/>
                </a:solidFill>
                <a:latin typeface="Candara"/>
                <a:cs typeface="Candara"/>
              </a:rPr>
              <a:t>Information Rich</a:t>
            </a:r>
            <a:endParaRPr lang="en-US" b="1" dirty="0">
              <a:solidFill>
                <a:srgbClr val="000090"/>
              </a:solidFill>
              <a:latin typeface="Candara"/>
              <a:cs typeface="Candara"/>
            </a:endParaRPr>
          </a:p>
        </p:txBody>
      </p:sp>
      <p:sp>
        <p:nvSpPr>
          <p:cNvPr id="3" name="Content Placeholder 2"/>
          <p:cNvSpPr>
            <a:spLocks noGrp="1"/>
          </p:cNvSpPr>
          <p:nvPr>
            <p:ph idx="1"/>
          </p:nvPr>
        </p:nvSpPr>
        <p:spPr>
          <a:xfrm>
            <a:off x="18789" y="1600200"/>
            <a:ext cx="8591811" cy="4953000"/>
          </a:xfrm>
        </p:spPr>
        <p:txBody>
          <a:bodyPr>
            <a:normAutofit lnSpcReduction="10000"/>
          </a:bodyPr>
          <a:lstStyle/>
          <a:p>
            <a:r>
              <a:rPr lang="en-US" sz="2800" dirty="0" smtClean="0">
                <a:latin typeface="Candara"/>
                <a:cs typeface="Candara"/>
              </a:rPr>
              <a:t>Information comes from many different sources</a:t>
            </a:r>
          </a:p>
          <a:p>
            <a:r>
              <a:rPr lang="en-US" sz="2800" dirty="0">
                <a:latin typeface="Candara"/>
                <a:cs typeface="Candara"/>
              </a:rPr>
              <a:t>Archival &amp; preservation functions are critical for traditional &amp; born digital content</a:t>
            </a:r>
          </a:p>
          <a:p>
            <a:r>
              <a:rPr lang="en-US" sz="2800" dirty="0" smtClean="0">
                <a:latin typeface="Candara"/>
                <a:cs typeface="Candara"/>
              </a:rPr>
              <a:t>Collection management functions are blending</a:t>
            </a:r>
          </a:p>
          <a:p>
            <a:r>
              <a:rPr lang="en-US" sz="2800" dirty="0" smtClean="0">
                <a:latin typeface="Candara"/>
                <a:cs typeface="Candara"/>
              </a:rPr>
              <a:t>Web offers increased ways to generate new forms of knowledge</a:t>
            </a:r>
          </a:p>
          <a:p>
            <a:r>
              <a:rPr lang="en-US" sz="2800" dirty="0">
                <a:latin typeface="Candara"/>
                <a:cs typeface="Candara"/>
              </a:rPr>
              <a:t>Information is multimedia/multi-format</a:t>
            </a:r>
          </a:p>
          <a:p>
            <a:r>
              <a:rPr lang="en-US" sz="2800" dirty="0">
                <a:latin typeface="Candara"/>
                <a:cs typeface="Candara"/>
              </a:rPr>
              <a:t>Commercial not always better</a:t>
            </a:r>
          </a:p>
          <a:p>
            <a:r>
              <a:rPr lang="en-US" sz="2800" dirty="0" smtClean="0">
                <a:latin typeface="Candara"/>
                <a:cs typeface="Candara"/>
              </a:rPr>
              <a:t>Growing </a:t>
            </a:r>
            <a:r>
              <a:rPr lang="en-US" sz="2800" dirty="0">
                <a:latin typeface="Candara"/>
                <a:cs typeface="Candara"/>
              </a:rPr>
              <a:t>respect for creative, local </a:t>
            </a:r>
            <a:endParaRPr lang="en-US" sz="2800" dirty="0" smtClean="0">
              <a:latin typeface="Candara"/>
              <a:cs typeface="Candara"/>
            </a:endParaRPr>
          </a:p>
          <a:p>
            <a:pPr marL="0" indent="0">
              <a:buNone/>
            </a:pPr>
            <a:r>
              <a:rPr lang="en-US" sz="2800" dirty="0">
                <a:latin typeface="Candara"/>
                <a:cs typeface="Candara"/>
              </a:rPr>
              <a:t> </a:t>
            </a:r>
            <a:r>
              <a:rPr lang="en-US" sz="2800" dirty="0" smtClean="0">
                <a:latin typeface="Candara"/>
                <a:cs typeface="Candara"/>
              </a:rPr>
              <a:t>  content</a:t>
            </a:r>
          </a:p>
          <a:p>
            <a:endParaRPr lang="en-US" sz="2800" dirty="0">
              <a:latin typeface="Candara"/>
              <a:cs typeface="Candara"/>
            </a:endParaRPr>
          </a:p>
        </p:txBody>
      </p:sp>
      <p:pic>
        <p:nvPicPr>
          <p:cNvPr id="4098" name="Picture 2" descr="http://socialana.com/wp-content/uploads/2012/11/stock-photo-15528099-books-online.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479" t="13213" r="6734"/>
          <a:stretch/>
        </p:blipFill>
        <p:spPr bwMode="auto">
          <a:xfrm>
            <a:off x="6096000" y="3962400"/>
            <a:ext cx="3048000" cy="2612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339236" y="6465332"/>
            <a:ext cx="1784931" cy="369332"/>
          </a:xfrm>
          <a:prstGeom prst="rect">
            <a:avLst/>
          </a:prstGeom>
          <a:noFill/>
        </p:spPr>
        <p:txBody>
          <a:bodyPr wrap="square" rtlCol="0">
            <a:spAutoFit/>
          </a:bodyPr>
          <a:lstStyle/>
          <a:p>
            <a:r>
              <a:rPr lang="en-US" sz="1200" dirty="0">
                <a:latin typeface="Candara"/>
                <a:cs typeface="Candara"/>
                <a:hlinkClick r:id="rId5"/>
              </a:rPr>
              <a:t>socialana.com</a:t>
            </a:r>
            <a:r>
              <a:rPr lang="en-US" dirty="0"/>
              <a:t> </a:t>
            </a:r>
          </a:p>
        </p:txBody>
      </p:sp>
      <p:sp>
        <p:nvSpPr>
          <p:cNvPr id="6" name="TextBox 5"/>
          <p:cNvSpPr txBox="1"/>
          <p:nvPr/>
        </p:nvSpPr>
        <p:spPr>
          <a:xfrm>
            <a:off x="59436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4142464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000090"/>
                </a:solidFill>
                <a:latin typeface="Candara"/>
                <a:cs typeface="Candara"/>
              </a:rPr>
              <a:t>Economic Realities Dictate </a:t>
            </a:r>
            <a:br>
              <a:rPr lang="en-US" b="1" dirty="0" smtClean="0">
                <a:solidFill>
                  <a:srgbClr val="000090"/>
                </a:solidFill>
                <a:latin typeface="Candara"/>
                <a:cs typeface="Candara"/>
              </a:rPr>
            </a:br>
            <a:r>
              <a:rPr lang="en-US" b="1" dirty="0" smtClean="0">
                <a:solidFill>
                  <a:srgbClr val="000090"/>
                </a:solidFill>
                <a:latin typeface="Candara"/>
                <a:cs typeface="Candara"/>
              </a:rPr>
              <a:t>Need for Change</a:t>
            </a:r>
            <a:endParaRPr lang="en-US" b="1" dirty="0">
              <a:solidFill>
                <a:srgbClr val="000090"/>
              </a:solidFill>
              <a:latin typeface="Candara"/>
              <a:cs typeface="Candara"/>
            </a:endParaRPr>
          </a:p>
        </p:txBody>
      </p:sp>
      <p:sp>
        <p:nvSpPr>
          <p:cNvPr id="3" name="Content Placeholder 2"/>
          <p:cNvSpPr>
            <a:spLocks noGrp="1"/>
          </p:cNvSpPr>
          <p:nvPr>
            <p:ph idx="1"/>
          </p:nvPr>
        </p:nvSpPr>
        <p:spPr>
          <a:xfrm>
            <a:off x="573437" y="1562746"/>
            <a:ext cx="8229600" cy="4876800"/>
          </a:xfrm>
        </p:spPr>
        <p:txBody>
          <a:bodyPr>
            <a:noAutofit/>
          </a:bodyPr>
          <a:lstStyle/>
          <a:p>
            <a:r>
              <a:rPr lang="en-US" dirty="0" smtClean="0">
                <a:latin typeface="Candara"/>
                <a:cs typeface="Candara"/>
              </a:rPr>
              <a:t>Definition of collection changing			</a:t>
            </a:r>
          </a:p>
          <a:p>
            <a:pPr lvl="1"/>
            <a:r>
              <a:rPr lang="en-US" sz="2400" dirty="0" smtClean="0">
                <a:latin typeface="Candara"/>
                <a:cs typeface="Candara"/>
              </a:rPr>
              <a:t>Ownership models redefined</a:t>
            </a:r>
          </a:p>
          <a:p>
            <a:pPr lvl="1"/>
            <a:r>
              <a:rPr lang="en-US" sz="2400" dirty="0" smtClean="0">
                <a:latin typeface="Candara"/>
                <a:cs typeface="Candara"/>
              </a:rPr>
              <a:t>Subscription model needs correction</a:t>
            </a:r>
          </a:p>
          <a:p>
            <a:pPr lvl="1"/>
            <a:r>
              <a:rPr lang="en-US" sz="2400" dirty="0" smtClean="0">
                <a:latin typeface="Candara"/>
                <a:cs typeface="Candara"/>
              </a:rPr>
              <a:t>Patron driven access offers greater choices</a:t>
            </a:r>
          </a:p>
          <a:p>
            <a:r>
              <a:rPr lang="en-US" dirty="0" smtClean="0">
                <a:latin typeface="Candara"/>
                <a:cs typeface="Candara"/>
              </a:rPr>
              <a:t>Electronic access appears to be preference</a:t>
            </a:r>
          </a:p>
          <a:p>
            <a:r>
              <a:rPr lang="en-US" dirty="0">
                <a:latin typeface="Candara"/>
                <a:cs typeface="Candara"/>
              </a:rPr>
              <a:t>Resource </a:t>
            </a:r>
            <a:r>
              <a:rPr lang="en-US" dirty="0" smtClean="0">
                <a:latin typeface="Candara"/>
                <a:cs typeface="Candara"/>
              </a:rPr>
              <a:t>sharing potentially at risk</a:t>
            </a:r>
            <a:endParaRPr lang="en-US" dirty="0">
              <a:latin typeface="Candara"/>
              <a:cs typeface="Candara"/>
            </a:endParaRPr>
          </a:p>
          <a:p>
            <a:r>
              <a:rPr lang="en-US" dirty="0" smtClean="0">
                <a:latin typeface="Candara"/>
                <a:cs typeface="Candara"/>
              </a:rPr>
              <a:t>Digitization</a:t>
            </a:r>
          </a:p>
          <a:p>
            <a:r>
              <a:rPr lang="en-US" dirty="0" smtClean="0">
                <a:latin typeface="Candara"/>
                <a:cs typeface="Candara"/>
              </a:rPr>
              <a:t>Public funding mandates challenge publishing trends</a:t>
            </a:r>
          </a:p>
          <a:p>
            <a:r>
              <a:rPr lang="en-US" dirty="0" smtClean="0">
                <a:latin typeface="Candara"/>
                <a:cs typeface="Candara"/>
              </a:rPr>
              <a:t>Open Access has its own dilemmas</a:t>
            </a:r>
          </a:p>
          <a:p>
            <a:r>
              <a:rPr lang="en-US" dirty="0" smtClean="0">
                <a:latin typeface="Candara"/>
                <a:cs typeface="Candara"/>
              </a:rPr>
              <a:t>Data intensity</a:t>
            </a:r>
          </a:p>
          <a:p>
            <a:r>
              <a:rPr lang="en-US" dirty="0" smtClean="0">
                <a:latin typeface="Candara"/>
                <a:cs typeface="Candara"/>
              </a:rPr>
              <a:t>Affordability		</a:t>
            </a:r>
            <a:r>
              <a:rPr lang="en-US" dirty="0" smtClean="0"/>
              <a:t>			</a:t>
            </a:r>
          </a:p>
          <a:p>
            <a:endParaRPr lang="en-US" sz="2800" dirty="0" smtClean="0"/>
          </a:p>
          <a:p>
            <a:pPr marL="0" indent="0">
              <a:buNone/>
            </a:pPr>
            <a:endParaRPr lang="en-US" sz="2800"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5105400"/>
            <a:ext cx="31242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562600" y="63963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7488447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solidFill>
                  <a:srgbClr val="000090"/>
                </a:solidFill>
                <a:latin typeface="Candara"/>
                <a:cs typeface="Candara"/>
              </a:rPr>
              <a:t>Reinforcing Alignments Promote</a:t>
            </a:r>
            <a:br>
              <a:rPr lang="en-US" sz="2800" b="1" dirty="0" smtClean="0">
                <a:solidFill>
                  <a:srgbClr val="000090"/>
                </a:solidFill>
                <a:latin typeface="Candara"/>
                <a:cs typeface="Candara"/>
              </a:rPr>
            </a:br>
            <a:r>
              <a:rPr lang="en-US" sz="2800" b="1" dirty="0" smtClean="0">
                <a:solidFill>
                  <a:srgbClr val="000090"/>
                </a:solidFill>
                <a:latin typeface="Candara"/>
                <a:cs typeface="Candara"/>
              </a:rPr>
              <a:t>Best Practices</a:t>
            </a:r>
            <a:endParaRPr lang="en-US" sz="2800" b="1" dirty="0">
              <a:solidFill>
                <a:srgbClr val="000090"/>
              </a:solidFill>
              <a:latin typeface="Candara"/>
              <a:cs typeface="Candara"/>
            </a:endParaRPr>
          </a:p>
        </p:txBody>
      </p:sp>
      <p:sp>
        <p:nvSpPr>
          <p:cNvPr id="3" name="Content Placeholder 2"/>
          <p:cNvSpPr>
            <a:spLocks noGrp="1"/>
          </p:cNvSpPr>
          <p:nvPr>
            <p:ph idx="1"/>
          </p:nvPr>
        </p:nvSpPr>
        <p:spPr/>
        <p:txBody>
          <a:bodyPr>
            <a:noAutofit/>
          </a:bodyPr>
          <a:lstStyle/>
          <a:p>
            <a:r>
              <a:rPr lang="en-US" dirty="0" smtClean="0">
                <a:latin typeface="Candara"/>
                <a:cs typeface="Candara"/>
              </a:rPr>
              <a:t>Information Literacy standards have opened a global dialogue about new roles for teaching</a:t>
            </a:r>
          </a:p>
          <a:p>
            <a:r>
              <a:rPr lang="en-US" dirty="0" smtClean="0">
                <a:latin typeface="Candara"/>
                <a:cs typeface="Candara"/>
              </a:rPr>
              <a:t>Scholarly publishing is global enterprise</a:t>
            </a:r>
          </a:p>
          <a:p>
            <a:r>
              <a:rPr lang="en-US" dirty="0" smtClean="0">
                <a:latin typeface="Candara"/>
                <a:cs typeface="Candara"/>
              </a:rPr>
              <a:t>Scholarly Communication embraces author &amp; user/reader</a:t>
            </a:r>
          </a:p>
          <a:p>
            <a:r>
              <a:rPr lang="en-US" dirty="0" smtClean="0">
                <a:latin typeface="Candara"/>
                <a:cs typeface="Candara"/>
              </a:rPr>
              <a:t>Information Literacy intersections with Scholarly Communication practices address digital divide</a:t>
            </a:r>
          </a:p>
          <a:p>
            <a:r>
              <a:rPr lang="en-US" dirty="0" smtClean="0">
                <a:latin typeface="Candara"/>
                <a:cs typeface="Candara"/>
              </a:rPr>
              <a:t>Forge new opportunities</a:t>
            </a:r>
          </a:p>
          <a:p>
            <a:r>
              <a:rPr lang="en-US" dirty="0" smtClean="0">
                <a:latin typeface="Candara"/>
                <a:cs typeface="Candara"/>
              </a:rPr>
              <a:t>Complimentary role for librarians to promote information generation and knowledge management</a:t>
            </a:r>
          </a:p>
          <a:p>
            <a:r>
              <a:rPr lang="en-US" dirty="0" smtClean="0">
                <a:latin typeface="Candara"/>
                <a:cs typeface="Candara"/>
              </a:rPr>
              <a:t>Libraries adopt &amp; perform more roles on campus      </a:t>
            </a:r>
          </a:p>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5029200"/>
            <a:ext cx="17526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553200" y="6387969"/>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0365879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000090"/>
                </a:solidFill>
                <a:latin typeface="Candara"/>
                <a:cs typeface="Candara"/>
              </a:rPr>
              <a:t>Intensifying Relationship between Instruction &amp; Scholarly Outputs</a:t>
            </a:r>
            <a:endParaRPr lang="en-US" b="1" dirty="0">
              <a:solidFill>
                <a:srgbClr val="000090"/>
              </a:solidFill>
              <a:latin typeface="Candara"/>
              <a:cs typeface="Candara"/>
            </a:endParaRPr>
          </a:p>
        </p:txBody>
      </p:sp>
      <p:sp>
        <p:nvSpPr>
          <p:cNvPr id="3" name="Content Placeholder 2"/>
          <p:cNvSpPr>
            <a:spLocks noGrp="1"/>
          </p:cNvSpPr>
          <p:nvPr>
            <p:ph idx="1"/>
          </p:nvPr>
        </p:nvSpPr>
        <p:spPr>
          <a:xfrm>
            <a:off x="76200" y="1600200"/>
            <a:ext cx="7848600" cy="5257800"/>
          </a:xfrm>
        </p:spPr>
        <p:txBody>
          <a:bodyPr>
            <a:normAutofit fontScale="92500" lnSpcReduction="20000"/>
          </a:bodyPr>
          <a:lstStyle/>
          <a:p>
            <a:endParaRPr lang="en-US" sz="2800" dirty="0" smtClean="0"/>
          </a:p>
          <a:p>
            <a:r>
              <a:rPr lang="en-US" sz="2800" dirty="0" smtClean="0">
                <a:latin typeface="Candara"/>
                <a:cs typeface="Candara"/>
              </a:rPr>
              <a:t>New authorship role for students – from undergraduates through graduate &amp; professional schools</a:t>
            </a:r>
          </a:p>
          <a:p>
            <a:pPr lvl="1"/>
            <a:r>
              <a:rPr lang="en-US" sz="2800" dirty="0">
                <a:latin typeface="Candara"/>
                <a:cs typeface="Candara"/>
              </a:rPr>
              <a:t>Student work is nurtured for posterity through deposits in  repositories; ETDs increasingly widespread; student authorship highly promoted</a:t>
            </a:r>
          </a:p>
          <a:p>
            <a:r>
              <a:rPr lang="en-US" sz="2800" dirty="0" smtClean="0">
                <a:latin typeface="Candara"/>
                <a:cs typeface="Candara"/>
              </a:rPr>
              <a:t>Rethinking pathways &amp; methods</a:t>
            </a:r>
          </a:p>
          <a:p>
            <a:r>
              <a:rPr lang="en-US" sz="2800" dirty="0" smtClean="0">
                <a:latin typeface="Candara"/>
                <a:cs typeface="Candara"/>
              </a:rPr>
              <a:t>Exposure to intellectual property is front &amp; center</a:t>
            </a:r>
          </a:p>
          <a:p>
            <a:r>
              <a:rPr lang="en-US" sz="2800" dirty="0" smtClean="0">
                <a:latin typeface="Candara"/>
                <a:cs typeface="Candara"/>
              </a:rPr>
              <a:t>Media &amp; software playing critical role</a:t>
            </a:r>
          </a:p>
          <a:p>
            <a:pPr marL="0" indent="0">
              <a:buNone/>
            </a:pPr>
            <a:endParaRPr lang="en-US" sz="3000" dirty="0" smtClean="0"/>
          </a:p>
          <a:p>
            <a:pPr marL="0" indent="0">
              <a:buNone/>
            </a:pPr>
            <a:endParaRPr lang="en-US" dirty="0" smtClean="0"/>
          </a:p>
          <a:p>
            <a:endParaRPr lang="en-US" dirty="0" smtClean="0"/>
          </a:p>
          <a:p>
            <a:pPr marL="0" indent="0">
              <a:buNone/>
            </a:pPr>
            <a:r>
              <a:rPr lang="en-US" dirty="0" smtClean="0"/>
              <a:t> </a:t>
            </a:r>
          </a:p>
          <a:p>
            <a:endParaRPr lang="en-US" dirty="0"/>
          </a:p>
        </p:txBody>
      </p:sp>
      <p:pic>
        <p:nvPicPr>
          <p:cNvPr id="3074" name="Picture 2" descr="https://encrypted-tbn3.gstatic.com/images?q=tbn:ANd9GcTF6-d8CLq8BkcaSZ3CxUht9qzXqs6Mqq0otOkeAjT3yuqhTzNmT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4953000"/>
            <a:ext cx="2552766" cy="16346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477000" y="6538865"/>
            <a:ext cx="2525038" cy="369332"/>
          </a:xfrm>
          <a:prstGeom prst="rect">
            <a:avLst/>
          </a:prstGeom>
          <a:noFill/>
        </p:spPr>
        <p:txBody>
          <a:bodyPr wrap="square" rtlCol="0">
            <a:spAutoFit/>
          </a:bodyPr>
          <a:lstStyle/>
          <a:p>
            <a:r>
              <a:rPr lang="en-US" sz="1200" dirty="0">
                <a:latin typeface="Candara"/>
                <a:cs typeface="Candara"/>
                <a:hlinkClick r:id="rId4"/>
              </a:rPr>
              <a:t>www.marshallip.com</a:t>
            </a:r>
            <a:r>
              <a:rPr lang="en-US" dirty="0">
                <a:latin typeface="Candara"/>
                <a:cs typeface="Candara"/>
              </a:rPr>
              <a:t> </a:t>
            </a:r>
          </a:p>
        </p:txBody>
      </p:sp>
      <p:sp>
        <p:nvSpPr>
          <p:cNvPr id="6" name="TextBox 5"/>
          <p:cNvSpPr txBox="1"/>
          <p:nvPr/>
        </p:nvSpPr>
        <p:spPr>
          <a:xfrm>
            <a:off x="5486400" y="6393169"/>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080384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b="1" dirty="0">
                <a:solidFill>
                  <a:srgbClr val="000090"/>
                </a:solidFill>
                <a:latin typeface="Candara"/>
                <a:cs typeface="Candara"/>
              </a:rPr>
              <a:t>Anticipating Change, Looking Forward, Making Sense of the Future</a:t>
            </a:r>
          </a:p>
        </p:txBody>
      </p:sp>
      <p:sp>
        <p:nvSpPr>
          <p:cNvPr id="3" name="Content Placeholder 2"/>
          <p:cNvSpPr>
            <a:spLocks noGrp="1"/>
          </p:cNvSpPr>
          <p:nvPr>
            <p:ph idx="1"/>
          </p:nvPr>
        </p:nvSpPr>
        <p:spPr>
          <a:xfrm>
            <a:off x="3962400" y="1371600"/>
            <a:ext cx="5181600" cy="5181600"/>
          </a:xfrm>
        </p:spPr>
        <p:txBody>
          <a:bodyPr>
            <a:noAutofit/>
          </a:bodyPr>
          <a:lstStyle/>
          <a:p>
            <a:pPr marL="0" indent="0">
              <a:buNone/>
            </a:pPr>
            <a:endParaRPr lang="en-US" sz="2800" dirty="0" smtClean="0">
              <a:latin typeface="Candara"/>
              <a:cs typeface="Candara"/>
            </a:endParaRPr>
          </a:p>
          <a:p>
            <a:pPr marL="0" indent="0">
              <a:buNone/>
            </a:pPr>
            <a:r>
              <a:rPr lang="en-US" sz="2800" dirty="0" smtClean="0">
                <a:latin typeface="Candara"/>
                <a:cs typeface="Candara"/>
              </a:rPr>
              <a:t>Libraries &amp; Librarians will:</a:t>
            </a:r>
            <a:endParaRPr lang="en-US" sz="2800" dirty="0">
              <a:latin typeface="Candara"/>
              <a:cs typeface="Candara"/>
            </a:endParaRPr>
          </a:p>
          <a:p>
            <a:r>
              <a:rPr lang="en-US" dirty="0">
                <a:latin typeface="Candara"/>
                <a:cs typeface="Candara"/>
              </a:rPr>
              <a:t>M</a:t>
            </a:r>
            <a:r>
              <a:rPr lang="en-US" dirty="0" smtClean="0">
                <a:latin typeface="Candara"/>
                <a:cs typeface="Candara"/>
              </a:rPr>
              <a:t>onitor the higher education landscape</a:t>
            </a:r>
          </a:p>
          <a:p>
            <a:r>
              <a:rPr lang="en-US" dirty="0" smtClean="0">
                <a:latin typeface="Candara"/>
                <a:cs typeface="Candara"/>
              </a:rPr>
              <a:t>Assume a greater advocacy role</a:t>
            </a:r>
          </a:p>
          <a:p>
            <a:r>
              <a:rPr lang="en-US" dirty="0" smtClean="0">
                <a:latin typeface="Candara"/>
                <a:cs typeface="Candara"/>
              </a:rPr>
              <a:t>Encourage scholarly publishing with best practices</a:t>
            </a:r>
          </a:p>
          <a:p>
            <a:r>
              <a:rPr lang="en-US" dirty="0">
                <a:latin typeface="Candara"/>
                <a:cs typeface="Candara"/>
              </a:rPr>
              <a:t>R</a:t>
            </a:r>
            <a:r>
              <a:rPr lang="en-US" dirty="0" smtClean="0">
                <a:latin typeface="Candara"/>
                <a:cs typeface="Candara"/>
              </a:rPr>
              <a:t>einforce local and institutional needs </a:t>
            </a:r>
          </a:p>
          <a:p>
            <a:r>
              <a:rPr lang="en-US" dirty="0" smtClean="0">
                <a:latin typeface="Candara"/>
                <a:cs typeface="Candara"/>
              </a:rPr>
              <a:t>Develop information literacy to include topics encompassed by scholarly communication themes</a:t>
            </a:r>
          </a:p>
          <a:p>
            <a:pPr marL="0" indent="0">
              <a:buNone/>
            </a:pPr>
            <a:endParaRPr lang="en-US" sz="2800" dirty="0"/>
          </a:p>
        </p:txBody>
      </p:sp>
      <p:pic>
        <p:nvPicPr>
          <p:cNvPr id="2050" name="Picture 2" descr="http://www.strategydriven.com/wp-content/themes/strategydriven/img/PathToTheFuture.jpg"/>
          <p:cNvPicPr>
            <a:picLocks noChangeAspect="1" noChangeArrowheads="1"/>
          </p:cNvPicPr>
          <p:nvPr/>
        </p:nvPicPr>
        <p:blipFill rotWithShape="1">
          <a:blip r:embed="rId3">
            <a:extLst>
              <a:ext uri="{28A0092B-C50C-407E-A947-70E740481C1C}">
                <a14:useLocalDpi xmlns:a14="http://schemas.microsoft.com/office/drawing/2010/main" val="0"/>
              </a:ext>
            </a:extLst>
          </a:blip>
          <a:srcRect l="14466" t="8861" r="25196" b="9064"/>
          <a:stretch/>
        </p:blipFill>
        <p:spPr bwMode="auto">
          <a:xfrm>
            <a:off x="0" y="2595883"/>
            <a:ext cx="3962400" cy="35763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flipH="1">
            <a:off x="45390" y="6116451"/>
            <a:ext cx="2774009" cy="261610"/>
          </a:xfrm>
          <a:prstGeom prst="rect">
            <a:avLst/>
          </a:prstGeom>
          <a:noFill/>
        </p:spPr>
        <p:txBody>
          <a:bodyPr wrap="square" rtlCol="0">
            <a:spAutoFit/>
          </a:bodyPr>
          <a:lstStyle/>
          <a:p>
            <a:r>
              <a:rPr lang="en-US" sz="1100" dirty="0">
                <a:latin typeface="Candara"/>
                <a:cs typeface="Candara"/>
                <a:hlinkClick r:id="rId4"/>
              </a:rPr>
              <a:t>www.strategydriven.com</a:t>
            </a:r>
            <a:r>
              <a:rPr lang="en-US" sz="1100" dirty="0"/>
              <a:t> </a:t>
            </a:r>
          </a:p>
        </p:txBody>
      </p:sp>
      <p:sp>
        <p:nvSpPr>
          <p:cNvPr id="6" name="TextBox 5"/>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33725860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000090"/>
                </a:solidFill>
                <a:latin typeface="Candara"/>
                <a:cs typeface="Candara"/>
              </a:rPr>
              <a:t> Alignments or Disconnects?</a:t>
            </a:r>
            <a:endParaRPr lang="en-US" b="1" dirty="0">
              <a:solidFill>
                <a:srgbClr val="000090"/>
              </a:solidFill>
              <a:latin typeface="Candara"/>
              <a:cs typeface="Candara"/>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9727339"/>
              </p:ext>
            </p:extLst>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4076930" y="1676400"/>
            <a:ext cx="865632"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159393" y="3505200"/>
            <a:ext cx="865632" cy="1200329"/>
          </a:xfrm>
          <a:prstGeom prst="rect">
            <a:avLst/>
          </a:prstGeom>
          <a:noFill/>
        </p:spPr>
        <p:txBody>
          <a:bodyPr wrap="square" rtlCol="0">
            <a:spAutoFit/>
          </a:bodyPr>
          <a:lstStyle/>
          <a:p>
            <a:r>
              <a:rPr lang="en-US" sz="7200" b="1" dirty="0" smtClean="0"/>
              <a:t>?</a:t>
            </a:r>
            <a:endParaRPr lang="en-US" sz="7200" b="1" dirty="0"/>
          </a:p>
        </p:txBody>
      </p:sp>
    </p:spTree>
    <p:extLst>
      <p:ext uri="{BB962C8B-B14F-4D97-AF65-F5344CB8AC3E}">
        <p14:creationId xmlns:p14="http://schemas.microsoft.com/office/powerpoint/2010/main" val="72705922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73E87"/>
                </a:solidFill>
                <a:latin typeface="Candara"/>
                <a:cs typeface="Candara"/>
              </a:rPr>
              <a:t>Contact Information</a:t>
            </a:r>
            <a:endParaRPr lang="en-US" b="1" dirty="0">
              <a:solidFill>
                <a:srgbClr val="073E87"/>
              </a:solidFill>
              <a:latin typeface="Candara"/>
              <a:cs typeface="Candara"/>
            </a:endParaRPr>
          </a:p>
        </p:txBody>
      </p:sp>
      <p:sp>
        <p:nvSpPr>
          <p:cNvPr id="4" name="Content Placeholder 3"/>
          <p:cNvSpPr>
            <a:spLocks noGrp="1"/>
          </p:cNvSpPr>
          <p:nvPr>
            <p:ph sz="half" idx="1"/>
          </p:nvPr>
        </p:nvSpPr>
        <p:spPr/>
        <p:txBody>
          <a:bodyPr/>
          <a:lstStyle/>
          <a:p>
            <a:r>
              <a:rPr lang="en-US" dirty="0" smtClean="0">
                <a:latin typeface="Candara"/>
                <a:cs typeface="Candara"/>
              </a:rPr>
              <a:t>Stephanie Davis-Kahl</a:t>
            </a:r>
          </a:p>
          <a:p>
            <a:r>
              <a:rPr lang="en-US" dirty="0" smtClean="0">
                <a:latin typeface="Candara"/>
                <a:cs typeface="Candara"/>
                <a:hlinkClick r:id="rId3"/>
              </a:rPr>
              <a:t>sdaviska@iwu.edu</a:t>
            </a:r>
            <a:endParaRPr lang="en-US" dirty="0" smtClean="0">
              <a:latin typeface="Candara"/>
              <a:cs typeface="Candara"/>
            </a:endParaRPr>
          </a:p>
          <a:p>
            <a:pPr marL="0" indent="0">
              <a:buNone/>
            </a:pPr>
            <a:endParaRPr lang="en-US" dirty="0">
              <a:latin typeface="Candara"/>
              <a:cs typeface="Candara"/>
            </a:endParaRPr>
          </a:p>
          <a:p>
            <a:pPr marL="0" indent="0">
              <a:buNone/>
            </a:pPr>
            <a:endParaRPr lang="en-US" dirty="0" smtClean="0">
              <a:latin typeface="Candara"/>
              <a:cs typeface="Candara"/>
            </a:endParaRPr>
          </a:p>
          <a:p>
            <a:r>
              <a:rPr lang="en-US" dirty="0" smtClean="0">
                <a:latin typeface="Candara"/>
                <a:cs typeface="Candara"/>
              </a:rPr>
              <a:t>Kim </a:t>
            </a:r>
            <a:r>
              <a:rPr lang="en-US" dirty="0" err="1" smtClean="0">
                <a:latin typeface="Candara"/>
                <a:cs typeface="Candara"/>
              </a:rPr>
              <a:t>Duckett</a:t>
            </a:r>
            <a:endParaRPr lang="en-US" dirty="0">
              <a:latin typeface="Candara"/>
              <a:cs typeface="Candara"/>
            </a:endParaRPr>
          </a:p>
          <a:p>
            <a:r>
              <a:rPr lang="en-US" dirty="0" smtClean="0">
                <a:latin typeface="Candara"/>
                <a:cs typeface="Candara"/>
                <a:hlinkClick r:id="rId4"/>
              </a:rPr>
              <a:t>klduckett@ncsu.edu</a:t>
            </a:r>
            <a:endParaRPr lang="en-US" dirty="0" smtClean="0">
              <a:latin typeface="Candara"/>
              <a:cs typeface="Candara"/>
            </a:endParaRPr>
          </a:p>
          <a:p>
            <a:pPr marL="0" indent="0">
              <a:buNone/>
            </a:pPr>
            <a:endParaRPr lang="en-US" dirty="0">
              <a:latin typeface="Candara"/>
              <a:cs typeface="Candara"/>
            </a:endParaRPr>
          </a:p>
        </p:txBody>
      </p:sp>
      <p:sp>
        <p:nvSpPr>
          <p:cNvPr id="5" name="Content Placeholder 4"/>
          <p:cNvSpPr>
            <a:spLocks noGrp="1"/>
          </p:cNvSpPr>
          <p:nvPr>
            <p:ph sz="half" idx="2"/>
          </p:nvPr>
        </p:nvSpPr>
        <p:spPr/>
        <p:txBody>
          <a:bodyPr/>
          <a:lstStyle/>
          <a:p>
            <a:r>
              <a:rPr lang="en-US" dirty="0" smtClean="0">
                <a:latin typeface="Candara"/>
                <a:cs typeface="Candara"/>
              </a:rPr>
              <a:t>Julia </a:t>
            </a:r>
            <a:r>
              <a:rPr lang="en-US" dirty="0" err="1" smtClean="0">
                <a:latin typeface="Candara"/>
                <a:cs typeface="Candara"/>
              </a:rPr>
              <a:t>Gelfand</a:t>
            </a:r>
            <a:endParaRPr lang="en-US" dirty="0" smtClean="0">
              <a:latin typeface="Candara"/>
              <a:cs typeface="Candara"/>
            </a:endParaRPr>
          </a:p>
          <a:p>
            <a:r>
              <a:rPr lang="en-US" dirty="0" smtClean="0">
                <a:latin typeface="Candara"/>
                <a:cs typeface="Candara"/>
                <a:hlinkClick r:id="rId5"/>
              </a:rPr>
              <a:t>jgelfand@uci.edu</a:t>
            </a:r>
            <a:endParaRPr lang="en-US" dirty="0" smtClean="0">
              <a:latin typeface="Candara"/>
              <a:cs typeface="Candara"/>
            </a:endParaRPr>
          </a:p>
          <a:p>
            <a:pPr marL="0" indent="0">
              <a:buNone/>
            </a:pPr>
            <a:endParaRPr lang="en-US" dirty="0" smtClean="0">
              <a:latin typeface="Candara"/>
              <a:cs typeface="Candara"/>
            </a:endParaRPr>
          </a:p>
          <a:p>
            <a:pPr marL="0" indent="0">
              <a:buNone/>
            </a:pPr>
            <a:endParaRPr lang="en-US" dirty="0" smtClean="0">
              <a:latin typeface="Candara"/>
              <a:cs typeface="Candara"/>
            </a:endParaRPr>
          </a:p>
          <a:p>
            <a:r>
              <a:rPr lang="en-US" dirty="0" smtClean="0">
                <a:latin typeface="Candara"/>
                <a:cs typeface="Candara"/>
              </a:rPr>
              <a:t>Cathy </a:t>
            </a:r>
            <a:r>
              <a:rPr lang="en-US" dirty="0">
                <a:latin typeface="Candara"/>
                <a:cs typeface="Candara"/>
              </a:rPr>
              <a:t>Palmer</a:t>
            </a:r>
          </a:p>
          <a:p>
            <a:r>
              <a:rPr lang="en-US" dirty="0">
                <a:latin typeface="Candara"/>
                <a:cs typeface="Candara"/>
                <a:hlinkClick r:id="rId6"/>
              </a:rPr>
              <a:t>cpalmer@uci.edu</a:t>
            </a:r>
            <a:endParaRPr lang="en-US" dirty="0">
              <a:latin typeface="Candara"/>
              <a:cs typeface="Candara"/>
            </a:endParaRPr>
          </a:p>
          <a:p>
            <a:pPr marL="0" indent="0">
              <a:buNone/>
            </a:pPr>
            <a:endParaRPr lang="en-US" dirty="0"/>
          </a:p>
        </p:txBody>
      </p:sp>
      <p:pic>
        <p:nvPicPr>
          <p:cNvPr id="6" name="Content Placeholder 7" descr="ncsu-logo.gif"/>
          <p:cNvPicPr>
            <a:picLocks noChangeAspect="1"/>
          </p:cNvPicPr>
          <p:nvPr/>
        </p:nvPicPr>
        <p:blipFill rotWithShape="1">
          <a:blip r:embed="rId7">
            <a:extLst>
              <a:ext uri="{28A0092B-C50C-407E-A947-70E740481C1C}">
                <a14:useLocalDpi xmlns:a14="http://schemas.microsoft.com/office/drawing/2010/main" val="0"/>
              </a:ext>
            </a:extLst>
          </a:blip>
          <a:srcRect t="-20336" b="-18374"/>
          <a:stretch/>
        </p:blipFill>
        <p:spPr>
          <a:xfrm>
            <a:off x="1066800" y="4800600"/>
            <a:ext cx="2696826" cy="626828"/>
          </a:xfrm>
          <a:prstGeom prst="rect">
            <a:avLst/>
          </a:prstGeom>
        </p:spPr>
      </p:pic>
      <p:pic>
        <p:nvPicPr>
          <p:cNvPr id="7" name="Picture 6" descr="iwu_seal.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0600" y="2819400"/>
            <a:ext cx="2588470" cy="747266"/>
          </a:xfrm>
          <a:prstGeom prst="rect">
            <a:avLst/>
          </a:prstGeom>
        </p:spPr>
      </p:pic>
      <p:pic>
        <p:nvPicPr>
          <p:cNvPr id="9" name="Picture 8" descr="Screen Shot 2013-03-27 at 12.53.37 P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00600" y="2819400"/>
            <a:ext cx="3239568" cy="685292"/>
          </a:xfrm>
          <a:prstGeom prst="rect">
            <a:avLst/>
          </a:prstGeom>
        </p:spPr>
      </p:pic>
      <p:pic>
        <p:nvPicPr>
          <p:cNvPr id="3" name="Picture 2"/>
          <p:cNvPicPr>
            <a:picLocks noChangeAspect="1"/>
          </p:cNvPicPr>
          <p:nvPr/>
        </p:nvPicPr>
        <p:blipFill>
          <a:blip r:embed="rId10"/>
          <a:stretch>
            <a:fillRect/>
          </a:stretch>
        </p:blipFill>
        <p:spPr>
          <a:xfrm>
            <a:off x="7696200" y="6248400"/>
            <a:ext cx="1117600" cy="393700"/>
          </a:xfrm>
          <a:prstGeom prst="rect">
            <a:avLst/>
          </a:prstGeom>
        </p:spPr>
      </p:pic>
    </p:spTree>
    <p:extLst>
      <p:ext uri="{BB962C8B-B14F-4D97-AF65-F5344CB8AC3E}">
        <p14:creationId xmlns:p14="http://schemas.microsoft.com/office/powerpoint/2010/main" val="247093088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762000"/>
            <a:ext cx="8077200" cy="4801315"/>
          </a:xfrm>
          <a:prstGeom prst="rect">
            <a:avLst/>
          </a:prstGeom>
          <a:noFill/>
        </p:spPr>
        <p:txBody>
          <a:bodyPr wrap="square" rtlCol="0">
            <a:spAutoFit/>
          </a:bodyPr>
          <a:lstStyle/>
          <a:p>
            <a:pPr algn="ctr"/>
            <a:r>
              <a:rPr lang="en-US" sz="3600" b="1" dirty="0">
                <a:solidFill>
                  <a:srgbClr val="000090"/>
                </a:solidFill>
                <a:latin typeface="Candara"/>
                <a:cs typeface="Candara"/>
              </a:rPr>
              <a:t>Becoming Catalysts in Exceptional Research and Learning: </a:t>
            </a:r>
            <a:endParaRPr lang="en-US" sz="3600" b="1" dirty="0" smtClean="0">
              <a:solidFill>
                <a:srgbClr val="000090"/>
              </a:solidFill>
              <a:latin typeface="Candara"/>
              <a:cs typeface="Candara"/>
            </a:endParaRPr>
          </a:p>
          <a:p>
            <a:pPr algn="ctr"/>
            <a:r>
              <a:rPr lang="en-US" sz="3600" b="1" dirty="0" smtClean="0">
                <a:solidFill>
                  <a:srgbClr val="000090"/>
                </a:solidFill>
                <a:latin typeface="Candara"/>
                <a:cs typeface="Candara"/>
              </a:rPr>
              <a:t>The </a:t>
            </a:r>
            <a:r>
              <a:rPr lang="en-US" sz="3600" b="1" dirty="0">
                <a:solidFill>
                  <a:srgbClr val="000090"/>
                </a:solidFill>
                <a:latin typeface="Candara"/>
                <a:cs typeface="Candara"/>
              </a:rPr>
              <a:t>Intersections of Information Literacy and Scholarly </a:t>
            </a:r>
            <a:r>
              <a:rPr lang="en-US" sz="3600" b="1" dirty="0" smtClean="0">
                <a:solidFill>
                  <a:srgbClr val="000090"/>
                </a:solidFill>
                <a:latin typeface="Candara"/>
                <a:cs typeface="Candara"/>
              </a:rPr>
              <a:t>Communication</a:t>
            </a:r>
          </a:p>
          <a:p>
            <a:endParaRPr lang="en-US" dirty="0">
              <a:latin typeface="Candara"/>
              <a:cs typeface="Candara"/>
            </a:endParaRPr>
          </a:p>
          <a:p>
            <a:pPr algn="ctr"/>
            <a:r>
              <a:rPr lang="en-US" sz="2400" dirty="0" smtClean="0">
                <a:latin typeface="Candara"/>
                <a:cs typeface="Candara"/>
              </a:rPr>
              <a:t>Friday, April 12</a:t>
            </a:r>
          </a:p>
          <a:p>
            <a:pPr algn="ctr"/>
            <a:r>
              <a:rPr lang="en-US" sz="2400" dirty="0" smtClean="0">
                <a:latin typeface="Candara"/>
                <a:cs typeface="Candara"/>
              </a:rPr>
              <a:t>8:30 am – 9:30 am</a:t>
            </a:r>
          </a:p>
          <a:p>
            <a:pPr algn="ctr"/>
            <a:r>
              <a:rPr lang="en-US" sz="2400" dirty="0" smtClean="0">
                <a:latin typeface="Candara"/>
                <a:cs typeface="Candara"/>
              </a:rPr>
              <a:t>Marriott Hotel, Grand Ballroom 9-10</a:t>
            </a:r>
            <a:endParaRPr lang="en-US" sz="2400" dirty="0">
              <a:latin typeface="Candara"/>
              <a:cs typeface="Candara"/>
            </a:endParaRPr>
          </a:p>
          <a:p>
            <a:pPr algn="ctr"/>
            <a:endParaRPr lang="en-US" dirty="0" smtClean="0">
              <a:latin typeface="Candara"/>
              <a:cs typeface="Candara"/>
            </a:endParaRPr>
          </a:p>
          <a:p>
            <a:pPr algn="ctr"/>
            <a:r>
              <a:rPr lang="en-US" dirty="0" smtClean="0">
                <a:latin typeface="Candara"/>
                <a:cs typeface="Candara"/>
              </a:rPr>
              <a:t>Erin </a:t>
            </a:r>
            <a:r>
              <a:rPr lang="en-US" dirty="0">
                <a:latin typeface="Candara"/>
                <a:cs typeface="Candara"/>
              </a:rPr>
              <a:t>Ellis, Head of Instructional Services, University of Kansas, Lawrence, KS</a:t>
            </a:r>
          </a:p>
          <a:p>
            <a:pPr algn="ctr"/>
            <a:r>
              <a:rPr lang="en-US" dirty="0" smtClean="0">
                <a:latin typeface="Candara"/>
                <a:cs typeface="Candara"/>
              </a:rPr>
              <a:t>Joyce </a:t>
            </a:r>
            <a:r>
              <a:rPr lang="en-US" dirty="0" err="1">
                <a:latin typeface="Candara"/>
                <a:cs typeface="Candara"/>
              </a:rPr>
              <a:t>Ogburn</a:t>
            </a:r>
            <a:r>
              <a:rPr lang="en-US" dirty="0">
                <a:latin typeface="Candara"/>
                <a:cs typeface="Candara"/>
              </a:rPr>
              <a:t>, University of Utah</a:t>
            </a:r>
          </a:p>
          <a:p>
            <a:pPr algn="ctr"/>
            <a:r>
              <a:rPr lang="en-US" dirty="0" smtClean="0">
                <a:latin typeface="Candara"/>
                <a:cs typeface="Candara"/>
              </a:rPr>
              <a:t>Kevin </a:t>
            </a:r>
            <a:r>
              <a:rPr lang="en-US" dirty="0">
                <a:latin typeface="Candara"/>
                <a:cs typeface="Candara"/>
              </a:rPr>
              <a:t>Smith, Duke University, Durham, NC</a:t>
            </a:r>
          </a:p>
        </p:txBody>
      </p:sp>
      <p:pic>
        <p:nvPicPr>
          <p:cNvPr id="3" name="Picture 2" descr="acrl_log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715000"/>
            <a:ext cx="4229100" cy="939800"/>
          </a:xfrm>
          <a:prstGeom prst="rect">
            <a:avLst/>
          </a:prstGeom>
        </p:spPr>
      </p:pic>
    </p:spTree>
    <p:extLst>
      <p:ext uri="{BB962C8B-B14F-4D97-AF65-F5344CB8AC3E}">
        <p14:creationId xmlns:p14="http://schemas.microsoft.com/office/powerpoint/2010/main" val="138313440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solidFill>
                  <a:srgbClr val="073E87"/>
                </a:solidFill>
                <a:latin typeface="Candara"/>
                <a:cs typeface="Candara"/>
              </a:rPr>
              <a:t>Resources</a:t>
            </a:r>
            <a:endParaRPr lang="en-US" b="1" dirty="0">
              <a:solidFill>
                <a:srgbClr val="073E87"/>
              </a:solidFill>
              <a:latin typeface="Candara"/>
              <a:cs typeface="Candara"/>
            </a:endParaRPr>
          </a:p>
        </p:txBody>
      </p:sp>
      <p:sp>
        <p:nvSpPr>
          <p:cNvPr id="2" name="Content Placeholder 1"/>
          <p:cNvSpPr>
            <a:spLocks noGrp="1"/>
          </p:cNvSpPr>
          <p:nvPr>
            <p:ph idx="1"/>
          </p:nvPr>
        </p:nvSpPr>
        <p:spPr>
          <a:xfrm>
            <a:off x="457200" y="1447800"/>
            <a:ext cx="8229600" cy="4876800"/>
          </a:xfrm>
        </p:spPr>
        <p:txBody>
          <a:bodyPr>
            <a:normAutofit fontScale="92500" lnSpcReduction="10000"/>
          </a:bodyPr>
          <a:lstStyle/>
          <a:p>
            <a:r>
              <a:rPr lang="en-US" sz="2000" i="1" dirty="0" smtClean="0">
                <a:latin typeface="Candara"/>
                <a:cs typeface="Candara"/>
              </a:rPr>
              <a:t>Common </a:t>
            </a:r>
            <a:r>
              <a:rPr lang="en-US" sz="2000" i="1" dirty="0">
                <a:latin typeface="Candara"/>
                <a:cs typeface="Candara"/>
              </a:rPr>
              <a:t>Ground at the Nexus of Information Literacy &amp; Scholarly Communication</a:t>
            </a:r>
            <a:r>
              <a:rPr lang="en-US" sz="2000" dirty="0">
                <a:latin typeface="Candara"/>
                <a:cs typeface="Candara"/>
              </a:rPr>
              <a:t>, eds. Stephanie Davis-Kahl and </a:t>
            </a:r>
            <a:r>
              <a:rPr lang="en-US" sz="2000" dirty="0" err="1">
                <a:latin typeface="Candara"/>
                <a:cs typeface="Candara"/>
              </a:rPr>
              <a:t>Merinda</a:t>
            </a:r>
            <a:r>
              <a:rPr lang="en-US" sz="2000" dirty="0">
                <a:latin typeface="Candara"/>
                <a:cs typeface="Candara"/>
              </a:rPr>
              <a:t> Kaye Hensley, ACRL, 2013. [OA edition available via: </a:t>
            </a:r>
            <a:r>
              <a:rPr lang="en-US" sz="2000" dirty="0">
                <a:latin typeface="Candara"/>
                <a:cs typeface="Candara"/>
                <a:hlinkClick r:id="rId2"/>
              </a:rPr>
              <a:t>http://www.alastore.ala.org/detail.aspx?ID=4383</a:t>
            </a:r>
            <a:r>
              <a:rPr lang="en-US" sz="2000" dirty="0">
                <a:latin typeface="Candara"/>
                <a:cs typeface="Candara"/>
              </a:rPr>
              <a:t>]</a:t>
            </a:r>
          </a:p>
          <a:p>
            <a:r>
              <a:rPr lang="en-US" sz="2000" i="1" dirty="0">
                <a:latin typeface="Candara"/>
                <a:ea typeface="ＭＳ Ｐゴシック" charset="0"/>
                <a:cs typeface="Candara"/>
              </a:rPr>
              <a:t>Intersections of Scholarly Communication and Information Literacy: Creating Strategic Collaborations for a Changing Academic Environment</a:t>
            </a:r>
            <a:r>
              <a:rPr lang="en-US" sz="2000" dirty="0">
                <a:latin typeface="Candara"/>
                <a:ea typeface="ＭＳ Ｐゴシック" charset="0"/>
                <a:cs typeface="Candara"/>
              </a:rPr>
              <a:t>, Association of College &amp; Research Libraries, March 2013.  [http://</a:t>
            </a:r>
            <a:r>
              <a:rPr lang="en-US" sz="2000" dirty="0" err="1">
                <a:latin typeface="Candara"/>
                <a:ea typeface="ＭＳ Ｐゴシック" charset="0"/>
                <a:cs typeface="Candara"/>
              </a:rPr>
              <a:t>acrl.ala.org</a:t>
            </a:r>
            <a:r>
              <a:rPr lang="en-US" sz="2000" dirty="0">
                <a:latin typeface="Candara"/>
                <a:ea typeface="ＭＳ Ｐゴシック" charset="0"/>
                <a:cs typeface="Candara"/>
              </a:rPr>
              <a:t>/intersections/]</a:t>
            </a:r>
            <a:endParaRPr lang="en-US" sz="2000" i="1" dirty="0">
              <a:latin typeface="Candara"/>
              <a:ea typeface="ＭＳ Ｐゴシック" charset="0"/>
              <a:cs typeface="Candara"/>
            </a:endParaRPr>
          </a:p>
          <a:p>
            <a:r>
              <a:rPr lang="en-US" sz="2000" dirty="0" smtClean="0">
                <a:latin typeface="Candara"/>
                <a:cs typeface="Candara"/>
              </a:rPr>
              <a:t>Keane</a:t>
            </a:r>
            <a:r>
              <a:rPr lang="en-US" sz="2000" dirty="0">
                <a:latin typeface="Candara"/>
                <a:cs typeface="Candara"/>
              </a:rPr>
              <a:t>, Edward P. (2012) “Librarian Viewpoints on Teaching Open Access Publishing Principles to College Students,” </a:t>
            </a:r>
            <a:r>
              <a:rPr lang="en-US" sz="2000" i="1" dirty="0">
                <a:latin typeface="Candara"/>
                <a:cs typeface="Candara"/>
              </a:rPr>
              <a:t>The Serials Librarian</a:t>
            </a:r>
            <a:r>
              <a:rPr lang="en-US" sz="2000" dirty="0">
                <a:latin typeface="Candara"/>
                <a:cs typeface="Candara"/>
              </a:rPr>
              <a:t>, 63:3-4, 333-349</a:t>
            </a:r>
            <a:r>
              <a:rPr lang="en-US" sz="2000" i="1" dirty="0" smtClean="0">
                <a:latin typeface="Candara"/>
                <a:cs typeface="Candara"/>
              </a:rPr>
              <a:t>.</a:t>
            </a:r>
          </a:p>
          <a:p>
            <a:r>
              <a:rPr lang="en-US" sz="2000" dirty="0">
                <a:latin typeface="Candara"/>
                <a:cs typeface="Candara"/>
              </a:rPr>
              <a:t>Palmer, Cathy &amp; Julia </a:t>
            </a:r>
            <a:r>
              <a:rPr lang="en-US" sz="2000" dirty="0" err="1">
                <a:latin typeface="Candara"/>
                <a:cs typeface="Candara"/>
              </a:rPr>
              <a:t>Gelfand</a:t>
            </a:r>
            <a:r>
              <a:rPr lang="en-US" sz="2000" dirty="0">
                <a:latin typeface="Candara"/>
                <a:cs typeface="Candara"/>
              </a:rPr>
              <a:t>. </a:t>
            </a:r>
            <a:r>
              <a:rPr lang="en-US" sz="2000" i="1" dirty="0">
                <a:latin typeface="Candara"/>
                <a:cs typeface="Candara"/>
              </a:rPr>
              <a:t>Information Literacy &amp; Scholarly Communication Alignments &amp; Disconnects</a:t>
            </a:r>
            <a:r>
              <a:rPr lang="en-US" sz="2000" dirty="0">
                <a:latin typeface="Candara"/>
                <a:cs typeface="Candara"/>
              </a:rPr>
              <a:t>, ACRL 2011 Poster. [http://</a:t>
            </a:r>
            <a:r>
              <a:rPr lang="en-US" sz="2000" dirty="0" err="1">
                <a:latin typeface="Candara"/>
                <a:cs typeface="Candara"/>
              </a:rPr>
              <a:t>libguides.lib.uci.edu</a:t>
            </a:r>
            <a:r>
              <a:rPr lang="en-US" sz="2000" dirty="0">
                <a:latin typeface="Candara"/>
                <a:cs typeface="Candara"/>
              </a:rPr>
              <a:t>/infolit-scomm_acrl2011Poster</a:t>
            </a:r>
            <a:r>
              <a:rPr lang="en-US" sz="2000" dirty="0" smtClean="0">
                <a:latin typeface="Candara"/>
                <a:cs typeface="Candara"/>
              </a:rPr>
              <a:t>]</a:t>
            </a:r>
            <a:endParaRPr lang="en-US" sz="2000" i="1" dirty="0">
              <a:latin typeface="Candara"/>
              <a:cs typeface="Candara"/>
            </a:endParaRPr>
          </a:p>
          <a:p>
            <a:r>
              <a:rPr lang="en-US" sz="2000" dirty="0" smtClean="0">
                <a:latin typeface="Candara"/>
                <a:ea typeface="ＭＳ Ｐゴシック" charset="0"/>
                <a:cs typeface="Candara"/>
              </a:rPr>
              <a:t>Warren</a:t>
            </a:r>
            <a:r>
              <a:rPr lang="en-US" sz="2000" dirty="0">
                <a:latin typeface="Candara"/>
                <a:ea typeface="ＭＳ Ｐゴシック" charset="0"/>
                <a:cs typeface="Candara"/>
              </a:rPr>
              <a:t>, S. and </a:t>
            </a:r>
            <a:r>
              <a:rPr lang="en-US" sz="2000" dirty="0" err="1">
                <a:latin typeface="Candara"/>
                <a:ea typeface="ＭＳ Ｐゴシック" charset="0"/>
                <a:cs typeface="Candara"/>
              </a:rPr>
              <a:t>Duckett</a:t>
            </a:r>
            <a:r>
              <a:rPr lang="en-US" sz="2000" dirty="0">
                <a:latin typeface="Candara"/>
                <a:ea typeface="ＭＳ Ｐゴシック" charset="0"/>
                <a:cs typeface="Candara"/>
              </a:rPr>
              <a:t>, K. (2010). </a:t>
            </a:r>
            <a:r>
              <a:rPr lang="ja-JP" altLang="en-US" sz="2000" dirty="0">
                <a:latin typeface="Candara"/>
                <a:ea typeface="ＭＳ Ｐゴシック" charset="0"/>
                <a:cs typeface="Candara"/>
              </a:rPr>
              <a:t>“</a:t>
            </a:r>
            <a:r>
              <a:rPr lang="en-US" sz="2000" dirty="0">
                <a:latin typeface="Candara"/>
                <a:ea typeface="ＭＳ Ｐゴシック" charset="0"/>
                <a:cs typeface="Candara"/>
              </a:rPr>
              <a:t>'Why Does Google Scholar Sometimes Ask for Money?</a:t>
            </a:r>
            <a:r>
              <a:rPr lang="ja-JP" altLang="en-US" sz="2000" dirty="0">
                <a:latin typeface="Candara"/>
                <a:ea typeface="ＭＳ Ｐゴシック" charset="0"/>
                <a:cs typeface="Candara"/>
              </a:rPr>
              <a:t>’</a:t>
            </a:r>
            <a:r>
              <a:rPr lang="en-US" sz="2000" dirty="0">
                <a:latin typeface="Candara"/>
                <a:ea typeface="ＭＳ Ｐゴシック" charset="0"/>
                <a:cs typeface="Candara"/>
              </a:rPr>
              <a:t> Engaging Science Students in Scholarly Communication and the Economics of Information,</a:t>
            </a:r>
            <a:r>
              <a:rPr lang="ja-JP" altLang="en-US" sz="2000" dirty="0">
                <a:latin typeface="Candara"/>
                <a:ea typeface="ＭＳ Ｐゴシック" charset="0"/>
                <a:cs typeface="Candara"/>
              </a:rPr>
              <a:t>”</a:t>
            </a:r>
            <a:r>
              <a:rPr lang="en-US" sz="2000" dirty="0">
                <a:latin typeface="Candara"/>
                <a:ea typeface="ＭＳ Ｐゴシック" charset="0"/>
                <a:cs typeface="Candara"/>
              </a:rPr>
              <a:t> </a:t>
            </a:r>
            <a:r>
              <a:rPr lang="en-US" sz="2000" i="1" dirty="0">
                <a:latin typeface="Candara"/>
                <a:ea typeface="ＭＳ Ｐゴシック" charset="0"/>
                <a:cs typeface="Candara"/>
              </a:rPr>
              <a:t>Journal of Library Administration</a:t>
            </a:r>
            <a:r>
              <a:rPr lang="en-US" sz="2000" dirty="0">
                <a:latin typeface="Candara"/>
                <a:ea typeface="ＭＳ Ｐゴシック" charset="0"/>
                <a:cs typeface="Candara"/>
              </a:rPr>
              <a:t>, 50:4, 349 - 372</a:t>
            </a:r>
            <a:r>
              <a:rPr lang="en-US" sz="2000" dirty="0" smtClean="0">
                <a:latin typeface="Candara"/>
                <a:ea typeface="ＭＳ Ｐゴシック" charset="0"/>
                <a:cs typeface="Candara"/>
              </a:rPr>
              <a:t>. [post-print</a:t>
            </a:r>
            <a:r>
              <a:rPr lang="en-US" sz="2000" dirty="0">
                <a:latin typeface="Candara"/>
                <a:ea typeface="ＭＳ Ｐゴシック" charset="0"/>
                <a:cs typeface="Candara"/>
              </a:rPr>
              <a:t>: http://</a:t>
            </a:r>
            <a:r>
              <a:rPr lang="en-US" sz="2000" dirty="0" err="1">
                <a:latin typeface="Candara"/>
                <a:ea typeface="ＭＳ Ｐゴシック" charset="0"/>
                <a:cs typeface="Candara"/>
              </a:rPr>
              <a:t>surface.syr.edu</a:t>
            </a:r>
            <a:r>
              <a:rPr lang="en-US" sz="2000" dirty="0">
                <a:latin typeface="Candara"/>
                <a:ea typeface="ＭＳ Ｐゴシック" charset="0"/>
                <a:cs typeface="Candara"/>
              </a:rPr>
              <a:t>/</a:t>
            </a:r>
            <a:r>
              <a:rPr lang="en-US" sz="2000" dirty="0" err="1">
                <a:latin typeface="Candara"/>
                <a:ea typeface="ＭＳ Ｐゴシック" charset="0"/>
                <a:cs typeface="Candara"/>
              </a:rPr>
              <a:t>sul</a:t>
            </a:r>
            <a:r>
              <a:rPr lang="en-US" sz="2000" dirty="0">
                <a:latin typeface="Candara"/>
                <a:ea typeface="ＭＳ Ｐゴシック" charset="0"/>
                <a:cs typeface="Candara"/>
              </a:rPr>
              <a:t>/78</a:t>
            </a:r>
            <a:r>
              <a:rPr lang="en-US" sz="2000" dirty="0" smtClean="0">
                <a:latin typeface="Candara"/>
                <a:ea typeface="ＭＳ Ｐゴシック" charset="0"/>
                <a:cs typeface="Candara"/>
              </a:rPr>
              <a:t>/</a:t>
            </a:r>
            <a:r>
              <a:rPr lang="en-US" sz="2000" dirty="0" smtClean="0">
                <a:latin typeface="Candara"/>
                <a:ea typeface="ＭＳ Ｐゴシック" charset="0"/>
                <a:cs typeface="Candara"/>
              </a:rPr>
              <a:t>]</a:t>
            </a:r>
            <a:endParaRPr lang="en-US" sz="2000" dirty="0" smtClean="0">
              <a:latin typeface="Candara"/>
              <a:ea typeface="ＭＳ Ｐゴシック" charset="0"/>
              <a:cs typeface="Candara"/>
            </a:endParaRPr>
          </a:p>
        </p:txBody>
      </p:sp>
    </p:spTree>
    <p:extLst>
      <p:ext uri="{BB962C8B-B14F-4D97-AF65-F5344CB8AC3E}">
        <p14:creationId xmlns:p14="http://schemas.microsoft.com/office/powerpoint/2010/main" val="19032725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73E87"/>
                </a:solidFill>
                <a:latin typeface="Candara"/>
                <a:cs typeface="Candara"/>
              </a:rPr>
              <a:t>Attribution</a:t>
            </a:r>
            <a:endParaRPr lang="en-US" b="1" dirty="0">
              <a:solidFill>
                <a:srgbClr val="073E87"/>
              </a:solidFill>
              <a:latin typeface="Candara"/>
              <a:cs typeface="Candara"/>
            </a:endParaRPr>
          </a:p>
        </p:txBody>
      </p:sp>
      <p:sp>
        <p:nvSpPr>
          <p:cNvPr id="13" name="Content Placeholder 12"/>
          <p:cNvSpPr>
            <a:spLocks noGrp="1"/>
          </p:cNvSpPr>
          <p:nvPr>
            <p:ph idx="1"/>
          </p:nvPr>
        </p:nvSpPr>
        <p:spPr/>
        <p:txBody>
          <a:bodyPr>
            <a:normAutofit fontScale="85000" lnSpcReduction="20000"/>
          </a:bodyPr>
          <a:lstStyle/>
          <a:p>
            <a:r>
              <a:rPr lang="en-US" sz="2000" dirty="0" smtClean="0">
                <a:latin typeface="Candara"/>
                <a:cs typeface="Candara"/>
              </a:rPr>
              <a:t>Slide </a:t>
            </a:r>
            <a:r>
              <a:rPr lang="en-US" sz="2000" dirty="0" smtClean="0">
                <a:latin typeface="Candara"/>
                <a:cs typeface="Candara"/>
              </a:rPr>
              <a:t>2: </a:t>
            </a:r>
            <a:r>
              <a:rPr lang="en-US" sz="2000" i="1" dirty="0">
                <a:latin typeface="Candara"/>
                <a:cs typeface="Candara"/>
              </a:rPr>
              <a:t>Mikado Housing, </a:t>
            </a:r>
            <a:r>
              <a:rPr lang="en-US" sz="2000" dirty="0">
                <a:latin typeface="Candara"/>
                <a:cs typeface="Candara"/>
              </a:rPr>
              <a:t>Laurent Saint-Val, </a:t>
            </a:r>
            <a:r>
              <a:rPr lang="en-US" sz="2000" dirty="0" err="1">
                <a:latin typeface="Candara"/>
                <a:cs typeface="Candara"/>
              </a:rPr>
              <a:t>Alexandre</a:t>
            </a:r>
            <a:r>
              <a:rPr lang="en-US" sz="2000" dirty="0">
                <a:latin typeface="Candara"/>
                <a:cs typeface="Candara"/>
              </a:rPr>
              <a:t> </a:t>
            </a:r>
            <a:r>
              <a:rPr lang="en-US" sz="2000" dirty="0" err="1">
                <a:latin typeface="Candara"/>
                <a:cs typeface="Candara"/>
              </a:rPr>
              <a:t>Sarazin</a:t>
            </a:r>
            <a:r>
              <a:rPr lang="en-US" sz="2000" dirty="0">
                <a:latin typeface="Candara"/>
                <a:cs typeface="Candara"/>
              </a:rPr>
              <a:t>, </a:t>
            </a:r>
            <a:r>
              <a:rPr lang="en-US" sz="2000" dirty="0" err="1">
                <a:latin typeface="Candara"/>
                <a:cs typeface="Candara"/>
              </a:rPr>
              <a:t>Shahyar</a:t>
            </a:r>
            <a:r>
              <a:rPr lang="en-US" sz="2000" dirty="0">
                <a:latin typeface="Candara"/>
                <a:cs typeface="Candara"/>
              </a:rPr>
              <a:t> </a:t>
            </a:r>
            <a:r>
              <a:rPr lang="en-US" sz="2000" dirty="0" err="1" smtClean="0">
                <a:latin typeface="Candara"/>
                <a:cs typeface="Candara"/>
              </a:rPr>
              <a:t>Shakiba</a:t>
            </a:r>
            <a:r>
              <a:rPr lang="en-US" sz="2000" dirty="0" smtClean="0">
                <a:latin typeface="Candara"/>
                <a:cs typeface="Candara"/>
              </a:rPr>
              <a:t>, </a:t>
            </a:r>
            <a:r>
              <a:rPr lang="en-US" sz="2000" dirty="0" err="1" smtClean="0">
                <a:latin typeface="Candara"/>
                <a:cs typeface="Candara"/>
              </a:rPr>
              <a:t>eVolo</a:t>
            </a:r>
            <a:r>
              <a:rPr lang="en-US" sz="2000" dirty="0" smtClean="0">
                <a:latin typeface="Candara"/>
                <a:cs typeface="Candara"/>
              </a:rPr>
              <a:t>, used </a:t>
            </a:r>
            <a:r>
              <a:rPr lang="en-US" sz="2000" dirty="0">
                <a:latin typeface="Candara"/>
                <a:cs typeface="Candara"/>
              </a:rPr>
              <a:t>with </a:t>
            </a:r>
            <a:r>
              <a:rPr lang="en-US" sz="2000" dirty="0" smtClean="0">
                <a:latin typeface="Candara"/>
                <a:cs typeface="Candara"/>
              </a:rPr>
              <a:t>permission. [http</a:t>
            </a:r>
            <a:r>
              <a:rPr lang="en-US" sz="2000" dirty="0">
                <a:latin typeface="Candara"/>
                <a:cs typeface="Candara"/>
              </a:rPr>
              <a:t>://</a:t>
            </a:r>
            <a:r>
              <a:rPr lang="en-US" sz="2000" dirty="0" err="1">
                <a:latin typeface="Candara"/>
                <a:cs typeface="Candara"/>
              </a:rPr>
              <a:t>www.evolo.us</a:t>
            </a:r>
            <a:r>
              <a:rPr lang="en-US" sz="2000" dirty="0">
                <a:latin typeface="Candara"/>
                <a:cs typeface="Candara"/>
              </a:rPr>
              <a:t>/architecture/</a:t>
            </a:r>
            <a:r>
              <a:rPr lang="en-US" sz="2000" dirty="0" err="1">
                <a:latin typeface="Candara"/>
                <a:cs typeface="Candara"/>
              </a:rPr>
              <a:t>mikado</a:t>
            </a:r>
            <a:r>
              <a:rPr lang="en-US" sz="2000" dirty="0">
                <a:latin typeface="Candara"/>
                <a:cs typeface="Candara"/>
              </a:rPr>
              <a:t>-housing</a:t>
            </a:r>
            <a:r>
              <a:rPr lang="en-US" sz="2000" dirty="0" smtClean="0">
                <a:latin typeface="Candara"/>
                <a:cs typeface="Candara"/>
              </a:rPr>
              <a:t>/]</a:t>
            </a:r>
          </a:p>
          <a:p>
            <a:r>
              <a:rPr lang="en-US" sz="2000" dirty="0">
                <a:latin typeface="Candara"/>
                <a:cs typeface="Candara"/>
              </a:rPr>
              <a:t>Slide </a:t>
            </a:r>
            <a:r>
              <a:rPr lang="en-US" sz="2000" dirty="0" smtClean="0">
                <a:latin typeface="Candara"/>
                <a:cs typeface="Candara"/>
              </a:rPr>
              <a:t>3: </a:t>
            </a:r>
            <a:r>
              <a:rPr lang="en-US" sz="2000" dirty="0">
                <a:latin typeface="Candara"/>
                <a:cs typeface="Candara"/>
              </a:rPr>
              <a:t>Definition of Information Literacy [http://</a:t>
            </a:r>
            <a:r>
              <a:rPr lang="en-US" sz="2000" dirty="0" err="1">
                <a:latin typeface="Candara"/>
                <a:cs typeface="Candara"/>
              </a:rPr>
              <a:t>www.ala.org</a:t>
            </a:r>
            <a:r>
              <a:rPr lang="en-US" sz="2000" dirty="0">
                <a:latin typeface="Candara"/>
                <a:cs typeface="Candara"/>
              </a:rPr>
              <a:t>/</a:t>
            </a:r>
            <a:r>
              <a:rPr lang="en-US" sz="2000" dirty="0" err="1">
                <a:latin typeface="Candara"/>
                <a:cs typeface="Candara"/>
              </a:rPr>
              <a:t>acrl</a:t>
            </a:r>
            <a:r>
              <a:rPr lang="en-US" sz="2000" dirty="0">
                <a:latin typeface="Candara"/>
                <a:cs typeface="Candara"/>
              </a:rPr>
              <a:t>/publications/whitepapers/presidential]</a:t>
            </a:r>
          </a:p>
          <a:p>
            <a:r>
              <a:rPr lang="en-US" sz="2000" dirty="0">
                <a:latin typeface="Candara"/>
                <a:cs typeface="Candara"/>
              </a:rPr>
              <a:t>Slide </a:t>
            </a:r>
            <a:r>
              <a:rPr lang="en-US" sz="2000" dirty="0" smtClean="0">
                <a:latin typeface="Candara"/>
                <a:cs typeface="Candara"/>
              </a:rPr>
              <a:t>3: </a:t>
            </a:r>
            <a:r>
              <a:rPr lang="en-US" sz="2000" dirty="0">
                <a:latin typeface="Candara"/>
                <a:cs typeface="Candara"/>
              </a:rPr>
              <a:t>Definition of Scholarly Communication [http://</a:t>
            </a:r>
            <a:r>
              <a:rPr lang="en-US" sz="2000" dirty="0" err="1">
                <a:latin typeface="Candara"/>
                <a:cs typeface="Candara"/>
              </a:rPr>
              <a:t>www.ala.org</a:t>
            </a:r>
            <a:r>
              <a:rPr lang="en-US" sz="2000" dirty="0">
                <a:latin typeface="Candara"/>
                <a:cs typeface="Candara"/>
              </a:rPr>
              <a:t>/</a:t>
            </a:r>
            <a:r>
              <a:rPr lang="en-US" sz="2000" dirty="0" err="1">
                <a:latin typeface="Candara"/>
                <a:cs typeface="Candara"/>
              </a:rPr>
              <a:t>acrl</a:t>
            </a:r>
            <a:r>
              <a:rPr lang="en-US" sz="2000" dirty="0">
                <a:latin typeface="Candara"/>
                <a:cs typeface="Candara"/>
              </a:rPr>
              <a:t>/publications/whitepapers/</a:t>
            </a:r>
            <a:r>
              <a:rPr lang="en-US" sz="2000" dirty="0" err="1">
                <a:latin typeface="Candara"/>
                <a:cs typeface="Candara"/>
              </a:rPr>
              <a:t>principlesstrategies</a:t>
            </a:r>
            <a:r>
              <a:rPr lang="en-US" sz="2000" dirty="0" smtClean="0">
                <a:latin typeface="Candara"/>
                <a:cs typeface="Candara"/>
              </a:rPr>
              <a:t>]</a:t>
            </a:r>
          </a:p>
          <a:p>
            <a:r>
              <a:rPr lang="en-US" sz="2000" dirty="0" smtClean="0">
                <a:latin typeface="Candara"/>
                <a:cs typeface="Candara"/>
              </a:rPr>
              <a:t>Slide 3</a:t>
            </a:r>
            <a:r>
              <a:rPr lang="en-US" sz="2000" dirty="0">
                <a:latin typeface="Candara"/>
                <a:cs typeface="Candara"/>
              </a:rPr>
              <a:t>: Parallel </a:t>
            </a:r>
            <a:r>
              <a:rPr lang="en-US" sz="2000" dirty="0" smtClean="0">
                <a:latin typeface="Candara"/>
                <a:cs typeface="Candara"/>
              </a:rPr>
              <a:t>Lines by Keith Bloomfield [http</a:t>
            </a:r>
            <a:r>
              <a:rPr lang="en-US" sz="2000" dirty="0">
                <a:latin typeface="Candara"/>
                <a:cs typeface="Candara"/>
              </a:rPr>
              <a:t>://</a:t>
            </a:r>
            <a:r>
              <a:rPr lang="en-US" sz="2000" dirty="0" err="1">
                <a:latin typeface="Candara"/>
                <a:cs typeface="Candara"/>
              </a:rPr>
              <a:t>www.flickr.com</a:t>
            </a:r>
            <a:r>
              <a:rPr lang="en-US" sz="2000" dirty="0">
                <a:latin typeface="Candara"/>
                <a:cs typeface="Candara"/>
              </a:rPr>
              <a:t>/photos/</a:t>
            </a:r>
            <a:r>
              <a:rPr lang="en-US" sz="2000" dirty="0" err="1">
                <a:latin typeface="Candara"/>
                <a:cs typeface="Candara"/>
              </a:rPr>
              <a:t>hardluck</a:t>
            </a:r>
            <a:r>
              <a:rPr lang="en-US" sz="2000" dirty="0">
                <a:latin typeface="Candara"/>
                <a:cs typeface="Candara"/>
              </a:rPr>
              <a:t>-hotel/6144480772</a:t>
            </a:r>
            <a:r>
              <a:rPr lang="en-US" sz="2000" dirty="0" smtClean="0">
                <a:latin typeface="Candara"/>
                <a:cs typeface="Candara"/>
              </a:rPr>
              <a:t>/</a:t>
            </a:r>
            <a:r>
              <a:rPr lang="en-US" sz="2000" dirty="0">
                <a:latin typeface="Candara"/>
                <a:cs typeface="Candara"/>
              </a:rPr>
              <a:t>]</a:t>
            </a:r>
            <a:r>
              <a:rPr lang="en-US" sz="2000" dirty="0" smtClean="0">
                <a:latin typeface="Candara"/>
                <a:cs typeface="Candara"/>
              </a:rPr>
              <a:t>]</a:t>
            </a:r>
            <a:endParaRPr lang="en-US" sz="2000" dirty="0">
              <a:latin typeface="Candara"/>
              <a:cs typeface="Candara"/>
            </a:endParaRPr>
          </a:p>
          <a:p>
            <a:r>
              <a:rPr lang="en-US" sz="2000" dirty="0" smtClean="0">
                <a:latin typeface="Candara"/>
                <a:cs typeface="Candara"/>
              </a:rPr>
              <a:t>Slide </a:t>
            </a:r>
            <a:r>
              <a:rPr lang="en-US" sz="2000" dirty="0">
                <a:latin typeface="Candara"/>
                <a:cs typeface="Candara"/>
              </a:rPr>
              <a:t>4</a:t>
            </a:r>
            <a:r>
              <a:rPr lang="en-US" sz="2000" dirty="0" smtClean="0">
                <a:latin typeface="Candara"/>
                <a:cs typeface="Candara"/>
              </a:rPr>
              <a:t>: </a:t>
            </a:r>
            <a:r>
              <a:rPr lang="en-US" sz="2000" i="1" dirty="0" smtClean="0">
                <a:latin typeface="Candara"/>
                <a:cs typeface="Candara"/>
              </a:rPr>
              <a:t>Intersections of Scholarly Communication and Information Literacy</a:t>
            </a:r>
            <a:r>
              <a:rPr lang="en-US" sz="2000" dirty="0" smtClean="0">
                <a:latin typeface="Candara"/>
                <a:cs typeface="Candara"/>
              </a:rPr>
              <a:t>, ACRL 2013 [http://</a:t>
            </a:r>
            <a:r>
              <a:rPr lang="en-US" sz="2000" dirty="0" err="1" smtClean="0">
                <a:latin typeface="Candara"/>
                <a:cs typeface="Candara"/>
              </a:rPr>
              <a:t>acrl.ala.org</a:t>
            </a:r>
            <a:r>
              <a:rPr lang="en-US" sz="2000" dirty="0" smtClean="0">
                <a:latin typeface="Candara"/>
                <a:cs typeface="Candara"/>
              </a:rPr>
              <a:t>/intersections</a:t>
            </a:r>
            <a:r>
              <a:rPr lang="en-US" sz="2000" dirty="0" smtClean="0">
                <a:latin typeface="Candara"/>
                <a:cs typeface="Candara"/>
              </a:rPr>
              <a:t>]</a:t>
            </a:r>
          </a:p>
          <a:p>
            <a:r>
              <a:rPr lang="en-US" sz="2000" dirty="0" smtClean="0">
                <a:latin typeface="Candara"/>
                <a:cs typeface="Candara"/>
              </a:rPr>
              <a:t>Slide 4: </a:t>
            </a:r>
            <a:r>
              <a:rPr lang="en-US" sz="2000" i="1" dirty="0" smtClean="0">
                <a:latin typeface="Candara"/>
                <a:cs typeface="Candara"/>
              </a:rPr>
              <a:t>Common Ground at the Nexus of Information Literacy and Scholarly Communication, </a:t>
            </a:r>
            <a:r>
              <a:rPr lang="en-US" sz="2000" dirty="0" smtClean="0">
                <a:latin typeface="Candara"/>
                <a:cs typeface="Candara"/>
              </a:rPr>
              <a:t>ACRL, 2013.</a:t>
            </a:r>
            <a:endParaRPr lang="en-US" sz="2000" dirty="0" smtClean="0">
              <a:latin typeface="Candara"/>
              <a:cs typeface="Candara"/>
            </a:endParaRPr>
          </a:p>
          <a:p>
            <a:r>
              <a:rPr lang="en-US" sz="2000" dirty="0" smtClean="0">
                <a:latin typeface="Candara"/>
                <a:cs typeface="Candara"/>
              </a:rPr>
              <a:t>Slide 5: “Intellectual </a:t>
            </a:r>
            <a:r>
              <a:rPr lang="en-US" sz="2000" dirty="0">
                <a:latin typeface="Candara"/>
                <a:cs typeface="Candara"/>
              </a:rPr>
              <a:t>Entrepreneurship: Can Intellectuals Innovate in Ways that Produce a Better World?” [http://</a:t>
            </a:r>
            <a:r>
              <a:rPr lang="en-US" sz="2000" dirty="0" err="1">
                <a:latin typeface="Candara"/>
                <a:cs typeface="Candara"/>
              </a:rPr>
              <a:t>replay.web.archive.org</a:t>
            </a:r>
            <a:r>
              <a:rPr lang="en-US" sz="2000" dirty="0">
                <a:latin typeface="Candara"/>
                <a:cs typeface="Candara"/>
              </a:rPr>
              <a:t>/20090131123626/http://</a:t>
            </a:r>
            <a:r>
              <a:rPr lang="en-US" sz="2000" dirty="0" err="1">
                <a:latin typeface="Candara"/>
                <a:cs typeface="Candara"/>
              </a:rPr>
              <a:t>whitman.syr.edu</a:t>
            </a:r>
            <a:r>
              <a:rPr lang="en-US" sz="2000" dirty="0">
                <a:latin typeface="Candara"/>
                <a:cs typeface="Candara"/>
              </a:rPr>
              <a:t>/</a:t>
            </a:r>
            <a:r>
              <a:rPr lang="en-US" sz="2000" dirty="0" err="1">
                <a:latin typeface="Candara"/>
                <a:cs typeface="Candara"/>
              </a:rPr>
              <a:t>eee</a:t>
            </a:r>
            <a:r>
              <a:rPr lang="en-US" sz="2000" dirty="0">
                <a:latin typeface="Candara"/>
                <a:cs typeface="Candara"/>
              </a:rPr>
              <a:t>/campus/</a:t>
            </a:r>
            <a:r>
              <a:rPr lang="en-US" sz="2000" dirty="0" err="1" smtClean="0">
                <a:latin typeface="Candara"/>
                <a:cs typeface="Candara"/>
              </a:rPr>
              <a:t>ie.asp</a:t>
            </a:r>
            <a:r>
              <a:rPr lang="en-US" sz="2000" dirty="0" smtClean="0">
                <a:latin typeface="Candara"/>
                <a:cs typeface="Candara"/>
              </a:rPr>
              <a:t>]</a:t>
            </a:r>
          </a:p>
          <a:p>
            <a:r>
              <a:rPr lang="en-US" sz="2000" dirty="0" smtClean="0">
                <a:latin typeface="Candara"/>
                <a:cs typeface="Candara"/>
              </a:rPr>
              <a:t>Slide 6: The Bridge and the Devil by Steed Taylor, NYCDOT Urban Art Program, CC BY-ND 2.0 [http://</a:t>
            </a:r>
            <a:r>
              <a:rPr lang="en-US" sz="2000" dirty="0" err="1" smtClean="0">
                <a:latin typeface="Candara"/>
                <a:cs typeface="Candara"/>
              </a:rPr>
              <a:t>www.flickr.com</a:t>
            </a:r>
            <a:r>
              <a:rPr lang="en-US" sz="2000" dirty="0" smtClean="0">
                <a:latin typeface="Candara"/>
                <a:cs typeface="Candara"/>
              </a:rPr>
              <a:t>/photos/</a:t>
            </a:r>
            <a:r>
              <a:rPr lang="en-US" sz="2000" dirty="0" err="1" smtClean="0">
                <a:latin typeface="Candara"/>
                <a:cs typeface="Candara"/>
              </a:rPr>
              <a:t>nycstreets</a:t>
            </a:r>
            <a:r>
              <a:rPr lang="en-US" sz="2000" dirty="0" smtClean="0">
                <a:latin typeface="Candara"/>
                <a:cs typeface="Candara"/>
              </a:rPr>
              <a:t>/8027885575/</a:t>
            </a:r>
            <a:r>
              <a:rPr lang="en-US" sz="2000" dirty="0">
                <a:latin typeface="Candara"/>
                <a:cs typeface="Candara"/>
              </a:rPr>
              <a:t>]</a:t>
            </a:r>
            <a:endParaRPr lang="en-US" sz="2000" dirty="0" smtClean="0">
              <a:latin typeface="Candara"/>
              <a:cs typeface="Candara"/>
            </a:endParaRPr>
          </a:p>
          <a:p>
            <a:r>
              <a:rPr lang="en-US" sz="2000" dirty="0" smtClean="0">
                <a:latin typeface="Candara"/>
                <a:cs typeface="Candara"/>
              </a:rPr>
              <a:t>Slide 16: Boy </a:t>
            </a:r>
            <a:r>
              <a:rPr lang="en-US" sz="2000" dirty="0">
                <a:latin typeface="Candara"/>
                <a:cs typeface="Candara"/>
              </a:rPr>
              <a:t>and </a:t>
            </a:r>
            <a:r>
              <a:rPr lang="en-US" sz="2000" dirty="0" smtClean="0">
                <a:latin typeface="Candara"/>
                <a:cs typeface="Candara"/>
              </a:rPr>
              <a:t>Bear</a:t>
            </a:r>
            <a:r>
              <a:rPr lang="en-US" sz="2000" dirty="0">
                <a:latin typeface="Candara"/>
                <a:cs typeface="Candara"/>
              </a:rPr>
              <a:t> </a:t>
            </a:r>
            <a:r>
              <a:rPr lang="en-US" sz="2000" dirty="0" smtClean="0">
                <a:latin typeface="Candara"/>
                <a:cs typeface="Candara"/>
              </a:rPr>
              <a:t>[http</a:t>
            </a:r>
            <a:r>
              <a:rPr lang="en-US" sz="2000" dirty="0">
                <a:latin typeface="Candara"/>
                <a:cs typeface="Candara"/>
              </a:rPr>
              <a:t>://</a:t>
            </a:r>
            <a:r>
              <a:rPr lang="en-US" sz="2000" dirty="0" err="1">
                <a:latin typeface="Candara"/>
                <a:cs typeface="Candara"/>
              </a:rPr>
              <a:t>www.photobomba.com</a:t>
            </a:r>
            <a:r>
              <a:rPr lang="en-US" sz="2000" dirty="0">
                <a:latin typeface="Candara"/>
                <a:cs typeface="Candara"/>
              </a:rPr>
              <a:t>/download/15937-1/boy-and-</a:t>
            </a:r>
            <a:r>
              <a:rPr lang="en-US" sz="2000" dirty="0" err="1" smtClean="0">
                <a:latin typeface="Candara"/>
                <a:cs typeface="Candara"/>
              </a:rPr>
              <a:t>bear.jpg</a:t>
            </a:r>
            <a:r>
              <a:rPr lang="en-US" sz="2000" dirty="0" smtClean="0">
                <a:latin typeface="Candara"/>
                <a:cs typeface="Candara"/>
              </a:rPr>
              <a:t>]</a:t>
            </a:r>
          </a:p>
          <a:p>
            <a:endParaRPr lang="en-US" dirty="0"/>
          </a:p>
        </p:txBody>
      </p:sp>
    </p:spTree>
    <p:extLst>
      <p:ext uri="{BB962C8B-B14F-4D97-AF65-F5344CB8AC3E}">
        <p14:creationId xmlns:p14="http://schemas.microsoft.com/office/powerpoint/2010/main" val="870420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1510325658"/>
              </p:ext>
            </p:extLst>
          </p:nvPr>
        </p:nvGraphicFramePr>
        <p:xfrm>
          <a:off x="685800" y="1676400"/>
          <a:ext cx="7840134"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Student-Centered Frame</a:t>
            </a:r>
            <a:endParaRPr lang="en-US" sz="4400" b="1" dirty="0">
              <a:solidFill>
                <a:srgbClr val="073E87"/>
              </a:solidFill>
              <a:latin typeface="Candara"/>
              <a:cs typeface="Candara"/>
            </a:endParaRPr>
          </a:p>
        </p:txBody>
      </p:sp>
      <p:sp>
        <p:nvSpPr>
          <p:cNvPr id="4" name="TextBox 3"/>
          <p:cNvSpPr txBox="1"/>
          <p:nvPr/>
        </p:nvSpPr>
        <p:spPr>
          <a:xfrm>
            <a:off x="8153400" y="6324600"/>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2339060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Discipline Frame</a:t>
            </a:r>
            <a:endParaRPr lang="en-US" sz="4400" b="1" dirty="0">
              <a:solidFill>
                <a:srgbClr val="073E87"/>
              </a:solidFill>
              <a:latin typeface="Candara"/>
              <a:cs typeface="Candara"/>
            </a:endParaRPr>
          </a:p>
        </p:txBody>
      </p:sp>
      <p:sp>
        <p:nvSpPr>
          <p:cNvPr id="6" name="Oval 5"/>
          <p:cNvSpPr/>
          <p:nvPr/>
        </p:nvSpPr>
        <p:spPr>
          <a:xfrm>
            <a:off x="381000" y="2743200"/>
            <a:ext cx="2980267" cy="1747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5969000" y="2743200"/>
            <a:ext cx="2980267" cy="1747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7"/>
          <p:cNvGrpSpPr/>
          <p:nvPr/>
        </p:nvGrpSpPr>
        <p:grpSpPr>
          <a:xfrm>
            <a:off x="609600" y="4495800"/>
            <a:ext cx="2980267" cy="1747100"/>
            <a:chOff x="1553634" y="4301067"/>
            <a:chExt cx="2980267" cy="1747100"/>
          </a:xfrm>
        </p:grpSpPr>
        <p:sp>
          <p:nvSpPr>
            <p:cNvPr id="5" name="Oval 4"/>
            <p:cNvSpPr/>
            <p:nvPr/>
          </p:nvSpPr>
          <p:spPr>
            <a:xfrm>
              <a:off x="1553634" y="4301067"/>
              <a:ext cx="2980267" cy="1747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881718" y="4778172"/>
              <a:ext cx="2324100" cy="707886"/>
            </a:xfrm>
            <a:prstGeom prst="rect">
              <a:avLst/>
            </a:prstGeom>
            <a:noFill/>
          </p:spPr>
          <p:txBody>
            <a:bodyPr wrap="square" rtlCol="0">
              <a:spAutoFit/>
            </a:bodyPr>
            <a:lstStyle/>
            <a:p>
              <a:pPr algn="ctr"/>
              <a:r>
                <a:rPr lang="en-US" sz="4000" dirty="0" smtClean="0">
                  <a:latin typeface="Calibri"/>
                  <a:cs typeface="Calibri"/>
                </a:rPr>
                <a:t>Social</a:t>
              </a:r>
              <a:endParaRPr lang="en-US" sz="4000" dirty="0">
                <a:latin typeface="Calibri"/>
                <a:cs typeface="Calibri"/>
              </a:endParaRPr>
            </a:p>
          </p:txBody>
        </p:sp>
      </p:grpSp>
      <p:grpSp>
        <p:nvGrpSpPr>
          <p:cNvPr id="17" name="Group 16"/>
          <p:cNvGrpSpPr/>
          <p:nvPr/>
        </p:nvGrpSpPr>
        <p:grpSpPr>
          <a:xfrm>
            <a:off x="5867400" y="4495800"/>
            <a:ext cx="2980267" cy="1747100"/>
            <a:chOff x="4732867" y="4301067"/>
            <a:chExt cx="2980267" cy="1747100"/>
          </a:xfrm>
        </p:grpSpPr>
        <p:sp>
          <p:nvSpPr>
            <p:cNvPr id="7" name="Oval 6"/>
            <p:cNvSpPr/>
            <p:nvPr/>
          </p:nvSpPr>
          <p:spPr>
            <a:xfrm>
              <a:off x="4732867" y="4301067"/>
              <a:ext cx="2980267" cy="1747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044018" y="4778172"/>
              <a:ext cx="2324100" cy="707886"/>
            </a:xfrm>
            <a:prstGeom prst="rect">
              <a:avLst/>
            </a:prstGeom>
            <a:noFill/>
          </p:spPr>
          <p:txBody>
            <a:bodyPr wrap="square" rtlCol="0">
              <a:spAutoFit/>
            </a:bodyPr>
            <a:lstStyle/>
            <a:p>
              <a:pPr algn="ctr"/>
              <a:r>
                <a:rPr lang="en-US" sz="4000" dirty="0" smtClean="0">
                  <a:latin typeface="Calibri"/>
                  <a:cs typeface="Calibri"/>
                </a:rPr>
                <a:t>Cultural</a:t>
              </a:r>
              <a:endParaRPr lang="en-US" sz="4000" dirty="0">
                <a:latin typeface="Calibri"/>
                <a:cs typeface="Calibri"/>
              </a:endParaRPr>
            </a:p>
          </p:txBody>
        </p:sp>
      </p:grpSp>
      <p:sp>
        <p:nvSpPr>
          <p:cNvPr id="11" name="TextBox 10"/>
          <p:cNvSpPr txBox="1"/>
          <p:nvPr/>
        </p:nvSpPr>
        <p:spPr>
          <a:xfrm>
            <a:off x="719668" y="3237238"/>
            <a:ext cx="2324100" cy="707886"/>
          </a:xfrm>
          <a:prstGeom prst="rect">
            <a:avLst/>
          </a:prstGeom>
          <a:noFill/>
        </p:spPr>
        <p:txBody>
          <a:bodyPr wrap="square" rtlCol="0">
            <a:spAutoFit/>
          </a:bodyPr>
          <a:lstStyle/>
          <a:p>
            <a:pPr algn="ctr"/>
            <a:r>
              <a:rPr lang="en-US" sz="4000" dirty="0" smtClean="0">
                <a:latin typeface="Calibri"/>
                <a:cs typeface="Calibri"/>
              </a:rPr>
              <a:t>Economic</a:t>
            </a:r>
            <a:endParaRPr lang="en-US" sz="4000" dirty="0">
              <a:latin typeface="Calibri"/>
              <a:cs typeface="Calibri"/>
            </a:endParaRPr>
          </a:p>
        </p:txBody>
      </p:sp>
      <p:sp>
        <p:nvSpPr>
          <p:cNvPr id="12" name="TextBox 11"/>
          <p:cNvSpPr txBox="1"/>
          <p:nvPr/>
        </p:nvSpPr>
        <p:spPr>
          <a:xfrm>
            <a:off x="6290733" y="2876031"/>
            <a:ext cx="2324100" cy="1323439"/>
          </a:xfrm>
          <a:prstGeom prst="rect">
            <a:avLst/>
          </a:prstGeom>
          <a:noFill/>
        </p:spPr>
        <p:txBody>
          <a:bodyPr wrap="square" rtlCol="0">
            <a:spAutoFit/>
          </a:bodyPr>
          <a:lstStyle/>
          <a:p>
            <a:pPr algn="ctr"/>
            <a:r>
              <a:rPr lang="en-US" sz="4000" dirty="0" smtClean="0">
                <a:latin typeface="Calibri"/>
                <a:cs typeface="Calibri"/>
              </a:rPr>
              <a:t>Legal/Policy</a:t>
            </a:r>
            <a:endParaRPr lang="en-US" sz="4000" dirty="0">
              <a:latin typeface="Calibri"/>
              <a:cs typeface="Calibri"/>
            </a:endParaRPr>
          </a:p>
        </p:txBody>
      </p:sp>
      <p:sp>
        <p:nvSpPr>
          <p:cNvPr id="13" name="Rounded Rectangle 12"/>
          <p:cNvSpPr/>
          <p:nvPr/>
        </p:nvSpPr>
        <p:spPr>
          <a:xfrm>
            <a:off x="3124200" y="1676400"/>
            <a:ext cx="3276600" cy="4648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6" name="TextBox 15"/>
          <p:cNvSpPr txBox="1"/>
          <p:nvPr/>
        </p:nvSpPr>
        <p:spPr>
          <a:xfrm>
            <a:off x="3200400" y="1752600"/>
            <a:ext cx="3124200" cy="4524315"/>
          </a:xfrm>
          <a:prstGeom prst="rect">
            <a:avLst/>
          </a:prstGeom>
          <a:noFill/>
        </p:spPr>
        <p:txBody>
          <a:bodyPr wrap="square" rtlCol="0">
            <a:spAutoFit/>
          </a:bodyPr>
          <a:lstStyle/>
          <a:p>
            <a:pPr algn="ctr"/>
            <a:r>
              <a:rPr lang="en-US" sz="3200" b="1" dirty="0" smtClean="0">
                <a:solidFill>
                  <a:srgbClr val="292934"/>
                </a:solidFill>
                <a:latin typeface="Candara"/>
                <a:cs typeface="Candara"/>
              </a:rPr>
              <a:t>Scholarship</a:t>
            </a:r>
          </a:p>
          <a:p>
            <a:pPr algn="ctr"/>
            <a:r>
              <a:rPr lang="en-US" sz="3200" b="1" dirty="0" smtClean="0">
                <a:solidFill>
                  <a:srgbClr val="292934"/>
                </a:solidFill>
                <a:latin typeface="Candara"/>
                <a:cs typeface="Candara"/>
              </a:rPr>
              <a:t>Creative Works</a:t>
            </a:r>
          </a:p>
          <a:p>
            <a:pPr algn="ctr"/>
            <a:r>
              <a:rPr lang="en-US" sz="3200" b="1" dirty="0" smtClean="0">
                <a:solidFill>
                  <a:srgbClr val="292934"/>
                </a:solidFill>
                <a:latin typeface="Candara"/>
                <a:cs typeface="Candara"/>
              </a:rPr>
              <a:t>Data</a:t>
            </a:r>
          </a:p>
          <a:p>
            <a:pPr algn="ctr"/>
            <a:r>
              <a:rPr lang="en-US" sz="3200" b="1" dirty="0" smtClean="0">
                <a:solidFill>
                  <a:srgbClr val="292934"/>
                </a:solidFill>
                <a:latin typeface="Candara"/>
                <a:cs typeface="Candara"/>
              </a:rPr>
              <a:t>User-Created Content</a:t>
            </a:r>
          </a:p>
          <a:p>
            <a:pPr algn="ctr"/>
            <a:r>
              <a:rPr lang="en-US" sz="3200" b="1" dirty="0" smtClean="0">
                <a:solidFill>
                  <a:srgbClr val="292934"/>
                </a:solidFill>
                <a:latin typeface="Candara"/>
                <a:cs typeface="Candara"/>
              </a:rPr>
              <a:t>Publishing</a:t>
            </a:r>
          </a:p>
          <a:p>
            <a:pPr algn="ctr"/>
            <a:r>
              <a:rPr lang="en-US" sz="3200" b="1" dirty="0" smtClean="0">
                <a:solidFill>
                  <a:srgbClr val="292934"/>
                </a:solidFill>
                <a:latin typeface="Candara"/>
                <a:cs typeface="Candara"/>
              </a:rPr>
              <a:t>Sharing</a:t>
            </a:r>
          </a:p>
          <a:p>
            <a:pPr algn="ctr"/>
            <a:r>
              <a:rPr lang="en-US" sz="3200" b="1" dirty="0" smtClean="0">
                <a:solidFill>
                  <a:srgbClr val="292934"/>
                </a:solidFill>
                <a:latin typeface="Candara"/>
                <a:cs typeface="Candara"/>
              </a:rPr>
              <a:t>Collaboration</a:t>
            </a:r>
          </a:p>
          <a:p>
            <a:pPr algn="ctr"/>
            <a:r>
              <a:rPr lang="en-US" sz="3200" b="1" dirty="0" smtClean="0">
                <a:solidFill>
                  <a:srgbClr val="292934"/>
                </a:solidFill>
                <a:latin typeface="Candara"/>
                <a:cs typeface="Candara"/>
              </a:rPr>
              <a:t>Impact</a:t>
            </a:r>
          </a:p>
        </p:txBody>
      </p:sp>
      <p:sp>
        <p:nvSpPr>
          <p:cNvPr id="15" name="TextBox 14"/>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13837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073E87"/>
                </a:solidFill>
                <a:latin typeface="Candara"/>
                <a:cs typeface="Candara"/>
              </a:rPr>
              <a:t>Pedagogy Frame</a:t>
            </a:r>
            <a:endParaRPr lang="en-US" sz="4400" b="1" dirty="0">
              <a:solidFill>
                <a:srgbClr val="073E87"/>
              </a:solidFill>
              <a:latin typeface="Candara"/>
              <a:cs typeface="Candara"/>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28564947"/>
              </p:ext>
            </p:extLst>
          </p:nvPr>
        </p:nvGraphicFramePr>
        <p:xfrm>
          <a:off x="1676400" y="1600200"/>
          <a:ext cx="5142341" cy="4603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8153400" y="6320135"/>
            <a:ext cx="914400" cy="461665"/>
          </a:xfrm>
          <a:prstGeom prst="rect">
            <a:avLst/>
          </a:prstGeom>
          <a:noFill/>
        </p:spPr>
        <p:txBody>
          <a:bodyPr wrap="square" rtlCol="0">
            <a:spAutoFit/>
          </a:bodyPr>
          <a:lstStyle/>
          <a:p>
            <a:r>
              <a:rPr lang="en-US" sz="2400" dirty="0" smtClean="0">
                <a:latin typeface="Candara"/>
                <a:cs typeface="Candara"/>
              </a:rPr>
              <a:t>#</a:t>
            </a:r>
            <a:r>
              <a:rPr lang="en-US" sz="2400" dirty="0" err="1" smtClean="0">
                <a:latin typeface="Candara"/>
                <a:cs typeface="Candara"/>
              </a:rPr>
              <a:t>scil</a:t>
            </a:r>
            <a:endParaRPr lang="en-US" sz="2400" dirty="0">
              <a:latin typeface="Candara"/>
              <a:cs typeface="Candara"/>
            </a:endParaRPr>
          </a:p>
        </p:txBody>
      </p:sp>
    </p:spTree>
    <p:extLst>
      <p:ext uri="{BB962C8B-B14F-4D97-AF65-F5344CB8AC3E}">
        <p14:creationId xmlns:p14="http://schemas.microsoft.com/office/powerpoint/2010/main" val="105798786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3983</TotalTime>
  <Words>6122</Words>
  <Application>Microsoft Macintosh PowerPoint</Application>
  <PresentationFormat>On-screen Show (4:3)</PresentationFormat>
  <Paragraphs>740</Paragraphs>
  <Slides>69</Slides>
  <Notes>54</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Clarity</vt:lpstr>
      <vt:lpstr>Information Literacy &amp;  Scholarly Communication:  Mutually Exclusive  or Naturally Symbiotic?</vt:lpstr>
      <vt:lpstr>PowerPoint Presentation</vt:lpstr>
      <vt:lpstr>PowerPoint Presentation</vt:lpstr>
      <vt:lpstr>Intersections/Common Ground</vt:lpstr>
      <vt:lpstr>Converge</vt:lpstr>
      <vt:lpstr>PowerPoint Presentation</vt:lpstr>
      <vt:lpstr>Student-Centered Frame</vt:lpstr>
      <vt:lpstr>Discipline Frame</vt:lpstr>
      <vt:lpstr>Pedagogy Frame</vt:lpstr>
      <vt:lpstr>Information Literacy and Scholarly Communication: or What Difference Did that One-Shot Really Make?</vt:lpstr>
      <vt:lpstr>Information Literacy 101</vt:lpstr>
      <vt:lpstr>Scholarly Communication 101</vt:lpstr>
      <vt:lpstr>Something to think about…</vt:lpstr>
      <vt:lpstr>Threshold Concepts</vt:lpstr>
      <vt:lpstr>Characteristics</vt:lpstr>
      <vt:lpstr>PowerPoint Presentation</vt:lpstr>
      <vt:lpstr>So what DO they know?</vt:lpstr>
      <vt:lpstr>The $64,000 Questions</vt:lpstr>
      <vt:lpstr>Librarians Contribute to Student Learning Outcomes</vt:lpstr>
      <vt:lpstr>and…</vt:lpstr>
      <vt:lpstr>In other words…</vt:lpstr>
      <vt:lpstr>Research Practices Survey Results</vt:lpstr>
      <vt:lpstr>Research Practices Survey Results</vt:lpstr>
      <vt:lpstr>Phase II:  Information Literacy Trait Assessment</vt:lpstr>
      <vt:lpstr>Phase II: IL Trait Assessment Results</vt:lpstr>
      <vt:lpstr>So what?</vt:lpstr>
      <vt:lpstr>Increased Campus Visibility</vt:lpstr>
      <vt:lpstr>Librarian’s perspective</vt:lpstr>
      <vt:lpstr>Cathy’s Information Literacy Standard 6</vt:lpstr>
      <vt:lpstr>Scholarly Communication  + Info Literacy: An NCSU Libraries Case Study</vt:lpstr>
      <vt:lpstr>PowerPoint Presentation</vt:lpstr>
      <vt:lpstr>Beginning Thoughts </vt:lpstr>
      <vt:lpstr>Beginning Thoughts </vt:lpstr>
      <vt:lpstr>The Sandbox: ENG 333</vt:lpstr>
      <vt:lpstr>The Workshop Setting </vt:lpstr>
      <vt:lpstr>Scholarly Communication Topics</vt:lpstr>
      <vt:lpstr>Articles in Science &amp; Research</vt:lpstr>
      <vt:lpstr>Provide Context for Peer Review</vt:lpstr>
      <vt:lpstr>Peer Review in Five Minutes Video</vt:lpstr>
      <vt:lpstr>Which costs more…?</vt:lpstr>
      <vt:lpstr>PowerPoint Presentation</vt:lpstr>
      <vt:lpstr>PowerPoint Presentation</vt:lpstr>
      <vt:lpstr>Ask Probing Questions</vt:lpstr>
      <vt:lpstr>Economics Affects Access</vt:lpstr>
      <vt:lpstr>Free &amp; For-Fee is Porous</vt:lpstr>
      <vt:lpstr>Follow Up Online Forums</vt:lpstr>
      <vt:lpstr>Pretty Sophisticated Thinking</vt:lpstr>
      <vt:lpstr>Using Other Topics</vt:lpstr>
      <vt:lpstr>Expanding Beyond ENG 333</vt:lpstr>
      <vt:lpstr>Appreciation!</vt:lpstr>
      <vt:lpstr> Scholarly Communication in  New Scholarly Environments</vt:lpstr>
      <vt:lpstr>The light bulb goes off…</vt:lpstr>
      <vt:lpstr>How Information Literacy Can  Inform Scholarly Communication</vt:lpstr>
      <vt:lpstr>How Scholarly Communication Can Inform Information Literacy</vt:lpstr>
      <vt:lpstr>Realizing Disciplinary Influences</vt:lpstr>
      <vt:lpstr>Responding to New Models for Academic Library Services</vt:lpstr>
      <vt:lpstr>Faculty &amp; Student Learning Curves</vt:lpstr>
      <vt:lpstr>Assessing Value</vt:lpstr>
      <vt:lpstr>New Roles for Subject Librarians</vt:lpstr>
      <vt:lpstr>Collection Agnostic Yet Information Rich</vt:lpstr>
      <vt:lpstr>Economic Realities Dictate  Need for Change</vt:lpstr>
      <vt:lpstr>Reinforcing Alignments Promote Best Practices</vt:lpstr>
      <vt:lpstr>Intensifying Relationship between Instruction &amp; Scholarly Outputs</vt:lpstr>
      <vt:lpstr>Anticipating Change, Looking Forward, Making Sense of the Future</vt:lpstr>
      <vt:lpstr> Alignments or Disconnects?</vt:lpstr>
      <vt:lpstr>Contact Information</vt:lpstr>
      <vt:lpstr>PowerPoint Presentation</vt:lpstr>
      <vt:lpstr>Resources</vt:lpstr>
      <vt:lpstr>Attribution</vt:lpstr>
    </vt:vector>
  </TitlesOfParts>
  <Company>UCI Libraries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 and Scholarly Communication: Mutually Exclusive or Naturally Symbiotic?</dc:title>
  <dc:creator>cpalmer</dc:creator>
  <cp:lastModifiedBy>Stephanie Davis-Kahl</cp:lastModifiedBy>
  <cp:revision>174</cp:revision>
  <cp:lastPrinted>2013-04-05T17:43:29Z</cp:lastPrinted>
  <dcterms:created xsi:type="dcterms:W3CDTF">2013-02-01T16:50:46Z</dcterms:created>
  <dcterms:modified xsi:type="dcterms:W3CDTF">2013-04-12T20:34:21Z</dcterms:modified>
</cp:coreProperties>
</file>