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9" r:id="rId1"/>
    <p:sldMasterId id="2147483726" r:id="rId2"/>
    <p:sldMasterId id="2147483738" r:id="rId3"/>
  </p:sldMasterIdLst>
  <p:notesMasterIdLst>
    <p:notesMasterId r:id="rId43"/>
  </p:notesMasterIdLst>
  <p:sldIdLst>
    <p:sldId id="256" r:id="rId4"/>
    <p:sldId id="311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5" r:id="rId15"/>
    <p:sldId id="322" r:id="rId16"/>
    <p:sldId id="323" r:id="rId17"/>
    <p:sldId id="324" r:id="rId18"/>
    <p:sldId id="326" r:id="rId19"/>
    <p:sldId id="344" r:id="rId20"/>
    <p:sldId id="345" r:id="rId21"/>
    <p:sldId id="346" r:id="rId22"/>
    <p:sldId id="347" r:id="rId23"/>
    <p:sldId id="348" r:id="rId24"/>
    <p:sldId id="349" r:id="rId25"/>
    <p:sldId id="327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50" r:id="rId41"/>
    <p:sldId id="310" r:id="rId42"/>
  </p:sldIdLst>
  <p:sldSz cx="9144000" cy="5143500" type="screen16x9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634" y="-70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D22860A2-CD8B-474A-A4A6-190F819358AA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6C011111-1C9A-440E-886D-A71F384FD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5468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7FA591-A978-4432-965D-0B730D7AAD9E}" type="slidenum">
              <a:rPr lang="en-US"/>
              <a:pPr/>
              <a:t>2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990D45-5753-4626-A96B-3C6FAEF1B1C0}" type="slidenum">
              <a:rPr lang="en-US"/>
              <a:pPr/>
              <a:t>11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FA7334-391B-4527-8A25-83B746EADD51}" type="slidenum">
              <a:rPr lang="en-US"/>
              <a:pPr/>
              <a:t>12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6963DD-5504-4A7D-BEFC-4F4131F49252}" type="slidenum">
              <a:rPr lang="en-US"/>
              <a:pPr/>
              <a:t>13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FB800E-F046-413B-B5EC-FC042ED5DE1B}" type="slidenum">
              <a:rPr lang="en-US"/>
              <a:pPr/>
              <a:t>14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0DB932-05AF-4C14-9583-833D3404FC8E}" type="slidenum">
              <a:rPr lang="en-US"/>
              <a:pPr/>
              <a:t>15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6FE6D8-3F54-4050-ACC1-6FDCC1DB9B53}" type="slidenum">
              <a:rPr lang="en-US"/>
              <a:pPr/>
              <a:t>16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032FD8-2AA1-4327-AC99-16F0CC440657}" type="slidenum">
              <a:rPr lang="en-US"/>
              <a:pPr/>
              <a:t>23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797C2C-811F-4A40-98F3-45CFD34ED942}" type="slidenum">
              <a:rPr lang="en-US"/>
              <a:pPr/>
              <a:t>24</a:t>
            </a:fld>
            <a:endParaRPr 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BA7D95-F198-46AC-B8DC-1345E0281388}" type="slidenum">
              <a:rPr lang="en-US"/>
              <a:pPr/>
              <a:t>25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272F72-D175-4610-9535-9BEB57014AE5}" type="slidenum">
              <a:rPr lang="en-US"/>
              <a:pPr/>
              <a:t>26</a:t>
            </a:fld>
            <a:endParaRPr 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96E920-8595-4FA4-B65B-A65899BDC2E7}" type="slidenum">
              <a:rPr lang="en-US"/>
              <a:pPr/>
              <a:t>3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07F1E5-4D65-4852-BDD7-D28D93A48D38}" type="slidenum">
              <a:rPr lang="en-US"/>
              <a:pPr/>
              <a:t>27</a:t>
            </a:fld>
            <a:endParaRPr 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11EC87-7F40-4CD5-B95E-1C7F7E763EC8}" type="slidenum">
              <a:rPr lang="en-US"/>
              <a:pPr/>
              <a:t>28</a:t>
            </a:fld>
            <a:endParaRPr 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5C39E1-7780-48A7-B5D3-6792665F2B84}" type="slidenum">
              <a:rPr lang="en-US"/>
              <a:pPr/>
              <a:t>29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9AACA5-7A6A-41F9-8316-D37B88F2E002}" type="slidenum">
              <a:rPr lang="en-US"/>
              <a:pPr/>
              <a:t>30</a:t>
            </a:fld>
            <a:endParaRPr 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F6127E-4AB7-4ECB-9C86-6771A435B364}" type="slidenum">
              <a:rPr lang="en-US"/>
              <a:pPr/>
              <a:t>31</a:t>
            </a:fld>
            <a:endParaRPr lang="en-US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18469B-1957-40EA-BB42-B72254FCB01D}" type="slidenum">
              <a:rPr lang="en-US"/>
              <a:pPr/>
              <a:t>32</a:t>
            </a:fld>
            <a:endParaRPr lang="en-US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BFE5B2-67B2-42C0-AFC8-CF070E48A193}" type="slidenum">
              <a:rPr lang="en-US"/>
              <a:pPr/>
              <a:t>33</a:t>
            </a:fld>
            <a:endParaRPr lang="en-US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4899A5-67A2-417B-9B1B-180B4FE1552E}" type="slidenum">
              <a:rPr lang="en-US"/>
              <a:pPr/>
              <a:t>34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72DA54-3C2B-4BC7-841A-DD6E358F5A57}" type="slidenum">
              <a:rPr lang="en-US"/>
              <a:pPr/>
              <a:t>35</a:t>
            </a:fld>
            <a:endParaRPr lang="en-US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336A5D-1628-464F-A30A-088B9BE3F621}" type="slidenum">
              <a:rPr lang="en-US"/>
              <a:pPr/>
              <a:t>36</a:t>
            </a:fld>
            <a:endParaRPr lang="en-US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5BD131-A55C-4735-8F11-66AD94D557F9}" type="slidenum">
              <a:rPr lang="en-US"/>
              <a:pPr/>
              <a:t>4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D3645D-DE27-4047-9057-DD1468CB3AB5}" type="slidenum">
              <a:rPr lang="en-US"/>
              <a:pPr/>
              <a:t>37</a:t>
            </a:fld>
            <a:endParaRPr lang="en-US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98513B-6C3F-4529-A4E6-624300AA6DB8}" type="slidenum">
              <a:rPr lang="en-US"/>
              <a:pPr/>
              <a:t>5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A065F-72D4-40DC-AF36-2F027BF3C810}" type="slidenum">
              <a:rPr lang="en-US"/>
              <a:pPr/>
              <a:t>6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CCA7F0-7176-4354-8FBE-D7017341E272}" type="slidenum">
              <a:rPr lang="en-US"/>
              <a:pPr/>
              <a:t>7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CF7475-87FE-40B0-833E-7F1C5B9DE394}" type="slidenum">
              <a:rPr lang="en-US"/>
              <a:pPr/>
              <a:t>8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3EEF65-F122-499E-9DE9-4F5C84F654C8}" type="slidenum">
              <a:rPr lang="en-US"/>
              <a:pPr/>
              <a:t>9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4C059-083D-4862-828F-BB812A20F455}" type="slidenum">
              <a:rPr lang="en-US"/>
              <a:pPr/>
              <a:t>10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25450" y="692150"/>
            <a:ext cx="6159500" cy="3463925"/>
          </a:xfrm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7" y="1598137"/>
            <a:ext cx="7773293" cy="1102537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2914987"/>
            <a:ext cx="6400354" cy="1314338"/>
          </a:xfrm>
          <a:prstGeom prst="rect">
            <a:avLst/>
          </a:prstGeom>
        </p:spPr>
        <p:txBody>
          <a:bodyPr lIns="64291" tIns="32146" rIns="64291" bIns="32146"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0" y="205941"/>
            <a:ext cx="8228707" cy="85725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50" y="1200486"/>
            <a:ext cx="8228707" cy="3393839"/>
          </a:xfrm>
          <a:prstGeom prst="rect">
            <a:avLst/>
          </a:prstGeom>
        </p:spPr>
        <p:txBody>
          <a:bodyPr vert="eaVert" lIns="64291" tIns="32146" rIns="64291" bIns="3214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05942"/>
            <a:ext cx="2057176" cy="4388384"/>
          </a:xfrm>
          <a:prstGeom prst="rect">
            <a:avLst/>
          </a:prstGeom>
        </p:spPr>
        <p:txBody>
          <a:bodyPr vert="eaVert"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05942"/>
            <a:ext cx="6064374" cy="4388384"/>
          </a:xfrm>
          <a:prstGeom prst="rect">
            <a:avLst/>
          </a:prstGeom>
        </p:spPr>
        <p:txBody>
          <a:bodyPr vert="eaVert" lIns="64291" tIns="32146" rIns="64291" bIns="3214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5" y="1598136"/>
            <a:ext cx="7773293" cy="1102537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2914986"/>
            <a:ext cx="6400354" cy="1314338"/>
          </a:xfrm>
          <a:prstGeom prst="rect">
            <a:avLst/>
          </a:prstGeom>
        </p:spPr>
        <p:txBody>
          <a:bodyPr lIns="64291" tIns="32146" rIns="64291" bIns="32146"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8" y="205941"/>
            <a:ext cx="8228707" cy="85725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48" y="1200486"/>
            <a:ext cx="8228707" cy="3393839"/>
          </a:xfrm>
          <a:prstGeom prst="rect">
            <a:avLst/>
          </a:prstGeom>
        </p:spPr>
        <p:txBody>
          <a:bodyPr lIns="64291" tIns="32146" rIns="64291" bIns="3214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3305101"/>
            <a:ext cx="7772176" cy="1021333"/>
          </a:xfrm>
          <a:prstGeom prst="rect">
            <a:avLst/>
          </a:prstGeom>
        </p:spPr>
        <p:txBody>
          <a:bodyPr lIns="64291" tIns="32146" rIns="64291" bIns="32146"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179960"/>
            <a:ext cx="7772176" cy="1125141"/>
          </a:xfrm>
          <a:prstGeom prst="rect">
            <a:avLst/>
          </a:prstGeom>
        </p:spPr>
        <p:txBody>
          <a:bodyPr lIns="64291" tIns="32146" rIns="64291" bIns="32146"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8" y="205941"/>
            <a:ext cx="8228707" cy="85725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200486"/>
            <a:ext cx="4060775" cy="3393839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80" y="1200486"/>
            <a:ext cx="4060775" cy="3393839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8" y="205941"/>
            <a:ext cx="8228707" cy="857250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151093"/>
            <a:ext cx="4039568" cy="479692"/>
          </a:xfrm>
          <a:prstGeom prst="rect">
            <a:avLst/>
          </a:prstGeom>
        </p:spPr>
        <p:txBody>
          <a:bodyPr lIns="64291" tIns="32146" rIns="64291" bIns="32146"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1630785"/>
            <a:ext cx="4039568" cy="2963540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6" y="1151093"/>
            <a:ext cx="4041799" cy="479692"/>
          </a:xfrm>
          <a:prstGeom prst="rect">
            <a:avLst/>
          </a:prstGeom>
        </p:spPr>
        <p:txBody>
          <a:bodyPr lIns="64291" tIns="32146" rIns="64291" bIns="32146"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6" y="1630785"/>
            <a:ext cx="4041799" cy="2963540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8" y="205941"/>
            <a:ext cx="8228707" cy="85725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8" y="205105"/>
            <a:ext cx="3008189" cy="871481"/>
          </a:xfrm>
          <a:prstGeom prst="rect">
            <a:avLst/>
          </a:prstGeom>
        </p:spPr>
        <p:txBody>
          <a:bodyPr lIns="64291" tIns="32146" rIns="64291" bIns="32146"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05104"/>
            <a:ext cx="5111130" cy="4389221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8" y="1076586"/>
            <a:ext cx="3008189" cy="3517739"/>
          </a:xfrm>
          <a:prstGeom prst="rect">
            <a:avLst/>
          </a:prstGeom>
        </p:spPr>
        <p:txBody>
          <a:bodyPr lIns="64291" tIns="32146" rIns="64291" bIns="32146"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0" y="205941"/>
            <a:ext cx="8228707" cy="85725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50" y="1200486"/>
            <a:ext cx="8228707" cy="3393839"/>
          </a:xfrm>
          <a:prstGeom prst="rect">
            <a:avLst/>
          </a:prstGeom>
        </p:spPr>
        <p:txBody>
          <a:bodyPr lIns="64291" tIns="32146" rIns="64291" bIns="3214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6" y="3600619"/>
            <a:ext cx="5486177" cy="425276"/>
          </a:xfrm>
          <a:prstGeom prst="rect">
            <a:avLst/>
          </a:prstGeom>
        </p:spPr>
        <p:txBody>
          <a:bodyPr lIns="64291" tIns="32146" rIns="64291" bIns="32146"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6" y="459600"/>
            <a:ext cx="5486177" cy="3085766"/>
          </a:xfrm>
          <a:prstGeom prst="rect">
            <a:avLst/>
          </a:prstGeom>
        </p:spPr>
        <p:txBody>
          <a:bodyPr lIns="64291" tIns="32146" rIns="64291" bIns="32146"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6" y="4025894"/>
            <a:ext cx="5486177" cy="603591"/>
          </a:xfrm>
          <a:prstGeom prst="rect">
            <a:avLst/>
          </a:prstGeom>
        </p:spPr>
        <p:txBody>
          <a:bodyPr lIns="64291" tIns="32146" rIns="64291" bIns="32146"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8" y="205941"/>
            <a:ext cx="8228707" cy="85725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8" y="1200486"/>
            <a:ext cx="8228707" cy="3393839"/>
          </a:xfrm>
          <a:prstGeom prst="rect">
            <a:avLst/>
          </a:prstGeom>
        </p:spPr>
        <p:txBody>
          <a:bodyPr vert="eaVert" lIns="64291" tIns="32146" rIns="64291" bIns="3214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05941"/>
            <a:ext cx="2057176" cy="4388384"/>
          </a:xfrm>
          <a:prstGeom prst="rect">
            <a:avLst/>
          </a:prstGeom>
        </p:spPr>
        <p:txBody>
          <a:bodyPr vert="eaVert"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05941"/>
            <a:ext cx="6064374" cy="4388384"/>
          </a:xfrm>
          <a:prstGeom prst="rect">
            <a:avLst/>
          </a:prstGeom>
        </p:spPr>
        <p:txBody>
          <a:bodyPr vert="eaVert" lIns="64291" tIns="32146" rIns="64291" bIns="32146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1562" y="1597819"/>
            <a:ext cx="7310555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10121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3629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075" y="2295525"/>
            <a:ext cx="7326042" cy="1021556"/>
          </a:xfrm>
        </p:spPr>
        <p:txBody>
          <a:bodyPr anchor="t">
            <a:normAutofit/>
          </a:bodyPr>
          <a:lstStyle>
            <a:lvl1pPr algn="ctr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075" y="1170384"/>
            <a:ext cx="7326042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2651528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7052" y="1641584"/>
            <a:ext cx="3088577" cy="27566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8052" y="1641584"/>
            <a:ext cx="3088577" cy="27566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95346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7052" y="1855435"/>
            <a:ext cx="3090349" cy="32492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7052" y="2038607"/>
            <a:ext cx="3090349" cy="24215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5066" y="1855435"/>
            <a:ext cx="3091563" cy="32492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5066" y="2038607"/>
            <a:ext cx="3091563" cy="24215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03155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052" y="1076320"/>
            <a:ext cx="7279577" cy="63974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6104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30050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3305102"/>
            <a:ext cx="7772176" cy="1021333"/>
          </a:xfrm>
          <a:prstGeom prst="rect">
            <a:avLst/>
          </a:prstGeom>
        </p:spPr>
        <p:txBody>
          <a:bodyPr lIns="64291" tIns="32146" rIns="64291" bIns="32146"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179960"/>
            <a:ext cx="7772176" cy="1125141"/>
          </a:xfrm>
          <a:prstGeom prst="rect">
            <a:avLst/>
          </a:prstGeom>
        </p:spPr>
        <p:txBody>
          <a:bodyPr lIns="64291" tIns="32146" rIns="64291" bIns="32146"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075" y="1074718"/>
            <a:ext cx="2559439" cy="6985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5514" y="1076326"/>
            <a:ext cx="4756632" cy="35182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6075" y="1774833"/>
            <a:ext cx="2559439" cy="28197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3095937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2781"/>
            <a:ext cx="5486400" cy="24229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5092949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479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0" y="205941"/>
            <a:ext cx="8228707" cy="85725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50" y="1200486"/>
            <a:ext cx="4060775" cy="3393839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82" y="1200486"/>
            <a:ext cx="4060775" cy="3393839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0" y="205941"/>
            <a:ext cx="8228707" cy="857250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151093"/>
            <a:ext cx="4039568" cy="479692"/>
          </a:xfrm>
          <a:prstGeom prst="rect">
            <a:avLst/>
          </a:prstGeom>
        </p:spPr>
        <p:txBody>
          <a:bodyPr lIns="64291" tIns="32146" rIns="64291" bIns="32146"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1630786"/>
            <a:ext cx="4039568" cy="2963540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8" y="1151093"/>
            <a:ext cx="4041799" cy="479692"/>
          </a:xfrm>
          <a:prstGeom prst="rect">
            <a:avLst/>
          </a:prstGeom>
        </p:spPr>
        <p:txBody>
          <a:bodyPr lIns="64291" tIns="32146" rIns="64291" bIns="32146"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8" y="1630786"/>
            <a:ext cx="4041799" cy="2963540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0" y="205941"/>
            <a:ext cx="8228707" cy="85725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0" y="205106"/>
            <a:ext cx="3008189" cy="871481"/>
          </a:xfrm>
          <a:prstGeom prst="rect">
            <a:avLst/>
          </a:prstGeom>
        </p:spPr>
        <p:txBody>
          <a:bodyPr lIns="64291" tIns="32146" rIns="64291" bIns="32146"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05105"/>
            <a:ext cx="5111130" cy="4389221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0" y="1076587"/>
            <a:ext cx="3008189" cy="3517739"/>
          </a:xfrm>
          <a:prstGeom prst="rect">
            <a:avLst/>
          </a:prstGeom>
        </p:spPr>
        <p:txBody>
          <a:bodyPr lIns="64291" tIns="32146" rIns="64291" bIns="32146"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8" y="3600619"/>
            <a:ext cx="5486177" cy="425276"/>
          </a:xfrm>
          <a:prstGeom prst="rect">
            <a:avLst/>
          </a:prstGeom>
        </p:spPr>
        <p:txBody>
          <a:bodyPr lIns="64291" tIns="32146" rIns="64291" bIns="32146"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8" y="459601"/>
            <a:ext cx="5486177" cy="3085766"/>
          </a:xfrm>
          <a:prstGeom prst="rect">
            <a:avLst/>
          </a:prstGeom>
        </p:spPr>
        <p:txBody>
          <a:bodyPr lIns="64291" tIns="32146" rIns="64291" bIns="32146"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8" y="4025894"/>
            <a:ext cx="5486177" cy="603591"/>
          </a:xfrm>
          <a:prstGeom prst="rect">
            <a:avLst/>
          </a:prstGeom>
        </p:spPr>
        <p:txBody>
          <a:bodyPr lIns="64291" tIns="32146" rIns="64291" bIns="32146"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2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0385" y="4641207"/>
            <a:ext cx="4002732" cy="3147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Times New Roman" pitchFamily="-106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5pPr>
      <a:lvl6pPr marL="321457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6pPr>
      <a:lvl7pPr marL="642915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7pPr>
      <a:lvl8pPr marL="964372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8pPr>
      <a:lvl9pPr marL="1285829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9pPr>
    </p:titleStyle>
    <p:bodyStyle>
      <a:lvl1pPr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Times New Roman" pitchFamily="-106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5pPr>
      <a:lvl6pPr marL="321457"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6pPr>
      <a:lvl7pPr marL="642915"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7pPr>
      <a:lvl8pPr marL="964372"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8pPr>
      <a:lvl9pPr marL="1285829"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9pPr>
    </p:bodyStyle>
    <p:otherStyle>
      <a:defPPr>
        <a:defRPr lang="en-US"/>
      </a:defPPr>
      <a:lvl1pPr marL="0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2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0385" y="4641206"/>
            <a:ext cx="4002732" cy="3147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Times New Roman" pitchFamily="-106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5pPr>
      <a:lvl6pPr marL="321457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6pPr>
      <a:lvl7pPr marL="642915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7pPr>
      <a:lvl8pPr marL="964372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8pPr>
      <a:lvl9pPr marL="1285829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mes New Roman" pitchFamily="-106" charset="0"/>
          <a:ea typeface="ヒラギノ明朝 ProN W3" pitchFamily="-106" charset="-128"/>
          <a:sym typeface="Times New Roman" pitchFamily="-106" charset="0"/>
        </a:defRPr>
      </a:lvl9pPr>
    </p:titleStyle>
    <p:bodyStyle>
      <a:lvl1pPr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Times New Roman" pitchFamily="-106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5pPr>
      <a:lvl6pPr marL="321457"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6pPr>
      <a:lvl7pPr marL="642915"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7pPr>
      <a:lvl8pPr marL="964372"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8pPr>
      <a:lvl9pPr marL="1285829" algn="ctr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sym typeface="Times New Roman" pitchFamily="-106" charset="0"/>
        </a:defRPr>
      </a:lvl9pPr>
    </p:bodyStyle>
    <p:otherStyle>
      <a:defPPr>
        <a:defRPr lang="en-US"/>
      </a:defPPr>
      <a:lvl1pPr marL="0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6429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7052" y="858812"/>
            <a:ext cx="7279577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7052" y="1716062"/>
            <a:ext cx="7279577" cy="2682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3087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m.yale.edu/faculty/sunder" TargetMode="External"/><Relationship Id="rId2" Type="http://schemas.openxmlformats.org/officeDocument/2006/relationships/hyperlink" Target="mailto:Sham.sunder@yale.edu" TargetMode="Externa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Contract Theory of Organizations, Accounting and Control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Shyam</a:t>
            </a:r>
            <a:r>
              <a:rPr lang="en-US" dirty="0" smtClean="0"/>
              <a:t> Sunder, Yale University</a:t>
            </a:r>
          </a:p>
          <a:p>
            <a:r>
              <a:rPr lang="en-US" dirty="0" smtClean="0"/>
              <a:t>Third International Conference on Accounting and Finance</a:t>
            </a:r>
          </a:p>
          <a:p>
            <a:r>
              <a:rPr lang="en-US" dirty="0" smtClean="0"/>
              <a:t>University of Namibia, Windhoek, June 13-14, 2011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69942" y="4745140"/>
            <a:ext cx="85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1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8287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Processes </a:t>
            </a:r>
            <a:r>
              <a:rPr lang="en-US" dirty="0"/>
              <a:t>of Accounting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cs typeface="Times New Roman" pitchFamily="-109" charset="0"/>
              </a:rPr>
              <a:t>Measuring</a:t>
            </a:r>
            <a:r>
              <a:rPr lang="en-US" dirty="0" smtClean="0">
                <a:cs typeface="Times New Roman" pitchFamily="-109" charset="0"/>
              </a:rPr>
              <a:t> resource </a:t>
            </a:r>
            <a:r>
              <a:rPr lang="en-US" dirty="0">
                <a:cs typeface="Times New Roman" pitchFamily="-109" charset="0"/>
              </a:rPr>
              <a:t>i</a:t>
            </a:r>
            <a:r>
              <a:rPr lang="en-US" dirty="0" smtClean="0">
                <a:cs typeface="Times New Roman" pitchFamily="-109" charset="0"/>
              </a:rPr>
              <a:t>nflows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Measuring</a:t>
            </a:r>
            <a:r>
              <a:rPr lang="en-US" dirty="0" smtClean="0">
                <a:cs typeface="Times New Roman" pitchFamily="-109" charset="0"/>
              </a:rPr>
              <a:t> </a:t>
            </a:r>
            <a:r>
              <a:rPr lang="en-US" dirty="0">
                <a:cs typeface="Times New Roman" pitchFamily="-109" charset="0"/>
              </a:rPr>
              <a:t>r</a:t>
            </a:r>
            <a:r>
              <a:rPr lang="en-US" dirty="0" smtClean="0">
                <a:cs typeface="Times New Roman" pitchFamily="-109" charset="0"/>
              </a:rPr>
              <a:t>esource outflows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Determination of</a:t>
            </a:r>
            <a:r>
              <a:rPr lang="en-US" dirty="0" smtClean="0">
                <a:cs typeface="Times New Roman" pitchFamily="-109" charset="0"/>
              </a:rPr>
              <a:t> contract </a:t>
            </a:r>
            <a:r>
              <a:rPr lang="en-US" dirty="0">
                <a:cs typeface="Times New Roman" pitchFamily="-109" charset="0"/>
              </a:rPr>
              <a:t>p</a:t>
            </a:r>
            <a:r>
              <a:rPr lang="en-US" dirty="0" smtClean="0">
                <a:cs typeface="Times New Roman" pitchFamily="-109" charset="0"/>
              </a:rPr>
              <a:t>erformance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Information for</a:t>
            </a:r>
            <a:r>
              <a:rPr lang="en-US" dirty="0" smtClean="0">
                <a:cs typeface="Times New Roman" pitchFamily="-109" charset="0"/>
              </a:rPr>
              <a:t> </a:t>
            </a:r>
            <a:r>
              <a:rPr lang="en-US" dirty="0">
                <a:cs typeface="Times New Roman" pitchFamily="-109" charset="0"/>
              </a:rPr>
              <a:t>f</a:t>
            </a:r>
            <a:r>
              <a:rPr lang="en-US" dirty="0" smtClean="0">
                <a:cs typeface="Times New Roman" pitchFamily="-109" charset="0"/>
              </a:rPr>
              <a:t>actor markets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Common</a:t>
            </a:r>
            <a:r>
              <a:rPr lang="en-US" dirty="0" smtClean="0">
                <a:cs typeface="Times New Roman" pitchFamily="-109" charset="0"/>
              </a:rPr>
              <a:t> knowledge </a:t>
            </a:r>
            <a:r>
              <a:rPr lang="en-US" dirty="0">
                <a:cs typeface="Times New Roman" pitchFamily="-109" charset="0"/>
              </a:rPr>
              <a:t>for</a:t>
            </a:r>
            <a:r>
              <a:rPr lang="en-US" dirty="0" smtClean="0">
                <a:cs typeface="Times New Roman" pitchFamily="-109" charset="0"/>
              </a:rPr>
              <a:t> contract </a:t>
            </a:r>
            <a:r>
              <a:rPr lang="en-US" dirty="0">
                <a:cs typeface="Times New Roman" pitchFamily="-109" charset="0"/>
              </a:rPr>
              <a:t>r</a:t>
            </a:r>
            <a:r>
              <a:rPr lang="en-US" dirty="0" smtClean="0">
                <a:cs typeface="Times New Roman" pitchFamily="-109" charset="0"/>
              </a:rPr>
              <a:t>enegotiation</a:t>
            </a:r>
            <a:endParaRPr lang="en-US" dirty="0">
              <a:cs typeface="Times New Roman" pitchFamily="-109" charset="0"/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10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5854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-109" charset="0"/>
              </a:rPr>
              <a:t>Measuring Resource Inflows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cs typeface="Times New Roman" pitchFamily="-109" charset="0"/>
              </a:rPr>
              <a:t>Vendors: At the</a:t>
            </a:r>
            <a:r>
              <a:rPr lang="en-US" dirty="0" smtClean="0">
                <a:cs typeface="Times New Roman" pitchFamily="-109" charset="0"/>
              </a:rPr>
              <a:t> receiving </a:t>
            </a:r>
            <a:r>
              <a:rPr lang="en-US" dirty="0">
                <a:cs typeface="Times New Roman" pitchFamily="-109" charset="0"/>
              </a:rPr>
              <a:t>d</a:t>
            </a:r>
            <a:r>
              <a:rPr lang="en-US" dirty="0" smtClean="0">
                <a:cs typeface="Times New Roman" pitchFamily="-109" charset="0"/>
              </a:rPr>
              <a:t>ock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Customers:</a:t>
            </a:r>
            <a:r>
              <a:rPr lang="en-US" dirty="0" smtClean="0">
                <a:cs typeface="Times New Roman" pitchFamily="-109" charset="0"/>
              </a:rPr>
              <a:t> cashier</a:t>
            </a:r>
            <a:r>
              <a:rPr lang="en-US" dirty="0">
                <a:cs typeface="Times New Roman" pitchFamily="-109" charset="0"/>
              </a:rPr>
              <a:t>,</a:t>
            </a:r>
            <a:r>
              <a:rPr lang="en-US" dirty="0" smtClean="0">
                <a:cs typeface="Times New Roman" pitchFamily="-109" charset="0"/>
              </a:rPr>
              <a:t> accounts receivables</a:t>
            </a:r>
          </a:p>
          <a:p>
            <a:r>
              <a:rPr lang="en-US" dirty="0">
                <a:cs typeface="Times New Roman" pitchFamily="-109" charset="0"/>
              </a:rPr>
              <a:t>Labor:</a:t>
            </a:r>
            <a:r>
              <a:rPr lang="en-US" dirty="0" smtClean="0">
                <a:cs typeface="Times New Roman" pitchFamily="-109" charset="0"/>
              </a:rPr>
              <a:t> clock</a:t>
            </a:r>
            <a:r>
              <a:rPr lang="en-US" dirty="0">
                <a:cs typeface="Times New Roman" pitchFamily="-109" charset="0"/>
              </a:rPr>
              <a:t>,</a:t>
            </a:r>
            <a:r>
              <a:rPr lang="en-US" dirty="0" smtClean="0">
                <a:cs typeface="Times New Roman" pitchFamily="-109" charset="0"/>
              </a:rPr>
              <a:t> inspection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Managers:</a:t>
            </a:r>
            <a:r>
              <a:rPr lang="en-US" dirty="0" smtClean="0">
                <a:cs typeface="Times New Roman" pitchFamily="-109" charset="0"/>
              </a:rPr>
              <a:t> intangible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Shareholders:</a:t>
            </a:r>
            <a:r>
              <a:rPr lang="en-US" dirty="0" smtClean="0">
                <a:cs typeface="Times New Roman" pitchFamily="-109" charset="0"/>
              </a:rPr>
              <a:t> shareholder </a:t>
            </a:r>
            <a:r>
              <a:rPr lang="en-US" dirty="0">
                <a:cs typeface="Times New Roman" pitchFamily="-109" charset="0"/>
              </a:rPr>
              <a:t>a</a:t>
            </a:r>
            <a:r>
              <a:rPr lang="en-US" dirty="0" smtClean="0">
                <a:cs typeface="Times New Roman" pitchFamily="-109" charset="0"/>
              </a:rPr>
              <a:t>ccounts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11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2850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cs typeface="Times New Roman" pitchFamily="-109" charset="0"/>
              </a:rPr>
              <a:t/>
            </a:r>
            <a:br>
              <a:rPr lang="en-US" dirty="0" smtClean="0">
                <a:cs typeface="Times New Roman" pitchFamily="-109" charset="0"/>
              </a:rPr>
            </a:br>
            <a:r>
              <a:rPr lang="en-US" dirty="0" smtClean="0">
                <a:cs typeface="Times New Roman" pitchFamily="-109" charset="0"/>
              </a:rPr>
              <a:t>Measuring </a:t>
            </a:r>
            <a:r>
              <a:rPr lang="en-US" dirty="0">
                <a:cs typeface="Times New Roman" pitchFamily="-109" charset="0"/>
              </a:rPr>
              <a:t>Resource Outflows</a:t>
            </a:r>
            <a:br>
              <a:rPr lang="en-US" dirty="0">
                <a:cs typeface="Times New Roman" pitchFamily="-109" charset="0"/>
              </a:rPr>
            </a:br>
            <a:endParaRPr lang="en-US" dirty="0">
              <a:cs typeface="Times New Roman" pitchFamily="-109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cs typeface="Times New Roman" pitchFamily="-109" charset="0"/>
              </a:rPr>
              <a:t>Employees:</a:t>
            </a:r>
            <a:r>
              <a:rPr lang="en-US" dirty="0" smtClean="0">
                <a:cs typeface="Times New Roman" pitchFamily="-109" charset="0"/>
              </a:rPr>
              <a:t> payroll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Customers:</a:t>
            </a:r>
            <a:r>
              <a:rPr lang="en-US" dirty="0" smtClean="0">
                <a:cs typeface="Times New Roman" pitchFamily="-109" charset="0"/>
              </a:rPr>
              <a:t> shipping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Vendors:</a:t>
            </a:r>
            <a:r>
              <a:rPr lang="en-US" dirty="0" smtClean="0">
                <a:cs typeface="Times New Roman" pitchFamily="-109" charset="0"/>
              </a:rPr>
              <a:t> account </a:t>
            </a:r>
            <a:r>
              <a:rPr lang="en-US" dirty="0">
                <a:cs typeface="Times New Roman" pitchFamily="-109" charset="0"/>
              </a:rPr>
              <a:t>p</a:t>
            </a:r>
            <a:r>
              <a:rPr lang="en-US" dirty="0" smtClean="0">
                <a:cs typeface="Times New Roman" pitchFamily="-109" charset="0"/>
              </a:rPr>
              <a:t>ayables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Government:</a:t>
            </a:r>
            <a:r>
              <a:rPr lang="en-US" dirty="0" smtClean="0">
                <a:cs typeface="Times New Roman" pitchFamily="-109" charset="0"/>
              </a:rPr>
              <a:t>	</a:t>
            </a:r>
            <a:r>
              <a:rPr lang="en-US" dirty="0">
                <a:cs typeface="Times New Roman" pitchFamily="-109" charset="0"/>
              </a:rPr>
              <a:t>t</a:t>
            </a:r>
            <a:r>
              <a:rPr lang="en-US" dirty="0" smtClean="0">
                <a:cs typeface="Times New Roman" pitchFamily="-109" charset="0"/>
              </a:rPr>
              <a:t>ax accounts</a:t>
            </a:r>
            <a:endParaRPr lang="en-US" dirty="0">
              <a:cs typeface="Times New Roman" pitchFamily="-109" charset="0"/>
            </a:endParaRPr>
          </a:p>
          <a:p>
            <a:pPr>
              <a:buFontTx/>
              <a:buNone/>
            </a:pP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Data</a:t>
            </a:r>
            <a:r>
              <a:rPr lang="en-US" dirty="0" smtClean="0">
                <a:cs typeface="Times New Roman" pitchFamily="-109" charset="0"/>
              </a:rPr>
              <a:t> organized </a:t>
            </a:r>
            <a:r>
              <a:rPr lang="en-US" dirty="0">
                <a:cs typeface="Times New Roman" pitchFamily="-109" charset="0"/>
              </a:rPr>
              <a:t>by</a:t>
            </a:r>
            <a:r>
              <a:rPr lang="en-US" dirty="0" smtClean="0">
                <a:cs typeface="Times New Roman" pitchFamily="-109" charset="0"/>
              </a:rPr>
              <a:t> cause-effect in double-entry bookkeeping </a:t>
            </a:r>
            <a:endParaRPr lang="en-US" dirty="0">
              <a:cs typeface="Times New Roman" pitchFamily="-10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12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0626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-109" charset="0"/>
              </a:rPr>
              <a:t>Contract Performance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cs typeface="Times New Roman" pitchFamily="-109" charset="0"/>
              </a:rPr>
              <a:t>Compare resource inflows and outflows</a:t>
            </a:r>
          </a:p>
          <a:p>
            <a:r>
              <a:rPr lang="en-US" dirty="0">
                <a:cs typeface="Times New Roman" pitchFamily="-109" charset="0"/>
              </a:rPr>
              <a:t>Determine</a:t>
            </a:r>
            <a:r>
              <a:rPr lang="en-US" dirty="0" smtClean="0">
                <a:cs typeface="Times New Roman" pitchFamily="-109" charset="0"/>
              </a:rPr>
              <a:t> who </a:t>
            </a:r>
            <a:r>
              <a:rPr lang="en-US" dirty="0">
                <a:cs typeface="Times New Roman" pitchFamily="-109" charset="0"/>
              </a:rPr>
              <a:t>h</a:t>
            </a:r>
            <a:r>
              <a:rPr lang="en-US" dirty="0" smtClean="0">
                <a:cs typeface="Times New Roman" pitchFamily="-109" charset="0"/>
              </a:rPr>
              <a:t>as </a:t>
            </a:r>
            <a:r>
              <a:rPr lang="en-US" dirty="0">
                <a:cs typeface="Times New Roman" pitchFamily="-109" charset="0"/>
              </a:rPr>
              <a:t>f</a:t>
            </a:r>
            <a:r>
              <a:rPr lang="en-US" dirty="0" smtClean="0">
                <a:cs typeface="Times New Roman" pitchFamily="-109" charset="0"/>
              </a:rPr>
              <a:t>ulfilled </a:t>
            </a:r>
            <a:r>
              <a:rPr lang="en-US" dirty="0">
                <a:cs typeface="Times New Roman" pitchFamily="-109" charset="0"/>
              </a:rPr>
              <a:t>contracts,</a:t>
            </a:r>
            <a:r>
              <a:rPr lang="en-US" dirty="0" smtClean="0">
                <a:cs typeface="Times New Roman" pitchFamily="-109" charset="0"/>
              </a:rPr>
              <a:t> how </a:t>
            </a:r>
            <a:r>
              <a:rPr lang="en-US" dirty="0">
                <a:cs typeface="Times New Roman" pitchFamily="-109" charset="0"/>
              </a:rPr>
              <a:t>m</a:t>
            </a:r>
            <a:r>
              <a:rPr lang="en-US" dirty="0" smtClean="0">
                <a:cs typeface="Times New Roman" pitchFamily="-109" charset="0"/>
              </a:rPr>
              <a:t>uch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Comparative</a:t>
            </a:r>
            <a:r>
              <a:rPr lang="en-US" dirty="0" smtClean="0">
                <a:cs typeface="Times New Roman" pitchFamily="-109" charset="0"/>
              </a:rPr>
              <a:t> reports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Examples: </a:t>
            </a:r>
          </a:p>
          <a:p>
            <a:r>
              <a:rPr lang="en-US" dirty="0">
                <a:cs typeface="Times New Roman" pitchFamily="-109" charset="0"/>
              </a:rPr>
              <a:t>	Customer</a:t>
            </a:r>
            <a:r>
              <a:rPr lang="en-US" dirty="0" smtClean="0">
                <a:cs typeface="Times New Roman" pitchFamily="-109" charset="0"/>
              </a:rPr>
              <a:t> account </a:t>
            </a:r>
            <a:r>
              <a:rPr lang="en-US" dirty="0">
                <a:cs typeface="Times New Roman" pitchFamily="-109" charset="0"/>
              </a:rPr>
              <a:t>s</a:t>
            </a:r>
            <a:r>
              <a:rPr lang="en-US" dirty="0" smtClean="0">
                <a:cs typeface="Times New Roman" pitchFamily="-109" charset="0"/>
              </a:rPr>
              <a:t>tatement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	Managerial</a:t>
            </a:r>
            <a:r>
              <a:rPr lang="en-US" dirty="0" smtClean="0">
                <a:cs typeface="Times New Roman" pitchFamily="-109" charset="0"/>
              </a:rPr>
              <a:t> accounting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13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6714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-109" charset="0"/>
              </a:rPr>
              <a:t>Information for Factor Markets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cs typeface="Times New Roman" pitchFamily="-109" charset="0"/>
              </a:rPr>
              <a:t>What resources are</a:t>
            </a:r>
            <a:r>
              <a:rPr lang="en-US" sz="2800" dirty="0" smtClean="0">
                <a:cs typeface="Times New Roman" pitchFamily="-109" charset="0"/>
              </a:rPr>
              <a:t> expected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cs typeface="Times New Roman" pitchFamily="-109" charset="0"/>
              </a:rPr>
              <a:t>What resources</a:t>
            </a:r>
            <a:r>
              <a:rPr lang="en-US" sz="2800" dirty="0" smtClean="0">
                <a:cs typeface="Times New Roman" pitchFamily="-109" charset="0"/>
              </a:rPr>
              <a:t> are available for disbursement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cs typeface="Times New Roman" pitchFamily="-109" charset="0"/>
              </a:rPr>
              <a:t>Find people who have/want them</a:t>
            </a:r>
            <a:endParaRPr lang="en-US" sz="2800" dirty="0" smtClean="0">
              <a:cs typeface="Times New Roman" pitchFamily="-109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-109" charset="0"/>
              </a:rPr>
              <a:t>Markets </a:t>
            </a:r>
            <a:r>
              <a:rPr lang="en-US" sz="2800" dirty="0">
                <a:cs typeface="Times New Roman" pitchFamily="-109" charset="0"/>
              </a:rPr>
              <a:t>for</a:t>
            </a:r>
            <a:r>
              <a:rPr lang="en-US" sz="2800" dirty="0" smtClean="0">
                <a:cs typeface="Times New Roman" pitchFamily="-109" charset="0"/>
              </a:rPr>
              <a:t> labor</a:t>
            </a:r>
            <a:r>
              <a:rPr lang="en-US" sz="2800" dirty="0">
                <a:cs typeface="Times New Roman" pitchFamily="-109" charset="0"/>
              </a:rPr>
              <a:t>,</a:t>
            </a:r>
            <a:r>
              <a:rPr lang="en-US" sz="2800" dirty="0" smtClean="0">
                <a:cs typeface="Times New Roman" pitchFamily="-109" charset="0"/>
              </a:rPr>
              <a:t> goods, and capital</a:t>
            </a:r>
          </a:p>
          <a:p>
            <a:pPr>
              <a:lnSpc>
                <a:spcPct val="90000"/>
              </a:lnSpc>
            </a:pPr>
            <a:r>
              <a:rPr lang="en-US" sz="2800" dirty="0" err="1">
                <a:cs typeface="Times New Roman" pitchFamily="-109" charset="0"/>
              </a:rPr>
              <a:t>Proforma</a:t>
            </a:r>
            <a:r>
              <a:rPr lang="en-US" sz="2800" dirty="0">
                <a:cs typeface="Times New Roman" pitchFamily="-109" charset="0"/>
              </a:rPr>
              <a:t> financial statements, business plans and budgets by the entrepreneur </a:t>
            </a:r>
            <a:endParaRPr lang="en-US" sz="2800" dirty="0" smtClean="0">
              <a:cs typeface="Times New Roman" pitchFamily="-109" charset="0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cs typeface="Times New Roman" pitchFamily="-109" charset="0"/>
              </a:rPr>
              <a:t>No </a:t>
            </a:r>
            <a:r>
              <a:rPr lang="en-US" sz="2800" dirty="0">
                <a:cs typeface="Times New Roman" pitchFamily="-109" charset="0"/>
              </a:rPr>
              <a:t>permanent occupants,</a:t>
            </a:r>
            <a:r>
              <a:rPr lang="en-US" sz="2800" dirty="0" smtClean="0">
                <a:cs typeface="Times New Roman" pitchFamily="-109" charset="0"/>
              </a:rPr>
              <a:t> must find </a:t>
            </a:r>
            <a:r>
              <a:rPr lang="en-US" sz="2800" dirty="0">
                <a:cs typeface="Times New Roman" pitchFamily="-109" charset="0"/>
              </a:rPr>
              <a:t>replacements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cs typeface="Times New Roman" pitchFamily="-109" charset="0"/>
              </a:rPr>
              <a:t>Costs and</a:t>
            </a:r>
            <a:r>
              <a:rPr lang="en-US" sz="2800" dirty="0" smtClean="0">
                <a:cs typeface="Times New Roman" pitchFamily="-109" charset="0"/>
              </a:rPr>
              <a:t> benefits of occupying contractual slots </a:t>
            </a:r>
            <a:endParaRPr lang="en-US" sz="2800" dirty="0">
              <a:cs typeface="Times New Roman" pitchFamily="-109" charset="0"/>
            </a:endParaRP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14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38525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Common Knowledge for</a:t>
            </a:r>
            <a:r>
              <a:rPr lang="en-US" sz="3200" dirty="0" smtClean="0"/>
              <a:t> Renegotiation</a:t>
            </a:r>
            <a:endParaRPr lang="en-US" sz="3200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>
                <a:cs typeface="Times New Roman" pitchFamily="-109" charset="0"/>
              </a:rPr>
              <a:t>All contracts have finite terms (except shareholders)</a:t>
            </a:r>
          </a:p>
          <a:p>
            <a:r>
              <a:rPr lang="en-US">
                <a:cs typeface="Times New Roman" pitchFamily="-109" charset="0"/>
              </a:rPr>
              <a:t>Conditions Change</a:t>
            </a:r>
          </a:p>
          <a:p>
            <a:r>
              <a:rPr lang="en-US">
                <a:cs typeface="Times New Roman" pitchFamily="-109" charset="0"/>
              </a:rPr>
              <a:t>Potential for Empty as well as Serious Threats and Bluffs</a:t>
            </a:r>
          </a:p>
          <a:p>
            <a:r>
              <a:rPr lang="en-US">
                <a:cs typeface="Times New Roman" pitchFamily="-109" charset="0"/>
              </a:rPr>
              <a:t>Public Disclosure and Common Knowledge</a:t>
            </a:r>
          </a:p>
          <a:p>
            <a:r>
              <a:rPr lang="en-US">
                <a:cs typeface="Times New Roman" pitchFamily="-109" charset="0"/>
              </a:rPr>
              <a:t>Cut Deadweight Losses to Society</a:t>
            </a:r>
          </a:p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15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3371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>
                <a:ea typeface="新細明體" pitchFamily="18" charset="-120"/>
              </a:rPr>
              <a:t>Necessary Conditions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sz="3600" dirty="0">
                <a:solidFill>
                  <a:schemeClr val="accent1"/>
                </a:solidFill>
                <a:ea typeface="新細明體" pitchFamily="18" charset="-120"/>
              </a:rPr>
              <a:t>1)  Individual Condition: Each participants expects to receive at least the opportunity cost of contributions he/she makes to the organization</a:t>
            </a:r>
          </a:p>
          <a:p>
            <a:r>
              <a:rPr lang="en-US" altLang="zh-TW" sz="3600" dirty="0">
                <a:solidFill>
                  <a:schemeClr val="accent1"/>
                </a:solidFill>
                <a:ea typeface="新細明體" pitchFamily="18" charset="-120"/>
              </a:rPr>
              <a:t>2) Aggregate Condition: Contributions of all participants can produce enough output to meet the expectations of all</a:t>
            </a:r>
            <a:endParaRPr lang="en-US" altLang="zh-TW" sz="3600" dirty="0">
              <a:ea typeface="新細明體" pitchFamily="18" charset="-1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16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50047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200000"/>
                  </a:schemeClr>
                </a:solidFill>
                <a:ea typeface="+mj-ea"/>
                <a:cs typeface="+mj-cs"/>
              </a:rPr>
              <a:t>Income/Value of the Firm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Extensive income as the sum of: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To the shareholders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To customers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To Vendors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To employees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To creditors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To government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To community, etc.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Inducement from the firm – O.C. of contributions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17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31192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200000"/>
                  </a:schemeClr>
                </a:solidFill>
                <a:ea typeface="+mj-ea"/>
                <a:cs typeface="+mj-cs"/>
              </a:rPr>
              <a:t>Income/Value to Investors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mtClean="0"/>
              <a:t>Residual income and corresponding shareholder value created</a:t>
            </a:r>
          </a:p>
          <a:p>
            <a:pPr eaLnBrk="1" hangingPunct="1"/>
            <a:r>
              <a:rPr lang="en-US" smtClean="0"/>
              <a:t>Focus of current financial reports</a:t>
            </a:r>
          </a:p>
          <a:p>
            <a:pPr eaLnBrk="1" hangingPunct="1"/>
            <a:r>
              <a:rPr lang="en-US" smtClean="0"/>
              <a:t>Apply similar perspective to other participants in the firm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18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04195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200000"/>
                  </a:schemeClr>
                </a:solidFill>
                <a:ea typeface="+mj-ea"/>
                <a:cs typeface="+mj-cs"/>
              </a:rPr>
              <a:t>Income/Value to Customers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600" smtClean="0"/>
              <a:t>Customer’s “investment” in the form in the form of search, learning, negotiation, payments, settlement of disputes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Expected PV of benefits from goods received should exceed the PV of investments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Includes immediate transaction as well as the consequences of the transaction for resource flows associated with any future transactions (reduction in time, cost, search etc. for later transactions)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/>
              <a:t>In a perfect product market, consumer’s surplus from the firm is zero (may be +ve from industry, and the economy)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19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7921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Three Basic Ideas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ea typeface="新細明體" pitchFamily="18" charset="-120"/>
              </a:rPr>
              <a:t>Organizations as a set of contracts</a:t>
            </a:r>
          </a:p>
          <a:p>
            <a:r>
              <a:rPr lang="en-US" dirty="0">
                <a:ea typeface="新細明體" pitchFamily="18" charset="-120"/>
              </a:rPr>
              <a:t>Shared facts for conflict resolution</a:t>
            </a:r>
          </a:p>
          <a:p>
            <a:r>
              <a:rPr lang="en-US" dirty="0">
                <a:ea typeface="新細明體" pitchFamily="18" charset="-120"/>
              </a:rPr>
              <a:t>Control in organizations as balance and equilibrium</a:t>
            </a:r>
            <a:r>
              <a:rPr lang="en-US" dirty="0" smtClean="0"/>
              <a:t> among various interests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69942" y="4745140"/>
            <a:ext cx="85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2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6884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200000"/>
                  </a:schemeClr>
                </a:solidFill>
                <a:ea typeface="+mj-ea"/>
                <a:cs typeface="+mj-cs"/>
              </a:rPr>
              <a:t>Value to Government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Various levels of government provide mostly non-priced services plus some priced goods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Resources from taxation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Value of the firm to the government from providing priced services is the same as for vendors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Value of the firm to the government from providing non-priced services is taxes plus fees minus O.C. of resources spent on providing services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Major challenge to put this into practice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20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002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200000"/>
                  </a:schemeClr>
                </a:solidFill>
                <a:ea typeface="+mj-ea"/>
                <a:cs typeface="+mj-cs"/>
              </a:rPr>
              <a:t>Value of the Firm to Community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mtClean="0"/>
              <a:t>Local, national and global</a:t>
            </a:r>
          </a:p>
          <a:p>
            <a:pPr eaLnBrk="1" hangingPunct="1"/>
            <a:r>
              <a:rPr lang="en-US" smtClean="0"/>
              <a:t>Most exchanges in form of externalities</a:t>
            </a:r>
          </a:p>
          <a:p>
            <a:pPr eaLnBrk="1" hangingPunct="1"/>
            <a:r>
              <a:rPr lang="en-US" smtClean="0"/>
              <a:t>Value of the firm to the community is the sum of net externalities plus the net payments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21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5281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tx2">
                    <a:satMod val="200000"/>
                  </a:schemeClr>
                </a:solidFill>
                <a:ea typeface="+mj-ea"/>
                <a:cs typeface="+mj-cs"/>
              </a:rPr>
              <a:t>Measurement of Income/Value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en-US" smtClean="0"/>
              <a:t>J.M. Clark (1936): Three fundamental challenges to determining the value of private enterprise</a:t>
            </a:r>
          </a:p>
          <a:p>
            <a:pPr lvl="1" eaLnBrk="1" hangingPunct="1"/>
            <a:r>
              <a:rPr lang="en-US" smtClean="0"/>
              <a:t>Imperfect and incomplete markets</a:t>
            </a:r>
          </a:p>
          <a:p>
            <a:pPr lvl="1" eaLnBrk="1" hangingPunct="1"/>
            <a:r>
              <a:rPr lang="en-US" smtClean="0"/>
              <a:t>Fundamental values not as exact as market values</a:t>
            </a:r>
          </a:p>
          <a:p>
            <a:pPr lvl="1" eaLnBrk="1" hangingPunct="1"/>
            <a:r>
              <a:rPr lang="en-US" smtClean="0"/>
              <a:t>Fundamental concepts should be independent of specific institutions of exchange (generality)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22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13226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ea typeface="新細明體" pitchFamily="18" charset="-120"/>
              </a:rPr>
              <a:t>Problems </a:t>
            </a:r>
            <a:r>
              <a:rPr lang="en-US" altLang="zh-TW" dirty="0">
                <a:ea typeface="新細明體" pitchFamily="18" charset="-120"/>
              </a:rPr>
              <a:t>in Control of Managers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/>
              <a:t>At the procedural hub of the contracts</a:t>
            </a:r>
          </a:p>
          <a:p>
            <a:r>
              <a:rPr lang="en-US" sz="2800" dirty="0"/>
              <a:t>Control resources, have information</a:t>
            </a:r>
          </a:p>
          <a:p>
            <a:r>
              <a:rPr lang="en-US" sz="2800" dirty="0"/>
              <a:t>Monitor and negotiate with others</a:t>
            </a:r>
          </a:p>
          <a:p>
            <a:r>
              <a:rPr lang="en-US" sz="2800" dirty="0"/>
              <a:t>Difficult to measure their contributions</a:t>
            </a:r>
          </a:p>
          <a:p>
            <a:r>
              <a:rPr lang="en-US" sz="2800" dirty="0"/>
              <a:t>Can appropriate resources and information</a:t>
            </a:r>
          </a:p>
          <a:p>
            <a:r>
              <a:rPr lang="en-US" sz="2800" dirty="0"/>
              <a:t>Misappropriation difficult to detect</a:t>
            </a:r>
          </a:p>
          <a:p>
            <a:r>
              <a:rPr lang="en-US" sz="2800" dirty="0"/>
              <a:t>Devising a scheme to induce managers to contribute what is expected of her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23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92103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Organizations </a:t>
            </a:r>
            <a:r>
              <a:rPr lang="en-US" sz="3200" dirty="0"/>
              <a:t>and Accounting By Markets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Organization operate in a variety of markets</a:t>
            </a:r>
          </a:p>
          <a:p>
            <a:pPr>
              <a:lnSpc>
                <a:spcPct val="90000"/>
              </a:lnSpc>
            </a:pPr>
            <a:r>
              <a:rPr lang="en-US" sz="2800"/>
              <a:t>Markets vary by the degree of development, frictions, information conditions, competition, and characteristics of resources</a:t>
            </a:r>
          </a:p>
          <a:p>
            <a:pPr>
              <a:lnSpc>
                <a:spcPct val="90000"/>
              </a:lnSpc>
            </a:pPr>
            <a:r>
              <a:rPr lang="en-US" sz="2800"/>
              <a:t>Organizations vary by the markets they operate in</a:t>
            </a:r>
          </a:p>
          <a:p>
            <a:pPr>
              <a:lnSpc>
                <a:spcPct val="90000"/>
              </a:lnSpc>
            </a:pPr>
            <a:r>
              <a:rPr lang="en-US" sz="2800"/>
              <a:t>Accounting, like electrical system of a building, varies by the nature of organization</a:t>
            </a:r>
          </a:p>
          <a:p>
            <a:pPr>
              <a:lnSpc>
                <a:spcPct val="90000"/>
              </a:lnSpc>
            </a:pPr>
            <a:r>
              <a:rPr lang="en-US" sz="2800"/>
              <a:t>We can classify organizations and their accounting on the basis of market characteristics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24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25036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Classification by Markets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Market for managers (Hatfield, 1924))</a:t>
            </a:r>
          </a:p>
          <a:p>
            <a:r>
              <a:rPr lang="en-US"/>
              <a:t>Market for capital (Hatfield, 1924)</a:t>
            </a:r>
          </a:p>
          <a:p>
            <a:r>
              <a:rPr lang="en-US"/>
              <a:t>Market for product (Sunder, 1999)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25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15091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Classification by Product Markets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Private good producing organizations (cars, furniture) can be denied revenue by their customers</a:t>
            </a:r>
          </a:p>
          <a:p>
            <a:r>
              <a:rPr lang="en-US" dirty="0"/>
              <a:t>Shareholders delegate production decisions to hired managers motivated by residual based contracts</a:t>
            </a:r>
          </a:p>
          <a:p>
            <a:r>
              <a:rPr lang="en-US" dirty="0"/>
              <a:t>Driven by developed product markets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26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102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Management Controls Again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/>
              <a:t>A viable concept of control from organizations as sets of contracts, expectations, common knowledge and culture</a:t>
            </a:r>
          </a:p>
          <a:p>
            <a:r>
              <a:rPr lang="en-US" sz="2800"/>
              <a:t>An organization or group is in control when its members find it in their own best interests to behave in a manner that is expected of them by the other members of the group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27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77313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Control </a:t>
            </a:r>
            <a:r>
              <a:rPr lang="en-US" i="1"/>
              <a:t>In </a:t>
            </a:r>
            <a:r>
              <a:rPr lang="en-US"/>
              <a:t>Versus Control </a:t>
            </a:r>
            <a:r>
              <a:rPr lang="en-US" i="1"/>
              <a:t>of</a:t>
            </a:r>
            <a:endParaRPr lang="en-US"/>
          </a:p>
        </p:txBody>
      </p:sp>
      <p:sp>
        <p:nvSpPr>
          <p:cNvPr id="188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en-US"/>
              <a:t>Control </a:t>
            </a:r>
            <a:r>
              <a:rPr lang="en-US" i="1"/>
              <a:t>in</a:t>
            </a:r>
            <a:r>
              <a:rPr lang="en-US"/>
              <a:t> organizations distinct from control </a:t>
            </a:r>
            <a:r>
              <a:rPr lang="en-US" i="1"/>
              <a:t>of </a:t>
            </a:r>
            <a:r>
              <a:rPr lang="en-US"/>
              <a:t>organizations</a:t>
            </a:r>
          </a:p>
          <a:p>
            <a:pPr>
              <a:lnSpc>
                <a:spcPct val="90000"/>
              </a:lnSpc>
            </a:pPr>
            <a:r>
              <a:rPr lang="en-US"/>
              <a:t>Control </a:t>
            </a:r>
            <a:r>
              <a:rPr lang="en-US" i="1"/>
              <a:t>in </a:t>
            </a:r>
            <a:r>
              <a:rPr lang="en-US"/>
              <a:t>emphasizes </a:t>
            </a:r>
          </a:p>
          <a:p>
            <a:pPr lvl="1">
              <a:lnSpc>
                <a:spcPct val="90000"/>
              </a:lnSpc>
            </a:pPr>
            <a:r>
              <a:rPr lang="en-US"/>
              <a:t>Balance and equilibrium </a:t>
            </a:r>
          </a:p>
          <a:p>
            <a:pPr lvl="1">
              <a:lnSpc>
                <a:spcPct val="90000"/>
              </a:lnSpc>
            </a:pPr>
            <a:r>
              <a:rPr lang="en-US"/>
              <a:t>Symmetry of points of view of agents</a:t>
            </a:r>
          </a:p>
          <a:p>
            <a:pPr>
              <a:lnSpc>
                <a:spcPct val="90000"/>
              </a:lnSpc>
            </a:pPr>
            <a:r>
              <a:rPr lang="en-US"/>
              <a:t>Control </a:t>
            </a:r>
            <a:r>
              <a:rPr lang="en-US" i="1"/>
              <a:t>of</a:t>
            </a:r>
            <a:r>
              <a:rPr lang="en-US"/>
              <a:t> emphasizes</a:t>
            </a:r>
          </a:p>
          <a:p>
            <a:pPr lvl="1">
              <a:lnSpc>
                <a:spcPct val="90000"/>
              </a:lnSpc>
            </a:pPr>
            <a:r>
              <a:rPr lang="en-US"/>
              <a:t>Manipulation, even exploitation</a:t>
            </a:r>
          </a:p>
          <a:p>
            <a:pPr>
              <a:lnSpc>
                <a:spcPct val="90000"/>
              </a:lnSpc>
            </a:pPr>
            <a:r>
              <a:rPr lang="en-US"/>
              <a:t>Disparity in bargaining powers of agents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28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8240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Comprehensive</a:t>
            </a:r>
            <a:r>
              <a:rPr lang="en-US" dirty="0" smtClean="0"/>
              <a:t> View of </a:t>
            </a:r>
            <a:r>
              <a:rPr lang="en-US" dirty="0"/>
              <a:t>Control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Rules, incentives, monitoring, enforcement to align behavior and expectations</a:t>
            </a:r>
          </a:p>
          <a:p>
            <a:pPr>
              <a:lnSpc>
                <a:spcPct val="90000"/>
              </a:lnSpc>
            </a:pPr>
            <a:r>
              <a:rPr lang="en-US" sz="2800"/>
              <a:t>Consider two traders on eBay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Buyer expects to have the appropriate goods delivered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Seller expects to be paid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When expectations of both are met, the system is in control</a:t>
            </a:r>
          </a:p>
          <a:p>
            <a:pPr>
              <a:lnSpc>
                <a:spcPct val="90000"/>
              </a:lnSpc>
            </a:pPr>
            <a:r>
              <a:rPr lang="en-US" sz="2800"/>
              <a:t>The concept extends well beyond the traditional scope to employees and managers to include shareholders, customers, vendors, and others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29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8722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937054" y="1385611"/>
            <a:ext cx="7279577" cy="34834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cs typeface="Times New Roman" pitchFamily="-109" charset="0"/>
              </a:rPr>
              <a:t>Organization </a:t>
            </a:r>
            <a:r>
              <a:rPr lang="en-US" dirty="0">
                <a:cs typeface="Times New Roman" pitchFamily="-109" charset="0"/>
              </a:rPr>
              <a:t>as a set of Contracts</a:t>
            </a:r>
            <a:br>
              <a:rPr lang="en-US" dirty="0">
                <a:cs typeface="Times New Roman" pitchFamily="-109" charset="0"/>
              </a:rPr>
            </a:br>
            <a:endParaRPr lang="en-US" dirty="0">
              <a:cs typeface="Times New Roman" pitchFamily="-109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cs typeface="Times New Roman" pitchFamily="-109" charset="0"/>
              </a:rPr>
              <a:t>Economic agents</a:t>
            </a:r>
          </a:p>
          <a:p>
            <a:r>
              <a:rPr lang="en-US" dirty="0">
                <a:cs typeface="Times New Roman" pitchFamily="-109" charset="0"/>
              </a:rPr>
              <a:t>Contracts</a:t>
            </a:r>
            <a:endParaRPr lang="en-US" dirty="0" smtClean="0">
              <a:cs typeface="Times New Roman" pitchFamily="-109" charset="0"/>
            </a:endParaRPr>
          </a:p>
          <a:p>
            <a:r>
              <a:rPr lang="en-US" dirty="0" smtClean="0">
                <a:cs typeface="Times New Roman" pitchFamily="-109" charset="0"/>
              </a:rPr>
              <a:t>Contributions</a:t>
            </a:r>
          </a:p>
          <a:p>
            <a:r>
              <a:rPr lang="en-US" dirty="0" smtClean="0">
                <a:cs typeface="Times New Roman" pitchFamily="-109" charset="0"/>
              </a:rPr>
              <a:t>Resource </a:t>
            </a:r>
            <a:r>
              <a:rPr lang="en-US" dirty="0">
                <a:cs typeface="Times New Roman" pitchFamily="-109" charset="0"/>
              </a:rPr>
              <a:t>Entitlements</a:t>
            </a:r>
          </a:p>
          <a:p>
            <a:r>
              <a:rPr lang="en-US" dirty="0">
                <a:cs typeface="Times New Roman" pitchFamily="-109" charset="0"/>
              </a:rPr>
              <a:t>Necessary Conditions</a:t>
            </a:r>
          </a:p>
          <a:p>
            <a:r>
              <a:rPr lang="en-US" dirty="0" smtClean="0">
                <a:cs typeface="Times New Roman" pitchFamily="-109" charset="0"/>
              </a:rPr>
              <a:t>	Satisfies each individual</a:t>
            </a:r>
          </a:p>
          <a:p>
            <a:r>
              <a:rPr lang="en-US" dirty="0">
                <a:cs typeface="Times New Roman" pitchFamily="-109" charset="0"/>
              </a:rPr>
              <a:t>	</a:t>
            </a:r>
            <a:r>
              <a:rPr lang="en-US" dirty="0" smtClean="0">
                <a:cs typeface="Times New Roman" pitchFamily="-109" charset="0"/>
              </a:rPr>
              <a:t>Aggregate feasibility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69942" y="4745140"/>
            <a:ext cx="85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3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884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Traditional Locus of Control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Processes internal to the firm</a:t>
            </a:r>
          </a:p>
          <a:p>
            <a:pPr>
              <a:lnSpc>
                <a:spcPct val="90000"/>
              </a:lnSpc>
            </a:pPr>
            <a:r>
              <a:rPr lang="en-US" sz="2800"/>
              <a:t>Involving people who often have social relationships</a:t>
            </a:r>
          </a:p>
          <a:p>
            <a:pPr>
              <a:lnSpc>
                <a:spcPct val="90000"/>
              </a:lnSpc>
            </a:pPr>
            <a:r>
              <a:rPr lang="en-US" sz="2800"/>
              <a:t>In transactions governed by social relationships, shared norms of social exchange play an important role</a:t>
            </a:r>
          </a:p>
          <a:p>
            <a:pPr>
              <a:lnSpc>
                <a:spcPct val="90000"/>
              </a:lnSpc>
            </a:pPr>
            <a:r>
              <a:rPr lang="en-US" sz="2800"/>
              <a:t>E-Commerce transactions strip the social context</a:t>
            </a:r>
          </a:p>
          <a:p>
            <a:pPr>
              <a:lnSpc>
                <a:spcPct val="90000"/>
              </a:lnSpc>
            </a:pPr>
            <a:r>
              <a:rPr lang="en-US" sz="2800"/>
              <a:t>Scope of e-commerce has expanded well-beyond the traditional boundaries of transactional relationships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30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934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Threats to Control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/>
              <a:t>Environment of organizations changes continually (factor and product market conditions)</a:t>
            </a:r>
          </a:p>
          <a:p>
            <a:r>
              <a:rPr lang="en-US" sz="2800"/>
              <a:t>A contract set which is </a:t>
            </a:r>
            <a:r>
              <a:rPr lang="en-US" sz="2800" i="1"/>
              <a:t>in</a:t>
            </a:r>
            <a:r>
              <a:rPr lang="en-US" sz="2800"/>
              <a:t> control today, will not be </a:t>
            </a:r>
            <a:r>
              <a:rPr lang="en-US" sz="2800" i="1"/>
              <a:t>in</a:t>
            </a:r>
            <a:r>
              <a:rPr lang="en-US" sz="2800"/>
              <a:t> control tomorrow if conditions change</a:t>
            </a:r>
          </a:p>
          <a:p>
            <a:r>
              <a:rPr lang="en-US" sz="2800"/>
              <a:t>Left to itself, the organization will collapse because a fixed set of contracts cannot remain in expectational equilibrium except by sheer chance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31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7433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Functions of Top Management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sz="2400"/>
              <a:t>This function goes by many labels (long term planning, strategic management, etc.)</a:t>
            </a:r>
          </a:p>
          <a:p>
            <a:pPr>
              <a:lnSpc>
                <a:spcPct val="90000"/>
              </a:lnSpc>
            </a:pPr>
            <a:r>
              <a:rPr lang="en-US" sz="2400"/>
              <a:t>It always amounts to the same thing: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Monitor your environment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Anticipate changes in factor and product markets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Redesign contracts to be </a:t>
            </a:r>
            <a:r>
              <a:rPr lang="en-US" sz="2400" i="1"/>
              <a:t>in</a:t>
            </a:r>
            <a:r>
              <a:rPr lang="en-US" sz="2400"/>
              <a:t> control under the new conditions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Renegotiate contracts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Implement new contracts</a:t>
            </a:r>
          </a:p>
          <a:p>
            <a:pPr>
              <a:lnSpc>
                <a:spcPct val="90000"/>
              </a:lnSpc>
            </a:pPr>
            <a:r>
              <a:rPr lang="en-US" sz="2400"/>
              <a:t>Perpetual revision of corporate plans to retain their desirability from the point of view of all participants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32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4948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Let Me Summarize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Control a key concept in management</a:t>
            </a:r>
          </a:p>
          <a:p>
            <a:r>
              <a:rPr lang="en-US"/>
              <a:t>Need an appropriate model of organizations to study control</a:t>
            </a:r>
          </a:p>
          <a:p>
            <a:r>
              <a:rPr lang="en-US"/>
              <a:t>Help do accounting and control better</a:t>
            </a:r>
          </a:p>
          <a:p>
            <a:r>
              <a:rPr lang="en-US"/>
              <a:t>Find appropriate place for control in the intellectual structure of the discipline of management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33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6334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Role of Accounting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Organizations as sets of contracts or alliances among people</a:t>
            </a:r>
          </a:p>
          <a:p>
            <a:r>
              <a:rPr lang="en-US"/>
              <a:t>Agents seeking their own goals contribute resources in exchange for inducements</a:t>
            </a:r>
          </a:p>
          <a:p>
            <a:r>
              <a:rPr lang="en-US"/>
              <a:t>Accounting helps define, implement, enforce and modify contracts, serving a critical function in organizations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34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44708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Design of Organizations and Controls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Both designs depend on conditions prevailing in the appropriate markets</a:t>
            </a:r>
          </a:p>
          <a:p>
            <a:pPr>
              <a:lnSpc>
                <a:spcPct val="90000"/>
              </a:lnSpc>
            </a:pPr>
            <a:r>
              <a:rPr lang="en-US" sz="2800"/>
              <a:t>Market for managerial labor differentiated stewardship model from bookkeeping</a:t>
            </a:r>
          </a:p>
          <a:p>
            <a:pPr>
              <a:lnSpc>
                <a:spcPct val="90000"/>
              </a:lnSpc>
            </a:pPr>
            <a:r>
              <a:rPr lang="en-US" sz="2800"/>
              <a:t>Market for capital differentiated financial reporting model from stewardship</a:t>
            </a:r>
          </a:p>
          <a:p>
            <a:pPr>
              <a:lnSpc>
                <a:spcPct val="90000"/>
              </a:lnSpc>
            </a:pPr>
            <a:r>
              <a:rPr lang="en-US" sz="2800"/>
              <a:t>Market for products differentiates government and not-for-profit model from private good organizations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35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36667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Culture and Control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/>
              <a:t>Culture of a group can be thought of as expectations its members hold about the behavior of others in the group</a:t>
            </a:r>
          </a:p>
          <a:p>
            <a:pPr>
              <a:lnSpc>
                <a:spcPct val="90000"/>
              </a:lnSpc>
            </a:pPr>
            <a:r>
              <a:rPr lang="en-US"/>
              <a:t>An organization is in control if the behavior of its members corresponds to the expectations of others</a:t>
            </a:r>
          </a:p>
          <a:p>
            <a:pPr>
              <a:lnSpc>
                <a:spcPct val="90000"/>
              </a:lnSpc>
            </a:pPr>
            <a:r>
              <a:rPr lang="en-US"/>
              <a:t>Control is a state of expectational equilibrium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36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9396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Management For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Changing environment threatens control</a:t>
            </a:r>
          </a:p>
          <a:p>
            <a:pPr>
              <a:lnSpc>
                <a:spcPct val="90000"/>
              </a:lnSpc>
            </a:pPr>
            <a:r>
              <a:rPr lang="en-US" sz="2800"/>
              <a:t>Top management must anticipate and deal with these threats to control</a:t>
            </a:r>
          </a:p>
          <a:p>
            <a:pPr>
              <a:lnSpc>
                <a:spcPct val="90000"/>
              </a:lnSpc>
            </a:pPr>
            <a:r>
              <a:rPr lang="en-US" sz="2800"/>
              <a:t>Set of feasible corporate plans is too large to contemplate and analyze</a:t>
            </a:r>
          </a:p>
          <a:p>
            <a:pPr>
              <a:lnSpc>
                <a:spcPct val="90000"/>
              </a:lnSpc>
            </a:pPr>
            <a:r>
              <a:rPr lang="en-US" sz="2800"/>
              <a:t>Due to time limitations, managers search in the neighborhood of existing plans and settle on satisficing solutions</a:t>
            </a:r>
          </a:p>
          <a:p>
            <a:pPr>
              <a:lnSpc>
                <a:spcPct val="90000"/>
              </a:lnSpc>
            </a:pPr>
            <a:r>
              <a:rPr lang="en-US" sz="2800"/>
              <a:t>Simon’s boundedly rational behavior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37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77078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Accounting enables organizations to function, serve all participants</a:t>
            </a:r>
          </a:p>
          <a:p>
            <a:r>
              <a:rPr lang="en-US" dirty="0"/>
              <a:t>B</a:t>
            </a:r>
            <a:r>
              <a:rPr lang="en-US" dirty="0" smtClean="0"/>
              <a:t>road perspective on functions of accounting; accounting systems designed for organizations functioning in different environments</a:t>
            </a:r>
          </a:p>
          <a:p>
            <a:r>
              <a:rPr lang="en-US" dirty="0"/>
              <a:t>B</a:t>
            </a:r>
            <a:r>
              <a:rPr lang="en-US" dirty="0" smtClean="0"/>
              <a:t>ookkeeping, managerial accounting, and auditing serve small proprietorship, large proprietorship, and public corporations</a:t>
            </a:r>
          </a:p>
          <a:p>
            <a:r>
              <a:rPr lang="en-US" dirty="0" smtClean="0"/>
              <a:t>Understanding accounting and control in public good-producing organizations that do not have customers, only beneficiaries.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88466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21564" y="1322049"/>
            <a:ext cx="7310555" cy="1102519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ea typeface="+mj-ea"/>
                <a:cs typeface="+mj-cs"/>
              </a:rPr>
              <a:t>Thank You.</a:t>
            </a:r>
            <a:endParaRPr lang="en-US" sz="4800" dirty="0">
              <a:ea typeface="+mj-ea"/>
              <a:cs typeface="+mj-cs"/>
            </a:endParaRPr>
          </a:p>
        </p:txBody>
      </p:sp>
      <p:sp>
        <p:nvSpPr>
          <p:cNvPr id="40963" name="Text Placeholder 9"/>
          <p:cNvSpPr>
            <a:spLocks noGrp="1"/>
          </p:cNvSpPr>
          <p:nvPr>
            <p:ph type="subTitle" idx="1"/>
          </p:nvPr>
        </p:nvSpPr>
        <p:spPr>
          <a:xfrm>
            <a:off x="914400" y="2126456"/>
            <a:ext cx="7772400" cy="1647258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3200" dirty="0" smtClean="0">
                <a:hlinkClick r:id="rId2"/>
              </a:rPr>
              <a:t>Shyam.sunder@yale.edu</a:t>
            </a:r>
            <a:endParaRPr lang="en-US" sz="3200" dirty="0" smtClean="0"/>
          </a:p>
          <a:p>
            <a:pPr eaLnBrk="1" hangingPunct="1">
              <a:spcBef>
                <a:spcPct val="0"/>
              </a:spcBef>
            </a:pPr>
            <a:r>
              <a:rPr lang="en-US" sz="3200" dirty="0" smtClean="0">
                <a:hlinkClick r:id="rId3"/>
              </a:rPr>
              <a:t>www.som.yale.edu/faculty/sunder</a:t>
            </a:r>
            <a:endParaRPr lang="en-US" sz="3200" dirty="0" smtClean="0"/>
          </a:p>
          <a:p>
            <a:pPr eaLnBrk="1" hangingPunct="1">
              <a:spcBef>
                <a:spcPct val="0"/>
              </a:spcBef>
            </a:pPr>
            <a:r>
              <a:rPr lang="en-US" sz="3200" dirty="0" smtClean="0"/>
              <a:t> </a:t>
            </a:r>
            <a:r>
              <a:rPr lang="en-US" sz="3200" u="sng" dirty="0" smtClean="0"/>
              <a:t>Theory of Accounting and Control, 1997</a:t>
            </a:r>
            <a:endParaRPr lang="en-US" sz="3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910286" y="4745140"/>
            <a:ext cx="101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39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30032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0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73"/>
            <a:ext cx="9144000" cy="5139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69942" y="4745140"/>
            <a:ext cx="85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4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10559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55"/>
            <a:ext cx="9144000" cy="5139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69942" y="4745140"/>
            <a:ext cx="85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5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1156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cs typeface="Times New Roman" pitchFamily="-109" charset="0"/>
              </a:rPr>
              <a:t>Contributions and Entitlements of Various Agents</a:t>
            </a:r>
            <a:r>
              <a:rPr lang="en-US" sz="2400" dirty="0"/>
              <a:t> </a:t>
            </a:r>
          </a:p>
        </p:txBody>
      </p:sp>
      <p:pic>
        <p:nvPicPr>
          <p:cNvPr id="80" name="Picture 3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05000"/>
            <a:ext cx="6364288" cy="27813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69942" y="4745140"/>
            <a:ext cx="85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6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62443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-109" charset="0"/>
              </a:rPr>
              <a:t>Assumptions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US" sz="3714" dirty="0">
                <a:cs typeface="Times New Roman" pitchFamily="-109" charset="0"/>
              </a:rPr>
              <a:t>Economic</a:t>
            </a:r>
            <a:r>
              <a:rPr lang="en-US" sz="3714" dirty="0" smtClean="0">
                <a:cs typeface="Times New Roman" pitchFamily="-109" charset="0"/>
              </a:rPr>
              <a:t> agents</a:t>
            </a:r>
            <a:endParaRPr lang="en-US" sz="3714" dirty="0">
              <a:cs typeface="Times New Roman" pitchFamily="-109" charset="0"/>
            </a:endParaRPr>
          </a:p>
          <a:p>
            <a:pPr>
              <a:lnSpc>
                <a:spcPct val="90000"/>
              </a:lnSpc>
            </a:pPr>
            <a:r>
              <a:rPr lang="en-US" sz="3714" dirty="0">
                <a:cs typeface="Times New Roman" pitchFamily="-109" charset="0"/>
              </a:rPr>
              <a:t>	Preferences</a:t>
            </a:r>
          </a:p>
          <a:p>
            <a:pPr>
              <a:lnSpc>
                <a:spcPct val="90000"/>
              </a:lnSpc>
            </a:pPr>
            <a:r>
              <a:rPr lang="en-US" sz="3714" dirty="0">
                <a:cs typeface="Times New Roman" pitchFamily="-109" charset="0"/>
              </a:rPr>
              <a:t>	Consistency of</a:t>
            </a:r>
            <a:r>
              <a:rPr lang="en-US" sz="3714" dirty="0" smtClean="0">
                <a:cs typeface="Times New Roman" pitchFamily="-109" charset="0"/>
              </a:rPr>
              <a:t> actions</a:t>
            </a:r>
            <a:endParaRPr lang="en-US" sz="3714" dirty="0">
              <a:cs typeface="Times New Roman" pitchFamily="-109" charset="0"/>
            </a:endParaRPr>
          </a:p>
          <a:p>
            <a:pPr>
              <a:lnSpc>
                <a:spcPct val="90000"/>
              </a:lnSpc>
            </a:pPr>
            <a:r>
              <a:rPr lang="en-US" sz="3714" dirty="0" smtClean="0">
                <a:cs typeface="Times New Roman" pitchFamily="-109" charset="0"/>
              </a:rPr>
              <a:t>Contract </a:t>
            </a:r>
            <a:r>
              <a:rPr lang="en-US" sz="3714" dirty="0">
                <a:cs typeface="Times New Roman" pitchFamily="-109" charset="0"/>
              </a:rPr>
              <a:t>as</a:t>
            </a:r>
            <a:r>
              <a:rPr lang="en-US" sz="3714" dirty="0" smtClean="0">
                <a:cs typeface="Times New Roman" pitchFamily="-109" charset="0"/>
              </a:rPr>
              <a:t> mutual </a:t>
            </a:r>
            <a:r>
              <a:rPr lang="en-US" sz="3714" dirty="0">
                <a:cs typeface="Times New Roman" pitchFamily="-109" charset="0"/>
              </a:rPr>
              <a:t>u</a:t>
            </a:r>
            <a:r>
              <a:rPr lang="en-US" sz="3714" dirty="0" smtClean="0">
                <a:cs typeface="Times New Roman" pitchFamily="-109" charset="0"/>
              </a:rPr>
              <a:t>nderstanding </a:t>
            </a:r>
            <a:r>
              <a:rPr lang="en-US" sz="3714" dirty="0">
                <a:cs typeface="Times New Roman" pitchFamily="-109" charset="0"/>
              </a:rPr>
              <a:t>or</a:t>
            </a:r>
            <a:r>
              <a:rPr lang="en-US" sz="3714" dirty="0" smtClean="0">
                <a:cs typeface="Times New Roman" pitchFamily="-109" charset="0"/>
              </a:rPr>
              <a:t> expectation</a:t>
            </a:r>
            <a:endParaRPr lang="en-US" sz="3714" dirty="0">
              <a:cs typeface="Times New Roman" pitchFamily="-109" charset="0"/>
            </a:endParaRPr>
          </a:p>
          <a:p>
            <a:pPr>
              <a:lnSpc>
                <a:spcPct val="90000"/>
              </a:lnSpc>
            </a:pPr>
            <a:r>
              <a:rPr lang="en-US" sz="3714" dirty="0">
                <a:cs typeface="Times New Roman" pitchFamily="-109" charset="0"/>
              </a:rPr>
              <a:t>	Not</a:t>
            </a:r>
            <a:r>
              <a:rPr lang="en-US" sz="3714" dirty="0" smtClean="0">
                <a:cs typeface="Times New Roman" pitchFamily="-109" charset="0"/>
              </a:rPr>
              <a:t> necessarily </a:t>
            </a:r>
            <a:r>
              <a:rPr lang="en-US" sz="3714" dirty="0">
                <a:cs typeface="Times New Roman" pitchFamily="-109" charset="0"/>
              </a:rPr>
              <a:t>e</a:t>
            </a:r>
            <a:r>
              <a:rPr lang="en-US" sz="3714" dirty="0" smtClean="0">
                <a:cs typeface="Times New Roman" pitchFamily="-109" charset="0"/>
              </a:rPr>
              <a:t>xplicit</a:t>
            </a:r>
            <a:endParaRPr lang="en-US" sz="3714" dirty="0">
              <a:cs typeface="Times New Roman" pitchFamily="-109" charset="0"/>
            </a:endParaRPr>
          </a:p>
          <a:p>
            <a:pPr>
              <a:lnSpc>
                <a:spcPct val="90000"/>
              </a:lnSpc>
            </a:pPr>
            <a:r>
              <a:rPr lang="en-US" sz="3714" dirty="0">
                <a:cs typeface="Times New Roman" pitchFamily="-109" charset="0"/>
              </a:rPr>
              <a:t>	Role of</a:t>
            </a:r>
            <a:r>
              <a:rPr lang="en-US" sz="3714" dirty="0" smtClean="0">
                <a:cs typeface="Times New Roman" pitchFamily="-109" charset="0"/>
              </a:rPr>
              <a:t> social </a:t>
            </a:r>
            <a:r>
              <a:rPr lang="en-US" sz="3714" dirty="0">
                <a:cs typeface="Times New Roman" pitchFamily="-109" charset="0"/>
              </a:rPr>
              <a:t>c</a:t>
            </a:r>
            <a:r>
              <a:rPr lang="en-US" sz="3714" dirty="0" smtClean="0">
                <a:cs typeface="Times New Roman" pitchFamily="-109" charset="0"/>
              </a:rPr>
              <a:t>onventions</a:t>
            </a:r>
            <a:r>
              <a:rPr lang="en-US" dirty="0">
                <a:cs typeface="Times New Roman" pitchFamily="-109" charset="0"/>
              </a:rPr>
              <a:t/>
            </a:r>
            <a:br>
              <a:rPr lang="en-US" dirty="0">
                <a:cs typeface="Times New Roman" pitchFamily="-109" charset="0"/>
              </a:rPr>
            </a:br>
            <a:endParaRPr lang="en-US" dirty="0">
              <a:cs typeface="Times New Roman" pitchFamily="-10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69942" y="4745140"/>
            <a:ext cx="85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7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0500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and Scope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cs typeface="Times New Roman" pitchFamily="-109" charset="0"/>
              </a:rPr>
              <a:t>Goals of </a:t>
            </a:r>
            <a:r>
              <a:rPr lang="en-US" dirty="0" smtClean="0">
                <a:cs typeface="Times New Roman" pitchFamily="-109" charset="0"/>
              </a:rPr>
              <a:t> each </a:t>
            </a:r>
            <a:r>
              <a:rPr lang="en-US" dirty="0">
                <a:cs typeface="Times New Roman" pitchFamily="-109" charset="0"/>
              </a:rPr>
              <a:t>i</a:t>
            </a:r>
            <a:r>
              <a:rPr lang="en-US" dirty="0" smtClean="0">
                <a:cs typeface="Times New Roman" pitchFamily="-109" charset="0"/>
              </a:rPr>
              <a:t>ndividual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Organization’s</a:t>
            </a:r>
            <a:r>
              <a:rPr lang="en-US" dirty="0" smtClean="0">
                <a:cs typeface="Times New Roman" pitchFamily="-109" charset="0"/>
              </a:rPr>
              <a:t> goals </a:t>
            </a:r>
            <a:r>
              <a:rPr lang="en-US" dirty="0">
                <a:cs typeface="Times New Roman" pitchFamily="-109" charset="0"/>
              </a:rPr>
              <a:t>n</a:t>
            </a:r>
            <a:r>
              <a:rPr lang="en-US" dirty="0" smtClean="0">
                <a:cs typeface="Times New Roman" pitchFamily="-109" charset="0"/>
              </a:rPr>
              <a:t>ot </a:t>
            </a:r>
            <a:r>
              <a:rPr lang="en-US" dirty="0">
                <a:cs typeface="Times New Roman" pitchFamily="-109" charset="0"/>
              </a:rPr>
              <a:t>c</a:t>
            </a:r>
            <a:r>
              <a:rPr lang="en-US" dirty="0" smtClean="0">
                <a:cs typeface="Times New Roman" pitchFamily="-109" charset="0"/>
              </a:rPr>
              <a:t>onsidered</a:t>
            </a:r>
            <a:endParaRPr lang="en-US" dirty="0">
              <a:cs typeface="Times New Roman" pitchFamily="-109" charset="0"/>
            </a:endParaRPr>
          </a:p>
          <a:p>
            <a:pPr lvl="1"/>
            <a:r>
              <a:rPr lang="en-US" dirty="0">
                <a:cs typeface="Times New Roman" pitchFamily="-109" charset="0"/>
              </a:rPr>
              <a:t>Organization as an arena</a:t>
            </a:r>
          </a:p>
          <a:p>
            <a:pPr lvl="1"/>
            <a:r>
              <a:rPr lang="en-US" dirty="0">
                <a:cs typeface="Times New Roman" pitchFamily="-109" charset="0"/>
              </a:rPr>
              <a:t>Organization as a</a:t>
            </a:r>
            <a:r>
              <a:rPr lang="en-US" dirty="0" smtClean="0">
                <a:cs typeface="Times New Roman" pitchFamily="-109" charset="0"/>
              </a:rPr>
              <a:t> tournament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Applicable to</a:t>
            </a:r>
            <a:r>
              <a:rPr lang="en-US" dirty="0" smtClean="0">
                <a:cs typeface="Times New Roman" pitchFamily="-109" charset="0"/>
              </a:rPr>
              <a:t> all </a:t>
            </a:r>
            <a:r>
              <a:rPr lang="en-US" dirty="0">
                <a:cs typeface="Times New Roman" pitchFamily="-109" charset="0"/>
              </a:rPr>
              <a:t>o</a:t>
            </a:r>
            <a:r>
              <a:rPr lang="en-US" dirty="0" smtClean="0">
                <a:cs typeface="Times New Roman" pitchFamily="-109" charset="0"/>
              </a:rPr>
              <a:t>rganizations</a:t>
            </a:r>
            <a:endParaRPr lang="en-US" dirty="0">
              <a:cs typeface="Times New Roman" pitchFamily="-109" charset="0"/>
            </a:endParaRPr>
          </a:p>
          <a:p>
            <a:r>
              <a:rPr lang="en-US" dirty="0">
                <a:cs typeface="Times New Roman" pitchFamily="-109" charset="0"/>
              </a:rPr>
              <a:t>Focus</a:t>
            </a:r>
            <a:r>
              <a:rPr lang="en-US" dirty="0" smtClean="0">
                <a:cs typeface="Times New Roman" pitchFamily="-109" charset="0"/>
              </a:rPr>
              <a:t> here </a:t>
            </a:r>
            <a:r>
              <a:rPr lang="en-US" dirty="0">
                <a:cs typeface="Times New Roman" pitchFamily="-109" charset="0"/>
              </a:rPr>
              <a:t>on</a:t>
            </a:r>
            <a:r>
              <a:rPr lang="en-US" dirty="0" smtClean="0">
                <a:cs typeface="Times New Roman" pitchFamily="-109" charset="0"/>
              </a:rPr>
              <a:t> business </a:t>
            </a:r>
            <a:r>
              <a:rPr lang="en-US" dirty="0">
                <a:cs typeface="Times New Roman" pitchFamily="-109" charset="0"/>
              </a:rPr>
              <a:t>f</a:t>
            </a:r>
            <a:r>
              <a:rPr lang="en-US" dirty="0" smtClean="0">
                <a:cs typeface="Times New Roman" pitchFamily="-109" charset="0"/>
              </a:rPr>
              <a:t>irm</a:t>
            </a:r>
            <a:endParaRPr lang="en-US" dirty="0">
              <a:cs typeface="Times New Roman" pitchFamily="-10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69942" y="4745140"/>
            <a:ext cx="85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8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8224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-109" charset="0"/>
              </a:rPr>
              <a:t>Functions of Accounting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cs typeface="Times New Roman" pitchFamily="-109" charset="0"/>
              </a:rPr>
              <a:t>To Help</a:t>
            </a:r>
          </a:p>
          <a:p>
            <a:pPr lvl="1"/>
            <a:r>
              <a:rPr lang="en-US" dirty="0">
                <a:cs typeface="Times New Roman" pitchFamily="-109" charset="0"/>
              </a:rPr>
              <a:t>Assemble</a:t>
            </a:r>
          </a:p>
          <a:p>
            <a:pPr lvl="1"/>
            <a:r>
              <a:rPr lang="en-US" dirty="0">
                <a:cs typeface="Times New Roman" pitchFamily="-109" charset="0"/>
              </a:rPr>
              <a:t>Implement</a:t>
            </a:r>
          </a:p>
          <a:p>
            <a:pPr lvl="1"/>
            <a:r>
              <a:rPr lang="en-US" dirty="0">
                <a:cs typeface="Times New Roman" pitchFamily="-109" charset="0"/>
              </a:rPr>
              <a:t>Enforce</a:t>
            </a:r>
          </a:p>
          <a:p>
            <a:pPr lvl="1"/>
            <a:r>
              <a:rPr lang="en-US" dirty="0">
                <a:cs typeface="Times New Roman" pitchFamily="-109" charset="0"/>
              </a:rPr>
              <a:t>Modify</a:t>
            </a:r>
          </a:p>
          <a:p>
            <a:pPr lvl="1"/>
            <a:r>
              <a:rPr lang="en-US" dirty="0">
                <a:cs typeface="Times New Roman" pitchFamily="-109" charset="0"/>
              </a:rPr>
              <a:t>Maintain	</a:t>
            </a:r>
          </a:p>
          <a:p>
            <a:r>
              <a:rPr lang="en-US" dirty="0">
                <a:cs typeface="Times New Roman" pitchFamily="-109" charset="0"/>
              </a:rPr>
              <a:t>the contract set</a:t>
            </a:r>
            <a:r>
              <a:rPr lang="en-US" dirty="0" smtClean="0">
                <a:cs typeface="Times New Roman" pitchFamily="-109" charset="0"/>
              </a:rPr>
              <a:t> through </a:t>
            </a:r>
            <a:r>
              <a:rPr lang="en-US" dirty="0">
                <a:cs typeface="Times New Roman" pitchFamily="-109" charset="0"/>
              </a:rPr>
              <a:t>five processes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69942" y="4745140"/>
            <a:ext cx="85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64CCE34-D6AB-4D62-BA4E-3B8B4E4EFD60}" type="slidenum">
              <a:rPr lang="en-US" smtClean="0"/>
              <a:pPr/>
              <a:t>9</a:t>
            </a:fld>
            <a:r>
              <a:rPr lang="en-US" dirty="0" smtClean="0"/>
              <a:t> of 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7550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mblue">
  <a:themeElements>
    <a:clrScheme name="logo 2">
      <a:dk1>
        <a:srgbClr val="808080"/>
      </a:dk1>
      <a:lt1>
        <a:srgbClr val="FFFFFF"/>
      </a:lt1>
      <a:dk2>
        <a:srgbClr val="003366"/>
      </a:dk2>
      <a:lt2>
        <a:srgbClr val="FFFFFF"/>
      </a:lt2>
      <a:accent1>
        <a:srgbClr val="F55847"/>
      </a:accent1>
      <a:accent2>
        <a:srgbClr val="FDB824"/>
      </a:accent2>
      <a:accent3>
        <a:srgbClr val="AAADB8"/>
      </a:accent3>
      <a:accent4>
        <a:srgbClr val="DADADA"/>
      </a:accent4>
      <a:accent5>
        <a:srgbClr val="F9B4B1"/>
      </a:accent5>
      <a:accent6>
        <a:srgbClr val="E5A620"/>
      </a:accent6>
      <a:hlink>
        <a:srgbClr val="006595"/>
      </a:hlink>
      <a:folHlink>
        <a:srgbClr val="002B5C"/>
      </a:folHlink>
    </a:clrScheme>
    <a:fontScheme name="logo">
      <a:majorFont>
        <a:latin typeface="Times New Roman"/>
        <a:ea typeface="ヒラギノ明朝 ProN W3"/>
        <a:cs typeface=""/>
      </a:majorFont>
      <a:minorFont>
        <a:latin typeface="Times New Roman"/>
        <a:ea typeface="ヒラギノ明朝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-106" charset="0"/>
            <a:ea typeface="ヒラギノ明朝 ProN W3" pitchFamily="-106" charset="-128"/>
            <a:sym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-106" charset="0"/>
            <a:ea typeface="ヒラギノ明朝 ProN W3" pitchFamily="-106" charset="-128"/>
            <a:sym typeface="Times New Roman" pitchFamily="-106" charset="0"/>
          </a:defRPr>
        </a:defPPr>
      </a:lstStyle>
    </a:lnDef>
  </a:objectDefaults>
  <a:extraClrSchemeLst>
    <a:extraClrScheme>
      <a:clrScheme name="log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2">
        <a:dk1>
          <a:srgbClr val="808080"/>
        </a:dk1>
        <a:lt1>
          <a:srgbClr val="FFFFFF"/>
        </a:lt1>
        <a:dk2>
          <a:srgbClr val="003366"/>
        </a:dk2>
        <a:lt2>
          <a:srgbClr val="FFFFFF"/>
        </a:lt2>
        <a:accent1>
          <a:srgbClr val="F55847"/>
        </a:accent1>
        <a:accent2>
          <a:srgbClr val="FDB824"/>
        </a:accent2>
        <a:accent3>
          <a:srgbClr val="AAADB8"/>
        </a:accent3>
        <a:accent4>
          <a:srgbClr val="DADADA"/>
        </a:accent4>
        <a:accent5>
          <a:srgbClr val="F9B4B1"/>
        </a:accent5>
        <a:accent6>
          <a:srgbClr val="E5A620"/>
        </a:accent6>
        <a:hlink>
          <a:srgbClr val="006595"/>
        </a:hlink>
        <a:folHlink>
          <a:srgbClr val="002B5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omblue">
  <a:themeElements>
    <a:clrScheme name="logo 2">
      <a:dk1>
        <a:srgbClr val="808080"/>
      </a:dk1>
      <a:lt1>
        <a:srgbClr val="FFFFFF"/>
      </a:lt1>
      <a:dk2>
        <a:srgbClr val="003366"/>
      </a:dk2>
      <a:lt2>
        <a:srgbClr val="FFFFFF"/>
      </a:lt2>
      <a:accent1>
        <a:srgbClr val="F55847"/>
      </a:accent1>
      <a:accent2>
        <a:srgbClr val="FDB824"/>
      </a:accent2>
      <a:accent3>
        <a:srgbClr val="AAADB8"/>
      </a:accent3>
      <a:accent4>
        <a:srgbClr val="DADADA"/>
      </a:accent4>
      <a:accent5>
        <a:srgbClr val="F9B4B1"/>
      </a:accent5>
      <a:accent6>
        <a:srgbClr val="E5A620"/>
      </a:accent6>
      <a:hlink>
        <a:srgbClr val="006595"/>
      </a:hlink>
      <a:folHlink>
        <a:srgbClr val="002B5C"/>
      </a:folHlink>
    </a:clrScheme>
    <a:fontScheme name="logo">
      <a:majorFont>
        <a:latin typeface="Times New Roman"/>
        <a:ea typeface="ヒラギノ明朝 ProN W3"/>
        <a:cs typeface=""/>
      </a:majorFont>
      <a:minorFont>
        <a:latin typeface="Times New Roman"/>
        <a:ea typeface="ヒラギノ明朝 ProN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-106" charset="0"/>
            <a:ea typeface="ヒラギノ明朝 ProN W3" pitchFamily="-106" charset="-128"/>
            <a:sym typeface="Times New Roman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-106" charset="0"/>
            <a:ea typeface="ヒラギノ明朝 ProN W3" pitchFamily="-106" charset="-128"/>
            <a:sym typeface="Times New Roman" pitchFamily="-106" charset="0"/>
          </a:defRPr>
        </a:defPPr>
      </a:lstStyle>
    </a:lnDef>
  </a:objectDefaults>
  <a:extraClrSchemeLst>
    <a:extraClrScheme>
      <a:clrScheme name="log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2">
        <a:dk1>
          <a:srgbClr val="808080"/>
        </a:dk1>
        <a:lt1>
          <a:srgbClr val="FFFFFF"/>
        </a:lt1>
        <a:dk2>
          <a:srgbClr val="003366"/>
        </a:dk2>
        <a:lt2>
          <a:srgbClr val="FFFFFF"/>
        </a:lt2>
        <a:accent1>
          <a:srgbClr val="F55847"/>
        </a:accent1>
        <a:accent2>
          <a:srgbClr val="FDB824"/>
        </a:accent2>
        <a:accent3>
          <a:srgbClr val="AAADB8"/>
        </a:accent3>
        <a:accent4>
          <a:srgbClr val="DADADA"/>
        </a:accent4>
        <a:accent5>
          <a:srgbClr val="F9B4B1"/>
        </a:accent5>
        <a:accent6>
          <a:srgbClr val="E5A620"/>
        </a:accent6>
        <a:hlink>
          <a:srgbClr val="006595"/>
        </a:hlink>
        <a:folHlink>
          <a:srgbClr val="002B5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OM HD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SOM-Blue.thmx</Template>
  <TotalTime>2928</TotalTime>
  <Words>1587</Words>
  <Application>Microsoft Office PowerPoint</Application>
  <PresentationFormat>On-screen Show (16:9)</PresentationFormat>
  <Paragraphs>276</Paragraphs>
  <Slides>39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somblue</vt:lpstr>
      <vt:lpstr>1_somblue</vt:lpstr>
      <vt:lpstr>SOM HD Powerpoint Template</vt:lpstr>
      <vt:lpstr>Contract Theory of Organizations, Accounting and Control</vt:lpstr>
      <vt:lpstr>Three Basic Ideas</vt:lpstr>
      <vt:lpstr>Organization as a set of Contracts </vt:lpstr>
      <vt:lpstr>Slide 4</vt:lpstr>
      <vt:lpstr>Slide 5</vt:lpstr>
      <vt:lpstr>Contributions and Entitlements of Various Agents </vt:lpstr>
      <vt:lpstr>Assumptions</vt:lpstr>
      <vt:lpstr>Goals and Scope</vt:lpstr>
      <vt:lpstr>Functions of Accounting</vt:lpstr>
      <vt:lpstr>Five Processes of Accounting</vt:lpstr>
      <vt:lpstr>Measuring Resource Inflows</vt:lpstr>
      <vt:lpstr> Measuring Resource Outflows </vt:lpstr>
      <vt:lpstr>Contract Performance</vt:lpstr>
      <vt:lpstr>Information for Factor Markets</vt:lpstr>
      <vt:lpstr>Common Knowledge for Renegotiation</vt:lpstr>
      <vt:lpstr>Necessary Conditions</vt:lpstr>
      <vt:lpstr>Income/Value of the Firm</vt:lpstr>
      <vt:lpstr>Income/Value to Investors</vt:lpstr>
      <vt:lpstr>Income/Value to Customers</vt:lpstr>
      <vt:lpstr>Value to Government</vt:lpstr>
      <vt:lpstr>Value of the Firm to Community</vt:lpstr>
      <vt:lpstr>Measurement of Income/Value</vt:lpstr>
      <vt:lpstr>Problems in Control of Managers</vt:lpstr>
      <vt:lpstr>Organizations and Accounting By Markets</vt:lpstr>
      <vt:lpstr>Classification by Markets</vt:lpstr>
      <vt:lpstr>Classification by Product Markets</vt:lpstr>
      <vt:lpstr>Management Controls Again</vt:lpstr>
      <vt:lpstr>Control In Versus Control of</vt:lpstr>
      <vt:lpstr>Comprehensive View of Control</vt:lpstr>
      <vt:lpstr>Traditional Locus of Control</vt:lpstr>
      <vt:lpstr>Threats to Control</vt:lpstr>
      <vt:lpstr>Functions of Top Management</vt:lpstr>
      <vt:lpstr>Let Me Summarize</vt:lpstr>
      <vt:lpstr>Role of Accounting</vt:lpstr>
      <vt:lpstr>Design of Organizations and Controls</vt:lpstr>
      <vt:lpstr>Culture and Control</vt:lpstr>
      <vt:lpstr>What’s Management For</vt:lpstr>
      <vt:lpstr>Finally …</vt:lpstr>
      <vt:lpstr>Thank You.</vt:lpstr>
    </vt:vector>
  </TitlesOfParts>
  <Company>Yale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O'Connor</dc:creator>
  <cp:lastModifiedBy>dw38</cp:lastModifiedBy>
  <cp:revision>17</cp:revision>
  <cp:lastPrinted>2011-06-11T15:39:00Z</cp:lastPrinted>
  <dcterms:created xsi:type="dcterms:W3CDTF">2011-06-07T17:14:03Z</dcterms:created>
  <dcterms:modified xsi:type="dcterms:W3CDTF">2011-07-25T19:50:22Z</dcterms:modified>
</cp:coreProperties>
</file>