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65" r:id="rId5"/>
    <p:sldId id="266" r:id="rId6"/>
    <p:sldId id="268" r:id="rId7"/>
    <p:sldId id="269" r:id="rId8"/>
    <p:sldId id="270" r:id="rId9"/>
    <p:sldId id="271" r:id="rId10"/>
    <p:sldId id="267" r:id="rId11"/>
    <p:sldId id="283" r:id="rId12"/>
    <p:sldId id="273" r:id="rId13"/>
    <p:sldId id="274" r:id="rId14"/>
    <p:sldId id="275" r:id="rId15"/>
    <p:sldId id="284" r:id="rId16"/>
    <p:sldId id="276" r:id="rId17"/>
    <p:sldId id="277" r:id="rId18"/>
    <p:sldId id="278" r:id="rId19"/>
    <p:sldId id="272" r:id="rId20"/>
    <p:sldId id="279" r:id="rId21"/>
    <p:sldId id="257" r:id="rId22"/>
    <p:sldId id="280" r:id="rId23"/>
    <p:sldId id="258" r:id="rId24"/>
    <p:sldId id="259" r:id="rId25"/>
    <p:sldId id="28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lineMarker"/>
        <c:varyColors val="0"/>
        <c:ser>
          <c:idx val="0"/>
          <c:order val="0"/>
          <c:marker>
            <c:symbol val="none"/>
          </c:marker>
          <c:xVal>
            <c:numRef>
              <c:f>Sheet1!$F$7:$F$104</c:f>
              <c:numCache>
                <c:formatCode>General</c:formatCode>
                <c:ptCount val="98"/>
                <c:pt idx="0">
                  <c:v>2011</c:v>
                </c:pt>
                <c:pt idx="1">
                  <c:v>2010</c:v>
                </c:pt>
                <c:pt idx="2">
                  <c:v>2009</c:v>
                </c:pt>
                <c:pt idx="3">
                  <c:v>2008</c:v>
                </c:pt>
                <c:pt idx="4">
                  <c:v>2007</c:v>
                </c:pt>
                <c:pt idx="5">
                  <c:v>2006</c:v>
                </c:pt>
                <c:pt idx="6">
                  <c:v>2005</c:v>
                </c:pt>
                <c:pt idx="7">
                  <c:v>2004</c:v>
                </c:pt>
                <c:pt idx="8">
                  <c:v>2003</c:v>
                </c:pt>
                <c:pt idx="9">
                  <c:v>2002</c:v>
                </c:pt>
                <c:pt idx="10">
                  <c:v>2001</c:v>
                </c:pt>
                <c:pt idx="11">
                  <c:v>2000</c:v>
                </c:pt>
                <c:pt idx="12">
                  <c:v>1999</c:v>
                </c:pt>
                <c:pt idx="13">
                  <c:v>1998</c:v>
                </c:pt>
                <c:pt idx="14">
                  <c:v>1997</c:v>
                </c:pt>
                <c:pt idx="15">
                  <c:v>1996</c:v>
                </c:pt>
                <c:pt idx="16">
                  <c:v>1995</c:v>
                </c:pt>
                <c:pt idx="17">
                  <c:v>1994</c:v>
                </c:pt>
                <c:pt idx="18">
                  <c:v>1993</c:v>
                </c:pt>
                <c:pt idx="19">
                  <c:v>1992</c:v>
                </c:pt>
                <c:pt idx="20">
                  <c:v>1991</c:v>
                </c:pt>
                <c:pt idx="21">
                  <c:v>1990</c:v>
                </c:pt>
                <c:pt idx="22">
                  <c:v>1989</c:v>
                </c:pt>
                <c:pt idx="23">
                  <c:v>1988</c:v>
                </c:pt>
                <c:pt idx="24">
                  <c:v>1987</c:v>
                </c:pt>
                <c:pt idx="25">
                  <c:v>1986</c:v>
                </c:pt>
                <c:pt idx="26">
                  <c:v>1985</c:v>
                </c:pt>
                <c:pt idx="27">
                  <c:v>1984</c:v>
                </c:pt>
                <c:pt idx="28">
                  <c:v>1983</c:v>
                </c:pt>
                <c:pt idx="29">
                  <c:v>1982</c:v>
                </c:pt>
                <c:pt idx="30">
                  <c:v>1981</c:v>
                </c:pt>
                <c:pt idx="31">
                  <c:v>1980</c:v>
                </c:pt>
                <c:pt idx="32">
                  <c:v>1979</c:v>
                </c:pt>
                <c:pt idx="33">
                  <c:v>1978</c:v>
                </c:pt>
                <c:pt idx="34">
                  <c:v>1977</c:v>
                </c:pt>
                <c:pt idx="35">
                  <c:v>1976</c:v>
                </c:pt>
                <c:pt idx="36">
                  <c:v>1975</c:v>
                </c:pt>
                <c:pt idx="37">
                  <c:v>1974</c:v>
                </c:pt>
                <c:pt idx="38">
                  <c:v>1973</c:v>
                </c:pt>
                <c:pt idx="39">
                  <c:v>1972</c:v>
                </c:pt>
                <c:pt idx="40">
                  <c:v>1971</c:v>
                </c:pt>
                <c:pt idx="41">
                  <c:v>1970</c:v>
                </c:pt>
                <c:pt idx="42">
                  <c:v>1969</c:v>
                </c:pt>
                <c:pt idx="43">
                  <c:v>1968</c:v>
                </c:pt>
                <c:pt idx="44">
                  <c:v>1967</c:v>
                </c:pt>
                <c:pt idx="45">
                  <c:v>1966</c:v>
                </c:pt>
                <c:pt idx="46">
                  <c:v>1965</c:v>
                </c:pt>
                <c:pt idx="47">
                  <c:v>1964</c:v>
                </c:pt>
                <c:pt idx="48">
                  <c:v>1963</c:v>
                </c:pt>
                <c:pt idx="49">
                  <c:v>1962</c:v>
                </c:pt>
                <c:pt idx="50">
                  <c:v>1961</c:v>
                </c:pt>
                <c:pt idx="51">
                  <c:v>1960</c:v>
                </c:pt>
                <c:pt idx="52">
                  <c:v>1959</c:v>
                </c:pt>
                <c:pt idx="53">
                  <c:v>1958</c:v>
                </c:pt>
                <c:pt idx="54">
                  <c:v>1957</c:v>
                </c:pt>
                <c:pt idx="55">
                  <c:v>1956</c:v>
                </c:pt>
                <c:pt idx="56">
                  <c:v>1955</c:v>
                </c:pt>
                <c:pt idx="57">
                  <c:v>1954</c:v>
                </c:pt>
                <c:pt idx="58">
                  <c:v>1953</c:v>
                </c:pt>
                <c:pt idx="59">
                  <c:v>1952</c:v>
                </c:pt>
                <c:pt idx="60">
                  <c:v>1951</c:v>
                </c:pt>
                <c:pt idx="61">
                  <c:v>1950</c:v>
                </c:pt>
                <c:pt idx="62">
                  <c:v>1949</c:v>
                </c:pt>
                <c:pt idx="63">
                  <c:v>1948</c:v>
                </c:pt>
                <c:pt idx="64">
                  <c:v>1947</c:v>
                </c:pt>
                <c:pt idx="65">
                  <c:v>1946</c:v>
                </c:pt>
                <c:pt idx="66">
                  <c:v>1945</c:v>
                </c:pt>
                <c:pt idx="67">
                  <c:v>1944</c:v>
                </c:pt>
                <c:pt idx="68">
                  <c:v>1943</c:v>
                </c:pt>
                <c:pt idx="69">
                  <c:v>1942</c:v>
                </c:pt>
                <c:pt idx="70">
                  <c:v>1941</c:v>
                </c:pt>
                <c:pt idx="71">
                  <c:v>1940</c:v>
                </c:pt>
                <c:pt idx="72">
                  <c:v>1939</c:v>
                </c:pt>
                <c:pt idx="73">
                  <c:v>1938</c:v>
                </c:pt>
                <c:pt idx="74">
                  <c:v>1937</c:v>
                </c:pt>
                <c:pt idx="75">
                  <c:v>1936</c:v>
                </c:pt>
                <c:pt idx="76">
                  <c:v>1935</c:v>
                </c:pt>
                <c:pt idx="77">
                  <c:v>1934</c:v>
                </c:pt>
                <c:pt idx="78">
                  <c:v>1933</c:v>
                </c:pt>
                <c:pt idx="79">
                  <c:v>1932</c:v>
                </c:pt>
                <c:pt idx="80">
                  <c:v>1931</c:v>
                </c:pt>
                <c:pt idx="81">
                  <c:v>1930</c:v>
                </c:pt>
                <c:pt idx="82">
                  <c:v>1929</c:v>
                </c:pt>
                <c:pt idx="83">
                  <c:v>1928</c:v>
                </c:pt>
                <c:pt idx="84">
                  <c:v>1927</c:v>
                </c:pt>
                <c:pt idx="85">
                  <c:v>1926</c:v>
                </c:pt>
                <c:pt idx="86">
                  <c:v>1925</c:v>
                </c:pt>
                <c:pt idx="87">
                  <c:v>1924</c:v>
                </c:pt>
                <c:pt idx="88">
                  <c:v>1923</c:v>
                </c:pt>
                <c:pt idx="89">
                  <c:v>1922</c:v>
                </c:pt>
                <c:pt idx="90">
                  <c:v>1921</c:v>
                </c:pt>
                <c:pt idx="91">
                  <c:v>1920</c:v>
                </c:pt>
                <c:pt idx="92">
                  <c:v>1919</c:v>
                </c:pt>
                <c:pt idx="93">
                  <c:v>1918</c:v>
                </c:pt>
                <c:pt idx="94">
                  <c:v>1917</c:v>
                </c:pt>
                <c:pt idx="95">
                  <c:v>1916</c:v>
                </c:pt>
                <c:pt idx="96">
                  <c:v>1915</c:v>
                </c:pt>
                <c:pt idx="97">
                  <c:v>1914</c:v>
                </c:pt>
              </c:numCache>
            </c:numRef>
          </c:xVal>
          <c:yVal>
            <c:numRef>
              <c:f>Sheet1!$T$7:$T$104</c:f>
              <c:numCache>
                <c:formatCode>General</c:formatCode>
                <c:ptCount val="98"/>
                <c:pt idx="0">
                  <c:v>3.1565285981582702E-2</c:v>
                </c:pt>
                <c:pt idx="1">
                  <c:v>1.6402765024214901E-2</c:v>
                </c:pt>
                <c:pt idx="2">
                  <c:v>-3.5577767146765002E-3</c:v>
                </c:pt>
                <c:pt idx="3">
                  <c:v>3.8395501152684898E-2</c:v>
                </c:pt>
                <c:pt idx="4">
                  <c:v>2.84821428571429E-2</c:v>
                </c:pt>
                <c:pt idx="5">
                  <c:v>3.2258064516128997E-2</c:v>
                </c:pt>
                <c:pt idx="6">
                  <c:v>3.3880359978824902E-2</c:v>
                </c:pt>
                <c:pt idx="7">
                  <c:v>2.6853663839965201E-2</c:v>
                </c:pt>
                <c:pt idx="8">
                  <c:v>2.26817878585726E-2</c:v>
                </c:pt>
                <c:pt idx="9">
                  <c:v>1.5697346132128798E-2</c:v>
                </c:pt>
                <c:pt idx="10">
                  <c:v>2.84552845528456E-2</c:v>
                </c:pt>
                <c:pt idx="11">
                  <c:v>3.3613445378151099E-2</c:v>
                </c:pt>
                <c:pt idx="12">
                  <c:v>2.2085889570551999E-2</c:v>
                </c:pt>
                <c:pt idx="13">
                  <c:v>1.55763239875388E-2</c:v>
                </c:pt>
                <c:pt idx="14">
                  <c:v>2.29445506692161E-2</c:v>
                </c:pt>
                <c:pt idx="15">
                  <c:v>2.9527559055117999E-2</c:v>
                </c:pt>
                <c:pt idx="16">
                  <c:v>2.83400809716601E-2</c:v>
                </c:pt>
                <c:pt idx="17">
                  <c:v>2.56055363321799E-2</c:v>
                </c:pt>
                <c:pt idx="18">
                  <c:v>2.9935851746257999E-2</c:v>
                </c:pt>
                <c:pt idx="19">
                  <c:v>3.01027900146844E-2</c:v>
                </c:pt>
                <c:pt idx="20">
                  <c:v>4.2081101759755102E-2</c:v>
                </c:pt>
                <c:pt idx="21">
                  <c:v>5.40322580645161E-2</c:v>
                </c:pt>
                <c:pt idx="22">
                  <c:v>4.8182586644125197E-2</c:v>
                </c:pt>
                <c:pt idx="23">
                  <c:v>4.1373239436619802E-2</c:v>
                </c:pt>
                <c:pt idx="24">
                  <c:v>3.6496350364963598E-2</c:v>
                </c:pt>
                <c:pt idx="25">
                  <c:v>1.8587360594795502E-2</c:v>
                </c:pt>
                <c:pt idx="26">
                  <c:v>3.5611164581328202E-2</c:v>
                </c:pt>
                <c:pt idx="27">
                  <c:v>4.3172690763052302E-2</c:v>
                </c:pt>
                <c:pt idx="28">
                  <c:v>3.2124352331606099E-2</c:v>
                </c:pt>
                <c:pt idx="29">
                  <c:v>6.1606160616061598E-2</c:v>
                </c:pt>
                <c:pt idx="30">
                  <c:v>0.103155339805825</c:v>
                </c:pt>
                <c:pt idx="31">
                  <c:v>0.134986225895317</c:v>
                </c:pt>
                <c:pt idx="32">
                  <c:v>0.113496932515337</c:v>
                </c:pt>
                <c:pt idx="33">
                  <c:v>7.5907590759075799E-2</c:v>
                </c:pt>
                <c:pt idx="34">
                  <c:v>6.5026362038664395E-2</c:v>
                </c:pt>
                <c:pt idx="35">
                  <c:v>5.7620817843866197E-2</c:v>
                </c:pt>
                <c:pt idx="36">
                  <c:v>9.1277890466531397E-2</c:v>
                </c:pt>
                <c:pt idx="37">
                  <c:v>0.11036036036036</c:v>
                </c:pt>
                <c:pt idx="38">
                  <c:v>6.2200956937799E-2</c:v>
                </c:pt>
                <c:pt idx="39">
                  <c:v>3.2098765432098803E-2</c:v>
                </c:pt>
                <c:pt idx="40">
                  <c:v>4.3814432989690802E-2</c:v>
                </c:pt>
                <c:pt idx="41">
                  <c:v>5.7220708446866303E-2</c:v>
                </c:pt>
                <c:pt idx="42">
                  <c:v>5.4597701149425401E-2</c:v>
                </c:pt>
                <c:pt idx="43">
                  <c:v>4.1916167664670698E-2</c:v>
                </c:pt>
                <c:pt idx="44">
                  <c:v>3.0864197530864099E-2</c:v>
                </c:pt>
                <c:pt idx="45">
                  <c:v>2.8571428571428501E-2</c:v>
                </c:pt>
                <c:pt idx="46">
                  <c:v>1.6129032258064498E-2</c:v>
                </c:pt>
                <c:pt idx="47">
                  <c:v>1.30718954248366E-2</c:v>
                </c:pt>
                <c:pt idx="48">
                  <c:v>1.3245033112582801E-2</c:v>
                </c:pt>
                <c:pt idx="49">
                  <c:v>1.00334448160535E-2</c:v>
                </c:pt>
                <c:pt idx="50">
                  <c:v>1.0135135135135099E-2</c:v>
                </c:pt>
                <c:pt idx="51">
                  <c:v>1.71821305841924E-2</c:v>
                </c:pt>
                <c:pt idx="52">
                  <c:v>6.9204152249136E-3</c:v>
                </c:pt>
                <c:pt idx="53">
                  <c:v>2.8469750889679599E-2</c:v>
                </c:pt>
                <c:pt idx="54">
                  <c:v>3.3088235294117703E-2</c:v>
                </c:pt>
                <c:pt idx="55">
                  <c:v>1.49253731343284E-2</c:v>
                </c:pt>
                <c:pt idx="56">
                  <c:v>-3.7174721189590101E-3</c:v>
                </c:pt>
                <c:pt idx="57">
                  <c:v>7.4906367041198702E-3</c:v>
                </c:pt>
                <c:pt idx="58">
                  <c:v>7.5471698113207496E-3</c:v>
                </c:pt>
                <c:pt idx="59">
                  <c:v>1.9230769230769201E-2</c:v>
                </c:pt>
                <c:pt idx="60">
                  <c:v>7.8838174273858905E-2</c:v>
                </c:pt>
                <c:pt idx="61">
                  <c:v>1.26050420168067E-2</c:v>
                </c:pt>
                <c:pt idx="62">
                  <c:v>-1.2448132780083099E-2</c:v>
                </c:pt>
                <c:pt idx="63">
                  <c:v>8.0717488789237707E-2</c:v>
                </c:pt>
                <c:pt idx="64">
                  <c:v>0.143589743589744</c:v>
                </c:pt>
                <c:pt idx="65">
                  <c:v>8.3333333333333301E-2</c:v>
                </c:pt>
                <c:pt idx="66">
                  <c:v>2.27272727272727E-2</c:v>
                </c:pt>
                <c:pt idx="67">
                  <c:v>1.7341040462427699E-2</c:v>
                </c:pt>
                <c:pt idx="68">
                  <c:v>6.1349693251533798E-2</c:v>
                </c:pt>
                <c:pt idx="69">
                  <c:v>0.108843537414966</c:v>
                </c:pt>
                <c:pt idx="70">
                  <c:v>0.05</c:v>
                </c:pt>
                <c:pt idx="71">
                  <c:v>7.1942446043165003E-3</c:v>
                </c:pt>
                <c:pt idx="72">
                  <c:v>-1.4184397163120499E-2</c:v>
                </c:pt>
                <c:pt idx="73">
                  <c:v>-2.0833333333333402E-2</c:v>
                </c:pt>
                <c:pt idx="74">
                  <c:v>3.5971223021582698E-2</c:v>
                </c:pt>
                <c:pt idx="75">
                  <c:v>1.4598540145985399E-2</c:v>
                </c:pt>
                <c:pt idx="76">
                  <c:v>2.2388059701492501E-2</c:v>
                </c:pt>
                <c:pt idx="77">
                  <c:v>3.0769230769230899E-2</c:v>
                </c:pt>
                <c:pt idx="78">
                  <c:v>-5.1094890510948801E-2</c:v>
                </c:pt>
                <c:pt idx="79">
                  <c:v>-9.8684210526315805E-2</c:v>
                </c:pt>
                <c:pt idx="80">
                  <c:v>-8.9820359281437195E-2</c:v>
                </c:pt>
                <c:pt idx="81">
                  <c:v>-2.33918128654972E-2</c:v>
                </c:pt>
                <c:pt idx="82">
                  <c:v>0</c:v>
                </c:pt>
                <c:pt idx="83">
                  <c:v>-1.7241379310344598E-2</c:v>
                </c:pt>
                <c:pt idx="84">
                  <c:v>-1.6949152542372899E-2</c:v>
                </c:pt>
                <c:pt idx="85">
                  <c:v>1.14285714285713E-2</c:v>
                </c:pt>
                <c:pt idx="86">
                  <c:v>2.3391812865497099E-2</c:v>
                </c:pt>
                <c:pt idx="87">
                  <c:v>0</c:v>
                </c:pt>
                <c:pt idx="88">
                  <c:v>1.7857142857142801E-2</c:v>
                </c:pt>
                <c:pt idx="89">
                  <c:v>-6.1452513966480299E-2</c:v>
                </c:pt>
                <c:pt idx="90">
                  <c:v>-0.105</c:v>
                </c:pt>
                <c:pt idx="91">
                  <c:v>0.15606936416184999</c:v>
                </c:pt>
                <c:pt idx="92">
                  <c:v>0.14569536423841101</c:v>
                </c:pt>
                <c:pt idx="93">
                  <c:v>0.1796875</c:v>
                </c:pt>
                <c:pt idx="94">
                  <c:v>0.17431192660550501</c:v>
                </c:pt>
                <c:pt idx="95">
                  <c:v>7.9207920792079306E-2</c:v>
                </c:pt>
                <c:pt idx="96">
                  <c:v>0.01</c:v>
                </c:pt>
                <c:pt idx="97">
                  <c:v>1.0101010101010201E-2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0588160"/>
        <c:axId val="80589952"/>
      </c:scatterChart>
      <c:valAx>
        <c:axId val="8058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0589952"/>
        <c:crosses val="autoZero"/>
        <c:crossBetween val="midCat"/>
      </c:valAx>
      <c:valAx>
        <c:axId val="80589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05881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2400" baseline="0"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Returns!$G$5</c:f>
              <c:strCache>
                <c:ptCount val="1"/>
                <c:pt idx="0">
                  <c:v>Stocks</c:v>
                </c:pt>
              </c:strCache>
            </c:strRef>
          </c:tx>
          <c:xVal>
            <c:numRef>
              <c:f>Returns!$F$6:$F$89</c:f>
              <c:numCache>
                <c:formatCode>General</c:formatCode>
                <c:ptCount val="84"/>
                <c:pt idx="0">
                  <c:v>1928</c:v>
                </c:pt>
                <c:pt idx="1">
                  <c:v>1929</c:v>
                </c:pt>
                <c:pt idx="2">
                  <c:v>1930</c:v>
                </c:pt>
                <c:pt idx="3">
                  <c:v>1931</c:v>
                </c:pt>
                <c:pt idx="4">
                  <c:v>1932</c:v>
                </c:pt>
                <c:pt idx="5">
                  <c:v>1933</c:v>
                </c:pt>
                <c:pt idx="6">
                  <c:v>1934</c:v>
                </c:pt>
                <c:pt idx="7">
                  <c:v>1935</c:v>
                </c:pt>
                <c:pt idx="8">
                  <c:v>1936</c:v>
                </c:pt>
                <c:pt idx="9">
                  <c:v>1937</c:v>
                </c:pt>
                <c:pt idx="10">
                  <c:v>1938</c:v>
                </c:pt>
                <c:pt idx="11">
                  <c:v>1939</c:v>
                </c:pt>
                <c:pt idx="12">
                  <c:v>1940</c:v>
                </c:pt>
                <c:pt idx="13">
                  <c:v>1941</c:v>
                </c:pt>
                <c:pt idx="14">
                  <c:v>1942</c:v>
                </c:pt>
                <c:pt idx="15">
                  <c:v>1943</c:v>
                </c:pt>
                <c:pt idx="16">
                  <c:v>1944</c:v>
                </c:pt>
                <c:pt idx="17">
                  <c:v>1945</c:v>
                </c:pt>
                <c:pt idx="18">
                  <c:v>1946</c:v>
                </c:pt>
                <c:pt idx="19">
                  <c:v>1947</c:v>
                </c:pt>
                <c:pt idx="20">
                  <c:v>1948</c:v>
                </c:pt>
                <c:pt idx="21">
                  <c:v>1949</c:v>
                </c:pt>
                <c:pt idx="22">
                  <c:v>1950</c:v>
                </c:pt>
                <c:pt idx="23">
                  <c:v>1951</c:v>
                </c:pt>
                <c:pt idx="24">
                  <c:v>1952</c:v>
                </c:pt>
                <c:pt idx="25">
                  <c:v>1953</c:v>
                </c:pt>
                <c:pt idx="26">
                  <c:v>1954</c:v>
                </c:pt>
                <c:pt idx="27">
                  <c:v>1955</c:v>
                </c:pt>
                <c:pt idx="28">
                  <c:v>1956</c:v>
                </c:pt>
                <c:pt idx="29">
                  <c:v>1957</c:v>
                </c:pt>
                <c:pt idx="30">
                  <c:v>1958</c:v>
                </c:pt>
                <c:pt idx="31">
                  <c:v>1959</c:v>
                </c:pt>
                <c:pt idx="32">
                  <c:v>1960</c:v>
                </c:pt>
                <c:pt idx="33">
                  <c:v>1961</c:v>
                </c:pt>
                <c:pt idx="34">
                  <c:v>1962</c:v>
                </c:pt>
                <c:pt idx="35">
                  <c:v>1963</c:v>
                </c:pt>
                <c:pt idx="36">
                  <c:v>1964</c:v>
                </c:pt>
                <c:pt idx="37">
                  <c:v>1965</c:v>
                </c:pt>
                <c:pt idx="38">
                  <c:v>1966</c:v>
                </c:pt>
                <c:pt idx="39">
                  <c:v>1967</c:v>
                </c:pt>
                <c:pt idx="40">
                  <c:v>1968</c:v>
                </c:pt>
                <c:pt idx="41">
                  <c:v>1969</c:v>
                </c:pt>
                <c:pt idx="42">
                  <c:v>1970</c:v>
                </c:pt>
                <c:pt idx="43">
                  <c:v>1971</c:v>
                </c:pt>
                <c:pt idx="44">
                  <c:v>1972</c:v>
                </c:pt>
                <c:pt idx="45">
                  <c:v>1973</c:v>
                </c:pt>
                <c:pt idx="46">
                  <c:v>1974</c:v>
                </c:pt>
                <c:pt idx="47">
                  <c:v>1975</c:v>
                </c:pt>
                <c:pt idx="48">
                  <c:v>1976</c:v>
                </c:pt>
                <c:pt idx="49">
                  <c:v>1977</c:v>
                </c:pt>
                <c:pt idx="50">
                  <c:v>1978</c:v>
                </c:pt>
                <c:pt idx="51">
                  <c:v>1979</c:v>
                </c:pt>
                <c:pt idx="52">
                  <c:v>1980</c:v>
                </c:pt>
                <c:pt idx="53">
                  <c:v>1981</c:v>
                </c:pt>
                <c:pt idx="54">
                  <c:v>1982</c:v>
                </c:pt>
                <c:pt idx="55">
                  <c:v>1983</c:v>
                </c:pt>
                <c:pt idx="56">
                  <c:v>1984</c:v>
                </c:pt>
                <c:pt idx="57">
                  <c:v>1985</c:v>
                </c:pt>
                <c:pt idx="58">
                  <c:v>1986</c:v>
                </c:pt>
                <c:pt idx="59">
                  <c:v>1987</c:v>
                </c:pt>
                <c:pt idx="60">
                  <c:v>1988</c:v>
                </c:pt>
                <c:pt idx="61">
                  <c:v>1989</c:v>
                </c:pt>
                <c:pt idx="62">
                  <c:v>1990</c:v>
                </c:pt>
                <c:pt idx="63">
                  <c:v>1991</c:v>
                </c:pt>
                <c:pt idx="64">
                  <c:v>1992</c:v>
                </c:pt>
                <c:pt idx="65">
                  <c:v>1993</c:v>
                </c:pt>
                <c:pt idx="66">
                  <c:v>1994</c:v>
                </c:pt>
                <c:pt idx="67">
                  <c:v>1995</c:v>
                </c:pt>
                <c:pt idx="68">
                  <c:v>1996</c:v>
                </c:pt>
                <c:pt idx="69">
                  <c:v>1997</c:v>
                </c:pt>
                <c:pt idx="70">
                  <c:v>1998</c:v>
                </c:pt>
                <c:pt idx="71">
                  <c:v>1999</c:v>
                </c:pt>
                <c:pt idx="72">
                  <c:v>2000</c:v>
                </c:pt>
                <c:pt idx="73">
                  <c:v>2001</c:v>
                </c:pt>
                <c:pt idx="74">
                  <c:v>2002</c:v>
                </c:pt>
                <c:pt idx="75">
                  <c:v>2003</c:v>
                </c:pt>
                <c:pt idx="76">
                  <c:v>2004</c:v>
                </c:pt>
                <c:pt idx="77">
                  <c:v>2005</c:v>
                </c:pt>
                <c:pt idx="78">
                  <c:v>2006</c:v>
                </c:pt>
                <c:pt idx="79">
                  <c:v>2007</c:v>
                </c:pt>
                <c:pt idx="80">
                  <c:v>2008</c:v>
                </c:pt>
                <c:pt idx="81">
                  <c:v>2009</c:v>
                </c:pt>
                <c:pt idx="82">
                  <c:v>2010</c:v>
                </c:pt>
                <c:pt idx="83">
                  <c:v>2011</c:v>
                </c:pt>
              </c:numCache>
            </c:numRef>
          </c:xVal>
          <c:yVal>
            <c:numRef>
              <c:f>Returns!$G$6:$G$89</c:f>
              <c:numCache>
                <c:formatCode>0.00%</c:formatCode>
                <c:ptCount val="84"/>
                <c:pt idx="0">
                  <c:v>0.43809999999999999</c:v>
                </c:pt>
                <c:pt idx="1">
                  <c:v>-8.3000000000000004E-2</c:v>
                </c:pt>
                <c:pt idx="2">
                  <c:v>-0.25119999999999998</c:v>
                </c:pt>
                <c:pt idx="3">
                  <c:v>-0.43840000000000001</c:v>
                </c:pt>
                <c:pt idx="4">
                  <c:v>-8.6400000000000005E-2</c:v>
                </c:pt>
                <c:pt idx="5">
                  <c:v>0.49980000000000002</c:v>
                </c:pt>
                <c:pt idx="6">
                  <c:v>-1.1900000000000001E-2</c:v>
                </c:pt>
                <c:pt idx="7">
                  <c:v>0.46739999999999998</c:v>
                </c:pt>
                <c:pt idx="8">
                  <c:v>0.31940000000000002</c:v>
                </c:pt>
                <c:pt idx="9">
                  <c:v>-0.35339999999999999</c:v>
                </c:pt>
                <c:pt idx="10">
                  <c:v>0.2928</c:v>
                </c:pt>
                <c:pt idx="11">
                  <c:v>-1.0999999999999999E-2</c:v>
                </c:pt>
                <c:pt idx="12">
                  <c:v>-0.1067</c:v>
                </c:pt>
                <c:pt idx="13">
                  <c:v>-0.12770000000000001</c:v>
                </c:pt>
                <c:pt idx="14">
                  <c:v>0.19170000000000001</c:v>
                </c:pt>
                <c:pt idx="15">
                  <c:v>0.25059999999999999</c:v>
                </c:pt>
                <c:pt idx="16">
                  <c:v>0.1903</c:v>
                </c:pt>
                <c:pt idx="17">
                  <c:v>0.35820000000000002</c:v>
                </c:pt>
                <c:pt idx="18">
                  <c:v>-8.43E-2</c:v>
                </c:pt>
                <c:pt idx="19">
                  <c:v>5.1999999999999998E-2</c:v>
                </c:pt>
                <c:pt idx="20">
                  <c:v>5.7000000000000002E-2</c:v>
                </c:pt>
                <c:pt idx="21">
                  <c:v>0.183</c:v>
                </c:pt>
                <c:pt idx="22">
                  <c:v>0.30809999999999998</c:v>
                </c:pt>
                <c:pt idx="23">
                  <c:v>0.23680000000000001</c:v>
                </c:pt>
                <c:pt idx="24">
                  <c:v>0.18149999999999999</c:v>
                </c:pt>
                <c:pt idx="25">
                  <c:v>-1.21E-2</c:v>
                </c:pt>
                <c:pt idx="26">
                  <c:v>0.52559999999999996</c:v>
                </c:pt>
                <c:pt idx="27">
                  <c:v>0.32600000000000001</c:v>
                </c:pt>
                <c:pt idx="28">
                  <c:v>7.4399999999999994E-2</c:v>
                </c:pt>
                <c:pt idx="29">
                  <c:v>-0.1046</c:v>
                </c:pt>
                <c:pt idx="30">
                  <c:v>0.43719999999999998</c:v>
                </c:pt>
                <c:pt idx="31">
                  <c:v>0.1206</c:v>
                </c:pt>
                <c:pt idx="32">
                  <c:v>3.3999999999999998E-3</c:v>
                </c:pt>
                <c:pt idx="33">
                  <c:v>0.26640000000000003</c:v>
                </c:pt>
                <c:pt idx="34">
                  <c:v>-8.8099999999999998E-2</c:v>
                </c:pt>
                <c:pt idx="35">
                  <c:v>0.2261</c:v>
                </c:pt>
                <c:pt idx="36">
                  <c:v>0.16420000000000001</c:v>
                </c:pt>
                <c:pt idx="37">
                  <c:v>0.124</c:v>
                </c:pt>
                <c:pt idx="38">
                  <c:v>-9.9699999999999997E-2</c:v>
                </c:pt>
                <c:pt idx="39">
                  <c:v>0.23799999999999999</c:v>
                </c:pt>
                <c:pt idx="40">
                  <c:v>0.1081</c:v>
                </c:pt>
                <c:pt idx="41">
                  <c:v>-8.2400000000000001E-2</c:v>
                </c:pt>
                <c:pt idx="42">
                  <c:v>3.56E-2</c:v>
                </c:pt>
                <c:pt idx="43">
                  <c:v>0.14219999999999999</c:v>
                </c:pt>
                <c:pt idx="44">
                  <c:v>0.18759999999999999</c:v>
                </c:pt>
                <c:pt idx="45">
                  <c:v>-0.1431</c:v>
                </c:pt>
                <c:pt idx="46">
                  <c:v>-0.25900000000000001</c:v>
                </c:pt>
                <c:pt idx="47">
                  <c:v>0.37</c:v>
                </c:pt>
                <c:pt idx="48">
                  <c:v>0.23830000000000001</c:v>
                </c:pt>
                <c:pt idx="49">
                  <c:v>-6.9800000000000001E-2</c:v>
                </c:pt>
                <c:pt idx="50">
                  <c:v>6.5100000000000005E-2</c:v>
                </c:pt>
                <c:pt idx="51">
                  <c:v>0.1852</c:v>
                </c:pt>
                <c:pt idx="52">
                  <c:v>0.31740000000000002</c:v>
                </c:pt>
                <c:pt idx="53">
                  <c:v>-4.7E-2</c:v>
                </c:pt>
                <c:pt idx="54">
                  <c:v>0.20419999999999999</c:v>
                </c:pt>
                <c:pt idx="55">
                  <c:v>0.22339999999999999</c:v>
                </c:pt>
                <c:pt idx="56">
                  <c:v>6.1499999999999999E-2</c:v>
                </c:pt>
                <c:pt idx="57">
                  <c:v>0.31240000000000001</c:v>
                </c:pt>
                <c:pt idx="58">
                  <c:v>0.18490000000000001</c:v>
                </c:pt>
                <c:pt idx="59">
                  <c:v>5.8099999999999999E-2</c:v>
                </c:pt>
                <c:pt idx="60">
                  <c:v>0.16539999999999999</c:v>
                </c:pt>
                <c:pt idx="61">
                  <c:v>0.31480000000000002</c:v>
                </c:pt>
                <c:pt idx="62">
                  <c:v>-3.0599999999999999E-2</c:v>
                </c:pt>
                <c:pt idx="63">
                  <c:v>0.30230000000000001</c:v>
                </c:pt>
                <c:pt idx="64">
                  <c:v>7.4899999999999994E-2</c:v>
                </c:pt>
                <c:pt idx="65">
                  <c:v>9.9699999999999997E-2</c:v>
                </c:pt>
                <c:pt idx="66">
                  <c:v>1.3299999999999999E-2</c:v>
                </c:pt>
                <c:pt idx="67">
                  <c:v>0.372</c:v>
                </c:pt>
                <c:pt idx="68">
                  <c:v>0.2382</c:v>
                </c:pt>
                <c:pt idx="69">
                  <c:v>0.31859999999999999</c:v>
                </c:pt>
                <c:pt idx="70">
                  <c:v>0.28339999999999999</c:v>
                </c:pt>
                <c:pt idx="71">
                  <c:v>0.2089</c:v>
                </c:pt>
                <c:pt idx="72">
                  <c:v>-9.0300000000000005E-2</c:v>
                </c:pt>
                <c:pt idx="73">
                  <c:v>-0.11849999999999999</c:v>
                </c:pt>
                <c:pt idx="74">
                  <c:v>-0.21970000000000001</c:v>
                </c:pt>
                <c:pt idx="75">
                  <c:v>0.28360000000000002</c:v>
                </c:pt>
                <c:pt idx="76">
                  <c:v>0.1074</c:v>
                </c:pt>
                <c:pt idx="77">
                  <c:v>4.8300000000000003E-2</c:v>
                </c:pt>
                <c:pt idx="78">
                  <c:v>0.15609999999999999</c:v>
                </c:pt>
                <c:pt idx="79">
                  <c:v>5.4800000000000001E-2</c:v>
                </c:pt>
                <c:pt idx="80">
                  <c:v>-0.36549999999999999</c:v>
                </c:pt>
                <c:pt idx="81">
                  <c:v>0.25940000000000002</c:v>
                </c:pt>
                <c:pt idx="82">
                  <c:v>0.1482</c:v>
                </c:pt>
                <c:pt idx="83">
                  <c:v>2.07E-2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980736"/>
        <c:axId val="80602240"/>
      </c:scatterChart>
      <c:valAx>
        <c:axId val="74980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0602240"/>
        <c:crosses val="autoZero"/>
        <c:crossBetween val="midCat"/>
      </c:valAx>
      <c:valAx>
        <c:axId val="8060224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49807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2400" baseline="0"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1"/>
          <c:order val="0"/>
          <c:tx>
            <c:strRef>
              <c:f>Returns!$H$5</c:f>
              <c:strCache>
                <c:ptCount val="1"/>
                <c:pt idx="0">
                  <c:v>T.Bills</c:v>
                </c:pt>
              </c:strCache>
            </c:strRef>
          </c:tx>
          <c:xVal>
            <c:numRef>
              <c:f>Returns!$F$6:$F$89</c:f>
              <c:numCache>
                <c:formatCode>General</c:formatCode>
                <c:ptCount val="84"/>
                <c:pt idx="0">
                  <c:v>1928</c:v>
                </c:pt>
                <c:pt idx="1">
                  <c:v>1929</c:v>
                </c:pt>
                <c:pt idx="2">
                  <c:v>1930</c:v>
                </c:pt>
                <c:pt idx="3">
                  <c:v>1931</c:v>
                </c:pt>
                <c:pt idx="4">
                  <c:v>1932</c:v>
                </c:pt>
                <c:pt idx="5">
                  <c:v>1933</c:v>
                </c:pt>
                <c:pt idx="6">
                  <c:v>1934</c:v>
                </c:pt>
                <c:pt idx="7">
                  <c:v>1935</c:v>
                </c:pt>
                <c:pt idx="8">
                  <c:v>1936</c:v>
                </c:pt>
                <c:pt idx="9">
                  <c:v>1937</c:v>
                </c:pt>
                <c:pt idx="10">
                  <c:v>1938</c:v>
                </c:pt>
                <c:pt idx="11">
                  <c:v>1939</c:v>
                </c:pt>
                <c:pt idx="12">
                  <c:v>1940</c:v>
                </c:pt>
                <c:pt idx="13">
                  <c:v>1941</c:v>
                </c:pt>
                <c:pt idx="14">
                  <c:v>1942</c:v>
                </c:pt>
                <c:pt idx="15">
                  <c:v>1943</c:v>
                </c:pt>
                <c:pt idx="16">
                  <c:v>1944</c:v>
                </c:pt>
                <c:pt idx="17">
                  <c:v>1945</c:v>
                </c:pt>
                <c:pt idx="18">
                  <c:v>1946</c:v>
                </c:pt>
                <c:pt idx="19">
                  <c:v>1947</c:v>
                </c:pt>
                <c:pt idx="20">
                  <c:v>1948</c:v>
                </c:pt>
                <c:pt idx="21">
                  <c:v>1949</c:v>
                </c:pt>
                <c:pt idx="22">
                  <c:v>1950</c:v>
                </c:pt>
                <c:pt idx="23">
                  <c:v>1951</c:v>
                </c:pt>
                <c:pt idx="24">
                  <c:v>1952</c:v>
                </c:pt>
                <c:pt idx="25">
                  <c:v>1953</c:v>
                </c:pt>
                <c:pt idx="26">
                  <c:v>1954</c:v>
                </c:pt>
                <c:pt idx="27">
                  <c:v>1955</c:v>
                </c:pt>
                <c:pt idx="28">
                  <c:v>1956</c:v>
                </c:pt>
                <c:pt idx="29">
                  <c:v>1957</c:v>
                </c:pt>
                <c:pt idx="30">
                  <c:v>1958</c:v>
                </c:pt>
                <c:pt idx="31">
                  <c:v>1959</c:v>
                </c:pt>
                <c:pt idx="32">
                  <c:v>1960</c:v>
                </c:pt>
                <c:pt idx="33">
                  <c:v>1961</c:v>
                </c:pt>
                <c:pt idx="34">
                  <c:v>1962</c:v>
                </c:pt>
                <c:pt idx="35">
                  <c:v>1963</c:v>
                </c:pt>
                <c:pt idx="36">
                  <c:v>1964</c:v>
                </c:pt>
                <c:pt idx="37">
                  <c:v>1965</c:v>
                </c:pt>
                <c:pt idx="38">
                  <c:v>1966</c:v>
                </c:pt>
                <c:pt idx="39">
                  <c:v>1967</c:v>
                </c:pt>
                <c:pt idx="40">
                  <c:v>1968</c:v>
                </c:pt>
                <c:pt idx="41">
                  <c:v>1969</c:v>
                </c:pt>
                <c:pt idx="42">
                  <c:v>1970</c:v>
                </c:pt>
                <c:pt idx="43">
                  <c:v>1971</c:v>
                </c:pt>
                <c:pt idx="44">
                  <c:v>1972</c:v>
                </c:pt>
                <c:pt idx="45">
                  <c:v>1973</c:v>
                </c:pt>
                <c:pt idx="46">
                  <c:v>1974</c:v>
                </c:pt>
                <c:pt idx="47">
                  <c:v>1975</c:v>
                </c:pt>
                <c:pt idx="48">
                  <c:v>1976</c:v>
                </c:pt>
                <c:pt idx="49">
                  <c:v>1977</c:v>
                </c:pt>
                <c:pt idx="50">
                  <c:v>1978</c:v>
                </c:pt>
                <c:pt idx="51">
                  <c:v>1979</c:v>
                </c:pt>
                <c:pt idx="52">
                  <c:v>1980</c:v>
                </c:pt>
                <c:pt idx="53">
                  <c:v>1981</c:v>
                </c:pt>
                <c:pt idx="54">
                  <c:v>1982</c:v>
                </c:pt>
                <c:pt idx="55">
                  <c:v>1983</c:v>
                </c:pt>
                <c:pt idx="56">
                  <c:v>1984</c:v>
                </c:pt>
                <c:pt idx="57">
                  <c:v>1985</c:v>
                </c:pt>
                <c:pt idx="58">
                  <c:v>1986</c:v>
                </c:pt>
                <c:pt idx="59">
                  <c:v>1987</c:v>
                </c:pt>
                <c:pt idx="60">
                  <c:v>1988</c:v>
                </c:pt>
                <c:pt idx="61">
                  <c:v>1989</c:v>
                </c:pt>
                <c:pt idx="62">
                  <c:v>1990</c:v>
                </c:pt>
                <c:pt idx="63">
                  <c:v>1991</c:v>
                </c:pt>
                <c:pt idx="64">
                  <c:v>1992</c:v>
                </c:pt>
                <c:pt idx="65">
                  <c:v>1993</c:v>
                </c:pt>
                <c:pt idx="66">
                  <c:v>1994</c:v>
                </c:pt>
                <c:pt idx="67">
                  <c:v>1995</c:v>
                </c:pt>
                <c:pt idx="68">
                  <c:v>1996</c:v>
                </c:pt>
                <c:pt idx="69">
                  <c:v>1997</c:v>
                </c:pt>
                <c:pt idx="70">
                  <c:v>1998</c:v>
                </c:pt>
                <c:pt idx="71">
                  <c:v>1999</c:v>
                </c:pt>
                <c:pt idx="72">
                  <c:v>2000</c:v>
                </c:pt>
                <c:pt idx="73">
                  <c:v>2001</c:v>
                </c:pt>
                <c:pt idx="74">
                  <c:v>2002</c:v>
                </c:pt>
                <c:pt idx="75">
                  <c:v>2003</c:v>
                </c:pt>
                <c:pt idx="76">
                  <c:v>2004</c:v>
                </c:pt>
                <c:pt idx="77">
                  <c:v>2005</c:v>
                </c:pt>
                <c:pt idx="78">
                  <c:v>2006</c:v>
                </c:pt>
                <c:pt idx="79">
                  <c:v>2007</c:v>
                </c:pt>
                <c:pt idx="80">
                  <c:v>2008</c:v>
                </c:pt>
                <c:pt idx="81">
                  <c:v>2009</c:v>
                </c:pt>
                <c:pt idx="82">
                  <c:v>2010</c:v>
                </c:pt>
                <c:pt idx="83">
                  <c:v>2011</c:v>
                </c:pt>
              </c:numCache>
            </c:numRef>
          </c:xVal>
          <c:yVal>
            <c:numRef>
              <c:f>Returns!$H$6:$H$89</c:f>
              <c:numCache>
                <c:formatCode>0.00%</c:formatCode>
                <c:ptCount val="84"/>
                <c:pt idx="0">
                  <c:v>3.0800000000000001E-2</c:v>
                </c:pt>
                <c:pt idx="1">
                  <c:v>3.1600000000000003E-2</c:v>
                </c:pt>
                <c:pt idx="2">
                  <c:v>4.5499999999999999E-2</c:v>
                </c:pt>
                <c:pt idx="3">
                  <c:v>2.3099999999999999E-2</c:v>
                </c:pt>
                <c:pt idx="4">
                  <c:v>1.0699999999999999E-2</c:v>
                </c:pt>
                <c:pt idx="5">
                  <c:v>9.5999999999999992E-3</c:v>
                </c:pt>
                <c:pt idx="6">
                  <c:v>3.2000000000000002E-3</c:v>
                </c:pt>
                <c:pt idx="7">
                  <c:v>1.8E-3</c:v>
                </c:pt>
                <c:pt idx="8">
                  <c:v>1.6999999999999999E-3</c:v>
                </c:pt>
                <c:pt idx="9">
                  <c:v>3.0000000000000001E-3</c:v>
                </c:pt>
                <c:pt idx="10">
                  <c:v>8.0000000000000004E-4</c:v>
                </c:pt>
                <c:pt idx="11">
                  <c:v>4.0000000000000002E-4</c:v>
                </c:pt>
                <c:pt idx="12">
                  <c:v>2.9999999999999997E-4</c:v>
                </c:pt>
                <c:pt idx="13">
                  <c:v>8.0000000000000004E-4</c:v>
                </c:pt>
                <c:pt idx="14">
                  <c:v>3.3999999999999998E-3</c:v>
                </c:pt>
                <c:pt idx="15">
                  <c:v>3.8E-3</c:v>
                </c:pt>
                <c:pt idx="16">
                  <c:v>3.8E-3</c:v>
                </c:pt>
                <c:pt idx="17">
                  <c:v>3.8E-3</c:v>
                </c:pt>
                <c:pt idx="18">
                  <c:v>3.8E-3</c:v>
                </c:pt>
                <c:pt idx="19">
                  <c:v>5.7000000000000002E-3</c:v>
                </c:pt>
                <c:pt idx="20">
                  <c:v>1.0200000000000001E-2</c:v>
                </c:pt>
                <c:pt idx="21">
                  <c:v>1.0999999999999999E-2</c:v>
                </c:pt>
                <c:pt idx="22">
                  <c:v>1.17E-2</c:v>
                </c:pt>
                <c:pt idx="23">
                  <c:v>1.4800000000000001E-2</c:v>
                </c:pt>
                <c:pt idx="24">
                  <c:v>1.67E-2</c:v>
                </c:pt>
                <c:pt idx="25">
                  <c:v>1.89E-2</c:v>
                </c:pt>
                <c:pt idx="26">
                  <c:v>9.5999999999999992E-3</c:v>
                </c:pt>
                <c:pt idx="27">
                  <c:v>1.66E-2</c:v>
                </c:pt>
                <c:pt idx="28">
                  <c:v>2.5600000000000001E-2</c:v>
                </c:pt>
                <c:pt idx="29">
                  <c:v>3.2300000000000002E-2</c:v>
                </c:pt>
                <c:pt idx="30">
                  <c:v>1.78E-2</c:v>
                </c:pt>
                <c:pt idx="31">
                  <c:v>3.2599999999999997E-2</c:v>
                </c:pt>
                <c:pt idx="32">
                  <c:v>3.0499999999999999E-2</c:v>
                </c:pt>
                <c:pt idx="33">
                  <c:v>2.2700000000000001E-2</c:v>
                </c:pt>
                <c:pt idx="34">
                  <c:v>2.7799999999999998E-2</c:v>
                </c:pt>
                <c:pt idx="35">
                  <c:v>3.1099999999999999E-2</c:v>
                </c:pt>
                <c:pt idx="36">
                  <c:v>3.5099999999999999E-2</c:v>
                </c:pt>
                <c:pt idx="37">
                  <c:v>3.9E-2</c:v>
                </c:pt>
                <c:pt idx="38">
                  <c:v>4.8399999999999999E-2</c:v>
                </c:pt>
                <c:pt idx="39">
                  <c:v>4.3299999999999998E-2</c:v>
                </c:pt>
                <c:pt idx="40">
                  <c:v>5.2600000000000001E-2</c:v>
                </c:pt>
                <c:pt idx="41">
                  <c:v>6.5600000000000006E-2</c:v>
                </c:pt>
                <c:pt idx="42">
                  <c:v>6.6900000000000001E-2</c:v>
                </c:pt>
                <c:pt idx="43">
                  <c:v>4.5400000000000003E-2</c:v>
                </c:pt>
                <c:pt idx="44">
                  <c:v>3.95E-2</c:v>
                </c:pt>
                <c:pt idx="45">
                  <c:v>6.7299999999999999E-2</c:v>
                </c:pt>
                <c:pt idx="46">
                  <c:v>7.7799999999999994E-2</c:v>
                </c:pt>
                <c:pt idx="47">
                  <c:v>5.9900000000000002E-2</c:v>
                </c:pt>
                <c:pt idx="48">
                  <c:v>4.9700000000000001E-2</c:v>
                </c:pt>
                <c:pt idx="49">
                  <c:v>5.1299999999999998E-2</c:v>
                </c:pt>
                <c:pt idx="50">
                  <c:v>6.93E-2</c:v>
                </c:pt>
                <c:pt idx="51">
                  <c:v>9.9400000000000002E-2</c:v>
                </c:pt>
                <c:pt idx="52">
                  <c:v>0.11219999999999999</c:v>
                </c:pt>
                <c:pt idx="53">
                  <c:v>0.14299999999999999</c:v>
                </c:pt>
                <c:pt idx="54">
                  <c:v>0.1101</c:v>
                </c:pt>
                <c:pt idx="55">
                  <c:v>8.4500000000000006E-2</c:v>
                </c:pt>
                <c:pt idx="56">
                  <c:v>9.6100000000000005E-2</c:v>
                </c:pt>
                <c:pt idx="57">
                  <c:v>7.4899999999999994E-2</c:v>
                </c:pt>
                <c:pt idx="58">
                  <c:v>6.0400000000000002E-2</c:v>
                </c:pt>
                <c:pt idx="59">
                  <c:v>5.7200000000000001E-2</c:v>
                </c:pt>
                <c:pt idx="60">
                  <c:v>6.4500000000000002E-2</c:v>
                </c:pt>
                <c:pt idx="61">
                  <c:v>8.1100000000000005E-2</c:v>
                </c:pt>
                <c:pt idx="62">
                  <c:v>7.5499999999999998E-2</c:v>
                </c:pt>
                <c:pt idx="63">
                  <c:v>5.6099999999999997E-2</c:v>
                </c:pt>
                <c:pt idx="64">
                  <c:v>3.4099999999999998E-2</c:v>
                </c:pt>
                <c:pt idx="65">
                  <c:v>2.98E-2</c:v>
                </c:pt>
                <c:pt idx="66">
                  <c:v>3.9899999999999998E-2</c:v>
                </c:pt>
                <c:pt idx="67">
                  <c:v>5.5199999999999999E-2</c:v>
                </c:pt>
                <c:pt idx="68">
                  <c:v>5.0200000000000002E-2</c:v>
                </c:pt>
                <c:pt idx="69">
                  <c:v>5.0500000000000003E-2</c:v>
                </c:pt>
                <c:pt idx="70">
                  <c:v>4.7300000000000002E-2</c:v>
                </c:pt>
                <c:pt idx="71">
                  <c:v>4.5100000000000001E-2</c:v>
                </c:pt>
                <c:pt idx="72">
                  <c:v>5.7599999999999998E-2</c:v>
                </c:pt>
                <c:pt idx="73">
                  <c:v>3.6700000000000003E-2</c:v>
                </c:pt>
                <c:pt idx="74">
                  <c:v>1.66E-2</c:v>
                </c:pt>
                <c:pt idx="75">
                  <c:v>1.03E-2</c:v>
                </c:pt>
                <c:pt idx="76">
                  <c:v>1.23E-2</c:v>
                </c:pt>
                <c:pt idx="77">
                  <c:v>3.0099999999999998E-2</c:v>
                </c:pt>
                <c:pt idx="78">
                  <c:v>4.6800000000000001E-2</c:v>
                </c:pt>
                <c:pt idx="79">
                  <c:v>4.6399999999999997E-2</c:v>
                </c:pt>
                <c:pt idx="80">
                  <c:v>1.5900000000000001E-2</c:v>
                </c:pt>
                <c:pt idx="81">
                  <c:v>1.4E-3</c:v>
                </c:pt>
                <c:pt idx="82">
                  <c:v>1.2999999999999999E-3</c:v>
                </c:pt>
                <c:pt idx="83">
                  <c:v>2.9999999999999997E-4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791040"/>
        <c:axId val="82796928"/>
      </c:scatterChart>
      <c:valAx>
        <c:axId val="82791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2796928"/>
        <c:crosses val="autoZero"/>
        <c:crossBetween val="midCat"/>
      </c:valAx>
      <c:valAx>
        <c:axId val="82796928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279104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txPr>
        <a:bodyPr/>
        <a:lstStyle/>
        <a:p>
          <a:pPr>
            <a:defRPr sz="2400" baseline="0"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Returns!$I$5</c:f>
              <c:strCache>
                <c:ptCount val="1"/>
                <c:pt idx="0">
                  <c:v>T.Bonds</c:v>
                </c:pt>
              </c:strCache>
            </c:strRef>
          </c:tx>
          <c:xVal>
            <c:numRef>
              <c:f>Returns!$F$6:$F$89</c:f>
              <c:numCache>
                <c:formatCode>General</c:formatCode>
                <c:ptCount val="84"/>
                <c:pt idx="0">
                  <c:v>1928</c:v>
                </c:pt>
                <c:pt idx="1">
                  <c:v>1929</c:v>
                </c:pt>
                <c:pt idx="2">
                  <c:v>1930</c:v>
                </c:pt>
                <c:pt idx="3">
                  <c:v>1931</c:v>
                </c:pt>
                <c:pt idx="4">
                  <c:v>1932</c:v>
                </c:pt>
                <c:pt idx="5">
                  <c:v>1933</c:v>
                </c:pt>
                <c:pt idx="6">
                  <c:v>1934</c:v>
                </c:pt>
                <c:pt idx="7">
                  <c:v>1935</c:v>
                </c:pt>
                <c:pt idx="8">
                  <c:v>1936</c:v>
                </c:pt>
                <c:pt idx="9">
                  <c:v>1937</c:v>
                </c:pt>
                <c:pt idx="10">
                  <c:v>1938</c:v>
                </c:pt>
                <c:pt idx="11">
                  <c:v>1939</c:v>
                </c:pt>
                <c:pt idx="12">
                  <c:v>1940</c:v>
                </c:pt>
                <c:pt idx="13">
                  <c:v>1941</c:v>
                </c:pt>
                <c:pt idx="14">
                  <c:v>1942</c:v>
                </c:pt>
                <c:pt idx="15">
                  <c:v>1943</c:v>
                </c:pt>
                <c:pt idx="16">
                  <c:v>1944</c:v>
                </c:pt>
                <c:pt idx="17">
                  <c:v>1945</c:v>
                </c:pt>
                <c:pt idx="18">
                  <c:v>1946</c:v>
                </c:pt>
                <c:pt idx="19">
                  <c:v>1947</c:v>
                </c:pt>
                <c:pt idx="20">
                  <c:v>1948</c:v>
                </c:pt>
                <c:pt idx="21">
                  <c:v>1949</c:v>
                </c:pt>
                <c:pt idx="22">
                  <c:v>1950</c:v>
                </c:pt>
                <c:pt idx="23">
                  <c:v>1951</c:v>
                </c:pt>
                <c:pt idx="24">
                  <c:v>1952</c:v>
                </c:pt>
                <c:pt idx="25">
                  <c:v>1953</c:v>
                </c:pt>
                <c:pt idx="26">
                  <c:v>1954</c:v>
                </c:pt>
                <c:pt idx="27">
                  <c:v>1955</c:v>
                </c:pt>
                <c:pt idx="28">
                  <c:v>1956</c:v>
                </c:pt>
                <c:pt idx="29">
                  <c:v>1957</c:v>
                </c:pt>
                <c:pt idx="30">
                  <c:v>1958</c:v>
                </c:pt>
                <c:pt idx="31">
                  <c:v>1959</c:v>
                </c:pt>
                <c:pt idx="32">
                  <c:v>1960</c:v>
                </c:pt>
                <c:pt idx="33">
                  <c:v>1961</c:v>
                </c:pt>
                <c:pt idx="34">
                  <c:v>1962</c:v>
                </c:pt>
                <c:pt idx="35">
                  <c:v>1963</c:v>
                </c:pt>
                <c:pt idx="36">
                  <c:v>1964</c:v>
                </c:pt>
                <c:pt idx="37">
                  <c:v>1965</c:v>
                </c:pt>
                <c:pt idx="38">
                  <c:v>1966</c:v>
                </c:pt>
                <c:pt idx="39">
                  <c:v>1967</c:v>
                </c:pt>
                <c:pt idx="40">
                  <c:v>1968</c:v>
                </c:pt>
                <c:pt idx="41">
                  <c:v>1969</c:v>
                </c:pt>
                <c:pt idx="42">
                  <c:v>1970</c:v>
                </c:pt>
                <c:pt idx="43">
                  <c:v>1971</c:v>
                </c:pt>
                <c:pt idx="44">
                  <c:v>1972</c:v>
                </c:pt>
                <c:pt idx="45">
                  <c:v>1973</c:v>
                </c:pt>
                <c:pt idx="46">
                  <c:v>1974</c:v>
                </c:pt>
                <c:pt idx="47">
                  <c:v>1975</c:v>
                </c:pt>
                <c:pt idx="48">
                  <c:v>1976</c:v>
                </c:pt>
                <c:pt idx="49">
                  <c:v>1977</c:v>
                </c:pt>
                <c:pt idx="50">
                  <c:v>1978</c:v>
                </c:pt>
                <c:pt idx="51">
                  <c:v>1979</c:v>
                </c:pt>
                <c:pt idx="52">
                  <c:v>1980</c:v>
                </c:pt>
                <c:pt idx="53">
                  <c:v>1981</c:v>
                </c:pt>
                <c:pt idx="54">
                  <c:v>1982</c:v>
                </c:pt>
                <c:pt idx="55">
                  <c:v>1983</c:v>
                </c:pt>
                <c:pt idx="56">
                  <c:v>1984</c:v>
                </c:pt>
                <c:pt idx="57">
                  <c:v>1985</c:v>
                </c:pt>
                <c:pt idx="58">
                  <c:v>1986</c:v>
                </c:pt>
                <c:pt idx="59">
                  <c:v>1987</c:v>
                </c:pt>
                <c:pt idx="60">
                  <c:v>1988</c:v>
                </c:pt>
                <c:pt idx="61">
                  <c:v>1989</c:v>
                </c:pt>
                <c:pt idx="62">
                  <c:v>1990</c:v>
                </c:pt>
                <c:pt idx="63">
                  <c:v>1991</c:v>
                </c:pt>
                <c:pt idx="64">
                  <c:v>1992</c:v>
                </c:pt>
                <c:pt idx="65">
                  <c:v>1993</c:v>
                </c:pt>
                <c:pt idx="66">
                  <c:v>1994</c:v>
                </c:pt>
                <c:pt idx="67">
                  <c:v>1995</c:v>
                </c:pt>
                <c:pt idx="68">
                  <c:v>1996</c:v>
                </c:pt>
                <c:pt idx="69">
                  <c:v>1997</c:v>
                </c:pt>
                <c:pt idx="70">
                  <c:v>1998</c:v>
                </c:pt>
                <c:pt idx="71">
                  <c:v>1999</c:v>
                </c:pt>
                <c:pt idx="72">
                  <c:v>2000</c:v>
                </c:pt>
                <c:pt idx="73">
                  <c:v>2001</c:v>
                </c:pt>
                <c:pt idx="74">
                  <c:v>2002</c:v>
                </c:pt>
                <c:pt idx="75">
                  <c:v>2003</c:v>
                </c:pt>
                <c:pt idx="76">
                  <c:v>2004</c:v>
                </c:pt>
                <c:pt idx="77">
                  <c:v>2005</c:v>
                </c:pt>
                <c:pt idx="78">
                  <c:v>2006</c:v>
                </c:pt>
                <c:pt idx="79">
                  <c:v>2007</c:v>
                </c:pt>
                <c:pt idx="80">
                  <c:v>2008</c:v>
                </c:pt>
                <c:pt idx="81">
                  <c:v>2009</c:v>
                </c:pt>
                <c:pt idx="82">
                  <c:v>2010</c:v>
                </c:pt>
                <c:pt idx="83">
                  <c:v>2011</c:v>
                </c:pt>
              </c:numCache>
            </c:numRef>
          </c:xVal>
          <c:yVal>
            <c:numRef>
              <c:f>Returns!$I$6:$I$89</c:f>
              <c:numCache>
                <c:formatCode>0.00%</c:formatCode>
                <c:ptCount val="84"/>
                <c:pt idx="0">
                  <c:v>8.3999999999999995E-3</c:v>
                </c:pt>
                <c:pt idx="1">
                  <c:v>4.2000000000000003E-2</c:v>
                </c:pt>
                <c:pt idx="2">
                  <c:v>4.5400000000000003E-2</c:v>
                </c:pt>
                <c:pt idx="3">
                  <c:v>-2.5600000000000001E-2</c:v>
                </c:pt>
                <c:pt idx="4">
                  <c:v>8.7900000000000006E-2</c:v>
                </c:pt>
                <c:pt idx="5">
                  <c:v>1.8599999999999998E-2</c:v>
                </c:pt>
                <c:pt idx="6">
                  <c:v>7.9600000000000004E-2</c:v>
                </c:pt>
                <c:pt idx="7">
                  <c:v>4.4699999999999997E-2</c:v>
                </c:pt>
                <c:pt idx="8">
                  <c:v>5.0200000000000002E-2</c:v>
                </c:pt>
                <c:pt idx="9">
                  <c:v>1.38E-2</c:v>
                </c:pt>
                <c:pt idx="10">
                  <c:v>4.2099999999999999E-2</c:v>
                </c:pt>
                <c:pt idx="11">
                  <c:v>4.41E-2</c:v>
                </c:pt>
                <c:pt idx="12">
                  <c:v>5.3999999999999999E-2</c:v>
                </c:pt>
                <c:pt idx="13">
                  <c:v>-2.0199999999999999E-2</c:v>
                </c:pt>
                <c:pt idx="14">
                  <c:v>2.29E-2</c:v>
                </c:pt>
                <c:pt idx="15">
                  <c:v>2.4899999999999999E-2</c:v>
                </c:pt>
                <c:pt idx="16">
                  <c:v>2.58E-2</c:v>
                </c:pt>
                <c:pt idx="17">
                  <c:v>3.7999999999999999E-2</c:v>
                </c:pt>
                <c:pt idx="18">
                  <c:v>3.1300000000000001E-2</c:v>
                </c:pt>
                <c:pt idx="19">
                  <c:v>9.1999999999999998E-3</c:v>
                </c:pt>
                <c:pt idx="20">
                  <c:v>1.95E-2</c:v>
                </c:pt>
                <c:pt idx="21">
                  <c:v>4.6600000000000003E-2</c:v>
                </c:pt>
                <c:pt idx="22">
                  <c:v>4.3E-3</c:v>
                </c:pt>
                <c:pt idx="23">
                  <c:v>-3.0000000000000001E-3</c:v>
                </c:pt>
                <c:pt idx="24">
                  <c:v>2.2700000000000001E-2</c:v>
                </c:pt>
                <c:pt idx="25">
                  <c:v>4.1399999999999999E-2</c:v>
                </c:pt>
                <c:pt idx="26">
                  <c:v>3.2899999999999999E-2</c:v>
                </c:pt>
                <c:pt idx="27">
                  <c:v>-1.34E-2</c:v>
                </c:pt>
                <c:pt idx="28">
                  <c:v>-2.2599999999999999E-2</c:v>
                </c:pt>
                <c:pt idx="29">
                  <c:v>6.8000000000000005E-2</c:v>
                </c:pt>
                <c:pt idx="30">
                  <c:v>-2.1000000000000001E-2</c:v>
                </c:pt>
                <c:pt idx="31">
                  <c:v>-2.6499999999999999E-2</c:v>
                </c:pt>
                <c:pt idx="32">
                  <c:v>0.1164</c:v>
                </c:pt>
                <c:pt idx="33">
                  <c:v>2.06E-2</c:v>
                </c:pt>
                <c:pt idx="34">
                  <c:v>5.6899999999999999E-2</c:v>
                </c:pt>
                <c:pt idx="35">
                  <c:v>1.6799999999999999E-2</c:v>
                </c:pt>
                <c:pt idx="36">
                  <c:v>3.73E-2</c:v>
                </c:pt>
                <c:pt idx="37">
                  <c:v>7.1999999999999998E-3</c:v>
                </c:pt>
                <c:pt idx="38">
                  <c:v>2.9100000000000001E-2</c:v>
                </c:pt>
                <c:pt idx="39">
                  <c:v>-1.5800000000000002E-2</c:v>
                </c:pt>
                <c:pt idx="40">
                  <c:v>3.27E-2</c:v>
                </c:pt>
                <c:pt idx="41">
                  <c:v>-5.0099999999999999E-2</c:v>
                </c:pt>
                <c:pt idx="42">
                  <c:v>0.16750000000000001</c:v>
                </c:pt>
                <c:pt idx="43">
                  <c:v>9.7900000000000001E-2</c:v>
                </c:pt>
                <c:pt idx="44">
                  <c:v>2.8199999999999999E-2</c:v>
                </c:pt>
                <c:pt idx="45">
                  <c:v>3.6600000000000001E-2</c:v>
                </c:pt>
                <c:pt idx="46">
                  <c:v>1.9900000000000001E-2</c:v>
                </c:pt>
                <c:pt idx="47">
                  <c:v>3.61E-2</c:v>
                </c:pt>
                <c:pt idx="48">
                  <c:v>0.1598</c:v>
                </c:pt>
                <c:pt idx="49">
                  <c:v>1.29E-2</c:v>
                </c:pt>
                <c:pt idx="50">
                  <c:v>-7.7999999999999996E-3</c:v>
                </c:pt>
                <c:pt idx="51">
                  <c:v>6.7000000000000002E-3</c:v>
                </c:pt>
                <c:pt idx="52">
                  <c:v>-2.9899999999999999E-2</c:v>
                </c:pt>
                <c:pt idx="53">
                  <c:v>8.2000000000000003E-2</c:v>
                </c:pt>
                <c:pt idx="54">
                  <c:v>0.3281</c:v>
                </c:pt>
                <c:pt idx="55">
                  <c:v>3.2000000000000001E-2</c:v>
                </c:pt>
                <c:pt idx="56">
                  <c:v>0.13730000000000001</c:v>
                </c:pt>
                <c:pt idx="57">
                  <c:v>0.2571</c:v>
                </c:pt>
                <c:pt idx="58">
                  <c:v>0.24279999999999999</c:v>
                </c:pt>
                <c:pt idx="59">
                  <c:v>-4.9599999999999998E-2</c:v>
                </c:pt>
                <c:pt idx="60">
                  <c:v>8.2199999999999995E-2</c:v>
                </c:pt>
                <c:pt idx="61">
                  <c:v>0.1769</c:v>
                </c:pt>
                <c:pt idx="62">
                  <c:v>6.2399999999999997E-2</c:v>
                </c:pt>
                <c:pt idx="63">
                  <c:v>0.15</c:v>
                </c:pt>
                <c:pt idx="64">
                  <c:v>9.3600000000000003E-2</c:v>
                </c:pt>
                <c:pt idx="65">
                  <c:v>0.1421</c:v>
                </c:pt>
                <c:pt idx="66">
                  <c:v>-8.0399999999999999E-2</c:v>
                </c:pt>
                <c:pt idx="67">
                  <c:v>0.23480000000000001</c:v>
                </c:pt>
                <c:pt idx="68">
                  <c:v>1.43E-2</c:v>
                </c:pt>
                <c:pt idx="69">
                  <c:v>9.9400000000000002E-2</c:v>
                </c:pt>
                <c:pt idx="70">
                  <c:v>0.1492</c:v>
                </c:pt>
                <c:pt idx="71">
                  <c:v>-8.2500000000000004E-2</c:v>
                </c:pt>
                <c:pt idx="72">
                  <c:v>0.1666</c:v>
                </c:pt>
                <c:pt idx="73">
                  <c:v>5.57E-2</c:v>
                </c:pt>
                <c:pt idx="74">
                  <c:v>0.1512</c:v>
                </c:pt>
                <c:pt idx="75">
                  <c:v>3.8E-3</c:v>
                </c:pt>
                <c:pt idx="76">
                  <c:v>4.4900000000000002E-2</c:v>
                </c:pt>
                <c:pt idx="77">
                  <c:v>2.87E-2</c:v>
                </c:pt>
                <c:pt idx="78">
                  <c:v>1.9599999999999999E-2</c:v>
                </c:pt>
                <c:pt idx="79">
                  <c:v>0.1021</c:v>
                </c:pt>
                <c:pt idx="80">
                  <c:v>0.20100000000000001</c:v>
                </c:pt>
                <c:pt idx="81">
                  <c:v>-0.11119999999999999</c:v>
                </c:pt>
                <c:pt idx="82">
                  <c:v>8.4599999999999995E-2</c:v>
                </c:pt>
                <c:pt idx="83">
                  <c:v>0.16039999999999999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724736"/>
        <c:axId val="82726272"/>
      </c:scatterChart>
      <c:valAx>
        <c:axId val="82724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en-US"/>
          </a:p>
        </c:txPr>
        <c:crossAx val="82726272"/>
        <c:crosses val="autoZero"/>
        <c:crossBetween val="midCat"/>
      </c:valAx>
      <c:valAx>
        <c:axId val="8272627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8272473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15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116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651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153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5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367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359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8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6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6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1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17E74-732B-42E5-9CDE-026B58AE8378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ED5C8-6B2F-4C4D-A97C-AE5562AA56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5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Can Accounting Standards Help Address Defined Benefit Pension Problems?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Shyam Sunder, Yale University</a:t>
            </a:r>
          </a:p>
          <a:p>
            <a:r>
              <a:rPr lang="en-US" dirty="0" smtClean="0"/>
              <a:t>Global ARC, Boston</a:t>
            </a:r>
          </a:p>
          <a:p>
            <a:r>
              <a:rPr lang="en-US" dirty="0" smtClean="0"/>
              <a:t>October 17,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36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67950" cy="758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90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the demography?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Birth and death rates</a:t>
            </a:r>
          </a:p>
          <a:p>
            <a:r>
              <a:rPr lang="en-US" dirty="0" smtClean="0"/>
              <a:t>Working life and retired life</a:t>
            </a:r>
          </a:p>
          <a:p>
            <a:r>
              <a:rPr lang="en-US" dirty="0" smtClean="0"/>
              <a:t>Gender</a:t>
            </a:r>
          </a:p>
          <a:p>
            <a:r>
              <a:rPr lang="en-US" dirty="0" smtClean="0"/>
              <a:t>Age distribution </a:t>
            </a:r>
          </a:p>
          <a:p>
            <a:r>
              <a:rPr lang="en-US" dirty="0" smtClean="0"/>
              <a:t>Mouths/hands (consumer/workers) ratio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9252876" cy="5641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21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0116"/>
            <a:ext cx="9263496" cy="6319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77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9481"/>
            <a:ext cx="9143999" cy="627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97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growth</a:t>
            </a:r>
          </a:p>
          <a:p>
            <a:r>
              <a:rPr lang="en-US" dirty="0" smtClean="0"/>
              <a:t>Employment</a:t>
            </a:r>
          </a:p>
          <a:p>
            <a:r>
              <a:rPr lang="en-US" dirty="0" smtClean="0"/>
              <a:t>Wages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6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964"/>
            <a:ext cx="9143999" cy="652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17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35"/>
            <a:ext cx="9144000" cy="684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5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20782"/>
            <a:ext cx="8229599" cy="689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57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Who knows the “right” assumptions for the future: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cost of living, </a:t>
            </a:r>
          </a:p>
          <a:p>
            <a:r>
              <a:rPr lang="en-US" dirty="0" smtClean="0"/>
              <a:t>rate of return, </a:t>
            </a:r>
          </a:p>
          <a:p>
            <a:r>
              <a:rPr lang="en-US" dirty="0" smtClean="0"/>
              <a:t>Number of beneficiaries,</a:t>
            </a:r>
          </a:p>
          <a:p>
            <a:r>
              <a:rPr lang="en-US" dirty="0" smtClean="0"/>
              <a:t>Economic growth,</a:t>
            </a:r>
          </a:p>
          <a:p>
            <a:r>
              <a:rPr lang="en-US" dirty="0" smtClean="0"/>
              <a:t>Unemployment, and</a:t>
            </a:r>
          </a:p>
          <a:p>
            <a:r>
              <a:rPr lang="en-US" dirty="0" smtClean="0"/>
              <a:t>Wage growth</a:t>
            </a:r>
          </a:p>
          <a:p>
            <a:r>
              <a:rPr lang="en-US" dirty="0" smtClean="0"/>
              <a:t>Depending of what economic and econometric method you use, you can come up with virtually any number </a:t>
            </a:r>
          </a:p>
          <a:p>
            <a:r>
              <a:rPr lang="en-US" dirty="0" smtClean="0"/>
              <a:t>Accountants and actuaries can do this right when they can call The Future to get the right numbers</a:t>
            </a:r>
          </a:p>
          <a:p>
            <a:r>
              <a:rPr lang="en-US" dirty="0" smtClean="0"/>
              <a:t>Until then, we shall have surprises—neither small nor infrequent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84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Why can’t they do the accounting for DB plans “right”?</a:t>
            </a:r>
          </a:p>
          <a:p>
            <a:r>
              <a:rPr lang="en-US" dirty="0" smtClean="0"/>
              <a:t>Because the “right” accounting for DB plans can exist only in a world of dreams</a:t>
            </a:r>
          </a:p>
          <a:p>
            <a:r>
              <a:rPr lang="en-US" dirty="0" smtClean="0"/>
              <a:t>DB plans are designed to make it impossible to do any sensible or defensible accounting for them</a:t>
            </a:r>
          </a:p>
          <a:p>
            <a:r>
              <a:rPr lang="en-US" dirty="0" smtClean="0"/>
              <a:t>Even if we devise “better” accounting, the plans will be, and are modified to defeat that goal</a:t>
            </a:r>
          </a:p>
          <a:p>
            <a:pPr lvl="1"/>
            <a:r>
              <a:rPr lang="en-US" dirty="0" smtClean="0"/>
              <a:t>Bad incentives all around</a:t>
            </a:r>
          </a:p>
          <a:p>
            <a:r>
              <a:rPr lang="en-US" dirty="0" smtClean="0"/>
              <a:t>And the consequences of “better” accounting are basically unacceptable</a:t>
            </a:r>
          </a:p>
          <a:p>
            <a:r>
              <a:rPr lang="en-US" dirty="0" smtClean="0"/>
              <a:t>Few options other than abandoning DB plans altogether in favor of alternatives</a:t>
            </a:r>
          </a:p>
          <a:p>
            <a:r>
              <a:rPr lang="en-US" dirty="0" smtClean="0"/>
              <a:t>Public sector has yet to learn this lesson from the private sector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94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 Top of that, Assumptions about  Socio-Political Decision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Any deviations from assumed parameters are random, allowing the law of large numbers to keep the accumulated gap between funding and obligations </a:t>
            </a:r>
            <a:r>
              <a:rPr lang="en-US" dirty="0" smtClean="0"/>
              <a:t>bounded near </a:t>
            </a:r>
            <a:r>
              <a:rPr lang="en-US" dirty="0"/>
              <a:t>zero</a:t>
            </a:r>
          </a:p>
          <a:p>
            <a:r>
              <a:rPr lang="en-US" dirty="0"/>
              <a:t>Future generations have as much </a:t>
            </a:r>
            <a:r>
              <a:rPr lang="en-US" dirty="0" smtClean="0"/>
              <a:t>(any?) voice </a:t>
            </a:r>
            <a:r>
              <a:rPr lang="en-US" dirty="0"/>
              <a:t>as the current retirees in setting DB policy</a:t>
            </a:r>
          </a:p>
          <a:p>
            <a:r>
              <a:rPr lang="en-US" dirty="0"/>
              <a:t>Socio-political mechanisms for setting premiums and benefits look beyond the election cycles and take a multi-generational steady-state perspective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2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 </a:t>
            </a:r>
            <a:r>
              <a:rPr lang="en-US" dirty="0"/>
              <a:t>I</a:t>
            </a:r>
            <a:r>
              <a:rPr lang="en-US" dirty="0" smtClean="0"/>
              <a:t>s an Impossible Dream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It can work only as a Ponzi scheme, or by shear luck in periods of high growth, not in steady state or decline</a:t>
            </a:r>
          </a:p>
          <a:p>
            <a:r>
              <a:rPr lang="en-US" dirty="0" smtClean="0"/>
              <a:t>It has all the wrong incentives for just about everyone</a:t>
            </a:r>
          </a:p>
          <a:p>
            <a:r>
              <a:rPr lang="en-US" dirty="0" smtClean="0"/>
              <a:t>No accounting </a:t>
            </a:r>
            <a:r>
              <a:rPr lang="en-US" dirty="0"/>
              <a:t>standards </a:t>
            </a:r>
            <a:r>
              <a:rPr lang="en-US" dirty="0" smtClean="0"/>
              <a:t>and actuarial assumptions can be devised to deal with the uncertainty and incentives challenges</a:t>
            </a:r>
          </a:p>
          <a:p>
            <a:pPr lvl="1"/>
            <a:r>
              <a:rPr lang="en-US" dirty="0" smtClean="0"/>
              <a:t>That is not what accountants and actuaries can do</a:t>
            </a:r>
          </a:p>
          <a:p>
            <a:r>
              <a:rPr lang="en-US" dirty="0" smtClean="0"/>
              <a:t>Accounting standards have difficulty dealing with short-term uncertainty, much less multi-generational projections to get the DB obligations right</a:t>
            </a:r>
          </a:p>
          <a:p>
            <a:r>
              <a:rPr lang="en-US" dirty="0" smtClean="0"/>
              <a:t>Looking to accountants and actuaries for the solution is barking up the wrong tree</a:t>
            </a:r>
          </a:p>
          <a:p>
            <a:r>
              <a:rPr lang="en-US" dirty="0" smtClean="0"/>
              <a:t>They cannot solve the DB problem</a:t>
            </a:r>
          </a:p>
        </p:txBody>
      </p:sp>
    </p:spTree>
    <p:extLst>
      <p:ext uri="{BB962C8B-B14F-4D97-AF65-F5344CB8AC3E}">
        <p14:creationId xmlns:p14="http://schemas.microsoft.com/office/powerpoint/2010/main" val="24461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Business Firms: Some US Facts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56% companies in US have DB plans (41 Intl)</a:t>
            </a:r>
          </a:p>
          <a:p>
            <a:r>
              <a:rPr lang="en-US" dirty="0" smtClean="0"/>
              <a:t>DB Obligations/Mkt. Capitalization 19% (18%); range </a:t>
            </a:r>
            <a:r>
              <a:rPr lang="en-US" dirty="0"/>
              <a:t>800%-0%</a:t>
            </a:r>
          </a:p>
          <a:p>
            <a:r>
              <a:rPr lang="en-US" dirty="0" smtClean="0"/>
              <a:t>Average underfunding 8% (23%); </a:t>
            </a:r>
          </a:p>
          <a:p>
            <a:r>
              <a:rPr lang="en-US" dirty="0" smtClean="0"/>
              <a:t>Average service cost 15.8% of OP Profit</a:t>
            </a:r>
          </a:p>
          <a:p>
            <a:r>
              <a:rPr lang="en-US" dirty="0" smtClean="0"/>
              <a:t>New accounting standards have helped push the private sector away from DBs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7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the Public Sector Abandon DBs?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“Almost every state in the U.S. has made cuts to </a:t>
            </a:r>
            <a:r>
              <a:rPr lang="en-US" dirty="0" smtClean="0"/>
              <a:t>its public-employee </a:t>
            </a:r>
            <a:r>
              <a:rPr lang="en-US" dirty="0"/>
              <a:t>pensions, seeking to dig out </a:t>
            </a:r>
            <a:r>
              <a:rPr lang="en-US" dirty="0" smtClean="0"/>
              <a:t>from the </a:t>
            </a:r>
            <a:r>
              <a:rPr lang="en-US" dirty="0"/>
              <a:t>economic downturn, but so far the </a:t>
            </a:r>
            <a:r>
              <a:rPr lang="en-US" dirty="0" smtClean="0"/>
              <a:t>measures have </a:t>
            </a:r>
            <a:r>
              <a:rPr lang="en-US" dirty="0"/>
              <a:t>fallen well short of bridging a </a:t>
            </a:r>
            <a:r>
              <a:rPr lang="en-US" dirty="0" smtClean="0"/>
              <a:t>nearly USD </a:t>
            </a:r>
            <a:r>
              <a:rPr lang="en-US" dirty="0"/>
              <a:t>1 trillion funding gap</a:t>
            </a:r>
            <a:r>
              <a:rPr lang="en-US" dirty="0" smtClean="0"/>
              <a:t>.” Wall </a:t>
            </a:r>
            <a:r>
              <a:rPr lang="en-US" dirty="0"/>
              <a:t>Street Journal, September 21st </a:t>
            </a:r>
            <a:r>
              <a:rPr lang="en-US" dirty="0" smtClean="0"/>
              <a:t>2012</a:t>
            </a:r>
          </a:p>
          <a:p>
            <a:r>
              <a:rPr lang="en-US" dirty="0" smtClean="0"/>
              <a:t>DB bankruptcies may help drive reforms</a:t>
            </a:r>
          </a:p>
          <a:p>
            <a:r>
              <a:rPr lang="en-US" dirty="0" smtClean="0"/>
              <a:t>Bankruptcies may be the only effective way of getting claw-backs of excessive benefits promised in such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we define a government’s role in retirement planning?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i="1" dirty="0"/>
              <a:t>Educational to inform, </a:t>
            </a:r>
            <a:endParaRPr lang="en-US" dirty="0"/>
          </a:p>
          <a:p>
            <a:pPr lvl="0"/>
            <a:r>
              <a:rPr lang="en-CA" i="1" dirty="0"/>
              <a:t>Convening to get everyone to the table, </a:t>
            </a:r>
            <a:endParaRPr lang="en-US" dirty="0"/>
          </a:p>
          <a:p>
            <a:pPr lvl="0"/>
            <a:r>
              <a:rPr lang="en-CA" i="1" dirty="0"/>
              <a:t>Drafting boiler plate alternatives, </a:t>
            </a:r>
            <a:endParaRPr lang="en-US" dirty="0"/>
          </a:p>
          <a:p>
            <a:pPr lvl="0"/>
            <a:r>
              <a:rPr lang="en-CA" i="1" dirty="0"/>
              <a:t>Compulsion to minimize free riding, and ultimately, </a:t>
            </a:r>
            <a:endParaRPr lang="en-US" dirty="0"/>
          </a:p>
          <a:p>
            <a:pPr lvl="0"/>
            <a:r>
              <a:rPr lang="en-CA" i="1" dirty="0"/>
              <a:t>Risk pooling and safety net for the truly unfortunate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78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39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can’t we do the accounting for DB plans 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look at the logic of DB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37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Logic of Defined Benefit Plans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Cost of living is constant, at least predictable, over several generations</a:t>
            </a:r>
          </a:p>
          <a:p>
            <a:r>
              <a:rPr lang="en-US" sz="2800" dirty="0" smtClean="0"/>
              <a:t>Rates of return are constant, at least predictable, over several generations</a:t>
            </a:r>
          </a:p>
          <a:p>
            <a:r>
              <a:rPr lang="en-US" sz="2800" dirty="0" smtClean="0"/>
              <a:t>Shape of demographic tree (mouths-to-hands ratio) is stable</a:t>
            </a:r>
          </a:p>
          <a:p>
            <a:r>
              <a:rPr lang="en-US" sz="2800" dirty="0" smtClean="0"/>
              <a:t>Economic growth, employment and wages are stable</a:t>
            </a:r>
          </a:p>
          <a:p>
            <a:r>
              <a:rPr lang="en-US" sz="2800" dirty="0" smtClean="0"/>
              <a:t>Any deviations from assumed parameters are random, allowing the law of large numbers to keep the accumulated gap between funding and obligations near zero</a:t>
            </a:r>
          </a:p>
          <a:p>
            <a:r>
              <a:rPr lang="en-US" sz="2800" dirty="0" smtClean="0"/>
              <a:t>Future generations have as much voice as the current retirees in setting DB policy</a:t>
            </a:r>
          </a:p>
          <a:p>
            <a:r>
              <a:rPr lang="en-US" sz="2800" dirty="0" smtClean="0"/>
              <a:t>Socio-political </a:t>
            </a:r>
            <a:r>
              <a:rPr lang="en-US" sz="2800" dirty="0"/>
              <a:t>mechanisms for setting premiums and benefits </a:t>
            </a:r>
            <a:r>
              <a:rPr lang="en-US" sz="2800" dirty="0" smtClean="0"/>
              <a:t>look beyond the election cycles and take a multi-generational steady-state </a:t>
            </a:r>
            <a:r>
              <a:rPr lang="en-US" sz="2800" dirty="0"/>
              <a:t>perspective</a:t>
            </a:r>
          </a:p>
          <a:p>
            <a:endParaRPr lang="en-US" sz="2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04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Consumer Price Index (U) Changes </a:t>
            </a:r>
            <a:br>
              <a:rPr lang="en-US" dirty="0" smtClean="0"/>
            </a:br>
            <a:r>
              <a:rPr lang="en-US" dirty="0" smtClean="0"/>
              <a:t>1914-2011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21582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452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Rates of Return on Investment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the future look like the past?</a:t>
            </a:r>
          </a:p>
          <a:p>
            <a:r>
              <a:rPr lang="en-US" dirty="0" smtClean="0"/>
              <a:t>What do you wish to invest in?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22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7877425"/>
              </p:ext>
            </p:extLst>
          </p:nvPr>
        </p:nvGraphicFramePr>
        <p:xfrm>
          <a:off x="0" y="533400"/>
          <a:ext cx="9144000" cy="579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93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639879"/>
              </p:ext>
            </p:extLst>
          </p:nvPr>
        </p:nvGraphicFramePr>
        <p:xfrm>
          <a:off x="0" y="609600"/>
          <a:ext cx="9144000" cy="5516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492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0561612"/>
              </p:ext>
            </p:extLst>
          </p:nvPr>
        </p:nvGraphicFramePr>
        <p:xfrm>
          <a:off x="0" y="685800"/>
          <a:ext cx="9144000" cy="544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94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2103</TotalTime>
  <Words>760</Words>
  <Application>Microsoft Office PowerPoint</Application>
  <PresentationFormat>On-screen Show (4:3)</PresentationFormat>
  <Paragraphs>81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Can Accounting Standards Help Address Defined Benefit Pension Problems?</vt:lpstr>
      <vt:lpstr>An Overview</vt:lpstr>
      <vt:lpstr>Why can’t we do the accounting for DB plans right?</vt:lpstr>
      <vt:lpstr>Logic of Defined Benefit Plans</vt:lpstr>
      <vt:lpstr>Consumer Price Index (U) Changes  1914-2011</vt:lpstr>
      <vt:lpstr>Rates of Return on Investment</vt:lpstr>
      <vt:lpstr>PowerPoint Presentation</vt:lpstr>
      <vt:lpstr>PowerPoint Presentation</vt:lpstr>
      <vt:lpstr>PowerPoint Presentation</vt:lpstr>
      <vt:lpstr>PowerPoint Presentation</vt:lpstr>
      <vt:lpstr>And the demography?</vt:lpstr>
      <vt:lpstr>PowerPoint Presentation</vt:lpstr>
      <vt:lpstr>PowerPoint Presentation</vt:lpstr>
      <vt:lpstr>PowerPoint Presentation</vt:lpstr>
      <vt:lpstr>Economic Factors</vt:lpstr>
      <vt:lpstr>PowerPoint Presentation</vt:lpstr>
      <vt:lpstr>PowerPoint Presentation</vt:lpstr>
      <vt:lpstr>PowerPoint Presentation</vt:lpstr>
      <vt:lpstr>Who knows the “right” assumptions for the future:</vt:lpstr>
      <vt:lpstr>On Top of that, Assumptions about  Socio-Political Decision Mechanisms</vt:lpstr>
      <vt:lpstr>DB Is an Impossible Dream</vt:lpstr>
      <vt:lpstr>Business Firms: Some US Facts (2007)</vt:lpstr>
      <vt:lpstr>When the Public Sector Abandon DBs?</vt:lpstr>
      <vt:lpstr>How do we define a government’s role in retirement planning? 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Accounting Standards and Pension Funds</dc:title>
  <dc:creator>Sunder, Shyam</dc:creator>
  <cp:lastModifiedBy>Whitbread, Diane</cp:lastModifiedBy>
  <cp:revision>19</cp:revision>
  <dcterms:created xsi:type="dcterms:W3CDTF">2012-10-08T21:55:19Z</dcterms:created>
  <dcterms:modified xsi:type="dcterms:W3CDTF">2012-10-19T19:15:38Z</dcterms:modified>
</cp:coreProperties>
</file>