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7"/>
  </p:notesMasterIdLst>
  <p:handoutMasterIdLst>
    <p:handoutMasterId r:id="rId68"/>
  </p:handoutMasterIdLst>
  <p:sldIdLst>
    <p:sldId id="256" r:id="rId2"/>
    <p:sldId id="257" r:id="rId3"/>
    <p:sldId id="346" r:id="rId4"/>
    <p:sldId id="347" r:id="rId5"/>
    <p:sldId id="348" r:id="rId6"/>
    <p:sldId id="349" r:id="rId7"/>
    <p:sldId id="380" r:id="rId8"/>
    <p:sldId id="381" r:id="rId9"/>
    <p:sldId id="350" r:id="rId10"/>
    <p:sldId id="351" r:id="rId11"/>
    <p:sldId id="352" r:id="rId12"/>
    <p:sldId id="353" r:id="rId13"/>
    <p:sldId id="354" r:id="rId14"/>
    <p:sldId id="355" r:id="rId15"/>
    <p:sldId id="356" r:id="rId16"/>
    <p:sldId id="357" r:id="rId17"/>
    <p:sldId id="358" r:id="rId18"/>
    <p:sldId id="359" r:id="rId19"/>
    <p:sldId id="360" r:id="rId20"/>
    <p:sldId id="362" r:id="rId21"/>
    <p:sldId id="363" r:id="rId22"/>
    <p:sldId id="364" r:id="rId23"/>
    <p:sldId id="366" r:id="rId24"/>
    <p:sldId id="367" r:id="rId25"/>
    <p:sldId id="394" r:id="rId26"/>
    <p:sldId id="337" r:id="rId27"/>
    <p:sldId id="338" r:id="rId28"/>
    <p:sldId id="339" r:id="rId29"/>
    <p:sldId id="344" r:id="rId30"/>
    <p:sldId id="341" r:id="rId31"/>
    <p:sldId id="342" r:id="rId32"/>
    <p:sldId id="340" r:id="rId33"/>
    <p:sldId id="343" r:id="rId34"/>
    <p:sldId id="345" r:id="rId35"/>
    <p:sldId id="330" r:id="rId36"/>
    <p:sldId id="299" r:id="rId37"/>
    <p:sldId id="331" r:id="rId38"/>
    <p:sldId id="328" r:id="rId39"/>
    <p:sldId id="301" r:id="rId40"/>
    <p:sldId id="302" r:id="rId41"/>
    <p:sldId id="333" r:id="rId42"/>
    <p:sldId id="334" r:id="rId43"/>
    <p:sldId id="335" r:id="rId44"/>
    <p:sldId id="303" r:id="rId45"/>
    <p:sldId id="304" r:id="rId46"/>
    <p:sldId id="305" r:id="rId47"/>
    <p:sldId id="306" r:id="rId48"/>
    <p:sldId id="307" r:id="rId49"/>
    <p:sldId id="308" r:id="rId50"/>
    <p:sldId id="314" r:id="rId51"/>
    <p:sldId id="315" r:id="rId52"/>
    <p:sldId id="316" r:id="rId53"/>
    <p:sldId id="317" r:id="rId54"/>
    <p:sldId id="318" r:id="rId55"/>
    <p:sldId id="319" r:id="rId56"/>
    <p:sldId id="320" r:id="rId57"/>
    <p:sldId id="321" r:id="rId58"/>
    <p:sldId id="325" r:id="rId59"/>
    <p:sldId id="403" r:id="rId60"/>
    <p:sldId id="402" r:id="rId61"/>
    <p:sldId id="404" r:id="rId62"/>
    <p:sldId id="382" r:id="rId63"/>
    <p:sldId id="399" r:id="rId64"/>
    <p:sldId id="297" r:id="rId65"/>
    <p:sldId id="326" r:id="rId6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a Dobija" initials="D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3" d="100"/>
          <a:sy n="83" d="100"/>
        </p:scale>
        <p:origin x="-130"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765C030-4EA6-490E-9059-80D6554865E0}" type="datetimeFigureOut">
              <a:rPr lang="en-US" smtClean="0"/>
              <a:pPr/>
              <a:t>2/13/2015</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EF466EA1-9B2F-4278-99C2-F39E892BC209}" type="slidenum">
              <a:rPr lang="en-US" smtClean="0"/>
              <a:pPr/>
              <a:t>‹#›</a:t>
            </a:fld>
            <a:endParaRPr lang="en-US"/>
          </a:p>
        </p:txBody>
      </p:sp>
    </p:spTree>
    <p:extLst>
      <p:ext uri="{BB962C8B-B14F-4D97-AF65-F5344CB8AC3E}">
        <p14:creationId xmlns:p14="http://schemas.microsoft.com/office/powerpoint/2010/main" val="4099299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EABF408-ADB0-1A40-B6DE-A4C7C5671272}" type="datetimeFigureOut">
              <a:rPr lang="en-US" smtClean="0"/>
              <a:pPr/>
              <a:t>2/13/2015</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7678A9E-7898-3843-AC44-C4601CC76A62}" type="slidenum">
              <a:rPr lang="en-US" smtClean="0"/>
              <a:pPr/>
              <a:t>‹#›</a:t>
            </a:fld>
            <a:endParaRPr lang="en-US"/>
          </a:p>
        </p:txBody>
      </p:sp>
    </p:spTree>
    <p:extLst>
      <p:ext uri="{BB962C8B-B14F-4D97-AF65-F5344CB8AC3E}">
        <p14:creationId xmlns:p14="http://schemas.microsoft.com/office/powerpoint/2010/main" val="25020470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D7F5AF-D055-4CBD-B775-021548EDBAEC}" type="slidenum">
              <a:rPr lang="en-US"/>
              <a:pPr fontAlgn="base">
                <a:spcBef>
                  <a:spcPct val="0"/>
                </a:spcBef>
                <a:spcAft>
                  <a:spcPct val="0"/>
                </a:spcAft>
              </a:pPr>
              <a:t>6</a:t>
            </a:fld>
            <a:endParaRPr lang="en-US"/>
          </a:p>
        </p:txBody>
      </p:sp>
      <p:sp>
        <p:nvSpPr>
          <p:cNvPr id="18434"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184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798A096-573E-4BD5-9F0E-A41E8A8DD1E7}" type="slidenum">
              <a:rPr lang="en-US"/>
              <a:pPr fontAlgn="base">
                <a:spcBef>
                  <a:spcPct val="0"/>
                </a:spcBef>
                <a:spcAft>
                  <a:spcPct val="0"/>
                </a:spcAft>
              </a:pPr>
              <a:t>17</a:t>
            </a:fld>
            <a:endParaRPr lang="en-US"/>
          </a:p>
        </p:txBody>
      </p:sp>
      <p:sp>
        <p:nvSpPr>
          <p:cNvPr id="36866"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368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6E2DBF-2943-425D-A2D0-6E0239E56E98}" type="slidenum">
              <a:rPr lang="en-US"/>
              <a:pPr fontAlgn="base">
                <a:spcBef>
                  <a:spcPct val="0"/>
                </a:spcBef>
                <a:spcAft>
                  <a:spcPct val="0"/>
                </a:spcAft>
              </a:pPr>
              <a:t>18</a:t>
            </a:fld>
            <a:endParaRPr lang="en-US"/>
          </a:p>
        </p:txBody>
      </p:sp>
      <p:sp>
        <p:nvSpPr>
          <p:cNvPr id="38914"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389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7AC7A6-D7C8-487E-B865-7F842C6AA4A9}" type="slidenum">
              <a:rPr lang="en-US"/>
              <a:pPr fontAlgn="base">
                <a:spcBef>
                  <a:spcPct val="0"/>
                </a:spcBef>
                <a:spcAft>
                  <a:spcPct val="0"/>
                </a:spcAft>
              </a:pPr>
              <a:t>19</a:t>
            </a:fld>
            <a:endParaRPr lang="en-US"/>
          </a:p>
        </p:txBody>
      </p:sp>
      <p:sp>
        <p:nvSpPr>
          <p:cNvPr id="40962"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409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C0ACB5-D170-4169-B093-E903E59E03A5}" type="slidenum">
              <a:rPr lang="en-US"/>
              <a:pPr fontAlgn="base">
                <a:spcBef>
                  <a:spcPct val="0"/>
                </a:spcBef>
                <a:spcAft>
                  <a:spcPct val="0"/>
                </a:spcAft>
              </a:pPr>
              <a:t>20</a:t>
            </a:fld>
            <a:endParaRPr lang="en-US"/>
          </a:p>
        </p:txBody>
      </p:sp>
      <p:sp>
        <p:nvSpPr>
          <p:cNvPr id="45058"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450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D0E0E45-6908-46E3-8445-327302F5C903}" type="slidenum">
              <a:rPr lang="en-US"/>
              <a:pPr fontAlgn="base">
                <a:spcBef>
                  <a:spcPct val="0"/>
                </a:spcBef>
                <a:spcAft>
                  <a:spcPct val="0"/>
                </a:spcAft>
              </a:pPr>
              <a:t>21</a:t>
            </a:fld>
            <a:endParaRPr lang="en-US"/>
          </a:p>
        </p:txBody>
      </p:sp>
      <p:sp>
        <p:nvSpPr>
          <p:cNvPr id="47106"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471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C2E310-FE30-4201-AD7F-824FBB6E91FC}" type="slidenum">
              <a:rPr lang="en-US"/>
              <a:pPr fontAlgn="base">
                <a:spcBef>
                  <a:spcPct val="0"/>
                </a:spcBef>
                <a:spcAft>
                  <a:spcPct val="0"/>
                </a:spcAft>
              </a:pPr>
              <a:t>22</a:t>
            </a:fld>
            <a:endParaRPr lang="en-US"/>
          </a:p>
        </p:txBody>
      </p:sp>
      <p:sp>
        <p:nvSpPr>
          <p:cNvPr id="49154"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491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2BE580-677B-4776-9690-1C53466AD715}" type="slidenum">
              <a:rPr lang="en-US"/>
              <a:pPr fontAlgn="base">
                <a:spcBef>
                  <a:spcPct val="0"/>
                </a:spcBef>
                <a:spcAft>
                  <a:spcPct val="0"/>
                </a:spcAft>
              </a:pPr>
              <a:t>23</a:t>
            </a:fld>
            <a:endParaRPr lang="en-US"/>
          </a:p>
        </p:txBody>
      </p:sp>
      <p:sp>
        <p:nvSpPr>
          <p:cNvPr id="53250"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532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FB0F2B-F41D-4A14-81DA-DEA98280BD8D}" type="slidenum">
              <a:rPr lang="en-US"/>
              <a:pPr fontAlgn="base">
                <a:spcBef>
                  <a:spcPct val="0"/>
                </a:spcBef>
                <a:spcAft>
                  <a:spcPct val="0"/>
                </a:spcAft>
              </a:pPr>
              <a:t>24</a:t>
            </a:fld>
            <a:endParaRPr lang="en-US"/>
          </a:p>
        </p:txBody>
      </p:sp>
      <p:sp>
        <p:nvSpPr>
          <p:cNvPr id="55298"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552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58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48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ED482C0-0AB4-405D-966A-B04B40C71105}" type="slidenum">
              <a:rPr lang="en-US"/>
              <a:pPr fontAlgn="base">
                <a:spcBef>
                  <a:spcPct val="0"/>
                </a:spcBef>
                <a:spcAft>
                  <a:spcPct val="0"/>
                </a:spcAft>
              </a:pPr>
              <a:t>9</a:t>
            </a:fld>
            <a:endParaRPr lang="en-US"/>
          </a:p>
        </p:txBody>
      </p:sp>
      <p:sp>
        <p:nvSpPr>
          <p:cNvPr id="20482"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204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68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789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891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993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198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301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403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017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120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28DE23-964C-4972-9610-600F1339AE45}" type="slidenum">
              <a:rPr lang="en-US"/>
              <a:pPr fontAlgn="base">
                <a:spcBef>
                  <a:spcPct val="0"/>
                </a:spcBef>
                <a:spcAft>
                  <a:spcPct val="0"/>
                </a:spcAft>
              </a:pPr>
              <a:t>10</a:t>
            </a:fld>
            <a:endParaRPr lang="en-US"/>
          </a:p>
        </p:txBody>
      </p:sp>
      <p:sp>
        <p:nvSpPr>
          <p:cNvPr id="22530"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225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222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325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427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529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939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1FF338F-DDE2-477E-8B1F-4C9DD17AFD32}" type="slidenum">
              <a:rPr lang="en-US"/>
              <a:pPr fontAlgn="base">
                <a:spcBef>
                  <a:spcPct val="0"/>
                </a:spcBef>
                <a:spcAft>
                  <a:spcPct val="0"/>
                </a:spcAft>
              </a:pPr>
              <a:t>62</a:t>
            </a:fld>
            <a:endParaRPr lang="en-US"/>
          </a:p>
        </p:txBody>
      </p:sp>
      <p:sp>
        <p:nvSpPr>
          <p:cNvPr id="43010"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430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0D98BE19-4A66-4C0F-9DD6-CEB0E026C728}" type="slidenum">
              <a:rPr lang="en-US"/>
              <a:pPr/>
              <a:t>63</a:t>
            </a:fld>
            <a:endParaRPr lang="en-US"/>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pl-PL"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675EB9-4040-44F0-A5BB-5ECDAEB8C26D}" type="slidenum">
              <a:rPr lang="en-US"/>
              <a:pPr fontAlgn="base">
                <a:spcBef>
                  <a:spcPct val="0"/>
                </a:spcBef>
                <a:spcAft>
                  <a:spcPct val="0"/>
                </a:spcAft>
              </a:pPr>
              <a:t>64</a:t>
            </a:fld>
            <a:endParaRPr lang="en-US"/>
          </a:p>
        </p:txBody>
      </p:sp>
      <p:sp>
        <p:nvSpPr>
          <p:cNvPr id="74754"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747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04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132A13-751B-415A-9DA2-DA91A8004F36}" type="slidenum">
              <a:rPr lang="en-US"/>
              <a:pPr fontAlgn="base">
                <a:spcBef>
                  <a:spcPct val="0"/>
                </a:spcBef>
                <a:spcAft>
                  <a:spcPct val="0"/>
                </a:spcAft>
              </a:pPr>
              <a:t>11</a:t>
            </a:fld>
            <a:endParaRPr lang="en-US"/>
          </a:p>
        </p:txBody>
      </p:sp>
      <p:sp>
        <p:nvSpPr>
          <p:cNvPr id="24578"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245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B3808C-B543-4D25-85E8-097C7FE218DA}" type="slidenum">
              <a:rPr lang="en-US"/>
              <a:pPr fontAlgn="base">
                <a:spcBef>
                  <a:spcPct val="0"/>
                </a:spcBef>
                <a:spcAft>
                  <a:spcPct val="0"/>
                </a:spcAft>
              </a:pPr>
              <a:t>12</a:t>
            </a:fld>
            <a:endParaRPr lang="en-US"/>
          </a:p>
        </p:txBody>
      </p:sp>
      <p:sp>
        <p:nvSpPr>
          <p:cNvPr id="26626"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2662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6C05CA-9255-4074-8B12-BF3357DE8112}" type="slidenum">
              <a:rPr lang="en-US"/>
              <a:pPr fontAlgn="base">
                <a:spcBef>
                  <a:spcPct val="0"/>
                </a:spcBef>
                <a:spcAft>
                  <a:spcPct val="0"/>
                </a:spcAft>
              </a:pPr>
              <a:t>13</a:t>
            </a:fld>
            <a:endParaRPr lang="en-US"/>
          </a:p>
        </p:txBody>
      </p:sp>
      <p:sp>
        <p:nvSpPr>
          <p:cNvPr id="28674"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286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31DAB1-5212-4791-892F-8085027EDE17}" type="slidenum">
              <a:rPr lang="en-US"/>
              <a:pPr fontAlgn="base">
                <a:spcBef>
                  <a:spcPct val="0"/>
                </a:spcBef>
                <a:spcAft>
                  <a:spcPct val="0"/>
                </a:spcAft>
              </a:pPr>
              <a:t>14</a:t>
            </a:fld>
            <a:endParaRPr lang="en-US"/>
          </a:p>
        </p:txBody>
      </p:sp>
      <p:sp>
        <p:nvSpPr>
          <p:cNvPr id="30722"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4BF689-087F-47C1-956B-29462D28986D}" type="slidenum">
              <a:rPr lang="en-US"/>
              <a:pPr fontAlgn="base">
                <a:spcBef>
                  <a:spcPct val="0"/>
                </a:spcBef>
                <a:spcAft>
                  <a:spcPct val="0"/>
                </a:spcAft>
              </a:pPr>
              <a:t>15</a:t>
            </a:fld>
            <a:endParaRPr lang="en-US"/>
          </a:p>
        </p:txBody>
      </p:sp>
      <p:sp>
        <p:nvSpPr>
          <p:cNvPr id="32770"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96BEEE-EF5D-45B6-8BB7-DA67EE82CC74}" type="slidenum">
              <a:rPr lang="en-US"/>
              <a:pPr fontAlgn="base">
                <a:spcBef>
                  <a:spcPct val="0"/>
                </a:spcBef>
                <a:spcAft>
                  <a:spcPct val="0"/>
                </a:spcAft>
              </a:pPr>
              <a:t>16</a:t>
            </a:fld>
            <a:endParaRPr lang="en-US"/>
          </a:p>
        </p:txBody>
      </p:sp>
      <p:sp>
        <p:nvSpPr>
          <p:cNvPr id="34818"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p:spPr>
      </p:sp>
      <p:sp>
        <p:nvSpPr>
          <p:cNvPr id="348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21061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605522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1180463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24181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Footer Placeholder 4"/>
          <p:cNvSpPr>
            <a:spLocks noGrp="1"/>
          </p:cNvSpPr>
          <p:nvPr>
            <p:ph type="ftr" sz="quarter" idx="11"/>
          </p:nvPr>
        </p:nvSpPr>
        <p:spPr/>
        <p:txBody>
          <a:bodyPr/>
          <a:lstStyle/>
          <a:p>
            <a:r>
              <a:rPr lang="en-US" smtClean="0"/>
              <a:t>Sunder: Financial Regulation &amp; Engineering</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4093302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1/18/2013</a:t>
            </a:r>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4098402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1/18/2013</a:t>
            </a:r>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
        <p:nvSpPr>
          <p:cNvPr id="9" name="Slide Number Placeholder 8"/>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4226843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1/18/2013</a:t>
            </a:r>
            <a:endParaRPr lang="en-US"/>
          </a:p>
        </p:txBody>
      </p:sp>
      <p:sp>
        <p:nvSpPr>
          <p:cNvPr id="4" name="Footer Placeholder 3"/>
          <p:cNvSpPr>
            <a:spLocks noGrp="1"/>
          </p:cNvSpPr>
          <p:nvPr>
            <p:ph type="ftr" sz="quarter" idx="11"/>
          </p:nvPr>
        </p:nvSpPr>
        <p:spPr/>
        <p:txBody>
          <a:bodyPr/>
          <a:lstStyle/>
          <a:p>
            <a:r>
              <a:rPr lang="en-US" smtClean="0"/>
              <a:t>Sunder: Financial Regulation &amp; Engineering</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622959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1/18/2013</a:t>
            </a:r>
            <a:endParaRPr lang="en-US"/>
          </a:p>
        </p:txBody>
      </p:sp>
      <p:sp>
        <p:nvSpPr>
          <p:cNvPr id="3" name="Footer Placeholder 2"/>
          <p:cNvSpPr>
            <a:spLocks noGrp="1"/>
          </p:cNvSpPr>
          <p:nvPr>
            <p:ph type="ftr" sz="quarter" idx="11"/>
          </p:nvPr>
        </p:nvSpPr>
        <p:spPr/>
        <p:txBody>
          <a:bodyPr/>
          <a:lstStyle/>
          <a:p>
            <a:r>
              <a:rPr lang="en-US" smtClean="0"/>
              <a:t>Sunder: Financial Regulation &amp; Engineering</a:t>
            </a:r>
            <a:endParaRPr lang="en-US"/>
          </a:p>
        </p:txBody>
      </p:sp>
      <p:sp>
        <p:nvSpPr>
          <p:cNvPr id="4" name="Slide Number Placeholder 3"/>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2599668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1/18/2013</a:t>
            </a:r>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3502101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1/18/2013</a:t>
            </a:r>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a:t>
            </a:fld>
            <a:endParaRPr lang="en-US"/>
          </a:p>
        </p:txBody>
      </p:sp>
    </p:spTree>
    <p:extLst>
      <p:ext uri="{BB962C8B-B14F-4D97-AF65-F5344CB8AC3E}">
        <p14:creationId xmlns:p14="http://schemas.microsoft.com/office/powerpoint/2010/main" val="808896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1/18/2013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Sunder: Financial Regulation &amp; Engineering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8F32B-7017-6C4B-8C11-7845E33494E1}" type="slidenum">
              <a:rPr lang="en-US" smtClean="0"/>
              <a:pPr/>
              <a:t>‹#›</a:t>
            </a:fld>
            <a:endParaRPr lang="en-US"/>
          </a:p>
        </p:txBody>
      </p:sp>
    </p:spTree>
    <p:extLst>
      <p:ext uri="{BB962C8B-B14F-4D97-AF65-F5344CB8AC3E}">
        <p14:creationId xmlns:p14="http://schemas.microsoft.com/office/powerpoint/2010/main" val="2848581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dx.doi.org/10.1787/5kg0ps8cq8q6-e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ifc.org/structured"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hyperlink" Target="mailto:Shyam.sunder@yale.edu"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Financial Regulation in </a:t>
            </a:r>
            <a:r>
              <a:rPr lang="en-US" dirty="0"/>
              <a:t>a World of Financial Engineering?</a:t>
            </a:r>
          </a:p>
        </p:txBody>
      </p:sp>
      <p:sp>
        <p:nvSpPr>
          <p:cNvPr id="3" name="Subtitle 2"/>
          <p:cNvSpPr>
            <a:spLocks noGrp="1"/>
          </p:cNvSpPr>
          <p:nvPr>
            <p:ph type="subTitle" idx="1"/>
          </p:nvPr>
        </p:nvSpPr>
        <p:spPr/>
        <p:txBody>
          <a:bodyPr>
            <a:normAutofit fontScale="70000" lnSpcReduction="20000"/>
          </a:bodyPr>
          <a:lstStyle/>
          <a:p>
            <a:r>
              <a:rPr lang="en-US" dirty="0" err="1" smtClean="0"/>
              <a:t>Shyam</a:t>
            </a:r>
            <a:r>
              <a:rPr lang="en-US" dirty="0" smtClean="0"/>
              <a:t> Sunder, Yale University </a:t>
            </a:r>
          </a:p>
          <a:p>
            <a:r>
              <a:rPr lang="en-US" dirty="0" smtClean="0"/>
              <a:t>Cheng Tsang Man Chair Visiting Professor</a:t>
            </a:r>
          </a:p>
          <a:p>
            <a:r>
              <a:rPr lang="en-US" dirty="0" smtClean="0"/>
              <a:t>School of Accountancy</a:t>
            </a:r>
          </a:p>
          <a:p>
            <a:r>
              <a:rPr lang="en-US" dirty="0" smtClean="0"/>
              <a:t>Singapore Management University</a:t>
            </a:r>
          </a:p>
          <a:p>
            <a:r>
              <a:rPr lang="en-US" dirty="0" smtClean="0"/>
              <a:t>Singapore, January 18, 2013</a:t>
            </a:r>
          </a:p>
          <a:p>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511858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p:txBody>
          <a:bodyPr/>
          <a:lstStyle/>
          <a:p>
            <a:r>
              <a:rPr lang="en-US" b="1" dirty="0" smtClean="0"/>
              <a:t>5. People or Structure</a:t>
            </a:r>
          </a:p>
        </p:txBody>
      </p:sp>
      <p:sp>
        <p:nvSpPr>
          <p:cNvPr id="21509" name="Rectangle 3"/>
          <p:cNvSpPr>
            <a:spLocks noGrp="1" noChangeArrowheads="1"/>
          </p:cNvSpPr>
          <p:nvPr>
            <p:ph idx="1"/>
          </p:nvPr>
        </p:nvSpPr>
        <p:spPr/>
        <p:txBody>
          <a:bodyPr>
            <a:normAutofit fontScale="92500" lnSpcReduction="10000"/>
          </a:bodyPr>
          <a:lstStyle/>
          <a:p>
            <a:pPr marL="609600" indent="-609600">
              <a:lnSpc>
                <a:spcPct val="90000"/>
              </a:lnSpc>
            </a:pPr>
            <a:r>
              <a:rPr lang="en-US" dirty="0" smtClean="0"/>
              <a:t>If we select knowledgeable, experienced, self-less, public-spirited, and wise individuals to constitute bodies that devise regulatory standards through deliberation and due process, we can improve the functioning of the economy.</a:t>
            </a:r>
          </a:p>
          <a:p>
            <a:pPr marL="990600" lvl="1" indent="-533400">
              <a:lnSpc>
                <a:spcPct val="90000"/>
              </a:lnSpc>
            </a:pPr>
            <a:r>
              <a:rPr lang="en-US" dirty="0" smtClean="0"/>
              <a:t>Yes, but individuals stand where they sit.</a:t>
            </a:r>
          </a:p>
          <a:p>
            <a:pPr marL="990600" lvl="1" indent="-533400">
              <a:lnSpc>
                <a:spcPct val="90000"/>
              </a:lnSpc>
            </a:pPr>
            <a:r>
              <a:rPr lang="en-US" dirty="0" smtClean="0"/>
              <a:t>We place much emphasis on the quality of individuals;</a:t>
            </a:r>
          </a:p>
          <a:p>
            <a:pPr marL="990600" lvl="1" indent="-533400">
              <a:lnSpc>
                <a:spcPct val="90000"/>
              </a:lnSpc>
            </a:pPr>
            <a:r>
              <a:rPr lang="en-US" dirty="0" smtClean="0"/>
              <a:t>Insufficient attention given to the structure of game that regulators and </a:t>
            </a:r>
            <a:r>
              <a:rPr lang="en-US" dirty="0" err="1" smtClean="0"/>
              <a:t>regulatees</a:t>
            </a:r>
            <a:r>
              <a:rPr lang="en-US" dirty="0" smtClean="0"/>
              <a:t> play</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10</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798340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37055" y="236983"/>
            <a:ext cx="7279577" cy="1143000"/>
          </a:xfrm>
        </p:spPr>
        <p:txBody>
          <a:bodyPr rtlCol="0">
            <a:normAutofit fontScale="90000"/>
          </a:bodyPr>
          <a:lstStyle/>
          <a:p>
            <a:pPr fontAlgn="auto">
              <a:spcAft>
                <a:spcPts val="0"/>
              </a:spcAft>
              <a:defRPr/>
            </a:pPr>
            <a:r>
              <a:rPr lang="en-US" sz="4000" b="1" dirty="0" smtClean="0"/>
              <a:t>6. Crafting Standards </a:t>
            </a:r>
            <a:r>
              <a:rPr lang="en-US" sz="4000" b="1" dirty="0"/>
              <a:t>through</a:t>
            </a:r>
            <a:r>
              <a:rPr lang="en-US" sz="4000" b="1" dirty="0" smtClean="0"/>
              <a:t> Deliberation</a:t>
            </a:r>
            <a:endParaRPr lang="en-US" sz="4000" b="1" dirty="0"/>
          </a:p>
        </p:txBody>
      </p:sp>
      <p:sp>
        <p:nvSpPr>
          <p:cNvPr id="23557" name="Rectangle 3"/>
          <p:cNvSpPr>
            <a:spLocks noGrp="1" noChangeArrowheads="1"/>
          </p:cNvSpPr>
          <p:nvPr>
            <p:ph idx="1"/>
          </p:nvPr>
        </p:nvSpPr>
        <p:spPr>
          <a:xfrm>
            <a:off x="937055" y="1492250"/>
            <a:ext cx="7279577" cy="4781550"/>
          </a:xfrm>
        </p:spPr>
        <p:txBody>
          <a:bodyPr>
            <a:normAutofit fontScale="92500" lnSpcReduction="20000"/>
          </a:bodyPr>
          <a:lstStyle/>
          <a:p>
            <a:pPr marL="609600" indent="-609600"/>
            <a:r>
              <a:rPr lang="en-US" dirty="0" smtClean="0"/>
              <a:t>It is possible to construct or discover better written regulatory standards through deliberation in properly organized corporate entities (Basel Committee, Federal Reserve, IASB, etc.).</a:t>
            </a:r>
          </a:p>
          <a:p>
            <a:pPr marL="990600" lvl="1" indent="-533400"/>
            <a:r>
              <a:rPr lang="en-US" dirty="0" smtClean="0"/>
              <a:t>Assumes that such bodies can know the consequences of their actions (Cartesian perspective on the problem)</a:t>
            </a:r>
          </a:p>
          <a:p>
            <a:pPr marL="990600" lvl="1" indent="-533400"/>
            <a:r>
              <a:rPr lang="en-US" dirty="0" smtClean="0"/>
              <a:t>Little evidence in history to support this proposition</a:t>
            </a:r>
          </a:p>
          <a:p>
            <a:pPr marL="990600" lvl="1" indent="-533400"/>
            <a:r>
              <a:rPr lang="en-US" dirty="0" smtClean="0"/>
              <a:t>Written standards by authoritative bodies have repeatedly failed to yield their stated outcomes (e.g., global financial crisis)</a:t>
            </a:r>
          </a:p>
          <a:p>
            <a:pPr marL="609600" indent="-609600"/>
            <a:endParaRPr lang="en-US" dirty="0" smtClean="0"/>
          </a:p>
        </p:txBody>
      </p:sp>
      <p:pic>
        <p:nvPicPr>
          <p:cNvPr id="106498" name="Picture 2" descr="http://t2.gstatic.com/images?q=tbn:ANd9GcQ9LZh-RG8mVAIYFChVWC_TdtwrmnZuVhYro3aKzIDjPt0xw0n9"/>
          <p:cNvPicPr>
            <a:picLocks noChangeAspect="1" noChangeArrowheads="1"/>
          </p:cNvPicPr>
          <p:nvPr/>
        </p:nvPicPr>
        <p:blipFill>
          <a:blip r:embed="rId3"/>
          <a:srcRect/>
          <a:stretch>
            <a:fillRect/>
          </a:stretch>
        </p:blipFill>
        <p:spPr bwMode="auto">
          <a:xfrm>
            <a:off x="7376160" y="0"/>
            <a:ext cx="1767840" cy="1176417"/>
          </a:xfrm>
          <a:prstGeom prst="rect">
            <a:avLst/>
          </a:prstGeom>
          <a:noFill/>
        </p:spPr>
      </p:pic>
      <p:sp>
        <p:nvSpPr>
          <p:cNvPr id="5" name="Date Placeholder 4"/>
          <p:cNvSpPr>
            <a:spLocks noGrp="1"/>
          </p:cNvSpPr>
          <p:nvPr>
            <p:ph type="dt" sz="half" idx="10"/>
          </p:nvPr>
        </p:nvSpPr>
        <p:spPr/>
        <p:txBody>
          <a:bodyPr/>
          <a:lstStyle/>
          <a:p>
            <a:r>
              <a:rPr lang="en-US" smtClean="0"/>
              <a:t>1/18/2013</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11</a:t>
            </a:fld>
            <a:endParaRPr lang="en-US"/>
          </a:p>
        </p:txBody>
      </p:sp>
      <p:sp>
        <p:nvSpPr>
          <p:cNvPr id="7" name="Footer Placeholder 6"/>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4799003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p:txBody>
          <a:bodyPr>
            <a:normAutofit/>
          </a:bodyPr>
          <a:lstStyle/>
          <a:p>
            <a:r>
              <a:rPr lang="en-US" sz="4000" b="1" dirty="0" smtClean="0"/>
              <a:t>7. Specialization in Setting Standards</a:t>
            </a:r>
          </a:p>
        </p:txBody>
      </p:sp>
      <p:sp>
        <p:nvSpPr>
          <p:cNvPr id="25605" name="Rectangle 3"/>
          <p:cNvSpPr>
            <a:spLocks noGrp="1" noChangeArrowheads="1"/>
          </p:cNvSpPr>
          <p:nvPr>
            <p:ph idx="1"/>
          </p:nvPr>
        </p:nvSpPr>
        <p:spPr/>
        <p:txBody>
          <a:bodyPr>
            <a:normAutofit/>
          </a:bodyPr>
          <a:lstStyle/>
          <a:p>
            <a:pPr marL="609600" indent="-609600">
              <a:lnSpc>
                <a:spcPct val="90000"/>
              </a:lnSpc>
            </a:pPr>
            <a:r>
              <a:rPr lang="en-US" dirty="0" smtClean="0"/>
              <a:t>Specialist standard setting bodies, standing ready to address new problems, inquiries and requests for clarifications help improve regulation</a:t>
            </a:r>
          </a:p>
          <a:p>
            <a:pPr marL="990600" lvl="1" indent="-533400">
              <a:lnSpc>
                <a:spcPct val="90000"/>
              </a:lnSpc>
            </a:pPr>
            <a:r>
              <a:rPr lang="en-US" dirty="0" smtClean="0"/>
              <a:t>Their existence encourages a new “clarification” game targeted at them</a:t>
            </a:r>
          </a:p>
          <a:p>
            <a:pPr marL="990600" lvl="1" indent="-533400">
              <a:lnSpc>
                <a:spcPct val="90000"/>
              </a:lnSpc>
            </a:pPr>
            <a:r>
              <a:rPr lang="en-US" dirty="0" smtClean="0"/>
              <a:t>They must keep a full agenda (performance)</a:t>
            </a:r>
          </a:p>
          <a:p>
            <a:pPr marL="990600" lvl="1" indent="-533400">
              <a:lnSpc>
                <a:spcPct val="90000"/>
              </a:lnSpc>
            </a:pPr>
            <a:r>
              <a:rPr lang="en-US" dirty="0" smtClean="0"/>
              <a:t>Revenue and budget pressures</a:t>
            </a:r>
          </a:p>
          <a:p>
            <a:pPr marL="990600" lvl="1" indent="-533400">
              <a:lnSpc>
                <a:spcPct val="90000"/>
              </a:lnSpc>
            </a:pPr>
            <a:r>
              <a:rPr lang="en-US" dirty="0" smtClean="0"/>
              <a:t>Over time, their written output must accumulate to a thick rule book (e.g., Basel I, II, III; IFRS)</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703878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r>
              <a:rPr lang="en-US" b="1" dirty="0" smtClean="0"/>
              <a:t>8. Distinguishing Good from Bad?</a:t>
            </a:r>
          </a:p>
        </p:txBody>
      </p:sp>
      <p:sp>
        <p:nvSpPr>
          <p:cNvPr id="27653" name="Rectangle 3"/>
          <p:cNvSpPr>
            <a:spLocks noGrp="1" noChangeArrowheads="1"/>
          </p:cNvSpPr>
          <p:nvPr>
            <p:ph idx="1"/>
          </p:nvPr>
        </p:nvSpPr>
        <p:spPr>
          <a:xfrm>
            <a:off x="457200" y="1417638"/>
            <a:ext cx="8229600" cy="4708525"/>
          </a:xfrm>
        </p:spPr>
        <p:txBody>
          <a:bodyPr>
            <a:normAutofit lnSpcReduction="10000"/>
          </a:bodyPr>
          <a:lstStyle/>
          <a:p>
            <a:pPr marL="609600" indent="-609600">
              <a:lnSpc>
                <a:spcPct val="90000"/>
              </a:lnSpc>
            </a:pPr>
            <a:r>
              <a:rPr lang="en-US" dirty="0" smtClean="0"/>
              <a:t>Standard setters can tell which written standards are better, and why; and what would happen if a rule were left unwritten</a:t>
            </a:r>
          </a:p>
          <a:p>
            <a:pPr marL="990600" lvl="1" indent="-533400">
              <a:lnSpc>
                <a:spcPct val="90000"/>
              </a:lnSpc>
            </a:pPr>
            <a:r>
              <a:rPr lang="en-US" dirty="0" smtClean="0"/>
              <a:t>Little evidence that they know, or can know</a:t>
            </a:r>
          </a:p>
          <a:p>
            <a:pPr marL="990600" lvl="1" indent="-533400">
              <a:lnSpc>
                <a:spcPct val="90000"/>
              </a:lnSpc>
            </a:pPr>
            <a:r>
              <a:rPr lang="en-US" dirty="0" smtClean="0"/>
              <a:t>For example, cost-of-capital is the result of complex interactions among many factors</a:t>
            </a:r>
          </a:p>
          <a:p>
            <a:pPr marL="990600" lvl="1" indent="-533400">
              <a:lnSpc>
                <a:spcPct val="90000"/>
              </a:lnSpc>
            </a:pPr>
            <a:r>
              <a:rPr lang="en-US" dirty="0" smtClean="0"/>
              <a:t>These influences cannot be sorted out by ex ante analysis</a:t>
            </a:r>
          </a:p>
          <a:p>
            <a:pPr marL="990600" lvl="1" indent="-533400">
              <a:lnSpc>
                <a:spcPct val="90000"/>
              </a:lnSpc>
            </a:pPr>
            <a:r>
              <a:rPr lang="en-US" dirty="0" smtClean="0"/>
              <a:t>Ex post analysis of data to assess the impact of regulatory standards is confounded with other factors which may have changed simultaneously (</a:t>
            </a:r>
            <a:r>
              <a:rPr lang="en-US" dirty="0" err="1" smtClean="0"/>
              <a:t>collinearity</a:t>
            </a:r>
            <a:r>
              <a:rPr lang="en-US" dirty="0" smtClean="0"/>
              <a:t>)</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192689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r>
              <a:rPr lang="en-US" b="1" dirty="0" smtClean="0"/>
              <a:t>9. Regulatory Monopolies</a:t>
            </a:r>
          </a:p>
        </p:txBody>
      </p:sp>
      <p:sp>
        <p:nvSpPr>
          <p:cNvPr id="29701" name="Rectangle 3"/>
          <p:cNvSpPr>
            <a:spLocks noGrp="1" noChangeArrowheads="1"/>
          </p:cNvSpPr>
          <p:nvPr>
            <p:ph idx="1"/>
          </p:nvPr>
        </p:nvSpPr>
        <p:spPr/>
        <p:txBody>
          <a:bodyPr>
            <a:normAutofit lnSpcReduction="10000"/>
          </a:bodyPr>
          <a:lstStyle/>
          <a:p>
            <a:r>
              <a:rPr lang="en-US" altLang="ja-JP" dirty="0" smtClean="0"/>
              <a:t>Granting monopoly power in a given jurisdiction to standards written by a given body can help improve regulation</a:t>
            </a:r>
          </a:p>
          <a:p>
            <a:pPr lvl="1"/>
            <a:r>
              <a:rPr lang="en-US" dirty="0" smtClean="0"/>
              <a:t>Informational disadvantage of a monopoly</a:t>
            </a:r>
          </a:p>
          <a:p>
            <a:pPr lvl="1"/>
            <a:r>
              <a:rPr lang="en-US" dirty="0" smtClean="0"/>
              <a:t>No opportunity for experimentation</a:t>
            </a:r>
          </a:p>
          <a:p>
            <a:pPr lvl="1"/>
            <a:r>
              <a:rPr lang="en-US" dirty="0" smtClean="0"/>
              <a:t>No opportunity to learn from the experience of alternatives; arrogance</a:t>
            </a:r>
          </a:p>
          <a:p>
            <a:pPr lvl="1"/>
            <a:r>
              <a:rPr lang="en-US" dirty="0" smtClean="0"/>
              <a:t>No pressure to do better, or to correct errors</a:t>
            </a:r>
          </a:p>
          <a:p>
            <a:pPr lvl="1"/>
            <a:r>
              <a:rPr lang="en-US" dirty="0" smtClean="0"/>
              <a:t>Pros and cons of regulatory competition</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2569794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37055" y="268733"/>
            <a:ext cx="7279577" cy="1143000"/>
          </a:xfrm>
        </p:spPr>
        <p:txBody>
          <a:bodyPr rtlCol="0">
            <a:normAutofit fontScale="90000"/>
          </a:bodyPr>
          <a:lstStyle/>
          <a:p>
            <a:pPr fontAlgn="auto">
              <a:spcAft>
                <a:spcPts val="0"/>
              </a:spcAft>
              <a:defRPr/>
            </a:pPr>
            <a:r>
              <a:rPr lang="en-US" sz="4000" b="1" dirty="0" smtClean="0"/>
              <a:t>11. </a:t>
            </a:r>
            <a:r>
              <a:rPr lang="en-US" sz="4000" b="1" dirty="0"/>
              <a:t>Competition and Race to the Bottom</a:t>
            </a:r>
          </a:p>
        </p:txBody>
      </p:sp>
      <p:sp>
        <p:nvSpPr>
          <p:cNvPr id="31749" name="Rectangle 3"/>
          <p:cNvSpPr>
            <a:spLocks noGrp="1" noChangeArrowheads="1"/>
          </p:cNvSpPr>
          <p:nvPr>
            <p:ph idx="1"/>
          </p:nvPr>
        </p:nvSpPr>
        <p:spPr>
          <a:xfrm>
            <a:off x="937055" y="1411733"/>
            <a:ext cx="7279577" cy="4862067"/>
          </a:xfrm>
        </p:spPr>
        <p:txBody>
          <a:bodyPr>
            <a:normAutofit lnSpcReduction="10000"/>
          </a:bodyPr>
          <a:lstStyle/>
          <a:p>
            <a:pPr marL="609600" indent="-609600">
              <a:lnSpc>
                <a:spcPct val="90000"/>
              </a:lnSpc>
            </a:pPr>
            <a:r>
              <a:rPr lang="en-US" dirty="0" smtClean="0"/>
              <a:t>A regime that encourages reporting entities to choose among the standards written by competing organizations (and paying them a royalty for the privilege) induces a “race to the bottom” to devise less demanding standards</a:t>
            </a:r>
          </a:p>
          <a:p>
            <a:pPr marL="990600" lvl="1" indent="-533400">
              <a:lnSpc>
                <a:spcPct val="90000"/>
              </a:lnSpc>
            </a:pPr>
            <a:r>
              <a:rPr lang="en-US" dirty="0" smtClean="0"/>
              <a:t>Many counter examples (Stock exchanges, bond rating services, appliance standards, college accreditation, bank regulation, corporate charters across 50 states in U.S., etc.)</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15</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5236570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r>
              <a:rPr lang="en-US" b="1" dirty="0" smtClean="0"/>
              <a:t>12. Force and Effectiveness</a:t>
            </a:r>
          </a:p>
        </p:txBody>
      </p:sp>
      <p:sp>
        <p:nvSpPr>
          <p:cNvPr id="33797" name="Rectangle 3"/>
          <p:cNvSpPr>
            <a:spLocks noGrp="1" noChangeArrowheads="1"/>
          </p:cNvSpPr>
          <p:nvPr>
            <p:ph idx="1"/>
          </p:nvPr>
        </p:nvSpPr>
        <p:spPr>
          <a:xfrm>
            <a:off x="457200" y="1417638"/>
            <a:ext cx="8229600" cy="4708525"/>
          </a:xfrm>
        </p:spPr>
        <p:txBody>
          <a:bodyPr>
            <a:normAutofit fontScale="92500" lnSpcReduction="10000"/>
          </a:bodyPr>
          <a:lstStyle/>
          <a:p>
            <a:pPr marL="609600" indent="-609600"/>
            <a:r>
              <a:rPr lang="en-US" dirty="0" smtClean="0"/>
              <a:t>Increase in the power of enforcement behind authoritative standards improves compliance and quality of regulation and reporting</a:t>
            </a:r>
          </a:p>
          <a:p>
            <a:pPr marL="990600" lvl="1" indent="-533400"/>
            <a:r>
              <a:rPr lang="en-US" dirty="0" smtClean="0"/>
              <a:t>Increased enforcement also increases resources devoted to evasion</a:t>
            </a:r>
          </a:p>
          <a:p>
            <a:pPr marL="990600" lvl="1" indent="-533400"/>
            <a:r>
              <a:rPr lang="en-US" dirty="0" smtClean="0"/>
              <a:t>Draconian punishments do not necessarily induce better behavior</a:t>
            </a:r>
          </a:p>
          <a:p>
            <a:pPr marL="990600" lvl="1" indent="-533400"/>
            <a:r>
              <a:rPr lang="en-US" dirty="0" smtClean="0"/>
              <a:t>Crime, alcohol and drug abuse (recent report on failure of the War on Drugs)</a:t>
            </a:r>
          </a:p>
          <a:p>
            <a:pPr marL="990600" lvl="1" indent="-533400"/>
            <a:r>
              <a:rPr lang="en-US" dirty="0" smtClean="0"/>
              <a:t>Cutting hands of thieves may not be an efficient way to reduce theft</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16</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52537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37055" y="236983"/>
            <a:ext cx="7279577" cy="1143000"/>
          </a:xfrm>
        </p:spPr>
        <p:txBody>
          <a:bodyPr rtlCol="0">
            <a:normAutofit fontScale="90000"/>
          </a:bodyPr>
          <a:lstStyle/>
          <a:p>
            <a:pPr fontAlgn="auto">
              <a:spcAft>
                <a:spcPts val="0"/>
              </a:spcAft>
              <a:defRPr/>
            </a:pPr>
            <a:r>
              <a:rPr lang="en-US" sz="4000" b="1" dirty="0" smtClean="0"/>
              <a:t>13. </a:t>
            </a:r>
            <a:r>
              <a:rPr lang="en-US" sz="4000" b="1" dirty="0"/>
              <a:t>Statutory Approach Dominates Common Law</a:t>
            </a:r>
          </a:p>
        </p:txBody>
      </p:sp>
      <p:sp>
        <p:nvSpPr>
          <p:cNvPr id="35845" name="Rectangle 3"/>
          <p:cNvSpPr>
            <a:spLocks noGrp="1" noChangeArrowheads="1"/>
          </p:cNvSpPr>
          <p:nvPr>
            <p:ph idx="1"/>
          </p:nvPr>
        </p:nvSpPr>
        <p:spPr>
          <a:xfrm>
            <a:off x="937055" y="1492250"/>
            <a:ext cx="7279577" cy="4781550"/>
          </a:xfrm>
        </p:spPr>
        <p:txBody>
          <a:bodyPr>
            <a:normAutofit/>
          </a:bodyPr>
          <a:lstStyle/>
          <a:p>
            <a:pPr marL="609600" indent="-609600"/>
            <a:r>
              <a:rPr lang="en-US" dirty="0" smtClean="0"/>
              <a:t>The quasi-statutory approach to setting regulatory standards (writing everything down) dominates a common law approach to financial reporting (leave significant parts unwritten, and subject to professional judgment)</a:t>
            </a:r>
          </a:p>
          <a:p>
            <a:pPr marL="990600" lvl="1" indent="-533400"/>
            <a:r>
              <a:rPr lang="en-US" dirty="0" smtClean="0"/>
              <a:t>Evidence?</a:t>
            </a:r>
          </a:p>
          <a:p>
            <a:pPr marL="990600" lvl="1" indent="-533400"/>
            <a:r>
              <a:rPr lang="en-US" dirty="0" smtClean="0"/>
              <a:t>Constitution (U.K., U.S., Singapore)</a:t>
            </a:r>
          </a:p>
          <a:p>
            <a:pPr marL="609600" indent="-609600">
              <a:buFontTx/>
              <a:buNone/>
            </a:pPr>
            <a:endParaRPr lang="en-US" dirty="0" smtClean="0"/>
          </a:p>
          <a:p>
            <a:pPr marL="609600" indent="-609600"/>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17</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815421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37055" y="284608"/>
            <a:ext cx="7279577" cy="1143000"/>
          </a:xfrm>
        </p:spPr>
        <p:txBody>
          <a:bodyPr rtlCol="0">
            <a:normAutofit fontScale="90000"/>
          </a:bodyPr>
          <a:lstStyle/>
          <a:p>
            <a:pPr fontAlgn="auto">
              <a:spcAft>
                <a:spcPts val="0"/>
              </a:spcAft>
              <a:defRPr/>
            </a:pPr>
            <a:r>
              <a:rPr lang="en-US" sz="4000" b="1" dirty="0" smtClean="0"/>
              <a:t>14. </a:t>
            </a:r>
            <a:r>
              <a:rPr lang="en-US" sz="4000" b="1" dirty="0"/>
              <a:t>Written Standards </a:t>
            </a:r>
            <a:r>
              <a:rPr lang="en-US" sz="4000" b="1" dirty="0" smtClean="0"/>
              <a:t>are Better than </a:t>
            </a:r>
            <a:r>
              <a:rPr lang="en-US" sz="4000" b="1" dirty="0"/>
              <a:t>Social Norms</a:t>
            </a:r>
          </a:p>
        </p:txBody>
      </p:sp>
      <p:sp>
        <p:nvSpPr>
          <p:cNvPr id="37893" name="Rectangle 3"/>
          <p:cNvSpPr>
            <a:spLocks noGrp="1" noChangeArrowheads="1"/>
          </p:cNvSpPr>
          <p:nvPr>
            <p:ph idx="1"/>
          </p:nvPr>
        </p:nvSpPr>
        <p:spPr>
          <a:xfrm>
            <a:off x="937055" y="1571625"/>
            <a:ext cx="7279577" cy="4702175"/>
          </a:xfrm>
        </p:spPr>
        <p:txBody>
          <a:bodyPr>
            <a:normAutofit lnSpcReduction="10000"/>
          </a:bodyPr>
          <a:lstStyle/>
          <a:p>
            <a:pPr marL="609600" indent="-609600">
              <a:lnSpc>
                <a:spcPct val="90000"/>
              </a:lnSpc>
            </a:pPr>
            <a:r>
              <a:rPr lang="en-US" dirty="0" smtClean="0"/>
              <a:t>Written standards backed by power of enforcement work better than unwritten social norms backed only by internal and external informal sanctions</a:t>
            </a:r>
          </a:p>
          <a:p>
            <a:pPr marL="990600" lvl="1" indent="-533400">
              <a:lnSpc>
                <a:spcPct val="90000"/>
              </a:lnSpc>
            </a:pPr>
            <a:r>
              <a:rPr lang="en-US" dirty="0" smtClean="0"/>
              <a:t>Social norms govern great parts of our lives including many aspects of law</a:t>
            </a:r>
          </a:p>
          <a:p>
            <a:pPr marL="990600" lvl="1" indent="-533400">
              <a:lnSpc>
                <a:spcPct val="90000"/>
              </a:lnSpc>
            </a:pPr>
            <a:r>
              <a:rPr lang="en-US" dirty="0" smtClean="0"/>
              <a:t>Insider trading example</a:t>
            </a:r>
          </a:p>
          <a:p>
            <a:pPr marL="990600" lvl="1" indent="-533400">
              <a:lnSpc>
                <a:spcPct val="90000"/>
              </a:lnSpc>
            </a:pPr>
            <a:r>
              <a:rPr lang="en-US" dirty="0" smtClean="0"/>
              <a:t>Guilty beyond reasonable doubt</a:t>
            </a:r>
          </a:p>
          <a:p>
            <a:pPr marL="990600" lvl="1" indent="-533400">
              <a:lnSpc>
                <a:spcPct val="90000"/>
              </a:lnSpc>
            </a:pPr>
            <a:r>
              <a:rPr lang="en-US" dirty="0" smtClean="0"/>
              <a:t>Private commercial codes (cotton, diamond trades in U.S.)</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791542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p:txBody>
          <a:bodyPr>
            <a:normAutofit/>
          </a:bodyPr>
          <a:lstStyle/>
          <a:p>
            <a:r>
              <a:rPr lang="en-US" sz="4000" b="1" dirty="0" smtClean="0"/>
              <a:t>15. Who defends the middle ground?</a:t>
            </a:r>
          </a:p>
        </p:txBody>
      </p:sp>
      <p:sp>
        <p:nvSpPr>
          <p:cNvPr id="39941" name="Rectangle 3"/>
          <p:cNvSpPr>
            <a:spLocks noGrp="1" noChangeArrowheads="1"/>
          </p:cNvSpPr>
          <p:nvPr>
            <p:ph idx="1"/>
          </p:nvPr>
        </p:nvSpPr>
        <p:spPr/>
        <p:txBody>
          <a:bodyPr>
            <a:normAutofit/>
          </a:bodyPr>
          <a:lstStyle/>
          <a:p>
            <a:pPr marL="609600" indent="-609600"/>
            <a:r>
              <a:rPr lang="en-US" dirty="0" smtClean="0"/>
              <a:t>The ideal regulatory regime consists of either all written standards or all social norms</a:t>
            </a:r>
          </a:p>
          <a:p>
            <a:pPr marL="990600" lvl="1" indent="-533400"/>
            <a:r>
              <a:rPr lang="en-US" dirty="0" smtClean="0"/>
              <a:t>Easier to make the extreme cases for standards or norms alone</a:t>
            </a:r>
          </a:p>
          <a:p>
            <a:pPr marL="990600" lvl="1" indent="-533400"/>
            <a:r>
              <a:rPr lang="en-US" dirty="0" smtClean="0"/>
              <a:t>Difficulty of defending the middle ground where both written and unwritten standards may co-exist, as they do in many other aspects of our lives</a:t>
            </a:r>
          </a:p>
          <a:p>
            <a:pPr marL="609600" indent="-609600"/>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19</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107668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Overview</a:t>
            </a:r>
            <a:endParaRPr lang="en-US"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r>
              <a:rPr lang="en-US" sz="3800" dirty="0" smtClean="0"/>
              <a:t>Great efforts made to write effective regulatory standards—accounting as well as prudential—for financial services industry.</a:t>
            </a:r>
          </a:p>
          <a:p>
            <a:r>
              <a:rPr lang="en-US" sz="3800" dirty="0" smtClean="0"/>
              <a:t>Events of the recent decade show that these efforts have largely failed to achieve their stated objectives, both globally as well as in major economies of the world.</a:t>
            </a:r>
          </a:p>
          <a:p>
            <a:r>
              <a:rPr lang="en-US" sz="3800" dirty="0" smtClean="0"/>
              <a:t>Why?</a:t>
            </a:r>
          </a:p>
          <a:p>
            <a:endParaRPr lang="en-US" sz="3400" dirty="0"/>
          </a:p>
          <a:p>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5880876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37055" y="411608"/>
            <a:ext cx="7279577" cy="1143000"/>
          </a:xfrm>
        </p:spPr>
        <p:txBody>
          <a:bodyPr rtlCol="0">
            <a:normAutofit fontScale="90000"/>
          </a:bodyPr>
          <a:lstStyle/>
          <a:p>
            <a:pPr fontAlgn="auto">
              <a:spcAft>
                <a:spcPts val="0"/>
              </a:spcAft>
              <a:defRPr/>
            </a:pPr>
            <a:r>
              <a:rPr lang="en-US" sz="4000" b="1" dirty="0" smtClean="0"/>
              <a:t>16. </a:t>
            </a:r>
            <a:r>
              <a:rPr lang="en-US" sz="4000" b="1" dirty="0"/>
              <a:t>Financial </a:t>
            </a:r>
            <a:r>
              <a:rPr lang="en-US" sz="4000" b="1" dirty="0" smtClean="0"/>
              <a:t>Regulation and Reporting </a:t>
            </a:r>
            <a:r>
              <a:rPr lang="en-US" sz="4000" b="1" dirty="0"/>
              <a:t>is </a:t>
            </a:r>
            <a:r>
              <a:rPr lang="en-US" sz="4000" b="1" dirty="0" smtClean="0"/>
              <a:t>Improving</a:t>
            </a:r>
            <a:endParaRPr lang="en-US" sz="4000" b="1" dirty="0"/>
          </a:p>
        </p:txBody>
      </p:sp>
      <p:sp>
        <p:nvSpPr>
          <p:cNvPr id="44037" name="Rectangle 3"/>
          <p:cNvSpPr>
            <a:spLocks noGrp="1" noChangeArrowheads="1"/>
          </p:cNvSpPr>
          <p:nvPr>
            <p:ph idx="1"/>
          </p:nvPr>
        </p:nvSpPr>
        <p:spPr>
          <a:xfrm>
            <a:off x="937055" y="1554608"/>
            <a:ext cx="7279577" cy="4820792"/>
          </a:xfrm>
        </p:spPr>
        <p:txBody>
          <a:bodyPr>
            <a:normAutofit lnSpcReduction="10000"/>
          </a:bodyPr>
          <a:lstStyle/>
          <a:p>
            <a:pPr marL="609600" indent="-609600">
              <a:lnSpc>
                <a:spcPct val="90000"/>
              </a:lnSpc>
            </a:pPr>
            <a:r>
              <a:rPr lang="en-US" dirty="0" smtClean="0"/>
              <a:t>100 years of U.S. federal bank regulation and 80 years of federal regulation of securities and financial reporting has helped improve the quality of regulation.</a:t>
            </a:r>
          </a:p>
          <a:p>
            <a:pPr marL="990600" lvl="1" indent="-533400">
              <a:lnSpc>
                <a:spcPct val="90000"/>
              </a:lnSpc>
            </a:pPr>
            <a:r>
              <a:rPr lang="en-US" dirty="0" smtClean="0"/>
              <a:t>Evidence?</a:t>
            </a:r>
          </a:p>
          <a:p>
            <a:pPr marL="990600" lvl="1" indent="-533400">
              <a:lnSpc>
                <a:spcPct val="90000"/>
              </a:lnSpc>
            </a:pPr>
            <a:r>
              <a:rPr lang="en-US" dirty="0" smtClean="0"/>
              <a:t>Is a thicker rulebook indication of better regulation?</a:t>
            </a:r>
          </a:p>
          <a:p>
            <a:pPr marL="990600" lvl="1" indent="-533400">
              <a:lnSpc>
                <a:spcPct val="90000"/>
              </a:lnSpc>
            </a:pPr>
            <a:r>
              <a:rPr lang="en-US" dirty="0" smtClean="0"/>
              <a:t>Perfect correlation between financial reports and stock returns?</a:t>
            </a:r>
          </a:p>
          <a:p>
            <a:pPr marL="990600" lvl="1" indent="-533400">
              <a:lnSpc>
                <a:spcPct val="90000"/>
              </a:lnSpc>
            </a:pPr>
            <a:r>
              <a:rPr lang="en-US" dirty="0" smtClean="0"/>
              <a:t>How do we judge if regulations are getting better?</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20</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7125080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2"/>
          <p:cNvSpPr>
            <a:spLocks noGrp="1" noChangeArrowheads="1"/>
          </p:cNvSpPr>
          <p:nvPr>
            <p:ph type="title"/>
          </p:nvPr>
        </p:nvSpPr>
        <p:spPr>
          <a:xfrm>
            <a:off x="937055" y="410466"/>
            <a:ext cx="7279577" cy="1143000"/>
          </a:xfrm>
        </p:spPr>
        <p:txBody>
          <a:bodyPr>
            <a:normAutofit fontScale="90000"/>
          </a:bodyPr>
          <a:lstStyle/>
          <a:p>
            <a:r>
              <a:rPr lang="en-US" sz="4000" b="1" dirty="0" smtClean="0"/>
              <a:t>17. Permitting Fewer Alternatives Yield Better Outcomes</a:t>
            </a:r>
          </a:p>
        </p:txBody>
      </p:sp>
      <p:sp>
        <p:nvSpPr>
          <p:cNvPr id="46085" name="Rectangle 3"/>
          <p:cNvSpPr>
            <a:spLocks noGrp="1" noChangeArrowheads="1"/>
          </p:cNvSpPr>
          <p:nvPr>
            <p:ph idx="1"/>
          </p:nvPr>
        </p:nvSpPr>
        <p:spPr>
          <a:xfrm>
            <a:off x="937055" y="1698625"/>
            <a:ext cx="7279577" cy="4575175"/>
          </a:xfrm>
        </p:spPr>
        <p:txBody>
          <a:bodyPr>
            <a:normAutofit lnSpcReduction="10000"/>
          </a:bodyPr>
          <a:lstStyle/>
          <a:p>
            <a:pPr marL="609600" indent="-609600">
              <a:lnSpc>
                <a:spcPct val="90000"/>
              </a:lnSpc>
            </a:pPr>
            <a:r>
              <a:rPr lang="en-US" dirty="0" smtClean="0"/>
              <a:t>Fewer the alternatives permitted to the </a:t>
            </a:r>
            <a:r>
              <a:rPr lang="en-US" dirty="0" err="1" smtClean="0"/>
              <a:t>regulatees</a:t>
            </a:r>
            <a:r>
              <a:rPr lang="en-US" dirty="0" smtClean="0"/>
              <a:t>, the better the quality of regulation.</a:t>
            </a:r>
          </a:p>
          <a:p>
            <a:pPr marL="990600" lvl="1" indent="-533400">
              <a:lnSpc>
                <a:spcPct val="90000"/>
              </a:lnSpc>
            </a:pPr>
            <a:r>
              <a:rPr lang="en-US" dirty="0" smtClean="0"/>
              <a:t>Fewer alternatives also tie the hands of the management of well-run companies who may wish to signal their confidence, competence and prospects by choosing reporting practices others find difficult to emulate.</a:t>
            </a:r>
          </a:p>
          <a:p>
            <a:pPr marL="990600" lvl="1" indent="-533400">
              <a:lnSpc>
                <a:spcPct val="90000"/>
              </a:lnSpc>
            </a:pPr>
            <a:r>
              <a:rPr lang="en-US" dirty="0" smtClean="0"/>
              <a:t>Permitting fewer choices reduce information through signaling</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7189053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2"/>
          <p:cNvSpPr>
            <a:spLocks noGrp="1" noChangeArrowheads="1"/>
          </p:cNvSpPr>
          <p:nvPr>
            <p:ph type="title"/>
          </p:nvPr>
        </p:nvSpPr>
        <p:spPr/>
        <p:txBody>
          <a:bodyPr/>
          <a:lstStyle/>
          <a:p>
            <a:r>
              <a:rPr lang="en-US" sz="4000" b="1" dirty="0" smtClean="0"/>
              <a:t>18. Monitor’s Bargaining Power</a:t>
            </a:r>
          </a:p>
        </p:txBody>
      </p:sp>
      <p:sp>
        <p:nvSpPr>
          <p:cNvPr id="48133" name="Rectangle 3"/>
          <p:cNvSpPr>
            <a:spLocks noGrp="1" noChangeArrowheads="1"/>
          </p:cNvSpPr>
          <p:nvPr>
            <p:ph idx="1"/>
          </p:nvPr>
        </p:nvSpPr>
        <p:spPr/>
        <p:txBody>
          <a:bodyPr>
            <a:normAutofit/>
          </a:bodyPr>
          <a:lstStyle/>
          <a:p>
            <a:pPr marL="609600" indent="-609600">
              <a:lnSpc>
                <a:spcPct val="90000"/>
              </a:lnSpc>
            </a:pPr>
            <a:r>
              <a:rPr lang="en-US" dirty="0" smtClean="0"/>
              <a:t>Well-specified standards enhance the bargaining power of the monitor/auditor vis-à-vis the regulated organization</a:t>
            </a:r>
          </a:p>
          <a:p>
            <a:pPr marL="990600" lvl="1" indent="-533400">
              <a:lnSpc>
                <a:spcPct val="90000"/>
              </a:lnSpc>
            </a:pPr>
            <a:r>
              <a:rPr lang="en-US" dirty="0" smtClean="0"/>
              <a:t>Standards also encourage </a:t>
            </a:r>
            <a:r>
              <a:rPr lang="en-US" dirty="0" err="1" smtClean="0"/>
              <a:t>regulatee</a:t>
            </a:r>
            <a:r>
              <a:rPr lang="en-US" dirty="0" smtClean="0"/>
              <a:t> to demand: show me the rule</a:t>
            </a:r>
          </a:p>
          <a:p>
            <a:pPr marL="990600" lvl="1" indent="-533400">
              <a:lnSpc>
                <a:spcPct val="90000"/>
              </a:lnSpc>
            </a:pPr>
            <a:r>
              <a:rPr lang="en-US" dirty="0" smtClean="0"/>
              <a:t>Reduced reliance on judgment</a:t>
            </a:r>
          </a:p>
          <a:p>
            <a:pPr marL="990600" lvl="1" indent="-533400">
              <a:lnSpc>
                <a:spcPct val="90000"/>
              </a:lnSpc>
            </a:pPr>
            <a:r>
              <a:rPr lang="en-US" dirty="0" smtClean="0"/>
              <a:t>More detailed the standards, greater the part of monitor’s work that can be replaced by a computer, and lower the value of the service</a:t>
            </a:r>
          </a:p>
          <a:p>
            <a:pPr marL="609600" indent="-609600">
              <a:lnSpc>
                <a:spcPct val="90000"/>
              </a:lnSpc>
            </a:pPr>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694139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2"/>
          <p:cNvSpPr>
            <a:spLocks noGrp="1" noChangeArrowheads="1"/>
          </p:cNvSpPr>
          <p:nvPr>
            <p:ph type="title"/>
          </p:nvPr>
        </p:nvSpPr>
        <p:spPr/>
        <p:txBody>
          <a:bodyPr/>
          <a:lstStyle/>
          <a:p>
            <a:r>
              <a:rPr lang="en-US" b="1" dirty="0" smtClean="0"/>
              <a:t>19. Individual responsibility</a:t>
            </a:r>
          </a:p>
        </p:txBody>
      </p:sp>
      <p:sp>
        <p:nvSpPr>
          <p:cNvPr id="52229" name="Rectangle 3"/>
          <p:cNvSpPr>
            <a:spLocks noGrp="1" noChangeArrowheads="1"/>
          </p:cNvSpPr>
          <p:nvPr>
            <p:ph idx="1"/>
          </p:nvPr>
        </p:nvSpPr>
        <p:spPr/>
        <p:txBody>
          <a:bodyPr>
            <a:normAutofit/>
          </a:bodyPr>
          <a:lstStyle/>
          <a:p>
            <a:pPr marL="609600" indent="-609600"/>
            <a:r>
              <a:rPr lang="en-US" dirty="0" smtClean="0"/>
              <a:t>Written regulatory standards strengthen the individual responsibility of managers, regulators, auditors, and investment bankers for fair representation</a:t>
            </a:r>
          </a:p>
          <a:p>
            <a:pPr marL="990600" lvl="1" indent="-533400"/>
            <a:r>
              <a:rPr lang="en-US" dirty="0" smtClean="0"/>
              <a:t>On the contrary, they may undermine individual responsibility for fair representation and the big picture by shifting attention to meeting the letter, not spirit, of the specific provisions and their wording</a:t>
            </a:r>
          </a:p>
          <a:p>
            <a:pPr marL="609600" indent="-609600"/>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1623766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2"/>
          <p:cNvSpPr>
            <a:spLocks noGrp="1" noChangeArrowheads="1"/>
          </p:cNvSpPr>
          <p:nvPr>
            <p:ph type="title"/>
          </p:nvPr>
        </p:nvSpPr>
        <p:spPr/>
        <p:txBody>
          <a:bodyPr/>
          <a:lstStyle/>
          <a:p>
            <a:r>
              <a:rPr lang="en-US" b="1" dirty="0" smtClean="0"/>
              <a:t>20. Education</a:t>
            </a:r>
          </a:p>
        </p:txBody>
      </p:sp>
      <p:sp>
        <p:nvSpPr>
          <p:cNvPr id="54277" name="Rectangle 3"/>
          <p:cNvSpPr>
            <a:spLocks noGrp="1" noChangeArrowheads="1"/>
          </p:cNvSpPr>
          <p:nvPr>
            <p:ph idx="1"/>
          </p:nvPr>
        </p:nvSpPr>
        <p:spPr/>
        <p:txBody>
          <a:bodyPr>
            <a:normAutofit/>
          </a:bodyPr>
          <a:lstStyle/>
          <a:p>
            <a:pPr marL="609600" indent="-609600"/>
            <a:r>
              <a:rPr lang="en-US" dirty="0" smtClean="0"/>
              <a:t>Written standards help improve education and attract talent to the profession</a:t>
            </a:r>
          </a:p>
          <a:p>
            <a:pPr marL="990600" lvl="1" indent="-533400"/>
            <a:r>
              <a:rPr lang="en-US" dirty="0" smtClean="0"/>
              <a:t>Written standards degrade the class room from reasoning and intellectual debate to rote memorization</a:t>
            </a:r>
          </a:p>
          <a:p>
            <a:pPr marL="990600" lvl="1" indent="-533400"/>
            <a:r>
              <a:rPr lang="en-US" dirty="0" smtClean="0"/>
              <a:t>They make it less attractive to young talent</a:t>
            </a:r>
          </a:p>
          <a:p>
            <a:pPr marL="609600" indent="-609600"/>
            <a:endParaRPr lang="en-US" dirty="0" smtClean="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844109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Emphasis on Written Regulations</a:t>
            </a:r>
            <a:endParaRPr lang="en-US" b="1" dirty="0"/>
          </a:p>
        </p:txBody>
      </p:sp>
      <p:sp>
        <p:nvSpPr>
          <p:cNvPr id="3" name="Content Placeholder 2"/>
          <p:cNvSpPr>
            <a:spLocks noGrp="1"/>
          </p:cNvSpPr>
          <p:nvPr>
            <p:ph idx="1"/>
          </p:nvPr>
        </p:nvSpPr>
        <p:spPr/>
        <p:txBody>
          <a:bodyPr/>
          <a:lstStyle/>
          <a:p>
            <a:r>
              <a:rPr lang="en-US" dirty="0" smtClean="0"/>
              <a:t>Reasonable arguments for written regulations</a:t>
            </a:r>
          </a:p>
          <a:p>
            <a:r>
              <a:rPr lang="en-US" dirty="0" smtClean="0"/>
              <a:t>But also, reasonable limitations and criticisms of excessive dependence on written regulations</a:t>
            </a:r>
          </a:p>
          <a:p>
            <a:r>
              <a:rPr lang="en-US" dirty="0" smtClean="0"/>
              <a:t>Examine some consequences of excessive dependence</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25</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Credit Rating Agency Reforms</a:t>
            </a:r>
            <a:endParaRPr lang="en-US" b="1" dirty="0"/>
          </a:p>
        </p:txBody>
      </p:sp>
      <p:sp>
        <p:nvSpPr>
          <p:cNvPr id="3" name="Content Placeholder 2"/>
          <p:cNvSpPr>
            <a:spLocks noGrp="1"/>
          </p:cNvSpPr>
          <p:nvPr>
            <p:ph idx="1"/>
          </p:nvPr>
        </p:nvSpPr>
        <p:spPr/>
        <p:txBody>
          <a:bodyPr/>
          <a:lstStyle/>
          <a:p>
            <a:r>
              <a:rPr lang="en-US" dirty="0" smtClean="0"/>
              <a:t>Efforts to reform credit agencies: require shift from issuer to investor pays model.</a:t>
            </a:r>
          </a:p>
          <a:p>
            <a:r>
              <a:rPr lang="en-US" dirty="0" smtClean="0"/>
              <a:t>“Rocked by public and political distaste for the role they played in the global crisis, the big three credit rating agencies were expected to make profound changes—but efforts to reform have come unstuck.”</a:t>
            </a:r>
          </a:p>
          <a:p>
            <a:pPr marL="914400" lvl="2" indent="0">
              <a:buNone/>
            </a:pPr>
            <a:r>
              <a:rPr lang="en-US" dirty="0" smtClean="0"/>
              <a:t>Stephen Foley in “Outlook Unchanged,” </a:t>
            </a:r>
            <a:r>
              <a:rPr lang="en-US" i="1" dirty="0" smtClean="0"/>
              <a:t>The Financial Times</a:t>
            </a:r>
            <a:r>
              <a:rPr lang="en-US" dirty="0" smtClean="0"/>
              <a:t>, p. 5, January 15, 2013</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26</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0944786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Taxation of Multinational Firms</a:t>
            </a:r>
            <a:endParaRPr lang="en-US" b="1" dirty="0"/>
          </a:p>
        </p:txBody>
      </p:sp>
      <p:sp>
        <p:nvSpPr>
          <p:cNvPr id="3" name="Content Placeholder 2"/>
          <p:cNvSpPr>
            <a:spLocks noGrp="1"/>
          </p:cNvSpPr>
          <p:nvPr>
            <p:ph idx="1"/>
          </p:nvPr>
        </p:nvSpPr>
        <p:spPr>
          <a:xfrm>
            <a:off x="457200" y="1194816"/>
            <a:ext cx="8229600" cy="4931347"/>
          </a:xfrm>
        </p:spPr>
        <p:txBody>
          <a:bodyPr/>
          <a:lstStyle/>
          <a:p>
            <a:r>
              <a:rPr lang="en-US" dirty="0" smtClean="0"/>
              <a:t>Tax rates of multinational have dropped in the recent decades far more than the drop in national tax rates.</a:t>
            </a:r>
          </a:p>
          <a:p>
            <a:r>
              <a:rPr lang="en-US" dirty="0" smtClean="0"/>
              <a:t>“Governments want to close loopholes that help multinationals avoid tax but will have to balance any crackdown against their need to attract big foreign investors.”</a:t>
            </a:r>
          </a:p>
          <a:p>
            <a:pPr marL="914400" lvl="2" indent="0">
              <a:buNone/>
            </a:pPr>
            <a:r>
              <a:rPr lang="en-US" dirty="0" err="1" smtClean="0"/>
              <a:t>Venessa</a:t>
            </a:r>
            <a:r>
              <a:rPr lang="en-US" dirty="0" smtClean="0"/>
              <a:t> </a:t>
            </a:r>
            <a:r>
              <a:rPr lang="en-US" dirty="0" err="1" smtClean="0"/>
              <a:t>Houlder</a:t>
            </a:r>
            <a:r>
              <a:rPr lang="en-US" dirty="0" smtClean="0"/>
              <a:t>, “Unsafe Offshore,” </a:t>
            </a:r>
            <a:r>
              <a:rPr lang="en-US" i="1" dirty="0" smtClean="0"/>
              <a:t>The Financial Times</a:t>
            </a:r>
            <a:r>
              <a:rPr lang="en-US" dirty="0" smtClean="0"/>
              <a:t>, p. 5, January 14, 2013.</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27</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9594835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Yen Libor Manipulation</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If you keep the six-month Japanese yen Libor unchanged for the day, “I’ll pay you $50,000, $100,000 …whatever you want …I’m a man of my word.” Hayes of UBS AG.</a:t>
            </a:r>
          </a:p>
          <a:p>
            <a:r>
              <a:rPr lang="en-US" dirty="0" smtClean="0"/>
              <a:t>“I dun mind helping on your fixings, but I am not setting </a:t>
            </a:r>
            <a:r>
              <a:rPr lang="en-US" dirty="0" err="1" smtClean="0"/>
              <a:t>libor</a:t>
            </a:r>
            <a:r>
              <a:rPr lang="en-US" dirty="0" smtClean="0"/>
              <a:t> 7 points away from the truth (69 points). I’ll get UBS banned if I do that.” Darin</a:t>
            </a:r>
          </a:p>
          <a:p>
            <a:r>
              <a:rPr lang="en-US" dirty="0" smtClean="0"/>
              <a:t>He submitted 67.</a:t>
            </a:r>
          </a:p>
          <a:p>
            <a:pPr lvl="1"/>
            <a:r>
              <a:rPr lang="en-US" dirty="0" smtClean="0"/>
              <a:t>William D. Cohan, UBS Libor Manipulation Deserves the Death Penalty,” in </a:t>
            </a:r>
            <a:r>
              <a:rPr lang="en-US" i="1" dirty="0" smtClean="0"/>
              <a:t>Bloomberg News</a:t>
            </a:r>
            <a:r>
              <a:rPr lang="en-US" dirty="0" smtClean="0"/>
              <a:t>, December 23, 2012.</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28</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7432244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No Free Lunch in Bank Capital Regulation</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Basel II raised the bank capital requirement</a:t>
            </a:r>
          </a:p>
          <a:p>
            <a:r>
              <a:rPr lang="en-US" dirty="0" smtClean="0"/>
              <a:t>Bank responded by getting their loans off their books through securitization so they will have to hold less capital (and earn a higher return on it)</a:t>
            </a:r>
          </a:p>
          <a:p>
            <a:r>
              <a:rPr lang="en-US" dirty="0" smtClean="0"/>
              <a:t>“</a:t>
            </a:r>
            <a:r>
              <a:rPr lang="en-US" dirty="0"/>
              <a:t>C</a:t>
            </a:r>
            <a:r>
              <a:rPr lang="en-US" dirty="0" smtClean="0"/>
              <a:t>apital </a:t>
            </a:r>
            <a:r>
              <a:rPr lang="en-US" dirty="0"/>
              <a:t>regulation based on risk-weighted assets encourages innovation designed to circumvent regulatory requirements and shifts banks' focus away from their core economic functions</a:t>
            </a:r>
            <a:r>
              <a:rPr lang="en-US" dirty="0" smtClean="0"/>
              <a:t>.” </a:t>
            </a:r>
            <a:r>
              <a:rPr lang="en-US" u="sng" dirty="0">
                <a:hlinkClick r:id="rId2"/>
              </a:rPr>
              <a:t>"Systemically Important Banks and Capital Regulation Challenges"</a:t>
            </a:r>
            <a:r>
              <a:rPr lang="en-US" dirty="0"/>
              <a:t>. OECD Publishing. December 2011. </a:t>
            </a:r>
            <a:endParaRPr lang="en-US" dirty="0" smtClean="0"/>
          </a:p>
          <a:p>
            <a:r>
              <a:rPr lang="en-US" dirty="0" smtClean="0"/>
              <a:t>Banks misclassified the risk of their assets to avoid holding more capital</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29</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018735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(Contd.)</a:t>
            </a:r>
            <a:endParaRPr lang="en-US" dirty="0"/>
          </a:p>
        </p:txBody>
      </p:sp>
      <p:sp>
        <p:nvSpPr>
          <p:cNvPr id="3" name="Content Placeholder 2"/>
          <p:cNvSpPr>
            <a:spLocks noGrp="1"/>
          </p:cNvSpPr>
          <p:nvPr>
            <p:ph idx="1"/>
          </p:nvPr>
        </p:nvSpPr>
        <p:spPr>
          <a:xfrm>
            <a:off x="457200" y="1267968"/>
            <a:ext cx="8229600" cy="4858195"/>
          </a:xfrm>
        </p:spPr>
        <p:txBody>
          <a:bodyPr>
            <a:normAutofit fontScale="77500" lnSpcReduction="20000"/>
          </a:bodyPr>
          <a:lstStyle/>
          <a:p>
            <a:r>
              <a:rPr lang="en-US" sz="3800" dirty="0" smtClean="0"/>
              <a:t>A root cause of these regulatory  weaknesses and failures lies in inability of regulation to deal with the challenge presented by financial engineering.</a:t>
            </a:r>
          </a:p>
          <a:p>
            <a:pPr lvl="1"/>
            <a:r>
              <a:rPr lang="en-US" sz="3400" dirty="0" smtClean="0"/>
              <a:t>Regulators, constrained by governments, business and profession, take years to write the rules and standards. </a:t>
            </a:r>
          </a:p>
          <a:p>
            <a:pPr lvl="1"/>
            <a:r>
              <a:rPr lang="en-US" sz="3400" dirty="0" smtClean="0"/>
              <a:t>Their labor of love—carefully drafted regulations—is soon rendered ineffective when financial engineers and lawyers design of new instruments, transactions and organizations to bypass the regulations. </a:t>
            </a:r>
          </a:p>
          <a:p>
            <a:pPr lvl="1"/>
            <a:r>
              <a:rPr lang="en-US" sz="3400" dirty="0" smtClean="0"/>
              <a:t>No amount of wisdom and hard work by regulators, whether located in Basle, Norwalk, or London, has or can overcome this disadvantage.	</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Basel II Bank Capital Regulation</a:t>
            </a:r>
            <a:endParaRPr lang="en-US" b="1" dirty="0"/>
          </a:p>
        </p:txBody>
      </p:sp>
      <p:sp>
        <p:nvSpPr>
          <p:cNvPr id="3" name="Content Placeholder 2"/>
          <p:cNvSpPr>
            <a:spLocks noGrp="1"/>
          </p:cNvSpPr>
          <p:nvPr>
            <p:ph idx="1"/>
          </p:nvPr>
        </p:nvSpPr>
        <p:spPr/>
        <p:txBody>
          <a:bodyPr/>
          <a:lstStyle/>
          <a:p>
            <a:r>
              <a:rPr lang="en-US" dirty="0" smtClean="0"/>
              <a:t>2007: Capital was 11 percent of risk-weighted assets for 10 largest US banks</a:t>
            </a:r>
          </a:p>
          <a:p>
            <a:r>
              <a:rPr lang="en-US" dirty="0" smtClean="0"/>
              <a:t>But if you excluded goodwill, intangibles and deferred tax assets (which tend to become worthless under financial stress), their capital was only 2.8 percent </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30</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6744115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Does Basel III Address this Problem?</a:t>
            </a:r>
            <a:endParaRPr lang="en-US" b="1" dirty="0"/>
          </a:p>
        </p:txBody>
      </p:sp>
      <p:sp>
        <p:nvSpPr>
          <p:cNvPr id="3" name="Content Placeholder 2"/>
          <p:cNvSpPr>
            <a:spLocks noGrp="1"/>
          </p:cNvSpPr>
          <p:nvPr>
            <p:ph idx="1"/>
          </p:nvPr>
        </p:nvSpPr>
        <p:spPr/>
        <p:txBody>
          <a:bodyPr/>
          <a:lstStyle/>
          <a:p>
            <a:r>
              <a:rPr lang="en-US" dirty="0" smtClean="0"/>
              <a:t>More arcane and complex rules for calculating bank capital (opening more loopholes for financial engineering your way around the capital standards</a:t>
            </a:r>
          </a:p>
          <a:p>
            <a:r>
              <a:rPr lang="en-US" dirty="0" smtClean="0"/>
              <a:t>Set the capital/asset requirement to 3 percent (about the same as the actual 2007 level)</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635818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Basel I, II, III, … and Counting</a:t>
            </a:r>
            <a:endParaRPr lang="en-US" b="1" dirty="0"/>
          </a:p>
        </p:txBody>
      </p:sp>
      <p:sp>
        <p:nvSpPr>
          <p:cNvPr id="3" name="Content Placeholder 2"/>
          <p:cNvSpPr>
            <a:spLocks noGrp="1"/>
          </p:cNvSpPr>
          <p:nvPr>
            <p:ph idx="1"/>
          </p:nvPr>
        </p:nvSpPr>
        <p:spPr/>
        <p:txBody>
          <a:bodyPr>
            <a:normAutofit fontScale="92500"/>
          </a:bodyPr>
          <a:lstStyle/>
          <a:p>
            <a:r>
              <a:rPr lang="en-US" dirty="0" smtClean="0"/>
              <a:t>“Each new Basel (bank capital) standard attempts to correct the errors and unintended consequences of earlier versions. But instead of resulting in better outcomes, each do-over has been more complicated and less effective than the last. Most disturbingly, each fails to provide enough real capital to absorb unexpected shocks to the economy.”</a:t>
            </a:r>
          </a:p>
          <a:p>
            <a:pPr marL="914400" lvl="2" indent="0">
              <a:buNone/>
            </a:pPr>
            <a:r>
              <a:rPr lang="en-US" dirty="0" smtClean="0"/>
              <a:t>Thomas M. </a:t>
            </a:r>
            <a:r>
              <a:rPr lang="en-US" dirty="0" err="1" smtClean="0"/>
              <a:t>Hoenig</a:t>
            </a:r>
            <a:r>
              <a:rPr lang="en-US" dirty="0" smtClean="0"/>
              <a:t> (Vice-Chairman FDIC), “Get Basel III Right and Avoid Basel IV,” </a:t>
            </a:r>
            <a:r>
              <a:rPr lang="en-US" i="1" dirty="0" smtClean="0"/>
              <a:t>The Financial Times</a:t>
            </a:r>
            <a:r>
              <a:rPr lang="en-US" dirty="0" smtClean="0"/>
              <a:t>, December 12, 2012.</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7743974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Consequences of Deposit Insurance</a:t>
            </a:r>
            <a:endParaRPr lang="en-US" b="1" dirty="0"/>
          </a:p>
        </p:txBody>
      </p:sp>
      <p:sp>
        <p:nvSpPr>
          <p:cNvPr id="3" name="Content Placeholder 2"/>
          <p:cNvSpPr>
            <a:spLocks noGrp="1"/>
          </p:cNvSpPr>
          <p:nvPr>
            <p:ph idx="1"/>
          </p:nvPr>
        </p:nvSpPr>
        <p:spPr/>
        <p:txBody>
          <a:bodyPr>
            <a:normAutofit fontScale="85000" lnSpcReduction="10000"/>
          </a:bodyPr>
          <a:lstStyle/>
          <a:p>
            <a:r>
              <a:rPr lang="en-US" dirty="0" smtClean="0"/>
              <a:t>Shifted the burden of ensuring bank capital adequacy to regulators from depositors</a:t>
            </a:r>
          </a:p>
          <a:p>
            <a:r>
              <a:rPr lang="en-US" dirty="0" smtClean="0"/>
              <a:t>Regulators must have written rules to avoid appearing arbitrary or biased</a:t>
            </a:r>
          </a:p>
          <a:p>
            <a:r>
              <a:rPr lang="en-US" dirty="0" smtClean="0"/>
              <a:t>Written rules also serve as “roadmaps for evasion”</a:t>
            </a:r>
          </a:p>
          <a:p>
            <a:r>
              <a:rPr lang="en-US" dirty="0" smtClean="0"/>
              <a:t>Post-FDIC, depositor disinterest in monitoring cut bank capital from an average of 10 to about 3 percent (about 2 percent for some large EU banks)</a:t>
            </a:r>
          </a:p>
          <a:p>
            <a:r>
              <a:rPr lang="en-US" dirty="0" smtClean="0"/>
              <a:t>Is it better to shift some (e.g., 50%) or all of the responsibility for monitoring banks back to depositors </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8746637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Financial Engineering and Financial Regulation</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These are just a few examples of the conflict between financial regulation and financial engineering.</a:t>
            </a:r>
          </a:p>
          <a:p>
            <a:r>
              <a:rPr lang="en-US" dirty="0" smtClean="0"/>
              <a:t>How long can the regulatory walls hold?</a:t>
            </a:r>
          </a:p>
          <a:p>
            <a:r>
              <a:rPr lang="en-US" dirty="0" smtClean="0"/>
              <a:t>Basel I proposed in 1988, and lasted for 16 years</a:t>
            </a:r>
          </a:p>
          <a:p>
            <a:r>
              <a:rPr lang="en-US" dirty="0" smtClean="0"/>
              <a:t>Basel II proposed in 2004 and lasted less than half-a-dozen years (until the financial crisis 2007-10)</a:t>
            </a:r>
          </a:p>
          <a:p>
            <a:r>
              <a:rPr lang="en-US" dirty="0" smtClean="0"/>
              <a:t>Basel III proposed in 2010, and has already been hollowed under industry pressure by the end of 2012, even before its implementation began</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895393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pPr eaLnBrk="1" hangingPunct="1"/>
            <a:r>
              <a:rPr lang="en-US" sz="4000" b="1" dirty="0" smtClean="0">
                <a:latin typeface="Calibri" charset="0"/>
                <a:ea typeface="ＭＳ Ｐゴシック" charset="0"/>
                <a:cs typeface="ＭＳ Ｐゴシック" charset="0"/>
              </a:rPr>
              <a:t>Regulation as a Social Phenomenon</a:t>
            </a:r>
            <a:endParaRPr lang="en-US" sz="4000" b="1" dirty="0">
              <a:latin typeface="Calibri" charset="0"/>
              <a:ea typeface="ＭＳ Ｐゴシック" charset="0"/>
              <a:cs typeface="ＭＳ Ｐゴシック" charset="0"/>
            </a:endParaRPr>
          </a:p>
        </p:txBody>
      </p:sp>
      <p:sp>
        <p:nvSpPr>
          <p:cNvPr id="4099" name="Content Placeholder 2"/>
          <p:cNvSpPr>
            <a:spLocks noGrp="1"/>
          </p:cNvSpPr>
          <p:nvPr>
            <p:ph idx="1"/>
          </p:nvPr>
        </p:nvSpPr>
        <p:spPr/>
        <p:txBody>
          <a:bodyPr>
            <a:noAutofit/>
          </a:bodyPr>
          <a:lstStyle/>
          <a:p>
            <a:pPr eaLnBrk="1" hangingPunct="1">
              <a:lnSpc>
                <a:spcPct val="80000"/>
              </a:lnSpc>
            </a:pPr>
            <a:r>
              <a:rPr lang="en-US" sz="2800" dirty="0" smtClean="0">
                <a:latin typeface="Calibri" charset="0"/>
                <a:ea typeface="ＭＳ Ｐゴシック" charset="0"/>
                <a:cs typeface="ＭＳ Ｐゴシック" charset="0"/>
              </a:rPr>
              <a:t>Social </a:t>
            </a:r>
            <a:r>
              <a:rPr lang="en-US" sz="2800" dirty="0">
                <a:latin typeface="Calibri" charset="0"/>
                <a:ea typeface="ＭＳ Ｐゴシック" charset="0"/>
                <a:cs typeface="ＭＳ Ｐゴシック" charset="0"/>
              </a:rPr>
              <a:t>phenomena </a:t>
            </a:r>
            <a:r>
              <a:rPr lang="en-US" sz="2800" dirty="0" smtClean="0">
                <a:latin typeface="Calibri" charset="0"/>
                <a:ea typeface="ＭＳ Ｐゴシック" charset="0"/>
                <a:cs typeface="ＭＳ Ｐゴシック" charset="0"/>
              </a:rPr>
              <a:t>exist macroeconomic</a:t>
            </a:r>
            <a:r>
              <a:rPr lang="en-US" sz="2800" dirty="0">
                <a:latin typeface="Calibri" charset="0"/>
                <a:ea typeface="ＭＳ Ｐゴシック" charset="0"/>
                <a:cs typeface="ＭＳ Ｐゴシック" charset="0"/>
              </a:rPr>
              <a:t>, organizational, and </a:t>
            </a:r>
            <a:r>
              <a:rPr lang="en-US" sz="2800" dirty="0" smtClean="0">
                <a:latin typeface="Calibri" charset="0"/>
                <a:ea typeface="ＭＳ Ｐゴシック" charset="0"/>
                <a:cs typeface="ＭＳ Ｐゴシック" charset="0"/>
              </a:rPr>
              <a:t>individual levels</a:t>
            </a:r>
            <a:endParaRPr lang="en-US" sz="2800" dirty="0">
              <a:latin typeface="Calibri" charset="0"/>
              <a:ea typeface="ＭＳ Ｐゴシック" charset="0"/>
              <a:cs typeface="ＭＳ Ｐゴシック" charset="0"/>
            </a:endParaRPr>
          </a:p>
          <a:p>
            <a:pPr eaLnBrk="1" hangingPunct="1">
              <a:lnSpc>
                <a:spcPct val="80000"/>
              </a:lnSpc>
            </a:pPr>
            <a:r>
              <a:rPr lang="en-US" sz="2800" dirty="0">
                <a:latin typeface="Calibri" charset="0"/>
                <a:ea typeface="ＭＳ Ｐゴシック" charset="0"/>
                <a:cs typeface="ＭＳ Ｐゴシック" charset="0"/>
              </a:rPr>
              <a:t>At each level, </a:t>
            </a:r>
            <a:r>
              <a:rPr lang="en-US" sz="2800" dirty="0" smtClean="0">
                <a:latin typeface="Calibri" charset="0"/>
                <a:ea typeface="ＭＳ Ｐゴシック" charset="0"/>
                <a:cs typeface="ＭＳ Ｐゴシック" charset="0"/>
              </a:rPr>
              <a:t>agents </a:t>
            </a:r>
            <a:r>
              <a:rPr lang="en-US" sz="2800" dirty="0">
                <a:latin typeface="Calibri" charset="0"/>
                <a:ea typeface="ＭＳ Ｐゴシック" charset="0"/>
                <a:cs typeface="ＭＳ Ｐゴシック" charset="0"/>
              </a:rPr>
              <a:t>(individuals, organizations, and government</a:t>
            </a:r>
            <a:r>
              <a:rPr lang="en-US" sz="2800" dirty="0" smtClean="0">
                <a:latin typeface="Calibri" charset="0"/>
                <a:ea typeface="ＭＳ Ｐゴシック" charset="0"/>
                <a:cs typeface="ＭＳ Ｐゴシック" charset="0"/>
              </a:rPr>
              <a:t>):</a:t>
            </a:r>
          </a:p>
          <a:p>
            <a:pPr lvl="1">
              <a:lnSpc>
                <a:spcPct val="80000"/>
              </a:lnSpc>
            </a:pPr>
            <a:r>
              <a:rPr lang="en-US" sz="2400" dirty="0" smtClean="0">
                <a:latin typeface="Calibri" charset="0"/>
                <a:ea typeface="ＭＳ Ｐゴシック" charset="0"/>
                <a:cs typeface="ＭＳ Ｐゴシック" charset="0"/>
              </a:rPr>
              <a:t>Interact with one another,</a:t>
            </a:r>
          </a:p>
          <a:p>
            <a:pPr lvl="1">
              <a:lnSpc>
                <a:spcPct val="80000"/>
              </a:lnSpc>
            </a:pPr>
            <a:r>
              <a:rPr lang="en-US" sz="2400" dirty="0" smtClean="0">
                <a:latin typeface="Calibri" charset="0"/>
                <a:ea typeface="ＭＳ Ｐゴシック" charset="0"/>
                <a:cs typeface="ＭＳ Ｐゴシック" charset="0"/>
              </a:rPr>
              <a:t>Learn over time,</a:t>
            </a:r>
          </a:p>
          <a:p>
            <a:pPr lvl="1">
              <a:lnSpc>
                <a:spcPct val="80000"/>
              </a:lnSpc>
            </a:pPr>
            <a:r>
              <a:rPr lang="en-US" sz="2400" dirty="0" smtClean="0">
                <a:latin typeface="Calibri" charset="0"/>
                <a:ea typeface="ＭＳ Ｐゴシック" charset="0"/>
                <a:cs typeface="ＭＳ Ｐゴシック" charset="0"/>
              </a:rPr>
              <a:t>Resulting in feedback and </a:t>
            </a:r>
            <a:r>
              <a:rPr lang="en-US" sz="2400" dirty="0" err="1" smtClean="0">
                <a:latin typeface="Calibri" charset="0"/>
                <a:ea typeface="ＭＳ Ｐゴシック" charset="0"/>
                <a:cs typeface="ＭＳ Ｐゴシック" charset="0"/>
              </a:rPr>
              <a:t>endogeneity</a:t>
            </a:r>
            <a:r>
              <a:rPr lang="en-US" sz="2400" dirty="0" smtClean="0">
                <a:latin typeface="Calibri" charset="0"/>
                <a:ea typeface="ＭＳ Ｐゴシック" charset="0"/>
                <a:cs typeface="ＭＳ Ｐゴシック" charset="0"/>
              </a:rPr>
              <a:t> (X affects Y, as well as Y affects X)</a:t>
            </a:r>
            <a:endParaRPr lang="en-US" sz="2400" dirty="0">
              <a:latin typeface="Calibri" charset="0"/>
              <a:ea typeface="ＭＳ Ｐゴシック" charset="0"/>
              <a:cs typeface="ＭＳ Ｐゴシック" charset="0"/>
            </a:endParaRPr>
          </a:p>
          <a:p>
            <a:pPr eaLnBrk="1" hangingPunct="1">
              <a:lnSpc>
                <a:spcPct val="80000"/>
              </a:lnSpc>
            </a:pPr>
            <a:r>
              <a:rPr lang="en-US" sz="2800" dirty="0" smtClean="0">
                <a:latin typeface="Calibri" charset="0"/>
                <a:ea typeface="ＭＳ Ｐゴシック" charset="0"/>
                <a:cs typeface="ＭＳ Ｐゴシック" charset="0"/>
              </a:rPr>
              <a:t>I </a:t>
            </a:r>
            <a:r>
              <a:rPr lang="en-US" sz="2800" dirty="0">
                <a:latin typeface="Calibri" charset="0"/>
                <a:ea typeface="ＭＳ Ｐゴシック" charset="0"/>
                <a:cs typeface="ＭＳ Ｐゴシック" charset="0"/>
              </a:rPr>
              <a:t>would like to discuss one aspect of such interactions between financial </a:t>
            </a:r>
            <a:r>
              <a:rPr lang="en-US" sz="2800" dirty="0" smtClean="0">
                <a:latin typeface="Calibri" charset="0"/>
                <a:ea typeface="ＭＳ Ｐゴシック" charset="0"/>
                <a:cs typeface="ＭＳ Ｐゴシック" charset="0"/>
              </a:rPr>
              <a:t>regulation and financial engineering</a:t>
            </a:r>
            <a:r>
              <a:rPr lang="en-US" sz="2800" dirty="0">
                <a:latin typeface="Calibri" charset="0"/>
                <a:ea typeface="ＭＳ Ｐゴシック" charset="0"/>
                <a:cs typeface="ＭＳ Ｐゴシック" charset="0"/>
              </a:rPr>
              <a:t>, and </a:t>
            </a:r>
            <a:r>
              <a:rPr lang="en-US" sz="2800" dirty="0" smtClean="0">
                <a:latin typeface="Calibri" charset="0"/>
                <a:ea typeface="ＭＳ Ｐゴシック" charset="0"/>
                <a:cs typeface="ＭＳ Ｐゴシック" charset="0"/>
              </a:rPr>
              <a:t>its consequences</a:t>
            </a:r>
            <a:endParaRPr lang="en-US" sz="28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35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4281984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pPr eaLnBrk="1" hangingPunct="1"/>
            <a:r>
              <a:rPr lang="en-US" b="1" dirty="0" smtClean="0">
                <a:latin typeface="Calibri" charset="0"/>
                <a:ea typeface="ＭＳ Ｐゴシック" charset="0"/>
                <a:cs typeface="ＭＳ Ｐゴシック" charset="0"/>
              </a:rPr>
              <a:t>Why Regulation of Financial Services?</a:t>
            </a:r>
            <a:endParaRPr lang="en-US" b="1" dirty="0">
              <a:latin typeface="Calibri" charset="0"/>
              <a:ea typeface="ＭＳ Ｐゴシック" charset="0"/>
              <a:cs typeface="ＭＳ Ｐゴシック" charset="0"/>
            </a:endParaRPr>
          </a:p>
        </p:txBody>
      </p:sp>
      <p:sp>
        <p:nvSpPr>
          <p:cNvPr id="3075" name="Content Placeholder 2"/>
          <p:cNvSpPr>
            <a:spLocks noGrp="1"/>
          </p:cNvSpPr>
          <p:nvPr>
            <p:ph idx="1"/>
          </p:nvPr>
        </p:nvSpPr>
        <p:spPr/>
        <p:txBody>
          <a:bodyPr>
            <a:normAutofit/>
          </a:bodyPr>
          <a:lstStyle/>
          <a:p>
            <a:pPr>
              <a:lnSpc>
                <a:spcPct val="80000"/>
              </a:lnSpc>
            </a:pPr>
            <a:r>
              <a:rPr lang="en-US" dirty="0" smtClean="0"/>
              <a:t>Financial regulation is a form of regulation or supervision, which subjects financial institutions to certain requirements, restrictions and guidelines, aiming to maintain the integrity of the financial system:</a:t>
            </a:r>
          </a:p>
          <a:p>
            <a:pPr lvl="1"/>
            <a:r>
              <a:rPr lang="en-US" dirty="0" smtClean="0"/>
              <a:t>to sustain systemic stability,</a:t>
            </a:r>
          </a:p>
          <a:p>
            <a:pPr lvl="1"/>
            <a:r>
              <a:rPr lang="en-US" dirty="0" smtClean="0"/>
              <a:t>to maintain the safety and soundness of financial institutions, and</a:t>
            </a:r>
          </a:p>
          <a:p>
            <a:pPr lvl="1"/>
            <a:r>
              <a:rPr lang="en-US" dirty="0" smtClean="0"/>
              <a:t>to protect the consumer.</a:t>
            </a:r>
            <a:endParaRPr lang="en-US" dirty="0" smtClean="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36</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9172730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Regulatory Performance</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Lindgren </a:t>
            </a:r>
            <a:r>
              <a:rPr lang="en-US" i="1" dirty="0" smtClean="0"/>
              <a:t>et al., 1996: </a:t>
            </a:r>
            <a:r>
              <a:rPr lang="en-US" dirty="0" smtClean="0"/>
              <a:t>In recent years, bank failures around the world </a:t>
            </a:r>
            <a:r>
              <a:rPr lang="en-US" i="1" dirty="0" smtClean="0"/>
              <a:t>have been common, large and expensive.</a:t>
            </a:r>
            <a:endParaRPr lang="en-US" dirty="0" smtClean="0"/>
          </a:p>
          <a:p>
            <a:r>
              <a:rPr lang="en-US" dirty="0" smtClean="0"/>
              <a:t>Llewellyn (1998a) concludes that three common elements emerge in banking crises: bad incentive structures, weak management and control systems within banks, and poor regulation, monitoring and supervision.</a:t>
            </a:r>
          </a:p>
          <a:p>
            <a:r>
              <a:rPr lang="en-US" dirty="0" smtClean="0"/>
              <a:t>Why such poor performance?</a:t>
            </a:r>
          </a:p>
          <a:p>
            <a:r>
              <a:rPr lang="en-US" dirty="0" smtClean="0"/>
              <a:t>Because of interplay with financial engineering</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37</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Objectives of Financial Engineering</a:t>
            </a:r>
            <a:endParaRPr lang="en-US" b="1" dirty="0"/>
          </a:p>
        </p:txBody>
      </p:sp>
      <p:sp>
        <p:nvSpPr>
          <p:cNvPr id="3" name="Content Placeholder 2"/>
          <p:cNvSpPr>
            <a:spLocks noGrp="1"/>
          </p:cNvSpPr>
          <p:nvPr>
            <p:ph idx="1"/>
          </p:nvPr>
        </p:nvSpPr>
        <p:spPr/>
        <p:txBody>
          <a:bodyPr/>
          <a:lstStyle/>
          <a:p>
            <a:r>
              <a:rPr lang="en-US" dirty="0" smtClean="0">
                <a:latin typeface="Calibri" charset="0"/>
                <a:ea typeface="ＭＳ Ｐゴシック" charset="0"/>
                <a:cs typeface="ＭＳ Ｐゴシック" charset="0"/>
              </a:rPr>
              <a:t>Objective in corporate financial engineering: to design transactions to optimize from the point of view of the organization, e.g., increase assessed creditworthiness and lower risk  based on facts and appearances of its financial reports</a:t>
            </a:r>
          </a:p>
          <a:p>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38</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Objectives in Financial Engineering</a:t>
            </a:r>
          </a:p>
        </p:txBody>
      </p:sp>
      <p:sp>
        <p:nvSpPr>
          <p:cNvPr id="5123" name="Content Placeholder 2"/>
          <p:cNvSpPr>
            <a:spLocks noGrp="1"/>
          </p:cNvSpPr>
          <p:nvPr>
            <p:ph idx="1"/>
          </p:nvPr>
        </p:nvSpPr>
        <p:spPr/>
        <p:txBody>
          <a:bodyPr/>
          <a:lstStyle/>
          <a:p>
            <a:pPr eaLnBrk="1" hangingPunct="1">
              <a:lnSpc>
                <a:spcPct val="70000"/>
              </a:lnSpc>
            </a:pPr>
            <a:r>
              <a:rPr lang="ja-JP" altLang="en-US" sz="3000" i="1" dirty="0">
                <a:solidFill>
                  <a:srgbClr val="000000"/>
                </a:solidFill>
                <a:latin typeface="Calibri" charset="0"/>
                <a:ea typeface="ＭＳ Ｐゴシック" charset="0"/>
                <a:cs typeface="ＭＳ Ｐゴシック" charset="0"/>
              </a:rPr>
              <a:t>“</a:t>
            </a:r>
            <a:r>
              <a:rPr lang="en-US" sz="3000" i="1" dirty="0">
                <a:solidFill>
                  <a:srgbClr val="000000"/>
                </a:solidFill>
                <a:latin typeface="Calibri" charset="0"/>
                <a:ea typeface="ＭＳ Ｐゴシック" charset="0"/>
                <a:cs typeface="ＭＳ Ｐゴシック" charset="0"/>
              </a:rPr>
              <a:t>The Financial Engineering Concentration encompasses the design, analysis, and construction of financial contracts to meet the needs of enterprises.</a:t>
            </a:r>
            <a:r>
              <a:rPr lang="ja-JP" altLang="en-US" sz="3000" i="1" dirty="0">
                <a:solidFill>
                  <a:srgbClr val="000000"/>
                </a:solidFill>
                <a:latin typeface="Calibri" charset="0"/>
                <a:ea typeface="ＭＳ Ｐゴシック" charset="0"/>
                <a:cs typeface="ＭＳ Ｐゴシック" charset="0"/>
              </a:rPr>
              <a:t>”</a:t>
            </a:r>
            <a:r>
              <a:rPr lang="en-US" sz="3000" dirty="0">
                <a:solidFill>
                  <a:srgbClr val="000000"/>
                </a:solidFill>
                <a:latin typeface="Calibri" charset="0"/>
                <a:ea typeface="ＭＳ Ｐゴシック" charset="0"/>
                <a:cs typeface="ＭＳ Ｐゴシック" charset="0"/>
              </a:rPr>
              <a:t> (</a:t>
            </a:r>
            <a:r>
              <a:rPr lang="en-US" sz="3000" dirty="0" smtClean="0">
                <a:solidFill>
                  <a:srgbClr val="000000"/>
                </a:solidFill>
                <a:latin typeface="Calibri" charset="0"/>
                <a:ea typeface="ＭＳ Ｐゴシック" charset="0"/>
                <a:cs typeface="ＭＳ Ｐゴシック" charset="0"/>
              </a:rPr>
              <a:t>Cornell’s </a:t>
            </a:r>
            <a:r>
              <a:rPr lang="en-US" sz="3000" dirty="0">
                <a:solidFill>
                  <a:srgbClr val="000000"/>
                </a:solidFill>
                <a:latin typeface="Calibri" charset="0"/>
                <a:ea typeface="ＭＳ Ｐゴシック" charset="0"/>
                <a:cs typeface="ＭＳ Ｐゴシック" charset="0"/>
              </a:rPr>
              <a:t>ORIE M.S. concentration in financial engineering)</a:t>
            </a:r>
          </a:p>
          <a:p>
            <a:pPr marL="342900" lvl="1" indent="-342900" eaLnBrk="1" hangingPunct="1">
              <a:lnSpc>
                <a:spcPct val="70000"/>
              </a:lnSpc>
              <a:buFont typeface="Arial" charset="0"/>
              <a:buChar char="•"/>
            </a:pPr>
            <a:r>
              <a:rPr lang="en-US" sz="2600" dirty="0">
                <a:solidFill>
                  <a:srgbClr val="000000"/>
                </a:solidFill>
                <a:latin typeface="Calibri" charset="0"/>
                <a:ea typeface="ＭＳ Ｐゴシック" charset="0"/>
              </a:rPr>
              <a:t>What are these needs? </a:t>
            </a:r>
          </a:p>
          <a:p>
            <a:pPr marL="342900" lvl="1" indent="-342900" eaLnBrk="1" hangingPunct="1">
              <a:lnSpc>
                <a:spcPct val="70000"/>
              </a:lnSpc>
              <a:buFont typeface="Arial" charset="0"/>
              <a:buChar char="•"/>
            </a:pPr>
            <a:r>
              <a:rPr lang="en-US" sz="2600" dirty="0">
                <a:solidFill>
                  <a:srgbClr val="000000"/>
                </a:solidFill>
                <a:latin typeface="Calibri" charset="0"/>
                <a:ea typeface="ＭＳ Ｐゴシック" charset="0"/>
              </a:rPr>
              <a:t>In at least some cases, these needs consist of finding ways of </a:t>
            </a:r>
          </a:p>
          <a:p>
            <a:pPr marL="342900" lvl="1" indent="-342900" eaLnBrk="1" hangingPunct="1">
              <a:lnSpc>
                <a:spcPct val="70000"/>
              </a:lnSpc>
            </a:pPr>
            <a:r>
              <a:rPr lang="en-US" sz="2600" dirty="0">
                <a:solidFill>
                  <a:srgbClr val="000000"/>
                </a:solidFill>
                <a:latin typeface="Calibri" charset="0"/>
                <a:ea typeface="ＭＳ Ｐゴシック" charset="0"/>
              </a:rPr>
              <a:t>Reducing indebtedness on the balance sheet, or</a:t>
            </a:r>
          </a:p>
          <a:p>
            <a:pPr marL="342900" lvl="1" indent="-342900" eaLnBrk="1" hangingPunct="1">
              <a:lnSpc>
                <a:spcPct val="70000"/>
              </a:lnSpc>
            </a:pPr>
            <a:r>
              <a:rPr lang="en-US" sz="2600" dirty="0">
                <a:solidFill>
                  <a:srgbClr val="000000"/>
                </a:solidFill>
                <a:latin typeface="Calibri" charset="0"/>
                <a:ea typeface="ＭＳ Ｐゴシック" charset="0"/>
              </a:rPr>
              <a:t>Reducing expense on income statement, or</a:t>
            </a:r>
          </a:p>
          <a:p>
            <a:pPr marL="342900" lvl="1" indent="-342900" eaLnBrk="1" hangingPunct="1">
              <a:lnSpc>
                <a:spcPct val="70000"/>
              </a:lnSpc>
            </a:pPr>
            <a:r>
              <a:rPr lang="en-US" sz="2600" dirty="0">
                <a:solidFill>
                  <a:srgbClr val="000000"/>
                </a:solidFill>
                <a:latin typeface="Calibri" charset="0"/>
                <a:ea typeface="ＭＳ Ｐゴシック" charset="0"/>
              </a:rPr>
              <a:t>Increasing revenue on income statement, or </a:t>
            </a:r>
          </a:p>
          <a:p>
            <a:pPr marL="342900" lvl="1" indent="-342900" eaLnBrk="1" hangingPunct="1">
              <a:lnSpc>
                <a:spcPct val="70000"/>
              </a:lnSpc>
            </a:pPr>
            <a:r>
              <a:rPr lang="en-US" sz="2600" dirty="0">
                <a:solidFill>
                  <a:srgbClr val="000000"/>
                </a:solidFill>
                <a:latin typeface="Calibri" charset="0"/>
                <a:ea typeface="ＭＳ Ｐゴシック" charset="0"/>
              </a:rPr>
              <a:t>Increasing deductions on tax returns  </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39</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554631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(Contd.)</a:t>
            </a:r>
            <a:endParaRPr lang="en-US" dirty="0"/>
          </a:p>
        </p:txBody>
      </p:sp>
      <p:sp>
        <p:nvSpPr>
          <p:cNvPr id="3" name="Content Placeholder 2"/>
          <p:cNvSpPr>
            <a:spLocks noGrp="1"/>
          </p:cNvSpPr>
          <p:nvPr>
            <p:ph idx="1"/>
          </p:nvPr>
        </p:nvSpPr>
        <p:spPr/>
        <p:txBody>
          <a:bodyPr>
            <a:normAutofit lnSpcReduction="10000"/>
          </a:bodyPr>
          <a:lstStyle/>
          <a:p>
            <a:r>
              <a:rPr lang="en-US" dirty="0" smtClean="0"/>
              <a:t>Modern mathematical finance and financial engineering can bypass just about all written regulations without difficulty.</a:t>
            </a:r>
          </a:p>
          <a:p>
            <a:r>
              <a:rPr lang="en-US" dirty="0" smtClean="0"/>
              <a:t>Written regulations, as an instrument of regulating financial services industry, do not work.</a:t>
            </a:r>
          </a:p>
          <a:p>
            <a:r>
              <a:rPr lang="en-US" dirty="0" smtClean="0"/>
              <a:t>What are the alternatives, and their pros and cons?</a:t>
            </a:r>
          </a:p>
          <a:p>
            <a:r>
              <a:rPr lang="en-US" dirty="0" smtClean="0"/>
              <a:t>No easy solutions. </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a:bodyPr>
          <a:lstStyle/>
          <a:p>
            <a:pPr eaLnBrk="1" hangingPunct="1"/>
            <a:r>
              <a:rPr lang="en-US" sz="4000" b="1" dirty="0" smtClean="0">
                <a:latin typeface="Calibri" charset="0"/>
                <a:ea typeface="ＭＳ Ｐゴシック" charset="0"/>
                <a:cs typeface="ＭＳ Ｐゴシック" charset="0"/>
              </a:rPr>
              <a:t>Securitization</a:t>
            </a:r>
            <a:endParaRPr lang="en-US" sz="4000" b="1" dirty="0">
              <a:latin typeface="Calibri" charset="0"/>
              <a:ea typeface="ＭＳ Ｐゴシック" charset="0"/>
              <a:cs typeface="ＭＳ Ｐゴシック" charset="0"/>
            </a:endParaRPr>
          </a:p>
        </p:txBody>
      </p:sp>
      <p:sp>
        <p:nvSpPr>
          <p:cNvPr id="6147" name="Content Placeholder 2"/>
          <p:cNvSpPr>
            <a:spLocks noGrp="1"/>
          </p:cNvSpPr>
          <p:nvPr>
            <p:ph idx="1"/>
          </p:nvPr>
        </p:nvSpPr>
        <p:spPr/>
        <p:txBody>
          <a:bodyPr>
            <a:normAutofit fontScale="92500" lnSpcReduction="10000"/>
          </a:bodyPr>
          <a:lstStyle/>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A form of off-balance sheet financing which involves the pooling of financial assets</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Risk transfer mechanism that allows loan originators to </a:t>
            </a:r>
            <a:r>
              <a:rPr lang="en-US" sz="2700" i="1" dirty="0">
                <a:solidFill>
                  <a:srgbClr val="000000"/>
                </a:solidFill>
                <a:latin typeface="Calibri" charset="0"/>
                <a:ea typeface="ＭＳ Ｐゴシック" charset="0"/>
                <a:cs typeface="ＭＳ Ｐゴシック" charset="0"/>
              </a:rPr>
              <a:t>optimize</a:t>
            </a:r>
            <a:r>
              <a:rPr lang="en-US" sz="2700" dirty="0">
                <a:solidFill>
                  <a:srgbClr val="000000"/>
                </a:solidFill>
                <a:latin typeface="Calibri" charset="0"/>
                <a:ea typeface="ＭＳ Ｐゴシック" charset="0"/>
                <a:cs typeface="ＭＳ Ｐゴシック" charset="0"/>
              </a:rPr>
              <a:t> balance sheet management</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Allows highly rated securities to be created from less credit worthy assets </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Can be in local or foreign currency, depending on client needs </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A rapidly growing asset class with proven benefit for emerging market borrowers </a:t>
            </a:r>
          </a:p>
          <a:p>
            <a:pPr eaLnBrk="1" hangingPunct="1">
              <a:lnSpc>
                <a:spcPct val="80000"/>
              </a:lnSpc>
              <a:buFont typeface="Arial" charset="0"/>
              <a:buNone/>
            </a:pPr>
            <a:r>
              <a:rPr lang="en-US" sz="2700" dirty="0">
                <a:solidFill>
                  <a:srgbClr val="000000"/>
                </a:solidFill>
                <a:latin typeface="Calibri" charset="0"/>
                <a:ea typeface="ＭＳ Ｐゴシック" charset="0"/>
                <a:cs typeface="ＭＳ Ｐゴシック" charset="0"/>
              </a:rPr>
              <a:t>• For summaries of prior deals, please visit </a:t>
            </a:r>
            <a:r>
              <a:rPr lang="en-US" sz="2700" dirty="0">
                <a:solidFill>
                  <a:srgbClr val="000000"/>
                </a:solidFill>
                <a:latin typeface="Calibri" charset="0"/>
                <a:ea typeface="ＭＳ Ｐゴシック" charset="0"/>
                <a:cs typeface="ＭＳ Ｐゴシック" charset="0"/>
                <a:hlinkClick r:id="rId3"/>
              </a:rPr>
              <a:t>www.ifc.org/</a:t>
            </a:r>
            <a:r>
              <a:rPr lang="en-US" sz="2700" dirty="0" smtClean="0">
                <a:solidFill>
                  <a:srgbClr val="000000"/>
                </a:solidFill>
                <a:latin typeface="Calibri" charset="0"/>
                <a:ea typeface="ＭＳ Ｐゴシック" charset="0"/>
                <a:cs typeface="ＭＳ Ｐゴシック" charset="0"/>
                <a:hlinkClick r:id="rId3"/>
              </a:rPr>
              <a:t>structured</a:t>
            </a:r>
            <a:r>
              <a:rPr lang="en-US" sz="2700" dirty="0" smtClean="0">
                <a:solidFill>
                  <a:srgbClr val="000000"/>
                </a:solidFill>
                <a:latin typeface="Calibri" charset="0"/>
                <a:ea typeface="ＭＳ Ｐゴシック" charset="0"/>
                <a:cs typeface="ＭＳ Ｐゴシック" charset="0"/>
              </a:rPr>
              <a:t> finance</a:t>
            </a:r>
          </a:p>
          <a:p>
            <a:pPr eaLnBrk="1" hangingPunct="1">
              <a:lnSpc>
                <a:spcPct val="80000"/>
              </a:lnSpc>
              <a:buFont typeface="Arial" charset="0"/>
              <a:buNone/>
            </a:pPr>
            <a:endParaRPr lang="en-US" sz="2700" dirty="0" smtClean="0">
              <a:solidFill>
                <a:srgbClr val="000000"/>
              </a:solidFill>
              <a:latin typeface="Calibri" charset="0"/>
              <a:ea typeface="ＭＳ Ｐゴシック" charset="0"/>
              <a:cs typeface="ＭＳ Ｐゴシック" charset="0"/>
            </a:endParaRPr>
          </a:p>
          <a:p>
            <a:pPr>
              <a:lnSpc>
                <a:spcPct val="80000"/>
              </a:lnSpc>
              <a:buNone/>
            </a:pPr>
            <a:r>
              <a:rPr lang="en-US" sz="2700" dirty="0">
                <a:solidFill>
                  <a:srgbClr val="000000"/>
                </a:solidFill>
                <a:latin typeface="Calibri" charset="0"/>
                <a:ea typeface="ＭＳ Ｐゴシック" charset="0"/>
                <a:cs typeface="ＭＳ Ｐゴシック" charset="0"/>
              </a:rPr>
              <a:t>	</a:t>
            </a:r>
            <a:r>
              <a:rPr lang="en-US" sz="2700" dirty="0" smtClean="0">
                <a:solidFill>
                  <a:srgbClr val="000000"/>
                </a:solidFill>
                <a:latin typeface="Calibri" charset="0"/>
                <a:ea typeface="ＭＳ Ｐゴシック" charset="0"/>
                <a:cs typeface="ＭＳ Ｐゴシック" charset="0"/>
              </a:rPr>
              <a:t>							</a:t>
            </a:r>
            <a:r>
              <a:rPr lang="en-US" sz="2800" i="1" dirty="0" smtClean="0">
                <a:latin typeface="Calibri" charset="0"/>
                <a:ea typeface="ＭＳ Ｐゴシック" charset="0"/>
                <a:cs typeface="ＭＳ Ｐゴシック" charset="0"/>
              </a:rPr>
              <a:t>International Finance Corporation</a:t>
            </a:r>
            <a:endParaRPr lang="en-US" sz="2700" i="1" dirty="0">
              <a:solidFill>
                <a:srgbClr val="000000"/>
              </a:solidFill>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40</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1084676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is Off-Balance </a:t>
            </a:r>
            <a:r>
              <a:rPr lang="en-US" b="1" dirty="0"/>
              <a:t>S</a:t>
            </a:r>
            <a:r>
              <a:rPr lang="en-US" b="1" dirty="0" smtClean="0"/>
              <a:t>heet Financing</a:t>
            </a:r>
            <a:endParaRPr lang="en-US" b="1" dirty="0"/>
          </a:p>
        </p:txBody>
      </p:sp>
      <p:sp>
        <p:nvSpPr>
          <p:cNvPr id="3" name="Content Placeholder 2"/>
          <p:cNvSpPr>
            <a:spLocks noGrp="1"/>
          </p:cNvSpPr>
          <p:nvPr>
            <p:ph idx="1"/>
          </p:nvPr>
        </p:nvSpPr>
        <p:spPr/>
        <p:txBody>
          <a:bodyPr>
            <a:normAutofit/>
          </a:bodyPr>
          <a:lstStyle/>
          <a:p>
            <a:pPr>
              <a:lnSpc>
                <a:spcPct val="80000"/>
              </a:lnSpc>
              <a:buNone/>
            </a:pPr>
            <a:r>
              <a:rPr lang="en-US" dirty="0">
                <a:solidFill>
                  <a:srgbClr val="000000"/>
                </a:solidFill>
                <a:latin typeface="Calibri" charset="0"/>
                <a:ea typeface="ＭＳ Ｐゴシック" charset="0"/>
                <a:cs typeface="ＭＳ Ｐゴシック" charset="0"/>
              </a:rPr>
              <a:t>• </a:t>
            </a:r>
            <a:r>
              <a:rPr lang="en-US" dirty="0" smtClean="0">
                <a:solidFill>
                  <a:srgbClr val="000000"/>
                </a:solidFill>
                <a:latin typeface="Calibri" charset="0"/>
                <a:ea typeface="ＭＳ Ｐゴシック" charset="0"/>
                <a:cs typeface="ＭＳ Ｐゴシック" charset="0"/>
              </a:rPr>
              <a:t>Borrow money in such a way so under the regulatory standards, it does not show up as a liability on the balance sheet.</a:t>
            </a:r>
          </a:p>
          <a:p>
            <a:pPr>
              <a:lnSpc>
                <a:spcPct val="80000"/>
              </a:lnSpc>
            </a:pPr>
            <a:r>
              <a:rPr lang="en-US" dirty="0" smtClean="0">
                <a:solidFill>
                  <a:srgbClr val="000000"/>
                </a:solidFill>
                <a:latin typeface="Calibri" charset="0"/>
                <a:ea typeface="ＭＳ Ｐゴシック" charset="0"/>
                <a:cs typeface="ＭＳ Ｐゴシック" charset="0"/>
              </a:rPr>
              <a:t>That is, find a way around written standards so an obligation to pay does not show up as a liability in the financial reports.</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41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5200426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and Why Do Loan Originators </a:t>
            </a:r>
            <a:r>
              <a:rPr lang="en-US" b="1" i="1" dirty="0" smtClean="0"/>
              <a:t>Optimize </a:t>
            </a:r>
            <a:r>
              <a:rPr lang="en-US" b="1" dirty="0" smtClean="0"/>
              <a:t>Balance Sheet Management</a:t>
            </a:r>
            <a:endParaRPr lang="en-US" b="1" dirty="0"/>
          </a:p>
        </p:txBody>
      </p:sp>
      <p:sp>
        <p:nvSpPr>
          <p:cNvPr id="3" name="Content Placeholder 2"/>
          <p:cNvSpPr>
            <a:spLocks noGrp="1"/>
          </p:cNvSpPr>
          <p:nvPr>
            <p:ph idx="1"/>
          </p:nvPr>
        </p:nvSpPr>
        <p:spPr/>
        <p:txBody>
          <a:bodyPr>
            <a:normAutofit fontScale="85000" lnSpcReduction="10000"/>
          </a:bodyPr>
          <a:lstStyle/>
          <a:p>
            <a:pPr>
              <a:lnSpc>
                <a:spcPct val="80000"/>
              </a:lnSpc>
              <a:buNone/>
            </a:pPr>
            <a:r>
              <a:rPr lang="en-US" dirty="0" smtClean="0">
                <a:solidFill>
                  <a:srgbClr val="000000"/>
                </a:solidFill>
                <a:latin typeface="Calibri" charset="0"/>
                <a:ea typeface="ＭＳ Ｐゴシック" charset="0"/>
                <a:cs typeface="ＭＳ Ｐゴシック" charset="0"/>
              </a:rPr>
              <a:t>•  Loan originators (e.g., banks) are exposed to risk when they give loans</a:t>
            </a:r>
          </a:p>
          <a:p>
            <a:pPr>
              <a:lnSpc>
                <a:spcPct val="80000"/>
              </a:lnSpc>
            </a:pPr>
            <a:r>
              <a:rPr lang="en-US" dirty="0" smtClean="0">
                <a:solidFill>
                  <a:srgbClr val="000000"/>
                </a:solidFill>
                <a:latin typeface="Calibri" charset="0"/>
                <a:ea typeface="ＭＳ Ｐゴシック" charset="0"/>
                <a:cs typeface="ＭＳ Ｐゴシック" charset="0"/>
              </a:rPr>
              <a:t>Inclusion of the loan in assets of the firm reflects this exposure to risk, and limits bank’s ability to make further loans under prudential regulation</a:t>
            </a:r>
          </a:p>
          <a:p>
            <a:pPr>
              <a:lnSpc>
                <a:spcPct val="80000"/>
              </a:lnSpc>
            </a:pPr>
            <a:r>
              <a:rPr lang="en-US" dirty="0" smtClean="0">
                <a:solidFill>
                  <a:srgbClr val="000000"/>
                </a:solidFill>
                <a:latin typeface="Calibri" charset="0"/>
                <a:ea typeface="ＭＳ Ｐゴシック" charset="0"/>
                <a:cs typeface="ＭＳ Ｐゴシック" charset="0"/>
              </a:rPr>
              <a:t>By devising securitization so the risk exposure is reduced just below the written regulatory threshold, bank can exclude the asset from the balance sheet</a:t>
            </a:r>
          </a:p>
          <a:p>
            <a:pPr>
              <a:lnSpc>
                <a:spcPct val="80000"/>
              </a:lnSpc>
            </a:pPr>
            <a:r>
              <a:rPr lang="en-US" dirty="0" smtClean="0">
                <a:solidFill>
                  <a:srgbClr val="000000"/>
                </a:solidFill>
                <a:latin typeface="Calibri" charset="0"/>
                <a:ea typeface="ＭＳ Ｐゴシック" charset="0"/>
                <a:cs typeface="ＭＳ Ｐゴシック" charset="0"/>
              </a:rPr>
              <a:t>This exclusion allows the bank to more more loans than prudential regulation would otherwise permit</a:t>
            </a:r>
          </a:p>
          <a:p>
            <a:pPr>
              <a:lnSpc>
                <a:spcPct val="80000"/>
              </a:lnSpc>
            </a:pPr>
            <a:r>
              <a:rPr lang="en-US" dirty="0" smtClean="0">
                <a:solidFill>
                  <a:srgbClr val="000000"/>
                </a:solidFill>
                <a:latin typeface="Calibri" charset="0"/>
                <a:ea typeface="ＭＳ Ｐゴシック" charset="0"/>
                <a:cs typeface="ＭＳ Ｐゴシック" charset="0"/>
              </a:rPr>
              <a:t>This is the risk </a:t>
            </a:r>
            <a:r>
              <a:rPr lang="en-US" dirty="0">
                <a:solidFill>
                  <a:srgbClr val="000000"/>
                </a:solidFill>
                <a:latin typeface="Calibri" charset="0"/>
                <a:ea typeface="ＭＳ Ｐゴシック" charset="0"/>
                <a:cs typeface="ＭＳ Ｐゴシック" charset="0"/>
              </a:rPr>
              <a:t>transfer mechanism that allows loan originators to </a:t>
            </a:r>
            <a:r>
              <a:rPr lang="en-US" i="1" dirty="0">
                <a:solidFill>
                  <a:srgbClr val="000000"/>
                </a:solidFill>
                <a:latin typeface="Calibri" charset="0"/>
                <a:ea typeface="ＭＳ Ｐゴシック" charset="0"/>
                <a:cs typeface="ＭＳ Ｐゴシック" charset="0"/>
              </a:rPr>
              <a:t>optimize</a:t>
            </a:r>
            <a:r>
              <a:rPr lang="en-US" dirty="0">
                <a:solidFill>
                  <a:srgbClr val="000000"/>
                </a:solidFill>
                <a:latin typeface="Calibri" charset="0"/>
                <a:ea typeface="ＭＳ Ｐゴシック" charset="0"/>
                <a:cs typeface="ＭＳ Ｐゴシック" charset="0"/>
              </a:rPr>
              <a:t> balance sheet </a:t>
            </a:r>
            <a:r>
              <a:rPr lang="en-US" dirty="0" smtClean="0">
                <a:solidFill>
                  <a:srgbClr val="000000"/>
                </a:solidFill>
                <a:latin typeface="Calibri" charset="0"/>
                <a:ea typeface="ＭＳ Ｐゴシック" charset="0"/>
                <a:cs typeface="ＭＳ Ｐゴシック" charset="0"/>
              </a:rPr>
              <a:t>management</a:t>
            </a:r>
            <a:endParaRPr lang="en-US" dirty="0">
              <a:solidFill>
                <a:srgbClr val="000000"/>
              </a:solidFill>
              <a:latin typeface="Calibri" charset="0"/>
              <a:ea typeface="ＭＳ Ｐゴシック" charset="0"/>
              <a:cs typeface="ＭＳ Ｐゴシック" charset="0"/>
            </a:endParaRP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42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2138512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Does Financial Engineering Create Value</a:t>
            </a:r>
            <a:endParaRPr lang="en-US" b="1" dirty="0"/>
          </a:p>
        </p:txBody>
      </p:sp>
      <p:sp>
        <p:nvSpPr>
          <p:cNvPr id="3" name="Content Placeholder 2"/>
          <p:cNvSpPr>
            <a:spLocks noGrp="1"/>
          </p:cNvSpPr>
          <p:nvPr>
            <p:ph idx="1"/>
          </p:nvPr>
        </p:nvSpPr>
        <p:spPr/>
        <p:txBody>
          <a:bodyPr>
            <a:normAutofit lnSpcReduction="10000"/>
          </a:bodyPr>
          <a:lstStyle/>
          <a:p>
            <a:pPr>
              <a:lnSpc>
                <a:spcPct val="80000"/>
              </a:lnSpc>
              <a:buNone/>
            </a:pPr>
            <a:r>
              <a:rPr lang="en-US" dirty="0" smtClean="0">
                <a:solidFill>
                  <a:srgbClr val="000000"/>
                </a:solidFill>
                <a:latin typeface="Calibri" charset="0"/>
                <a:ea typeface="ＭＳ Ｐゴシック" charset="0"/>
                <a:cs typeface="ＭＳ Ｐゴシック" charset="0"/>
              </a:rPr>
              <a:t>• </a:t>
            </a:r>
            <a:r>
              <a:rPr lang="en-US" dirty="0">
                <a:solidFill>
                  <a:srgbClr val="000000"/>
                </a:solidFill>
                <a:latin typeface="Calibri" charset="0"/>
                <a:ea typeface="ＭＳ Ｐゴシック" charset="0"/>
                <a:cs typeface="ＭＳ Ｐゴシック" charset="0"/>
              </a:rPr>
              <a:t>Allows highly rated securities to be created from less credit worthy assets </a:t>
            </a:r>
          </a:p>
          <a:p>
            <a:pPr>
              <a:lnSpc>
                <a:spcPct val="80000"/>
              </a:lnSpc>
              <a:buNone/>
            </a:pPr>
            <a:r>
              <a:rPr lang="en-US" dirty="0" smtClean="0">
                <a:solidFill>
                  <a:srgbClr val="000000"/>
                </a:solidFill>
                <a:latin typeface="Calibri" charset="0"/>
                <a:ea typeface="ＭＳ Ｐゴシック" charset="0"/>
                <a:cs typeface="ＭＳ Ｐゴシック" charset="0"/>
              </a:rPr>
              <a:t>•Payoffs of any asset can be partitioned into parts, some of which are more risky (and yield high return) and others are less risky and yield lower return</a:t>
            </a:r>
          </a:p>
          <a:p>
            <a:pPr>
              <a:lnSpc>
                <a:spcPct val="80000"/>
              </a:lnSpc>
            </a:pPr>
            <a:r>
              <a:rPr lang="en-US" dirty="0" smtClean="0">
                <a:solidFill>
                  <a:srgbClr val="000000"/>
                </a:solidFill>
                <a:latin typeface="Calibri" charset="0"/>
                <a:ea typeface="ＭＳ Ｐゴシック" charset="0"/>
                <a:cs typeface="ＭＳ Ｐゴシック" charset="0"/>
              </a:rPr>
              <a:t>Can the sum of the values of these parts systematically exceed the value of the </a:t>
            </a:r>
            <a:r>
              <a:rPr lang="en-US" dirty="0" err="1" smtClean="0">
                <a:solidFill>
                  <a:srgbClr val="000000"/>
                </a:solidFill>
                <a:latin typeface="Calibri" charset="0"/>
                <a:ea typeface="ＭＳ Ｐゴシック" charset="0"/>
                <a:cs typeface="ＭＳ Ｐゴシック" charset="0"/>
              </a:rPr>
              <a:t>unpartitioned</a:t>
            </a:r>
            <a:r>
              <a:rPr lang="en-US" dirty="0" smtClean="0">
                <a:solidFill>
                  <a:srgbClr val="000000"/>
                </a:solidFill>
                <a:latin typeface="Calibri" charset="0"/>
                <a:ea typeface="ＭＳ Ｐゴシック" charset="0"/>
                <a:cs typeface="ＭＳ Ｐゴシック" charset="0"/>
              </a:rPr>
              <a:t> asset in absence of </a:t>
            </a:r>
            <a:r>
              <a:rPr lang="en-US" dirty="0" err="1" smtClean="0">
                <a:solidFill>
                  <a:srgbClr val="000000"/>
                </a:solidFill>
                <a:latin typeface="Calibri" charset="0"/>
                <a:ea typeface="ＭＳ Ｐゴシック" charset="0"/>
                <a:cs typeface="ＭＳ Ｐゴシック" charset="0"/>
              </a:rPr>
              <a:t>mis</a:t>
            </a:r>
            <a:r>
              <a:rPr lang="en-US" dirty="0" smtClean="0">
                <a:solidFill>
                  <a:srgbClr val="000000"/>
                </a:solidFill>
                <a:latin typeface="Calibri" charset="0"/>
                <a:ea typeface="ＭＳ Ｐゴシック" charset="0"/>
                <a:cs typeface="ＭＳ Ｐゴシック" charset="0"/>
              </a:rPr>
              <a:t>-information, </a:t>
            </a:r>
            <a:r>
              <a:rPr lang="en-US" dirty="0" err="1" smtClean="0">
                <a:solidFill>
                  <a:srgbClr val="000000"/>
                </a:solidFill>
                <a:latin typeface="Calibri" charset="0"/>
                <a:ea typeface="ＭＳ Ｐゴシック" charset="0"/>
                <a:cs typeface="ＭＳ Ｐゴシック" charset="0"/>
              </a:rPr>
              <a:t>mis</a:t>
            </a:r>
            <a:r>
              <a:rPr lang="en-US" dirty="0" smtClean="0">
                <a:solidFill>
                  <a:srgbClr val="000000"/>
                </a:solidFill>
                <a:latin typeface="Calibri" charset="0"/>
                <a:ea typeface="ＭＳ Ｐゴシック" charset="0"/>
                <a:cs typeface="ＭＳ Ｐゴシック" charset="0"/>
              </a:rPr>
              <a:t>-estimation, or extraneous cash consequences such as taxes? </a:t>
            </a:r>
          </a:p>
          <a:p>
            <a:pPr>
              <a:lnSpc>
                <a:spcPct val="80000"/>
              </a:lnSpc>
              <a:buNone/>
            </a:pP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43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9923947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pPr eaLnBrk="1" hangingPunct="1"/>
            <a:r>
              <a:rPr lang="en-US" sz="4000" b="1" dirty="0">
                <a:latin typeface="Calibri" charset="0"/>
                <a:ea typeface="ＭＳ Ｐゴシック" charset="0"/>
                <a:cs typeface="ＭＳ Ｐゴシック" charset="0"/>
              </a:rPr>
              <a:t>Financial </a:t>
            </a:r>
            <a:r>
              <a:rPr lang="en-US" sz="4000" b="1" dirty="0" smtClean="0">
                <a:latin typeface="Calibri" charset="0"/>
                <a:ea typeface="ＭＳ Ｐゴシック" charset="0"/>
                <a:cs typeface="ＭＳ Ｐゴシック" charset="0"/>
              </a:rPr>
              <a:t>Regulatory Standards </a:t>
            </a:r>
            <a:r>
              <a:rPr lang="en-US" sz="4000" b="1" dirty="0">
                <a:latin typeface="Calibri" charset="0"/>
                <a:ea typeface="ＭＳ Ｐゴシック" charset="0"/>
                <a:cs typeface="ＭＳ Ｐゴシック" charset="0"/>
              </a:rPr>
              <a:t>as Constraints on Financial Optimization</a:t>
            </a:r>
          </a:p>
        </p:txBody>
      </p:sp>
      <p:sp>
        <p:nvSpPr>
          <p:cNvPr id="7171" name="Content Placeholder 2"/>
          <p:cNvSpPr>
            <a:spLocks noGrp="1"/>
          </p:cNvSpPr>
          <p:nvPr>
            <p:ph idx="1"/>
          </p:nvPr>
        </p:nvSpPr>
        <p:spPr/>
        <p:txBody>
          <a:bodyPr/>
          <a:lstStyle/>
          <a:p>
            <a:pPr eaLnBrk="1" hangingPunct="1">
              <a:lnSpc>
                <a:spcPct val="80000"/>
              </a:lnSpc>
            </a:pPr>
            <a:r>
              <a:rPr lang="en-US" sz="2500" dirty="0">
                <a:solidFill>
                  <a:srgbClr val="000000"/>
                </a:solidFill>
                <a:latin typeface="Calibri" charset="0"/>
                <a:ea typeface="ＭＳ Ｐゴシック" charset="0"/>
                <a:cs typeface="ＭＳ Ｐゴシック" charset="0"/>
              </a:rPr>
              <a:t>In such optimization, standards of financial </a:t>
            </a:r>
            <a:r>
              <a:rPr lang="en-US" sz="2500" dirty="0" smtClean="0">
                <a:solidFill>
                  <a:srgbClr val="000000"/>
                </a:solidFill>
                <a:latin typeface="Calibri" charset="0"/>
                <a:ea typeface="ＭＳ Ｐゴシック" charset="0"/>
                <a:cs typeface="ＭＳ Ｐゴシック" charset="0"/>
              </a:rPr>
              <a:t>regulation </a:t>
            </a:r>
            <a:r>
              <a:rPr lang="en-US" sz="2500" dirty="0">
                <a:solidFill>
                  <a:srgbClr val="000000"/>
                </a:solidFill>
                <a:latin typeface="Calibri" charset="0"/>
                <a:ea typeface="ＭＳ Ｐゴシック" charset="0"/>
                <a:cs typeface="ＭＳ Ｐゴシック" charset="0"/>
              </a:rPr>
              <a:t>are treated as constraints</a:t>
            </a:r>
          </a:p>
          <a:p>
            <a:pPr eaLnBrk="1" hangingPunct="1">
              <a:lnSpc>
                <a:spcPct val="80000"/>
              </a:lnSpc>
            </a:pPr>
            <a:r>
              <a:rPr lang="en-US" sz="2500" dirty="0">
                <a:solidFill>
                  <a:srgbClr val="000000"/>
                </a:solidFill>
                <a:latin typeface="Calibri" charset="0"/>
                <a:ea typeface="ＭＳ Ｐゴシック" charset="0"/>
                <a:cs typeface="ＭＳ Ｐゴシック" charset="0"/>
              </a:rPr>
              <a:t>Most optimization problems have hard constraints—their violation brings well-specified penalties (dual prices)</a:t>
            </a:r>
          </a:p>
          <a:p>
            <a:pPr eaLnBrk="1" hangingPunct="1">
              <a:lnSpc>
                <a:spcPct val="80000"/>
              </a:lnSpc>
            </a:pPr>
            <a:r>
              <a:rPr lang="en-US" sz="2500" dirty="0">
                <a:solidFill>
                  <a:srgbClr val="000000"/>
                </a:solidFill>
                <a:latin typeface="Calibri" charset="0"/>
                <a:ea typeface="ＭＳ Ｐゴシック" charset="0"/>
                <a:cs typeface="ＭＳ Ｐゴシック" charset="0"/>
              </a:rPr>
              <a:t>With optimization confined by the production possibilities set and other such physical limitations, external constraints make a real difference to the final actions and outcomes</a:t>
            </a:r>
          </a:p>
          <a:p>
            <a:pPr eaLnBrk="1" hangingPunct="1">
              <a:lnSpc>
                <a:spcPct val="80000"/>
              </a:lnSpc>
            </a:pPr>
            <a:r>
              <a:rPr lang="en-US" sz="2500" dirty="0">
                <a:solidFill>
                  <a:srgbClr val="000000"/>
                </a:solidFill>
                <a:latin typeface="Calibri" charset="0"/>
                <a:ea typeface="ＭＳ Ｐゴシック" charset="0"/>
                <a:cs typeface="ＭＳ Ｐゴシック" charset="0"/>
              </a:rPr>
              <a:t>What kind of constraints do </a:t>
            </a:r>
            <a:r>
              <a:rPr lang="en-US" sz="2500" dirty="0" smtClean="0">
                <a:solidFill>
                  <a:srgbClr val="000000"/>
                </a:solidFill>
                <a:latin typeface="Calibri" charset="0"/>
                <a:ea typeface="ＭＳ Ｐゴシック" charset="0"/>
                <a:cs typeface="ＭＳ Ｐゴシック" charset="0"/>
              </a:rPr>
              <a:t>standards </a:t>
            </a:r>
            <a:r>
              <a:rPr lang="en-US" sz="2500" dirty="0">
                <a:solidFill>
                  <a:srgbClr val="000000"/>
                </a:solidFill>
                <a:latin typeface="Calibri" charset="0"/>
                <a:ea typeface="ＭＳ Ｐゴシック" charset="0"/>
                <a:cs typeface="ＭＳ Ｐゴシック" charset="0"/>
              </a:rPr>
              <a:t>offer?</a:t>
            </a:r>
          </a:p>
          <a:p>
            <a:pPr eaLnBrk="1" hangingPunct="1">
              <a:lnSpc>
                <a:spcPct val="80000"/>
              </a:lnSpc>
            </a:pPr>
            <a:r>
              <a:rPr lang="en-US" sz="2500" dirty="0">
                <a:solidFill>
                  <a:srgbClr val="000000"/>
                </a:solidFill>
                <a:latin typeface="Calibri" charset="0"/>
                <a:ea typeface="ＭＳ Ｐゴシック" charset="0"/>
                <a:cs typeface="ＭＳ Ｐゴシック" charset="0"/>
              </a:rPr>
              <a:t>I am going to argue that these standards offer softer constraints because the forms of contracts, transactions, as well as organizational forms that businessmen can devise and use are beyond the scope of accounting standards </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44</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6579232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Redesigning Contracts</a:t>
            </a:r>
          </a:p>
        </p:txBody>
      </p:sp>
      <p:sp>
        <p:nvSpPr>
          <p:cNvPr id="8195" name="Content Placeholder 2"/>
          <p:cNvSpPr>
            <a:spLocks noGrp="1"/>
          </p:cNvSpPr>
          <p:nvPr>
            <p:ph idx="1"/>
          </p:nvPr>
        </p:nvSpPr>
        <p:spPr/>
        <p:txBody>
          <a:bodyPr/>
          <a:lstStyle/>
          <a:p>
            <a:pPr eaLnBrk="1" hangingPunct="1">
              <a:lnSpc>
                <a:spcPct val="70000"/>
              </a:lnSpc>
            </a:pPr>
            <a:r>
              <a:rPr lang="en-US" sz="2700" dirty="0">
                <a:solidFill>
                  <a:srgbClr val="000000"/>
                </a:solidFill>
                <a:latin typeface="Calibri" charset="0"/>
                <a:ea typeface="ＭＳ Ｐゴシック" charset="0"/>
                <a:cs typeface="ＭＳ Ｐゴシック" charset="0"/>
              </a:rPr>
              <a:t>A manufacturer needs to buy a machine for the factory</a:t>
            </a:r>
          </a:p>
          <a:p>
            <a:pPr eaLnBrk="1" hangingPunct="1">
              <a:lnSpc>
                <a:spcPct val="70000"/>
              </a:lnSpc>
            </a:pPr>
            <a:r>
              <a:rPr lang="en-US" sz="2700" dirty="0">
                <a:solidFill>
                  <a:srgbClr val="000000"/>
                </a:solidFill>
                <a:latin typeface="Calibri" charset="0"/>
                <a:ea typeface="ＭＳ Ｐゴシック" charset="0"/>
                <a:cs typeface="ＭＳ Ｐゴシック" charset="0"/>
              </a:rPr>
              <a:t>Borrowing is an option, but the manufacturer does not want more debt on its balance sheet</a:t>
            </a:r>
          </a:p>
          <a:p>
            <a:pPr eaLnBrk="1" hangingPunct="1">
              <a:lnSpc>
                <a:spcPct val="70000"/>
              </a:lnSpc>
            </a:pPr>
            <a:r>
              <a:rPr lang="en-US" sz="2700" dirty="0">
                <a:solidFill>
                  <a:srgbClr val="000000"/>
                </a:solidFill>
                <a:latin typeface="Calibri" charset="0"/>
                <a:ea typeface="ＭＳ Ｐゴシック" charset="0"/>
                <a:cs typeface="ＭＳ Ｐゴシック" charset="0"/>
              </a:rPr>
              <a:t>The leasing subsidiary of a bank buys the machine and gives it to the manufacturer on a long term lease—machine is in the factory but no debt on balance sheet!</a:t>
            </a:r>
          </a:p>
          <a:p>
            <a:pPr eaLnBrk="1" hangingPunct="1">
              <a:lnSpc>
                <a:spcPct val="70000"/>
              </a:lnSpc>
            </a:pPr>
            <a:r>
              <a:rPr lang="en-US" sz="2700" dirty="0">
                <a:solidFill>
                  <a:srgbClr val="000000"/>
                </a:solidFill>
                <a:latin typeface="Calibri" charset="0"/>
                <a:ea typeface="ＭＳ Ｐゴシック" charset="0"/>
                <a:cs typeface="ＭＳ Ｐゴシック" charset="0"/>
              </a:rPr>
              <a:t>FASB writes Standard 13: leases &gt;90%V and &gt;75%T must be treated as capital leases (debt is back on BS)</a:t>
            </a:r>
          </a:p>
          <a:p>
            <a:pPr eaLnBrk="1" hangingPunct="1">
              <a:lnSpc>
                <a:spcPct val="70000"/>
              </a:lnSpc>
            </a:pPr>
            <a:r>
              <a:rPr lang="en-US" sz="2700" dirty="0">
                <a:solidFill>
                  <a:srgbClr val="000000"/>
                </a:solidFill>
                <a:latin typeface="Calibri" charset="0"/>
                <a:ea typeface="ＭＳ Ｐゴシック" charset="0"/>
                <a:cs typeface="ＭＳ Ｐゴシック" charset="0"/>
              </a:rPr>
              <a:t>The bank revises the lease to levels below the thresholds specified in the standard (debt is off the BS)</a:t>
            </a:r>
          </a:p>
          <a:p>
            <a:pPr eaLnBrk="1" hangingPunct="1">
              <a:lnSpc>
                <a:spcPct val="70000"/>
              </a:lnSpc>
            </a:pPr>
            <a:r>
              <a:rPr lang="en-US" sz="2700" dirty="0">
                <a:solidFill>
                  <a:srgbClr val="000000"/>
                </a:solidFill>
                <a:latin typeface="Calibri" charset="0"/>
                <a:ea typeface="ＭＳ Ｐゴシック" charset="0"/>
                <a:cs typeface="ＭＳ Ｐゴシック" charset="0"/>
              </a:rPr>
              <a:t>FASB goes back to work, and so on … until the leases rulebook grows to over a 1,000 pages with no end to this growth in sight</a:t>
            </a:r>
          </a:p>
          <a:p>
            <a:pPr eaLnBrk="1" hangingPunct="1">
              <a:lnSpc>
                <a:spcPct val="70000"/>
              </a:lnSpc>
            </a:pPr>
            <a:endParaRPr lang="en-US" sz="2700" dirty="0">
              <a:latin typeface="Calibri" charset="0"/>
              <a:ea typeface="ＭＳ Ｐゴシック" charset="0"/>
              <a:cs typeface="ＭＳ Ｐゴシック" charset="0"/>
            </a:endParaRPr>
          </a:p>
          <a:p>
            <a:pPr eaLnBrk="1" hangingPunct="1">
              <a:lnSpc>
                <a:spcPct val="70000"/>
              </a:lnSpc>
            </a:pPr>
            <a:endParaRPr lang="en-US" sz="2700" dirty="0">
              <a:latin typeface="Calibri" charset="0"/>
              <a:ea typeface="ＭＳ Ｐゴシック" charset="0"/>
              <a:cs typeface="ＭＳ Ｐゴシック" charset="0"/>
            </a:endParaRPr>
          </a:p>
          <a:p>
            <a:pPr eaLnBrk="1" hangingPunct="1">
              <a:lnSpc>
                <a:spcPct val="70000"/>
              </a:lnSpc>
            </a:pPr>
            <a:endParaRPr lang="en-US" sz="2700" dirty="0">
              <a:latin typeface="Calibri" charset="0"/>
              <a:ea typeface="ＭＳ Ｐゴシック" charset="0"/>
              <a:cs typeface="ＭＳ Ｐゴシック" charset="0"/>
            </a:endParaRPr>
          </a:p>
          <a:p>
            <a:pPr eaLnBrk="1" hangingPunct="1">
              <a:lnSpc>
                <a:spcPct val="70000"/>
              </a:lnSpc>
            </a:pPr>
            <a:endParaRPr lang="en-US" sz="27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43585920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Redesigning Transactions</a:t>
            </a:r>
          </a:p>
        </p:txBody>
      </p:sp>
      <p:sp>
        <p:nvSpPr>
          <p:cNvPr id="9219" name="Content Placeholder 2"/>
          <p:cNvSpPr>
            <a:spLocks noGrp="1"/>
          </p:cNvSpPr>
          <p:nvPr>
            <p:ph idx="1"/>
          </p:nvPr>
        </p:nvSpPr>
        <p:spPr/>
        <p:txBody>
          <a:bodyPr/>
          <a:lstStyle/>
          <a:p>
            <a:pPr eaLnBrk="1" hangingPunct="1"/>
            <a:r>
              <a:rPr lang="en-US" dirty="0">
                <a:solidFill>
                  <a:srgbClr val="000000"/>
                </a:solidFill>
                <a:latin typeface="Calibri" charset="0"/>
                <a:ea typeface="ＭＳ Ｐゴシック" charset="0"/>
                <a:cs typeface="ＭＳ Ｐゴシック" charset="0"/>
              </a:rPr>
              <a:t>Depending on the current standards of financial reporting, transactions can be redesigned to achieve the desired consequences for revenues, expenses and taxes</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46</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0450440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Redesigning the Organization</a:t>
            </a:r>
          </a:p>
        </p:txBody>
      </p:sp>
      <p:sp>
        <p:nvSpPr>
          <p:cNvPr id="10243" name="Content Placeholder 2"/>
          <p:cNvSpPr>
            <a:spLocks noGrp="1"/>
          </p:cNvSpPr>
          <p:nvPr>
            <p:ph idx="1"/>
          </p:nvPr>
        </p:nvSpPr>
        <p:spPr/>
        <p:txBody>
          <a:bodyPr/>
          <a:lstStyle/>
          <a:p>
            <a:pPr eaLnBrk="1" hangingPunct="1">
              <a:lnSpc>
                <a:spcPct val="80000"/>
              </a:lnSpc>
            </a:pPr>
            <a:r>
              <a:rPr lang="en-US" sz="2700" dirty="0">
                <a:solidFill>
                  <a:srgbClr val="000000"/>
                </a:solidFill>
                <a:latin typeface="Calibri" charset="0"/>
                <a:ea typeface="ＭＳ Ｐゴシック" charset="0"/>
                <a:cs typeface="ＭＳ Ｐゴシック" charset="0"/>
              </a:rPr>
              <a:t>When design of contracts and transactions is not sufficient, organizations themselves can be redesigned, or new ones created in order to have the desired consequences for balance sheets, income statements and tax returns</a:t>
            </a:r>
          </a:p>
          <a:p>
            <a:pPr eaLnBrk="1" hangingPunct="1">
              <a:lnSpc>
                <a:spcPct val="80000"/>
              </a:lnSpc>
            </a:pPr>
            <a:r>
              <a:rPr lang="en-US" sz="2700" dirty="0">
                <a:solidFill>
                  <a:srgbClr val="000000"/>
                </a:solidFill>
                <a:latin typeface="Calibri" charset="0"/>
                <a:ea typeface="ＭＳ Ｐゴシック" charset="0"/>
                <a:cs typeface="ＭＳ Ｐゴシック" charset="0"/>
              </a:rPr>
              <a:t>Special purpose entities (SPEs and SPVs) are examples of organizations created for this purpose (see Klee and Butler 2002 and Gorton and </a:t>
            </a:r>
            <a:r>
              <a:rPr lang="en-US" sz="2700" dirty="0" err="1">
                <a:solidFill>
                  <a:srgbClr val="000000"/>
                </a:solidFill>
                <a:latin typeface="Calibri" charset="0"/>
                <a:ea typeface="ＭＳ Ｐゴシック" charset="0"/>
                <a:cs typeface="ＭＳ Ｐゴシック" charset="0"/>
              </a:rPr>
              <a:t>Souleles</a:t>
            </a:r>
            <a:r>
              <a:rPr lang="en-US" sz="2700" dirty="0">
                <a:solidFill>
                  <a:srgbClr val="000000"/>
                </a:solidFill>
                <a:latin typeface="Calibri" charset="0"/>
                <a:ea typeface="ＭＳ Ｐゴシック" charset="0"/>
                <a:cs typeface="ＭＳ Ｐゴシック" charset="0"/>
              </a:rPr>
              <a:t> 2005)</a:t>
            </a:r>
          </a:p>
          <a:p>
            <a:pPr eaLnBrk="1" hangingPunct="1">
              <a:lnSpc>
                <a:spcPct val="80000"/>
              </a:lnSpc>
            </a:pPr>
            <a:r>
              <a:rPr lang="ja-JP" altLang="en-US" sz="2700" dirty="0">
                <a:solidFill>
                  <a:srgbClr val="000000"/>
                </a:solidFill>
                <a:latin typeface="Calibri" charset="0"/>
                <a:ea typeface="ＭＳ Ｐゴシック" charset="0"/>
                <a:cs typeface="ＭＳ Ｐゴシック" charset="0"/>
              </a:rPr>
              <a:t>“</a:t>
            </a:r>
            <a:r>
              <a:rPr lang="en-US" sz="2700" dirty="0">
                <a:solidFill>
                  <a:srgbClr val="000000"/>
                </a:solidFill>
                <a:latin typeface="Calibri" charset="0"/>
                <a:ea typeface="ＭＳ Ｐゴシック" charset="0"/>
                <a:cs typeface="ＭＳ Ｐゴシック" charset="0"/>
              </a:rPr>
              <a:t>Hundreds of respected U.S. companies are ferreting away trillions of dollars in debt in off-balance sheet subsidiaries, partnerships, and assorted obligations</a:t>
            </a:r>
            <a:r>
              <a:rPr lang="ja-JP" altLang="en-US" sz="2700" dirty="0">
                <a:solidFill>
                  <a:srgbClr val="000000"/>
                </a:solidFill>
                <a:latin typeface="Calibri" charset="0"/>
                <a:ea typeface="ＭＳ Ｐゴシック" charset="0"/>
                <a:cs typeface="ＭＳ Ｐゴシック" charset="0"/>
              </a:rPr>
              <a:t>”</a:t>
            </a:r>
            <a:r>
              <a:rPr lang="en-US" sz="2700" dirty="0">
                <a:solidFill>
                  <a:srgbClr val="000000"/>
                </a:solidFill>
                <a:latin typeface="Calibri" charset="0"/>
                <a:ea typeface="ＭＳ Ｐゴシック" charset="0"/>
                <a:cs typeface="ＭＳ Ｐゴシック" charset="0"/>
              </a:rPr>
              <a:t> (Henry et al. 2002)</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47</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9046896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Asymmetric Game</a:t>
            </a:r>
          </a:p>
        </p:txBody>
      </p:sp>
      <p:sp>
        <p:nvSpPr>
          <p:cNvPr id="11267" name="Content Placeholder 2"/>
          <p:cNvSpPr>
            <a:spLocks noGrp="1"/>
          </p:cNvSpPr>
          <p:nvPr>
            <p:ph idx="1"/>
          </p:nvPr>
        </p:nvSpPr>
        <p:spPr/>
        <p:txBody>
          <a:bodyPr/>
          <a:lstStyle/>
          <a:p>
            <a:pPr eaLnBrk="1" hangingPunct="1">
              <a:lnSpc>
                <a:spcPct val="70000"/>
              </a:lnSpc>
            </a:pPr>
            <a:r>
              <a:rPr lang="en-US" sz="2500" dirty="0">
                <a:solidFill>
                  <a:srgbClr val="000000"/>
                </a:solidFill>
                <a:latin typeface="Calibri" charset="0"/>
                <a:ea typeface="ＭＳ Ｐゴシック" charset="0"/>
                <a:cs typeface="ＭＳ Ｐゴシック" charset="0"/>
              </a:rPr>
              <a:t>Note that financial reporting standards neither have, nor can have, any say in any of these </a:t>
            </a:r>
            <a:r>
              <a:rPr lang="ja-JP" altLang="en-US" sz="2500" dirty="0">
                <a:solidFill>
                  <a:srgbClr val="000000"/>
                </a:solidFill>
                <a:latin typeface="Calibri" charset="0"/>
                <a:ea typeface="ＭＳ Ｐゴシック" charset="0"/>
                <a:cs typeface="ＭＳ Ｐゴシック" charset="0"/>
              </a:rPr>
              <a:t>“</a:t>
            </a:r>
            <a:r>
              <a:rPr lang="en-US" sz="2500" dirty="0">
                <a:solidFill>
                  <a:srgbClr val="000000"/>
                </a:solidFill>
                <a:latin typeface="Calibri" charset="0"/>
                <a:ea typeface="ＭＳ Ｐゴシック" charset="0"/>
                <a:cs typeface="ＭＳ Ｐゴシック" charset="0"/>
              </a:rPr>
              <a:t>business</a:t>
            </a:r>
            <a:r>
              <a:rPr lang="ja-JP" altLang="en-US" sz="2500" dirty="0">
                <a:solidFill>
                  <a:srgbClr val="000000"/>
                </a:solidFill>
                <a:latin typeface="Calibri" charset="0"/>
                <a:ea typeface="ＭＳ Ｐゴシック" charset="0"/>
                <a:cs typeface="ＭＳ Ｐゴシック" charset="0"/>
              </a:rPr>
              <a:t>”</a:t>
            </a:r>
            <a:r>
              <a:rPr lang="en-US" sz="2500" dirty="0">
                <a:solidFill>
                  <a:srgbClr val="000000"/>
                </a:solidFill>
                <a:latin typeface="Calibri" charset="0"/>
                <a:ea typeface="ＭＳ Ｐゴシック" charset="0"/>
                <a:cs typeface="ＭＳ Ｐゴシック" charset="0"/>
              </a:rPr>
              <a:t> decisions of the management</a:t>
            </a:r>
          </a:p>
          <a:p>
            <a:pPr eaLnBrk="1" hangingPunct="1">
              <a:lnSpc>
                <a:spcPct val="70000"/>
              </a:lnSpc>
            </a:pPr>
            <a:r>
              <a:rPr lang="en-US" sz="2500" dirty="0">
                <a:solidFill>
                  <a:srgbClr val="000000"/>
                </a:solidFill>
                <a:latin typeface="Calibri" charset="0"/>
                <a:ea typeface="ＭＳ Ｐゴシック" charset="0"/>
                <a:cs typeface="ＭＳ Ｐゴシック" charset="0"/>
              </a:rPr>
              <a:t>The role of the accountant and auditor is limited to preparing financial reports given all these decisions</a:t>
            </a:r>
          </a:p>
          <a:p>
            <a:pPr eaLnBrk="1" hangingPunct="1">
              <a:lnSpc>
                <a:spcPct val="70000"/>
              </a:lnSpc>
            </a:pPr>
            <a:r>
              <a:rPr lang="en-US" sz="2500" dirty="0">
                <a:solidFill>
                  <a:srgbClr val="000000"/>
                </a:solidFill>
                <a:latin typeface="Calibri" charset="0"/>
                <a:ea typeface="ＭＳ Ｐゴシック" charset="0"/>
                <a:cs typeface="ＭＳ Ｐゴシック" charset="0"/>
              </a:rPr>
              <a:t>While these decisions clearly consider what the accounting standards are, accountants have little freedom to take into account how and why these decisions were taken in the first place</a:t>
            </a:r>
          </a:p>
          <a:p>
            <a:pPr eaLnBrk="1" hangingPunct="1">
              <a:lnSpc>
                <a:spcPct val="70000"/>
              </a:lnSpc>
            </a:pPr>
            <a:r>
              <a:rPr lang="en-US" sz="2500" dirty="0">
                <a:solidFill>
                  <a:srgbClr val="000000"/>
                </a:solidFill>
                <a:latin typeface="Calibri" charset="0"/>
                <a:ea typeface="ＭＳ Ｐゴシック" charset="0"/>
                <a:cs typeface="ＭＳ Ｐゴシック" charset="0"/>
              </a:rPr>
              <a:t>There is great asymmetry between the freedom available to the business decision makers and constraints on the accountant who must abide by relatively rigid written standards in deciding how to report the performance and financial status of an organization</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48</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4471329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The Net Effect</a:t>
            </a:r>
          </a:p>
        </p:txBody>
      </p:sp>
      <p:sp>
        <p:nvSpPr>
          <p:cNvPr id="12291" name="Content Placeholder 2"/>
          <p:cNvSpPr>
            <a:spLocks noGrp="1"/>
          </p:cNvSpPr>
          <p:nvPr>
            <p:ph idx="1"/>
          </p:nvPr>
        </p:nvSpPr>
        <p:spPr/>
        <p:txBody>
          <a:bodyPr/>
          <a:lstStyle/>
          <a:p>
            <a:pPr eaLnBrk="1" hangingPunct="1">
              <a:lnSpc>
                <a:spcPct val="80000"/>
              </a:lnSpc>
            </a:pPr>
            <a:r>
              <a:rPr lang="en-US" sz="2200" dirty="0">
                <a:solidFill>
                  <a:srgbClr val="000000"/>
                </a:solidFill>
                <a:latin typeface="Calibri" charset="0"/>
                <a:ea typeface="ＭＳ Ｐゴシック" charset="0"/>
                <a:cs typeface="ＭＳ Ｐゴシック" charset="0"/>
              </a:rPr>
              <a:t>The decision to write an accounting standard is a matter of social policy that calls for a deliberative due process; it typically takes years to determine which rules might best serve investors and others. Inevitably, these standards are written on the assumption that the current forms of contracts, transactions, and organizations will continue to be used in the future when these standards are applied</a:t>
            </a:r>
          </a:p>
          <a:p>
            <a:pPr eaLnBrk="1" hangingPunct="1">
              <a:lnSpc>
                <a:spcPct val="80000"/>
              </a:lnSpc>
            </a:pPr>
            <a:r>
              <a:rPr lang="en-US" sz="2200" dirty="0">
                <a:solidFill>
                  <a:srgbClr val="000000"/>
                </a:solidFill>
                <a:latin typeface="Calibri" charset="0"/>
                <a:ea typeface="ＭＳ Ｐゴシック" charset="0"/>
                <a:cs typeface="ＭＳ Ｐゴシック" charset="0"/>
              </a:rPr>
              <a:t>The decision to change contracts, transactions and organization is an individual decision that may be taken within days if not hours. Further, the scope of these decisions is virtually unbounded (except by the imagination of the businessmen). Soon after the standards are issued, the environment to which they are applied changes relative to the what the standards were written for</a:t>
            </a:r>
          </a:p>
          <a:p>
            <a:pPr eaLnBrk="1" hangingPunct="1">
              <a:lnSpc>
                <a:spcPct val="80000"/>
              </a:lnSpc>
            </a:pPr>
            <a:r>
              <a:rPr lang="en-US" sz="2200" dirty="0">
                <a:solidFill>
                  <a:srgbClr val="000000"/>
                </a:solidFill>
                <a:latin typeface="Calibri" charset="0"/>
                <a:ea typeface="ＭＳ Ｐゴシック" charset="0"/>
                <a:cs typeface="ＭＳ Ｐゴシック" charset="0"/>
              </a:rPr>
              <a:t>The net effect: Financial reporting standards serve as relatively weak constraints (if at all) on what businesses can do and on what they report (relative to their underlying economics)</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49</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0293190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Some Maintained Premises of Regulation</a:t>
            </a:r>
            <a:endParaRPr lang="en-US" dirty="0"/>
          </a:p>
        </p:txBody>
      </p:sp>
      <p:sp>
        <p:nvSpPr>
          <p:cNvPr id="5" name="Subtitle 4"/>
          <p:cNvSpPr>
            <a:spLocks noGrp="1"/>
          </p:cNvSpPr>
          <p:nvPr>
            <p:ph type="subTitle" idx="1"/>
          </p:nvPr>
        </p:nvSpPr>
        <p:spPr/>
        <p:txBody>
          <a:bodyPr/>
          <a:lstStyle/>
          <a:p>
            <a:endParaRPr lang="en-US"/>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pPr eaLnBrk="1" hangingPunct="1"/>
            <a:r>
              <a:rPr lang="en-US" sz="4000" b="1" dirty="0">
                <a:latin typeface="Calibri" charset="0"/>
                <a:ea typeface="ＭＳ Ｐゴシック" charset="0"/>
                <a:cs typeface="ＭＳ Ｐゴシック" charset="0"/>
              </a:rPr>
              <a:t>Why </a:t>
            </a:r>
            <a:r>
              <a:rPr lang="en-US" sz="4000" b="1" dirty="0" smtClean="0">
                <a:latin typeface="Calibri" charset="0"/>
                <a:ea typeface="ＭＳ Ｐゴシック" charset="0"/>
                <a:cs typeface="ＭＳ Ｐゴシック" charset="0"/>
              </a:rPr>
              <a:t>Difficulty Writing Regulatory Standards for Derivatives?</a:t>
            </a:r>
            <a:endParaRPr lang="en-US" sz="4000" b="1" dirty="0">
              <a:latin typeface="Calibri" charset="0"/>
              <a:ea typeface="ＭＳ Ｐゴシック" charset="0"/>
              <a:cs typeface="ＭＳ Ｐゴシック" charset="0"/>
            </a:endParaRPr>
          </a:p>
        </p:txBody>
      </p:sp>
      <p:sp>
        <p:nvSpPr>
          <p:cNvPr id="18435" name="Content Placeholder 2"/>
          <p:cNvSpPr>
            <a:spLocks noGrp="1"/>
          </p:cNvSpPr>
          <p:nvPr>
            <p:ph idx="1"/>
          </p:nvPr>
        </p:nvSpPr>
        <p:spPr/>
        <p:txBody>
          <a:bodyPr/>
          <a:lstStyle/>
          <a:p>
            <a:pPr eaLnBrk="1" hangingPunct="1">
              <a:lnSpc>
                <a:spcPct val="80000"/>
              </a:lnSpc>
            </a:pPr>
            <a:r>
              <a:rPr lang="en-US" sz="2500" dirty="0">
                <a:solidFill>
                  <a:srgbClr val="000000"/>
                </a:solidFill>
                <a:latin typeface="Calibri" charset="0"/>
                <a:ea typeface="ＭＳ Ｐゴシック" charset="0"/>
                <a:cs typeface="ＭＳ Ｐゴシック" charset="0"/>
              </a:rPr>
              <a:t>Some derivatives are designed to get around the intent (provision of information) of the extant financial reporting standards</a:t>
            </a:r>
          </a:p>
          <a:p>
            <a:pPr eaLnBrk="1" hangingPunct="1">
              <a:lnSpc>
                <a:spcPct val="80000"/>
              </a:lnSpc>
            </a:pPr>
            <a:r>
              <a:rPr lang="en-US" sz="2500" dirty="0">
                <a:solidFill>
                  <a:srgbClr val="000000"/>
                </a:solidFill>
                <a:latin typeface="Calibri" charset="0"/>
                <a:ea typeface="ＭＳ Ｐゴシック" charset="0"/>
                <a:cs typeface="ＭＳ Ｐゴシック" charset="0"/>
              </a:rPr>
              <a:t>How does one write standards for these instruments?</a:t>
            </a:r>
          </a:p>
          <a:p>
            <a:pPr eaLnBrk="1" hangingPunct="1">
              <a:lnSpc>
                <a:spcPct val="80000"/>
              </a:lnSpc>
            </a:pPr>
            <a:r>
              <a:rPr lang="en-US" sz="2500" dirty="0">
                <a:solidFill>
                  <a:srgbClr val="000000"/>
                </a:solidFill>
                <a:latin typeface="Calibri" charset="0"/>
                <a:ea typeface="ＭＳ Ｐゴシック" charset="0"/>
                <a:cs typeface="ＭＳ Ｐゴシック" charset="0"/>
              </a:rPr>
              <a:t>Is it possible to have an equilibrium between design of such instruments and standards for reporting them?</a:t>
            </a:r>
          </a:p>
          <a:p>
            <a:pPr eaLnBrk="1" hangingPunct="1">
              <a:lnSpc>
                <a:spcPct val="80000"/>
              </a:lnSpc>
            </a:pPr>
            <a:r>
              <a:rPr lang="en-US" sz="2500" dirty="0">
                <a:solidFill>
                  <a:srgbClr val="000000"/>
                </a:solidFill>
                <a:latin typeface="Calibri" charset="0"/>
                <a:ea typeface="ＭＳ Ｐゴシック" charset="0"/>
                <a:cs typeface="ＭＳ Ｐゴシック" charset="0"/>
              </a:rPr>
              <a:t>The problem seems to have gone largely unnoticed in the flurry of proposals on financial reforms now on the table</a:t>
            </a:r>
          </a:p>
          <a:p>
            <a:pPr eaLnBrk="1" hangingPunct="1">
              <a:lnSpc>
                <a:spcPct val="80000"/>
              </a:lnSpc>
            </a:pPr>
            <a:r>
              <a:rPr lang="en-US" sz="2500" dirty="0">
                <a:solidFill>
                  <a:srgbClr val="000000"/>
                </a:solidFill>
                <a:latin typeface="Calibri" charset="0"/>
                <a:ea typeface="ＭＳ Ｐゴシック" charset="0"/>
                <a:cs typeface="ＭＳ Ｐゴシック" charset="0"/>
              </a:rPr>
              <a:t>The question is: Are the optimization in financial engineering (relative to prevailing reporting standards), and search for standards that provide useful information to investors mutually consistent goals? </a:t>
            </a:r>
          </a:p>
          <a:p>
            <a:pPr eaLnBrk="1" hangingPunct="1">
              <a:lnSpc>
                <a:spcPct val="80000"/>
              </a:lnSpc>
            </a:pPr>
            <a:endParaRPr lang="en-US" sz="25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50</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1259000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en-US" b="1" dirty="0">
                <a:latin typeface="Calibri" charset="0"/>
                <a:ea typeface="ＭＳ Ｐゴシック" charset="0"/>
                <a:cs typeface="ＭＳ Ｐゴシック" charset="0"/>
              </a:rPr>
              <a:t>Standards and Language</a:t>
            </a:r>
          </a:p>
        </p:txBody>
      </p:sp>
      <p:sp>
        <p:nvSpPr>
          <p:cNvPr id="19459" name="Rectangle 3"/>
          <p:cNvSpPr>
            <a:spLocks noGrp="1"/>
          </p:cNvSpPr>
          <p:nvPr>
            <p:ph type="body" idx="1"/>
          </p:nvPr>
        </p:nvSpPr>
        <p:spPr/>
        <p:txBody>
          <a:bodyPr/>
          <a:lstStyle/>
          <a:p>
            <a:pPr>
              <a:lnSpc>
                <a:spcPct val="90000"/>
              </a:lnSpc>
            </a:pPr>
            <a:r>
              <a:rPr lang="en-US" sz="2400" dirty="0">
                <a:latin typeface="Calibri" charset="0"/>
                <a:ea typeface="ＭＳ Ｐゴシック" charset="0"/>
                <a:cs typeface="ＭＳ Ｐゴシック" charset="0"/>
              </a:rPr>
              <a:t>Standards of financial reporting </a:t>
            </a:r>
            <a:r>
              <a:rPr lang="en-US" sz="2400" dirty="0" smtClean="0">
                <a:latin typeface="Calibri" charset="0"/>
                <a:ea typeface="ＭＳ Ｐゴシック" charset="0"/>
                <a:cs typeface="ＭＳ Ｐゴシック" charset="0"/>
              </a:rPr>
              <a:t>and regulation must </a:t>
            </a:r>
            <a:r>
              <a:rPr lang="en-US" sz="2400" dirty="0">
                <a:latin typeface="Calibri" charset="0"/>
                <a:ea typeface="ＭＳ Ｐゴシック" charset="0"/>
                <a:cs typeface="ＭＳ Ｐゴシック" charset="0"/>
              </a:rPr>
              <a:t>necessarily be specified in language</a:t>
            </a:r>
          </a:p>
          <a:p>
            <a:pPr>
              <a:lnSpc>
                <a:spcPct val="90000"/>
              </a:lnSpc>
            </a:pPr>
            <a:r>
              <a:rPr lang="en-US" sz="2400" dirty="0">
                <a:latin typeface="Calibri" charset="0"/>
                <a:ea typeface="ＭＳ Ｐゴシック" charset="0"/>
                <a:cs typeface="ＭＳ Ｐゴシック" charset="0"/>
              </a:rPr>
              <a:t>Language, in order to be useful, must necessarily have certain imprecision around the meaning of words</a:t>
            </a:r>
          </a:p>
          <a:p>
            <a:pPr>
              <a:lnSpc>
                <a:spcPct val="90000"/>
              </a:lnSpc>
            </a:pPr>
            <a:r>
              <a:rPr lang="en-US" sz="2400" dirty="0">
                <a:latin typeface="Calibri" charset="0"/>
                <a:ea typeface="ＭＳ Ｐゴシック" charset="0"/>
                <a:cs typeface="ＭＳ Ｐゴシック" charset="0"/>
              </a:rPr>
              <a:t>Can we specify precisely the meaning of a house, or shirt, or table? Instead reliance on usage—a matter of social norms</a:t>
            </a:r>
          </a:p>
          <a:p>
            <a:pPr>
              <a:lnSpc>
                <a:spcPct val="90000"/>
              </a:lnSpc>
            </a:pPr>
            <a:r>
              <a:rPr lang="en-US" sz="2400" dirty="0">
                <a:latin typeface="Calibri" charset="0"/>
                <a:ea typeface="ＭＳ Ｐゴシック" charset="0"/>
                <a:cs typeface="ＭＳ Ｐゴシック" charset="0"/>
              </a:rPr>
              <a:t>What happens if we try to do so?</a:t>
            </a:r>
          </a:p>
          <a:p>
            <a:pPr>
              <a:lnSpc>
                <a:spcPct val="90000"/>
              </a:lnSpc>
            </a:pPr>
            <a:r>
              <a:rPr lang="en-US" sz="2400" dirty="0" smtClean="0">
                <a:latin typeface="Calibri" charset="0"/>
                <a:ea typeface="ＭＳ Ｐゴシック" charset="0"/>
                <a:cs typeface="ＭＳ Ｐゴシック" charset="0"/>
              </a:rPr>
              <a:t>Regulators </a:t>
            </a:r>
            <a:r>
              <a:rPr lang="en-US" sz="2400" dirty="0">
                <a:latin typeface="Calibri" charset="0"/>
                <a:ea typeface="ＭＳ Ｐゴシック" charset="0"/>
                <a:cs typeface="ＭＳ Ｐゴシック" charset="0"/>
              </a:rPr>
              <a:t>have tried to counter financial engineering by resorting to the fiction that more precise definitions </a:t>
            </a:r>
            <a:r>
              <a:rPr lang="en-US" sz="2400" dirty="0" smtClean="0">
                <a:latin typeface="Calibri" charset="0"/>
                <a:ea typeface="ＭＳ Ｐゴシック" charset="0"/>
                <a:cs typeface="ＭＳ Ｐゴシック" charset="0"/>
              </a:rPr>
              <a:t>of </a:t>
            </a:r>
            <a:r>
              <a:rPr lang="en-US" sz="2400" dirty="0">
                <a:latin typeface="Calibri" charset="0"/>
                <a:ea typeface="ＭＳ Ｐゴシック" charset="0"/>
                <a:cs typeface="ＭＳ Ｐゴシック" charset="0"/>
              </a:rPr>
              <a:t>words, e.g., assets, liabilities, income, </a:t>
            </a:r>
            <a:r>
              <a:rPr lang="en-US" sz="2400" dirty="0" smtClean="0">
                <a:latin typeface="Calibri" charset="0"/>
                <a:ea typeface="ＭＳ Ｐゴシック" charset="0"/>
                <a:cs typeface="ＭＳ Ｐゴシック" charset="0"/>
              </a:rPr>
              <a:t>regulatory capital, etc</a:t>
            </a:r>
            <a:r>
              <a:rPr lang="en-US" sz="2400" dirty="0">
                <a:latin typeface="Calibri" charset="0"/>
                <a:ea typeface="ＭＳ Ｐゴシック" charset="0"/>
                <a:cs typeface="ＭＳ Ｐゴシック" charset="0"/>
              </a:rPr>
              <a:t>. will solve the problem</a:t>
            </a:r>
          </a:p>
          <a:p>
            <a:pPr>
              <a:lnSpc>
                <a:spcPct val="90000"/>
              </a:lnSpc>
            </a:pPr>
            <a:r>
              <a:rPr lang="en-US" sz="2400" dirty="0">
                <a:latin typeface="Calibri" charset="0"/>
                <a:ea typeface="ＭＳ Ｐゴシック" charset="0"/>
                <a:cs typeface="ＭＳ Ｐゴシック" charset="0"/>
              </a:rPr>
              <a:t>But they have not, and they cannot; bound to fail</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51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30420846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normAutofit fontScale="90000"/>
          </a:bodyPr>
          <a:lstStyle/>
          <a:p>
            <a:r>
              <a:rPr lang="en-US" sz="4000" b="1" dirty="0" smtClean="0">
                <a:latin typeface="Calibri" charset="0"/>
                <a:ea typeface="ＭＳ Ｐゴシック" charset="0"/>
                <a:cs typeface="ＭＳ Ｐゴシック" charset="0"/>
              </a:rPr>
              <a:t>A Newspaper Example (of Too-Big-to-Fail)</a:t>
            </a:r>
            <a:endParaRPr lang="en-US" sz="4000" b="1" dirty="0">
              <a:latin typeface="Calibri" charset="0"/>
              <a:ea typeface="ＭＳ Ｐゴシック" charset="0"/>
              <a:cs typeface="ＭＳ Ｐゴシック" charset="0"/>
            </a:endParaRPr>
          </a:p>
        </p:txBody>
      </p:sp>
      <p:sp>
        <p:nvSpPr>
          <p:cNvPr id="20483" name="Rectangle 3"/>
          <p:cNvSpPr>
            <a:spLocks noGrp="1"/>
          </p:cNvSpPr>
          <p:nvPr>
            <p:ph type="body" idx="1"/>
          </p:nvPr>
        </p:nvSpPr>
        <p:spPr/>
        <p:txBody>
          <a:bodyPr/>
          <a:lstStyle/>
          <a:p>
            <a:r>
              <a:rPr lang="en-US" sz="2400">
                <a:latin typeface="Calibri" charset="0"/>
                <a:ea typeface="ＭＳ Ｐゴシック" charset="0"/>
                <a:cs typeface="ＭＳ Ｐゴシック" charset="0"/>
              </a:rPr>
              <a:t>Among a number of sensible amendments under development, Senator Sherrod Brown (D., OH) proposes the following language:</a:t>
            </a:r>
          </a:p>
          <a:p>
            <a:r>
              <a:rPr lang="en-US" sz="2400">
                <a:latin typeface="Calibri" charset="0"/>
                <a:ea typeface="ＭＳ Ｐゴシック" charset="0"/>
                <a:cs typeface="ＭＳ Ｐゴシック" charset="0"/>
              </a:rPr>
              <a:t>"LIMIT ON LIABILITIES FOR BANK HOLDING COMPANIES AND FINANCIAL COMPANIES.--No bank holding company may possess non-deposit liabilities exceeding 3 percent of the annual gross domestic product of the United States."</a:t>
            </a:r>
          </a:p>
          <a:p>
            <a:r>
              <a:rPr lang="en-US" sz="2400">
                <a:latin typeface="Calibri" charset="0"/>
                <a:ea typeface="ＭＳ Ｐゴシック" charset="0"/>
                <a:cs typeface="ＭＳ Ｐゴシック" charset="0"/>
              </a:rPr>
              <a:t>A few paragraphs later, the language considers derivatives:</a:t>
            </a:r>
          </a:p>
          <a:p>
            <a:r>
              <a:rPr lang="en-US" sz="2400">
                <a:latin typeface="Calibri" charset="0"/>
                <a:ea typeface="ＭＳ Ｐゴシック" charset="0"/>
                <a:cs typeface="ＭＳ Ｐゴシック" charset="0"/>
              </a:rPr>
              <a:t>"OFF-BALANCE-SHEET LIABILITIES.--The computation of the limit established under subsection (a) shall take into account off-balance-sheet liabilities."</a:t>
            </a:r>
          </a:p>
          <a:p>
            <a:endParaRPr lang="en-US">
              <a:latin typeface="Calibri" charset="0"/>
              <a:ea typeface="ＭＳ Ｐゴシック" charset="0"/>
              <a:cs typeface="ＭＳ Ｐゴシック" charset="0"/>
            </a:endParaRP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52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8136645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normAutofit fontScale="90000"/>
          </a:bodyPr>
          <a:lstStyle/>
          <a:p>
            <a:r>
              <a:rPr lang="en-US" b="1" dirty="0" smtClean="0">
                <a:latin typeface="Calibri" charset="0"/>
                <a:ea typeface="ＭＳ Ｐゴシック" charset="0"/>
                <a:cs typeface="ＭＳ Ｐゴシック" charset="0"/>
              </a:rPr>
              <a:t>Regulatory </a:t>
            </a:r>
            <a:r>
              <a:rPr lang="en-US" b="1" dirty="0">
                <a:latin typeface="Calibri" charset="0"/>
                <a:ea typeface="ＭＳ Ｐゴシック" charset="0"/>
                <a:cs typeface="ＭＳ Ｐゴシック" charset="0"/>
              </a:rPr>
              <a:t>Language as a Constraint</a:t>
            </a:r>
          </a:p>
        </p:txBody>
      </p:sp>
      <p:sp>
        <p:nvSpPr>
          <p:cNvPr id="21507" name="Rectangle 3"/>
          <p:cNvSpPr>
            <a:spLocks noGrp="1"/>
          </p:cNvSpPr>
          <p:nvPr>
            <p:ph type="body" idx="1"/>
          </p:nvPr>
        </p:nvSpPr>
        <p:spPr/>
        <p:txBody>
          <a:bodyPr/>
          <a:lstStyle/>
          <a:p>
            <a:r>
              <a:rPr lang="en-US" sz="2800">
                <a:latin typeface="Calibri" charset="0"/>
                <a:ea typeface="ＭＳ Ｐゴシック" charset="0"/>
                <a:cs typeface="ＭＳ Ｐゴシック" charset="0"/>
              </a:rPr>
              <a:t>A strong provision for requiring prompt corrective action if any bank exceeds this hard size cap.</a:t>
            </a:r>
          </a:p>
          <a:p>
            <a:r>
              <a:rPr lang="en-US" sz="2800">
                <a:latin typeface="Calibri" charset="0"/>
                <a:ea typeface="ＭＳ Ｐゴシック" charset="0"/>
                <a:cs typeface="ＭＳ Ｐゴシック" charset="0"/>
              </a:rPr>
              <a:t>How many financial engineers and accountants think that this is a hard cap on size, or if it is a cap at all?</a:t>
            </a:r>
          </a:p>
          <a:p>
            <a:r>
              <a:rPr lang="en-US" sz="2800">
                <a:latin typeface="Calibri" charset="0"/>
                <a:ea typeface="ＭＳ Ｐゴシック" charset="0"/>
                <a:cs typeface="ＭＳ Ｐゴシック" charset="0"/>
              </a:rPr>
              <a:t>What will happen if this language became the law to cap the size of financial institutions? (independent of whether you think their size should be capped)</a:t>
            </a:r>
          </a:p>
          <a:p>
            <a:endParaRPr lang="en-US">
              <a:latin typeface="Calibri" charset="0"/>
              <a:ea typeface="ＭＳ Ｐゴシック" charset="0"/>
              <a:cs typeface="ＭＳ Ｐゴシック" charset="0"/>
            </a:endParaRP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53</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468267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dirty="0">
                <a:latin typeface="Calibri" charset="0"/>
                <a:ea typeface="ＭＳ Ｐゴシック" charset="0"/>
                <a:cs typeface="ＭＳ Ｐゴシック" charset="0"/>
              </a:rPr>
              <a:t>Yet the Debate Goes On</a:t>
            </a:r>
          </a:p>
        </p:txBody>
      </p:sp>
      <p:sp>
        <p:nvSpPr>
          <p:cNvPr id="22531" name="Content Placeholder 2"/>
          <p:cNvSpPr>
            <a:spLocks noGrp="1"/>
          </p:cNvSpPr>
          <p:nvPr>
            <p:ph idx="1"/>
          </p:nvPr>
        </p:nvSpPr>
        <p:spPr/>
        <p:txBody>
          <a:bodyPr/>
          <a:lstStyle/>
          <a:p>
            <a:r>
              <a:rPr lang="en-US" sz="2400" dirty="0">
                <a:latin typeface="Calibri" charset="0"/>
                <a:ea typeface="ＭＳ Ｐゴシック" charset="0"/>
                <a:cs typeface="ＭＳ Ｐゴシック" charset="0"/>
              </a:rPr>
              <a:t>Naturally, the Federal Reserve is pushing back.</a:t>
            </a:r>
          </a:p>
          <a:p>
            <a:r>
              <a:rPr lang="en-US" sz="2400" dirty="0">
                <a:latin typeface="Calibri" charset="0"/>
                <a:ea typeface="ＭＳ Ｐゴシック" charset="0"/>
                <a:cs typeface="ＭＳ Ｐゴシック" charset="0"/>
              </a:rPr>
              <a:t>The Fed's argument is that any kind of size limitation would be too blunt an instrument - successful regulation requires nuance and subtlety.</a:t>
            </a:r>
          </a:p>
          <a:p>
            <a:r>
              <a:rPr lang="en-US" sz="2400" dirty="0">
                <a:latin typeface="Calibri" charset="0"/>
                <a:ea typeface="ＭＳ Ｐゴシック" charset="0"/>
                <a:cs typeface="ＭＳ Ｐゴシック" charset="0"/>
              </a:rPr>
              <a:t>Perhaps, but there's a big problem with relying on subtle regulators. Over the past thirty years, almost all our regulators and supervisors have become either sleepy or captured - in a cognitive sense - by the very people they are supposed to be watching over. (Chapters 3 and 4 in </a:t>
            </a:r>
            <a:r>
              <a:rPr lang="en-US" sz="2400" i="1" u="sng" dirty="0">
                <a:latin typeface="Calibri" charset="0"/>
                <a:ea typeface="ＭＳ Ｐゴシック" charset="0"/>
                <a:cs typeface="ＭＳ Ｐゴシック" charset="0"/>
              </a:rPr>
              <a:t>13 Bankers</a:t>
            </a:r>
            <a:r>
              <a:rPr lang="en-US" sz="2400" dirty="0">
                <a:latin typeface="Calibri" charset="0"/>
                <a:ea typeface="ＭＳ Ｐゴシック" charset="0"/>
                <a:cs typeface="ＭＳ Ｐゴシック" charset="0"/>
              </a:rPr>
              <a:t> document this in </a:t>
            </a:r>
            <a:r>
              <a:rPr lang="en-US" sz="2400" dirty="0" smtClean="0">
                <a:latin typeface="Calibri" charset="0"/>
                <a:ea typeface="ＭＳ Ｐゴシック" charset="0"/>
                <a:cs typeface="ＭＳ Ｐゴシック" charset="0"/>
              </a:rPr>
              <a:t>detail)</a:t>
            </a:r>
            <a:endParaRPr lang="en-US" sz="24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54</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5848021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r>
              <a:rPr lang="en-US" b="1" dirty="0">
                <a:latin typeface="Calibri" charset="0"/>
                <a:ea typeface="ＭＳ Ｐゴシック" charset="0"/>
                <a:cs typeface="ＭＳ Ｐゴシック" charset="0"/>
              </a:rPr>
              <a:t>These are Good Points, but Largely Irrelevant</a:t>
            </a:r>
          </a:p>
        </p:txBody>
      </p:sp>
      <p:sp>
        <p:nvSpPr>
          <p:cNvPr id="23555" name="Content Placeholder 2"/>
          <p:cNvSpPr>
            <a:spLocks noGrp="1"/>
          </p:cNvSpPr>
          <p:nvPr>
            <p:ph idx="1"/>
          </p:nvPr>
        </p:nvSpPr>
        <p:spPr/>
        <p:txBody>
          <a:bodyPr>
            <a:normAutofit lnSpcReduction="10000"/>
          </a:bodyPr>
          <a:lstStyle/>
          <a:p>
            <a:r>
              <a:rPr lang="en-US" sz="2400" dirty="0">
                <a:latin typeface="Calibri" charset="0"/>
                <a:ea typeface="ＭＳ Ｐゴシック" charset="0"/>
                <a:cs typeface="ＭＳ Ｐゴシック" charset="0"/>
              </a:rPr>
              <a:t>… Or just think about this. The New York Fed is run by a senior executive of Goldman Sachs. At the same time, the former head of the New York Fed holds a top position at Goldman - where he is responsible for interacting with regulators around the world. And the practices, if not the explicit rules, of the New York Fed apparently </a:t>
            </a:r>
            <a:r>
              <a:rPr lang="en-US" sz="2400" u="sng" dirty="0">
                <a:latin typeface="Calibri" charset="0"/>
                <a:ea typeface="ＭＳ Ｐゴシック" charset="0"/>
                <a:cs typeface="ＭＳ Ｐゴシック" charset="0"/>
              </a:rPr>
              <a:t>permit its board members</a:t>
            </a:r>
            <a:r>
              <a:rPr lang="en-US" sz="2400" dirty="0">
                <a:latin typeface="Calibri" charset="0"/>
                <a:ea typeface="ＭＳ Ｐゴシック" charset="0"/>
                <a:cs typeface="ＭＳ Ｐゴシック" charset="0"/>
              </a:rPr>
              <a:t> to buy stock in companies that the Fed oversees. Please explain exactly how this web of arrangements will help keep regulation strong and effective moving forward.</a:t>
            </a:r>
          </a:p>
          <a:p>
            <a:r>
              <a:rPr lang="en-US" sz="2400" dirty="0">
                <a:latin typeface="Calibri" charset="0"/>
                <a:ea typeface="ＭＳ Ｐゴシック" charset="0"/>
                <a:cs typeface="ＭＳ Ｐゴシック" charset="0"/>
              </a:rPr>
              <a:t>The point is: Can </a:t>
            </a:r>
            <a:r>
              <a:rPr lang="en-US" sz="2400" dirty="0" smtClean="0">
                <a:latin typeface="Calibri" charset="0"/>
                <a:ea typeface="ＭＳ Ｐゴシック" charset="0"/>
                <a:cs typeface="ＭＳ Ｐゴシック" charset="0"/>
              </a:rPr>
              <a:t>regulatory and accounting </a:t>
            </a:r>
            <a:r>
              <a:rPr lang="en-US" sz="2400" dirty="0">
                <a:latin typeface="Calibri" charset="0"/>
                <a:ea typeface="ＭＳ Ｐゴシック" charset="0"/>
                <a:cs typeface="ＭＳ Ｐゴシック" charset="0"/>
              </a:rPr>
              <a:t>rules written in English words serve as effective constraints on financial engineering?</a:t>
            </a:r>
          </a:p>
          <a:p>
            <a:r>
              <a:rPr lang="en-US" sz="2400" dirty="0">
                <a:latin typeface="Calibri" charset="0"/>
                <a:ea typeface="ＭＳ Ｐゴシック" charset="0"/>
                <a:cs typeface="ＭＳ Ｐゴシック" charset="0"/>
              </a:rPr>
              <a:t>My answer is no. I hope this is not true.</a:t>
            </a:r>
          </a:p>
          <a:p>
            <a:endParaRPr lang="en-US"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40214387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pPr eaLnBrk="1" hangingPunct="1"/>
            <a:r>
              <a:rPr lang="en-US" sz="4000" b="1" dirty="0">
                <a:latin typeface="Calibri" charset="0"/>
                <a:ea typeface="ＭＳ Ｐゴシック" charset="0"/>
                <a:cs typeface="ＭＳ Ｐゴシック" charset="0"/>
              </a:rPr>
              <a:t>Social Norms of Accounting and Finance</a:t>
            </a:r>
          </a:p>
        </p:txBody>
      </p:sp>
      <p:sp>
        <p:nvSpPr>
          <p:cNvPr id="24579" name="Content Placeholder 2"/>
          <p:cNvSpPr>
            <a:spLocks noGrp="1"/>
          </p:cNvSpPr>
          <p:nvPr>
            <p:ph idx="1"/>
          </p:nvPr>
        </p:nvSpPr>
        <p:spPr/>
        <p:txBody>
          <a:bodyPr/>
          <a:lstStyle/>
          <a:p>
            <a:pPr eaLnBrk="1" hangingPunct="1">
              <a:lnSpc>
                <a:spcPct val="80000"/>
              </a:lnSpc>
            </a:pPr>
            <a:r>
              <a:rPr lang="en-US" sz="2200" dirty="0">
                <a:solidFill>
                  <a:srgbClr val="000000"/>
                </a:solidFill>
                <a:latin typeface="Calibri" charset="0"/>
                <a:ea typeface="ＭＳ Ｐゴシック" charset="0"/>
                <a:cs typeface="ＭＳ Ｐゴシック" charset="0"/>
              </a:rPr>
              <a:t>I personally doubt that a non-cooperative game between financial engineers and </a:t>
            </a:r>
            <a:r>
              <a:rPr lang="en-US" sz="2200" dirty="0" smtClean="0">
                <a:solidFill>
                  <a:srgbClr val="000000"/>
                </a:solidFill>
                <a:latin typeface="Calibri" charset="0"/>
                <a:ea typeface="ＭＳ Ｐゴシック" charset="0"/>
                <a:cs typeface="ＭＳ Ｐゴシック" charset="0"/>
              </a:rPr>
              <a:t>regulators </a:t>
            </a:r>
            <a:r>
              <a:rPr lang="en-US" sz="2200" dirty="0">
                <a:solidFill>
                  <a:srgbClr val="000000"/>
                </a:solidFill>
                <a:latin typeface="Calibri" charset="0"/>
                <a:ea typeface="ＭＳ Ｐゴシック" charset="0"/>
                <a:cs typeface="ＭＳ Ｐゴシック" charset="0"/>
              </a:rPr>
              <a:t>has led us to a socially efficient outcome</a:t>
            </a:r>
          </a:p>
          <a:p>
            <a:pPr eaLnBrk="1" hangingPunct="1">
              <a:lnSpc>
                <a:spcPct val="80000"/>
              </a:lnSpc>
            </a:pPr>
            <a:r>
              <a:rPr lang="en-US" sz="2200" dirty="0" smtClean="0">
                <a:solidFill>
                  <a:srgbClr val="000000"/>
                </a:solidFill>
                <a:latin typeface="Calibri" charset="0"/>
                <a:ea typeface="ＭＳ Ｐゴシック" charset="0"/>
                <a:cs typeface="ＭＳ Ｐゴシック" charset="0"/>
              </a:rPr>
              <a:t>Regulators </a:t>
            </a:r>
            <a:r>
              <a:rPr lang="en-US" sz="2200" dirty="0">
                <a:solidFill>
                  <a:srgbClr val="000000"/>
                </a:solidFill>
                <a:latin typeface="Calibri" charset="0"/>
                <a:ea typeface="ＭＳ Ｐゴシック" charset="0"/>
                <a:cs typeface="ＭＳ Ｐゴシック" charset="0"/>
              </a:rPr>
              <a:t>have, over the past eight decades, increasingly come to rely on written rules as opposed to their judgment and social norms of their profession</a:t>
            </a:r>
          </a:p>
          <a:p>
            <a:pPr eaLnBrk="1" hangingPunct="1">
              <a:lnSpc>
                <a:spcPct val="80000"/>
              </a:lnSpc>
            </a:pPr>
            <a:r>
              <a:rPr lang="en-US" sz="2200" dirty="0">
                <a:solidFill>
                  <a:srgbClr val="000000"/>
                </a:solidFill>
                <a:latin typeface="Calibri" charset="0"/>
                <a:ea typeface="ＭＳ Ｐゴシック" charset="0"/>
                <a:cs typeface="ＭＳ Ｐゴシック" charset="0"/>
              </a:rPr>
              <a:t>Financial engineers, on the other hand consider it their own professional duty to design whatever instruments/transactions/organizations will best serve the immediate interests of their clients under the prevailing written standards of financial reporting</a:t>
            </a:r>
          </a:p>
          <a:p>
            <a:pPr eaLnBrk="1" hangingPunct="1">
              <a:lnSpc>
                <a:spcPct val="80000"/>
              </a:lnSpc>
            </a:pPr>
            <a:r>
              <a:rPr lang="en-US" sz="2200" dirty="0">
                <a:solidFill>
                  <a:srgbClr val="000000"/>
                </a:solidFill>
                <a:latin typeface="Calibri" charset="0"/>
                <a:ea typeface="ＭＳ Ｐゴシック" charset="0"/>
                <a:cs typeface="ＭＳ Ｐゴシック" charset="0"/>
              </a:rPr>
              <a:t>Social norms play a diminishing, if any, role on either side</a:t>
            </a:r>
          </a:p>
          <a:p>
            <a:pPr eaLnBrk="1" hangingPunct="1">
              <a:lnSpc>
                <a:spcPct val="80000"/>
              </a:lnSpc>
            </a:pPr>
            <a:r>
              <a:rPr lang="en-US" sz="2200" dirty="0">
                <a:solidFill>
                  <a:srgbClr val="000000"/>
                </a:solidFill>
                <a:latin typeface="Calibri" charset="0"/>
                <a:ea typeface="ＭＳ Ｐゴシック" charset="0"/>
                <a:cs typeface="ＭＳ Ｐゴシック" charset="0"/>
              </a:rPr>
              <a:t>Is it possible that some part of the blame for the systemic failures of the recent years may be linked to this diminishing role?</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56</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8964172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pPr eaLnBrk="1" hangingPunct="1"/>
            <a:r>
              <a:rPr lang="en-US" sz="4000" b="1" dirty="0">
                <a:latin typeface="Calibri" charset="0"/>
                <a:ea typeface="ＭＳ Ｐゴシック" charset="0"/>
                <a:cs typeface="ＭＳ Ｐゴシック" charset="0"/>
              </a:rPr>
              <a:t>Ethics and Moral Code in Business Programs</a:t>
            </a:r>
          </a:p>
        </p:txBody>
      </p:sp>
      <p:sp>
        <p:nvSpPr>
          <p:cNvPr id="25603" name="Content Placeholder 2"/>
          <p:cNvSpPr>
            <a:spLocks noGrp="1"/>
          </p:cNvSpPr>
          <p:nvPr>
            <p:ph idx="1"/>
          </p:nvPr>
        </p:nvSpPr>
        <p:spPr/>
        <p:txBody>
          <a:bodyPr/>
          <a:lstStyle/>
          <a:p>
            <a:pPr eaLnBrk="1" hangingPunct="1">
              <a:lnSpc>
                <a:spcPct val="80000"/>
              </a:lnSpc>
            </a:pPr>
            <a:r>
              <a:rPr lang="en-US" sz="2200" dirty="0" err="1">
                <a:solidFill>
                  <a:srgbClr val="000000"/>
                </a:solidFill>
                <a:latin typeface="Calibri" charset="0"/>
                <a:ea typeface="ＭＳ Ｐゴシック" charset="0"/>
                <a:cs typeface="ＭＳ Ｐゴシック" charset="0"/>
              </a:rPr>
              <a:t>Shiller</a:t>
            </a:r>
            <a:r>
              <a:rPr lang="en-US" sz="2200" dirty="0">
                <a:solidFill>
                  <a:srgbClr val="000000"/>
                </a:solidFill>
                <a:latin typeface="Calibri" charset="0"/>
                <a:ea typeface="ＭＳ Ｐゴシック" charset="0"/>
                <a:cs typeface="ＭＳ Ｐゴシック" charset="0"/>
              </a:rPr>
              <a:t>: </a:t>
            </a:r>
            <a:r>
              <a:rPr lang="ja-JP" altLang="en-US" sz="2200" dirty="0">
                <a:solidFill>
                  <a:srgbClr val="000000"/>
                </a:solidFill>
                <a:latin typeface="Calibri" charset="0"/>
                <a:ea typeface="ＭＳ Ｐゴシック" charset="0"/>
                <a:cs typeface="ＭＳ Ｐゴシック" charset="0"/>
              </a:rPr>
              <a:t>“</a:t>
            </a:r>
            <a:r>
              <a:rPr lang="en-US" sz="2200" dirty="0">
                <a:solidFill>
                  <a:srgbClr val="000000"/>
                </a:solidFill>
                <a:latin typeface="Calibri" charset="0"/>
                <a:ea typeface="ＭＳ Ｐゴシック" charset="0"/>
                <a:cs typeface="ＭＳ Ｐゴシック" charset="0"/>
              </a:rPr>
              <a:t>Many schools now offer a course in business ethics, and some even try to integrate business ethics into their other courses. But nowhere is ethics seen as the centerpiece or even integral part of the curriculum. And even when business students do take an ethics course, the theoretical framework of the core courses tends to be so devoid of any moral content that the discussion of ethics must seem like some side order of overcooked vegetable</a:t>
            </a:r>
            <a:r>
              <a:rPr lang="ja-JP" altLang="en-US" sz="2200" dirty="0">
                <a:solidFill>
                  <a:srgbClr val="000000"/>
                </a:solidFill>
                <a:latin typeface="Calibri" charset="0"/>
                <a:ea typeface="ＭＳ Ｐゴシック" charset="0"/>
                <a:cs typeface="ＭＳ Ｐゴシック" charset="0"/>
              </a:rPr>
              <a:t>”</a:t>
            </a:r>
            <a:r>
              <a:rPr lang="en-US" sz="2200" dirty="0">
                <a:solidFill>
                  <a:srgbClr val="000000"/>
                </a:solidFill>
                <a:latin typeface="Calibri" charset="0"/>
                <a:ea typeface="ＭＳ Ｐゴシック" charset="0"/>
                <a:cs typeface="ＭＳ Ｐゴシック" charset="0"/>
              </a:rPr>
              <a:t>.</a:t>
            </a:r>
          </a:p>
          <a:p>
            <a:pPr eaLnBrk="1" hangingPunct="1">
              <a:lnSpc>
                <a:spcPct val="80000"/>
              </a:lnSpc>
            </a:pPr>
            <a:r>
              <a:rPr lang="en-US" sz="2200" dirty="0">
                <a:solidFill>
                  <a:srgbClr val="000000"/>
                </a:solidFill>
                <a:latin typeface="Calibri" charset="0"/>
                <a:ea typeface="ＭＳ Ｐゴシック" charset="0"/>
                <a:cs typeface="ＭＳ Ｐゴシック" charset="0"/>
              </a:rPr>
              <a:t>If the role of ethics in curriculum is minimal, what is the role of ethics (i.e., social consequences of our work) in choosing the substantive topics of our research</a:t>
            </a:r>
          </a:p>
          <a:p>
            <a:pPr eaLnBrk="1" hangingPunct="1">
              <a:lnSpc>
                <a:spcPct val="80000"/>
              </a:lnSpc>
            </a:pPr>
            <a:r>
              <a:rPr lang="en-US" sz="2200" dirty="0">
                <a:solidFill>
                  <a:srgbClr val="000000"/>
                </a:solidFill>
                <a:latin typeface="Calibri" charset="0"/>
                <a:ea typeface="ＭＳ Ｐゴシック" charset="0"/>
                <a:cs typeface="ＭＳ Ｐゴシック" charset="0"/>
              </a:rPr>
              <a:t>Identifying mispricing of securities, for example, may help move prices to more efficient levels</a:t>
            </a:r>
          </a:p>
          <a:p>
            <a:pPr eaLnBrk="1" hangingPunct="1">
              <a:lnSpc>
                <a:spcPct val="80000"/>
              </a:lnSpc>
            </a:pPr>
            <a:r>
              <a:rPr lang="en-US" sz="2200" dirty="0">
                <a:solidFill>
                  <a:srgbClr val="000000"/>
                </a:solidFill>
                <a:latin typeface="Calibri" charset="0"/>
                <a:ea typeface="ＭＳ Ｐゴシック" charset="0"/>
                <a:cs typeface="ＭＳ Ｐゴシック" charset="0"/>
              </a:rPr>
              <a:t>What about identifying a way of redesigning a transaction so a financial obligation will not show up on the balance sheet under the prevailing </a:t>
            </a:r>
            <a:r>
              <a:rPr lang="en-US" sz="2200" dirty="0" smtClean="0">
                <a:solidFill>
                  <a:srgbClr val="000000"/>
                </a:solidFill>
                <a:latin typeface="Calibri" charset="0"/>
                <a:ea typeface="ＭＳ Ｐゴシック" charset="0"/>
                <a:cs typeface="ＭＳ Ｐゴシック" charset="0"/>
              </a:rPr>
              <a:t>regulatory standards</a:t>
            </a:r>
            <a:r>
              <a:rPr lang="en-US" sz="2200" dirty="0">
                <a:solidFill>
                  <a:srgbClr val="000000"/>
                </a:solidFill>
                <a:latin typeface="Calibri" charset="0"/>
                <a:ea typeface="ＭＳ Ｐゴシック" charset="0"/>
                <a:cs typeface="ＭＳ Ｐゴシック" charset="0"/>
              </a:rPr>
              <a:t>?</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57</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87744512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b="1" dirty="0">
                <a:latin typeface="Calibri" charset="0"/>
                <a:ea typeface="ＭＳ Ｐゴシック" charset="0"/>
                <a:cs typeface="ＭＳ Ｐゴシック" charset="0"/>
              </a:rPr>
              <a:t>In Summary</a:t>
            </a:r>
          </a:p>
        </p:txBody>
      </p:sp>
      <p:sp>
        <p:nvSpPr>
          <p:cNvPr id="29699" name="Content Placeholder 2"/>
          <p:cNvSpPr>
            <a:spLocks noGrp="1"/>
          </p:cNvSpPr>
          <p:nvPr>
            <p:ph idx="1"/>
          </p:nvPr>
        </p:nvSpPr>
        <p:spPr/>
        <p:txBody>
          <a:bodyPr>
            <a:normAutofit fontScale="92500" lnSpcReduction="10000"/>
          </a:bodyPr>
          <a:lstStyle/>
          <a:p>
            <a:pPr eaLnBrk="1" hangingPunct="1">
              <a:lnSpc>
                <a:spcPct val="90000"/>
              </a:lnSpc>
            </a:pPr>
            <a:r>
              <a:rPr lang="en-US" sz="2700" dirty="0" smtClean="0">
                <a:solidFill>
                  <a:srgbClr val="000000"/>
                </a:solidFill>
                <a:latin typeface="Calibri" charset="0"/>
                <a:ea typeface="ＭＳ Ｐゴシック" charset="0"/>
                <a:cs typeface="ＭＳ Ｐゴシック" charset="0"/>
              </a:rPr>
              <a:t>With the development of mathematical finance, financial engineers rapidly redesign transactions, instruments, and business entities to render prudential and reporting regulation in the financial services ineffective.</a:t>
            </a:r>
          </a:p>
          <a:p>
            <a:pPr eaLnBrk="1" hangingPunct="1">
              <a:lnSpc>
                <a:spcPct val="90000"/>
              </a:lnSpc>
            </a:pPr>
            <a:r>
              <a:rPr lang="en-US" sz="2700" dirty="0" smtClean="0">
                <a:solidFill>
                  <a:srgbClr val="000000"/>
                </a:solidFill>
                <a:latin typeface="Calibri" charset="0"/>
                <a:ea typeface="ＭＳ Ｐゴシック" charset="0"/>
                <a:cs typeface="ＭＳ Ｐゴシック" charset="0"/>
              </a:rPr>
              <a:t>This new reality has been a key element of the celebrated regulatory and reporting crises of the past dozen years.</a:t>
            </a:r>
          </a:p>
          <a:p>
            <a:pPr eaLnBrk="1" hangingPunct="1">
              <a:lnSpc>
                <a:spcPct val="90000"/>
              </a:lnSpc>
            </a:pPr>
            <a:r>
              <a:rPr lang="en-US" sz="2700" dirty="0" err="1" smtClean="0">
                <a:solidFill>
                  <a:srgbClr val="000000"/>
                </a:solidFill>
                <a:latin typeface="Calibri" charset="0"/>
                <a:ea typeface="ＭＳ Ｐゴシック" charset="0"/>
                <a:cs typeface="ＭＳ Ｐゴシック" charset="0"/>
              </a:rPr>
              <a:t>Band-aid</a:t>
            </a:r>
            <a:r>
              <a:rPr lang="en-US" sz="2700" dirty="0" smtClean="0">
                <a:solidFill>
                  <a:srgbClr val="000000"/>
                </a:solidFill>
                <a:latin typeface="Calibri" charset="0"/>
                <a:ea typeface="ＭＳ Ｐゴシック" charset="0"/>
                <a:cs typeface="ＭＳ Ｐゴシック" charset="0"/>
              </a:rPr>
              <a:t> solutions for this new fundamental reality (such as Basel III and IFRS fair value accounting) have little prospect of success</a:t>
            </a:r>
          </a:p>
          <a:p>
            <a:pPr eaLnBrk="1" hangingPunct="1">
              <a:lnSpc>
                <a:spcPct val="90000"/>
              </a:lnSpc>
            </a:pPr>
            <a:r>
              <a:rPr lang="en-US" sz="2700" dirty="0" smtClean="0">
                <a:solidFill>
                  <a:srgbClr val="000000"/>
                </a:solidFill>
                <a:latin typeface="Calibri" charset="0"/>
                <a:ea typeface="ＭＳ Ｐゴシック" charset="0"/>
                <a:cs typeface="ＭＳ Ｐゴシック" charset="0"/>
              </a:rPr>
              <a:t>What</a:t>
            </a:r>
            <a:r>
              <a:rPr lang="en-US" sz="2700" dirty="0">
                <a:solidFill>
                  <a:srgbClr val="000000"/>
                </a:solidFill>
                <a:latin typeface="Calibri" charset="0"/>
                <a:ea typeface="ＭＳ Ｐゴシック" charset="0"/>
                <a:cs typeface="ＭＳ Ｐゴシック" charset="0"/>
              </a:rPr>
              <a:t>, if any thing, should we, and can we do about this?</a:t>
            </a:r>
          </a:p>
          <a:p>
            <a:pPr eaLnBrk="1" hangingPunct="1">
              <a:lnSpc>
                <a:spcPct val="90000"/>
              </a:lnSpc>
            </a:pPr>
            <a:r>
              <a:rPr lang="en-US" sz="2700" dirty="0">
                <a:solidFill>
                  <a:srgbClr val="000000"/>
                </a:solidFill>
                <a:latin typeface="Calibri" charset="0"/>
                <a:ea typeface="ＭＳ Ｐゴシック" charset="0"/>
                <a:cs typeface="ＭＳ Ｐゴシック" charset="0"/>
              </a:rPr>
              <a:t>Are there some alternatives to bringing in a sense of social responsibility for the consequences of our research agendas? If so, let us explore them.</a:t>
            </a: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58</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98028357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Good Banking is Boring</a:t>
            </a:r>
            <a:endParaRPr lang="en-US" b="1" dirty="0"/>
          </a:p>
        </p:txBody>
      </p:sp>
      <p:sp>
        <p:nvSpPr>
          <p:cNvPr id="3" name="Content Placeholder 2"/>
          <p:cNvSpPr>
            <a:spLocks noGrp="1"/>
          </p:cNvSpPr>
          <p:nvPr>
            <p:ph idx="1"/>
          </p:nvPr>
        </p:nvSpPr>
        <p:spPr/>
        <p:txBody>
          <a:bodyPr>
            <a:normAutofit fontScale="85000" lnSpcReduction="10000"/>
          </a:bodyPr>
          <a:lstStyle/>
          <a:p>
            <a:r>
              <a:rPr lang="en-US" dirty="0" smtClean="0"/>
              <a:t>Our lives depend on efficient functioning of many systems (e.g., electrical wiring, plumbing, foundations of our buildings, telephones, and computer networks)</a:t>
            </a:r>
          </a:p>
          <a:p>
            <a:r>
              <a:rPr lang="en-US" dirty="0" smtClean="0"/>
              <a:t>All such essential and critical systems are made efficient and routine to the point of being boring, low paying jobs, following pre-specified procedures and codes.</a:t>
            </a:r>
          </a:p>
          <a:p>
            <a:r>
              <a:rPr lang="en-US" dirty="0" smtClean="0"/>
              <a:t>Innovations are slow, but made only after much experience and regulatory deliberation.</a:t>
            </a:r>
          </a:p>
          <a:p>
            <a:r>
              <a:rPr lang="en-US" dirty="0" smtClean="0"/>
              <a:t>Excitement in such essential fields portends disaster (e.g., electrical wiring of Boeing 787 </a:t>
            </a:r>
            <a:r>
              <a:rPr lang="en-US" dirty="0" err="1" smtClean="0"/>
              <a:t>Dreamliner</a:t>
            </a:r>
            <a:r>
              <a:rPr lang="en-US" dirty="0" smtClean="0"/>
              <a:t>)</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59</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p:txBody>
          <a:bodyPr/>
          <a:lstStyle/>
          <a:p>
            <a:r>
              <a:rPr lang="en-US" b="1" dirty="0" smtClean="0"/>
              <a:t>1. General Standards</a:t>
            </a:r>
          </a:p>
        </p:txBody>
      </p:sp>
      <p:sp>
        <p:nvSpPr>
          <p:cNvPr id="17413" name="Rectangle 3"/>
          <p:cNvSpPr>
            <a:spLocks noGrp="1" noChangeArrowheads="1"/>
          </p:cNvSpPr>
          <p:nvPr>
            <p:ph idx="1"/>
          </p:nvPr>
        </p:nvSpPr>
        <p:spPr>
          <a:xfrm>
            <a:off x="457200" y="1243584"/>
            <a:ext cx="8229600" cy="4882579"/>
          </a:xfrm>
        </p:spPr>
        <p:txBody>
          <a:bodyPr>
            <a:normAutofit/>
          </a:bodyPr>
          <a:lstStyle/>
          <a:p>
            <a:pPr marL="609600" indent="-609600">
              <a:lnSpc>
                <a:spcPct val="90000"/>
              </a:lnSpc>
            </a:pPr>
            <a:r>
              <a:rPr lang="en-US" sz="2800" dirty="0" smtClean="0"/>
              <a:t>General standards of financial reporting and regulation applied across time, economies, industries and corporate size and organizational forms best serve the society (e.g., Basel, IFRS, FAS).</a:t>
            </a:r>
          </a:p>
          <a:p>
            <a:pPr marL="990600" lvl="1" indent="-533400">
              <a:lnSpc>
                <a:spcPct val="90000"/>
              </a:lnSpc>
            </a:pPr>
            <a:r>
              <a:rPr lang="en-US" sz="2400" dirty="0" smtClean="0"/>
              <a:t>Standardization does save costs and effort, (electrical plugs, clothing, cars, street grids, commercial codes)</a:t>
            </a:r>
          </a:p>
          <a:p>
            <a:pPr marL="990600" lvl="1" indent="-533400">
              <a:lnSpc>
                <a:spcPct val="90000"/>
              </a:lnSpc>
            </a:pPr>
            <a:r>
              <a:rPr lang="en-US" sz="2400" dirty="0" smtClean="0"/>
              <a:t>Becomes counterproductive beyond certain limits when environments to which they are applied are diverse</a:t>
            </a:r>
          </a:p>
          <a:p>
            <a:pPr marL="990600" lvl="1" indent="-533400">
              <a:lnSpc>
                <a:spcPct val="90000"/>
              </a:lnSpc>
            </a:pPr>
            <a:r>
              <a:rPr lang="en-US" sz="2400" dirty="0" smtClean="0"/>
              <a:t>How do we know the limit of standardization?</a:t>
            </a:r>
          </a:p>
          <a:p>
            <a:pPr marL="990600" lvl="1" indent="-533400">
              <a:lnSpc>
                <a:spcPct val="90000"/>
              </a:lnSpc>
            </a:pPr>
            <a:r>
              <a:rPr lang="en-US" sz="2400" dirty="0" smtClean="0"/>
              <a:t>Rhetoric of universal accounting standards and universal language (Esperanto?)</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4052125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Creativity in Finance</a:t>
            </a:r>
            <a:endParaRPr lang="en-US" b="1" dirty="0"/>
          </a:p>
        </p:txBody>
      </p:sp>
      <p:sp>
        <p:nvSpPr>
          <p:cNvPr id="3" name="Content Placeholder 2"/>
          <p:cNvSpPr>
            <a:spLocks noGrp="1"/>
          </p:cNvSpPr>
          <p:nvPr>
            <p:ph idx="1"/>
          </p:nvPr>
        </p:nvSpPr>
        <p:spPr>
          <a:xfrm>
            <a:off x="457200" y="1600200"/>
            <a:ext cx="8229600" cy="4525963"/>
          </a:xfrm>
        </p:spPr>
        <p:txBody>
          <a:bodyPr>
            <a:normAutofit fontScale="85000" lnSpcReduction="10000"/>
          </a:bodyPr>
          <a:lstStyle/>
          <a:p>
            <a:r>
              <a:rPr lang="en-US" dirty="0" smtClean="0"/>
              <a:t>These consequences of financial engineering suggest that the social consequences of creativity in finance can be as socially detrimental as creativity in accounting</a:t>
            </a:r>
          </a:p>
          <a:p>
            <a:r>
              <a:rPr lang="en-US" dirty="0" smtClean="0"/>
              <a:t>Objects of finance consist of (are defined) entirely by the relevant covenants and the accounting system</a:t>
            </a:r>
          </a:p>
          <a:p>
            <a:r>
              <a:rPr lang="en-US" dirty="0" smtClean="0"/>
              <a:t>To the extent financial institutions have significant social externalities, and receive special support in form access to borrowing from the central banks</a:t>
            </a:r>
          </a:p>
          <a:p>
            <a:r>
              <a:rPr lang="en-US" dirty="0" smtClean="0"/>
              <a:t>Their transactions have to confined to those conforming to a pre-approved template.</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60</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Lesson from History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Financial services became exciting and high-paying in the 1920s, and dropped to a low level after the great crash of 1929.</a:t>
            </a:r>
          </a:p>
          <a:p>
            <a:r>
              <a:rPr lang="en-US" dirty="0" smtClean="0"/>
              <a:t>After half-a-century of excitement and high paying jobs and finance, we have seen another global crisis.</a:t>
            </a:r>
          </a:p>
          <a:p>
            <a:r>
              <a:rPr lang="en-US" dirty="0" smtClean="0"/>
              <a:t>We need to assess the contribution of the new finance to GDP and social welfare, and assess if it is better to return it to a boring trade which is confined to a small set of pre-approved transactions.</a:t>
            </a:r>
          </a:p>
          <a:p>
            <a:r>
              <a:rPr lang="en-US" dirty="0" smtClean="0"/>
              <a:t>Remuneration of people working in such an industry will return to low levels, but the rest of society may be safer and prosperous.</a:t>
            </a:r>
            <a:endParaRPr lang="en-US" dirty="0"/>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61</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p:nvPr>
        </p:nvSpPr>
        <p:spPr/>
        <p:txBody>
          <a:bodyPr>
            <a:normAutofit/>
          </a:bodyPr>
          <a:lstStyle/>
          <a:p>
            <a:r>
              <a:rPr lang="en-US" sz="4000" b="1" smtClean="0"/>
              <a:t> 13. New Problems, New Solutions</a:t>
            </a:r>
          </a:p>
        </p:txBody>
      </p:sp>
      <p:sp>
        <p:nvSpPr>
          <p:cNvPr id="41989" name="Rectangle 3"/>
          <p:cNvSpPr>
            <a:spLocks noGrp="1" noChangeArrowheads="1"/>
          </p:cNvSpPr>
          <p:nvPr>
            <p:ph idx="1"/>
          </p:nvPr>
        </p:nvSpPr>
        <p:spPr/>
        <p:txBody>
          <a:bodyPr>
            <a:normAutofit/>
          </a:bodyPr>
          <a:lstStyle/>
          <a:p>
            <a:pPr marL="609600" indent="-609600"/>
            <a:r>
              <a:rPr lang="en-US" dirty="0" smtClean="0"/>
              <a:t>We may often assume that financial regulation and governance problems originated in the 20th century</a:t>
            </a:r>
          </a:p>
          <a:p>
            <a:pPr marL="990600" lvl="1" indent="-533400"/>
            <a:r>
              <a:rPr lang="en-US" dirty="0" smtClean="0"/>
              <a:t>History tells us otherwise</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62</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95684786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1"/>
          <p:cNvSpPr>
            <a:spLocks noGrp="1"/>
          </p:cNvSpPr>
          <p:nvPr>
            <p:ph type="dt" sz="quarter" idx="10"/>
          </p:nvPr>
        </p:nvSpPr>
        <p:spPr>
          <a:noFill/>
        </p:spPr>
        <p:txBody>
          <a:bodyPr/>
          <a:lstStyle/>
          <a:p>
            <a:r>
              <a:rPr lang="en-US" smtClean="0"/>
              <a:t>1/18/2013</a:t>
            </a:r>
            <a:endParaRPr lang="en-US"/>
          </a:p>
        </p:txBody>
      </p:sp>
      <p:sp>
        <p:nvSpPr>
          <p:cNvPr id="44037" name="Rectangle 4"/>
          <p:cNvSpPr>
            <a:spLocks noChangeArrowheads="1"/>
          </p:cNvSpPr>
          <p:nvPr/>
        </p:nvSpPr>
        <p:spPr bwMode="auto">
          <a:xfrm>
            <a:off x="-3244850" y="134938"/>
            <a:ext cx="15633700" cy="6588125"/>
          </a:xfrm>
          <a:prstGeom prst="rect">
            <a:avLst/>
          </a:prstGeom>
          <a:noFill/>
          <a:ln w="9525">
            <a:noFill/>
            <a:miter lim="800000"/>
            <a:headEnd/>
            <a:tailEnd/>
          </a:ln>
        </p:spPr>
        <p:txBody>
          <a:bodyPr wrap="none" anchor="ctr">
            <a:spAutoFit/>
          </a:bodyPr>
          <a:lstStyle/>
          <a:p>
            <a:pPr algn="ctr"/>
            <a:r>
              <a:rPr lang="en-US" sz="3200" dirty="0">
                <a:solidFill>
                  <a:srgbClr val="408080"/>
                </a:solidFill>
                <a:latin typeface="Verdana" pitchFamily="34" charset="0"/>
              </a:rPr>
              <a:t>Westminster Hall</a:t>
            </a:r>
          </a:p>
          <a:p>
            <a:pPr algn="ctr" eaLnBrk="0" hangingPunct="0"/>
            <a:r>
              <a:rPr lang="en-US" sz="2400" dirty="0">
                <a:latin typeface="Verdana" pitchFamily="34" charset="0"/>
              </a:rPr>
              <a:t>Trial of Warren Hastings</a:t>
            </a:r>
            <a:endParaRPr lang="en-US" sz="2000" dirty="0">
              <a:latin typeface="Verdana" pitchFamily="34" charset="0"/>
            </a:endParaRPr>
          </a:p>
          <a:p>
            <a:pPr algn="ctr" eaLnBrk="0" hangingPunct="0"/>
            <a:r>
              <a:rPr lang="en-US" sz="1100" dirty="0">
                <a:latin typeface="Verdana" pitchFamily="34" charset="0"/>
              </a:rPr>
              <a:t>London: Published for the Proprietor by J. Mead, 10, Gough Square, Fleet Street</a:t>
            </a:r>
          </a:p>
          <a:p>
            <a:pPr algn="ctr" eaLnBrk="0" hangingPunct="0"/>
            <a:r>
              <a:rPr lang="en-US" sz="1100" dirty="0"/>
              <a:t/>
            </a:r>
            <a:br>
              <a:rPr lang="en-US" sz="1100" dirty="0"/>
            </a:br>
            <a:endParaRPr lang="en-US" sz="1100" dirty="0">
              <a:latin typeface="Verdana" pitchFamily="34" charset="0"/>
            </a:endParaRPr>
          </a:p>
          <a:p>
            <a:pPr algn="ctr" eaLnBrk="0" hangingPunct="0"/>
            <a:r>
              <a:rPr lang="en-US" sz="1100" dirty="0">
                <a:latin typeface="Verdana" pitchFamily="34" charset="0"/>
              </a:rPr>
              <a:t>  </a:t>
            </a:r>
            <a:r>
              <a:rPr lang="en-US" sz="29700" dirty="0">
                <a:latin typeface="Verdana" pitchFamily="34" charset="0"/>
              </a:rPr>
              <a:t> </a:t>
            </a:r>
            <a:r>
              <a:rPr lang="en-US" sz="1100" dirty="0">
                <a:latin typeface="Verdana" pitchFamily="34" charset="0"/>
              </a:rPr>
              <a:t>                                                                                                                                                                                                                                                                                             </a:t>
            </a:r>
            <a:endParaRPr lang="en-US" sz="1100" dirty="0"/>
          </a:p>
          <a:p>
            <a:pPr algn="ctr" eaLnBrk="0" hangingPunct="0"/>
            <a:endParaRPr lang="en-US" sz="1100" dirty="0"/>
          </a:p>
          <a:p>
            <a:pPr algn="ctr" eaLnBrk="0" hangingPunct="0"/>
            <a:r>
              <a:rPr lang="en-US" sz="1100" dirty="0">
                <a:latin typeface="Verdana" pitchFamily="34" charset="0"/>
              </a:rPr>
              <a:t/>
            </a:r>
            <a:br>
              <a:rPr lang="en-US" sz="1100" dirty="0">
                <a:latin typeface="Verdana" pitchFamily="34" charset="0"/>
              </a:rPr>
            </a:br>
            <a:endParaRPr lang="en-US" sz="1100" dirty="0">
              <a:latin typeface="Verdana" pitchFamily="34" charset="0"/>
            </a:endParaRPr>
          </a:p>
        </p:txBody>
      </p:sp>
      <p:pic>
        <p:nvPicPr>
          <p:cNvPr id="44038" name="Picture 7" descr="Print: View of the Trial of Warren Hastings, Westminster Hall, Picture"/>
          <p:cNvPicPr>
            <a:picLocks noChangeAspect="1" noChangeArrowheads="1"/>
          </p:cNvPicPr>
          <p:nvPr/>
        </p:nvPicPr>
        <p:blipFill>
          <a:blip r:embed="rId3"/>
          <a:srcRect/>
          <a:stretch>
            <a:fillRect/>
          </a:stretch>
        </p:blipFill>
        <p:spPr bwMode="auto">
          <a:xfrm>
            <a:off x="1162050" y="1447800"/>
            <a:ext cx="6819900" cy="471487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3E18F32B-7017-6C4B-8C11-7845E33494E1}" type="slidenum">
              <a:rPr lang="en-US" smtClean="0"/>
              <a:pPr/>
              <a:t>63</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4"/>
          <p:cNvSpPr>
            <a:spLocks noGrp="1" noChangeArrowheads="1"/>
          </p:cNvSpPr>
          <p:nvPr>
            <p:ph type="ctrTitle"/>
          </p:nvPr>
        </p:nvSpPr>
        <p:spPr/>
        <p:txBody>
          <a:bodyPr/>
          <a:lstStyle/>
          <a:p>
            <a:r>
              <a:rPr lang="en-US" smtClean="0"/>
              <a:t>Thank You.</a:t>
            </a:r>
          </a:p>
        </p:txBody>
      </p:sp>
      <p:sp>
        <p:nvSpPr>
          <p:cNvPr id="454661" name="Rectangle 5"/>
          <p:cNvSpPr>
            <a:spLocks noGrp="1" noChangeArrowheads="1"/>
          </p:cNvSpPr>
          <p:nvPr>
            <p:ph type="subTitle" idx="1"/>
          </p:nvPr>
        </p:nvSpPr>
        <p:spPr/>
        <p:txBody>
          <a:bodyPr rtlCol="0">
            <a:normAutofit/>
          </a:bodyPr>
          <a:lstStyle/>
          <a:p>
            <a:pPr fontAlgn="auto">
              <a:spcAft>
                <a:spcPts val="0"/>
              </a:spcAft>
              <a:buFont typeface="Arial" pitchFamily="34" charset="0"/>
              <a:buNone/>
              <a:defRPr/>
            </a:pPr>
            <a:r>
              <a:rPr lang="en-US">
                <a:hlinkClick r:id="rId3"/>
              </a:rPr>
              <a:t>Shyam.sunder@yale.edu</a:t>
            </a:r>
            <a:endParaRPr lang="en-US"/>
          </a:p>
          <a:p>
            <a:pPr fontAlgn="auto">
              <a:spcAft>
                <a:spcPts val="0"/>
              </a:spcAft>
              <a:buFont typeface="Arial" pitchFamily="34" charset="0"/>
              <a:buNone/>
              <a:defRPr/>
            </a:pPr>
            <a:r>
              <a:rPr lang="en-US"/>
              <a:t>www.som.yale.edu\faculty\sunder</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64</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58304544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atin typeface="Calibri" charset="0"/>
                <a:ea typeface="ＭＳ Ｐゴシック" charset="0"/>
                <a:cs typeface="ＭＳ Ｐゴシック" charset="0"/>
              </a:rPr>
              <a:t>References</a:t>
            </a:r>
          </a:p>
        </p:txBody>
      </p:sp>
      <p:sp>
        <p:nvSpPr>
          <p:cNvPr id="30723" name="Content Placeholder 2"/>
          <p:cNvSpPr>
            <a:spLocks noGrp="1"/>
          </p:cNvSpPr>
          <p:nvPr>
            <p:ph idx="1"/>
          </p:nvPr>
        </p:nvSpPr>
        <p:spPr/>
        <p:txBody>
          <a:bodyPr/>
          <a:lstStyle/>
          <a:p>
            <a:pPr eaLnBrk="1" hangingPunct="1">
              <a:lnSpc>
                <a:spcPct val="90000"/>
              </a:lnSpc>
            </a:pPr>
            <a:r>
              <a:rPr lang="en-US" sz="1500" dirty="0">
                <a:solidFill>
                  <a:srgbClr val="000000"/>
                </a:solidFill>
                <a:latin typeface="Calibri" charset="0"/>
                <a:ea typeface="ＭＳ Ｐゴシック" charset="0"/>
                <a:cs typeface="ＭＳ Ｐゴシック" charset="0"/>
              </a:rPr>
              <a:t>Hans J. </a:t>
            </a:r>
            <a:r>
              <a:rPr lang="en-US" sz="1500" dirty="0" err="1">
                <a:solidFill>
                  <a:srgbClr val="000000"/>
                </a:solidFill>
                <a:latin typeface="Calibri" charset="0"/>
                <a:ea typeface="ＭＳ Ｐゴシック" charset="0"/>
                <a:cs typeface="ＭＳ Ｐゴシック" charset="0"/>
              </a:rPr>
              <a:t>Blommestein</a:t>
            </a:r>
            <a:r>
              <a:rPr lang="en-US" sz="1500" dirty="0">
                <a:solidFill>
                  <a:srgbClr val="000000"/>
                </a:solidFill>
                <a:latin typeface="Calibri" charset="0"/>
                <a:ea typeface="ＭＳ Ｐゴシック" charset="0"/>
                <a:cs typeface="ＭＳ Ｐゴシック" charset="0"/>
              </a:rPr>
              <a:t>,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The Financial Crisis as a symbol of failure of academic finance (a methodological digression), </a:t>
            </a:r>
            <a:r>
              <a:rPr lang="en-US" sz="1500" i="1" dirty="0">
                <a:solidFill>
                  <a:srgbClr val="000000"/>
                </a:solidFill>
                <a:latin typeface="Calibri" charset="0"/>
                <a:ea typeface="ＭＳ Ｐゴシック" charset="0"/>
                <a:cs typeface="ＭＳ Ｐゴシック" charset="0"/>
              </a:rPr>
              <a:t>The Journal of Financial Transformation</a:t>
            </a:r>
            <a:r>
              <a:rPr lang="en-US" sz="1500" dirty="0">
                <a:solidFill>
                  <a:srgbClr val="000000"/>
                </a:solidFill>
                <a:latin typeface="Calibri" charset="0"/>
                <a:ea typeface="ＭＳ Ｐゴシック" charset="0"/>
                <a:cs typeface="ＭＳ Ｐゴシック" charset="0"/>
              </a:rPr>
              <a:t>, Fall 2009.</a:t>
            </a:r>
          </a:p>
          <a:p>
            <a:pPr eaLnBrk="1" hangingPunct="1">
              <a:lnSpc>
                <a:spcPct val="90000"/>
              </a:lnSpc>
            </a:pPr>
            <a:r>
              <a:rPr lang="en-US" sz="1500" dirty="0">
                <a:solidFill>
                  <a:srgbClr val="000000"/>
                </a:solidFill>
                <a:latin typeface="Calibri" charset="0"/>
                <a:ea typeface="ＭＳ Ｐゴシック" charset="0"/>
                <a:cs typeface="ＭＳ Ｐゴシック" charset="0"/>
              </a:rPr>
              <a:t>G. Gorton and N. </a:t>
            </a:r>
            <a:r>
              <a:rPr lang="en-US" sz="1500" dirty="0" err="1">
                <a:solidFill>
                  <a:srgbClr val="000000"/>
                </a:solidFill>
                <a:latin typeface="Calibri" charset="0"/>
                <a:ea typeface="ＭＳ Ｐゴシック" charset="0"/>
                <a:cs typeface="ＭＳ Ｐゴシック" charset="0"/>
              </a:rPr>
              <a:t>Souleles</a:t>
            </a:r>
            <a:r>
              <a:rPr lang="en-US" sz="1500" dirty="0">
                <a:solidFill>
                  <a:srgbClr val="000000"/>
                </a:solidFill>
                <a:latin typeface="Calibri" charset="0"/>
                <a:ea typeface="ＭＳ Ｐゴシック" charset="0"/>
                <a:cs typeface="ＭＳ Ｐゴシック" charset="0"/>
              </a:rPr>
              <a:t>,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Special Purpose Vehicles and Securitization,</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FRB Philadelphia Working Paper, 2005. </a:t>
            </a:r>
          </a:p>
          <a:p>
            <a:pPr eaLnBrk="1" hangingPunct="1">
              <a:lnSpc>
                <a:spcPct val="90000"/>
              </a:lnSpc>
            </a:pPr>
            <a:r>
              <a:rPr lang="en-US" sz="1500" dirty="0">
                <a:solidFill>
                  <a:srgbClr val="000000"/>
                </a:solidFill>
                <a:latin typeface="Calibri" charset="0"/>
                <a:ea typeface="ＭＳ Ｐゴシック" charset="0"/>
                <a:cs typeface="ＭＳ Ｐゴシック" charset="0"/>
              </a:rPr>
              <a:t>Henry, David, Heather Timmons, Steve </a:t>
            </a:r>
            <a:r>
              <a:rPr lang="en-US" sz="1500" dirty="0" err="1">
                <a:solidFill>
                  <a:srgbClr val="000000"/>
                </a:solidFill>
                <a:latin typeface="Calibri" charset="0"/>
                <a:ea typeface="ＭＳ Ｐゴシック" charset="0"/>
                <a:cs typeface="ＭＳ Ｐゴシック" charset="0"/>
              </a:rPr>
              <a:t>Rosenbush</a:t>
            </a:r>
            <a:r>
              <a:rPr lang="en-US" sz="1500" dirty="0">
                <a:solidFill>
                  <a:srgbClr val="000000"/>
                </a:solidFill>
                <a:latin typeface="Calibri" charset="0"/>
                <a:ea typeface="ＭＳ Ｐゴシック" charset="0"/>
                <a:cs typeface="ＭＳ Ｐゴシック" charset="0"/>
              </a:rPr>
              <a:t>, and Michael Arndt (2002),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Who else is hiding debt?,</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Business Week (January 28), 36-37.</a:t>
            </a:r>
          </a:p>
          <a:p>
            <a:pPr eaLnBrk="1" hangingPunct="1">
              <a:lnSpc>
                <a:spcPct val="90000"/>
              </a:lnSpc>
            </a:pPr>
            <a:r>
              <a:rPr lang="en-US" sz="1500" dirty="0">
                <a:solidFill>
                  <a:srgbClr val="000000"/>
                </a:solidFill>
                <a:latin typeface="Calibri" charset="0"/>
                <a:ea typeface="ＭＳ Ｐゴシック" charset="0"/>
                <a:cs typeface="ＭＳ Ｐゴシック" charset="0"/>
              </a:rPr>
              <a:t>J. Huber, M. </a:t>
            </a:r>
            <a:r>
              <a:rPr lang="en-US" sz="1500" dirty="0" err="1">
                <a:solidFill>
                  <a:srgbClr val="000000"/>
                </a:solidFill>
                <a:latin typeface="Calibri" charset="0"/>
                <a:ea typeface="ＭＳ Ｐゴシック" charset="0"/>
                <a:cs typeface="ＭＳ Ｐゴシック" charset="0"/>
              </a:rPr>
              <a:t>Shubik</a:t>
            </a:r>
            <a:r>
              <a:rPr lang="en-US" sz="1500" dirty="0">
                <a:solidFill>
                  <a:srgbClr val="000000"/>
                </a:solidFill>
                <a:latin typeface="Calibri" charset="0"/>
                <a:ea typeface="ＭＳ Ｐゴシック" charset="0"/>
                <a:cs typeface="ＭＳ Ｐゴシック" charset="0"/>
              </a:rPr>
              <a:t>, and S. Sunder,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Default penalty as disciplinary and selection mechanism in presence of multiple </a:t>
            </a:r>
            <a:r>
              <a:rPr lang="en-US" sz="1500" dirty="0" err="1">
                <a:solidFill>
                  <a:srgbClr val="000000"/>
                </a:solidFill>
                <a:latin typeface="Calibri" charset="0"/>
                <a:ea typeface="ＭＳ Ｐゴシック" charset="0"/>
                <a:cs typeface="ＭＳ Ｐゴシック" charset="0"/>
              </a:rPr>
              <a:t>equilibria</a:t>
            </a:r>
            <a:r>
              <a:rPr lang="en-US" sz="1500" dirty="0">
                <a:solidFill>
                  <a:srgbClr val="000000"/>
                </a:solidFill>
                <a:latin typeface="Calibri" charset="0"/>
                <a:ea typeface="ＭＳ Ｐゴシック" charset="0"/>
                <a:cs typeface="ＭＳ Ｐゴシック" charset="0"/>
              </a:rPr>
              <a:t>,</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Cowles Foundation Working Paper 1730, October 2009.</a:t>
            </a:r>
          </a:p>
          <a:p>
            <a:pPr eaLnBrk="1" hangingPunct="1">
              <a:lnSpc>
                <a:spcPct val="90000"/>
              </a:lnSpc>
            </a:pPr>
            <a:r>
              <a:rPr lang="en-US" sz="1500" dirty="0">
                <a:solidFill>
                  <a:srgbClr val="000000"/>
                </a:solidFill>
                <a:latin typeface="Calibri" charset="0"/>
                <a:ea typeface="ＭＳ Ｐゴシック" charset="0"/>
                <a:cs typeface="ＭＳ Ｐゴシック" charset="0"/>
              </a:rPr>
              <a:t>K. Klee and B. Butler,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Asset-Backed Securitization, Special Purpose Vehicles</a:t>
            </a:r>
          </a:p>
          <a:p>
            <a:pPr eaLnBrk="1" hangingPunct="1">
              <a:lnSpc>
                <a:spcPct val="90000"/>
              </a:lnSpc>
            </a:pPr>
            <a:r>
              <a:rPr lang="en-US" sz="1500" dirty="0">
                <a:solidFill>
                  <a:srgbClr val="000000"/>
                </a:solidFill>
                <a:latin typeface="Calibri" charset="0"/>
                <a:ea typeface="ＭＳ Ｐゴシック" charset="0"/>
                <a:cs typeface="ＭＳ Ｐゴシック" charset="0"/>
              </a:rPr>
              <a:t>and Other Securitization Issues,</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Uniform Commercial Code Law Journal 35 (2002), 23-67.</a:t>
            </a:r>
          </a:p>
          <a:p>
            <a:pPr eaLnBrk="1" hangingPunct="1">
              <a:lnSpc>
                <a:spcPct val="90000"/>
              </a:lnSpc>
            </a:pPr>
            <a:r>
              <a:rPr lang="en-US" sz="1500" dirty="0">
                <a:solidFill>
                  <a:srgbClr val="000000"/>
                </a:solidFill>
                <a:latin typeface="Calibri" charset="0"/>
                <a:ea typeface="ＭＳ Ｐゴシック" charset="0"/>
                <a:cs typeface="ＭＳ Ｐゴシック" charset="0"/>
              </a:rPr>
              <a:t>J. Mason, E. Higgins and A. </a:t>
            </a:r>
            <a:r>
              <a:rPr lang="en-US" sz="1500" dirty="0" err="1">
                <a:solidFill>
                  <a:srgbClr val="000000"/>
                </a:solidFill>
                <a:latin typeface="Calibri" charset="0"/>
                <a:ea typeface="ＭＳ Ｐゴシック" charset="0"/>
                <a:cs typeface="ＭＳ Ｐゴシック" charset="0"/>
              </a:rPr>
              <a:t>Mordel</a:t>
            </a:r>
            <a:r>
              <a:rPr lang="en-US" sz="1500" dirty="0">
                <a:solidFill>
                  <a:srgbClr val="000000"/>
                </a:solidFill>
                <a:latin typeface="Calibri" charset="0"/>
                <a:ea typeface="ＭＳ Ｐゴシック" charset="0"/>
                <a:cs typeface="ＭＳ Ｐゴシック" charset="0"/>
              </a:rPr>
              <a:t>,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Asset Sales, Recourse, and Investor Reactions to Initial Securitizations: Evidence Why Off-balance Sheet Accounting Treatment Does not Remove On-balance Sheet Financial Risk</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LSU Working Paper, 2009. </a:t>
            </a:r>
          </a:p>
          <a:p>
            <a:pPr eaLnBrk="1" hangingPunct="1">
              <a:lnSpc>
                <a:spcPct val="90000"/>
              </a:lnSpc>
            </a:pPr>
            <a:r>
              <a:rPr lang="en-US" sz="1500" dirty="0">
                <a:solidFill>
                  <a:srgbClr val="000000"/>
                </a:solidFill>
                <a:latin typeface="Calibri" charset="0"/>
                <a:ea typeface="ＭＳ Ｐゴシック" charset="0"/>
                <a:cs typeface="ＭＳ Ｐゴシック" charset="0"/>
              </a:rPr>
              <a:t>Robert J. </a:t>
            </a:r>
            <a:r>
              <a:rPr lang="en-US" sz="1500" dirty="0" err="1">
                <a:solidFill>
                  <a:srgbClr val="000000"/>
                </a:solidFill>
                <a:latin typeface="Calibri" charset="0"/>
                <a:ea typeface="ＭＳ Ｐゴシック" charset="0"/>
                <a:cs typeface="ＭＳ Ｐゴシック" charset="0"/>
              </a:rPr>
              <a:t>Shiller</a:t>
            </a:r>
            <a:r>
              <a:rPr lang="en-US" sz="1500" dirty="0">
                <a:solidFill>
                  <a:srgbClr val="000000"/>
                </a:solidFill>
                <a:latin typeface="Calibri" charset="0"/>
                <a:ea typeface="ＭＳ Ｐゴシック" charset="0"/>
                <a:cs typeface="ＭＳ Ｐゴシック" charset="0"/>
              </a:rPr>
              <a:t>,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How Wall Street learns to look the other way,</a:t>
            </a:r>
            <a:r>
              <a:rPr lang="ja-JP" altLang="en-US" sz="1500" i="1" dirty="0">
                <a:solidFill>
                  <a:srgbClr val="000000"/>
                </a:solidFill>
                <a:latin typeface="Calibri" charset="0"/>
                <a:ea typeface="ＭＳ Ｐゴシック" charset="0"/>
                <a:cs typeface="ＭＳ Ｐゴシック" charset="0"/>
              </a:rPr>
              <a:t>”</a:t>
            </a:r>
            <a:r>
              <a:rPr lang="en-US" sz="1500" i="1" dirty="0">
                <a:solidFill>
                  <a:srgbClr val="000000"/>
                </a:solidFill>
                <a:latin typeface="Calibri" charset="0"/>
                <a:ea typeface="ＭＳ Ｐゴシック" charset="0"/>
                <a:cs typeface="ＭＳ Ｐゴシック" charset="0"/>
              </a:rPr>
              <a:t> The New York Times</a:t>
            </a:r>
            <a:r>
              <a:rPr lang="en-US" sz="1500" dirty="0">
                <a:solidFill>
                  <a:srgbClr val="000000"/>
                </a:solidFill>
                <a:latin typeface="Calibri" charset="0"/>
                <a:ea typeface="ＭＳ Ｐゴシック" charset="0"/>
                <a:cs typeface="ＭＳ Ｐゴシック" charset="0"/>
              </a:rPr>
              <a:t>, Feb. 8, 2005. </a:t>
            </a:r>
          </a:p>
          <a:p>
            <a:pPr eaLnBrk="1" hangingPunct="1">
              <a:lnSpc>
                <a:spcPct val="90000"/>
              </a:lnSpc>
            </a:pPr>
            <a:r>
              <a:rPr lang="en-US" sz="1500" dirty="0">
                <a:solidFill>
                  <a:srgbClr val="000000"/>
                </a:solidFill>
                <a:latin typeface="Calibri" charset="0"/>
                <a:ea typeface="ＭＳ Ｐゴシック" charset="0"/>
                <a:cs typeface="ＭＳ Ｐゴシック" charset="0"/>
              </a:rPr>
              <a:t>Shyam Sunder. </a:t>
            </a:r>
            <a:r>
              <a:rPr lang="en-US" sz="1500" i="1" dirty="0">
                <a:solidFill>
                  <a:srgbClr val="000000"/>
                </a:solidFill>
                <a:latin typeface="Calibri" charset="0"/>
                <a:ea typeface="ＭＳ Ｐゴシック" charset="0"/>
                <a:cs typeface="ＭＳ Ｐゴシック" charset="0"/>
              </a:rPr>
              <a:t>Theory of Accounting and Control</a:t>
            </a:r>
            <a:r>
              <a:rPr lang="en-US" sz="1500" dirty="0">
                <a:solidFill>
                  <a:srgbClr val="000000"/>
                </a:solidFill>
                <a:latin typeface="Calibri" charset="0"/>
                <a:ea typeface="ＭＳ Ｐゴシック" charset="0"/>
                <a:cs typeface="ＭＳ Ｐゴシック" charset="0"/>
              </a:rPr>
              <a:t>. Southwestern Publishing, 1997.</a:t>
            </a:r>
          </a:p>
          <a:p>
            <a:pPr eaLnBrk="1" hangingPunct="1">
              <a:lnSpc>
                <a:spcPct val="90000"/>
              </a:lnSpc>
            </a:pPr>
            <a:r>
              <a:rPr lang="en-US" sz="1500" dirty="0">
                <a:solidFill>
                  <a:srgbClr val="000000"/>
                </a:solidFill>
                <a:latin typeface="Calibri" charset="0"/>
                <a:ea typeface="ＭＳ Ｐゴシック" charset="0"/>
                <a:cs typeface="ＭＳ Ｐゴシック" charset="0"/>
              </a:rPr>
              <a:t>Shyam Sunder,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Determinants of Economic Interaction: Behavior or Structure.</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a:t>
            </a:r>
            <a:r>
              <a:rPr lang="en-US" sz="1500" i="1" dirty="0">
                <a:solidFill>
                  <a:srgbClr val="000000"/>
                </a:solidFill>
                <a:latin typeface="Calibri" charset="0"/>
                <a:ea typeface="ＭＳ Ｐゴシック" charset="0"/>
                <a:cs typeface="ＭＳ Ｐゴシック" charset="0"/>
              </a:rPr>
              <a:t>Journal of Economic Interaction and Coordination</a:t>
            </a:r>
            <a:r>
              <a:rPr lang="en-US" sz="1500" dirty="0">
                <a:solidFill>
                  <a:srgbClr val="000000"/>
                </a:solidFill>
                <a:latin typeface="Calibri" charset="0"/>
                <a:ea typeface="ＭＳ Ｐゴシック" charset="0"/>
                <a:cs typeface="ＭＳ Ｐゴシック" charset="0"/>
              </a:rPr>
              <a:t> 1, no. 1 (May 2006): 21-32. </a:t>
            </a:r>
          </a:p>
          <a:p>
            <a:pPr eaLnBrk="1" hangingPunct="1">
              <a:lnSpc>
                <a:spcPct val="90000"/>
              </a:lnSpc>
            </a:pPr>
            <a:r>
              <a:rPr lang="en-US" sz="1500" dirty="0">
                <a:solidFill>
                  <a:srgbClr val="000000"/>
                </a:solidFill>
                <a:latin typeface="Calibri" charset="0"/>
                <a:ea typeface="ＭＳ Ｐゴシック" charset="0"/>
                <a:cs typeface="ＭＳ Ｐゴシック" charset="0"/>
              </a:rPr>
              <a:t>Shyam Sunder, </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True and Fair</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as the Moral Compass of Financial Reporting,</a:t>
            </a:r>
            <a:r>
              <a:rPr lang="ja-JP" altLang="en-US" sz="1500" dirty="0">
                <a:solidFill>
                  <a:srgbClr val="000000"/>
                </a:solidFill>
                <a:latin typeface="Calibri" charset="0"/>
                <a:ea typeface="ＭＳ Ｐゴシック" charset="0"/>
                <a:cs typeface="ＭＳ Ｐゴシック" charset="0"/>
              </a:rPr>
              <a:t>”</a:t>
            </a:r>
            <a:r>
              <a:rPr lang="en-US" sz="1500" dirty="0">
                <a:solidFill>
                  <a:srgbClr val="000000"/>
                </a:solidFill>
                <a:latin typeface="Calibri" charset="0"/>
                <a:ea typeface="ＭＳ Ｐゴシック" charset="0"/>
                <a:cs typeface="ＭＳ Ｐゴシック" charset="0"/>
              </a:rPr>
              <a:t> in Cynthia Jeffrey, ed., </a:t>
            </a:r>
            <a:r>
              <a:rPr lang="en-US" sz="1500" i="1" dirty="0">
                <a:solidFill>
                  <a:srgbClr val="000000"/>
                </a:solidFill>
                <a:latin typeface="Calibri" charset="0"/>
                <a:ea typeface="ＭＳ Ｐゴシック" charset="0"/>
                <a:cs typeface="ＭＳ Ｐゴシック" charset="0"/>
              </a:rPr>
              <a:t>Research in Professional Responsibility and Ethics in Accounting </a:t>
            </a:r>
            <a:r>
              <a:rPr lang="en-US" sz="1500" dirty="0">
                <a:solidFill>
                  <a:srgbClr val="000000"/>
                </a:solidFill>
                <a:latin typeface="Calibri" charset="0"/>
                <a:ea typeface="ＭＳ Ｐゴシック" charset="0"/>
                <a:cs typeface="ＭＳ Ｐゴシック" charset="0"/>
              </a:rPr>
              <a:t>(Forthcoming 2009). </a:t>
            </a:r>
          </a:p>
          <a:p>
            <a:pPr eaLnBrk="1" hangingPunct="1">
              <a:lnSpc>
                <a:spcPct val="90000"/>
              </a:lnSpc>
            </a:pPr>
            <a:endParaRPr lang="en-US" sz="2700" dirty="0">
              <a:latin typeface="Calibri" charset="0"/>
              <a:ea typeface="ＭＳ Ｐゴシック" charset="0"/>
              <a:cs typeface="ＭＳ Ｐゴシック" charset="0"/>
            </a:endParaRPr>
          </a:p>
        </p:txBody>
      </p:sp>
      <p:sp>
        <p:nvSpPr>
          <p:cNvPr id="6" name="Date Placeholder 5"/>
          <p:cNvSpPr>
            <a:spLocks noGrp="1"/>
          </p:cNvSpPr>
          <p:nvPr>
            <p:ph type="dt" sz="half" idx="10"/>
          </p:nvPr>
        </p:nvSpPr>
        <p:spPr/>
        <p:txBody>
          <a:bodyPr/>
          <a:lstStyle/>
          <a:p>
            <a:r>
              <a:rPr lang="en-US" smtClean="0"/>
              <a:t>1/18/2013</a:t>
            </a:r>
            <a:endParaRPr lang="en-US"/>
          </a:p>
        </p:txBody>
      </p:sp>
      <p:sp>
        <p:nvSpPr>
          <p:cNvPr id="7" name="Slide Number Placeholder 6"/>
          <p:cNvSpPr>
            <a:spLocks noGrp="1"/>
          </p:cNvSpPr>
          <p:nvPr>
            <p:ph type="sldNum" sz="quarter" idx="12"/>
          </p:nvPr>
        </p:nvSpPr>
        <p:spPr/>
        <p:txBody>
          <a:bodyPr/>
          <a:lstStyle/>
          <a:p>
            <a:fld id="{3E18F32B-7017-6C4B-8C11-7845E33494E1}" type="slidenum">
              <a:rPr lang="en-US" smtClean="0"/>
              <a:pPr/>
              <a:t>65</a:t>
            </a:fld>
            <a:endParaRPr lang="en-US"/>
          </a:p>
        </p:txBody>
      </p:sp>
      <p:sp>
        <p:nvSpPr>
          <p:cNvPr id="8" name="Footer Placeholder 7"/>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102903364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Written Standards</a:t>
            </a:r>
            <a:endParaRPr lang="en-US" b="1" dirty="0"/>
          </a:p>
        </p:txBody>
      </p:sp>
      <p:sp>
        <p:nvSpPr>
          <p:cNvPr id="3" name="Content Placeholder 2"/>
          <p:cNvSpPr>
            <a:spLocks noGrp="1"/>
          </p:cNvSpPr>
          <p:nvPr>
            <p:ph idx="1"/>
          </p:nvPr>
        </p:nvSpPr>
        <p:spPr>
          <a:xfrm>
            <a:off x="457200" y="1417638"/>
            <a:ext cx="8229600" cy="4708525"/>
          </a:xfrm>
        </p:spPr>
        <p:txBody>
          <a:bodyPr>
            <a:normAutofit fontScale="92500"/>
          </a:bodyPr>
          <a:lstStyle/>
          <a:p>
            <a:r>
              <a:rPr lang="en-US" dirty="0" smtClean="0"/>
              <a:t>It is fair and efficient to write down the regulatory standards for everyone to know and comply with (e.g., the Code of </a:t>
            </a:r>
            <a:r>
              <a:rPr lang="en-US" dirty="0" err="1" smtClean="0"/>
              <a:t>Hamurabi</a:t>
            </a:r>
            <a:r>
              <a:rPr lang="en-US" dirty="0" smtClean="0"/>
              <a:t>).</a:t>
            </a:r>
          </a:p>
          <a:p>
            <a:pPr lvl="1"/>
            <a:r>
              <a:rPr lang="en-US" dirty="0" smtClean="0"/>
              <a:t>Written standards promote our sense of fair play in a democratic society to avoid arbitrariness and partiality</a:t>
            </a:r>
          </a:p>
          <a:p>
            <a:pPr lvl="1"/>
            <a:r>
              <a:rPr lang="en-US" dirty="0" smtClean="0"/>
              <a:t>But all contingencies cannot be anticipated and written down.</a:t>
            </a:r>
          </a:p>
          <a:p>
            <a:pPr lvl="1"/>
            <a:r>
              <a:rPr lang="en-US" dirty="0" smtClean="0"/>
              <a:t>Written standards constrain discretion in enforcement</a:t>
            </a:r>
          </a:p>
          <a:p>
            <a:pPr lvl="1"/>
            <a:r>
              <a:rPr lang="en-US" dirty="0" smtClean="0"/>
              <a:t>They also serve as “road maps for evasion” and gaming to take advantage of the rules </a:t>
            </a:r>
            <a:endParaRPr lang="en-US" dirty="0"/>
          </a:p>
        </p:txBody>
      </p:sp>
      <p:pic>
        <p:nvPicPr>
          <p:cNvPr id="112642" name="Picture 2" descr="http://i-cias.com/e.o/ill/hammurabi_code02.jpg"/>
          <p:cNvPicPr>
            <a:picLocks noChangeAspect="1" noChangeArrowheads="1"/>
          </p:cNvPicPr>
          <p:nvPr/>
        </p:nvPicPr>
        <p:blipFill>
          <a:blip r:embed="rId2"/>
          <a:srcRect/>
          <a:stretch>
            <a:fillRect/>
          </a:stretch>
        </p:blipFill>
        <p:spPr bwMode="auto">
          <a:xfrm>
            <a:off x="7351776" y="5182659"/>
            <a:ext cx="1792224" cy="1675341"/>
          </a:xfrm>
          <a:prstGeom prst="rect">
            <a:avLst/>
          </a:prstGeom>
          <a:noFill/>
        </p:spPr>
      </p:pic>
      <p:sp>
        <p:nvSpPr>
          <p:cNvPr id="5" name="Date Placeholder 4"/>
          <p:cNvSpPr>
            <a:spLocks noGrp="1"/>
          </p:cNvSpPr>
          <p:nvPr>
            <p:ph type="dt" sz="half" idx="10"/>
          </p:nvPr>
        </p:nvSpPr>
        <p:spPr/>
        <p:txBody>
          <a:bodyPr/>
          <a:lstStyle/>
          <a:p>
            <a:r>
              <a:rPr lang="en-US" smtClean="0"/>
              <a:t>1/18/2013</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7</a:t>
            </a:fld>
            <a:endParaRPr lang="en-US"/>
          </a:p>
        </p:txBody>
      </p:sp>
      <p:sp>
        <p:nvSpPr>
          <p:cNvPr id="7" name="Footer Placeholder 6"/>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 Clear Standards</a:t>
            </a:r>
            <a:endParaRPr lang="en-US" b="1" dirty="0"/>
          </a:p>
        </p:txBody>
      </p:sp>
      <p:sp>
        <p:nvSpPr>
          <p:cNvPr id="3" name="Content Placeholder 2"/>
          <p:cNvSpPr>
            <a:spLocks noGrp="1"/>
          </p:cNvSpPr>
          <p:nvPr>
            <p:ph idx="1"/>
          </p:nvPr>
        </p:nvSpPr>
        <p:spPr>
          <a:xfrm>
            <a:off x="457200" y="1255776"/>
            <a:ext cx="8229600" cy="4870387"/>
          </a:xfrm>
        </p:spPr>
        <p:txBody>
          <a:bodyPr>
            <a:normAutofit/>
          </a:bodyPr>
          <a:lstStyle/>
          <a:p>
            <a:r>
              <a:rPr lang="en-US" dirty="0" smtClean="0"/>
              <a:t>Clear standards make it easier to know what is permitted and what is not permitted.</a:t>
            </a:r>
          </a:p>
          <a:p>
            <a:pPr lvl="1"/>
            <a:r>
              <a:rPr lang="en-US" dirty="0" smtClean="0"/>
              <a:t>No standard can be made “perfectly clear”</a:t>
            </a:r>
          </a:p>
          <a:p>
            <a:pPr lvl="1"/>
            <a:r>
              <a:rPr lang="en-US" dirty="0" smtClean="0"/>
              <a:t>No matter how much detail we put in the rules, there will always be demand for further clarification and “guidance”; rule books grow</a:t>
            </a:r>
          </a:p>
          <a:p>
            <a:pPr lvl="1"/>
            <a:r>
              <a:rPr lang="en-US" dirty="0" smtClean="0"/>
              <a:t>Do additional details in standards reduce or increase the loopholes? </a:t>
            </a:r>
          </a:p>
          <a:p>
            <a:pPr lvl="1"/>
            <a:r>
              <a:rPr lang="en-US" dirty="0" smtClean="0"/>
              <a:t>3 percent rule for Special Purpose Entities =&gt; Enron</a:t>
            </a:r>
          </a:p>
        </p:txBody>
      </p:sp>
      <p:sp>
        <p:nvSpPr>
          <p:cNvPr id="4" name="Date Placeholder 3"/>
          <p:cNvSpPr>
            <a:spLocks noGrp="1"/>
          </p:cNvSpPr>
          <p:nvPr>
            <p:ph type="dt" sz="half" idx="10"/>
          </p:nvPr>
        </p:nvSpPr>
        <p:spPr/>
        <p:txBody>
          <a:bodyPr/>
          <a:lstStyle/>
          <a:p>
            <a:r>
              <a:rPr lang="en-US" smtClean="0"/>
              <a:t>1/18/2013</a:t>
            </a:r>
            <a:endParaRPr lang="en-US"/>
          </a:p>
        </p:txBody>
      </p:sp>
      <p:sp>
        <p:nvSpPr>
          <p:cNvPr id="5" name="Slide Number Placeholder 4"/>
          <p:cNvSpPr>
            <a:spLocks noGrp="1"/>
          </p:cNvSpPr>
          <p:nvPr>
            <p:ph type="sldNum" sz="quarter" idx="12"/>
          </p:nvPr>
        </p:nvSpPr>
        <p:spPr/>
        <p:txBody>
          <a:bodyPr/>
          <a:lstStyle/>
          <a:p>
            <a:fld id="{3E18F32B-7017-6C4B-8C11-7845E33494E1}" type="slidenum">
              <a:rPr lang="en-US" smtClean="0"/>
              <a:pPr/>
              <a:t>8</a:t>
            </a:fld>
            <a:endParaRPr lang="en-US"/>
          </a:p>
        </p:txBody>
      </p:sp>
      <p:sp>
        <p:nvSpPr>
          <p:cNvPr id="6" name="Footer Placeholder 5"/>
          <p:cNvSpPr>
            <a:spLocks noGrp="1"/>
          </p:cNvSpPr>
          <p:nvPr>
            <p:ph type="ftr" sz="quarter" idx="11"/>
          </p:nvPr>
        </p:nvSpPr>
        <p:spPr/>
        <p:txBody>
          <a:bodyPr/>
          <a:lstStyle/>
          <a:p>
            <a:r>
              <a:rPr lang="en-US" smtClean="0"/>
              <a:t>Sunder: Financial Regulation &amp; Engineering</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p:txBody>
          <a:bodyPr/>
          <a:lstStyle/>
          <a:p>
            <a:r>
              <a:rPr lang="en-US" b="1" dirty="0" smtClean="0"/>
              <a:t>4. The Static Ideal</a:t>
            </a:r>
          </a:p>
        </p:txBody>
      </p:sp>
      <p:sp>
        <p:nvSpPr>
          <p:cNvPr id="19461" name="Rectangle 3"/>
          <p:cNvSpPr>
            <a:spLocks noGrp="1" noChangeArrowheads="1"/>
          </p:cNvSpPr>
          <p:nvPr>
            <p:ph idx="1"/>
          </p:nvPr>
        </p:nvSpPr>
        <p:spPr/>
        <p:txBody>
          <a:bodyPr>
            <a:normAutofit/>
          </a:bodyPr>
          <a:lstStyle/>
          <a:p>
            <a:pPr marL="609600" indent="-609600">
              <a:lnSpc>
                <a:spcPct val="90000"/>
              </a:lnSpc>
            </a:pPr>
            <a:r>
              <a:rPr lang="en-US" dirty="0" smtClean="0"/>
              <a:t>There exists an ideal set of written reporting and regulatory standards that, once discovered and implemented, will induce corporations and banks to function efficiently in conformity with the regulations</a:t>
            </a:r>
          </a:p>
          <a:p>
            <a:pPr marL="990600" lvl="1" indent="-533400">
              <a:lnSpc>
                <a:spcPct val="90000"/>
              </a:lnSpc>
            </a:pPr>
            <a:r>
              <a:rPr lang="en-US" dirty="0" smtClean="0"/>
              <a:t>Dynamics of the game between managers and standard setters makes any such static ideal all but impossible</a:t>
            </a:r>
          </a:p>
          <a:p>
            <a:pPr marL="990600" lvl="1" indent="-533400">
              <a:lnSpc>
                <a:spcPct val="90000"/>
              </a:lnSpc>
            </a:pPr>
            <a:r>
              <a:rPr lang="en-US" dirty="0" err="1" smtClean="0"/>
              <a:t>Regulatees</a:t>
            </a:r>
            <a:r>
              <a:rPr lang="en-US" dirty="0" smtClean="0"/>
              <a:t> see standards as constraints and modify their decisions to seek their own goals</a:t>
            </a:r>
          </a:p>
          <a:p>
            <a:pPr marL="609600" indent="-609600">
              <a:lnSpc>
                <a:spcPct val="90000"/>
              </a:lnSpc>
            </a:pPr>
            <a:endParaRPr lang="en-US" dirty="0" smtClean="0"/>
          </a:p>
        </p:txBody>
      </p:sp>
      <p:pic>
        <p:nvPicPr>
          <p:cNvPr id="110594" name="Picture 2" descr="http://t0.gstatic.com/images?q=tbn:ANd9GcS5FtfPYM2Dk9kZTJV6Nn_8hJUhEiFoi6wbAR1t6UEY1hB2LaAN"/>
          <p:cNvPicPr>
            <a:picLocks noChangeAspect="1" noChangeArrowheads="1"/>
          </p:cNvPicPr>
          <p:nvPr/>
        </p:nvPicPr>
        <p:blipFill>
          <a:blip r:embed="rId3"/>
          <a:srcRect/>
          <a:stretch>
            <a:fillRect/>
          </a:stretch>
        </p:blipFill>
        <p:spPr bwMode="auto">
          <a:xfrm>
            <a:off x="7705344" y="0"/>
            <a:ext cx="1438656" cy="1902223"/>
          </a:xfrm>
          <a:prstGeom prst="rect">
            <a:avLst/>
          </a:prstGeom>
          <a:noFill/>
        </p:spPr>
      </p:pic>
      <p:sp>
        <p:nvSpPr>
          <p:cNvPr id="5" name="Date Placeholder 4"/>
          <p:cNvSpPr>
            <a:spLocks noGrp="1"/>
          </p:cNvSpPr>
          <p:nvPr>
            <p:ph type="dt" sz="half" idx="10"/>
          </p:nvPr>
        </p:nvSpPr>
        <p:spPr/>
        <p:txBody>
          <a:bodyPr/>
          <a:lstStyle/>
          <a:p>
            <a:r>
              <a:rPr lang="en-US" smtClean="0"/>
              <a:t>1/18/2013</a:t>
            </a:r>
            <a:endParaRPr lang="en-US"/>
          </a:p>
        </p:txBody>
      </p:sp>
      <p:sp>
        <p:nvSpPr>
          <p:cNvPr id="6" name="Slide Number Placeholder 5"/>
          <p:cNvSpPr>
            <a:spLocks noGrp="1"/>
          </p:cNvSpPr>
          <p:nvPr>
            <p:ph type="sldNum" sz="quarter" idx="12"/>
          </p:nvPr>
        </p:nvSpPr>
        <p:spPr/>
        <p:txBody>
          <a:bodyPr/>
          <a:lstStyle/>
          <a:p>
            <a:fld id="{3E18F32B-7017-6C4B-8C11-7845E33494E1}" type="slidenum">
              <a:rPr lang="en-US" smtClean="0"/>
              <a:pPr/>
              <a:t>9</a:t>
            </a:fld>
            <a:endParaRPr lang="en-US"/>
          </a:p>
        </p:txBody>
      </p:sp>
      <p:sp>
        <p:nvSpPr>
          <p:cNvPr id="7" name="Footer Placeholder 6"/>
          <p:cNvSpPr>
            <a:spLocks noGrp="1"/>
          </p:cNvSpPr>
          <p:nvPr>
            <p:ph type="ftr" sz="quarter" idx="11"/>
          </p:nvPr>
        </p:nvSpPr>
        <p:spPr/>
        <p:txBody>
          <a:bodyPr/>
          <a:lstStyle/>
          <a:p>
            <a:r>
              <a:rPr lang="en-US" smtClean="0"/>
              <a:t>Sunder: Financial Regulation &amp; Engineering</a:t>
            </a:r>
            <a:endParaRPr lang="en-US"/>
          </a:p>
        </p:txBody>
      </p:sp>
    </p:spTree>
    <p:extLst>
      <p:ext uri="{BB962C8B-B14F-4D97-AF65-F5344CB8AC3E}">
        <p14:creationId xmlns:p14="http://schemas.microsoft.com/office/powerpoint/2010/main" val="29038195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1540</TotalTime>
  <Words>5786</Words>
  <Application>Microsoft Office PowerPoint</Application>
  <PresentationFormat>On-screen Show (4:3)</PresentationFormat>
  <Paragraphs>541</Paragraphs>
  <Slides>65</Slides>
  <Notes>38</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Office Theme</vt:lpstr>
      <vt:lpstr>Financial Regulation in a World of Financial Engineering?</vt:lpstr>
      <vt:lpstr>An Overview</vt:lpstr>
      <vt:lpstr>Overview (Contd.)</vt:lpstr>
      <vt:lpstr>Overview (Contd.)</vt:lpstr>
      <vt:lpstr>Some Maintained Premises of Regulation</vt:lpstr>
      <vt:lpstr>1. General Standards</vt:lpstr>
      <vt:lpstr>2. Written Standards</vt:lpstr>
      <vt:lpstr>3. Clear Standards</vt:lpstr>
      <vt:lpstr>4. The Static Ideal</vt:lpstr>
      <vt:lpstr>5. People or Structure</vt:lpstr>
      <vt:lpstr>6. Crafting Standards through Deliberation</vt:lpstr>
      <vt:lpstr>7. Specialization in Setting Standards</vt:lpstr>
      <vt:lpstr>8. Distinguishing Good from Bad?</vt:lpstr>
      <vt:lpstr>9. Regulatory Monopolies</vt:lpstr>
      <vt:lpstr>11. Competition and Race to the Bottom</vt:lpstr>
      <vt:lpstr>12. Force and Effectiveness</vt:lpstr>
      <vt:lpstr>13. Statutory Approach Dominates Common Law</vt:lpstr>
      <vt:lpstr>14. Written Standards are Better than Social Norms</vt:lpstr>
      <vt:lpstr>15. Who defends the middle ground?</vt:lpstr>
      <vt:lpstr>16. Financial Regulation and Reporting is Improving</vt:lpstr>
      <vt:lpstr>17. Permitting Fewer Alternatives Yield Better Outcomes</vt:lpstr>
      <vt:lpstr>18. Monitor’s Bargaining Power</vt:lpstr>
      <vt:lpstr>19. Individual responsibility</vt:lpstr>
      <vt:lpstr>20. Education</vt:lpstr>
      <vt:lpstr>Emphasis on Written Regulations</vt:lpstr>
      <vt:lpstr>Credit Rating Agency Reforms</vt:lpstr>
      <vt:lpstr>Taxation of Multinational Firms</vt:lpstr>
      <vt:lpstr>Yen Libor Manipulation</vt:lpstr>
      <vt:lpstr>No Free Lunch in Bank Capital Regulation</vt:lpstr>
      <vt:lpstr>Basel II Bank Capital Regulation</vt:lpstr>
      <vt:lpstr>How Does Basel III Address this Problem?</vt:lpstr>
      <vt:lpstr>Basel I, II, III, … and Counting</vt:lpstr>
      <vt:lpstr>Consequences of Deposit Insurance</vt:lpstr>
      <vt:lpstr>Financial Engineering and Financial Regulation</vt:lpstr>
      <vt:lpstr>Regulation as a Social Phenomenon</vt:lpstr>
      <vt:lpstr>Why Regulation of Financial Services?</vt:lpstr>
      <vt:lpstr>Regulatory Performance</vt:lpstr>
      <vt:lpstr>Objectives of Financial Engineering</vt:lpstr>
      <vt:lpstr>Objectives in Financial Engineering</vt:lpstr>
      <vt:lpstr>Securitization</vt:lpstr>
      <vt:lpstr>What is Off-Balance Sheet Financing</vt:lpstr>
      <vt:lpstr>How and Why Do Loan Originators Optimize Balance Sheet Management</vt:lpstr>
      <vt:lpstr>Does Financial Engineering Create Value</vt:lpstr>
      <vt:lpstr>Financial Regulatory Standards as Constraints on Financial Optimization</vt:lpstr>
      <vt:lpstr>Redesigning Contracts</vt:lpstr>
      <vt:lpstr>Redesigning Transactions</vt:lpstr>
      <vt:lpstr>Redesigning the Organization</vt:lpstr>
      <vt:lpstr>Asymmetric Game</vt:lpstr>
      <vt:lpstr>The Net Effect</vt:lpstr>
      <vt:lpstr>Why Difficulty Writing Regulatory Standards for Derivatives?</vt:lpstr>
      <vt:lpstr>Standards and Language</vt:lpstr>
      <vt:lpstr>A Newspaper Example (of Too-Big-to-Fail)</vt:lpstr>
      <vt:lpstr>Regulatory Language as a Constraint</vt:lpstr>
      <vt:lpstr>Yet the Debate Goes On</vt:lpstr>
      <vt:lpstr>These are Good Points, but Largely Irrelevant</vt:lpstr>
      <vt:lpstr>Social Norms of Accounting and Finance</vt:lpstr>
      <vt:lpstr>Ethics and Moral Code in Business Programs</vt:lpstr>
      <vt:lpstr>In Summary</vt:lpstr>
      <vt:lpstr>Good Banking is Boring</vt:lpstr>
      <vt:lpstr>Creativity in Finance</vt:lpstr>
      <vt:lpstr>A Lesson from History</vt:lpstr>
      <vt:lpstr> 13. New Problems, New Solutions</vt:lpstr>
      <vt:lpstr>PowerPoint Presentation</vt:lpstr>
      <vt:lpstr>Thank You.</vt:lpstr>
      <vt:lpstr>References</vt:lpstr>
    </vt:vector>
  </TitlesOfParts>
  <Company>Yale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Regulation in a World of Financial Engineering?</dc:title>
  <dc:creator>Shyam Sunder</dc:creator>
  <cp:lastModifiedBy>Whitbread, Diane</cp:lastModifiedBy>
  <cp:revision>77</cp:revision>
  <dcterms:created xsi:type="dcterms:W3CDTF">2013-01-16T07:50:33Z</dcterms:created>
  <dcterms:modified xsi:type="dcterms:W3CDTF">2015-02-13T19:35:29Z</dcterms:modified>
</cp:coreProperties>
</file>