
<file path=[Content_Types].xml><?xml version="1.0" encoding="utf-8"?>
<Types xmlns="http://schemas.openxmlformats.org/package/2006/content-types">
  <Default Extension="png" ContentType="image/png"/>
  <Default Extension="bin" ContentType="application/vnd.openxmlformats-officedocument.oleObject"/>
  <Default Extension="wmf" ContentType="image/x-wmf"/>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Lst>
  <p:notesMasterIdLst>
    <p:notesMasterId r:id="rId35"/>
  </p:notesMasterIdLst>
  <p:handoutMasterIdLst>
    <p:handoutMasterId r:id="rId36"/>
  </p:handoutMasterIdLst>
  <p:sldIdLst>
    <p:sldId id="256" r:id="rId2"/>
    <p:sldId id="257" r:id="rId3"/>
    <p:sldId id="259" r:id="rId4"/>
    <p:sldId id="266" r:id="rId5"/>
    <p:sldId id="270" r:id="rId6"/>
    <p:sldId id="271" r:id="rId7"/>
    <p:sldId id="268" r:id="rId8"/>
    <p:sldId id="272" r:id="rId9"/>
    <p:sldId id="273" r:id="rId10"/>
    <p:sldId id="269" r:id="rId11"/>
    <p:sldId id="274" r:id="rId12"/>
    <p:sldId id="275" r:id="rId13"/>
    <p:sldId id="276" r:id="rId14"/>
    <p:sldId id="277" r:id="rId15"/>
    <p:sldId id="280" r:id="rId16"/>
    <p:sldId id="281" r:id="rId17"/>
    <p:sldId id="282" r:id="rId18"/>
    <p:sldId id="283" r:id="rId19"/>
    <p:sldId id="284" r:id="rId20"/>
    <p:sldId id="285" r:id="rId21"/>
    <p:sldId id="286" r:id="rId22"/>
    <p:sldId id="287" r:id="rId23"/>
    <p:sldId id="291" r:id="rId24"/>
    <p:sldId id="290" r:id="rId25"/>
    <p:sldId id="288" r:id="rId26"/>
    <p:sldId id="289" r:id="rId27"/>
    <p:sldId id="260" r:id="rId28"/>
    <p:sldId id="258" r:id="rId29"/>
    <p:sldId id="261" r:id="rId30"/>
    <p:sldId id="262" r:id="rId31"/>
    <p:sldId id="263" r:id="rId32"/>
    <p:sldId id="278" r:id="rId33"/>
    <p:sldId id="279" r:id="rId34"/>
  </p:sldIdLst>
  <p:sldSz cx="12192000" cy="6858000"/>
  <p:notesSz cx="7010400" cy="92964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074" autoAdjust="0"/>
    <p:restoredTop sz="94660"/>
  </p:normalViewPr>
  <p:slideViewPr>
    <p:cSldViewPr snapToGrid="0">
      <p:cViewPr varScale="1">
        <p:scale>
          <a:sx n="86" d="100"/>
          <a:sy n="86" d="100"/>
        </p:scale>
        <p:origin x="108" y="8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notesMaster" Target="notesMasters/notesMaster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7.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6434"/>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sz="quarter" idx="1"/>
          </p:nvPr>
        </p:nvSpPr>
        <p:spPr>
          <a:xfrm>
            <a:off x="3970938" y="0"/>
            <a:ext cx="3037840" cy="466434"/>
          </a:xfrm>
          <a:prstGeom prst="rect">
            <a:avLst/>
          </a:prstGeom>
        </p:spPr>
        <p:txBody>
          <a:bodyPr vert="horz" lIns="93177" tIns="46589" rIns="93177" bIns="46589" rtlCol="0"/>
          <a:lstStyle>
            <a:lvl1pPr algn="r">
              <a:defRPr sz="1200"/>
            </a:lvl1pPr>
          </a:lstStyle>
          <a:p>
            <a:fld id="{D88B6231-961C-4CA5-8F51-8A080EA8283C}" type="datetimeFigureOut">
              <a:rPr lang="en-US" smtClean="0"/>
              <a:t>12/21/2018</a:t>
            </a:fld>
            <a:endParaRPr lang="en-US"/>
          </a:p>
        </p:txBody>
      </p:sp>
      <p:sp>
        <p:nvSpPr>
          <p:cNvPr id="4" name="Footer Placeholder 3"/>
          <p:cNvSpPr>
            <a:spLocks noGrp="1"/>
          </p:cNvSpPr>
          <p:nvPr>
            <p:ph type="ftr" sz="quarter" idx="2"/>
          </p:nvPr>
        </p:nvSpPr>
        <p:spPr>
          <a:xfrm>
            <a:off x="0" y="8829967"/>
            <a:ext cx="3037840" cy="466433"/>
          </a:xfrm>
          <a:prstGeom prst="rect">
            <a:avLst/>
          </a:prstGeom>
        </p:spPr>
        <p:txBody>
          <a:bodyPr vert="horz" lIns="93177" tIns="46589" rIns="93177" bIns="46589" rtlCol="0" anchor="b"/>
          <a:lstStyle>
            <a:lvl1pPr algn="l">
              <a:defRPr sz="1200"/>
            </a:lvl1pPr>
          </a:lstStyle>
          <a:p>
            <a:endParaRPr lang="en-US"/>
          </a:p>
        </p:txBody>
      </p:sp>
      <p:sp>
        <p:nvSpPr>
          <p:cNvPr id="5" name="Slide Number Placeholder 4"/>
          <p:cNvSpPr>
            <a:spLocks noGrp="1"/>
          </p:cNvSpPr>
          <p:nvPr>
            <p:ph type="sldNum" sz="quarter" idx="3"/>
          </p:nvPr>
        </p:nvSpPr>
        <p:spPr>
          <a:xfrm>
            <a:off x="3970938" y="8829967"/>
            <a:ext cx="3037840" cy="466433"/>
          </a:xfrm>
          <a:prstGeom prst="rect">
            <a:avLst/>
          </a:prstGeom>
        </p:spPr>
        <p:txBody>
          <a:bodyPr vert="horz" lIns="93177" tIns="46589" rIns="93177" bIns="46589" rtlCol="0" anchor="b"/>
          <a:lstStyle>
            <a:lvl1pPr algn="r">
              <a:defRPr sz="1200"/>
            </a:lvl1pPr>
          </a:lstStyle>
          <a:p>
            <a:fld id="{46C91FCA-CB6F-4DE3-ACBE-876F4B0B227E}" type="slidenum">
              <a:rPr lang="en-US" smtClean="0"/>
              <a:t>‹#›</a:t>
            </a:fld>
            <a:endParaRPr lang="en-US"/>
          </a:p>
        </p:txBody>
      </p:sp>
    </p:spTree>
    <p:extLst>
      <p:ext uri="{BB962C8B-B14F-4D97-AF65-F5344CB8AC3E}">
        <p14:creationId xmlns:p14="http://schemas.microsoft.com/office/powerpoint/2010/main" val="221203899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6434"/>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6434"/>
          </a:xfrm>
          <a:prstGeom prst="rect">
            <a:avLst/>
          </a:prstGeom>
        </p:spPr>
        <p:txBody>
          <a:bodyPr vert="horz" lIns="93177" tIns="46589" rIns="93177" bIns="46589" rtlCol="0"/>
          <a:lstStyle>
            <a:lvl1pPr algn="r">
              <a:defRPr sz="1200"/>
            </a:lvl1pPr>
          </a:lstStyle>
          <a:p>
            <a:fld id="{108D6503-3482-4BD3-B250-714A0216209C}" type="datetimeFigureOut">
              <a:rPr lang="en-US" smtClean="0"/>
              <a:t>12/21/2018</a:t>
            </a:fld>
            <a:endParaRPr lang="en-US"/>
          </a:p>
        </p:txBody>
      </p:sp>
      <p:sp>
        <p:nvSpPr>
          <p:cNvPr id="4" name="Slide Image Placeholder 3"/>
          <p:cNvSpPr>
            <a:spLocks noGrp="1" noRot="1" noChangeAspect="1"/>
          </p:cNvSpPr>
          <p:nvPr>
            <p:ph type="sldImg" idx="2"/>
          </p:nvPr>
        </p:nvSpPr>
        <p:spPr>
          <a:xfrm>
            <a:off x="717550" y="1162050"/>
            <a:ext cx="5575300" cy="313690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73892"/>
            <a:ext cx="5608320" cy="3660458"/>
          </a:xfrm>
          <a:prstGeom prst="rect">
            <a:avLst/>
          </a:prstGeom>
        </p:spPr>
        <p:txBody>
          <a:bodyPr vert="horz" lIns="93177" tIns="46589" rIns="93177" bIns="4658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6433"/>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6433"/>
          </a:xfrm>
          <a:prstGeom prst="rect">
            <a:avLst/>
          </a:prstGeom>
        </p:spPr>
        <p:txBody>
          <a:bodyPr vert="horz" lIns="93177" tIns="46589" rIns="93177" bIns="46589" rtlCol="0" anchor="b"/>
          <a:lstStyle>
            <a:lvl1pPr algn="r">
              <a:defRPr sz="1200"/>
            </a:lvl1pPr>
          </a:lstStyle>
          <a:p>
            <a:fld id="{71670BCC-84F1-4A56-B1A5-FD4116C637F0}" type="slidenum">
              <a:rPr lang="en-US" smtClean="0"/>
              <a:t>‹#›</a:t>
            </a:fld>
            <a:endParaRPr lang="en-US"/>
          </a:p>
        </p:txBody>
      </p:sp>
    </p:spTree>
    <p:extLst>
      <p:ext uri="{BB962C8B-B14F-4D97-AF65-F5344CB8AC3E}">
        <p14:creationId xmlns:p14="http://schemas.microsoft.com/office/powerpoint/2010/main" val="391347987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71670BCC-84F1-4A56-B1A5-FD4116C637F0}" type="slidenum">
              <a:rPr lang="en-US" smtClean="0"/>
              <a:t>2</a:t>
            </a:fld>
            <a:endParaRPr lang="en-US"/>
          </a:p>
        </p:txBody>
      </p:sp>
    </p:spTree>
    <p:extLst>
      <p:ext uri="{BB962C8B-B14F-4D97-AF65-F5344CB8AC3E}">
        <p14:creationId xmlns:p14="http://schemas.microsoft.com/office/powerpoint/2010/main" val="330032292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57066" indent="-291179" eaLnBrk="0" hangingPunct="0">
              <a:defRPr>
                <a:solidFill>
                  <a:schemeClr val="tx1"/>
                </a:solidFill>
                <a:latin typeface="Arial" panose="020B0604020202020204" pitchFamily="34" charset="0"/>
              </a:defRPr>
            </a:lvl2pPr>
            <a:lvl3pPr marL="1164717" indent="-232943" eaLnBrk="0" hangingPunct="0">
              <a:defRPr>
                <a:solidFill>
                  <a:schemeClr val="tx1"/>
                </a:solidFill>
                <a:latin typeface="Arial" panose="020B0604020202020204" pitchFamily="34" charset="0"/>
              </a:defRPr>
            </a:lvl3pPr>
            <a:lvl4pPr marL="1630604" indent="-232943" eaLnBrk="0" hangingPunct="0">
              <a:defRPr>
                <a:solidFill>
                  <a:schemeClr val="tx1"/>
                </a:solidFill>
                <a:latin typeface="Arial" panose="020B0604020202020204" pitchFamily="34" charset="0"/>
              </a:defRPr>
            </a:lvl4pPr>
            <a:lvl5pPr marL="2096491" indent="-232943" eaLnBrk="0" hangingPunct="0">
              <a:defRPr>
                <a:solidFill>
                  <a:schemeClr val="tx1"/>
                </a:solidFill>
                <a:latin typeface="Arial" panose="020B0604020202020204" pitchFamily="34" charset="0"/>
              </a:defRPr>
            </a:lvl5pPr>
            <a:lvl6pPr marL="2562377" indent="-232943" eaLnBrk="0" fontAlgn="base" hangingPunct="0">
              <a:spcBef>
                <a:spcPct val="0"/>
              </a:spcBef>
              <a:spcAft>
                <a:spcPct val="0"/>
              </a:spcAft>
              <a:defRPr>
                <a:solidFill>
                  <a:schemeClr val="tx1"/>
                </a:solidFill>
                <a:latin typeface="Arial" panose="020B0604020202020204" pitchFamily="34" charset="0"/>
              </a:defRPr>
            </a:lvl6pPr>
            <a:lvl7pPr marL="3028264" indent="-232943" eaLnBrk="0" fontAlgn="base" hangingPunct="0">
              <a:spcBef>
                <a:spcPct val="0"/>
              </a:spcBef>
              <a:spcAft>
                <a:spcPct val="0"/>
              </a:spcAft>
              <a:defRPr>
                <a:solidFill>
                  <a:schemeClr val="tx1"/>
                </a:solidFill>
                <a:latin typeface="Arial" panose="020B0604020202020204" pitchFamily="34" charset="0"/>
              </a:defRPr>
            </a:lvl7pPr>
            <a:lvl8pPr marL="3494151" indent="-232943" eaLnBrk="0" fontAlgn="base" hangingPunct="0">
              <a:spcBef>
                <a:spcPct val="0"/>
              </a:spcBef>
              <a:spcAft>
                <a:spcPct val="0"/>
              </a:spcAft>
              <a:defRPr>
                <a:solidFill>
                  <a:schemeClr val="tx1"/>
                </a:solidFill>
                <a:latin typeface="Arial" panose="020B0604020202020204" pitchFamily="34" charset="0"/>
              </a:defRPr>
            </a:lvl8pPr>
            <a:lvl9pPr marL="3960038" indent="-232943" eaLnBrk="0" fontAlgn="base" hangingPunct="0">
              <a:spcBef>
                <a:spcPct val="0"/>
              </a:spcBef>
              <a:spcAft>
                <a:spcPct val="0"/>
              </a:spcAft>
              <a:defRPr>
                <a:solidFill>
                  <a:schemeClr val="tx1"/>
                </a:solidFill>
                <a:latin typeface="Arial" panose="020B0604020202020204" pitchFamily="34" charset="0"/>
              </a:defRPr>
            </a:lvl9pPr>
          </a:lstStyle>
          <a:p>
            <a:pPr eaLnBrk="1" hangingPunct="1"/>
            <a:fld id="{E20DB53E-0B4B-4A00-931E-6EB269C45B10}" type="slidenum">
              <a:rPr lang="en-US" altLang="en-US"/>
              <a:pPr eaLnBrk="1" hangingPunct="1"/>
              <a:t>23</a:t>
            </a:fld>
            <a:endParaRPr lang="en-US" altLang="en-US"/>
          </a:p>
        </p:txBody>
      </p:sp>
      <p:sp>
        <p:nvSpPr>
          <p:cNvPr id="83971" name="Rectangle 2"/>
          <p:cNvSpPr>
            <a:spLocks noGrp="1" noRot="1" noChangeAspect="1" noChangeArrowheads="1" noTextEdit="1"/>
          </p:cNvSpPr>
          <p:nvPr>
            <p:ph type="sldImg"/>
          </p:nvPr>
        </p:nvSpPr>
        <p:spPr>
          <a:ln/>
        </p:spPr>
      </p:sp>
      <p:sp>
        <p:nvSpPr>
          <p:cNvPr id="8397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pl-PL" altLang="en-US">
              <a:latin typeface="Arial" panose="020B0604020202020204" pitchFamily="34" charset="0"/>
            </a:endParaRPr>
          </a:p>
        </p:txBody>
      </p:sp>
    </p:spTree>
    <p:extLst>
      <p:ext uri="{BB962C8B-B14F-4D97-AF65-F5344CB8AC3E}">
        <p14:creationId xmlns:p14="http://schemas.microsoft.com/office/powerpoint/2010/main" val="378854847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57066" indent="-291179" eaLnBrk="0" hangingPunct="0">
              <a:defRPr>
                <a:solidFill>
                  <a:schemeClr val="tx1"/>
                </a:solidFill>
                <a:latin typeface="Arial" panose="020B0604020202020204" pitchFamily="34" charset="0"/>
              </a:defRPr>
            </a:lvl2pPr>
            <a:lvl3pPr marL="1164717" indent="-232943" eaLnBrk="0" hangingPunct="0">
              <a:defRPr>
                <a:solidFill>
                  <a:schemeClr val="tx1"/>
                </a:solidFill>
                <a:latin typeface="Arial" panose="020B0604020202020204" pitchFamily="34" charset="0"/>
              </a:defRPr>
            </a:lvl3pPr>
            <a:lvl4pPr marL="1630604" indent="-232943" eaLnBrk="0" hangingPunct="0">
              <a:defRPr>
                <a:solidFill>
                  <a:schemeClr val="tx1"/>
                </a:solidFill>
                <a:latin typeface="Arial" panose="020B0604020202020204" pitchFamily="34" charset="0"/>
              </a:defRPr>
            </a:lvl4pPr>
            <a:lvl5pPr marL="2096491" indent="-232943" eaLnBrk="0" hangingPunct="0">
              <a:defRPr>
                <a:solidFill>
                  <a:schemeClr val="tx1"/>
                </a:solidFill>
                <a:latin typeface="Arial" panose="020B0604020202020204" pitchFamily="34" charset="0"/>
              </a:defRPr>
            </a:lvl5pPr>
            <a:lvl6pPr marL="2562377" indent="-232943" eaLnBrk="0" fontAlgn="base" hangingPunct="0">
              <a:spcBef>
                <a:spcPct val="0"/>
              </a:spcBef>
              <a:spcAft>
                <a:spcPct val="0"/>
              </a:spcAft>
              <a:defRPr>
                <a:solidFill>
                  <a:schemeClr val="tx1"/>
                </a:solidFill>
                <a:latin typeface="Arial" panose="020B0604020202020204" pitchFamily="34" charset="0"/>
              </a:defRPr>
            </a:lvl6pPr>
            <a:lvl7pPr marL="3028264" indent="-232943" eaLnBrk="0" fontAlgn="base" hangingPunct="0">
              <a:spcBef>
                <a:spcPct val="0"/>
              </a:spcBef>
              <a:spcAft>
                <a:spcPct val="0"/>
              </a:spcAft>
              <a:defRPr>
                <a:solidFill>
                  <a:schemeClr val="tx1"/>
                </a:solidFill>
                <a:latin typeface="Arial" panose="020B0604020202020204" pitchFamily="34" charset="0"/>
              </a:defRPr>
            </a:lvl7pPr>
            <a:lvl8pPr marL="3494151" indent="-232943" eaLnBrk="0" fontAlgn="base" hangingPunct="0">
              <a:spcBef>
                <a:spcPct val="0"/>
              </a:spcBef>
              <a:spcAft>
                <a:spcPct val="0"/>
              </a:spcAft>
              <a:defRPr>
                <a:solidFill>
                  <a:schemeClr val="tx1"/>
                </a:solidFill>
                <a:latin typeface="Arial" panose="020B0604020202020204" pitchFamily="34" charset="0"/>
              </a:defRPr>
            </a:lvl8pPr>
            <a:lvl9pPr marL="3960038" indent="-232943" eaLnBrk="0" fontAlgn="base" hangingPunct="0">
              <a:spcBef>
                <a:spcPct val="0"/>
              </a:spcBef>
              <a:spcAft>
                <a:spcPct val="0"/>
              </a:spcAft>
              <a:defRPr>
                <a:solidFill>
                  <a:schemeClr val="tx1"/>
                </a:solidFill>
                <a:latin typeface="Arial" panose="020B0604020202020204" pitchFamily="34" charset="0"/>
              </a:defRPr>
            </a:lvl9pPr>
          </a:lstStyle>
          <a:p>
            <a:pPr eaLnBrk="1" hangingPunct="1"/>
            <a:fld id="{70D22518-7A99-4160-8E4F-0B86942D6508}" type="slidenum">
              <a:rPr lang="en-US" altLang="en-US"/>
              <a:pPr eaLnBrk="1" hangingPunct="1"/>
              <a:t>24</a:t>
            </a:fld>
            <a:endParaRPr lang="en-US" altLang="en-US"/>
          </a:p>
        </p:txBody>
      </p:sp>
      <p:sp>
        <p:nvSpPr>
          <p:cNvPr id="91139" name="Rectangle 2"/>
          <p:cNvSpPr>
            <a:spLocks noGrp="1" noRot="1" noChangeAspect="1" noChangeArrowheads="1" noTextEdit="1"/>
          </p:cNvSpPr>
          <p:nvPr>
            <p:ph type="sldImg"/>
          </p:nvPr>
        </p:nvSpPr>
        <p:spPr>
          <a:ln/>
        </p:spPr>
      </p:sp>
      <p:sp>
        <p:nvSpPr>
          <p:cNvPr id="9114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pl-PL" altLang="en-US">
              <a:latin typeface="Arial" panose="020B0604020202020204" pitchFamily="34" charset="0"/>
            </a:endParaRPr>
          </a:p>
        </p:txBody>
      </p:sp>
    </p:spTree>
    <p:extLst>
      <p:ext uri="{BB962C8B-B14F-4D97-AF65-F5344CB8AC3E}">
        <p14:creationId xmlns:p14="http://schemas.microsoft.com/office/powerpoint/2010/main" val="126028965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57066" indent="-291179" eaLnBrk="0" hangingPunct="0">
              <a:defRPr>
                <a:solidFill>
                  <a:schemeClr val="tx1"/>
                </a:solidFill>
                <a:latin typeface="Arial" panose="020B0604020202020204" pitchFamily="34" charset="0"/>
              </a:defRPr>
            </a:lvl2pPr>
            <a:lvl3pPr marL="1164717" indent="-232943" eaLnBrk="0" hangingPunct="0">
              <a:defRPr>
                <a:solidFill>
                  <a:schemeClr val="tx1"/>
                </a:solidFill>
                <a:latin typeface="Arial" panose="020B0604020202020204" pitchFamily="34" charset="0"/>
              </a:defRPr>
            </a:lvl3pPr>
            <a:lvl4pPr marL="1630604" indent="-232943" eaLnBrk="0" hangingPunct="0">
              <a:defRPr>
                <a:solidFill>
                  <a:schemeClr val="tx1"/>
                </a:solidFill>
                <a:latin typeface="Arial" panose="020B0604020202020204" pitchFamily="34" charset="0"/>
              </a:defRPr>
            </a:lvl4pPr>
            <a:lvl5pPr marL="2096491" indent="-232943" eaLnBrk="0" hangingPunct="0">
              <a:defRPr>
                <a:solidFill>
                  <a:schemeClr val="tx1"/>
                </a:solidFill>
                <a:latin typeface="Arial" panose="020B0604020202020204" pitchFamily="34" charset="0"/>
              </a:defRPr>
            </a:lvl5pPr>
            <a:lvl6pPr marL="2562377" indent="-232943" eaLnBrk="0" fontAlgn="base" hangingPunct="0">
              <a:spcBef>
                <a:spcPct val="0"/>
              </a:spcBef>
              <a:spcAft>
                <a:spcPct val="0"/>
              </a:spcAft>
              <a:defRPr>
                <a:solidFill>
                  <a:schemeClr val="tx1"/>
                </a:solidFill>
                <a:latin typeface="Arial" panose="020B0604020202020204" pitchFamily="34" charset="0"/>
              </a:defRPr>
            </a:lvl6pPr>
            <a:lvl7pPr marL="3028264" indent="-232943" eaLnBrk="0" fontAlgn="base" hangingPunct="0">
              <a:spcBef>
                <a:spcPct val="0"/>
              </a:spcBef>
              <a:spcAft>
                <a:spcPct val="0"/>
              </a:spcAft>
              <a:defRPr>
                <a:solidFill>
                  <a:schemeClr val="tx1"/>
                </a:solidFill>
                <a:latin typeface="Arial" panose="020B0604020202020204" pitchFamily="34" charset="0"/>
              </a:defRPr>
            </a:lvl7pPr>
            <a:lvl8pPr marL="3494151" indent="-232943" eaLnBrk="0" fontAlgn="base" hangingPunct="0">
              <a:spcBef>
                <a:spcPct val="0"/>
              </a:spcBef>
              <a:spcAft>
                <a:spcPct val="0"/>
              </a:spcAft>
              <a:defRPr>
                <a:solidFill>
                  <a:schemeClr val="tx1"/>
                </a:solidFill>
                <a:latin typeface="Arial" panose="020B0604020202020204" pitchFamily="34" charset="0"/>
              </a:defRPr>
            </a:lvl8pPr>
            <a:lvl9pPr marL="3960038" indent="-232943" eaLnBrk="0" fontAlgn="base" hangingPunct="0">
              <a:spcBef>
                <a:spcPct val="0"/>
              </a:spcBef>
              <a:spcAft>
                <a:spcPct val="0"/>
              </a:spcAft>
              <a:defRPr>
                <a:solidFill>
                  <a:schemeClr val="tx1"/>
                </a:solidFill>
                <a:latin typeface="Arial" panose="020B0604020202020204" pitchFamily="34" charset="0"/>
              </a:defRPr>
            </a:lvl9pPr>
          </a:lstStyle>
          <a:p>
            <a:pPr eaLnBrk="1" hangingPunct="1"/>
            <a:fld id="{C75CA391-4C85-4E2A-87A7-6CC3F8CDEE1C}" type="slidenum">
              <a:rPr lang="en-US" altLang="en-US"/>
              <a:pPr eaLnBrk="1" hangingPunct="1"/>
              <a:t>25</a:t>
            </a:fld>
            <a:endParaRPr lang="en-US" altLang="en-US"/>
          </a:p>
        </p:txBody>
      </p:sp>
      <p:sp>
        <p:nvSpPr>
          <p:cNvPr id="72707" name="Rectangle 2"/>
          <p:cNvSpPr>
            <a:spLocks noGrp="1" noRot="1" noChangeAspect="1" noChangeArrowheads="1" noTextEdit="1"/>
          </p:cNvSpPr>
          <p:nvPr>
            <p:ph type="sldImg"/>
          </p:nvPr>
        </p:nvSpPr>
        <p:spPr>
          <a:ln/>
        </p:spPr>
      </p:sp>
      <p:sp>
        <p:nvSpPr>
          <p:cNvPr id="72708" name="Rectangle 3"/>
          <p:cNvSpPr>
            <a:spLocks noGrp="1" noChangeArrowheads="1"/>
          </p:cNvSpPr>
          <p:nvPr>
            <p:ph type="body" idx="1"/>
          </p:nvPr>
        </p:nvSpPr>
        <p:spPr>
          <a:xfrm>
            <a:off x="934720" y="4415790"/>
            <a:ext cx="5140960" cy="418338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pl-PL" altLang="en-US">
              <a:latin typeface="Arial" panose="020B0604020202020204" pitchFamily="34" charset="0"/>
            </a:endParaRPr>
          </a:p>
        </p:txBody>
      </p:sp>
    </p:spTree>
    <p:extLst>
      <p:ext uri="{BB962C8B-B14F-4D97-AF65-F5344CB8AC3E}">
        <p14:creationId xmlns:p14="http://schemas.microsoft.com/office/powerpoint/2010/main" val="307073240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57066" indent="-291179" eaLnBrk="0" hangingPunct="0">
              <a:defRPr>
                <a:solidFill>
                  <a:schemeClr val="tx1"/>
                </a:solidFill>
                <a:latin typeface="Arial" panose="020B0604020202020204" pitchFamily="34" charset="0"/>
              </a:defRPr>
            </a:lvl2pPr>
            <a:lvl3pPr marL="1164717" indent="-232943" eaLnBrk="0" hangingPunct="0">
              <a:defRPr>
                <a:solidFill>
                  <a:schemeClr val="tx1"/>
                </a:solidFill>
                <a:latin typeface="Arial" panose="020B0604020202020204" pitchFamily="34" charset="0"/>
              </a:defRPr>
            </a:lvl3pPr>
            <a:lvl4pPr marL="1630604" indent="-232943" eaLnBrk="0" hangingPunct="0">
              <a:defRPr>
                <a:solidFill>
                  <a:schemeClr val="tx1"/>
                </a:solidFill>
                <a:latin typeface="Arial" panose="020B0604020202020204" pitchFamily="34" charset="0"/>
              </a:defRPr>
            </a:lvl4pPr>
            <a:lvl5pPr marL="2096491" indent="-232943" eaLnBrk="0" hangingPunct="0">
              <a:defRPr>
                <a:solidFill>
                  <a:schemeClr val="tx1"/>
                </a:solidFill>
                <a:latin typeface="Arial" panose="020B0604020202020204" pitchFamily="34" charset="0"/>
              </a:defRPr>
            </a:lvl5pPr>
            <a:lvl6pPr marL="2562377" indent="-232943" eaLnBrk="0" fontAlgn="base" hangingPunct="0">
              <a:spcBef>
                <a:spcPct val="0"/>
              </a:spcBef>
              <a:spcAft>
                <a:spcPct val="0"/>
              </a:spcAft>
              <a:defRPr>
                <a:solidFill>
                  <a:schemeClr val="tx1"/>
                </a:solidFill>
                <a:latin typeface="Arial" panose="020B0604020202020204" pitchFamily="34" charset="0"/>
              </a:defRPr>
            </a:lvl6pPr>
            <a:lvl7pPr marL="3028264" indent="-232943" eaLnBrk="0" fontAlgn="base" hangingPunct="0">
              <a:spcBef>
                <a:spcPct val="0"/>
              </a:spcBef>
              <a:spcAft>
                <a:spcPct val="0"/>
              </a:spcAft>
              <a:defRPr>
                <a:solidFill>
                  <a:schemeClr val="tx1"/>
                </a:solidFill>
                <a:latin typeface="Arial" panose="020B0604020202020204" pitchFamily="34" charset="0"/>
              </a:defRPr>
            </a:lvl7pPr>
            <a:lvl8pPr marL="3494151" indent="-232943" eaLnBrk="0" fontAlgn="base" hangingPunct="0">
              <a:spcBef>
                <a:spcPct val="0"/>
              </a:spcBef>
              <a:spcAft>
                <a:spcPct val="0"/>
              </a:spcAft>
              <a:defRPr>
                <a:solidFill>
                  <a:schemeClr val="tx1"/>
                </a:solidFill>
                <a:latin typeface="Arial" panose="020B0604020202020204" pitchFamily="34" charset="0"/>
              </a:defRPr>
            </a:lvl8pPr>
            <a:lvl9pPr marL="3960038" indent="-232943" eaLnBrk="0" fontAlgn="base" hangingPunct="0">
              <a:spcBef>
                <a:spcPct val="0"/>
              </a:spcBef>
              <a:spcAft>
                <a:spcPct val="0"/>
              </a:spcAft>
              <a:defRPr>
                <a:solidFill>
                  <a:schemeClr val="tx1"/>
                </a:solidFill>
                <a:latin typeface="Arial" panose="020B0604020202020204" pitchFamily="34" charset="0"/>
              </a:defRPr>
            </a:lvl9pPr>
          </a:lstStyle>
          <a:p>
            <a:pPr eaLnBrk="1" hangingPunct="1"/>
            <a:fld id="{1156A815-9D56-4DC7-85EE-D0BCBD5A0EF7}" type="slidenum">
              <a:rPr lang="en-US" altLang="en-US"/>
              <a:pPr eaLnBrk="1" hangingPunct="1"/>
              <a:t>26</a:t>
            </a:fld>
            <a:endParaRPr lang="en-US" altLang="en-US"/>
          </a:p>
        </p:txBody>
      </p:sp>
      <p:sp>
        <p:nvSpPr>
          <p:cNvPr id="79875" name="Rectangle 2"/>
          <p:cNvSpPr>
            <a:spLocks noGrp="1" noRot="1" noChangeAspect="1" noChangeArrowheads="1" noTextEdit="1"/>
          </p:cNvSpPr>
          <p:nvPr>
            <p:ph type="sldImg"/>
          </p:nvPr>
        </p:nvSpPr>
        <p:spPr>
          <a:ln/>
        </p:spPr>
      </p:sp>
      <p:sp>
        <p:nvSpPr>
          <p:cNvPr id="79876" name="Rectangle 3"/>
          <p:cNvSpPr>
            <a:spLocks noGrp="1" noChangeArrowheads="1"/>
          </p:cNvSpPr>
          <p:nvPr>
            <p:ph type="body" idx="1"/>
          </p:nvPr>
        </p:nvSpPr>
        <p:spPr>
          <a:xfrm>
            <a:off x="934720" y="4415790"/>
            <a:ext cx="5140960" cy="418338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pl-PL" altLang="en-US">
              <a:latin typeface="Arial" panose="020B0604020202020204" pitchFamily="34" charset="0"/>
            </a:endParaRPr>
          </a:p>
        </p:txBody>
      </p:sp>
    </p:spTree>
    <p:extLst>
      <p:ext uri="{BB962C8B-B14F-4D97-AF65-F5344CB8AC3E}">
        <p14:creationId xmlns:p14="http://schemas.microsoft.com/office/powerpoint/2010/main" val="271135535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57066" indent="-291179" eaLnBrk="0" hangingPunct="0">
              <a:defRPr>
                <a:solidFill>
                  <a:schemeClr val="tx1"/>
                </a:solidFill>
                <a:latin typeface="Arial" panose="020B0604020202020204" pitchFamily="34" charset="0"/>
              </a:defRPr>
            </a:lvl2pPr>
            <a:lvl3pPr marL="1164717" indent="-232943" eaLnBrk="0" hangingPunct="0">
              <a:defRPr>
                <a:solidFill>
                  <a:schemeClr val="tx1"/>
                </a:solidFill>
                <a:latin typeface="Arial" panose="020B0604020202020204" pitchFamily="34" charset="0"/>
              </a:defRPr>
            </a:lvl3pPr>
            <a:lvl4pPr marL="1630604" indent="-232943" eaLnBrk="0" hangingPunct="0">
              <a:defRPr>
                <a:solidFill>
                  <a:schemeClr val="tx1"/>
                </a:solidFill>
                <a:latin typeface="Arial" panose="020B0604020202020204" pitchFamily="34" charset="0"/>
              </a:defRPr>
            </a:lvl4pPr>
            <a:lvl5pPr marL="2096491" indent="-232943" eaLnBrk="0" hangingPunct="0">
              <a:defRPr>
                <a:solidFill>
                  <a:schemeClr val="tx1"/>
                </a:solidFill>
                <a:latin typeface="Arial" panose="020B0604020202020204" pitchFamily="34" charset="0"/>
              </a:defRPr>
            </a:lvl5pPr>
            <a:lvl6pPr marL="2562377" indent="-232943" eaLnBrk="0" fontAlgn="base" hangingPunct="0">
              <a:spcBef>
                <a:spcPct val="0"/>
              </a:spcBef>
              <a:spcAft>
                <a:spcPct val="0"/>
              </a:spcAft>
              <a:defRPr>
                <a:solidFill>
                  <a:schemeClr val="tx1"/>
                </a:solidFill>
                <a:latin typeface="Arial" panose="020B0604020202020204" pitchFamily="34" charset="0"/>
              </a:defRPr>
            </a:lvl6pPr>
            <a:lvl7pPr marL="3028264" indent="-232943" eaLnBrk="0" fontAlgn="base" hangingPunct="0">
              <a:spcBef>
                <a:spcPct val="0"/>
              </a:spcBef>
              <a:spcAft>
                <a:spcPct val="0"/>
              </a:spcAft>
              <a:defRPr>
                <a:solidFill>
                  <a:schemeClr val="tx1"/>
                </a:solidFill>
                <a:latin typeface="Arial" panose="020B0604020202020204" pitchFamily="34" charset="0"/>
              </a:defRPr>
            </a:lvl7pPr>
            <a:lvl8pPr marL="3494151" indent="-232943" eaLnBrk="0" fontAlgn="base" hangingPunct="0">
              <a:spcBef>
                <a:spcPct val="0"/>
              </a:spcBef>
              <a:spcAft>
                <a:spcPct val="0"/>
              </a:spcAft>
              <a:defRPr>
                <a:solidFill>
                  <a:schemeClr val="tx1"/>
                </a:solidFill>
                <a:latin typeface="Arial" panose="020B0604020202020204" pitchFamily="34" charset="0"/>
              </a:defRPr>
            </a:lvl8pPr>
            <a:lvl9pPr marL="3960038" indent="-232943" eaLnBrk="0" fontAlgn="base" hangingPunct="0">
              <a:spcBef>
                <a:spcPct val="0"/>
              </a:spcBef>
              <a:spcAft>
                <a:spcPct val="0"/>
              </a:spcAft>
              <a:defRPr>
                <a:solidFill>
                  <a:schemeClr val="tx1"/>
                </a:solidFill>
                <a:latin typeface="Arial" panose="020B0604020202020204" pitchFamily="34" charset="0"/>
              </a:defRPr>
            </a:lvl9pPr>
          </a:lstStyle>
          <a:p>
            <a:pPr eaLnBrk="1" hangingPunct="1"/>
            <a:fld id="{993749DF-CC6C-483B-8318-996FA1420B6B}" type="slidenum">
              <a:rPr lang="en-US" altLang="en-US"/>
              <a:pPr eaLnBrk="1" hangingPunct="1"/>
              <a:t>15</a:t>
            </a:fld>
            <a:endParaRPr lang="en-US" altLang="en-US"/>
          </a:p>
        </p:txBody>
      </p:sp>
      <p:sp>
        <p:nvSpPr>
          <p:cNvPr id="54275" name="Rectangle 2"/>
          <p:cNvSpPr>
            <a:spLocks noGrp="1" noRot="1" noChangeAspect="1" noChangeArrowheads="1" noTextEdit="1"/>
          </p:cNvSpPr>
          <p:nvPr>
            <p:ph type="sldImg"/>
          </p:nvPr>
        </p:nvSpPr>
        <p:spPr>
          <a:ln/>
        </p:spPr>
      </p:sp>
      <p:sp>
        <p:nvSpPr>
          <p:cNvPr id="54276" name="Rectangle 3"/>
          <p:cNvSpPr>
            <a:spLocks noGrp="1" noChangeArrowheads="1"/>
          </p:cNvSpPr>
          <p:nvPr>
            <p:ph type="body" idx="1"/>
          </p:nvPr>
        </p:nvSpPr>
        <p:spPr>
          <a:xfrm>
            <a:off x="934720" y="4415790"/>
            <a:ext cx="5140960" cy="418338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pl-PL" altLang="en-US">
              <a:latin typeface="Arial" panose="020B0604020202020204" pitchFamily="34" charset="0"/>
            </a:endParaRPr>
          </a:p>
        </p:txBody>
      </p:sp>
    </p:spTree>
    <p:extLst>
      <p:ext uri="{BB962C8B-B14F-4D97-AF65-F5344CB8AC3E}">
        <p14:creationId xmlns:p14="http://schemas.microsoft.com/office/powerpoint/2010/main" val="41619720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57066" indent="-291179" eaLnBrk="0" hangingPunct="0">
              <a:defRPr>
                <a:solidFill>
                  <a:schemeClr val="tx1"/>
                </a:solidFill>
                <a:latin typeface="Arial" panose="020B0604020202020204" pitchFamily="34" charset="0"/>
              </a:defRPr>
            </a:lvl2pPr>
            <a:lvl3pPr marL="1164717" indent="-232943" eaLnBrk="0" hangingPunct="0">
              <a:defRPr>
                <a:solidFill>
                  <a:schemeClr val="tx1"/>
                </a:solidFill>
                <a:latin typeface="Arial" panose="020B0604020202020204" pitchFamily="34" charset="0"/>
              </a:defRPr>
            </a:lvl3pPr>
            <a:lvl4pPr marL="1630604" indent="-232943" eaLnBrk="0" hangingPunct="0">
              <a:defRPr>
                <a:solidFill>
                  <a:schemeClr val="tx1"/>
                </a:solidFill>
                <a:latin typeface="Arial" panose="020B0604020202020204" pitchFamily="34" charset="0"/>
              </a:defRPr>
            </a:lvl4pPr>
            <a:lvl5pPr marL="2096491" indent="-232943" eaLnBrk="0" hangingPunct="0">
              <a:defRPr>
                <a:solidFill>
                  <a:schemeClr val="tx1"/>
                </a:solidFill>
                <a:latin typeface="Arial" panose="020B0604020202020204" pitchFamily="34" charset="0"/>
              </a:defRPr>
            </a:lvl5pPr>
            <a:lvl6pPr marL="2562377" indent="-232943" eaLnBrk="0" fontAlgn="base" hangingPunct="0">
              <a:spcBef>
                <a:spcPct val="0"/>
              </a:spcBef>
              <a:spcAft>
                <a:spcPct val="0"/>
              </a:spcAft>
              <a:defRPr>
                <a:solidFill>
                  <a:schemeClr val="tx1"/>
                </a:solidFill>
                <a:latin typeface="Arial" panose="020B0604020202020204" pitchFamily="34" charset="0"/>
              </a:defRPr>
            </a:lvl6pPr>
            <a:lvl7pPr marL="3028264" indent="-232943" eaLnBrk="0" fontAlgn="base" hangingPunct="0">
              <a:spcBef>
                <a:spcPct val="0"/>
              </a:spcBef>
              <a:spcAft>
                <a:spcPct val="0"/>
              </a:spcAft>
              <a:defRPr>
                <a:solidFill>
                  <a:schemeClr val="tx1"/>
                </a:solidFill>
                <a:latin typeface="Arial" panose="020B0604020202020204" pitchFamily="34" charset="0"/>
              </a:defRPr>
            </a:lvl7pPr>
            <a:lvl8pPr marL="3494151" indent="-232943" eaLnBrk="0" fontAlgn="base" hangingPunct="0">
              <a:spcBef>
                <a:spcPct val="0"/>
              </a:spcBef>
              <a:spcAft>
                <a:spcPct val="0"/>
              </a:spcAft>
              <a:defRPr>
                <a:solidFill>
                  <a:schemeClr val="tx1"/>
                </a:solidFill>
                <a:latin typeface="Arial" panose="020B0604020202020204" pitchFamily="34" charset="0"/>
              </a:defRPr>
            </a:lvl8pPr>
            <a:lvl9pPr marL="3960038" indent="-232943" eaLnBrk="0" fontAlgn="base" hangingPunct="0">
              <a:spcBef>
                <a:spcPct val="0"/>
              </a:spcBef>
              <a:spcAft>
                <a:spcPct val="0"/>
              </a:spcAft>
              <a:defRPr>
                <a:solidFill>
                  <a:schemeClr val="tx1"/>
                </a:solidFill>
                <a:latin typeface="Arial" panose="020B0604020202020204" pitchFamily="34" charset="0"/>
              </a:defRPr>
            </a:lvl9pPr>
          </a:lstStyle>
          <a:p>
            <a:pPr eaLnBrk="1" hangingPunct="1"/>
            <a:fld id="{6029EF70-0DA3-4388-9960-17F88F71446A}" type="slidenum">
              <a:rPr lang="en-US" altLang="en-US"/>
              <a:pPr eaLnBrk="1" hangingPunct="1"/>
              <a:t>16</a:t>
            </a:fld>
            <a:endParaRPr lang="en-US" altLang="en-US"/>
          </a:p>
        </p:txBody>
      </p:sp>
      <p:sp>
        <p:nvSpPr>
          <p:cNvPr id="55299" name="Rectangle 2"/>
          <p:cNvSpPr>
            <a:spLocks noGrp="1" noRot="1" noChangeAspect="1" noChangeArrowheads="1" noTextEdit="1"/>
          </p:cNvSpPr>
          <p:nvPr>
            <p:ph type="sldImg"/>
          </p:nvPr>
        </p:nvSpPr>
        <p:spPr>
          <a:ln/>
        </p:spPr>
      </p:sp>
      <p:sp>
        <p:nvSpPr>
          <p:cNvPr id="55300" name="Rectangle 3"/>
          <p:cNvSpPr>
            <a:spLocks noGrp="1" noChangeArrowheads="1"/>
          </p:cNvSpPr>
          <p:nvPr>
            <p:ph type="body" idx="1"/>
          </p:nvPr>
        </p:nvSpPr>
        <p:spPr>
          <a:xfrm>
            <a:off x="934720" y="4415790"/>
            <a:ext cx="5140960" cy="418338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pl-PL" altLang="en-US">
              <a:latin typeface="Arial" panose="020B0604020202020204" pitchFamily="34" charset="0"/>
            </a:endParaRPr>
          </a:p>
        </p:txBody>
      </p:sp>
    </p:spTree>
    <p:extLst>
      <p:ext uri="{BB962C8B-B14F-4D97-AF65-F5344CB8AC3E}">
        <p14:creationId xmlns:p14="http://schemas.microsoft.com/office/powerpoint/2010/main" val="395414315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57066" indent="-291179" eaLnBrk="0" hangingPunct="0">
              <a:defRPr>
                <a:solidFill>
                  <a:schemeClr val="tx1"/>
                </a:solidFill>
                <a:latin typeface="Arial" panose="020B0604020202020204" pitchFamily="34" charset="0"/>
              </a:defRPr>
            </a:lvl2pPr>
            <a:lvl3pPr marL="1164717" indent="-232943" eaLnBrk="0" hangingPunct="0">
              <a:defRPr>
                <a:solidFill>
                  <a:schemeClr val="tx1"/>
                </a:solidFill>
                <a:latin typeface="Arial" panose="020B0604020202020204" pitchFamily="34" charset="0"/>
              </a:defRPr>
            </a:lvl3pPr>
            <a:lvl4pPr marL="1630604" indent="-232943" eaLnBrk="0" hangingPunct="0">
              <a:defRPr>
                <a:solidFill>
                  <a:schemeClr val="tx1"/>
                </a:solidFill>
                <a:latin typeface="Arial" panose="020B0604020202020204" pitchFamily="34" charset="0"/>
              </a:defRPr>
            </a:lvl4pPr>
            <a:lvl5pPr marL="2096491" indent="-232943" eaLnBrk="0" hangingPunct="0">
              <a:defRPr>
                <a:solidFill>
                  <a:schemeClr val="tx1"/>
                </a:solidFill>
                <a:latin typeface="Arial" panose="020B0604020202020204" pitchFamily="34" charset="0"/>
              </a:defRPr>
            </a:lvl5pPr>
            <a:lvl6pPr marL="2562377" indent="-232943" eaLnBrk="0" fontAlgn="base" hangingPunct="0">
              <a:spcBef>
                <a:spcPct val="0"/>
              </a:spcBef>
              <a:spcAft>
                <a:spcPct val="0"/>
              </a:spcAft>
              <a:defRPr>
                <a:solidFill>
                  <a:schemeClr val="tx1"/>
                </a:solidFill>
                <a:latin typeface="Arial" panose="020B0604020202020204" pitchFamily="34" charset="0"/>
              </a:defRPr>
            </a:lvl6pPr>
            <a:lvl7pPr marL="3028264" indent="-232943" eaLnBrk="0" fontAlgn="base" hangingPunct="0">
              <a:spcBef>
                <a:spcPct val="0"/>
              </a:spcBef>
              <a:spcAft>
                <a:spcPct val="0"/>
              </a:spcAft>
              <a:defRPr>
                <a:solidFill>
                  <a:schemeClr val="tx1"/>
                </a:solidFill>
                <a:latin typeface="Arial" panose="020B0604020202020204" pitchFamily="34" charset="0"/>
              </a:defRPr>
            </a:lvl7pPr>
            <a:lvl8pPr marL="3494151" indent="-232943" eaLnBrk="0" fontAlgn="base" hangingPunct="0">
              <a:spcBef>
                <a:spcPct val="0"/>
              </a:spcBef>
              <a:spcAft>
                <a:spcPct val="0"/>
              </a:spcAft>
              <a:defRPr>
                <a:solidFill>
                  <a:schemeClr val="tx1"/>
                </a:solidFill>
                <a:latin typeface="Arial" panose="020B0604020202020204" pitchFamily="34" charset="0"/>
              </a:defRPr>
            </a:lvl8pPr>
            <a:lvl9pPr marL="3960038" indent="-232943" eaLnBrk="0" fontAlgn="base" hangingPunct="0">
              <a:spcBef>
                <a:spcPct val="0"/>
              </a:spcBef>
              <a:spcAft>
                <a:spcPct val="0"/>
              </a:spcAft>
              <a:defRPr>
                <a:solidFill>
                  <a:schemeClr val="tx1"/>
                </a:solidFill>
                <a:latin typeface="Arial" panose="020B0604020202020204" pitchFamily="34" charset="0"/>
              </a:defRPr>
            </a:lvl9pPr>
          </a:lstStyle>
          <a:p>
            <a:pPr eaLnBrk="1" hangingPunct="1"/>
            <a:fld id="{0F2AE889-F732-40E9-8525-10209D5A20CC}" type="slidenum">
              <a:rPr lang="en-US" altLang="en-US"/>
              <a:pPr eaLnBrk="1" hangingPunct="1"/>
              <a:t>17</a:t>
            </a:fld>
            <a:endParaRPr lang="en-US" altLang="en-US"/>
          </a:p>
        </p:txBody>
      </p:sp>
      <p:sp>
        <p:nvSpPr>
          <p:cNvPr id="59395" name="Rectangle 2"/>
          <p:cNvSpPr>
            <a:spLocks noGrp="1" noRot="1" noChangeAspect="1" noChangeArrowheads="1" noTextEdit="1"/>
          </p:cNvSpPr>
          <p:nvPr>
            <p:ph type="sldImg"/>
          </p:nvPr>
        </p:nvSpPr>
        <p:spPr>
          <a:ln/>
        </p:spPr>
      </p:sp>
      <p:sp>
        <p:nvSpPr>
          <p:cNvPr id="59396" name="Rectangle 3"/>
          <p:cNvSpPr>
            <a:spLocks noGrp="1" noChangeArrowheads="1"/>
          </p:cNvSpPr>
          <p:nvPr>
            <p:ph type="body" idx="1"/>
          </p:nvPr>
        </p:nvSpPr>
        <p:spPr>
          <a:xfrm>
            <a:off x="934720" y="4415790"/>
            <a:ext cx="5140960" cy="418338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pl-PL" altLang="en-US">
              <a:latin typeface="Arial" panose="020B0604020202020204" pitchFamily="34" charset="0"/>
            </a:endParaRPr>
          </a:p>
        </p:txBody>
      </p:sp>
    </p:spTree>
    <p:extLst>
      <p:ext uri="{BB962C8B-B14F-4D97-AF65-F5344CB8AC3E}">
        <p14:creationId xmlns:p14="http://schemas.microsoft.com/office/powerpoint/2010/main" val="150659624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57066" indent="-291179" eaLnBrk="0" hangingPunct="0">
              <a:defRPr>
                <a:solidFill>
                  <a:schemeClr val="tx1"/>
                </a:solidFill>
                <a:latin typeface="Arial" panose="020B0604020202020204" pitchFamily="34" charset="0"/>
              </a:defRPr>
            </a:lvl2pPr>
            <a:lvl3pPr marL="1164717" indent="-232943" eaLnBrk="0" hangingPunct="0">
              <a:defRPr>
                <a:solidFill>
                  <a:schemeClr val="tx1"/>
                </a:solidFill>
                <a:latin typeface="Arial" panose="020B0604020202020204" pitchFamily="34" charset="0"/>
              </a:defRPr>
            </a:lvl3pPr>
            <a:lvl4pPr marL="1630604" indent="-232943" eaLnBrk="0" hangingPunct="0">
              <a:defRPr>
                <a:solidFill>
                  <a:schemeClr val="tx1"/>
                </a:solidFill>
                <a:latin typeface="Arial" panose="020B0604020202020204" pitchFamily="34" charset="0"/>
              </a:defRPr>
            </a:lvl4pPr>
            <a:lvl5pPr marL="2096491" indent="-232943" eaLnBrk="0" hangingPunct="0">
              <a:defRPr>
                <a:solidFill>
                  <a:schemeClr val="tx1"/>
                </a:solidFill>
                <a:latin typeface="Arial" panose="020B0604020202020204" pitchFamily="34" charset="0"/>
              </a:defRPr>
            </a:lvl5pPr>
            <a:lvl6pPr marL="2562377" indent="-232943" eaLnBrk="0" fontAlgn="base" hangingPunct="0">
              <a:spcBef>
                <a:spcPct val="0"/>
              </a:spcBef>
              <a:spcAft>
                <a:spcPct val="0"/>
              </a:spcAft>
              <a:defRPr>
                <a:solidFill>
                  <a:schemeClr val="tx1"/>
                </a:solidFill>
                <a:latin typeface="Arial" panose="020B0604020202020204" pitchFamily="34" charset="0"/>
              </a:defRPr>
            </a:lvl6pPr>
            <a:lvl7pPr marL="3028264" indent="-232943" eaLnBrk="0" fontAlgn="base" hangingPunct="0">
              <a:spcBef>
                <a:spcPct val="0"/>
              </a:spcBef>
              <a:spcAft>
                <a:spcPct val="0"/>
              </a:spcAft>
              <a:defRPr>
                <a:solidFill>
                  <a:schemeClr val="tx1"/>
                </a:solidFill>
                <a:latin typeface="Arial" panose="020B0604020202020204" pitchFamily="34" charset="0"/>
              </a:defRPr>
            </a:lvl7pPr>
            <a:lvl8pPr marL="3494151" indent="-232943" eaLnBrk="0" fontAlgn="base" hangingPunct="0">
              <a:spcBef>
                <a:spcPct val="0"/>
              </a:spcBef>
              <a:spcAft>
                <a:spcPct val="0"/>
              </a:spcAft>
              <a:defRPr>
                <a:solidFill>
                  <a:schemeClr val="tx1"/>
                </a:solidFill>
                <a:latin typeface="Arial" panose="020B0604020202020204" pitchFamily="34" charset="0"/>
              </a:defRPr>
            </a:lvl8pPr>
            <a:lvl9pPr marL="3960038" indent="-232943" eaLnBrk="0" fontAlgn="base" hangingPunct="0">
              <a:spcBef>
                <a:spcPct val="0"/>
              </a:spcBef>
              <a:spcAft>
                <a:spcPct val="0"/>
              </a:spcAft>
              <a:defRPr>
                <a:solidFill>
                  <a:schemeClr val="tx1"/>
                </a:solidFill>
                <a:latin typeface="Arial" panose="020B0604020202020204" pitchFamily="34" charset="0"/>
              </a:defRPr>
            </a:lvl9pPr>
          </a:lstStyle>
          <a:p>
            <a:pPr eaLnBrk="1" hangingPunct="1"/>
            <a:fld id="{E042BBE6-77CB-4773-9FA6-0C0A3A4EF2BB}" type="slidenum">
              <a:rPr lang="en-US" altLang="en-US"/>
              <a:pPr eaLnBrk="1" hangingPunct="1"/>
              <a:t>18</a:t>
            </a:fld>
            <a:endParaRPr lang="en-US" altLang="en-US"/>
          </a:p>
        </p:txBody>
      </p:sp>
      <p:sp>
        <p:nvSpPr>
          <p:cNvPr id="60419" name="Rectangle 2"/>
          <p:cNvSpPr>
            <a:spLocks noGrp="1" noRot="1" noChangeAspect="1" noChangeArrowheads="1" noTextEdit="1"/>
          </p:cNvSpPr>
          <p:nvPr>
            <p:ph type="sldImg"/>
          </p:nvPr>
        </p:nvSpPr>
        <p:spPr>
          <a:ln/>
        </p:spPr>
      </p:sp>
      <p:sp>
        <p:nvSpPr>
          <p:cNvPr id="60420" name="Rectangle 3"/>
          <p:cNvSpPr>
            <a:spLocks noGrp="1" noChangeArrowheads="1"/>
          </p:cNvSpPr>
          <p:nvPr>
            <p:ph type="body" idx="1"/>
          </p:nvPr>
        </p:nvSpPr>
        <p:spPr>
          <a:xfrm>
            <a:off x="934720" y="4415790"/>
            <a:ext cx="5140960" cy="418338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pl-PL" altLang="en-US">
              <a:latin typeface="Arial" panose="020B0604020202020204" pitchFamily="34" charset="0"/>
            </a:endParaRPr>
          </a:p>
        </p:txBody>
      </p:sp>
    </p:spTree>
    <p:extLst>
      <p:ext uri="{BB962C8B-B14F-4D97-AF65-F5344CB8AC3E}">
        <p14:creationId xmlns:p14="http://schemas.microsoft.com/office/powerpoint/2010/main" val="389976308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57066" indent="-291179" eaLnBrk="0" hangingPunct="0">
              <a:defRPr>
                <a:solidFill>
                  <a:schemeClr val="tx1"/>
                </a:solidFill>
                <a:latin typeface="Arial" panose="020B0604020202020204" pitchFamily="34" charset="0"/>
              </a:defRPr>
            </a:lvl2pPr>
            <a:lvl3pPr marL="1164717" indent="-232943" eaLnBrk="0" hangingPunct="0">
              <a:defRPr>
                <a:solidFill>
                  <a:schemeClr val="tx1"/>
                </a:solidFill>
                <a:latin typeface="Arial" panose="020B0604020202020204" pitchFamily="34" charset="0"/>
              </a:defRPr>
            </a:lvl3pPr>
            <a:lvl4pPr marL="1630604" indent="-232943" eaLnBrk="0" hangingPunct="0">
              <a:defRPr>
                <a:solidFill>
                  <a:schemeClr val="tx1"/>
                </a:solidFill>
                <a:latin typeface="Arial" panose="020B0604020202020204" pitchFamily="34" charset="0"/>
              </a:defRPr>
            </a:lvl4pPr>
            <a:lvl5pPr marL="2096491" indent="-232943" eaLnBrk="0" hangingPunct="0">
              <a:defRPr>
                <a:solidFill>
                  <a:schemeClr val="tx1"/>
                </a:solidFill>
                <a:latin typeface="Arial" panose="020B0604020202020204" pitchFamily="34" charset="0"/>
              </a:defRPr>
            </a:lvl5pPr>
            <a:lvl6pPr marL="2562377" indent="-232943" eaLnBrk="0" fontAlgn="base" hangingPunct="0">
              <a:spcBef>
                <a:spcPct val="0"/>
              </a:spcBef>
              <a:spcAft>
                <a:spcPct val="0"/>
              </a:spcAft>
              <a:defRPr>
                <a:solidFill>
                  <a:schemeClr val="tx1"/>
                </a:solidFill>
                <a:latin typeface="Arial" panose="020B0604020202020204" pitchFamily="34" charset="0"/>
              </a:defRPr>
            </a:lvl6pPr>
            <a:lvl7pPr marL="3028264" indent="-232943" eaLnBrk="0" fontAlgn="base" hangingPunct="0">
              <a:spcBef>
                <a:spcPct val="0"/>
              </a:spcBef>
              <a:spcAft>
                <a:spcPct val="0"/>
              </a:spcAft>
              <a:defRPr>
                <a:solidFill>
                  <a:schemeClr val="tx1"/>
                </a:solidFill>
                <a:latin typeface="Arial" panose="020B0604020202020204" pitchFamily="34" charset="0"/>
              </a:defRPr>
            </a:lvl7pPr>
            <a:lvl8pPr marL="3494151" indent="-232943" eaLnBrk="0" fontAlgn="base" hangingPunct="0">
              <a:spcBef>
                <a:spcPct val="0"/>
              </a:spcBef>
              <a:spcAft>
                <a:spcPct val="0"/>
              </a:spcAft>
              <a:defRPr>
                <a:solidFill>
                  <a:schemeClr val="tx1"/>
                </a:solidFill>
                <a:latin typeface="Arial" panose="020B0604020202020204" pitchFamily="34" charset="0"/>
              </a:defRPr>
            </a:lvl8pPr>
            <a:lvl9pPr marL="3960038" indent="-232943" eaLnBrk="0" fontAlgn="base" hangingPunct="0">
              <a:spcBef>
                <a:spcPct val="0"/>
              </a:spcBef>
              <a:spcAft>
                <a:spcPct val="0"/>
              </a:spcAft>
              <a:defRPr>
                <a:solidFill>
                  <a:schemeClr val="tx1"/>
                </a:solidFill>
                <a:latin typeface="Arial" panose="020B0604020202020204" pitchFamily="34" charset="0"/>
              </a:defRPr>
            </a:lvl9pPr>
          </a:lstStyle>
          <a:p>
            <a:pPr eaLnBrk="1" hangingPunct="1"/>
            <a:fld id="{803B3552-AF97-4540-BF1E-94DA9458DC97}" type="slidenum">
              <a:rPr lang="en-US" altLang="en-US"/>
              <a:pPr eaLnBrk="1" hangingPunct="1"/>
              <a:t>19</a:t>
            </a:fld>
            <a:endParaRPr lang="en-US" altLang="en-US"/>
          </a:p>
        </p:txBody>
      </p:sp>
      <p:sp>
        <p:nvSpPr>
          <p:cNvPr id="66563" name="Rectangle 2"/>
          <p:cNvSpPr>
            <a:spLocks noGrp="1" noRot="1" noChangeAspect="1" noChangeArrowheads="1" noTextEdit="1"/>
          </p:cNvSpPr>
          <p:nvPr>
            <p:ph type="sldImg"/>
          </p:nvPr>
        </p:nvSpPr>
        <p:spPr>
          <a:ln/>
        </p:spPr>
      </p:sp>
      <p:sp>
        <p:nvSpPr>
          <p:cNvPr id="66564" name="Rectangle 3"/>
          <p:cNvSpPr>
            <a:spLocks noGrp="1" noChangeArrowheads="1"/>
          </p:cNvSpPr>
          <p:nvPr>
            <p:ph type="body" idx="1"/>
          </p:nvPr>
        </p:nvSpPr>
        <p:spPr>
          <a:xfrm>
            <a:off x="934720" y="4415790"/>
            <a:ext cx="5140960" cy="418338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pl-PL" altLang="en-US">
              <a:latin typeface="Arial" panose="020B0604020202020204" pitchFamily="34" charset="0"/>
            </a:endParaRPr>
          </a:p>
        </p:txBody>
      </p:sp>
    </p:spTree>
    <p:extLst>
      <p:ext uri="{BB962C8B-B14F-4D97-AF65-F5344CB8AC3E}">
        <p14:creationId xmlns:p14="http://schemas.microsoft.com/office/powerpoint/2010/main" val="386273100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57066" indent="-291179" eaLnBrk="0" hangingPunct="0">
              <a:defRPr>
                <a:solidFill>
                  <a:schemeClr val="tx1"/>
                </a:solidFill>
                <a:latin typeface="Arial" panose="020B0604020202020204" pitchFamily="34" charset="0"/>
              </a:defRPr>
            </a:lvl2pPr>
            <a:lvl3pPr marL="1164717" indent="-232943" eaLnBrk="0" hangingPunct="0">
              <a:defRPr>
                <a:solidFill>
                  <a:schemeClr val="tx1"/>
                </a:solidFill>
                <a:latin typeface="Arial" panose="020B0604020202020204" pitchFamily="34" charset="0"/>
              </a:defRPr>
            </a:lvl3pPr>
            <a:lvl4pPr marL="1630604" indent="-232943" eaLnBrk="0" hangingPunct="0">
              <a:defRPr>
                <a:solidFill>
                  <a:schemeClr val="tx1"/>
                </a:solidFill>
                <a:latin typeface="Arial" panose="020B0604020202020204" pitchFamily="34" charset="0"/>
              </a:defRPr>
            </a:lvl4pPr>
            <a:lvl5pPr marL="2096491" indent="-232943" eaLnBrk="0" hangingPunct="0">
              <a:defRPr>
                <a:solidFill>
                  <a:schemeClr val="tx1"/>
                </a:solidFill>
                <a:latin typeface="Arial" panose="020B0604020202020204" pitchFamily="34" charset="0"/>
              </a:defRPr>
            </a:lvl5pPr>
            <a:lvl6pPr marL="2562377" indent="-232943" eaLnBrk="0" fontAlgn="base" hangingPunct="0">
              <a:spcBef>
                <a:spcPct val="0"/>
              </a:spcBef>
              <a:spcAft>
                <a:spcPct val="0"/>
              </a:spcAft>
              <a:defRPr>
                <a:solidFill>
                  <a:schemeClr val="tx1"/>
                </a:solidFill>
                <a:latin typeface="Arial" panose="020B0604020202020204" pitchFamily="34" charset="0"/>
              </a:defRPr>
            </a:lvl6pPr>
            <a:lvl7pPr marL="3028264" indent="-232943" eaLnBrk="0" fontAlgn="base" hangingPunct="0">
              <a:spcBef>
                <a:spcPct val="0"/>
              </a:spcBef>
              <a:spcAft>
                <a:spcPct val="0"/>
              </a:spcAft>
              <a:defRPr>
                <a:solidFill>
                  <a:schemeClr val="tx1"/>
                </a:solidFill>
                <a:latin typeface="Arial" panose="020B0604020202020204" pitchFamily="34" charset="0"/>
              </a:defRPr>
            </a:lvl7pPr>
            <a:lvl8pPr marL="3494151" indent="-232943" eaLnBrk="0" fontAlgn="base" hangingPunct="0">
              <a:spcBef>
                <a:spcPct val="0"/>
              </a:spcBef>
              <a:spcAft>
                <a:spcPct val="0"/>
              </a:spcAft>
              <a:defRPr>
                <a:solidFill>
                  <a:schemeClr val="tx1"/>
                </a:solidFill>
                <a:latin typeface="Arial" panose="020B0604020202020204" pitchFamily="34" charset="0"/>
              </a:defRPr>
            </a:lvl8pPr>
            <a:lvl9pPr marL="3960038" indent="-232943" eaLnBrk="0" fontAlgn="base" hangingPunct="0">
              <a:spcBef>
                <a:spcPct val="0"/>
              </a:spcBef>
              <a:spcAft>
                <a:spcPct val="0"/>
              </a:spcAft>
              <a:defRPr>
                <a:solidFill>
                  <a:schemeClr val="tx1"/>
                </a:solidFill>
                <a:latin typeface="Arial" panose="020B0604020202020204" pitchFamily="34" charset="0"/>
              </a:defRPr>
            </a:lvl9pPr>
          </a:lstStyle>
          <a:p>
            <a:pPr eaLnBrk="1" hangingPunct="1"/>
            <a:fld id="{16447844-2988-441C-B2C2-1179EA4C9E53}" type="slidenum">
              <a:rPr lang="en-US" altLang="en-US"/>
              <a:pPr eaLnBrk="1" hangingPunct="1"/>
              <a:t>20</a:t>
            </a:fld>
            <a:endParaRPr lang="en-US" altLang="en-US"/>
          </a:p>
        </p:txBody>
      </p:sp>
      <p:sp>
        <p:nvSpPr>
          <p:cNvPr id="67587" name="Rectangle 2"/>
          <p:cNvSpPr>
            <a:spLocks noGrp="1" noRot="1" noChangeAspect="1" noChangeArrowheads="1" noTextEdit="1"/>
          </p:cNvSpPr>
          <p:nvPr>
            <p:ph type="sldImg"/>
          </p:nvPr>
        </p:nvSpPr>
        <p:spPr>
          <a:ln/>
        </p:spPr>
      </p:sp>
      <p:sp>
        <p:nvSpPr>
          <p:cNvPr id="67588" name="Rectangle 3"/>
          <p:cNvSpPr>
            <a:spLocks noGrp="1" noChangeArrowheads="1"/>
          </p:cNvSpPr>
          <p:nvPr>
            <p:ph type="body" idx="1"/>
          </p:nvPr>
        </p:nvSpPr>
        <p:spPr>
          <a:xfrm>
            <a:off x="934720" y="4415790"/>
            <a:ext cx="5140960" cy="418338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pl-PL" altLang="en-US">
              <a:latin typeface="Arial" panose="020B0604020202020204" pitchFamily="34" charset="0"/>
            </a:endParaRPr>
          </a:p>
        </p:txBody>
      </p:sp>
    </p:spTree>
    <p:extLst>
      <p:ext uri="{BB962C8B-B14F-4D97-AF65-F5344CB8AC3E}">
        <p14:creationId xmlns:p14="http://schemas.microsoft.com/office/powerpoint/2010/main" val="108444648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57066" indent="-291179" eaLnBrk="0" hangingPunct="0">
              <a:defRPr>
                <a:solidFill>
                  <a:schemeClr val="tx1"/>
                </a:solidFill>
                <a:latin typeface="Arial" panose="020B0604020202020204" pitchFamily="34" charset="0"/>
              </a:defRPr>
            </a:lvl2pPr>
            <a:lvl3pPr marL="1164717" indent="-232943" eaLnBrk="0" hangingPunct="0">
              <a:defRPr>
                <a:solidFill>
                  <a:schemeClr val="tx1"/>
                </a:solidFill>
                <a:latin typeface="Arial" panose="020B0604020202020204" pitchFamily="34" charset="0"/>
              </a:defRPr>
            </a:lvl3pPr>
            <a:lvl4pPr marL="1630604" indent="-232943" eaLnBrk="0" hangingPunct="0">
              <a:defRPr>
                <a:solidFill>
                  <a:schemeClr val="tx1"/>
                </a:solidFill>
                <a:latin typeface="Arial" panose="020B0604020202020204" pitchFamily="34" charset="0"/>
              </a:defRPr>
            </a:lvl4pPr>
            <a:lvl5pPr marL="2096491" indent="-232943" eaLnBrk="0" hangingPunct="0">
              <a:defRPr>
                <a:solidFill>
                  <a:schemeClr val="tx1"/>
                </a:solidFill>
                <a:latin typeface="Arial" panose="020B0604020202020204" pitchFamily="34" charset="0"/>
              </a:defRPr>
            </a:lvl5pPr>
            <a:lvl6pPr marL="2562377" indent="-232943" eaLnBrk="0" fontAlgn="base" hangingPunct="0">
              <a:spcBef>
                <a:spcPct val="0"/>
              </a:spcBef>
              <a:spcAft>
                <a:spcPct val="0"/>
              </a:spcAft>
              <a:defRPr>
                <a:solidFill>
                  <a:schemeClr val="tx1"/>
                </a:solidFill>
                <a:latin typeface="Arial" panose="020B0604020202020204" pitchFamily="34" charset="0"/>
              </a:defRPr>
            </a:lvl6pPr>
            <a:lvl7pPr marL="3028264" indent="-232943" eaLnBrk="0" fontAlgn="base" hangingPunct="0">
              <a:spcBef>
                <a:spcPct val="0"/>
              </a:spcBef>
              <a:spcAft>
                <a:spcPct val="0"/>
              </a:spcAft>
              <a:defRPr>
                <a:solidFill>
                  <a:schemeClr val="tx1"/>
                </a:solidFill>
                <a:latin typeface="Arial" panose="020B0604020202020204" pitchFamily="34" charset="0"/>
              </a:defRPr>
            </a:lvl7pPr>
            <a:lvl8pPr marL="3494151" indent="-232943" eaLnBrk="0" fontAlgn="base" hangingPunct="0">
              <a:spcBef>
                <a:spcPct val="0"/>
              </a:spcBef>
              <a:spcAft>
                <a:spcPct val="0"/>
              </a:spcAft>
              <a:defRPr>
                <a:solidFill>
                  <a:schemeClr val="tx1"/>
                </a:solidFill>
                <a:latin typeface="Arial" panose="020B0604020202020204" pitchFamily="34" charset="0"/>
              </a:defRPr>
            </a:lvl8pPr>
            <a:lvl9pPr marL="3960038" indent="-232943" eaLnBrk="0" fontAlgn="base" hangingPunct="0">
              <a:spcBef>
                <a:spcPct val="0"/>
              </a:spcBef>
              <a:spcAft>
                <a:spcPct val="0"/>
              </a:spcAft>
              <a:defRPr>
                <a:solidFill>
                  <a:schemeClr val="tx1"/>
                </a:solidFill>
                <a:latin typeface="Arial" panose="020B0604020202020204" pitchFamily="34" charset="0"/>
              </a:defRPr>
            </a:lvl9pPr>
          </a:lstStyle>
          <a:p>
            <a:pPr eaLnBrk="1" hangingPunct="1"/>
            <a:fld id="{7500B01A-B731-4A56-92A2-161DE5A70E94}" type="slidenum">
              <a:rPr lang="en-US" altLang="en-US"/>
              <a:pPr eaLnBrk="1" hangingPunct="1"/>
              <a:t>21</a:t>
            </a:fld>
            <a:endParaRPr lang="en-US" altLang="en-US"/>
          </a:p>
        </p:txBody>
      </p:sp>
      <p:sp>
        <p:nvSpPr>
          <p:cNvPr id="68611" name="Rectangle 2"/>
          <p:cNvSpPr>
            <a:spLocks noGrp="1" noRot="1" noChangeAspect="1" noChangeArrowheads="1" noTextEdit="1"/>
          </p:cNvSpPr>
          <p:nvPr>
            <p:ph type="sldImg"/>
          </p:nvPr>
        </p:nvSpPr>
        <p:spPr>
          <a:ln/>
        </p:spPr>
      </p:sp>
      <p:sp>
        <p:nvSpPr>
          <p:cNvPr id="6861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pl-PL" altLang="en-US">
              <a:latin typeface="Arial" panose="020B0604020202020204" pitchFamily="34" charset="0"/>
            </a:endParaRPr>
          </a:p>
        </p:txBody>
      </p:sp>
    </p:spTree>
    <p:extLst>
      <p:ext uri="{BB962C8B-B14F-4D97-AF65-F5344CB8AC3E}">
        <p14:creationId xmlns:p14="http://schemas.microsoft.com/office/powerpoint/2010/main" val="54020590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57066" indent="-291179" eaLnBrk="0" hangingPunct="0">
              <a:defRPr>
                <a:solidFill>
                  <a:schemeClr val="tx1"/>
                </a:solidFill>
                <a:latin typeface="Arial" panose="020B0604020202020204" pitchFamily="34" charset="0"/>
              </a:defRPr>
            </a:lvl2pPr>
            <a:lvl3pPr marL="1164717" indent="-232943" eaLnBrk="0" hangingPunct="0">
              <a:defRPr>
                <a:solidFill>
                  <a:schemeClr val="tx1"/>
                </a:solidFill>
                <a:latin typeface="Arial" panose="020B0604020202020204" pitchFamily="34" charset="0"/>
              </a:defRPr>
            </a:lvl3pPr>
            <a:lvl4pPr marL="1630604" indent="-232943" eaLnBrk="0" hangingPunct="0">
              <a:defRPr>
                <a:solidFill>
                  <a:schemeClr val="tx1"/>
                </a:solidFill>
                <a:latin typeface="Arial" panose="020B0604020202020204" pitchFamily="34" charset="0"/>
              </a:defRPr>
            </a:lvl4pPr>
            <a:lvl5pPr marL="2096491" indent="-232943" eaLnBrk="0" hangingPunct="0">
              <a:defRPr>
                <a:solidFill>
                  <a:schemeClr val="tx1"/>
                </a:solidFill>
                <a:latin typeface="Arial" panose="020B0604020202020204" pitchFamily="34" charset="0"/>
              </a:defRPr>
            </a:lvl5pPr>
            <a:lvl6pPr marL="2562377" indent="-232943" eaLnBrk="0" fontAlgn="base" hangingPunct="0">
              <a:spcBef>
                <a:spcPct val="0"/>
              </a:spcBef>
              <a:spcAft>
                <a:spcPct val="0"/>
              </a:spcAft>
              <a:defRPr>
                <a:solidFill>
                  <a:schemeClr val="tx1"/>
                </a:solidFill>
                <a:latin typeface="Arial" panose="020B0604020202020204" pitchFamily="34" charset="0"/>
              </a:defRPr>
            </a:lvl6pPr>
            <a:lvl7pPr marL="3028264" indent="-232943" eaLnBrk="0" fontAlgn="base" hangingPunct="0">
              <a:spcBef>
                <a:spcPct val="0"/>
              </a:spcBef>
              <a:spcAft>
                <a:spcPct val="0"/>
              </a:spcAft>
              <a:defRPr>
                <a:solidFill>
                  <a:schemeClr val="tx1"/>
                </a:solidFill>
                <a:latin typeface="Arial" panose="020B0604020202020204" pitchFamily="34" charset="0"/>
              </a:defRPr>
            </a:lvl7pPr>
            <a:lvl8pPr marL="3494151" indent="-232943" eaLnBrk="0" fontAlgn="base" hangingPunct="0">
              <a:spcBef>
                <a:spcPct val="0"/>
              </a:spcBef>
              <a:spcAft>
                <a:spcPct val="0"/>
              </a:spcAft>
              <a:defRPr>
                <a:solidFill>
                  <a:schemeClr val="tx1"/>
                </a:solidFill>
                <a:latin typeface="Arial" panose="020B0604020202020204" pitchFamily="34" charset="0"/>
              </a:defRPr>
            </a:lvl8pPr>
            <a:lvl9pPr marL="3960038" indent="-232943" eaLnBrk="0" fontAlgn="base" hangingPunct="0">
              <a:spcBef>
                <a:spcPct val="0"/>
              </a:spcBef>
              <a:spcAft>
                <a:spcPct val="0"/>
              </a:spcAft>
              <a:defRPr>
                <a:solidFill>
                  <a:schemeClr val="tx1"/>
                </a:solidFill>
                <a:latin typeface="Arial" panose="020B0604020202020204" pitchFamily="34" charset="0"/>
              </a:defRPr>
            </a:lvl9pPr>
          </a:lstStyle>
          <a:p>
            <a:pPr eaLnBrk="1" hangingPunct="1"/>
            <a:fld id="{DAC7F571-5938-4946-BAA6-82662439E70B}" type="slidenum">
              <a:rPr lang="en-US" altLang="en-US"/>
              <a:pPr eaLnBrk="1" hangingPunct="1"/>
              <a:t>22</a:t>
            </a:fld>
            <a:endParaRPr lang="en-US" altLang="en-US"/>
          </a:p>
        </p:txBody>
      </p:sp>
      <p:sp>
        <p:nvSpPr>
          <p:cNvPr id="69635" name="Rectangle 2"/>
          <p:cNvSpPr>
            <a:spLocks noGrp="1" noRot="1" noChangeAspect="1" noChangeArrowheads="1" noTextEdit="1"/>
          </p:cNvSpPr>
          <p:nvPr>
            <p:ph type="sldImg"/>
          </p:nvPr>
        </p:nvSpPr>
        <p:spPr>
          <a:ln/>
        </p:spPr>
      </p:sp>
      <p:sp>
        <p:nvSpPr>
          <p:cNvPr id="6963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pl-PL" altLang="en-US">
              <a:latin typeface="Arial" panose="020B0604020202020204" pitchFamily="34" charset="0"/>
            </a:endParaRPr>
          </a:p>
        </p:txBody>
      </p:sp>
    </p:spTree>
    <p:extLst>
      <p:ext uri="{BB962C8B-B14F-4D97-AF65-F5344CB8AC3E}">
        <p14:creationId xmlns:p14="http://schemas.microsoft.com/office/powerpoint/2010/main" val="337079846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7"/>
            <a:ext cx="10363200" cy="1470025"/>
          </a:xfrm>
        </p:spPr>
        <p:txBody>
          <a:bodyPr/>
          <a:lstStyle/>
          <a:p>
            <a:r>
              <a:rPr lang="en-US"/>
              <a:t>Click to edit Master title style</a:t>
            </a:r>
          </a:p>
        </p:txBody>
      </p:sp>
      <p:sp>
        <p:nvSpPr>
          <p:cNvPr id="3" name="Subtitle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r>
              <a:rPr lang="en-US"/>
              <a:t>Accounting for Good Governance</a:t>
            </a:r>
          </a:p>
        </p:txBody>
      </p:sp>
      <p:sp>
        <p:nvSpPr>
          <p:cNvPr id="6" name="Slide Number Placeholder 5"/>
          <p:cNvSpPr>
            <a:spLocks noGrp="1"/>
          </p:cNvSpPr>
          <p:nvPr>
            <p:ph type="sldNum" sz="quarter" idx="12"/>
          </p:nvPr>
        </p:nvSpPr>
        <p:spPr/>
        <p:txBody>
          <a:bodyPr/>
          <a:lstStyle/>
          <a:p>
            <a:fld id="{2F0D4524-193B-4ABF-B999-83495441C3D2}" type="slidenum">
              <a:rPr lang="en-US" smtClean="0"/>
              <a:t>‹#›</a:t>
            </a:fld>
            <a:endParaRPr lang="en-US"/>
          </a:p>
        </p:txBody>
      </p:sp>
    </p:spTree>
    <p:extLst>
      <p:ext uri="{BB962C8B-B14F-4D97-AF65-F5344CB8AC3E}">
        <p14:creationId xmlns:p14="http://schemas.microsoft.com/office/powerpoint/2010/main" val="326049419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r>
              <a:rPr lang="en-US"/>
              <a:t>Accounting for Good Governance</a:t>
            </a:r>
          </a:p>
        </p:txBody>
      </p:sp>
      <p:sp>
        <p:nvSpPr>
          <p:cNvPr id="6" name="Slide Number Placeholder 5"/>
          <p:cNvSpPr>
            <a:spLocks noGrp="1"/>
          </p:cNvSpPr>
          <p:nvPr>
            <p:ph type="sldNum" sz="quarter" idx="12"/>
          </p:nvPr>
        </p:nvSpPr>
        <p:spPr/>
        <p:txBody>
          <a:bodyPr/>
          <a:lstStyle/>
          <a:p>
            <a:fld id="{2F0D4524-193B-4ABF-B999-83495441C3D2}" type="slidenum">
              <a:rPr lang="en-US" smtClean="0"/>
              <a:t>‹#›</a:t>
            </a:fld>
            <a:endParaRPr lang="en-US"/>
          </a:p>
        </p:txBody>
      </p:sp>
    </p:spTree>
    <p:extLst>
      <p:ext uri="{BB962C8B-B14F-4D97-AF65-F5344CB8AC3E}">
        <p14:creationId xmlns:p14="http://schemas.microsoft.com/office/powerpoint/2010/main" val="338460887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06376"/>
            <a:ext cx="2743200" cy="4387851"/>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09600" y="206376"/>
            <a:ext cx="8026400" cy="4387851"/>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r>
              <a:rPr lang="en-US"/>
              <a:t>Accounting for Good Governance</a:t>
            </a:r>
          </a:p>
        </p:txBody>
      </p:sp>
      <p:sp>
        <p:nvSpPr>
          <p:cNvPr id="6" name="Slide Number Placeholder 5"/>
          <p:cNvSpPr>
            <a:spLocks noGrp="1"/>
          </p:cNvSpPr>
          <p:nvPr>
            <p:ph type="sldNum" sz="quarter" idx="12"/>
          </p:nvPr>
        </p:nvSpPr>
        <p:spPr/>
        <p:txBody>
          <a:bodyPr/>
          <a:lstStyle/>
          <a:p>
            <a:fld id="{2F0D4524-193B-4ABF-B999-83495441C3D2}" type="slidenum">
              <a:rPr lang="en-US" smtClean="0"/>
              <a:t>‹#›</a:t>
            </a:fld>
            <a:endParaRPr lang="en-US"/>
          </a:p>
        </p:txBody>
      </p:sp>
    </p:spTree>
    <p:extLst>
      <p:ext uri="{BB962C8B-B14F-4D97-AF65-F5344CB8AC3E}">
        <p14:creationId xmlns:p14="http://schemas.microsoft.com/office/powerpoint/2010/main" val="311341108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Slide Number Placeholder 5"/>
          <p:cNvSpPr>
            <a:spLocks noGrp="1"/>
          </p:cNvSpPr>
          <p:nvPr>
            <p:ph type="sldNum" sz="quarter" idx="12"/>
          </p:nvPr>
        </p:nvSpPr>
        <p:spPr>
          <a:xfrm>
            <a:off x="9007266" y="6356352"/>
            <a:ext cx="2575133" cy="365125"/>
          </a:xfrm>
        </p:spPr>
        <p:txBody>
          <a:bodyPr/>
          <a:lstStyle/>
          <a:p>
            <a:r>
              <a:rPr lang="en-US" dirty="0"/>
              <a:t>Accounting for Good Governance </a:t>
            </a:r>
            <a:fld id="{2F0D4524-193B-4ABF-B999-83495441C3D2}" type="slidenum">
              <a:rPr lang="en-US" smtClean="0"/>
              <a:pPr/>
              <a:t>‹#›</a:t>
            </a:fld>
            <a:endParaRPr lang="en-US" dirty="0"/>
          </a:p>
        </p:txBody>
      </p:sp>
    </p:spTree>
    <p:extLst>
      <p:ext uri="{BB962C8B-B14F-4D97-AF65-F5344CB8AC3E}">
        <p14:creationId xmlns:p14="http://schemas.microsoft.com/office/powerpoint/2010/main" val="67382099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2"/>
            <a:ext cx="103632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r>
              <a:rPr lang="en-US"/>
              <a:t>Accounting for Good Governance</a:t>
            </a:r>
          </a:p>
        </p:txBody>
      </p:sp>
      <p:sp>
        <p:nvSpPr>
          <p:cNvPr id="6" name="Slide Number Placeholder 5"/>
          <p:cNvSpPr>
            <a:spLocks noGrp="1"/>
          </p:cNvSpPr>
          <p:nvPr>
            <p:ph type="sldNum" sz="quarter" idx="12"/>
          </p:nvPr>
        </p:nvSpPr>
        <p:spPr/>
        <p:txBody>
          <a:bodyPr/>
          <a:lstStyle/>
          <a:p>
            <a:fld id="{2F0D4524-193B-4ABF-B999-83495441C3D2}" type="slidenum">
              <a:rPr lang="en-US" smtClean="0"/>
              <a:t>‹#›</a:t>
            </a:fld>
            <a:endParaRPr lang="en-US"/>
          </a:p>
        </p:txBody>
      </p:sp>
    </p:spTree>
    <p:extLst>
      <p:ext uri="{BB962C8B-B14F-4D97-AF65-F5344CB8AC3E}">
        <p14:creationId xmlns:p14="http://schemas.microsoft.com/office/powerpoint/2010/main" val="3630913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09600" y="1200152"/>
            <a:ext cx="5384800" cy="33940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200152"/>
            <a:ext cx="5384800" cy="33940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r>
              <a:rPr lang="en-US"/>
              <a:t>Accounting for Good Governance</a:t>
            </a:r>
          </a:p>
        </p:txBody>
      </p:sp>
      <p:sp>
        <p:nvSpPr>
          <p:cNvPr id="7" name="Slide Number Placeholder 6"/>
          <p:cNvSpPr>
            <a:spLocks noGrp="1"/>
          </p:cNvSpPr>
          <p:nvPr>
            <p:ph type="sldNum" sz="quarter" idx="12"/>
          </p:nvPr>
        </p:nvSpPr>
        <p:spPr/>
        <p:txBody>
          <a:bodyPr/>
          <a:lstStyle/>
          <a:p>
            <a:fld id="{2F0D4524-193B-4ABF-B999-83495441C3D2}" type="slidenum">
              <a:rPr lang="en-US" smtClean="0"/>
              <a:t>‹#›</a:t>
            </a:fld>
            <a:endParaRPr lang="en-US"/>
          </a:p>
        </p:txBody>
      </p:sp>
    </p:spTree>
    <p:extLst>
      <p:ext uri="{BB962C8B-B14F-4D97-AF65-F5344CB8AC3E}">
        <p14:creationId xmlns:p14="http://schemas.microsoft.com/office/powerpoint/2010/main" val="188878503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9"/>
            <a:ext cx="109728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0" y="1535114"/>
            <a:ext cx="5386917" cy="639763"/>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370" y="1535114"/>
            <a:ext cx="5389033" cy="639763"/>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93370"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endParaRPr lang="en-US"/>
          </a:p>
        </p:txBody>
      </p:sp>
      <p:sp>
        <p:nvSpPr>
          <p:cNvPr id="8" name="Footer Placeholder 7"/>
          <p:cNvSpPr>
            <a:spLocks noGrp="1"/>
          </p:cNvSpPr>
          <p:nvPr>
            <p:ph type="ftr" sz="quarter" idx="11"/>
          </p:nvPr>
        </p:nvSpPr>
        <p:spPr/>
        <p:txBody>
          <a:bodyPr/>
          <a:lstStyle/>
          <a:p>
            <a:r>
              <a:rPr lang="en-US"/>
              <a:t>Accounting for Good Governance</a:t>
            </a:r>
          </a:p>
        </p:txBody>
      </p:sp>
      <p:sp>
        <p:nvSpPr>
          <p:cNvPr id="9" name="Slide Number Placeholder 8"/>
          <p:cNvSpPr>
            <a:spLocks noGrp="1"/>
          </p:cNvSpPr>
          <p:nvPr>
            <p:ph type="sldNum" sz="quarter" idx="12"/>
          </p:nvPr>
        </p:nvSpPr>
        <p:spPr/>
        <p:txBody>
          <a:bodyPr/>
          <a:lstStyle/>
          <a:p>
            <a:fld id="{2F0D4524-193B-4ABF-B999-83495441C3D2}" type="slidenum">
              <a:rPr lang="en-US" smtClean="0"/>
              <a:t>‹#›</a:t>
            </a:fld>
            <a:endParaRPr lang="en-US"/>
          </a:p>
        </p:txBody>
      </p:sp>
    </p:spTree>
    <p:extLst>
      <p:ext uri="{BB962C8B-B14F-4D97-AF65-F5344CB8AC3E}">
        <p14:creationId xmlns:p14="http://schemas.microsoft.com/office/powerpoint/2010/main" val="104925013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endParaRPr lang="en-US"/>
          </a:p>
        </p:txBody>
      </p:sp>
      <p:sp>
        <p:nvSpPr>
          <p:cNvPr id="4" name="Footer Placeholder 3"/>
          <p:cNvSpPr>
            <a:spLocks noGrp="1"/>
          </p:cNvSpPr>
          <p:nvPr>
            <p:ph type="ftr" sz="quarter" idx="11"/>
          </p:nvPr>
        </p:nvSpPr>
        <p:spPr/>
        <p:txBody>
          <a:bodyPr/>
          <a:lstStyle/>
          <a:p>
            <a:r>
              <a:rPr lang="en-US"/>
              <a:t>Accounting for Good Governance</a:t>
            </a:r>
          </a:p>
        </p:txBody>
      </p:sp>
      <p:sp>
        <p:nvSpPr>
          <p:cNvPr id="5" name="Slide Number Placeholder 4"/>
          <p:cNvSpPr>
            <a:spLocks noGrp="1"/>
          </p:cNvSpPr>
          <p:nvPr>
            <p:ph type="sldNum" sz="quarter" idx="12"/>
          </p:nvPr>
        </p:nvSpPr>
        <p:spPr/>
        <p:txBody>
          <a:bodyPr/>
          <a:lstStyle/>
          <a:p>
            <a:fld id="{2F0D4524-193B-4ABF-B999-83495441C3D2}" type="slidenum">
              <a:rPr lang="en-US" smtClean="0"/>
              <a:t>‹#›</a:t>
            </a:fld>
            <a:endParaRPr lang="en-US"/>
          </a:p>
        </p:txBody>
      </p:sp>
    </p:spTree>
    <p:extLst>
      <p:ext uri="{BB962C8B-B14F-4D97-AF65-F5344CB8AC3E}">
        <p14:creationId xmlns:p14="http://schemas.microsoft.com/office/powerpoint/2010/main" val="216538042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en-US"/>
          </a:p>
        </p:txBody>
      </p:sp>
      <p:sp>
        <p:nvSpPr>
          <p:cNvPr id="3" name="Footer Placeholder 2"/>
          <p:cNvSpPr>
            <a:spLocks noGrp="1"/>
          </p:cNvSpPr>
          <p:nvPr>
            <p:ph type="ftr" sz="quarter" idx="11"/>
          </p:nvPr>
        </p:nvSpPr>
        <p:spPr/>
        <p:txBody>
          <a:bodyPr/>
          <a:lstStyle/>
          <a:p>
            <a:r>
              <a:rPr lang="en-US"/>
              <a:t>Accounting for Good Governance</a:t>
            </a:r>
          </a:p>
        </p:txBody>
      </p:sp>
      <p:sp>
        <p:nvSpPr>
          <p:cNvPr id="4" name="Slide Number Placeholder 3"/>
          <p:cNvSpPr>
            <a:spLocks noGrp="1"/>
          </p:cNvSpPr>
          <p:nvPr>
            <p:ph type="sldNum" sz="quarter" idx="12"/>
          </p:nvPr>
        </p:nvSpPr>
        <p:spPr/>
        <p:txBody>
          <a:bodyPr/>
          <a:lstStyle/>
          <a:p>
            <a:fld id="{2F0D4524-193B-4ABF-B999-83495441C3D2}" type="slidenum">
              <a:rPr lang="en-US" smtClean="0"/>
              <a:t>‹#›</a:t>
            </a:fld>
            <a:endParaRPr lang="en-US"/>
          </a:p>
        </p:txBody>
      </p:sp>
    </p:spTree>
    <p:extLst>
      <p:ext uri="{BB962C8B-B14F-4D97-AF65-F5344CB8AC3E}">
        <p14:creationId xmlns:p14="http://schemas.microsoft.com/office/powerpoint/2010/main" val="194644297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3" y="273050"/>
            <a:ext cx="4011084" cy="1162051"/>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4766733" y="273053"/>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603" y="1435103"/>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r>
              <a:rPr lang="en-US"/>
              <a:t>Accounting for Good Governance</a:t>
            </a:r>
          </a:p>
        </p:txBody>
      </p:sp>
      <p:sp>
        <p:nvSpPr>
          <p:cNvPr id="7" name="Slide Number Placeholder 6"/>
          <p:cNvSpPr>
            <a:spLocks noGrp="1"/>
          </p:cNvSpPr>
          <p:nvPr>
            <p:ph type="sldNum" sz="quarter" idx="12"/>
          </p:nvPr>
        </p:nvSpPr>
        <p:spPr/>
        <p:txBody>
          <a:bodyPr/>
          <a:lstStyle/>
          <a:p>
            <a:fld id="{2F0D4524-193B-4ABF-B999-83495441C3D2}" type="slidenum">
              <a:rPr lang="en-US" smtClean="0"/>
              <a:t>‹#›</a:t>
            </a:fld>
            <a:endParaRPr lang="en-US"/>
          </a:p>
        </p:txBody>
      </p:sp>
    </p:spTree>
    <p:extLst>
      <p:ext uri="{BB962C8B-B14F-4D97-AF65-F5344CB8AC3E}">
        <p14:creationId xmlns:p14="http://schemas.microsoft.com/office/powerpoint/2010/main" val="315063436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1"/>
            <a:ext cx="7315200" cy="566739"/>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p:cNvSpPr>
            <a:spLocks noGrp="1"/>
          </p:cNvSpPr>
          <p:nvPr>
            <p:ph type="body" sz="half" idx="2"/>
          </p:nvPr>
        </p:nvSpPr>
        <p:spPr>
          <a:xfrm>
            <a:off x="2389717" y="5367339"/>
            <a:ext cx="7315200" cy="8048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r>
              <a:rPr lang="en-US"/>
              <a:t>Accounting for Good Governance</a:t>
            </a:r>
          </a:p>
        </p:txBody>
      </p:sp>
      <p:sp>
        <p:nvSpPr>
          <p:cNvPr id="7" name="Slide Number Placeholder 6"/>
          <p:cNvSpPr>
            <a:spLocks noGrp="1"/>
          </p:cNvSpPr>
          <p:nvPr>
            <p:ph type="sldNum" sz="quarter" idx="12"/>
          </p:nvPr>
        </p:nvSpPr>
        <p:spPr/>
        <p:txBody>
          <a:bodyPr/>
          <a:lstStyle/>
          <a:p>
            <a:fld id="{2F0D4524-193B-4ABF-B999-83495441C3D2}" type="slidenum">
              <a:rPr lang="en-US" smtClean="0"/>
              <a:t>‹#›</a:t>
            </a:fld>
            <a:endParaRPr lang="en-US"/>
          </a:p>
        </p:txBody>
      </p:sp>
    </p:spTree>
    <p:extLst>
      <p:ext uri="{BB962C8B-B14F-4D97-AF65-F5344CB8AC3E}">
        <p14:creationId xmlns:p14="http://schemas.microsoft.com/office/powerpoint/2010/main" val="22939185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rotWithShape="1">
          <a:blip r:embed="rId13"/>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274639"/>
            <a:ext cx="109728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609600" y="1600202"/>
            <a:ext cx="10972800" cy="4525963"/>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609600" y="6356352"/>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a:p>
        </p:txBody>
      </p:sp>
      <p:sp>
        <p:nvSpPr>
          <p:cNvPr id="5" name="Footer Placeholder 4"/>
          <p:cNvSpPr>
            <a:spLocks noGrp="1"/>
          </p:cNvSpPr>
          <p:nvPr>
            <p:ph type="ftr" sz="quarter" idx="3"/>
          </p:nvPr>
        </p:nvSpPr>
        <p:spPr>
          <a:xfrm>
            <a:off x="4165600" y="6356352"/>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Accounting for Good Governance</a:t>
            </a:r>
          </a:p>
        </p:txBody>
      </p:sp>
      <p:sp>
        <p:nvSpPr>
          <p:cNvPr id="6" name="Slide Number Placeholder 5"/>
          <p:cNvSpPr>
            <a:spLocks noGrp="1"/>
          </p:cNvSpPr>
          <p:nvPr>
            <p:ph type="sldNum" sz="quarter" idx="4"/>
          </p:nvPr>
        </p:nvSpPr>
        <p:spPr>
          <a:xfrm>
            <a:off x="8737600" y="6356352"/>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F0D4524-193B-4ABF-B999-83495441C3D2}" type="slidenum">
              <a:rPr lang="en-US" smtClean="0"/>
              <a:t>‹#›</a:t>
            </a:fld>
            <a:endParaRPr lang="en-US"/>
          </a:p>
        </p:txBody>
      </p:sp>
    </p:spTree>
    <p:extLst>
      <p:ext uri="{BB962C8B-B14F-4D97-AF65-F5344CB8AC3E}">
        <p14:creationId xmlns:p14="http://schemas.microsoft.com/office/powerpoint/2010/main" val="223494975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dt="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6.xml"/><Relationship Id="rId1" Type="http://schemas.openxmlformats.org/officeDocument/2006/relationships/vmlDrawing" Target="../drawings/vmlDrawing1.vml"/><Relationship Id="rId5" Type="http://schemas.openxmlformats.org/officeDocument/2006/relationships/image" Target="../media/image7.wmf"/><Relationship Id="rId4" Type="http://schemas.openxmlformats.org/officeDocument/2006/relationships/oleObject" Target="../embeddings/oleObject1.bin"/></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2" Type="http://schemas.openxmlformats.org/officeDocument/2006/relationships/hyperlink" Target="mailto:Shyam.sunder@yale.edu" TargetMode="Externa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1994910"/>
          </a:xfrm>
        </p:spPr>
        <p:txBody>
          <a:bodyPr/>
          <a:lstStyle/>
          <a:p>
            <a:r>
              <a:rPr lang="en-US" b="1" dirty="0"/>
              <a:t>Accounting for Good Governance</a:t>
            </a:r>
          </a:p>
        </p:txBody>
      </p:sp>
      <p:sp>
        <p:nvSpPr>
          <p:cNvPr id="3" name="Subtitle 2"/>
          <p:cNvSpPr>
            <a:spLocks noGrp="1"/>
          </p:cNvSpPr>
          <p:nvPr>
            <p:ph type="subTitle" idx="1"/>
          </p:nvPr>
        </p:nvSpPr>
        <p:spPr>
          <a:xfrm>
            <a:off x="1524000" y="3117273"/>
            <a:ext cx="9144000" cy="2140527"/>
          </a:xfrm>
        </p:spPr>
        <p:txBody>
          <a:bodyPr>
            <a:noAutofit/>
          </a:bodyPr>
          <a:lstStyle/>
          <a:p>
            <a:r>
              <a:rPr lang="en-US" sz="3200" dirty="0"/>
              <a:t>Shyam Sunder, Yale University</a:t>
            </a:r>
          </a:p>
          <a:p>
            <a:r>
              <a:rPr lang="en-US" sz="3200" dirty="0"/>
              <a:t>Fourth Accounting Conference</a:t>
            </a:r>
          </a:p>
          <a:p>
            <a:r>
              <a:rPr lang="en-US" sz="3200" dirty="0"/>
              <a:t>University of Brasilia</a:t>
            </a:r>
          </a:p>
          <a:p>
            <a:r>
              <a:rPr lang="en-US" sz="3200" dirty="0" err="1"/>
              <a:t>Brasil</a:t>
            </a:r>
            <a:r>
              <a:rPr lang="en-US" sz="3200" dirty="0"/>
              <a:t>, November 29, 2018</a:t>
            </a:r>
          </a:p>
        </p:txBody>
      </p:sp>
    </p:spTree>
    <p:extLst>
      <p:ext uri="{BB962C8B-B14F-4D97-AF65-F5344CB8AC3E}">
        <p14:creationId xmlns:p14="http://schemas.microsoft.com/office/powerpoint/2010/main" val="402920620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Procedural Perspectives</a:t>
            </a:r>
            <a:br>
              <a:rPr lang="en-US" dirty="0"/>
            </a:br>
            <a:r>
              <a:rPr lang="en-US" sz="2700" dirty="0"/>
              <a:t>(Based on procedures used)</a:t>
            </a:r>
            <a:endParaRPr lang="en-US" dirty="0"/>
          </a:p>
        </p:txBody>
      </p:sp>
      <p:sp>
        <p:nvSpPr>
          <p:cNvPr id="3" name="Content Placeholder 2"/>
          <p:cNvSpPr>
            <a:spLocks noGrp="1"/>
          </p:cNvSpPr>
          <p:nvPr>
            <p:ph idx="1"/>
          </p:nvPr>
        </p:nvSpPr>
        <p:spPr/>
        <p:txBody>
          <a:bodyPr/>
          <a:lstStyle/>
          <a:p>
            <a:r>
              <a:rPr lang="en-US" dirty="0"/>
              <a:t>Computerized</a:t>
            </a:r>
          </a:p>
          <a:p>
            <a:r>
              <a:rPr lang="en-US" dirty="0"/>
              <a:t>Continuously audited</a:t>
            </a:r>
          </a:p>
          <a:p>
            <a:r>
              <a:rPr lang="en-US" dirty="0"/>
              <a:t>Regulatory compliance</a:t>
            </a:r>
          </a:p>
          <a:p>
            <a:r>
              <a:rPr lang="en-US" dirty="0"/>
              <a:t>Tradition and ritual</a:t>
            </a:r>
          </a:p>
        </p:txBody>
      </p:sp>
      <p:sp>
        <p:nvSpPr>
          <p:cNvPr id="9" name="Slide Number Placeholder 8">
            <a:extLst>
              <a:ext uri="{FF2B5EF4-FFF2-40B4-BE49-F238E27FC236}">
                <a16:creationId xmlns:a16="http://schemas.microsoft.com/office/drawing/2014/main" id="{312292B0-30AC-446B-A8F0-00AB980DFBC3}"/>
              </a:ext>
            </a:extLst>
          </p:cNvPr>
          <p:cNvSpPr>
            <a:spLocks noGrp="1"/>
          </p:cNvSpPr>
          <p:nvPr>
            <p:ph type="sldNum" sz="quarter" idx="12"/>
          </p:nvPr>
        </p:nvSpPr>
        <p:spPr/>
        <p:txBody>
          <a:bodyPr/>
          <a:lstStyle/>
          <a:p>
            <a:r>
              <a:rPr lang="en-US"/>
              <a:t>Accounting for Good Governance </a:t>
            </a:r>
          </a:p>
          <a:p>
            <a:fld id="{2F0D4524-193B-4ABF-B999-83495441C3D2}" type="slidenum">
              <a:rPr lang="en-US" smtClean="0"/>
              <a:pPr/>
              <a:t>10</a:t>
            </a:fld>
            <a:endParaRPr lang="en-US" dirty="0"/>
          </a:p>
        </p:txBody>
      </p:sp>
    </p:spTree>
    <p:extLst>
      <p:ext uri="{BB962C8B-B14F-4D97-AF65-F5344CB8AC3E}">
        <p14:creationId xmlns:p14="http://schemas.microsoft.com/office/powerpoint/2010/main" val="209056196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Financial Reporting as a Ritual</a:t>
            </a:r>
          </a:p>
        </p:txBody>
      </p:sp>
      <p:sp>
        <p:nvSpPr>
          <p:cNvPr id="3" name="Content Placeholder 2"/>
          <p:cNvSpPr>
            <a:spLocks noGrp="1"/>
          </p:cNvSpPr>
          <p:nvPr>
            <p:ph idx="1"/>
          </p:nvPr>
        </p:nvSpPr>
        <p:spPr/>
        <p:txBody>
          <a:bodyPr>
            <a:normAutofit lnSpcReduction="10000"/>
          </a:bodyPr>
          <a:lstStyle/>
          <a:p>
            <a:r>
              <a:rPr lang="en-US" dirty="0"/>
              <a:t>Continued as a tradition, by convention, with no documentable connection to any putative goals</a:t>
            </a:r>
          </a:p>
          <a:p>
            <a:r>
              <a:rPr lang="en-US" dirty="0"/>
              <a:t>Habit, </a:t>
            </a:r>
          </a:p>
          <a:p>
            <a:pPr lvl="1"/>
            <a:r>
              <a:rPr lang="en-US" dirty="0"/>
              <a:t>Rain dance</a:t>
            </a:r>
          </a:p>
          <a:p>
            <a:pPr lvl="1"/>
            <a:r>
              <a:rPr lang="en-US" dirty="0"/>
              <a:t>Shaking hands or other forms of greetings</a:t>
            </a:r>
          </a:p>
          <a:p>
            <a:pPr lvl="1"/>
            <a:r>
              <a:rPr lang="en-US" dirty="0"/>
              <a:t>Birth, wedding and death ceremonies</a:t>
            </a:r>
          </a:p>
          <a:p>
            <a:pPr lvl="1"/>
            <a:r>
              <a:rPr lang="en-US" dirty="0"/>
              <a:t>University commencement exercises</a:t>
            </a:r>
          </a:p>
          <a:p>
            <a:pPr lvl="1"/>
            <a:r>
              <a:rPr lang="en-US" dirty="0"/>
              <a:t>Research publications</a:t>
            </a:r>
          </a:p>
          <a:p>
            <a:pPr lvl="1"/>
            <a:r>
              <a:rPr lang="en-US" dirty="0"/>
              <a:t>Faculty meetings</a:t>
            </a:r>
          </a:p>
        </p:txBody>
      </p:sp>
      <p:sp>
        <p:nvSpPr>
          <p:cNvPr id="9" name="Slide Number Placeholder 8">
            <a:extLst>
              <a:ext uri="{FF2B5EF4-FFF2-40B4-BE49-F238E27FC236}">
                <a16:creationId xmlns:a16="http://schemas.microsoft.com/office/drawing/2014/main" id="{98BA5857-230F-4E9C-82F5-44AB81B984CA}"/>
              </a:ext>
            </a:extLst>
          </p:cNvPr>
          <p:cNvSpPr>
            <a:spLocks noGrp="1"/>
          </p:cNvSpPr>
          <p:nvPr>
            <p:ph type="sldNum" sz="quarter" idx="12"/>
          </p:nvPr>
        </p:nvSpPr>
        <p:spPr/>
        <p:txBody>
          <a:bodyPr/>
          <a:lstStyle/>
          <a:p>
            <a:r>
              <a:rPr lang="en-US"/>
              <a:t>Accounting for Good Governance </a:t>
            </a:r>
          </a:p>
          <a:p>
            <a:fld id="{2F0D4524-193B-4ABF-B999-83495441C3D2}" type="slidenum">
              <a:rPr lang="en-US" smtClean="0"/>
              <a:pPr/>
              <a:t>11</a:t>
            </a:fld>
            <a:endParaRPr lang="en-US" dirty="0"/>
          </a:p>
        </p:txBody>
      </p:sp>
    </p:spTree>
    <p:extLst>
      <p:ext uri="{BB962C8B-B14F-4D97-AF65-F5344CB8AC3E}">
        <p14:creationId xmlns:p14="http://schemas.microsoft.com/office/powerpoint/2010/main" val="410190724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81200" y="274638"/>
            <a:ext cx="8229600" cy="728662"/>
          </a:xfrm>
        </p:spPr>
        <p:txBody>
          <a:bodyPr>
            <a:normAutofit fontScale="90000"/>
          </a:bodyPr>
          <a:lstStyle/>
          <a:p>
            <a:r>
              <a:rPr lang="en-US" dirty="0"/>
              <a:t>Meanings: A Summary</a:t>
            </a:r>
          </a:p>
        </p:txBody>
      </p:sp>
      <p:sp>
        <p:nvSpPr>
          <p:cNvPr id="3" name="Content Placeholder 2"/>
          <p:cNvSpPr>
            <a:spLocks noGrp="1"/>
          </p:cNvSpPr>
          <p:nvPr>
            <p:ph idx="1"/>
          </p:nvPr>
        </p:nvSpPr>
        <p:spPr>
          <a:xfrm>
            <a:off x="1078029" y="1003299"/>
            <a:ext cx="10000649" cy="5353054"/>
          </a:xfrm>
        </p:spPr>
        <p:txBody>
          <a:bodyPr>
            <a:noAutofit/>
          </a:bodyPr>
          <a:lstStyle/>
          <a:p>
            <a:r>
              <a:rPr lang="en-US" sz="1700" dirty="0"/>
              <a:t>“Better” in financial reporting means many things: </a:t>
            </a:r>
          </a:p>
          <a:p>
            <a:pPr lvl="1"/>
            <a:r>
              <a:rPr lang="en-US" sz="1700" dirty="0"/>
              <a:t>meeting specified societal or individual goals, or </a:t>
            </a:r>
          </a:p>
          <a:p>
            <a:pPr lvl="1"/>
            <a:r>
              <a:rPr lang="en-US" sz="1700" dirty="0"/>
              <a:t>possessing some general qualitative or specific statistical attributes and disclosures</a:t>
            </a:r>
          </a:p>
          <a:p>
            <a:r>
              <a:rPr lang="en-US" sz="1700" dirty="0"/>
              <a:t>Difficult, even at a conceptual level, to obtain agreement on what kind of financial reports do or can meet criteria within any  one or all of these four classes. What can be done in absence of broad agreement? </a:t>
            </a:r>
          </a:p>
          <a:p>
            <a:r>
              <a:rPr lang="en-US" sz="1700" dirty="0"/>
              <a:t>Given the nature of collective choice and social policy, it is rare for any attempt to clearly identify better financial reporting. Trade-offs must be made in presence of non-commensurate and conflicting within- and across-person objectives. The absence of even reasonable data on preferences, costs and benefits lead to ambiguous conclusions. Indeed, it is a challenge to be both knowledgeable and confident</a:t>
            </a:r>
          </a:p>
          <a:p>
            <a:r>
              <a:rPr lang="en-US" sz="1700" dirty="0"/>
              <a:t>Such divergence in social policy is not unique to financial reporting; </a:t>
            </a:r>
          </a:p>
          <a:p>
            <a:r>
              <a:rPr lang="en-US" sz="1700" dirty="0"/>
              <a:t>We can look at aspects of economic life outside accounting for help</a:t>
            </a:r>
            <a:endParaRPr lang="x-none" sz="1700" dirty="0"/>
          </a:p>
          <a:p>
            <a:r>
              <a:rPr lang="en-US" sz="1700" dirty="0"/>
              <a:t>Analytical solution of collective choice problem is difficult</a:t>
            </a:r>
          </a:p>
          <a:p>
            <a:r>
              <a:rPr lang="en-US" sz="1700" dirty="0"/>
              <a:t>Alternative: look at the </a:t>
            </a:r>
            <a:r>
              <a:rPr lang="en-US" sz="1700" b="1" dirty="0"/>
              <a:t>processes</a:t>
            </a:r>
            <a:r>
              <a:rPr lang="en-US" sz="1700" dirty="0"/>
              <a:t>; develop a socially acceptable </a:t>
            </a:r>
            <a:r>
              <a:rPr lang="en-US" sz="1700" b="1" dirty="0"/>
              <a:t>process</a:t>
            </a:r>
            <a:r>
              <a:rPr lang="en-US" sz="1700" dirty="0"/>
              <a:t> for defining and developing financial reporting</a:t>
            </a:r>
          </a:p>
        </p:txBody>
      </p:sp>
      <p:sp>
        <p:nvSpPr>
          <p:cNvPr id="9" name="Slide Number Placeholder 8">
            <a:extLst>
              <a:ext uri="{FF2B5EF4-FFF2-40B4-BE49-F238E27FC236}">
                <a16:creationId xmlns:a16="http://schemas.microsoft.com/office/drawing/2014/main" id="{8CE026B0-75FB-42A2-B5D0-AA980FD34ECC}"/>
              </a:ext>
            </a:extLst>
          </p:cNvPr>
          <p:cNvSpPr>
            <a:spLocks noGrp="1"/>
          </p:cNvSpPr>
          <p:nvPr>
            <p:ph type="sldNum" sz="quarter" idx="12"/>
          </p:nvPr>
        </p:nvSpPr>
        <p:spPr/>
        <p:txBody>
          <a:bodyPr/>
          <a:lstStyle/>
          <a:p>
            <a:r>
              <a:rPr lang="en-US"/>
              <a:t>Accounting for Good Governance </a:t>
            </a:r>
          </a:p>
          <a:p>
            <a:fld id="{2F0D4524-193B-4ABF-B999-83495441C3D2}" type="slidenum">
              <a:rPr lang="en-US" smtClean="0"/>
              <a:pPr/>
              <a:t>12</a:t>
            </a:fld>
            <a:endParaRPr lang="en-US" dirty="0"/>
          </a:p>
        </p:txBody>
      </p:sp>
    </p:spTree>
    <p:extLst>
      <p:ext uri="{BB962C8B-B14F-4D97-AF65-F5344CB8AC3E}">
        <p14:creationId xmlns:p14="http://schemas.microsoft.com/office/powerpoint/2010/main" val="231292961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81200" y="236538"/>
            <a:ext cx="8229600" cy="1143000"/>
          </a:xfrm>
        </p:spPr>
        <p:txBody>
          <a:bodyPr/>
          <a:lstStyle/>
          <a:p>
            <a:r>
              <a:rPr lang="en-US" dirty="0"/>
              <a:t>Means</a:t>
            </a:r>
          </a:p>
        </p:txBody>
      </p:sp>
      <p:sp>
        <p:nvSpPr>
          <p:cNvPr id="3" name="Content Placeholder 2"/>
          <p:cNvSpPr>
            <a:spLocks noGrp="1"/>
          </p:cNvSpPr>
          <p:nvPr>
            <p:ph idx="1"/>
          </p:nvPr>
        </p:nvSpPr>
        <p:spPr>
          <a:xfrm>
            <a:off x="1135781" y="1308101"/>
            <a:ext cx="9683015" cy="4818063"/>
          </a:xfrm>
        </p:spPr>
        <p:txBody>
          <a:bodyPr>
            <a:normAutofit fontScale="70000" lnSpcReduction="20000"/>
          </a:bodyPr>
          <a:lstStyle/>
          <a:p>
            <a:r>
              <a:rPr lang="en-US" dirty="0"/>
              <a:t>Over millennia, human societies have developed and employed a variety of social choice mechanisms to solve such problems</a:t>
            </a:r>
          </a:p>
          <a:p>
            <a:r>
              <a:rPr lang="en-US" dirty="0"/>
              <a:t>Standards written by a regulatory body are the most frequently employed and analyzed mechanism in the domain of financial reporting</a:t>
            </a:r>
          </a:p>
          <a:p>
            <a:r>
              <a:rPr lang="en-US" dirty="0"/>
              <a:t>But not necessarily the best mechanism for all aspects of financial reporting</a:t>
            </a:r>
          </a:p>
          <a:p>
            <a:r>
              <a:rPr lang="en-US" dirty="0"/>
              <a:t>Consider the characteristics of the available alternatives:</a:t>
            </a:r>
          </a:p>
          <a:p>
            <a:pPr lvl="1"/>
            <a:r>
              <a:rPr lang="en-US" dirty="0"/>
              <a:t>common law</a:t>
            </a:r>
          </a:p>
          <a:p>
            <a:pPr lvl="1"/>
            <a:r>
              <a:rPr lang="en-US" dirty="0"/>
              <a:t>popular vote or referendum</a:t>
            </a:r>
          </a:p>
          <a:p>
            <a:pPr lvl="1"/>
            <a:r>
              <a:rPr lang="en-US" dirty="0"/>
              <a:t>Legislation and statutory law</a:t>
            </a:r>
          </a:p>
          <a:p>
            <a:pPr lvl="1"/>
            <a:r>
              <a:rPr lang="en-US" dirty="0"/>
              <a:t>Courts</a:t>
            </a:r>
          </a:p>
          <a:p>
            <a:pPr lvl="1"/>
            <a:r>
              <a:rPr lang="en-US" dirty="0"/>
              <a:t>administrative-regulatory agency</a:t>
            </a:r>
          </a:p>
          <a:p>
            <a:pPr lvl="1"/>
            <a:r>
              <a:rPr lang="en-US" dirty="0"/>
              <a:t>self-regulation</a:t>
            </a:r>
          </a:p>
          <a:p>
            <a:pPr lvl="1"/>
            <a:r>
              <a:rPr lang="en-US" dirty="0"/>
              <a:t>Markets</a:t>
            </a:r>
          </a:p>
          <a:p>
            <a:r>
              <a:rPr lang="en-US" dirty="0"/>
              <a:t>In practice, two or more may be used in parallel. </a:t>
            </a:r>
            <a:endParaRPr lang="x-none" dirty="0"/>
          </a:p>
          <a:p>
            <a:endParaRPr lang="en-US" dirty="0"/>
          </a:p>
        </p:txBody>
      </p:sp>
      <p:pic>
        <p:nvPicPr>
          <p:cNvPr id="7" name="Picture 6"/>
          <p:cNvPicPr>
            <a:picLocks noChangeAspect="1"/>
          </p:cNvPicPr>
          <p:nvPr/>
        </p:nvPicPr>
        <p:blipFill>
          <a:blip r:embed="rId2"/>
          <a:stretch>
            <a:fillRect/>
          </a:stretch>
        </p:blipFill>
        <p:spPr>
          <a:xfrm>
            <a:off x="8589158" y="3454401"/>
            <a:ext cx="3243284" cy="3403599"/>
          </a:xfrm>
          <a:prstGeom prst="rect">
            <a:avLst/>
          </a:prstGeom>
        </p:spPr>
      </p:pic>
    </p:spTree>
    <p:extLst>
      <p:ext uri="{BB962C8B-B14F-4D97-AF65-F5344CB8AC3E}">
        <p14:creationId xmlns:p14="http://schemas.microsoft.com/office/powerpoint/2010/main" val="197451767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What is missing in the meaning of better financial reporting?</a:t>
            </a:r>
          </a:p>
        </p:txBody>
      </p:sp>
      <p:sp>
        <p:nvSpPr>
          <p:cNvPr id="3" name="Content Placeholder 2"/>
          <p:cNvSpPr>
            <a:spLocks noGrp="1"/>
          </p:cNvSpPr>
          <p:nvPr>
            <p:ph idx="1"/>
          </p:nvPr>
        </p:nvSpPr>
        <p:spPr/>
        <p:txBody>
          <a:bodyPr>
            <a:normAutofit fontScale="92500" lnSpcReduction="10000"/>
          </a:bodyPr>
          <a:lstStyle/>
          <a:p>
            <a:r>
              <a:rPr lang="en-US" dirty="0"/>
              <a:t>Stability</a:t>
            </a:r>
            <a:endParaRPr lang="x-none" dirty="0"/>
          </a:p>
          <a:p>
            <a:r>
              <a:rPr lang="en-US" dirty="0"/>
              <a:t>Emergence</a:t>
            </a:r>
            <a:endParaRPr lang="x-none" dirty="0"/>
          </a:p>
          <a:p>
            <a:r>
              <a:rPr lang="en-US" dirty="0"/>
              <a:t>Robust to financial engineering (</a:t>
            </a:r>
            <a:r>
              <a:rPr lang="en-US" dirty="0" err="1"/>
              <a:t>Sorites</a:t>
            </a:r>
            <a:r>
              <a:rPr lang="en-US" dirty="0"/>
              <a:t> Paradox)</a:t>
            </a:r>
            <a:endParaRPr lang="x-none" dirty="0"/>
          </a:p>
          <a:p>
            <a:r>
              <a:rPr lang="en-US" dirty="0"/>
              <a:t>Learning systems</a:t>
            </a:r>
            <a:endParaRPr lang="x-none" dirty="0"/>
          </a:p>
          <a:p>
            <a:r>
              <a:rPr lang="en-US" dirty="0"/>
              <a:t>Fit with local business and legal environment</a:t>
            </a:r>
            <a:endParaRPr lang="x-none" dirty="0"/>
          </a:p>
          <a:p>
            <a:r>
              <a:rPr lang="en-US" dirty="0"/>
              <a:t>Recognize endogeneity of transactions and complexity</a:t>
            </a:r>
            <a:endParaRPr lang="x-none" dirty="0"/>
          </a:p>
          <a:p>
            <a:r>
              <a:rPr lang="en-US" dirty="0"/>
              <a:t>Active engagement of academics with issues and debates (John Bourn)</a:t>
            </a:r>
          </a:p>
          <a:p>
            <a:r>
              <a:rPr lang="en-US" dirty="0"/>
              <a:t>Governance: discuss next</a:t>
            </a:r>
            <a:endParaRPr lang="x-none" dirty="0"/>
          </a:p>
          <a:p>
            <a:endParaRPr lang="en-US" dirty="0"/>
          </a:p>
        </p:txBody>
      </p:sp>
      <p:pic>
        <p:nvPicPr>
          <p:cNvPr id="6" name="Picture 5"/>
          <p:cNvPicPr>
            <a:picLocks noChangeAspect="1"/>
          </p:cNvPicPr>
          <p:nvPr/>
        </p:nvPicPr>
        <p:blipFill>
          <a:blip r:embed="rId2"/>
          <a:stretch>
            <a:fillRect/>
          </a:stretch>
        </p:blipFill>
        <p:spPr>
          <a:xfrm>
            <a:off x="9749069" y="1370015"/>
            <a:ext cx="2057400" cy="1373217"/>
          </a:xfrm>
          <a:prstGeom prst="rect">
            <a:avLst/>
          </a:prstGeom>
        </p:spPr>
      </p:pic>
      <p:sp>
        <p:nvSpPr>
          <p:cNvPr id="10" name="Slide Number Placeholder 9">
            <a:extLst>
              <a:ext uri="{FF2B5EF4-FFF2-40B4-BE49-F238E27FC236}">
                <a16:creationId xmlns:a16="http://schemas.microsoft.com/office/drawing/2014/main" id="{733A1A35-EB86-43B8-9B0A-46F1EB7D7F97}"/>
              </a:ext>
            </a:extLst>
          </p:cNvPr>
          <p:cNvSpPr>
            <a:spLocks noGrp="1"/>
          </p:cNvSpPr>
          <p:nvPr>
            <p:ph type="sldNum" sz="quarter" idx="12"/>
          </p:nvPr>
        </p:nvSpPr>
        <p:spPr/>
        <p:txBody>
          <a:bodyPr/>
          <a:lstStyle/>
          <a:p>
            <a:r>
              <a:rPr lang="en-US"/>
              <a:t>Accounting for Good Governance </a:t>
            </a:r>
          </a:p>
          <a:p>
            <a:fld id="{2F0D4524-193B-4ABF-B999-83495441C3D2}" type="slidenum">
              <a:rPr lang="en-US" smtClean="0"/>
              <a:pPr/>
              <a:t>14</a:t>
            </a:fld>
            <a:endParaRPr lang="en-US" dirty="0"/>
          </a:p>
        </p:txBody>
      </p:sp>
    </p:spTree>
    <p:extLst>
      <p:ext uri="{BB962C8B-B14F-4D97-AF65-F5344CB8AC3E}">
        <p14:creationId xmlns:p14="http://schemas.microsoft.com/office/powerpoint/2010/main" val="421201802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5" name="Rectangle 2"/>
          <p:cNvSpPr>
            <a:spLocks noGrp="1" noChangeArrowheads="1"/>
          </p:cNvSpPr>
          <p:nvPr>
            <p:ph type="title"/>
          </p:nvPr>
        </p:nvSpPr>
        <p:spPr>
          <a:xfrm>
            <a:off x="609600" y="274639"/>
            <a:ext cx="10972800" cy="707138"/>
          </a:xfrm>
        </p:spPr>
        <p:txBody>
          <a:bodyPr>
            <a:normAutofit fontScale="90000"/>
          </a:bodyPr>
          <a:lstStyle/>
          <a:p>
            <a:pPr eaLnBrk="1" hangingPunct="1"/>
            <a:r>
              <a:rPr lang="en-US" altLang="en-US" dirty="0"/>
              <a:t>Corporate Governance</a:t>
            </a:r>
          </a:p>
        </p:txBody>
      </p:sp>
      <p:sp>
        <p:nvSpPr>
          <p:cNvPr id="5126" name="Rectangle 3"/>
          <p:cNvSpPr>
            <a:spLocks noGrp="1" noChangeArrowheads="1"/>
          </p:cNvSpPr>
          <p:nvPr>
            <p:ph idx="1"/>
          </p:nvPr>
        </p:nvSpPr>
        <p:spPr>
          <a:xfrm>
            <a:off x="838200" y="981778"/>
            <a:ext cx="10515600" cy="5195186"/>
          </a:xfrm>
        </p:spPr>
        <p:txBody>
          <a:bodyPr>
            <a:normAutofit fontScale="85000" lnSpcReduction="20000"/>
          </a:bodyPr>
          <a:lstStyle/>
          <a:p>
            <a:pPr eaLnBrk="1" hangingPunct="1">
              <a:lnSpc>
                <a:spcPct val="80000"/>
              </a:lnSpc>
            </a:pPr>
            <a:r>
              <a:rPr lang="en-US" altLang="en-US" sz="2400" dirty="0"/>
              <a:t>Corporate governance is frequently interpreted narrowly to mean the organization, processes and duties of the board of directors</a:t>
            </a:r>
          </a:p>
          <a:p>
            <a:pPr eaLnBrk="1" hangingPunct="1">
              <a:lnSpc>
                <a:spcPct val="80000"/>
              </a:lnSpc>
            </a:pPr>
            <a:r>
              <a:rPr lang="en-US" altLang="en-US" sz="2400" dirty="0"/>
              <a:t>We take a broader perspective of governance and discuss: :</a:t>
            </a:r>
          </a:p>
          <a:p>
            <a:pPr lvl="1" eaLnBrk="1" hangingPunct="1">
              <a:lnSpc>
                <a:spcPct val="80000"/>
              </a:lnSpc>
            </a:pPr>
            <a:r>
              <a:rPr lang="en-US" altLang="en-US" b="1" dirty="0"/>
              <a:t>Organizations</a:t>
            </a:r>
            <a:r>
              <a:rPr lang="en-US" altLang="en-US" dirty="0"/>
              <a:t>: alliances among various people, each pursuing self-interest</a:t>
            </a:r>
          </a:p>
          <a:p>
            <a:pPr lvl="1" eaLnBrk="1" hangingPunct="1">
              <a:lnSpc>
                <a:spcPct val="80000"/>
              </a:lnSpc>
            </a:pPr>
            <a:r>
              <a:rPr lang="en-US" altLang="en-US" b="1" dirty="0"/>
              <a:t>Culture of an organization</a:t>
            </a:r>
            <a:r>
              <a:rPr lang="en-US" altLang="en-US" dirty="0"/>
              <a:t>: the shared expectations of the behavior of one another held by its participants</a:t>
            </a:r>
          </a:p>
          <a:p>
            <a:pPr lvl="1" eaLnBrk="1" hangingPunct="1">
              <a:lnSpc>
                <a:spcPct val="80000"/>
              </a:lnSpc>
            </a:pPr>
            <a:r>
              <a:rPr lang="en-US" altLang="en-US" b="1" dirty="0"/>
              <a:t>Good governance</a:t>
            </a:r>
            <a:r>
              <a:rPr lang="en-US" altLang="en-US" dirty="0"/>
              <a:t>: balance or match between the culture (mutual expectations) and self-interest of the participants</a:t>
            </a:r>
          </a:p>
          <a:p>
            <a:pPr lvl="1" eaLnBrk="1" hangingPunct="1">
              <a:lnSpc>
                <a:spcPct val="80000"/>
              </a:lnSpc>
            </a:pPr>
            <a:r>
              <a:rPr lang="en-US" altLang="en-US" b="1" dirty="0"/>
              <a:t>Why Good Governance? It makes all participants better off</a:t>
            </a:r>
          </a:p>
          <a:p>
            <a:pPr lvl="1" eaLnBrk="1" hangingPunct="1">
              <a:lnSpc>
                <a:spcPct val="80000"/>
              </a:lnSpc>
            </a:pPr>
            <a:r>
              <a:rPr lang="en-US" altLang="en-US" b="1" dirty="0"/>
              <a:t>Elements of Good Governance</a:t>
            </a:r>
            <a:r>
              <a:rPr lang="en-US" altLang="en-US" dirty="0"/>
              <a:t>: balance among regulation, market forces, and social norms</a:t>
            </a:r>
          </a:p>
          <a:p>
            <a:pPr lvl="1" eaLnBrk="1" hangingPunct="1">
              <a:lnSpc>
                <a:spcPct val="80000"/>
              </a:lnSpc>
            </a:pPr>
            <a:r>
              <a:rPr lang="en-US" altLang="en-US" b="1" dirty="0"/>
              <a:t>Threats</a:t>
            </a:r>
            <a:r>
              <a:rPr lang="en-US" altLang="en-US" dirty="0"/>
              <a:t>: changes in environment, markets, self-interest</a:t>
            </a:r>
          </a:p>
          <a:p>
            <a:pPr lvl="1" eaLnBrk="1" hangingPunct="1">
              <a:lnSpc>
                <a:spcPct val="80000"/>
              </a:lnSpc>
            </a:pPr>
            <a:r>
              <a:rPr lang="en-US" altLang="en-US" b="1" dirty="0"/>
              <a:t>Strategic Management: </a:t>
            </a:r>
            <a:r>
              <a:rPr lang="en-US" altLang="en-US" dirty="0"/>
              <a:t>anticipating and addressing the threats</a:t>
            </a:r>
          </a:p>
          <a:p>
            <a:pPr lvl="1" eaLnBrk="1" hangingPunct="1">
              <a:lnSpc>
                <a:spcPct val="80000"/>
              </a:lnSpc>
            </a:pPr>
            <a:r>
              <a:rPr lang="en-US" altLang="en-US" b="1" dirty="0"/>
              <a:t>Organization and Society</a:t>
            </a:r>
            <a:r>
              <a:rPr lang="en-US" altLang="en-US" dirty="0"/>
              <a:t>: evaluation of organization by the sum of surplus received by all participants</a:t>
            </a:r>
          </a:p>
          <a:p>
            <a:pPr lvl="1" eaLnBrk="1" hangingPunct="1">
              <a:lnSpc>
                <a:spcPct val="80000"/>
              </a:lnSpc>
            </a:pPr>
            <a:r>
              <a:rPr lang="en-US" altLang="en-US" b="1" dirty="0"/>
              <a:t>No Holy Grail:</a:t>
            </a:r>
            <a:r>
              <a:rPr lang="en-US" altLang="en-US" dirty="0"/>
              <a:t> Good governance is a constant struggle to maintain balance under ever-changing conditions; it is a journey, not a destination</a:t>
            </a:r>
            <a:endParaRPr lang="en-US" altLang="en-US" b="1" dirty="0"/>
          </a:p>
        </p:txBody>
      </p:sp>
      <p:sp>
        <p:nvSpPr>
          <p:cNvPr id="7" name="Slide Number Placeholder 6">
            <a:extLst>
              <a:ext uri="{FF2B5EF4-FFF2-40B4-BE49-F238E27FC236}">
                <a16:creationId xmlns:a16="http://schemas.microsoft.com/office/drawing/2014/main" id="{32CC159A-CA0E-4587-8AE7-1C8D91C4B479}"/>
              </a:ext>
            </a:extLst>
          </p:cNvPr>
          <p:cNvSpPr>
            <a:spLocks noGrp="1"/>
          </p:cNvSpPr>
          <p:nvPr>
            <p:ph type="sldNum" sz="quarter" idx="12"/>
          </p:nvPr>
        </p:nvSpPr>
        <p:spPr/>
        <p:txBody>
          <a:bodyPr/>
          <a:lstStyle/>
          <a:p>
            <a:r>
              <a:rPr lang="en-US"/>
              <a:t>Accounting for Good Governance </a:t>
            </a:r>
          </a:p>
          <a:p>
            <a:fld id="{2F0D4524-193B-4ABF-B999-83495441C3D2}" type="slidenum">
              <a:rPr lang="en-US" smtClean="0"/>
              <a:pPr/>
              <a:t>15</a:t>
            </a:fld>
            <a:endParaRPr lang="en-US" dirty="0"/>
          </a:p>
        </p:txBody>
      </p:sp>
    </p:spTree>
    <p:extLst>
      <p:ext uri="{BB962C8B-B14F-4D97-AF65-F5344CB8AC3E}">
        <p14:creationId xmlns:p14="http://schemas.microsoft.com/office/powerpoint/2010/main" val="396033150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0" name="Rectangle 2"/>
          <p:cNvSpPr>
            <a:spLocks noGrp="1" noChangeArrowheads="1"/>
          </p:cNvSpPr>
          <p:nvPr>
            <p:ph type="title"/>
          </p:nvPr>
        </p:nvSpPr>
        <p:spPr/>
        <p:txBody>
          <a:bodyPr/>
          <a:lstStyle/>
          <a:p>
            <a:pPr eaLnBrk="1" hangingPunct="1"/>
            <a:r>
              <a:rPr lang="en-US" altLang="en-US" sz="4000"/>
              <a:t>Organization as an Alliance among People</a:t>
            </a:r>
          </a:p>
        </p:txBody>
      </p:sp>
      <p:graphicFrame>
        <p:nvGraphicFramePr>
          <p:cNvPr id="1026" name="Object 3"/>
          <p:cNvGraphicFramePr>
            <a:graphicFrameLocks noChangeAspect="1"/>
          </p:cNvGraphicFramePr>
          <p:nvPr/>
        </p:nvGraphicFramePr>
        <p:xfrm>
          <a:off x="3357564" y="1458914"/>
          <a:ext cx="6319837" cy="4637087"/>
        </p:xfrm>
        <a:graphic>
          <a:graphicData uri="http://schemas.openxmlformats.org/presentationml/2006/ole">
            <mc:AlternateContent xmlns:mc="http://schemas.openxmlformats.org/markup-compatibility/2006">
              <mc:Choice xmlns:v="urn:schemas-microsoft-com:vml" Requires="v">
                <p:oleObj spid="_x0000_s1042" name="Document" r:id="rId4" imgW="5476320" imgH="3940920" progId="Word.Document.8">
                  <p:embed/>
                </p:oleObj>
              </mc:Choice>
              <mc:Fallback>
                <p:oleObj name="Document" r:id="rId4" imgW="5476320" imgH="3940920" progId="Word.Document.8">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357564" y="1458914"/>
                        <a:ext cx="6319837" cy="46370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0" name="Footer Placeholder 9">
            <a:extLst>
              <a:ext uri="{FF2B5EF4-FFF2-40B4-BE49-F238E27FC236}">
                <a16:creationId xmlns:a16="http://schemas.microsoft.com/office/drawing/2014/main" id="{36301851-BFA8-4669-9500-3DB88837CCA3}"/>
              </a:ext>
            </a:extLst>
          </p:cNvPr>
          <p:cNvSpPr>
            <a:spLocks noGrp="1"/>
          </p:cNvSpPr>
          <p:nvPr>
            <p:ph type="ftr" sz="quarter" idx="11"/>
          </p:nvPr>
        </p:nvSpPr>
        <p:spPr>
          <a:xfrm>
            <a:off x="7403070" y="6356352"/>
            <a:ext cx="3860800" cy="365125"/>
          </a:xfrm>
        </p:spPr>
        <p:txBody>
          <a:bodyPr/>
          <a:lstStyle/>
          <a:p>
            <a:r>
              <a:rPr lang="en-US" dirty="0"/>
              <a:t>Accounting for Good Governance</a:t>
            </a:r>
          </a:p>
        </p:txBody>
      </p:sp>
      <p:sp>
        <p:nvSpPr>
          <p:cNvPr id="11" name="Slide Number Placeholder 10">
            <a:extLst>
              <a:ext uri="{FF2B5EF4-FFF2-40B4-BE49-F238E27FC236}">
                <a16:creationId xmlns:a16="http://schemas.microsoft.com/office/drawing/2014/main" id="{92951FB7-FCFC-4978-B43D-5CFDAD83C67B}"/>
              </a:ext>
            </a:extLst>
          </p:cNvPr>
          <p:cNvSpPr>
            <a:spLocks noGrp="1"/>
          </p:cNvSpPr>
          <p:nvPr>
            <p:ph type="sldNum" sz="quarter" idx="12"/>
          </p:nvPr>
        </p:nvSpPr>
        <p:spPr/>
        <p:txBody>
          <a:bodyPr/>
          <a:lstStyle/>
          <a:p>
            <a:fld id="{2F0D4524-193B-4ABF-B999-83495441C3D2}" type="slidenum">
              <a:rPr lang="en-US" smtClean="0"/>
              <a:t>16</a:t>
            </a:fld>
            <a:endParaRPr lang="en-US"/>
          </a:p>
        </p:txBody>
      </p:sp>
    </p:spTree>
    <p:extLst>
      <p:ext uri="{BB962C8B-B14F-4D97-AF65-F5344CB8AC3E}">
        <p14:creationId xmlns:p14="http://schemas.microsoft.com/office/powerpoint/2010/main" val="167445261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21" name="Rectangle 2"/>
          <p:cNvSpPr>
            <a:spLocks noGrp="1" noChangeArrowheads="1"/>
          </p:cNvSpPr>
          <p:nvPr>
            <p:ph type="title"/>
          </p:nvPr>
        </p:nvSpPr>
        <p:spPr/>
        <p:txBody>
          <a:bodyPr/>
          <a:lstStyle/>
          <a:p>
            <a:pPr eaLnBrk="1" hangingPunct="1"/>
            <a:r>
              <a:rPr lang="en-US" altLang="en-US"/>
              <a:t>Business Organizations</a:t>
            </a:r>
          </a:p>
        </p:txBody>
      </p:sp>
      <p:sp>
        <p:nvSpPr>
          <p:cNvPr id="9222" name="Rectangle 3"/>
          <p:cNvSpPr>
            <a:spLocks noGrp="1" noChangeArrowheads="1"/>
          </p:cNvSpPr>
          <p:nvPr>
            <p:ph idx="1"/>
          </p:nvPr>
        </p:nvSpPr>
        <p:spPr>
          <a:xfrm>
            <a:off x="667265" y="1417639"/>
            <a:ext cx="10972800" cy="4525963"/>
          </a:xfrm>
        </p:spPr>
        <p:txBody>
          <a:bodyPr/>
          <a:lstStyle/>
          <a:p>
            <a:pPr eaLnBrk="1" hangingPunct="1"/>
            <a:r>
              <a:rPr lang="en-US" altLang="en-US" sz="2400" dirty="0"/>
              <a:t>For present discussion, consider business organizations</a:t>
            </a:r>
          </a:p>
          <a:p>
            <a:pPr eaLnBrk="1" hangingPunct="1"/>
            <a:r>
              <a:rPr lang="en-US" altLang="en-US" sz="2400" dirty="0"/>
              <a:t>Consider them as an alliance among contributors of</a:t>
            </a:r>
          </a:p>
          <a:p>
            <a:pPr lvl="1" eaLnBrk="1" hangingPunct="1"/>
            <a:r>
              <a:rPr lang="en-US" altLang="en-US" dirty="0"/>
              <a:t>Capital (shareholders, creditors)</a:t>
            </a:r>
          </a:p>
          <a:p>
            <a:pPr lvl="1" eaLnBrk="1" hangingPunct="1"/>
            <a:r>
              <a:rPr lang="en-US" altLang="en-US" dirty="0"/>
              <a:t>Labor (employees, managers)</a:t>
            </a:r>
          </a:p>
          <a:p>
            <a:pPr lvl="1" eaLnBrk="1" hangingPunct="1"/>
            <a:r>
              <a:rPr lang="en-US" altLang="en-US" dirty="0"/>
              <a:t>Factors (vendors)</a:t>
            </a:r>
          </a:p>
          <a:p>
            <a:pPr lvl="1" eaLnBrk="1" hangingPunct="1"/>
            <a:r>
              <a:rPr lang="en-US" altLang="en-US" dirty="0"/>
              <a:t>Cash (customers)</a:t>
            </a:r>
          </a:p>
          <a:p>
            <a:pPr lvl="1" eaLnBrk="1" hangingPunct="1"/>
            <a:r>
              <a:rPr lang="en-US" altLang="en-US" dirty="0"/>
              <a:t>Public services (government)</a:t>
            </a:r>
          </a:p>
          <a:p>
            <a:pPr lvl="1" eaLnBrk="1" hangingPunct="1"/>
            <a:r>
              <a:rPr lang="en-US" altLang="en-US" dirty="0"/>
              <a:t>Support (Community)</a:t>
            </a:r>
          </a:p>
          <a:p>
            <a:pPr eaLnBrk="1" hangingPunct="1"/>
            <a:r>
              <a:rPr lang="en-US" altLang="en-US" sz="2400" dirty="0"/>
              <a:t>Each party gets resources in exchange</a:t>
            </a:r>
          </a:p>
        </p:txBody>
      </p:sp>
      <p:sp>
        <p:nvSpPr>
          <p:cNvPr id="7" name="Slide Number Placeholder 6">
            <a:extLst>
              <a:ext uri="{FF2B5EF4-FFF2-40B4-BE49-F238E27FC236}">
                <a16:creationId xmlns:a16="http://schemas.microsoft.com/office/drawing/2014/main" id="{8C88B924-80A2-445C-A50A-AA7FC3727F6B}"/>
              </a:ext>
            </a:extLst>
          </p:cNvPr>
          <p:cNvSpPr>
            <a:spLocks noGrp="1"/>
          </p:cNvSpPr>
          <p:nvPr>
            <p:ph type="sldNum" sz="quarter" idx="12"/>
          </p:nvPr>
        </p:nvSpPr>
        <p:spPr/>
        <p:txBody>
          <a:bodyPr/>
          <a:lstStyle/>
          <a:p>
            <a:r>
              <a:rPr lang="en-US"/>
              <a:t>Accounting for Good Governance </a:t>
            </a:r>
          </a:p>
          <a:p>
            <a:fld id="{2F0D4524-193B-4ABF-B999-83495441C3D2}" type="slidenum">
              <a:rPr lang="en-US" smtClean="0"/>
              <a:pPr/>
              <a:t>17</a:t>
            </a:fld>
            <a:endParaRPr lang="en-US" dirty="0"/>
          </a:p>
        </p:txBody>
      </p:sp>
    </p:spTree>
    <p:extLst>
      <p:ext uri="{BB962C8B-B14F-4D97-AF65-F5344CB8AC3E}">
        <p14:creationId xmlns:p14="http://schemas.microsoft.com/office/powerpoint/2010/main" val="39461018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5" name="Rectangle 2"/>
          <p:cNvSpPr>
            <a:spLocks noGrp="1" noChangeArrowheads="1"/>
          </p:cNvSpPr>
          <p:nvPr>
            <p:ph type="title"/>
          </p:nvPr>
        </p:nvSpPr>
        <p:spPr/>
        <p:txBody>
          <a:bodyPr/>
          <a:lstStyle/>
          <a:p>
            <a:pPr eaLnBrk="1" hangingPunct="1"/>
            <a:r>
              <a:rPr lang="en-US" altLang="en-US"/>
              <a:t>Accounting in Organizations</a:t>
            </a:r>
          </a:p>
        </p:txBody>
      </p:sp>
      <p:sp>
        <p:nvSpPr>
          <p:cNvPr id="10246" name="Rectangle 3"/>
          <p:cNvSpPr>
            <a:spLocks noGrp="1" noChangeArrowheads="1"/>
          </p:cNvSpPr>
          <p:nvPr>
            <p:ph idx="1"/>
          </p:nvPr>
        </p:nvSpPr>
        <p:spPr/>
        <p:txBody>
          <a:bodyPr>
            <a:normAutofit lnSpcReduction="10000"/>
          </a:bodyPr>
          <a:lstStyle/>
          <a:p>
            <a:pPr eaLnBrk="1" hangingPunct="1"/>
            <a:r>
              <a:rPr lang="en-US" altLang="en-US"/>
              <a:t>Operating mechanism for contracts</a:t>
            </a:r>
          </a:p>
          <a:p>
            <a:pPr eaLnBrk="1" hangingPunct="1"/>
            <a:r>
              <a:rPr lang="en-US" altLang="en-US"/>
              <a:t>Necessary to assemble, implement, enforce, modify and maintain the contract set</a:t>
            </a:r>
          </a:p>
          <a:p>
            <a:pPr eaLnBrk="1" hangingPunct="1"/>
            <a:r>
              <a:rPr lang="en-US" altLang="en-US"/>
              <a:t>Five functions</a:t>
            </a:r>
          </a:p>
          <a:p>
            <a:pPr lvl="1" eaLnBrk="1" hangingPunct="1"/>
            <a:r>
              <a:rPr lang="en-US" altLang="en-US"/>
              <a:t>Measure resource contributions from agents</a:t>
            </a:r>
          </a:p>
          <a:p>
            <a:pPr lvl="1" eaLnBrk="1" hangingPunct="1"/>
            <a:r>
              <a:rPr lang="en-US" altLang="en-US"/>
              <a:t>Monitor resource outflows to agents</a:t>
            </a:r>
          </a:p>
          <a:p>
            <a:pPr lvl="1" eaLnBrk="1" hangingPunct="1"/>
            <a:r>
              <a:rPr lang="en-US" altLang="en-US"/>
              <a:t>Relate inflow and outflow for each agent</a:t>
            </a:r>
          </a:p>
          <a:p>
            <a:pPr lvl="1" eaLnBrk="1" hangingPunct="1"/>
            <a:r>
              <a:rPr lang="en-US" altLang="en-US"/>
              <a:t>Maintain liquidity of factor markets</a:t>
            </a:r>
          </a:p>
          <a:p>
            <a:pPr lvl="1" eaLnBrk="1" hangingPunct="1"/>
            <a:r>
              <a:rPr lang="en-US" altLang="en-US"/>
              <a:t>Shared knowledge to facilitate contract renegotiation</a:t>
            </a:r>
          </a:p>
        </p:txBody>
      </p:sp>
      <p:sp>
        <p:nvSpPr>
          <p:cNvPr id="7" name="Slide Number Placeholder 6">
            <a:extLst>
              <a:ext uri="{FF2B5EF4-FFF2-40B4-BE49-F238E27FC236}">
                <a16:creationId xmlns:a16="http://schemas.microsoft.com/office/drawing/2014/main" id="{4DA28493-FD09-4151-8CEE-6568AAEE139E}"/>
              </a:ext>
            </a:extLst>
          </p:cNvPr>
          <p:cNvSpPr>
            <a:spLocks noGrp="1"/>
          </p:cNvSpPr>
          <p:nvPr>
            <p:ph type="sldNum" sz="quarter" idx="12"/>
          </p:nvPr>
        </p:nvSpPr>
        <p:spPr/>
        <p:txBody>
          <a:bodyPr/>
          <a:lstStyle/>
          <a:p>
            <a:r>
              <a:rPr lang="en-US"/>
              <a:t>Accounting for Good Governance </a:t>
            </a:r>
          </a:p>
          <a:p>
            <a:fld id="{2F0D4524-193B-4ABF-B999-83495441C3D2}" type="slidenum">
              <a:rPr lang="en-US" smtClean="0"/>
              <a:pPr/>
              <a:t>18</a:t>
            </a:fld>
            <a:endParaRPr lang="en-US" dirty="0"/>
          </a:p>
        </p:txBody>
      </p:sp>
    </p:spTree>
    <p:extLst>
      <p:ext uri="{BB962C8B-B14F-4D97-AF65-F5344CB8AC3E}">
        <p14:creationId xmlns:p14="http://schemas.microsoft.com/office/powerpoint/2010/main" val="169663026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9" name="Rectangle 2"/>
          <p:cNvSpPr>
            <a:spLocks noGrp="1" noChangeArrowheads="1"/>
          </p:cNvSpPr>
          <p:nvPr>
            <p:ph type="title"/>
          </p:nvPr>
        </p:nvSpPr>
        <p:spPr/>
        <p:txBody>
          <a:bodyPr/>
          <a:lstStyle/>
          <a:p>
            <a:pPr eaLnBrk="1" hangingPunct="1"/>
            <a:r>
              <a:rPr lang="en-US" altLang="en-US"/>
              <a:t>Culture of Organizations</a:t>
            </a:r>
          </a:p>
        </p:txBody>
      </p:sp>
      <p:sp>
        <p:nvSpPr>
          <p:cNvPr id="16390" name="Rectangle 3"/>
          <p:cNvSpPr>
            <a:spLocks noGrp="1" noChangeArrowheads="1"/>
          </p:cNvSpPr>
          <p:nvPr>
            <p:ph idx="1"/>
          </p:nvPr>
        </p:nvSpPr>
        <p:spPr/>
        <p:txBody>
          <a:bodyPr/>
          <a:lstStyle/>
          <a:p>
            <a:pPr eaLnBrk="1" hangingPunct="1"/>
            <a:r>
              <a:rPr lang="en-US" altLang="en-US" sz="2400" dirty="0"/>
              <a:t>We can think of culture of an organization as the shared mutual expectation of behavior of the members of a group</a:t>
            </a:r>
          </a:p>
          <a:p>
            <a:pPr lvl="1" eaLnBrk="1" hangingPunct="1"/>
            <a:r>
              <a:rPr lang="en-US" altLang="en-US" sz="2000" dirty="0"/>
              <a:t>Starting meetings on time</a:t>
            </a:r>
          </a:p>
          <a:p>
            <a:pPr lvl="1" eaLnBrk="1" hangingPunct="1"/>
            <a:r>
              <a:rPr lang="en-US" altLang="en-US" sz="2000" dirty="0"/>
              <a:t>Wearing a suit to office</a:t>
            </a:r>
          </a:p>
          <a:p>
            <a:pPr eaLnBrk="1" hangingPunct="1"/>
            <a:r>
              <a:rPr lang="en-US" altLang="en-US" sz="2400" dirty="0"/>
              <a:t>Developed through social interactions</a:t>
            </a:r>
          </a:p>
          <a:p>
            <a:pPr eaLnBrk="1" hangingPunct="1"/>
            <a:r>
              <a:rPr lang="en-US" altLang="en-US" sz="2400" dirty="0"/>
              <a:t>Mostly bottom-up, not top-down</a:t>
            </a:r>
          </a:p>
          <a:p>
            <a:pPr eaLnBrk="1" hangingPunct="1"/>
            <a:r>
              <a:rPr lang="en-US" altLang="en-US" sz="2400" dirty="0"/>
              <a:t>Maintained through social, not formal sanctions</a:t>
            </a:r>
          </a:p>
          <a:p>
            <a:pPr eaLnBrk="1" hangingPunct="1"/>
            <a:r>
              <a:rPr lang="en-US" altLang="en-US" sz="2400" dirty="0"/>
              <a:t>Takes time for new entrants to learn</a:t>
            </a:r>
          </a:p>
          <a:p>
            <a:pPr eaLnBrk="1" hangingPunct="1"/>
            <a:r>
              <a:rPr lang="en-US" altLang="en-US" sz="2400" dirty="0"/>
              <a:t>The difficulty of maintaining the culture increases as the rate of new entrants increases</a:t>
            </a:r>
          </a:p>
        </p:txBody>
      </p:sp>
      <p:sp>
        <p:nvSpPr>
          <p:cNvPr id="7" name="Slide Number Placeholder 6">
            <a:extLst>
              <a:ext uri="{FF2B5EF4-FFF2-40B4-BE49-F238E27FC236}">
                <a16:creationId xmlns:a16="http://schemas.microsoft.com/office/drawing/2014/main" id="{2BB94965-582A-4BDB-A314-8C169F731D89}"/>
              </a:ext>
            </a:extLst>
          </p:cNvPr>
          <p:cNvSpPr>
            <a:spLocks noGrp="1"/>
          </p:cNvSpPr>
          <p:nvPr>
            <p:ph type="sldNum" sz="quarter" idx="12"/>
          </p:nvPr>
        </p:nvSpPr>
        <p:spPr/>
        <p:txBody>
          <a:bodyPr/>
          <a:lstStyle/>
          <a:p>
            <a:r>
              <a:rPr lang="en-US"/>
              <a:t>Accounting for Good Governance </a:t>
            </a:r>
          </a:p>
          <a:p>
            <a:fld id="{2F0D4524-193B-4ABF-B999-83495441C3D2}" type="slidenum">
              <a:rPr lang="en-US" smtClean="0"/>
              <a:pPr/>
              <a:t>19</a:t>
            </a:fld>
            <a:endParaRPr lang="en-US" dirty="0"/>
          </a:p>
        </p:txBody>
      </p:sp>
    </p:spTree>
    <p:extLst>
      <p:ext uri="{BB962C8B-B14F-4D97-AF65-F5344CB8AC3E}">
        <p14:creationId xmlns:p14="http://schemas.microsoft.com/office/powerpoint/2010/main" val="369920779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An Overview</a:t>
            </a:r>
          </a:p>
        </p:txBody>
      </p:sp>
      <p:sp>
        <p:nvSpPr>
          <p:cNvPr id="3" name="Content Placeholder 2"/>
          <p:cNvSpPr>
            <a:spLocks noGrp="1"/>
          </p:cNvSpPr>
          <p:nvPr>
            <p:ph idx="1"/>
          </p:nvPr>
        </p:nvSpPr>
        <p:spPr>
          <a:xfrm>
            <a:off x="823783" y="2143901"/>
            <a:ext cx="10972800" cy="2452814"/>
          </a:xfrm>
        </p:spPr>
        <p:txBody>
          <a:bodyPr/>
          <a:lstStyle/>
          <a:p>
            <a:r>
              <a:rPr lang="en-US" dirty="0"/>
              <a:t>Better accounting</a:t>
            </a:r>
          </a:p>
          <a:p>
            <a:r>
              <a:rPr lang="en-US" dirty="0"/>
              <a:t>Better governance</a:t>
            </a:r>
          </a:p>
          <a:p>
            <a:r>
              <a:rPr lang="en-US" dirty="0"/>
              <a:t>Better society (by mitigating corruption)</a:t>
            </a:r>
          </a:p>
        </p:txBody>
      </p:sp>
      <p:sp>
        <p:nvSpPr>
          <p:cNvPr id="9" name="Slide Number Placeholder 8">
            <a:extLst>
              <a:ext uri="{FF2B5EF4-FFF2-40B4-BE49-F238E27FC236}">
                <a16:creationId xmlns:a16="http://schemas.microsoft.com/office/drawing/2014/main" id="{966517A8-A80D-4359-98CC-79F737E6D5CF}"/>
              </a:ext>
            </a:extLst>
          </p:cNvPr>
          <p:cNvSpPr>
            <a:spLocks noGrp="1"/>
          </p:cNvSpPr>
          <p:nvPr>
            <p:ph type="sldNum" sz="quarter" idx="12"/>
          </p:nvPr>
        </p:nvSpPr>
        <p:spPr>
          <a:xfrm>
            <a:off x="9007267" y="6218236"/>
            <a:ext cx="2575133" cy="365125"/>
          </a:xfrm>
        </p:spPr>
        <p:txBody>
          <a:bodyPr/>
          <a:lstStyle/>
          <a:p>
            <a:r>
              <a:rPr lang="en-US" dirty="0"/>
              <a:t>Accounting for Good Governance </a:t>
            </a:r>
          </a:p>
          <a:p>
            <a:fld id="{2F0D4524-193B-4ABF-B999-83495441C3D2}" type="slidenum">
              <a:rPr lang="en-US" smtClean="0"/>
              <a:pPr/>
              <a:t>2</a:t>
            </a:fld>
            <a:endParaRPr lang="en-US" dirty="0"/>
          </a:p>
        </p:txBody>
      </p:sp>
    </p:spTree>
    <p:extLst>
      <p:ext uri="{BB962C8B-B14F-4D97-AF65-F5344CB8AC3E}">
        <p14:creationId xmlns:p14="http://schemas.microsoft.com/office/powerpoint/2010/main" val="39520194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3" name="Rectangle 2"/>
          <p:cNvSpPr>
            <a:spLocks noGrp="1" noChangeArrowheads="1"/>
          </p:cNvSpPr>
          <p:nvPr>
            <p:ph type="title"/>
          </p:nvPr>
        </p:nvSpPr>
        <p:spPr/>
        <p:txBody>
          <a:bodyPr/>
          <a:lstStyle/>
          <a:p>
            <a:pPr eaLnBrk="1" hangingPunct="1"/>
            <a:r>
              <a:rPr lang="en-US" altLang="en-US"/>
              <a:t>Good Governance</a:t>
            </a:r>
          </a:p>
        </p:txBody>
      </p:sp>
      <p:sp>
        <p:nvSpPr>
          <p:cNvPr id="17414" name="Rectangle 3"/>
          <p:cNvSpPr>
            <a:spLocks noGrp="1" noChangeArrowheads="1"/>
          </p:cNvSpPr>
          <p:nvPr>
            <p:ph idx="1"/>
          </p:nvPr>
        </p:nvSpPr>
        <p:spPr/>
        <p:txBody>
          <a:bodyPr>
            <a:normAutofit fontScale="92500"/>
          </a:bodyPr>
          <a:lstStyle/>
          <a:p>
            <a:pPr eaLnBrk="1" hangingPunct="1"/>
            <a:r>
              <a:rPr lang="en-US" altLang="en-US" dirty="0"/>
              <a:t>Concept of good governance can be derived from the concepts of </a:t>
            </a:r>
          </a:p>
          <a:p>
            <a:pPr lvl="1" eaLnBrk="1" hangingPunct="1"/>
            <a:r>
              <a:rPr lang="en-US" altLang="en-US" dirty="0"/>
              <a:t>Organizations as alliances or sets of contracts,</a:t>
            </a:r>
          </a:p>
          <a:p>
            <a:pPr lvl="1" eaLnBrk="1" hangingPunct="1"/>
            <a:r>
              <a:rPr lang="en-US" altLang="en-US" dirty="0"/>
              <a:t>Mutual expectations, </a:t>
            </a:r>
          </a:p>
          <a:p>
            <a:pPr lvl="1" eaLnBrk="1" hangingPunct="1"/>
            <a:r>
              <a:rPr lang="en-US" altLang="en-US" dirty="0"/>
              <a:t>Shared knowledge, and</a:t>
            </a:r>
          </a:p>
          <a:p>
            <a:pPr lvl="1" eaLnBrk="1" hangingPunct="1"/>
            <a:r>
              <a:rPr lang="en-US" altLang="en-US" dirty="0"/>
              <a:t>Culture</a:t>
            </a:r>
          </a:p>
          <a:p>
            <a:pPr eaLnBrk="1" hangingPunct="1"/>
            <a:r>
              <a:rPr lang="en-US" altLang="en-US" dirty="0"/>
              <a:t>An organization or group is governed well when all of its participant find it in their own best interests to do what is expected of them by the other members of the organization</a:t>
            </a:r>
          </a:p>
        </p:txBody>
      </p:sp>
      <p:sp>
        <p:nvSpPr>
          <p:cNvPr id="7" name="Slide Number Placeholder 6">
            <a:extLst>
              <a:ext uri="{FF2B5EF4-FFF2-40B4-BE49-F238E27FC236}">
                <a16:creationId xmlns:a16="http://schemas.microsoft.com/office/drawing/2014/main" id="{EDB41501-FD1B-4C6A-AA18-797B6916E0D4}"/>
              </a:ext>
            </a:extLst>
          </p:cNvPr>
          <p:cNvSpPr>
            <a:spLocks noGrp="1"/>
          </p:cNvSpPr>
          <p:nvPr>
            <p:ph type="sldNum" sz="quarter" idx="12"/>
          </p:nvPr>
        </p:nvSpPr>
        <p:spPr/>
        <p:txBody>
          <a:bodyPr/>
          <a:lstStyle/>
          <a:p>
            <a:r>
              <a:rPr lang="en-US"/>
              <a:t>Accounting for Good Governance </a:t>
            </a:r>
          </a:p>
          <a:p>
            <a:fld id="{2F0D4524-193B-4ABF-B999-83495441C3D2}" type="slidenum">
              <a:rPr lang="en-US" smtClean="0"/>
              <a:pPr/>
              <a:t>20</a:t>
            </a:fld>
            <a:endParaRPr lang="en-US" dirty="0"/>
          </a:p>
        </p:txBody>
      </p:sp>
    </p:spTree>
    <p:extLst>
      <p:ext uri="{BB962C8B-B14F-4D97-AF65-F5344CB8AC3E}">
        <p14:creationId xmlns:p14="http://schemas.microsoft.com/office/powerpoint/2010/main" val="369389158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7" name="Rectangle 2"/>
          <p:cNvSpPr>
            <a:spLocks noGrp="1" noChangeArrowheads="1"/>
          </p:cNvSpPr>
          <p:nvPr>
            <p:ph type="title"/>
          </p:nvPr>
        </p:nvSpPr>
        <p:spPr/>
        <p:txBody>
          <a:bodyPr/>
          <a:lstStyle/>
          <a:p>
            <a:pPr eaLnBrk="1" hangingPunct="1"/>
            <a:r>
              <a:rPr lang="en-US" altLang="en-US" sz="4000"/>
              <a:t>Matching Expectations and Self-interest</a:t>
            </a:r>
          </a:p>
        </p:txBody>
      </p:sp>
      <p:sp>
        <p:nvSpPr>
          <p:cNvPr id="18438" name="Rectangle 3"/>
          <p:cNvSpPr>
            <a:spLocks noGrp="1" noChangeArrowheads="1"/>
          </p:cNvSpPr>
          <p:nvPr>
            <p:ph idx="1"/>
          </p:nvPr>
        </p:nvSpPr>
        <p:spPr/>
        <p:txBody>
          <a:bodyPr/>
          <a:lstStyle/>
          <a:p>
            <a:pPr eaLnBrk="1" hangingPunct="1">
              <a:lnSpc>
                <a:spcPct val="90000"/>
              </a:lnSpc>
            </a:pPr>
            <a:r>
              <a:rPr lang="en-US" altLang="en-US" dirty="0"/>
              <a:t>This is a difficult task for management</a:t>
            </a:r>
          </a:p>
          <a:p>
            <a:pPr eaLnBrk="1" hangingPunct="1">
              <a:lnSpc>
                <a:spcPct val="90000"/>
              </a:lnSpc>
            </a:pPr>
            <a:r>
              <a:rPr lang="en-US" altLang="en-US" dirty="0"/>
              <a:t>Management can influence but not control expectations of people (example of a large bonus)</a:t>
            </a:r>
          </a:p>
          <a:p>
            <a:pPr eaLnBrk="1" hangingPunct="1">
              <a:lnSpc>
                <a:spcPct val="90000"/>
              </a:lnSpc>
            </a:pPr>
            <a:r>
              <a:rPr lang="en-US" altLang="en-US" dirty="0"/>
              <a:t>Every action, event, and outcome affects peoples’ expectations of the future</a:t>
            </a:r>
          </a:p>
          <a:p>
            <a:pPr eaLnBrk="1" hangingPunct="1">
              <a:lnSpc>
                <a:spcPct val="90000"/>
              </a:lnSpc>
            </a:pPr>
            <a:r>
              <a:rPr lang="en-US" altLang="en-US" dirty="0"/>
              <a:t>Individual self-interest is not always known to the manager</a:t>
            </a:r>
          </a:p>
          <a:p>
            <a:pPr eaLnBrk="1" hangingPunct="1">
              <a:lnSpc>
                <a:spcPct val="90000"/>
              </a:lnSpc>
            </a:pPr>
            <a:r>
              <a:rPr lang="en-US" altLang="en-US" dirty="0"/>
              <a:t>Both expectations as well as self-interest change constantly</a:t>
            </a:r>
          </a:p>
        </p:txBody>
      </p:sp>
      <p:sp>
        <p:nvSpPr>
          <p:cNvPr id="7" name="Slide Number Placeholder 6">
            <a:extLst>
              <a:ext uri="{FF2B5EF4-FFF2-40B4-BE49-F238E27FC236}">
                <a16:creationId xmlns:a16="http://schemas.microsoft.com/office/drawing/2014/main" id="{C1CAD8AC-3C00-4D5A-80B5-49E7B5ADC470}"/>
              </a:ext>
            </a:extLst>
          </p:cNvPr>
          <p:cNvSpPr>
            <a:spLocks noGrp="1"/>
          </p:cNvSpPr>
          <p:nvPr>
            <p:ph type="sldNum" sz="quarter" idx="12"/>
          </p:nvPr>
        </p:nvSpPr>
        <p:spPr/>
        <p:txBody>
          <a:bodyPr/>
          <a:lstStyle/>
          <a:p>
            <a:r>
              <a:rPr lang="en-US"/>
              <a:t>Accounting for Good Governance </a:t>
            </a:r>
          </a:p>
          <a:p>
            <a:fld id="{2F0D4524-193B-4ABF-B999-83495441C3D2}" type="slidenum">
              <a:rPr lang="en-US" smtClean="0"/>
              <a:pPr/>
              <a:t>21</a:t>
            </a:fld>
            <a:endParaRPr lang="en-US" dirty="0"/>
          </a:p>
        </p:txBody>
      </p:sp>
    </p:spTree>
    <p:extLst>
      <p:ext uri="{BB962C8B-B14F-4D97-AF65-F5344CB8AC3E}">
        <p14:creationId xmlns:p14="http://schemas.microsoft.com/office/powerpoint/2010/main" val="348154025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61" name="Rectangle 2"/>
          <p:cNvSpPr>
            <a:spLocks noGrp="1" noChangeArrowheads="1"/>
          </p:cNvSpPr>
          <p:nvPr>
            <p:ph type="title"/>
          </p:nvPr>
        </p:nvSpPr>
        <p:spPr/>
        <p:txBody>
          <a:bodyPr/>
          <a:lstStyle/>
          <a:p>
            <a:pPr eaLnBrk="1" hangingPunct="1"/>
            <a:r>
              <a:rPr lang="en-US" altLang="en-US" dirty="0"/>
              <a:t>Why Care for Good Governance?</a:t>
            </a:r>
          </a:p>
        </p:txBody>
      </p:sp>
      <p:sp>
        <p:nvSpPr>
          <p:cNvPr id="19462" name="Rectangle 3"/>
          <p:cNvSpPr>
            <a:spLocks noGrp="1" noChangeArrowheads="1"/>
          </p:cNvSpPr>
          <p:nvPr>
            <p:ph idx="1"/>
          </p:nvPr>
        </p:nvSpPr>
        <p:spPr/>
        <p:txBody>
          <a:bodyPr>
            <a:normAutofit lnSpcReduction="10000"/>
          </a:bodyPr>
          <a:lstStyle/>
          <a:p>
            <a:pPr eaLnBrk="1" hangingPunct="1">
              <a:lnSpc>
                <a:spcPct val="90000"/>
              </a:lnSpc>
            </a:pPr>
            <a:r>
              <a:rPr lang="en-US" altLang="ja-JP">
                <a:ea typeface="ＭＳ Ｐゴシック" panose="020B0600070205080204" pitchFamily="34" charset="-128"/>
              </a:rPr>
              <a:t>Good governance is a more reliable route to</a:t>
            </a:r>
          </a:p>
          <a:p>
            <a:pPr lvl="1" eaLnBrk="1" hangingPunct="1">
              <a:lnSpc>
                <a:spcPct val="90000"/>
              </a:lnSpc>
            </a:pPr>
            <a:r>
              <a:rPr lang="en-US" altLang="ja-JP">
                <a:ea typeface="ＭＳ Ｐゴシック" panose="020B0600070205080204" pitchFamily="34" charset="-128"/>
              </a:rPr>
              <a:t>Creation of wealth</a:t>
            </a:r>
          </a:p>
          <a:p>
            <a:pPr lvl="1" eaLnBrk="1" hangingPunct="1">
              <a:lnSpc>
                <a:spcPct val="90000"/>
              </a:lnSpc>
            </a:pPr>
            <a:r>
              <a:rPr lang="en-US" altLang="ja-JP">
                <a:ea typeface="ＭＳ Ｐゴシック" panose="020B0600070205080204" pitchFamily="34" charset="-128"/>
              </a:rPr>
              <a:t>A satisfying work environment, and </a:t>
            </a:r>
          </a:p>
          <a:p>
            <a:pPr lvl="1" eaLnBrk="1" hangingPunct="1">
              <a:lnSpc>
                <a:spcPct val="90000"/>
              </a:lnSpc>
            </a:pPr>
            <a:r>
              <a:rPr lang="en-US" altLang="ja-JP">
                <a:ea typeface="ＭＳ Ｐゴシック" panose="020B0600070205080204" pitchFamily="34" charset="-128"/>
              </a:rPr>
              <a:t>A better life for all participants. </a:t>
            </a:r>
          </a:p>
          <a:p>
            <a:pPr eaLnBrk="1" hangingPunct="1">
              <a:lnSpc>
                <a:spcPct val="90000"/>
              </a:lnSpc>
            </a:pPr>
            <a:r>
              <a:rPr lang="en-US" altLang="ja-JP">
                <a:ea typeface="ＭＳ Ｐゴシック" panose="020B0600070205080204" pitchFamily="34" charset="-128"/>
              </a:rPr>
              <a:t>On occasion, individuals may gain advantage for themselves by surprising others (i.e., behave in ways not expected of them)</a:t>
            </a:r>
          </a:p>
          <a:p>
            <a:pPr eaLnBrk="1" hangingPunct="1">
              <a:lnSpc>
                <a:spcPct val="90000"/>
              </a:lnSpc>
            </a:pPr>
            <a:r>
              <a:rPr lang="en-US" altLang="ja-JP">
                <a:ea typeface="ＭＳ Ｐゴシック" panose="020B0600070205080204" pitchFamily="34" charset="-128"/>
              </a:rPr>
              <a:t>Such advantages tend to be ephemeral</a:t>
            </a:r>
          </a:p>
          <a:p>
            <a:pPr lvl="1" eaLnBrk="1" hangingPunct="1">
              <a:lnSpc>
                <a:spcPct val="90000"/>
              </a:lnSpc>
            </a:pPr>
            <a:r>
              <a:rPr lang="en-US" altLang="ja-JP">
                <a:ea typeface="ＭＳ Ｐゴシック" panose="020B0600070205080204" pitchFamily="34" charset="-128"/>
              </a:rPr>
              <a:t>Create personal and social anxiety and disruption</a:t>
            </a:r>
          </a:p>
          <a:p>
            <a:pPr lvl="1" eaLnBrk="1" hangingPunct="1">
              <a:lnSpc>
                <a:spcPct val="90000"/>
              </a:lnSpc>
            </a:pPr>
            <a:r>
              <a:rPr lang="en-US" altLang="ja-JP">
                <a:ea typeface="ＭＳ Ｐゴシック" panose="020B0600070205080204" pitchFamily="34" charset="-128"/>
              </a:rPr>
              <a:t>Are ultimately counterproductive.</a:t>
            </a:r>
            <a:endParaRPr lang="en-US" altLang="en-US"/>
          </a:p>
        </p:txBody>
      </p:sp>
      <p:sp>
        <p:nvSpPr>
          <p:cNvPr id="7" name="Slide Number Placeholder 6">
            <a:extLst>
              <a:ext uri="{FF2B5EF4-FFF2-40B4-BE49-F238E27FC236}">
                <a16:creationId xmlns:a16="http://schemas.microsoft.com/office/drawing/2014/main" id="{CEF79E43-4315-49F4-A6F9-02E2036669B1}"/>
              </a:ext>
            </a:extLst>
          </p:cNvPr>
          <p:cNvSpPr>
            <a:spLocks noGrp="1"/>
          </p:cNvSpPr>
          <p:nvPr>
            <p:ph type="sldNum" sz="quarter" idx="12"/>
          </p:nvPr>
        </p:nvSpPr>
        <p:spPr/>
        <p:txBody>
          <a:bodyPr/>
          <a:lstStyle/>
          <a:p>
            <a:r>
              <a:rPr lang="en-US"/>
              <a:t>Accounting for Good Governance </a:t>
            </a:r>
          </a:p>
          <a:p>
            <a:fld id="{2F0D4524-193B-4ABF-B999-83495441C3D2}" type="slidenum">
              <a:rPr lang="en-US" smtClean="0"/>
              <a:pPr/>
              <a:t>22</a:t>
            </a:fld>
            <a:endParaRPr lang="en-US" dirty="0"/>
          </a:p>
        </p:txBody>
      </p:sp>
    </p:spTree>
    <p:extLst>
      <p:ext uri="{BB962C8B-B14F-4D97-AF65-F5344CB8AC3E}">
        <p14:creationId xmlns:p14="http://schemas.microsoft.com/office/powerpoint/2010/main" val="10050570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7" name="Rectangle 2"/>
          <p:cNvSpPr>
            <a:spLocks noGrp="1" noChangeArrowheads="1"/>
          </p:cNvSpPr>
          <p:nvPr>
            <p:ph type="title"/>
          </p:nvPr>
        </p:nvSpPr>
        <p:spPr/>
        <p:txBody>
          <a:bodyPr/>
          <a:lstStyle/>
          <a:p>
            <a:pPr eaLnBrk="1" hangingPunct="1"/>
            <a:r>
              <a:rPr lang="en-US" altLang="en-US"/>
              <a:t>Organization and Society</a:t>
            </a:r>
          </a:p>
        </p:txBody>
      </p:sp>
      <p:sp>
        <p:nvSpPr>
          <p:cNvPr id="33798" name="Rectangle 3"/>
          <p:cNvSpPr>
            <a:spLocks noGrp="1" noChangeArrowheads="1"/>
          </p:cNvSpPr>
          <p:nvPr>
            <p:ph idx="1"/>
          </p:nvPr>
        </p:nvSpPr>
        <p:spPr/>
        <p:txBody>
          <a:bodyPr/>
          <a:lstStyle/>
          <a:p>
            <a:pPr eaLnBrk="1" hangingPunct="1">
              <a:lnSpc>
                <a:spcPct val="90000"/>
              </a:lnSpc>
            </a:pPr>
            <a:r>
              <a:rPr lang="en-US" altLang="en-US" sz="2400"/>
              <a:t>We have looked at organization from the point of view of the individual participants so far</a:t>
            </a:r>
          </a:p>
          <a:p>
            <a:pPr eaLnBrk="1" hangingPunct="1">
              <a:lnSpc>
                <a:spcPct val="90000"/>
              </a:lnSpc>
            </a:pPr>
            <a:r>
              <a:rPr lang="en-US" altLang="en-US" sz="2400"/>
              <a:t>How do we evaluate the organization from the point of view of the society as a whole?</a:t>
            </a:r>
          </a:p>
          <a:p>
            <a:pPr eaLnBrk="1" hangingPunct="1">
              <a:lnSpc>
                <a:spcPct val="90000"/>
              </a:lnSpc>
            </a:pPr>
            <a:r>
              <a:rPr lang="en-US" altLang="en-US" sz="2400"/>
              <a:t>Let us return to the model of organization as an alliance among people</a:t>
            </a:r>
          </a:p>
          <a:p>
            <a:pPr eaLnBrk="1" hangingPunct="1">
              <a:lnSpc>
                <a:spcPct val="90000"/>
              </a:lnSpc>
            </a:pPr>
            <a:r>
              <a:rPr lang="en-US" altLang="en-US" sz="2400"/>
              <a:t>Remember, each participant contributes and receives resources</a:t>
            </a:r>
          </a:p>
          <a:p>
            <a:pPr eaLnBrk="1" hangingPunct="1">
              <a:lnSpc>
                <a:spcPct val="90000"/>
              </a:lnSpc>
            </a:pPr>
            <a:r>
              <a:rPr lang="en-US" altLang="en-US" sz="2400"/>
              <a:t>Each participant earns an income from participation</a:t>
            </a:r>
          </a:p>
          <a:p>
            <a:pPr eaLnBrk="1" hangingPunct="1">
              <a:lnSpc>
                <a:spcPct val="90000"/>
              </a:lnSpc>
            </a:pPr>
            <a:r>
              <a:rPr lang="en-US" altLang="en-US" sz="2400"/>
              <a:t>This income = (the value of resources received - the opportunity cost of the resources contributed)</a:t>
            </a:r>
          </a:p>
        </p:txBody>
      </p:sp>
      <p:sp>
        <p:nvSpPr>
          <p:cNvPr id="7" name="Slide Number Placeholder 6">
            <a:extLst>
              <a:ext uri="{FF2B5EF4-FFF2-40B4-BE49-F238E27FC236}">
                <a16:creationId xmlns:a16="http://schemas.microsoft.com/office/drawing/2014/main" id="{D3BD0937-73E8-4903-8FA0-1A3DFD1A9D4A}"/>
              </a:ext>
            </a:extLst>
          </p:cNvPr>
          <p:cNvSpPr>
            <a:spLocks noGrp="1"/>
          </p:cNvSpPr>
          <p:nvPr>
            <p:ph type="sldNum" sz="quarter" idx="12"/>
          </p:nvPr>
        </p:nvSpPr>
        <p:spPr/>
        <p:txBody>
          <a:bodyPr/>
          <a:lstStyle/>
          <a:p>
            <a:r>
              <a:rPr lang="en-US"/>
              <a:t>Accounting for Good Governance </a:t>
            </a:r>
          </a:p>
          <a:p>
            <a:fld id="{2F0D4524-193B-4ABF-B999-83495441C3D2}" type="slidenum">
              <a:rPr lang="en-US" smtClean="0"/>
              <a:pPr/>
              <a:t>23</a:t>
            </a:fld>
            <a:endParaRPr lang="en-US" dirty="0"/>
          </a:p>
        </p:txBody>
      </p:sp>
    </p:spTree>
    <p:extLst>
      <p:ext uri="{BB962C8B-B14F-4D97-AF65-F5344CB8AC3E}">
        <p14:creationId xmlns:p14="http://schemas.microsoft.com/office/powerpoint/2010/main" val="12389368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41" name="Rectangle 2"/>
          <p:cNvSpPr>
            <a:spLocks noGrp="1" noChangeArrowheads="1"/>
          </p:cNvSpPr>
          <p:nvPr>
            <p:ph type="title"/>
          </p:nvPr>
        </p:nvSpPr>
        <p:spPr/>
        <p:txBody>
          <a:bodyPr/>
          <a:lstStyle/>
          <a:p>
            <a:pPr eaLnBrk="1" hangingPunct="1"/>
            <a:r>
              <a:rPr lang="en-US" altLang="en-US" sz="4000"/>
              <a:t>Income from Organization to Society</a:t>
            </a:r>
          </a:p>
        </p:txBody>
      </p:sp>
      <p:sp>
        <p:nvSpPr>
          <p:cNvPr id="39942" name="Rectangle 3"/>
          <p:cNvSpPr>
            <a:spLocks noGrp="1" noChangeArrowheads="1"/>
          </p:cNvSpPr>
          <p:nvPr>
            <p:ph idx="1"/>
          </p:nvPr>
        </p:nvSpPr>
        <p:spPr>
          <a:xfrm>
            <a:off x="716692" y="1880289"/>
            <a:ext cx="10972800" cy="3573160"/>
          </a:xfrm>
        </p:spPr>
        <p:txBody>
          <a:bodyPr/>
          <a:lstStyle/>
          <a:p>
            <a:pPr eaLnBrk="1" hangingPunct="1">
              <a:lnSpc>
                <a:spcPct val="90000"/>
              </a:lnSpc>
            </a:pPr>
            <a:r>
              <a:rPr lang="en-US" altLang="en-US" sz="2400" dirty="0"/>
              <a:t>Extensive income is the sum of income to all participants, government, community (including positive and negative externalities)</a:t>
            </a:r>
          </a:p>
          <a:p>
            <a:pPr eaLnBrk="1" hangingPunct="1">
              <a:lnSpc>
                <a:spcPct val="90000"/>
              </a:lnSpc>
            </a:pPr>
            <a:r>
              <a:rPr lang="en-US" altLang="en-US" sz="2400" dirty="0"/>
              <a:t>Income to shareholder is included in extensive income</a:t>
            </a:r>
          </a:p>
          <a:p>
            <a:pPr eaLnBrk="1" hangingPunct="1">
              <a:lnSpc>
                <a:spcPct val="90000"/>
              </a:lnSpc>
            </a:pPr>
            <a:r>
              <a:rPr lang="en-US" altLang="en-US" sz="2400" dirty="0"/>
              <a:t>But extensive income (to society as a whole) also includes income to all other parts of society</a:t>
            </a:r>
          </a:p>
          <a:p>
            <a:pPr eaLnBrk="1" hangingPunct="1">
              <a:lnSpc>
                <a:spcPct val="90000"/>
              </a:lnSpc>
            </a:pPr>
            <a:r>
              <a:rPr lang="en-US" altLang="en-US" sz="2400" dirty="0"/>
              <a:t>Components of extensive income accrue to various participants and serve as criterion for their respective decisions</a:t>
            </a:r>
          </a:p>
          <a:p>
            <a:pPr eaLnBrk="1" hangingPunct="1">
              <a:lnSpc>
                <a:spcPct val="90000"/>
              </a:lnSpc>
            </a:pPr>
            <a:r>
              <a:rPr lang="en-US" altLang="en-US" sz="2400" dirty="0"/>
              <a:t>Extensive income is the appropriate criterion for social policy and decisions</a:t>
            </a:r>
          </a:p>
        </p:txBody>
      </p:sp>
      <p:sp>
        <p:nvSpPr>
          <p:cNvPr id="7" name="Slide Number Placeholder 6">
            <a:extLst>
              <a:ext uri="{FF2B5EF4-FFF2-40B4-BE49-F238E27FC236}">
                <a16:creationId xmlns:a16="http://schemas.microsoft.com/office/drawing/2014/main" id="{60E4AE7C-4B16-4DC0-B055-2391456656FA}"/>
              </a:ext>
            </a:extLst>
          </p:cNvPr>
          <p:cNvSpPr>
            <a:spLocks noGrp="1"/>
          </p:cNvSpPr>
          <p:nvPr>
            <p:ph type="sldNum" sz="quarter" idx="12"/>
          </p:nvPr>
        </p:nvSpPr>
        <p:spPr/>
        <p:txBody>
          <a:bodyPr/>
          <a:lstStyle/>
          <a:p>
            <a:r>
              <a:rPr lang="en-US"/>
              <a:t>Accounting for Good Governance </a:t>
            </a:r>
          </a:p>
          <a:p>
            <a:fld id="{2F0D4524-193B-4ABF-B999-83495441C3D2}" type="slidenum">
              <a:rPr lang="en-US" smtClean="0"/>
              <a:pPr/>
              <a:t>24</a:t>
            </a:fld>
            <a:endParaRPr lang="en-US" dirty="0"/>
          </a:p>
        </p:txBody>
      </p:sp>
    </p:spTree>
    <p:extLst>
      <p:ext uri="{BB962C8B-B14F-4D97-AF65-F5344CB8AC3E}">
        <p14:creationId xmlns:p14="http://schemas.microsoft.com/office/powerpoint/2010/main" val="220857106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3" name="Rectangle 2"/>
          <p:cNvSpPr>
            <a:spLocks noGrp="1" noChangeArrowheads="1"/>
          </p:cNvSpPr>
          <p:nvPr>
            <p:ph type="title"/>
          </p:nvPr>
        </p:nvSpPr>
        <p:spPr/>
        <p:txBody>
          <a:bodyPr/>
          <a:lstStyle/>
          <a:p>
            <a:pPr eaLnBrk="1" hangingPunct="1"/>
            <a:r>
              <a:rPr lang="en-US" altLang="en-US"/>
              <a:t>Threats to Good Governance</a:t>
            </a:r>
          </a:p>
        </p:txBody>
      </p:sp>
      <p:sp>
        <p:nvSpPr>
          <p:cNvPr id="22534" name="Rectangle 3"/>
          <p:cNvSpPr>
            <a:spLocks noGrp="1" noChangeArrowheads="1"/>
          </p:cNvSpPr>
          <p:nvPr>
            <p:ph idx="1"/>
          </p:nvPr>
        </p:nvSpPr>
        <p:spPr>
          <a:xfrm>
            <a:off x="838200" y="1690688"/>
            <a:ext cx="10515600" cy="4486275"/>
          </a:xfrm>
        </p:spPr>
        <p:txBody>
          <a:bodyPr/>
          <a:lstStyle/>
          <a:p>
            <a:pPr eaLnBrk="1" hangingPunct="1">
              <a:lnSpc>
                <a:spcPct val="80000"/>
              </a:lnSpc>
            </a:pPr>
            <a:r>
              <a:rPr lang="en-US" altLang="ja-JP" sz="2200" dirty="0">
                <a:ea typeface="ＭＳ Ｐゴシック" panose="020B0600070205080204" pitchFamily="34" charset="-128"/>
              </a:rPr>
              <a:t>Established systems of good governance are threatened by</a:t>
            </a:r>
          </a:p>
          <a:p>
            <a:pPr lvl="1" eaLnBrk="1" hangingPunct="1">
              <a:lnSpc>
                <a:spcPct val="80000"/>
              </a:lnSpc>
            </a:pPr>
            <a:r>
              <a:rPr lang="en-US" altLang="ja-JP" sz="2200" dirty="0">
                <a:ea typeface="ＭＳ Ｐゴシック" panose="020B0600070205080204" pitchFamily="34" charset="-128"/>
              </a:rPr>
              <a:t>Changes in environment</a:t>
            </a:r>
          </a:p>
          <a:p>
            <a:pPr lvl="1" eaLnBrk="1" hangingPunct="1">
              <a:lnSpc>
                <a:spcPct val="80000"/>
              </a:lnSpc>
            </a:pPr>
            <a:r>
              <a:rPr lang="en-US" altLang="ja-JP" sz="2200" dirty="0">
                <a:ea typeface="ＭＳ Ｐゴシック" panose="020B0600070205080204" pitchFamily="34" charset="-128"/>
              </a:rPr>
              <a:t>Changes in markets in which the organization transacts, and </a:t>
            </a:r>
          </a:p>
          <a:p>
            <a:pPr lvl="1" eaLnBrk="1" hangingPunct="1">
              <a:lnSpc>
                <a:spcPct val="80000"/>
              </a:lnSpc>
            </a:pPr>
            <a:r>
              <a:rPr lang="en-US" altLang="ja-JP" sz="2200" dirty="0">
                <a:ea typeface="ＭＳ Ｐゴシック" panose="020B0600070205080204" pitchFamily="34" charset="-128"/>
              </a:rPr>
              <a:t>Self-interest of the participants</a:t>
            </a:r>
          </a:p>
          <a:p>
            <a:pPr lvl="1" eaLnBrk="1" hangingPunct="1">
              <a:lnSpc>
                <a:spcPct val="80000"/>
              </a:lnSpc>
            </a:pPr>
            <a:r>
              <a:rPr lang="en-US" altLang="ja-JP" sz="2200" dirty="0">
                <a:ea typeface="ＭＳ Ｐゴシック" panose="020B0600070205080204" pitchFamily="34" charset="-128"/>
              </a:rPr>
              <a:t>Changes in expectations</a:t>
            </a:r>
          </a:p>
          <a:p>
            <a:pPr eaLnBrk="1" hangingPunct="1">
              <a:lnSpc>
                <a:spcPct val="80000"/>
              </a:lnSpc>
            </a:pPr>
            <a:r>
              <a:rPr lang="en-US" altLang="en-US" sz="2200" dirty="0"/>
              <a:t>A contract set which is </a:t>
            </a:r>
            <a:r>
              <a:rPr lang="en-US" altLang="en-US" sz="2200" i="1" dirty="0"/>
              <a:t>in</a:t>
            </a:r>
            <a:r>
              <a:rPr lang="en-US" altLang="en-US" sz="2200" dirty="0"/>
              <a:t> good governance today, may not be </a:t>
            </a:r>
            <a:r>
              <a:rPr lang="en-US" altLang="en-US" sz="2200" i="1" dirty="0"/>
              <a:t>in</a:t>
            </a:r>
            <a:r>
              <a:rPr lang="en-US" altLang="en-US" sz="2200" dirty="0"/>
              <a:t> good governance tomorrow if the conditions change</a:t>
            </a:r>
          </a:p>
          <a:p>
            <a:pPr eaLnBrk="1" hangingPunct="1">
              <a:lnSpc>
                <a:spcPct val="80000"/>
              </a:lnSpc>
            </a:pPr>
            <a:r>
              <a:rPr lang="en-US" altLang="ja-JP" sz="2200" dirty="0">
                <a:ea typeface="ＭＳ Ｐゴシック" panose="020B0600070205080204" pitchFamily="34" charset="-128"/>
              </a:rPr>
              <a:t>People for who such changes render participation in the alliance disadvantageous seek to leave. If these people are essential to the alliance</a:t>
            </a:r>
          </a:p>
          <a:p>
            <a:pPr eaLnBrk="1" hangingPunct="1">
              <a:lnSpc>
                <a:spcPct val="80000"/>
              </a:lnSpc>
            </a:pPr>
            <a:r>
              <a:rPr lang="en-US" altLang="ja-JP" sz="2200" dirty="0">
                <a:ea typeface="ＭＳ Ｐゴシック" panose="020B0600070205080204" pitchFamily="34" charset="-128"/>
              </a:rPr>
              <a:t>Their departure may make the alliance undesirable for others too, possibility of cascading departures and collapse of the organization</a:t>
            </a:r>
            <a:endParaRPr lang="en-US" altLang="en-US" sz="2200" dirty="0"/>
          </a:p>
          <a:p>
            <a:pPr eaLnBrk="1" hangingPunct="1">
              <a:lnSpc>
                <a:spcPct val="80000"/>
              </a:lnSpc>
            </a:pPr>
            <a:r>
              <a:rPr lang="en-US" altLang="en-US" sz="2200" dirty="0"/>
              <a:t>A fixed set of contracts cannot remain in balance (expectational equilibrium) except by sheer chance</a:t>
            </a:r>
          </a:p>
        </p:txBody>
      </p:sp>
      <p:sp>
        <p:nvSpPr>
          <p:cNvPr id="7" name="Slide Number Placeholder 6">
            <a:extLst>
              <a:ext uri="{FF2B5EF4-FFF2-40B4-BE49-F238E27FC236}">
                <a16:creationId xmlns:a16="http://schemas.microsoft.com/office/drawing/2014/main" id="{EEB3AA68-C673-4574-BAD3-B48D70AE157F}"/>
              </a:ext>
            </a:extLst>
          </p:cNvPr>
          <p:cNvSpPr>
            <a:spLocks noGrp="1"/>
          </p:cNvSpPr>
          <p:nvPr>
            <p:ph type="sldNum" sz="quarter" idx="12"/>
          </p:nvPr>
        </p:nvSpPr>
        <p:spPr/>
        <p:txBody>
          <a:bodyPr/>
          <a:lstStyle/>
          <a:p>
            <a:r>
              <a:rPr lang="en-US"/>
              <a:t>Accounting for Good Governance </a:t>
            </a:r>
          </a:p>
          <a:p>
            <a:fld id="{2F0D4524-193B-4ABF-B999-83495441C3D2}" type="slidenum">
              <a:rPr lang="en-US" smtClean="0"/>
              <a:pPr/>
              <a:t>25</a:t>
            </a:fld>
            <a:endParaRPr lang="en-US" dirty="0"/>
          </a:p>
        </p:txBody>
      </p:sp>
    </p:spTree>
    <p:extLst>
      <p:ext uri="{BB962C8B-B14F-4D97-AF65-F5344CB8AC3E}">
        <p14:creationId xmlns:p14="http://schemas.microsoft.com/office/powerpoint/2010/main" val="261120662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701" name="Rectangle 2"/>
          <p:cNvSpPr>
            <a:spLocks noGrp="1" noChangeArrowheads="1"/>
          </p:cNvSpPr>
          <p:nvPr>
            <p:ph type="title"/>
          </p:nvPr>
        </p:nvSpPr>
        <p:spPr/>
        <p:txBody>
          <a:bodyPr/>
          <a:lstStyle/>
          <a:p>
            <a:pPr eaLnBrk="1" hangingPunct="1"/>
            <a:r>
              <a:rPr lang="en-US" altLang="en-US"/>
              <a:t>Functions of Top Management</a:t>
            </a:r>
          </a:p>
        </p:txBody>
      </p:sp>
      <p:sp>
        <p:nvSpPr>
          <p:cNvPr id="29702" name="Rectangle 3"/>
          <p:cNvSpPr>
            <a:spLocks noGrp="1" noChangeArrowheads="1"/>
          </p:cNvSpPr>
          <p:nvPr>
            <p:ph idx="1"/>
          </p:nvPr>
        </p:nvSpPr>
        <p:spPr/>
        <p:txBody>
          <a:bodyPr/>
          <a:lstStyle/>
          <a:p>
            <a:pPr eaLnBrk="1" hangingPunct="1">
              <a:lnSpc>
                <a:spcPct val="90000"/>
              </a:lnSpc>
            </a:pPr>
            <a:r>
              <a:rPr lang="en-US" altLang="en-US" sz="2400"/>
              <a:t>This function goes by many labels (long term planning, strategic management, etc.)</a:t>
            </a:r>
          </a:p>
          <a:p>
            <a:pPr eaLnBrk="1" hangingPunct="1">
              <a:lnSpc>
                <a:spcPct val="90000"/>
              </a:lnSpc>
            </a:pPr>
            <a:r>
              <a:rPr lang="en-US" altLang="en-US" sz="2400"/>
              <a:t>It always amounts to the same thing:</a:t>
            </a:r>
          </a:p>
          <a:p>
            <a:pPr lvl="1" eaLnBrk="1" hangingPunct="1">
              <a:lnSpc>
                <a:spcPct val="90000"/>
              </a:lnSpc>
            </a:pPr>
            <a:r>
              <a:rPr lang="en-US" altLang="en-US"/>
              <a:t>Monitor your environment</a:t>
            </a:r>
          </a:p>
          <a:p>
            <a:pPr lvl="1" eaLnBrk="1" hangingPunct="1">
              <a:lnSpc>
                <a:spcPct val="90000"/>
              </a:lnSpc>
            </a:pPr>
            <a:r>
              <a:rPr lang="en-US" altLang="en-US"/>
              <a:t>Anticipate changes in factor and product markets</a:t>
            </a:r>
          </a:p>
          <a:p>
            <a:pPr lvl="1" eaLnBrk="1" hangingPunct="1">
              <a:lnSpc>
                <a:spcPct val="90000"/>
              </a:lnSpc>
            </a:pPr>
            <a:r>
              <a:rPr lang="en-US" altLang="en-US"/>
              <a:t>Redesign contracts to be </a:t>
            </a:r>
            <a:r>
              <a:rPr lang="en-US" altLang="en-US" i="1"/>
              <a:t>in</a:t>
            </a:r>
            <a:r>
              <a:rPr lang="en-US" altLang="en-US"/>
              <a:t> control under the new conditions</a:t>
            </a:r>
          </a:p>
          <a:p>
            <a:pPr lvl="1" eaLnBrk="1" hangingPunct="1">
              <a:lnSpc>
                <a:spcPct val="90000"/>
              </a:lnSpc>
            </a:pPr>
            <a:r>
              <a:rPr lang="en-US" altLang="en-US"/>
              <a:t>Renegotiate contracts</a:t>
            </a:r>
          </a:p>
          <a:p>
            <a:pPr lvl="1" eaLnBrk="1" hangingPunct="1">
              <a:lnSpc>
                <a:spcPct val="90000"/>
              </a:lnSpc>
            </a:pPr>
            <a:r>
              <a:rPr lang="en-US" altLang="en-US"/>
              <a:t>Communicate and implement new contracts</a:t>
            </a:r>
          </a:p>
          <a:p>
            <a:pPr eaLnBrk="1" hangingPunct="1">
              <a:lnSpc>
                <a:spcPct val="90000"/>
              </a:lnSpc>
            </a:pPr>
            <a:r>
              <a:rPr lang="en-US" altLang="en-US" sz="2400"/>
              <a:t>Perpetual revision of corporate plans to retain their desirability from the point of view of all participants</a:t>
            </a:r>
          </a:p>
        </p:txBody>
      </p:sp>
      <p:sp>
        <p:nvSpPr>
          <p:cNvPr id="7" name="Slide Number Placeholder 6">
            <a:extLst>
              <a:ext uri="{FF2B5EF4-FFF2-40B4-BE49-F238E27FC236}">
                <a16:creationId xmlns:a16="http://schemas.microsoft.com/office/drawing/2014/main" id="{A0CFF255-CDFF-4D97-BB33-32A36D54AE78}"/>
              </a:ext>
            </a:extLst>
          </p:cNvPr>
          <p:cNvSpPr>
            <a:spLocks noGrp="1"/>
          </p:cNvSpPr>
          <p:nvPr>
            <p:ph type="sldNum" sz="quarter" idx="12"/>
          </p:nvPr>
        </p:nvSpPr>
        <p:spPr/>
        <p:txBody>
          <a:bodyPr/>
          <a:lstStyle/>
          <a:p>
            <a:r>
              <a:rPr lang="en-US"/>
              <a:t>Accounting for Good Governance </a:t>
            </a:r>
          </a:p>
          <a:p>
            <a:fld id="{2F0D4524-193B-4ABF-B999-83495441C3D2}" type="slidenum">
              <a:rPr lang="en-US" smtClean="0"/>
              <a:pPr/>
              <a:t>26</a:t>
            </a:fld>
            <a:endParaRPr lang="en-US" dirty="0"/>
          </a:p>
        </p:txBody>
      </p:sp>
    </p:spTree>
    <p:extLst>
      <p:ext uri="{BB962C8B-B14F-4D97-AF65-F5344CB8AC3E}">
        <p14:creationId xmlns:p14="http://schemas.microsoft.com/office/powerpoint/2010/main" val="137619268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985693"/>
          </a:xfrm>
        </p:spPr>
        <p:txBody>
          <a:bodyPr/>
          <a:lstStyle/>
          <a:p>
            <a:r>
              <a:rPr lang="en-US" dirty="0"/>
              <a:t>Corruption and Failure of Governance</a:t>
            </a:r>
          </a:p>
        </p:txBody>
      </p:sp>
      <p:sp>
        <p:nvSpPr>
          <p:cNvPr id="3" name="Content Placeholder 2"/>
          <p:cNvSpPr>
            <a:spLocks noGrp="1"/>
          </p:cNvSpPr>
          <p:nvPr>
            <p:ph idx="1"/>
          </p:nvPr>
        </p:nvSpPr>
        <p:spPr>
          <a:xfrm>
            <a:off x="838200" y="1350818"/>
            <a:ext cx="10515600" cy="4826145"/>
          </a:xfrm>
        </p:spPr>
        <p:txBody>
          <a:bodyPr>
            <a:normAutofit fontScale="77500" lnSpcReduction="20000"/>
          </a:bodyPr>
          <a:lstStyle/>
          <a:p>
            <a:r>
              <a:rPr lang="en-US" dirty="0"/>
              <a:t>Most anticorruption drives and investigations fail</a:t>
            </a:r>
          </a:p>
          <a:p>
            <a:r>
              <a:rPr lang="en-US" dirty="0"/>
              <a:t>To improve the chances of success, we need to understand the nature of corruption</a:t>
            </a:r>
          </a:p>
          <a:p>
            <a:r>
              <a:rPr lang="en-US" dirty="0"/>
              <a:t>It is not simply a problem of greedy individuals using their office for personal gain at public expense</a:t>
            </a:r>
          </a:p>
          <a:p>
            <a:r>
              <a:rPr lang="en-US" dirty="0"/>
              <a:t>It is a state of degenerated expectations citizens hold about the (bad) behavior of one another</a:t>
            </a:r>
          </a:p>
          <a:p>
            <a:r>
              <a:rPr lang="en-US" dirty="0"/>
              <a:t>Expectations of good behavior on part of citizens are an important part of wealth of a society: social wealth</a:t>
            </a:r>
          </a:p>
          <a:p>
            <a:r>
              <a:rPr lang="en-US" dirty="0"/>
              <a:t>When replaced by expectations of bad behavior, this form of societal wealth is depleted, and society becomes and stays corrupt</a:t>
            </a:r>
          </a:p>
          <a:p>
            <a:r>
              <a:rPr lang="en-US" dirty="0"/>
              <a:t>Rebuilding the expectations capital of a society is a generational project which has no quick fixes</a:t>
            </a:r>
          </a:p>
        </p:txBody>
      </p:sp>
      <p:sp>
        <p:nvSpPr>
          <p:cNvPr id="9" name="Slide Number Placeholder 8">
            <a:extLst>
              <a:ext uri="{FF2B5EF4-FFF2-40B4-BE49-F238E27FC236}">
                <a16:creationId xmlns:a16="http://schemas.microsoft.com/office/drawing/2014/main" id="{BC404512-79BF-4999-8216-BE6FC4F9BE8B}"/>
              </a:ext>
            </a:extLst>
          </p:cNvPr>
          <p:cNvSpPr>
            <a:spLocks noGrp="1"/>
          </p:cNvSpPr>
          <p:nvPr>
            <p:ph type="sldNum" sz="quarter" idx="12"/>
          </p:nvPr>
        </p:nvSpPr>
        <p:spPr/>
        <p:txBody>
          <a:bodyPr/>
          <a:lstStyle/>
          <a:p>
            <a:r>
              <a:rPr lang="en-US"/>
              <a:t>Accounting for Good Governance </a:t>
            </a:r>
          </a:p>
          <a:p>
            <a:fld id="{2F0D4524-193B-4ABF-B999-83495441C3D2}" type="slidenum">
              <a:rPr lang="en-US" smtClean="0"/>
              <a:pPr/>
              <a:t>27</a:t>
            </a:fld>
            <a:endParaRPr lang="en-US" dirty="0"/>
          </a:p>
        </p:txBody>
      </p:sp>
    </p:spTree>
    <p:extLst>
      <p:ext uri="{BB962C8B-B14F-4D97-AF65-F5344CB8AC3E}">
        <p14:creationId xmlns:p14="http://schemas.microsoft.com/office/powerpoint/2010/main" val="115110037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1068820"/>
          </a:xfrm>
        </p:spPr>
        <p:txBody>
          <a:bodyPr/>
          <a:lstStyle/>
          <a:p>
            <a:r>
              <a:rPr lang="en-US" dirty="0"/>
              <a:t>Corruption as a Disease of Social Norms</a:t>
            </a:r>
          </a:p>
        </p:txBody>
      </p:sp>
      <p:sp>
        <p:nvSpPr>
          <p:cNvPr id="3" name="Content Placeholder 2"/>
          <p:cNvSpPr>
            <a:spLocks noGrp="1"/>
          </p:cNvSpPr>
          <p:nvPr>
            <p:ph idx="1"/>
          </p:nvPr>
        </p:nvSpPr>
        <p:spPr>
          <a:xfrm>
            <a:off x="838200" y="1641764"/>
            <a:ext cx="10515600" cy="4535199"/>
          </a:xfrm>
        </p:spPr>
        <p:txBody>
          <a:bodyPr>
            <a:normAutofit fontScale="92500" lnSpcReduction="20000"/>
          </a:bodyPr>
          <a:lstStyle/>
          <a:p>
            <a:r>
              <a:rPr lang="en-US" dirty="0"/>
              <a:t>When people expect others to behave properly, they also tend to do so, and vice versa</a:t>
            </a:r>
          </a:p>
          <a:p>
            <a:r>
              <a:rPr lang="en-US" dirty="0"/>
              <a:t>Change a person’s expectations of others’ behavior, and that person starts behaving differently</a:t>
            </a:r>
          </a:p>
          <a:p>
            <a:r>
              <a:rPr lang="en-US" dirty="0"/>
              <a:t>Transformation of a non-corrupt society to corrupt society involves such change in expectations from good to bad</a:t>
            </a:r>
          </a:p>
          <a:p>
            <a:r>
              <a:rPr lang="en-US" dirty="0"/>
              <a:t>To rebuild this form of social capital also takes effort and time.</a:t>
            </a:r>
          </a:p>
          <a:p>
            <a:r>
              <a:rPr lang="en-US" dirty="0"/>
              <a:t>Once rebuilt to higher levels, it can sustain itself, lower transaction costs, raise productivity, but is not easy to transfer across societies.</a:t>
            </a:r>
          </a:p>
        </p:txBody>
      </p:sp>
      <p:sp>
        <p:nvSpPr>
          <p:cNvPr id="9" name="Slide Number Placeholder 8">
            <a:extLst>
              <a:ext uri="{FF2B5EF4-FFF2-40B4-BE49-F238E27FC236}">
                <a16:creationId xmlns:a16="http://schemas.microsoft.com/office/drawing/2014/main" id="{AE4FE1DA-8EFA-4F30-BA86-E99594384F8E}"/>
              </a:ext>
            </a:extLst>
          </p:cNvPr>
          <p:cNvSpPr>
            <a:spLocks noGrp="1"/>
          </p:cNvSpPr>
          <p:nvPr>
            <p:ph type="sldNum" sz="quarter" idx="12"/>
          </p:nvPr>
        </p:nvSpPr>
        <p:spPr/>
        <p:txBody>
          <a:bodyPr/>
          <a:lstStyle/>
          <a:p>
            <a:r>
              <a:rPr lang="en-US"/>
              <a:t>Accounting for Good Governance </a:t>
            </a:r>
          </a:p>
          <a:p>
            <a:fld id="{2F0D4524-193B-4ABF-B999-83495441C3D2}" type="slidenum">
              <a:rPr lang="en-US" smtClean="0"/>
              <a:pPr/>
              <a:t>28</a:t>
            </a:fld>
            <a:endParaRPr lang="en-US" dirty="0"/>
          </a:p>
        </p:txBody>
      </p:sp>
    </p:spTree>
    <p:extLst>
      <p:ext uri="{BB962C8B-B14F-4D97-AF65-F5344CB8AC3E}">
        <p14:creationId xmlns:p14="http://schemas.microsoft.com/office/powerpoint/2010/main" val="350575652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Depletion of Expectations Capital</a:t>
            </a:r>
          </a:p>
        </p:txBody>
      </p:sp>
      <p:sp>
        <p:nvSpPr>
          <p:cNvPr id="3" name="Content Placeholder 2"/>
          <p:cNvSpPr>
            <a:spLocks noGrp="1"/>
          </p:cNvSpPr>
          <p:nvPr>
            <p:ph idx="1"/>
          </p:nvPr>
        </p:nvSpPr>
        <p:spPr/>
        <p:txBody>
          <a:bodyPr>
            <a:normAutofit fontScale="85000" lnSpcReduction="10000"/>
          </a:bodyPr>
          <a:lstStyle/>
          <a:p>
            <a:r>
              <a:rPr lang="en-US" dirty="0"/>
              <a:t>During natural disasters, wars, revolutions, social upheavals, and inflation, when survival is at stake, some people take short cuts</a:t>
            </a:r>
          </a:p>
          <a:p>
            <a:r>
              <a:rPr lang="en-US" dirty="0"/>
              <a:t>They may pay lip service to prior norms but gradually actual norms and behavior decline to lower levels.</a:t>
            </a:r>
          </a:p>
          <a:p>
            <a:r>
              <a:rPr lang="en-US" dirty="0"/>
              <a:t>Unless carefully monitored, societies under prolonged stress tend to cascade down to corrupt expectations and behavioral norms</a:t>
            </a:r>
          </a:p>
          <a:p>
            <a:r>
              <a:rPr lang="en-US" dirty="0"/>
              <a:t>Periodic scandals in such societies damage their self-esteem, eliciting cynicism, cover up, or naiveté. </a:t>
            </a:r>
          </a:p>
          <a:p>
            <a:r>
              <a:rPr lang="en-US" dirty="0"/>
              <a:t>Inquiry commissions are just cleaning dirty window with a dirty cloth; need to rebuild societal expectations to higher levels. </a:t>
            </a:r>
          </a:p>
        </p:txBody>
      </p:sp>
      <p:sp>
        <p:nvSpPr>
          <p:cNvPr id="9" name="Slide Number Placeholder 8">
            <a:extLst>
              <a:ext uri="{FF2B5EF4-FFF2-40B4-BE49-F238E27FC236}">
                <a16:creationId xmlns:a16="http://schemas.microsoft.com/office/drawing/2014/main" id="{D5702F40-9ACB-485B-A57E-3BBF25B8D738}"/>
              </a:ext>
            </a:extLst>
          </p:cNvPr>
          <p:cNvSpPr>
            <a:spLocks noGrp="1"/>
          </p:cNvSpPr>
          <p:nvPr>
            <p:ph type="sldNum" sz="quarter" idx="12"/>
          </p:nvPr>
        </p:nvSpPr>
        <p:spPr/>
        <p:txBody>
          <a:bodyPr/>
          <a:lstStyle/>
          <a:p>
            <a:r>
              <a:rPr lang="en-US"/>
              <a:t>Accounting for Good Governance </a:t>
            </a:r>
          </a:p>
          <a:p>
            <a:fld id="{2F0D4524-193B-4ABF-B999-83495441C3D2}" type="slidenum">
              <a:rPr lang="en-US" smtClean="0"/>
              <a:pPr/>
              <a:t>29</a:t>
            </a:fld>
            <a:endParaRPr lang="en-US" dirty="0"/>
          </a:p>
        </p:txBody>
      </p:sp>
    </p:spTree>
    <p:extLst>
      <p:ext uri="{BB962C8B-B14F-4D97-AF65-F5344CB8AC3E}">
        <p14:creationId xmlns:p14="http://schemas.microsoft.com/office/powerpoint/2010/main" val="209822451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673966"/>
          </a:xfrm>
        </p:spPr>
        <p:txBody>
          <a:bodyPr>
            <a:normAutofit fontScale="90000"/>
          </a:bodyPr>
          <a:lstStyle/>
          <a:p>
            <a:r>
              <a:rPr lang="en-US" dirty="0"/>
              <a:t>Better Accounting</a:t>
            </a:r>
          </a:p>
        </p:txBody>
      </p:sp>
      <p:sp>
        <p:nvSpPr>
          <p:cNvPr id="3" name="Content Placeholder 2"/>
          <p:cNvSpPr>
            <a:spLocks noGrp="1"/>
          </p:cNvSpPr>
          <p:nvPr>
            <p:ph idx="1"/>
          </p:nvPr>
        </p:nvSpPr>
        <p:spPr>
          <a:xfrm>
            <a:off x="1235676" y="1458096"/>
            <a:ext cx="10118124" cy="4963485"/>
          </a:xfrm>
        </p:spPr>
        <p:txBody>
          <a:bodyPr>
            <a:normAutofit fontScale="85000" lnSpcReduction="20000"/>
          </a:bodyPr>
          <a:lstStyle/>
          <a:p>
            <a:r>
              <a:rPr lang="en-US" dirty="0"/>
              <a:t>What could be the meaning(s) of better accounting? Three perspectives:</a:t>
            </a:r>
          </a:p>
          <a:p>
            <a:pPr lvl="1"/>
            <a:r>
              <a:rPr lang="en-US" dirty="0"/>
              <a:t>Descriptive</a:t>
            </a:r>
          </a:p>
          <a:p>
            <a:pPr lvl="1"/>
            <a:r>
              <a:rPr lang="en-US" dirty="0"/>
              <a:t>Functional</a:t>
            </a:r>
          </a:p>
          <a:p>
            <a:pPr lvl="1"/>
            <a:r>
              <a:rPr lang="en-US" dirty="0"/>
              <a:t>Procedural</a:t>
            </a:r>
          </a:p>
          <a:p>
            <a:r>
              <a:rPr lang="en-US" dirty="0"/>
              <a:t>A judicious combination of</a:t>
            </a:r>
          </a:p>
          <a:p>
            <a:pPr lvl="1"/>
            <a:r>
              <a:rPr lang="en-US" dirty="0"/>
              <a:t>Regulation and compliance</a:t>
            </a:r>
          </a:p>
          <a:p>
            <a:pPr lvl="1"/>
            <a:r>
              <a:rPr lang="en-US" dirty="0"/>
              <a:t>Tradition and social norms</a:t>
            </a:r>
          </a:p>
          <a:p>
            <a:pPr lvl="1"/>
            <a:r>
              <a:rPr lang="en-US" dirty="0"/>
              <a:t>Market competition and innovation</a:t>
            </a:r>
          </a:p>
          <a:p>
            <a:r>
              <a:rPr lang="en-US" dirty="0"/>
              <a:t>How do we develop such institutions?</a:t>
            </a:r>
          </a:p>
          <a:p>
            <a:pPr lvl="0"/>
            <a:r>
              <a:rPr lang="en-US" dirty="0"/>
              <a:t>Merits of creating good processes and institutions, not just rules (which receive much attention in financial reporting)</a:t>
            </a:r>
          </a:p>
        </p:txBody>
      </p:sp>
      <p:sp>
        <p:nvSpPr>
          <p:cNvPr id="9" name="Slide Number Placeholder 8">
            <a:extLst>
              <a:ext uri="{FF2B5EF4-FFF2-40B4-BE49-F238E27FC236}">
                <a16:creationId xmlns:a16="http://schemas.microsoft.com/office/drawing/2014/main" id="{1447B4B7-FA5F-4C15-8FEC-FA72DF91DAC4}"/>
              </a:ext>
            </a:extLst>
          </p:cNvPr>
          <p:cNvSpPr>
            <a:spLocks noGrp="1"/>
          </p:cNvSpPr>
          <p:nvPr>
            <p:ph type="sldNum" sz="quarter" idx="12"/>
          </p:nvPr>
        </p:nvSpPr>
        <p:spPr/>
        <p:txBody>
          <a:bodyPr/>
          <a:lstStyle/>
          <a:p>
            <a:r>
              <a:rPr lang="en-US"/>
              <a:t>Accounting for Good Governance </a:t>
            </a:r>
          </a:p>
          <a:p>
            <a:fld id="{2F0D4524-193B-4ABF-B999-83495441C3D2}" type="slidenum">
              <a:rPr lang="en-US" smtClean="0"/>
              <a:pPr/>
              <a:t>3</a:t>
            </a:fld>
            <a:endParaRPr lang="en-US" dirty="0"/>
          </a:p>
        </p:txBody>
      </p:sp>
    </p:spTree>
    <p:extLst>
      <p:ext uri="{BB962C8B-B14F-4D97-AF65-F5344CB8AC3E}">
        <p14:creationId xmlns:p14="http://schemas.microsoft.com/office/powerpoint/2010/main" val="128404294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9"/>
            <a:ext cx="10972800" cy="832266"/>
          </a:xfrm>
        </p:spPr>
        <p:txBody>
          <a:bodyPr>
            <a:noAutofit/>
          </a:bodyPr>
          <a:lstStyle/>
          <a:p>
            <a:r>
              <a:rPr lang="en-US" sz="3200" dirty="0"/>
              <a:t>Some Suggestions for Rebuilding Depleted Expectations</a:t>
            </a:r>
          </a:p>
        </p:txBody>
      </p:sp>
      <p:sp>
        <p:nvSpPr>
          <p:cNvPr id="3" name="Content Placeholder 2"/>
          <p:cNvSpPr>
            <a:spLocks noGrp="1"/>
          </p:cNvSpPr>
          <p:nvPr>
            <p:ph idx="1"/>
          </p:nvPr>
        </p:nvSpPr>
        <p:spPr>
          <a:xfrm>
            <a:off x="609600" y="1280160"/>
            <a:ext cx="10972800" cy="4846005"/>
          </a:xfrm>
        </p:spPr>
        <p:txBody>
          <a:bodyPr>
            <a:normAutofit fontScale="92500" lnSpcReduction="10000"/>
          </a:bodyPr>
          <a:lstStyle/>
          <a:p>
            <a:r>
              <a:rPr lang="en-US" dirty="0"/>
              <a:t>Shrink government to essential functions</a:t>
            </a:r>
          </a:p>
          <a:p>
            <a:r>
              <a:rPr lang="en-US" dirty="0"/>
              <a:t>Cut employment and increase productivity in the essential functions</a:t>
            </a:r>
          </a:p>
          <a:p>
            <a:r>
              <a:rPr lang="en-US" dirty="0"/>
              <a:t>Pay opportunity wages to government employees</a:t>
            </a:r>
          </a:p>
          <a:p>
            <a:r>
              <a:rPr lang="en-US" dirty="0"/>
              <a:t>Election financing reforms</a:t>
            </a:r>
          </a:p>
          <a:p>
            <a:r>
              <a:rPr lang="en-US" dirty="0"/>
              <a:t>Transparent and accessible government</a:t>
            </a:r>
          </a:p>
          <a:p>
            <a:r>
              <a:rPr lang="en-US" dirty="0"/>
              <a:t>Modernize the payment system</a:t>
            </a:r>
          </a:p>
          <a:p>
            <a:r>
              <a:rPr lang="en-US" dirty="0"/>
              <a:t>Education</a:t>
            </a:r>
          </a:p>
          <a:p>
            <a:r>
              <a:rPr lang="en-US" dirty="0"/>
              <a:t>Enforcement</a:t>
            </a:r>
          </a:p>
          <a:p>
            <a:endParaRPr lang="en-US" dirty="0"/>
          </a:p>
        </p:txBody>
      </p:sp>
      <p:sp>
        <p:nvSpPr>
          <p:cNvPr id="9" name="Slide Number Placeholder 8">
            <a:extLst>
              <a:ext uri="{FF2B5EF4-FFF2-40B4-BE49-F238E27FC236}">
                <a16:creationId xmlns:a16="http://schemas.microsoft.com/office/drawing/2014/main" id="{F30C15E7-834A-4169-BC8B-0A775349799B}"/>
              </a:ext>
            </a:extLst>
          </p:cNvPr>
          <p:cNvSpPr>
            <a:spLocks noGrp="1"/>
          </p:cNvSpPr>
          <p:nvPr>
            <p:ph type="sldNum" sz="quarter" idx="12"/>
          </p:nvPr>
        </p:nvSpPr>
        <p:spPr/>
        <p:txBody>
          <a:bodyPr/>
          <a:lstStyle/>
          <a:p>
            <a:r>
              <a:rPr lang="en-US"/>
              <a:t>Accounting for Good Governance </a:t>
            </a:r>
          </a:p>
          <a:p>
            <a:fld id="{2F0D4524-193B-4ABF-B999-83495441C3D2}" type="slidenum">
              <a:rPr lang="en-US" smtClean="0"/>
              <a:pPr/>
              <a:t>30</a:t>
            </a:fld>
            <a:endParaRPr lang="en-US" dirty="0"/>
          </a:p>
        </p:txBody>
      </p:sp>
    </p:spTree>
    <p:extLst>
      <p:ext uri="{BB962C8B-B14F-4D97-AF65-F5344CB8AC3E}">
        <p14:creationId xmlns:p14="http://schemas.microsoft.com/office/powerpoint/2010/main" val="46340468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To Summarize</a:t>
            </a:r>
          </a:p>
        </p:txBody>
      </p:sp>
      <p:sp>
        <p:nvSpPr>
          <p:cNvPr id="3" name="Content Placeholder 2"/>
          <p:cNvSpPr>
            <a:spLocks noGrp="1"/>
          </p:cNvSpPr>
          <p:nvPr>
            <p:ph idx="1"/>
          </p:nvPr>
        </p:nvSpPr>
        <p:spPr/>
        <p:txBody>
          <a:bodyPr>
            <a:normAutofit fontScale="92500" lnSpcReduction="20000"/>
          </a:bodyPr>
          <a:lstStyle/>
          <a:p>
            <a:r>
              <a:rPr lang="en-US" dirty="0"/>
              <a:t>Organizations are sets of contracts among people and accounting is the essential operating system of them</a:t>
            </a:r>
          </a:p>
          <a:p>
            <a:r>
              <a:rPr lang="en-US" dirty="0"/>
              <a:t>For this purpose accounting must serve many individual and social goals through well designed processes</a:t>
            </a:r>
          </a:p>
          <a:p>
            <a:r>
              <a:rPr lang="en-US" dirty="0"/>
              <a:t>Good governance bring benefits to all, but requires a balance among the expectations and self-interest of participants in the organizations</a:t>
            </a:r>
          </a:p>
          <a:p>
            <a:r>
              <a:rPr lang="en-US" dirty="0"/>
              <a:t>When mutual expectations of good behavior are replaced by bad behavior, societies become corrupt, and it takes much time and effort to rebuild expectations of good behavior to restore higher welfare in society </a:t>
            </a:r>
          </a:p>
          <a:p>
            <a:endParaRPr lang="en-US" dirty="0"/>
          </a:p>
        </p:txBody>
      </p:sp>
      <p:sp>
        <p:nvSpPr>
          <p:cNvPr id="9" name="Slide Number Placeholder 8">
            <a:extLst>
              <a:ext uri="{FF2B5EF4-FFF2-40B4-BE49-F238E27FC236}">
                <a16:creationId xmlns:a16="http://schemas.microsoft.com/office/drawing/2014/main" id="{55926FCA-D2C3-459A-B4F0-E6D5A5347E8F}"/>
              </a:ext>
            </a:extLst>
          </p:cNvPr>
          <p:cNvSpPr>
            <a:spLocks noGrp="1"/>
          </p:cNvSpPr>
          <p:nvPr>
            <p:ph type="sldNum" sz="quarter" idx="12"/>
          </p:nvPr>
        </p:nvSpPr>
        <p:spPr/>
        <p:txBody>
          <a:bodyPr/>
          <a:lstStyle/>
          <a:p>
            <a:r>
              <a:rPr lang="en-US"/>
              <a:t>Accounting for Good Governance </a:t>
            </a:r>
          </a:p>
          <a:p>
            <a:fld id="{2F0D4524-193B-4ABF-B999-83495441C3D2}" type="slidenum">
              <a:rPr lang="en-US" smtClean="0"/>
              <a:pPr/>
              <a:t>31</a:t>
            </a:fld>
            <a:endParaRPr lang="en-US" dirty="0"/>
          </a:p>
        </p:txBody>
      </p:sp>
    </p:spTree>
    <p:extLst>
      <p:ext uri="{BB962C8B-B14F-4D97-AF65-F5344CB8AC3E}">
        <p14:creationId xmlns:p14="http://schemas.microsoft.com/office/powerpoint/2010/main" val="121423716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Perspectives</a:t>
            </a:r>
          </a:p>
        </p:txBody>
      </p:sp>
      <p:pic>
        <p:nvPicPr>
          <p:cNvPr id="10" name="Content Placeholder 9"/>
          <p:cNvPicPr>
            <a:picLocks noGrp="1" noChangeAspect="1"/>
          </p:cNvPicPr>
          <p:nvPr>
            <p:ph sz="half" idx="1"/>
          </p:nvPr>
        </p:nvPicPr>
        <p:blipFill>
          <a:blip r:embed="rId2"/>
          <a:stretch>
            <a:fillRect/>
          </a:stretch>
        </p:blipFill>
        <p:spPr>
          <a:xfrm>
            <a:off x="756444" y="1200150"/>
            <a:ext cx="5091112" cy="3394075"/>
          </a:xfrm>
        </p:spPr>
      </p:pic>
      <p:pic>
        <p:nvPicPr>
          <p:cNvPr id="6" name="Content Placeholder 5"/>
          <p:cNvPicPr>
            <a:picLocks noGrp="1" noChangeAspect="1"/>
          </p:cNvPicPr>
          <p:nvPr>
            <p:ph sz="half" idx="2"/>
          </p:nvPr>
        </p:nvPicPr>
        <p:blipFill>
          <a:blip r:embed="rId3"/>
          <a:stretch>
            <a:fillRect/>
          </a:stretch>
        </p:blipFill>
        <p:spPr>
          <a:xfrm>
            <a:off x="7192962" y="1200150"/>
            <a:ext cx="3394075" cy="3394075"/>
          </a:xfrm>
        </p:spPr>
      </p:pic>
      <p:sp>
        <p:nvSpPr>
          <p:cNvPr id="14" name="Slide Number Placeholder 13">
            <a:extLst>
              <a:ext uri="{FF2B5EF4-FFF2-40B4-BE49-F238E27FC236}">
                <a16:creationId xmlns:a16="http://schemas.microsoft.com/office/drawing/2014/main" id="{272308CD-B395-400E-8527-AF2AB2965F2C}"/>
              </a:ext>
            </a:extLst>
          </p:cNvPr>
          <p:cNvSpPr>
            <a:spLocks noGrp="1"/>
          </p:cNvSpPr>
          <p:nvPr>
            <p:ph type="sldNum" sz="quarter" idx="12"/>
          </p:nvPr>
        </p:nvSpPr>
        <p:spPr/>
        <p:txBody>
          <a:bodyPr/>
          <a:lstStyle/>
          <a:p>
            <a:fld id="{2F0D4524-193B-4ABF-B999-83495441C3D2}" type="slidenum">
              <a:rPr lang="en-US" smtClean="0"/>
              <a:t>32</a:t>
            </a:fld>
            <a:endParaRPr lang="en-US"/>
          </a:p>
        </p:txBody>
      </p:sp>
    </p:spTree>
    <p:extLst>
      <p:ext uri="{BB962C8B-B14F-4D97-AF65-F5344CB8AC3E}">
        <p14:creationId xmlns:p14="http://schemas.microsoft.com/office/powerpoint/2010/main" val="374607624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en-US" dirty="0"/>
              <a:t>Thank You</a:t>
            </a:r>
          </a:p>
        </p:txBody>
      </p:sp>
      <p:sp>
        <p:nvSpPr>
          <p:cNvPr id="5" name="Subtitle 4"/>
          <p:cNvSpPr>
            <a:spLocks noGrp="1"/>
          </p:cNvSpPr>
          <p:nvPr>
            <p:ph type="subTitle" idx="1"/>
          </p:nvPr>
        </p:nvSpPr>
        <p:spPr/>
        <p:txBody>
          <a:bodyPr/>
          <a:lstStyle/>
          <a:p>
            <a:r>
              <a:rPr lang="en-US" u="sng" dirty="0">
                <a:hlinkClick r:id="rId2"/>
              </a:rPr>
              <a:t>Shyam.sunder@yale.edu</a:t>
            </a:r>
            <a:endParaRPr lang="en-US" u="sng" dirty="0"/>
          </a:p>
          <a:p>
            <a:r>
              <a:rPr lang="en-US" u="sng" dirty="0"/>
              <a:t>faculty.som.yale.edu/</a:t>
            </a:r>
            <a:r>
              <a:rPr lang="en-US" u="sng" dirty="0" err="1"/>
              <a:t>shyamsunder</a:t>
            </a:r>
            <a:r>
              <a:rPr lang="en-US" u="sng" dirty="0"/>
              <a:t>/research.html </a:t>
            </a:r>
            <a:endParaRPr lang="en-US" dirty="0"/>
          </a:p>
        </p:txBody>
      </p:sp>
    </p:spTree>
    <p:extLst>
      <p:ext uri="{BB962C8B-B14F-4D97-AF65-F5344CB8AC3E}">
        <p14:creationId xmlns:p14="http://schemas.microsoft.com/office/powerpoint/2010/main" val="102892020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Perspectives on Accounting</a:t>
            </a:r>
          </a:p>
        </p:txBody>
      </p:sp>
      <p:sp>
        <p:nvSpPr>
          <p:cNvPr id="3" name="Content Placeholder 2"/>
          <p:cNvSpPr>
            <a:spLocks noGrp="1"/>
          </p:cNvSpPr>
          <p:nvPr>
            <p:ph idx="1"/>
          </p:nvPr>
        </p:nvSpPr>
        <p:spPr/>
        <p:txBody>
          <a:bodyPr>
            <a:normAutofit/>
          </a:bodyPr>
          <a:lstStyle/>
          <a:p>
            <a:r>
              <a:rPr lang="en-US" dirty="0"/>
              <a:t>Descriptive: based on identifiable properties of accounting systems or their output </a:t>
            </a:r>
          </a:p>
          <a:p>
            <a:r>
              <a:rPr lang="en-US" dirty="0"/>
              <a:t>Functional: based on purposes it may serve</a:t>
            </a:r>
          </a:p>
          <a:p>
            <a:r>
              <a:rPr lang="en-US" dirty="0"/>
              <a:t>Procedural: based on procedures used</a:t>
            </a:r>
          </a:p>
          <a:p>
            <a:r>
              <a:rPr lang="en-US" dirty="0"/>
              <a:t>Possibly others</a:t>
            </a:r>
          </a:p>
          <a:p>
            <a:endParaRPr lang="en-US" dirty="0"/>
          </a:p>
        </p:txBody>
      </p:sp>
      <p:sp>
        <p:nvSpPr>
          <p:cNvPr id="9" name="Slide Number Placeholder 8">
            <a:extLst>
              <a:ext uri="{FF2B5EF4-FFF2-40B4-BE49-F238E27FC236}">
                <a16:creationId xmlns:a16="http://schemas.microsoft.com/office/drawing/2014/main" id="{DB7E5BCC-8741-4019-AE03-E1B1DAAC2583}"/>
              </a:ext>
            </a:extLst>
          </p:cNvPr>
          <p:cNvSpPr>
            <a:spLocks noGrp="1"/>
          </p:cNvSpPr>
          <p:nvPr>
            <p:ph type="sldNum" sz="quarter" idx="12"/>
          </p:nvPr>
        </p:nvSpPr>
        <p:spPr/>
        <p:txBody>
          <a:bodyPr/>
          <a:lstStyle/>
          <a:p>
            <a:r>
              <a:rPr lang="en-US"/>
              <a:t>Accounting for Good Governance </a:t>
            </a:r>
          </a:p>
          <a:p>
            <a:fld id="{2F0D4524-193B-4ABF-B999-83495441C3D2}" type="slidenum">
              <a:rPr lang="en-US" smtClean="0"/>
              <a:pPr/>
              <a:t>4</a:t>
            </a:fld>
            <a:endParaRPr lang="en-US" dirty="0"/>
          </a:p>
        </p:txBody>
      </p:sp>
    </p:spTree>
    <p:extLst>
      <p:ext uri="{BB962C8B-B14F-4D97-AF65-F5344CB8AC3E}">
        <p14:creationId xmlns:p14="http://schemas.microsoft.com/office/powerpoint/2010/main" val="26401553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Descriptive Perspectives</a:t>
            </a:r>
            <a:br>
              <a:rPr lang="en-US" dirty="0"/>
            </a:br>
            <a:r>
              <a:rPr lang="en-US" sz="3100" dirty="0"/>
              <a:t>Based on identifiable properties of accounting systems or their output </a:t>
            </a:r>
            <a:endParaRPr lang="en-US" dirty="0"/>
          </a:p>
        </p:txBody>
      </p:sp>
      <p:sp>
        <p:nvSpPr>
          <p:cNvPr id="3" name="Content Placeholder 2"/>
          <p:cNvSpPr>
            <a:spLocks noGrp="1"/>
          </p:cNvSpPr>
          <p:nvPr>
            <p:ph idx="1"/>
          </p:nvPr>
        </p:nvSpPr>
        <p:spPr/>
        <p:txBody>
          <a:bodyPr>
            <a:normAutofit fontScale="70000" lnSpcReduction="20000"/>
          </a:bodyPr>
          <a:lstStyle/>
          <a:p>
            <a:r>
              <a:rPr lang="en-US" dirty="0"/>
              <a:t>faithful representation</a:t>
            </a:r>
          </a:p>
          <a:p>
            <a:r>
              <a:rPr lang="en-US" dirty="0"/>
              <a:t>Timeliness</a:t>
            </a:r>
          </a:p>
          <a:p>
            <a:r>
              <a:rPr lang="en-US" dirty="0"/>
              <a:t>Relevance</a:t>
            </a:r>
          </a:p>
          <a:p>
            <a:r>
              <a:rPr lang="en-US" dirty="0"/>
              <a:t>Reliability</a:t>
            </a:r>
          </a:p>
          <a:p>
            <a:r>
              <a:rPr lang="en-US" dirty="0"/>
              <a:t>Verifiability</a:t>
            </a:r>
          </a:p>
          <a:p>
            <a:r>
              <a:rPr lang="en-US" dirty="0"/>
              <a:t>Uniformity</a:t>
            </a:r>
          </a:p>
          <a:p>
            <a:r>
              <a:rPr lang="en-US" dirty="0"/>
              <a:t>Consistency</a:t>
            </a:r>
          </a:p>
          <a:p>
            <a:r>
              <a:rPr lang="en-US" dirty="0"/>
              <a:t>Comparability</a:t>
            </a:r>
          </a:p>
          <a:p>
            <a:r>
              <a:rPr lang="en-US" dirty="0"/>
              <a:t>Cost-benefit efficiency</a:t>
            </a:r>
          </a:p>
          <a:p>
            <a:r>
              <a:rPr lang="en-US" dirty="0"/>
              <a:t>Conservatism</a:t>
            </a:r>
          </a:p>
          <a:p>
            <a:r>
              <a:rPr lang="en-US" dirty="0"/>
              <a:t>Robustness to manipulation and fraud</a:t>
            </a:r>
          </a:p>
          <a:p>
            <a:r>
              <a:rPr lang="en-US" dirty="0"/>
              <a:t>Governmental organizations: transparency, public accountability, and citizen empowerment and engagement with the organization</a:t>
            </a:r>
          </a:p>
        </p:txBody>
      </p:sp>
      <p:pic>
        <p:nvPicPr>
          <p:cNvPr id="6" name="Picture 5"/>
          <p:cNvPicPr>
            <a:picLocks noChangeAspect="1"/>
          </p:cNvPicPr>
          <p:nvPr/>
        </p:nvPicPr>
        <p:blipFill>
          <a:blip r:embed="rId2"/>
          <a:stretch>
            <a:fillRect/>
          </a:stretch>
        </p:blipFill>
        <p:spPr>
          <a:xfrm>
            <a:off x="6512984" y="1600200"/>
            <a:ext cx="4155016" cy="3116262"/>
          </a:xfrm>
          <a:prstGeom prst="rect">
            <a:avLst/>
          </a:prstGeom>
        </p:spPr>
      </p:pic>
      <p:sp>
        <p:nvSpPr>
          <p:cNvPr id="10" name="Slide Number Placeholder 9">
            <a:extLst>
              <a:ext uri="{FF2B5EF4-FFF2-40B4-BE49-F238E27FC236}">
                <a16:creationId xmlns:a16="http://schemas.microsoft.com/office/drawing/2014/main" id="{77B45956-9A59-4951-ABB0-18EFFBA1BAD3}"/>
              </a:ext>
            </a:extLst>
          </p:cNvPr>
          <p:cNvSpPr>
            <a:spLocks noGrp="1"/>
          </p:cNvSpPr>
          <p:nvPr>
            <p:ph type="sldNum" sz="quarter" idx="12"/>
          </p:nvPr>
        </p:nvSpPr>
        <p:spPr/>
        <p:txBody>
          <a:bodyPr/>
          <a:lstStyle/>
          <a:p>
            <a:r>
              <a:rPr lang="en-US"/>
              <a:t>Accounting for Good Governance </a:t>
            </a:r>
          </a:p>
          <a:p>
            <a:fld id="{2F0D4524-193B-4ABF-B999-83495441C3D2}" type="slidenum">
              <a:rPr lang="en-US" smtClean="0"/>
              <a:pPr/>
              <a:t>5</a:t>
            </a:fld>
            <a:endParaRPr lang="en-US" dirty="0"/>
          </a:p>
        </p:txBody>
      </p:sp>
    </p:spTree>
    <p:extLst>
      <p:ext uri="{BB962C8B-B14F-4D97-AF65-F5344CB8AC3E}">
        <p14:creationId xmlns:p14="http://schemas.microsoft.com/office/powerpoint/2010/main" val="240583246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Descriptive Perspectives</a:t>
            </a:r>
          </a:p>
        </p:txBody>
      </p:sp>
      <p:sp>
        <p:nvSpPr>
          <p:cNvPr id="3" name="Content Placeholder 2"/>
          <p:cNvSpPr>
            <a:spLocks noGrp="1"/>
          </p:cNvSpPr>
          <p:nvPr>
            <p:ph idx="1"/>
          </p:nvPr>
        </p:nvSpPr>
        <p:spPr/>
        <p:txBody>
          <a:bodyPr>
            <a:normAutofit lnSpcReduction="10000"/>
          </a:bodyPr>
          <a:lstStyle/>
          <a:p>
            <a:r>
              <a:rPr lang="en-US" dirty="0"/>
              <a:t>Three caveats: </a:t>
            </a:r>
          </a:p>
          <a:p>
            <a:pPr lvl="1"/>
            <a:r>
              <a:rPr lang="en-US" dirty="0"/>
              <a:t>No guidance for trade-offs: e.g., faithful representation and timeliness; relevance and reliability</a:t>
            </a:r>
          </a:p>
          <a:p>
            <a:pPr lvl="1"/>
            <a:r>
              <a:rPr lang="en-US" dirty="0"/>
              <a:t>Conflicts on desirability among prepares, auditors, and users</a:t>
            </a:r>
          </a:p>
          <a:p>
            <a:pPr lvl="1"/>
            <a:r>
              <a:rPr lang="en-US" dirty="0"/>
              <a:t>Ambiguity of meaning: e.g., uniformity, comparability, and conservatism</a:t>
            </a:r>
          </a:p>
          <a:p>
            <a:pPr lvl="2"/>
            <a:r>
              <a:rPr lang="en-US" dirty="0"/>
              <a:t>Obvious at distance, not in close scrutiny</a:t>
            </a:r>
          </a:p>
          <a:p>
            <a:pPr lvl="2"/>
            <a:r>
              <a:rPr lang="en-US" dirty="0"/>
              <a:t>What does uniformity mean in a multi-attribute world?</a:t>
            </a:r>
          </a:p>
          <a:p>
            <a:pPr lvl="2"/>
            <a:r>
              <a:rPr lang="en-US" dirty="0"/>
              <a:t>What does comparability mean in a world where no two transactions are exactly alike?</a:t>
            </a:r>
          </a:p>
          <a:p>
            <a:endParaRPr lang="en-US" dirty="0"/>
          </a:p>
          <a:p>
            <a:endParaRPr lang="en-US" dirty="0"/>
          </a:p>
        </p:txBody>
      </p:sp>
      <p:pic>
        <p:nvPicPr>
          <p:cNvPr id="6" name="Picture 5"/>
          <p:cNvPicPr>
            <a:picLocks noChangeAspect="1"/>
          </p:cNvPicPr>
          <p:nvPr/>
        </p:nvPicPr>
        <p:blipFill>
          <a:blip r:embed="rId2"/>
          <a:stretch>
            <a:fillRect/>
          </a:stretch>
        </p:blipFill>
        <p:spPr>
          <a:xfrm>
            <a:off x="9308373" y="136523"/>
            <a:ext cx="2035500" cy="2087693"/>
          </a:xfrm>
          <a:prstGeom prst="rect">
            <a:avLst/>
          </a:prstGeom>
        </p:spPr>
      </p:pic>
      <p:sp>
        <p:nvSpPr>
          <p:cNvPr id="10" name="Slide Number Placeholder 9">
            <a:extLst>
              <a:ext uri="{FF2B5EF4-FFF2-40B4-BE49-F238E27FC236}">
                <a16:creationId xmlns:a16="http://schemas.microsoft.com/office/drawing/2014/main" id="{0BF2848A-4CAB-4421-A24F-DAA97B0B0DC6}"/>
              </a:ext>
            </a:extLst>
          </p:cNvPr>
          <p:cNvSpPr>
            <a:spLocks noGrp="1"/>
          </p:cNvSpPr>
          <p:nvPr>
            <p:ph type="sldNum" sz="quarter" idx="12"/>
          </p:nvPr>
        </p:nvSpPr>
        <p:spPr/>
        <p:txBody>
          <a:bodyPr/>
          <a:lstStyle/>
          <a:p>
            <a:r>
              <a:rPr lang="en-US"/>
              <a:t>Accounting for Good Governance </a:t>
            </a:r>
          </a:p>
          <a:p>
            <a:fld id="{2F0D4524-193B-4ABF-B999-83495441C3D2}" type="slidenum">
              <a:rPr lang="en-US" smtClean="0"/>
              <a:pPr/>
              <a:t>6</a:t>
            </a:fld>
            <a:endParaRPr lang="en-US" dirty="0"/>
          </a:p>
        </p:txBody>
      </p:sp>
    </p:spTree>
    <p:extLst>
      <p:ext uri="{BB962C8B-B14F-4D97-AF65-F5344CB8AC3E}">
        <p14:creationId xmlns:p14="http://schemas.microsoft.com/office/powerpoint/2010/main" val="29819092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Functional Perspectives</a:t>
            </a:r>
            <a:br>
              <a:rPr lang="en-US" dirty="0"/>
            </a:br>
            <a:r>
              <a:rPr lang="en-US" sz="2700" dirty="0"/>
              <a:t>(Based on the purposes it may serve)</a:t>
            </a:r>
            <a:endParaRPr lang="en-US" dirty="0"/>
          </a:p>
        </p:txBody>
      </p:sp>
      <p:sp>
        <p:nvSpPr>
          <p:cNvPr id="3" name="Content Placeholder 2"/>
          <p:cNvSpPr>
            <a:spLocks noGrp="1"/>
          </p:cNvSpPr>
          <p:nvPr>
            <p:ph idx="1"/>
          </p:nvPr>
        </p:nvSpPr>
        <p:spPr/>
        <p:txBody>
          <a:bodyPr/>
          <a:lstStyle/>
          <a:p>
            <a:r>
              <a:rPr lang="en-US" dirty="0"/>
              <a:t>Facilitating efficient operations (factory, office, receivable, inventory, taxation, etc.)</a:t>
            </a:r>
          </a:p>
          <a:p>
            <a:r>
              <a:rPr lang="en-US" dirty="0"/>
              <a:t>Helping maintain “better” markets (financial)</a:t>
            </a:r>
          </a:p>
          <a:p>
            <a:r>
              <a:rPr lang="en-US" dirty="0"/>
              <a:t>Better management of public finances</a:t>
            </a:r>
          </a:p>
          <a:p>
            <a:r>
              <a:rPr lang="en-US" dirty="0"/>
              <a:t>Better macro-economic management</a:t>
            </a:r>
          </a:p>
          <a:p>
            <a:r>
              <a:rPr lang="en-US" dirty="0"/>
              <a:t>Provision of information to relevant economic agents</a:t>
            </a:r>
          </a:p>
          <a:p>
            <a:r>
              <a:rPr lang="en-US" dirty="0"/>
              <a:t>Serving broader societal goals</a:t>
            </a:r>
          </a:p>
        </p:txBody>
      </p:sp>
      <p:sp>
        <p:nvSpPr>
          <p:cNvPr id="9" name="Slide Number Placeholder 8">
            <a:extLst>
              <a:ext uri="{FF2B5EF4-FFF2-40B4-BE49-F238E27FC236}">
                <a16:creationId xmlns:a16="http://schemas.microsoft.com/office/drawing/2014/main" id="{EEAEB2F5-3AB4-46AF-81CF-82E4873643B4}"/>
              </a:ext>
            </a:extLst>
          </p:cNvPr>
          <p:cNvSpPr>
            <a:spLocks noGrp="1"/>
          </p:cNvSpPr>
          <p:nvPr>
            <p:ph type="sldNum" sz="quarter" idx="12"/>
          </p:nvPr>
        </p:nvSpPr>
        <p:spPr/>
        <p:txBody>
          <a:bodyPr/>
          <a:lstStyle/>
          <a:p>
            <a:r>
              <a:rPr lang="en-US"/>
              <a:t>Accounting for Good Governance </a:t>
            </a:r>
          </a:p>
          <a:p>
            <a:fld id="{2F0D4524-193B-4ABF-B999-83495441C3D2}" type="slidenum">
              <a:rPr lang="en-US" smtClean="0"/>
              <a:pPr/>
              <a:t>7</a:t>
            </a:fld>
            <a:endParaRPr lang="en-US" dirty="0"/>
          </a:p>
        </p:txBody>
      </p:sp>
    </p:spTree>
    <p:extLst>
      <p:ext uri="{BB962C8B-B14F-4D97-AF65-F5344CB8AC3E}">
        <p14:creationId xmlns:p14="http://schemas.microsoft.com/office/powerpoint/2010/main" val="27944792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Meanings: Serve Societal Goals/Functions</a:t>
            </a:r>
          </a:p>
        </p:txBody>
      </p:sp>
      <p:sp>
        <p:nvSpPr>
          <p:cNvPr id="3" name="Content Placeholder 2"/>
          <p:cNvSpPr>
            <a:spLocks noGrp="1"/>
          </p:cNvSpPr>
          <p:nvPr>
            <p:ph idx="1"/>
          </p:nvPr>
        </p:nvSpPr>
        <p:spPr/>
        <p:txBody>
          <a:bodyPr>
            <a:normAutofit fontScale="77500" lnSpcReduction="20000"/>
          </a:bodyPr>
          <a:lstStyle/>
          <a:p>
            <a:r>
              <a:rPr lang="en-US" dirty="0"/>
              <a:t>Creation of wealth and livelihood</a:t>
            </a:r>
          </a:p>
          <a:p>
            <a:r>
              <a:rPr lang="en-US" dirty="0"/>
              <a:t>Promotion of social cohesion and justice</a:t>
            </a:r>
          </a:p>
          <a:p>
            <a:r>
              <a:rPr lang="en-US" dirty="0"/>
              <a:t>Creation of markets for physical, financial and human capital that promote economic efficiency</a:t>
            </a:r>
          </a:p>
          <a:p>
            <a:r>
              <a:rPr lang="en-US" dirty="0"/>
              <a:t>Creation and operation of organizations to create and distribute social surplus</a:t>
            </a:r>
          </a:p>
          <a:p>
            <a:r>
              <a:rPr lang="en-US" dirty="0"/>
              <a:t>Coordination and disciplining of individual participation in organizations and society so personal pursuits do not overwhelm their collective functions</a:t>
            </a:r>
          </a:p>
          <a:p>
            <a:r>
              <a:rPr lang="en-US" dirty="0"/>
              <a:t>Discipline alternative and competing sources of information to add stability and predictability to organization. </a:t>
            </a:r>
            <a:endParaRPr lang="x-none" dirty="0"/>
          </a:p>
          <a:p>
            <a:r>
              <a:rPr lang="en-US" dirty="0"/>
              <a:t>Reduce organizations’ cost of capital (?) </a:t>
            </a:r>
            <a:endParaRPr lang="x-none" dirty="0"/>
          </a:p>
          <a:p>
            <a:endParaRPr lang="en-US" dirty="0"/>
          </a:p>
        </p:txBody>
      </p:sp>
      <p:sp>
        <p:nvSpPr>
          <p:cNvPr id="9" name="Slide Number Placeholder 8">
            <a:extLst>
              <a:ext uri="{FF2B5EF4-FFF2-40B4-BE49-F238E27FC236}">
                <a16:creationId xmlns:a16="http://schemas.microsoft.com/office/drawing/2014/main" id="{A61B80F2-9A41-4EEE-84B5-0D1188AA4C2B}"/>
              </a:ext>
            </a:extLst>
          </p:cNvPr>
          <p:cNvSpPr>
            <a:spLocks noGrp="1"/>
          </p:cNvSpPr>
          <p:nvPr>
            <p:ph type="sldNum" sz="quarter" idx="12"/>
          </p:nvPr>
        </p:nvSpPr>
        <p:spPr/>
        <p:txBody>
          <a:bodyPr/>
          <a:lstStyle/>
          <a:p>
            <a:r>
              <a:rPr lang="en-US"/>
              <a:t>Accounting for Good Governance </a:t>
            </a:r>
          </a:p>
          <a:p>
            <a:fld id="{2F0D4524-193B-4ABF-B999-83495441C3D2}" type="slidenum">
              <a:rPr lang="en-US" smtClean="0"/>
              <a:pPr/>
              <a:t>8</a:t>
            </a:fld>
            <a:endParaRPr lang="en-US" dirty="0"/>
          </a:p>
        </p:txBody>
      </p:sp>
    </p:spTree>
    <p:extLst>
      <p:ext uri="{BB962C8B-B14F-4D97-AF65-F5344CB8AC3E}">
        <p14:creationId xmlns:p14="http://schemas.microsoft.com/office/powerpoint/2010/main" val="1938394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Meanings: Serve Individual Goals</a:t>
            </a:r>
          </a:p>
        </p:txBody>
      </p:sp>
      <p:sp>
        <p:nvSpPr>
          <p:cNvPr id="3" name="Content Placeholder 2"/>
          <p:cNvSpPr>
            <a:spLocks noGrp="1"/>
          </p:cNvSpPr>
          <p:nvPr>
            <p:ph idx="1"/>
          </p:nvPr>
        </p:nvSpPr>
        <p:spPr>
          <a:xfrm>
            <a:off x="1313935" y="1591962"/>
            <a:ext cx="7443670" cy="4471953"/>
          </a:xfrm>
        </p:spPr>
        <p:txBody>
          <a:bodyPr>
            <a:normAutofit fontScale="70000" lnSpcReduction="20000"/>
          </a:bodyPr>
          <a:lstStyle/>
          <a:p>
            <a:r>
              <a:rPr lang="en-US" dirty="0"/>
              <a:t>Enabling participants in an organization to make better informed private decisions to improve their individual welfare</a:t>
            </a:r>
            <a:endParaRPr lang="x-none" dirty="0"/>
          </a:p>
          <a:p>
            <a:r>
              <a:rPr lang="en-US" dirty="0"/>
              <a:t>Four sources of ambiguity: </a:t>
            </a:r>
          </a:p>
          <a:p>
            <a:r>
              <a:rPr lang="en-US" dirty="0"/>
              <a:t>Diverse goals and information demands of groups of participants; may include diametrically opposed interests. Equal weight to all interests? </a:t>
            </a:r>
          </a:p>
          <a:p>
            <a:r>
              <a:rPr lang="en-US" dirty="0"/>
              <a:t>Needs of individuals depend on personal circumstances, change dynamically, unknown and unknowable to others</a:t>
            </a:r>
          </a:p>
          <a:p>
            <a:r>
              <a:rPr lang="en-US" dirty="0"/>
              <a:t>Assumes no interaction among their decisions</a:t>
            </a:r>
          </a:p>
          <a:p>
            <a:r>
              <a:rPr lang="en-US" dirty="0"/>
              <a:t>Demski (1973): Blackwell’s fineness condition for </a:t>
            </a:r>
            <a:r>
              <a:rPr lang="en-US" dirty="0" err="1"/>
              <a:t>informativeness</a:t>
            </a:r>
            <a:r>
              <a:rPr lang="en-US" dirty="0"/>
              <a:t>; not likely to be met by any standard, except by Sorter’s (1965) events approach</a:t>
            </a:r>
            <a:endParaRPr lang="x-none" dirty="0"/>
          </a:p>
          <a:p>
            <a:endParaRPr lang="en-US" dirty="0"/>
          </a:p>
        </p:txBody>
      </p:sp>
      <p:pic>
        <p:nvPicPr>
          <p:cNvPr id="6" name="Picture 5"/>
          <p:cNvPicPr>
            <a:picLocks noChangeAspect="1"/>
          </p:cNvPicPr>
          <p:nvPr/>
        </p:nvPicPr>
        <p:blipFill>
          <a:blip r:embed="rId2"/>
          <a:stretch>
            <a:fillRect/>
          </a:stretch>
        </p:blipFill>
        <p:spPr>
          <a:xfrm>
            <a:off x="9835232" y="1417639"/>
            <a:ext cx="2198775" cy="2673098"/>
          </a:xfrm>
          <a:prstGeom prst="rect">
            <a:avLst/>
          </a:prstGeom>
        </p:spPr>
      </p:pic>
      <p:sp>
        <p:nvSpPr>
          <p:cNvPr id="10" name="Slide Number Placeholder 9">
            <a:extLst>
              <a:ext uri="{FF2B5EF4-FFF2-40B4-BE49-F238E27FC236}">
                <a16:creationId xmlns:a16="http://schemas.microsoft.com/office/drawing/2014/main" id="{073CD180-0AFD-4FB1-A251-3EF7527FB2A6}"/>
              </a:ext>
            </a:extLst>
          </p:cNvPr>
          <p:cNvSpPr>
            <a:spLocks noGrp="1"/>
          </p:cNvSpPr>
          <p:nvPr>
            <p:ph type="sldNum" sz="quarter" idx="12"/>
          </p:nvPr>
        </p:nvSpPr>
        <p:spPr/>
        <p:txBody>
          <a:bodyPr/>
          <a:lstStyle/>
          <a:p>
            <a:r>
              <a:rPr lang="en-US"/>
              <a:t>Accounting for Good Governance </a:t>
            </a:r>
          </a:p>
          <a:p>
            <a:fld id="{2F0D4524-193B-4ABF-B999-83495441C3D2}" type="slidenum">
              <a:rPr lang="en-US" smtClean="0"/>
              <a:pPr/>
              <a:t>9</a:t>
            </a:fld>
            <a:endParaRPr lang="en-US" dirty="0"/>
          </a:p>
        </p:txBody>
      </p:sp>
    </p:spTree>
    <p:extLst>
      <p:ext uri="{BB962C8B-B14F-4D97-AF65-F5344CB8AC3E}">
        <p14:creationId xmlns:p14="http://schemas.microsoft.com/office/powerpoint/2010/main" val="244256384"/>
      </p:ext>
    </p:extLst>
  </p:cSld>
  <p:clrMapOvr>
    <a:masterClrMapping/>
  </p:clrMapOvr>
</p:sld>
</file>

<file path=ppt/theme/theme1.xml><?xml version="1.0" encoding="utf-8"?>
<a:theme xmlns:a="http://schemas.openxmlformats.org/drawingml/2006/main" name="PP Templat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PP Template</Template>
  <TotalTime>23488</TotalTime>
  <Words>2364</Words>
  <Application>Microsoft Office PowerPoint</Application>
  <PresentationFormat>Widescreen</PresentationFormat>
  <Paragraphs>319</Paragraphs>
  <Slides>33</Slides>
  <Notes>13</Notes>
  <HiddenSlides>0</HiddenSlides>
  <MMClips>0</MMClips>
  <ScaleCrop>false</ScaleCrop>
  <HeadingPairs>
    <vt:vector size="8" baseType="variant">
      <vt:variant>
        <vt:lpstr>Fonts Used</vt:lpstr>
      </vt:variant>
      <vt:variant>
        <vt:i4>3</vt:i4>
      </vt:variant>
      <vt:variant>
        <vt:lpstr>Theme</vt:lpstr>
      </vt:variant>
      <vt:variant>
        <vt:i4>1</vt:i4>
      </vt:variant>
      <vt:variant>
        <vt:lpstr>Embedded OLE Servers</vt:lpstr>
      </vt:variant>
      <vt:variant>
        <vt:i4>1</vt:i4>
      </vt:variant>
      <vt:variant>
        <vt:lpstr>Slide Titles</vt:lpstr>
      </vt:variant>
      <vt:variant>
        <vt:i4>33</vt:i4>
      </vt:variant>
    </vt:vector>
  </HeadingPairs>
  <TitlesOfParts>
    <vt:vector size="38" baseType="lpstr">
      <vt:lpstr>ＭＳ Ｐゴシック</vt:lpstr>
      <vt:lpstr>Arial</vt:lpstr>
      <vt:lpstr>Calibri</vt:lpstr>
      <vt:lpstr>PP Template</vt:lpstr>
      <vt:lpstr>Document</vt:lpstr>
      <vt:lpstr>Accounting for Good Governance</vt:lpstr>
      <vt:lpstr>An Overview</vt:lpstr>
      <vt:lpstr>Better Accounting</vt:lpstr>
      <vt:lpstr>Perspectives on Accounting</vt:lpstr>
      <vt:lpstr>Descriptive Perspectives Based on identifiable properties of accounting systems or their output </vt:lpstr>
      <vt:lpstr>Descriptive Perspectives</vt:lpstr>
      <vt:lpstr>Functional Perspectives (Based on the purposes it may serve)</vt:lpstr>
      <vt:lpstr>Meanings: Serve Societal Goals/Functions</vt:lpstr>
      <vt:lpstr>Meanings: Serve Individual Goals</vt:lpstr>
      <vt:lpstr>Procedural Perspectives (Based on procedures used)</vt:lpstr>
      <vt:lpstr>Financial Reporting as a Ritual</vt:lpstr>
      <vt:lpstr>Meanings: A Summary</vt:lpstr>
      <vt:lpstr>Means</vt:lpstr>
      <vt:lpstr>What is missing in the meaning of better financial reporting?</vt:lpstr>
      <vt:lpstr>Corporate Governance</vt:lpstr>
      <vt:lpstr>Organization as an Alliance among People</vt:lpstr>
      <vt:lpstr>Business Organizations</vt:lpstr>
      <vt:lpstr>Accounting in Organizations</vt:lpstr>
      <vt:lpstr>Culture of Organizations</vt:lpstr>
      <vt:lpstr>Good Governance</vt:lpstr>
      <vt:lpstr>Matching Expectations and Self-interest</vt:lpstr>
      <vt:lpstr>Why Care for Good Governance?</vt:lpstr>
      <vt:lpstr>Organization and Society</vt:lpstr>
      <vt:lpstr>Income from Organization to Society</vt:lpstr>
      <vt:lpstr>Threats to Good Governance</vt:lpstr>
      <vt:lpstr>Functions of Top Management</vt:lpstr>
      <vt:lpstr>Corruption and Failure of Governance</vt:lpstr>
      <vt:lpstr>Corruption as a Disease of Social Norms</vt:lpstr>
      <vt:lpstr>Depletion of Expectations Capital</vt:lpstr>
      <vt:lpstr>Some Suggestions for Rebuilding Depleted Expectations</vt:lpstr>
      <vt:lpstr>To Summarize</vt:lpstr>
      <vt:lpstr>Perspectives</vt:lpstr>
      <vt:lpstr>Thank You</vt:lpstr>
    </vt:vector>
  </TitlesOfParts>
  <Company>Yale University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Accounting for Good Governance</dc:title>
  <dc:creator>Sunder, Shyam</dc:creator>
  <cp:lastModifiedBy>Viloudaki, Elizabeth</cp:lastModifiedBy>
  <cp:revision>24</cp:revision>
  <cp:lastPrinted>2018-11-18T20:33:39Z</cp:lastPrinted>
  <dcterms:created xsi:type="dcterms:W3CDTF">2018-11-02T19:11:26Z</dcterms:created>
  <dcterms:modified xsi:type="dcterms:W3CDTF">2018-12-21T19:10:49Z</dcterms:modified>
</cp:coreProperties>
</file>