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6"/>
  </p:notesMasterIdLst>
  <p:handoutMasterIdLst>
    <p:handoutMasterId r:id="rId67"/>
  </p:handoutMasterIdLst>
  <p:sldIdLst>
    <p:sldId id="256" r:id="rId2"/>
    <p:sldId id="257" r:id="rId3"/>
    <p:sldId id="305" r:id="rId4"/>
    <p:sldId id="307" r:id="rId5"/>
    <p:sldId id="308" r:id="rId6"/>
    <p:sldId id="258" r:id="rId7"/>
    <p:sldId id="259" r:id="rId8"/>
    <p:sldId id="309" r:id="rId9"/>
    <p:sldId id="311" r:id="rId10"/>
    <p:sldId id="312" r:id="rId11"/>
    <p:sldId id="317" r:id="rId12"/>
    <p:sldId id="310" r:id="rId13"/>
    <p:sldId id="316" r:id="rId14"/>
    <p:sldId id="313" r:id="rId15"/>
    <p:sldId id="318" r:id="rId16"/>
    <p:sldId id="319" r:id="rId17"/>
    <p:sldId id="260" r:id="rId18"/>
    <p:sldId id="314" r:id="rId19"/>
    <p:sldId id="321" r:id="rId20"/>
    <p:sldId id="322" r:id="rId21"/>
    <p:sldId id="261" r:id="rId22"/>
    <p:sldId id="315" r:id="rId23"/>
    <p:sldId id="325" r:id="rId24"/>
    <p:sldId id="326" r:id="rId25"/>
    <p:sldId id="262" r:id="rId26"/>
    <p:sldId id="263" r:id="rId27"/>
    <p:sldId id="264" r:id="rId28"/>
    <p:sldId id="265" r:id="rId29"/>
    <p:sldId id="266" r:id="rId30"/>
    <p:sldId id="267" r:id="rId31"/>
    <p:sldId id="268" r:id="rId32"/>
    <p:sldId id="269" r:id="rId33"/>
    <p:sldId id="270" r:id="rId34"/>
    <p:sldId id="271" r:id="rId35"/>
    <p:sldId id="272" r:id="rId36"/>
    <p:sldId id="273" r:id="rId37"/>
    <p:sldId id="274" r:id="rId38"/>
    <p:sldId id="275" r:id="rId39"/>
    <p:sldId id="324" r:id="rId40"/>
    <p:sldId id="276" r:id="rId41"/>
    <p:sldId id="277" r:id="rId42"/>
    <p:sldId id="278" r:id="rId43"/>
    <p:sldId id="279" r:id="rId44"/>
    <p:sldId id="280" r:id="rId45"/>
    <p:sldId id="281" r:id="rId46"/>
    <p:sldId id="282" r:id="rId47"/>
    <p:sldId id="283" r:id="rId48"/>
    <p:sldId id="284" r:id="rId49"/>
    <p:sldId id="285" r:id="rId50"/>
    <p:sldId id="286" r:id="rId51"/>
    <p:sldId id="287" r:id="rId52"/>
    <p:sldId id="288" r:id="rId53"/>
    <p:sldId id="289" r:id="rId54"/>
    <p:sldId id="290" r:id="rId55"/>
    <p:sldId id="291" r:id="rId56"/>
    <p:sldId id="306" r:id="rId57"/>
    <p:sldId id="292" r:id="rId58"/>
    <p:sldId id="304" r:id="rId59"/>
    <p:sldId id="295" r:id="rId60"/>
    <p:sldId id="296" r:id="rId61"/>
    <p:sldId id="297" r:id="rId62"/>
    <p:sldId id="298" r:id="rId63"/>
    <p:sldId id="299" r:id="rId64"/>
    <p:sldId id="303" r:id="rId65"/>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KINGSTON:IndiaFebMar2012:BridgingNationsPune:Higher%20education%20finance%20in%20Chin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300"/>
              <a:t>Revenue Composition of Regular Institutions of Higher Education in PRC</a:t>
            </a:r>
          </a:p>
          <a:p>
            <a:pPr>
              <a:defRPr/>
            </a:pPr>
            <a:r>
              <a:rPr lang="en-US" sz="1300"/>
              <a:t>(in percent)</a:t>
            </a:r>
          </a:p>
        </c:rich>
      </c:tx>
    </c:title>
    <c:plotArea>
      <c:layout/>
      <c:barChart>
        <c:barDir val="col"/>
        <c:grouping val="clustered"/>
        <c:ser>
          <c:idx val="0"/>
          <c:order val="0"/>
          <c:tx>
            <c:strRef>
              <c:f>Trend!$B$3</c:f>
              <c:strCache>
                <c:ptCount val="1"/>
                <c:pt idx="0">
                  <c:v>State funding</c:v>
                </c:pt>
              </c:strCache>
            </c:strRef>
          </c:tx>
          <c:cat>
            <c:numRef>
              <c:f>Trend!$A$4:$A$16</c:f>
              <c:numCache>
                <c:formatCode>General</c:formatCode>
                <c:ptCount val="13"/>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numCache>
            </c:numRef>
          </c:cat>
          <c:val>
            <c:numRef>
              <c:f>Trend!$B$4:$B$16</c:f>
              <c:numCache>
                <c:formatCode>General</c:formatCode>
                <c:ptCount val="13"/>
                <c:pt idx="0">
                  <c:v>92</c:v>
                </c:pt>
                <c:pt idx="1">
                  <c:v>73</c:v>
                </c:pt>
                <c:pt idx="2">
                  <c:v>71</c:v>
                </c:pt>
                <c:pt idx="3">
                  <c:v>70</c:v>
                </c:pt>
                <c:pt idx="4">
                  <c:v>68</c:v>
                </c:pt>
                <c:pt idx="5">
                  <c:v>65</c:v>
                </c:pt>
                <c:pt idx="6">
                  <c:v>61</c:v>
                </c:pt>
                <c:pt idx="7">
                  <c:v>57</c:v>
                </c:pt>
                <c:pt idx="8">
                  <c:v>54</c:v>
                </c:pt>
                <c:pt idx="9">
                  <c:v>51</c:v>
                </c:pt>
                <c:pt idx="10">
                  <c:v>49</c:v>
                </c:pt>
                <c:pt idx="11">
                  <c:v>47</c:v>
                </c:pt>
                <c:pt idx="12">
                  <c:v>45</c:v>
                </c:pt>
              </c:numCache>
            </c:numRef>
          </c:val>
        </c:ser>
        <c:ser>
          <c:idx val="1"/>
          <c:order val="1"/>
          <c:tx>
            <c:strRef>
              <c:f>Trend!$C$3</c:f>
              <c:strCache>
                <c:ptCount val="1"/>
                <c:pt idx="0">
                  <c:v>Tuition &amp; fees</c:v>
                </c:pt>
              </c:strCache>
            </c:strRef>
          </c:tx>
          <c:cat>
            <c:numRef>
              <c:f>Trend!$A$4:$A$16</c:f>
              <c:numCache>
                <c:formatCode>General</c:formatCode>
                <c:ptCount val="13"/>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numCache>
            </c:numRef>
          </c:cat>
          <c:val>
            <c:numRef>
              <c:f>Trend!$C$4:$C$16</c:f>
              <c:numCache>
                <c:formatCode>General</c:formatCode>
                <c:ptCount val="13"/>
                <c:pt idx="0">
                  <c:v>6</c:v>
                </c:pt>
                <c:pt idx="1">
                  <c:v>12</c:v>
                </c:pt>
                <c:pt idx="2">
                  <c:v>14</c:v>
                </c:pt>
                <c:pt idx="3">
                  <c:v>14</c:v>
                </c:pt>
                <c:pt idx="4">
                  <c:v>16</c:v>
                </c:pt>
                <c:pt idx="5">
                  <c:v>13</c:v>
                </c:pt>
                <c:pt idx="6">
                  <c:v>17</c:v>
                </c:pt>
                <c:pt idx="7">
                  <c:v>21</c:v>
                </c:pt>
                <c:pt idx="8">
                  <c:v>25</c:v>
                </c:pt>
                <c:pt idx="9">
                  <c:v>27</c:v>
                </c:pt>
                <c:pt idx="10">
                  <c:v>30</c:v>
                </c:pt>
                <c:pt idx="11">
                  <c:v>32</c:v>
                </c:pt>
                <c:pt idx="12">
                  <c:v>34</c:v>
                </c:pt>
              </c:numCache>
            </c:numRef>
          </c:val>
        </c:ser>
        <c:ser>
          <c:idx val="2"/>
          <c:order val="2"/>
          <c:tx>
            <c:strRef>
              <c:f>Trend!$D$3</c:f>
              <c:strCache>
                <c:ptCount val="1"/>
                <c:pt idx="0">
                  <c:v>Other income</c:v>
                </c:pt>
              </c:strCache>
            </c:strRef>
          </c:tx>
          <c:cat>
            <c:numRef>
              <c:f>Trend!$A$4:$A$16</c:f>
              <c:numCache>
                <c:formatCode>General</c:formatCode>
                <c:ptCount val="13"/>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numCache>
            </c:numRef>
          </c:cat>
          <c:val>
            <c:numRef>
              <c:f>Trend!$D$4:$D$16</c:f>
              <c:numCache>
                <c:formatCode>General</c:formatCode>
                <c:ptCount val="13"/>
                <c:pt idx="0">
                  <c:v>2</c:v>
                </c:pt>
                <c:pt idx="1">
                  <c:v>15</c:v>
                </c:pt>
                <c:pt idx="2">
                  <c:v>15</c:v>
                </c:pt>
                <c:pt idx="3">
                  <c:v>16</c:v>
                </c:pt>
                <c:pt idx="4">
                  <c:v>16</c:v>
                </c:pt>
                <c:pt idx="5">
                  <c:v>22</c:v>
                </c:pt>
                <c:pt idx="6">
                  <c:v>22</c:v>
                </c:pt>
                <c:pt idx="7">
                  <c:v>22</c:v>
                </c:pt>
                <c:pt idx="8">
                  <c:v>21</c:v>
                </c:pt>
                <c:pt idx="9">
                  <c:v>22</c:v>
                </c:pt>
                <c:pt idx="10">
                  <c:v>21</c:v>
                </c:pt>
                <c:pt idx="11">
                  <c:v>21</c:v>
                </c:pt>
                <c:pt idx="12">
                  <c:v>21</c:v>
                </c:pt>
              </c:numCache>
            </c:numRef>
          </c:val>
        </c:ser>
        <c:dLbls/>
        <c:axId val="64628608"/>
        <c:axId val="64630144"/>
      </c:barChart>
      <c:catAx>
        <c:axId val="64628608"/>
        <c:scaling>
          <c:orientation val="minMax"/>
        </c:scaling>
        <c:axPos val="b"/>
        <c:numFmt formatCode="General" sourceLinked="1"/>
        <c:majorTickMark val="none"/>
        <c:tickLblPos val="nextTo"/>
        <c:crossAx val="64630144"/>
        <c:crosses val="autoZero"/>
        <c:auto val="1"/>
        <c:lblAlgn val="ctr"/>
        <c:lblOffset val="100"/>
      </c:catAx>
      <c:valAx>
        <c:axId val="64630144"/>
        <c:scaling>
          <c:orientation val="minMax"/>
        </c:scaling>
        <c:axPos val="l"/>
        <c:majorGridlines/>
        <c:numFmt formatCode="General" sourceLinked="1"/>
        <c:majorTickMark val="none"/>
        <c:tickLblPos val="nextTo"/>
        <c:crossAx val="64628608"/>
        <c:crosses val="autoZero"/>
        <c:crossBetween val="between"/>
      </c:valAx>
    </c:plotArea>
    <c:legend>
      <c:legendPos val="r"/>
    </c:legend>
    <c:plotVisOnly val="1"/>
    <c:dispBlanksAs val="gap"/>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182DA733-A451-4037-957C-192D417FDBF6}" type="datetimeFigureOut">
              <a:rPr lang="en-US" smtClean="0"/>
              <a:pPr/>
              <a:t>4/10/2012</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FC7718B0-3B7B-4FF7-8D9C-1B0DDFF6F20F}" type="slidenum">
              <a:rPr lang="en-US" smtClean="0"/>
              <a:pPr/>
              <a:t>‹#›</a:t>
            </a:fld>
            <a:endParaRPr lang="en-US"/>
          </a:p>
        </p:txBody>
      </p:sp>
    </p:spTree>
    <p:extLst>
      <p:ext uri="{BB962C8B-B14F-4D97-AF65-F5344CB8AC3E}">
        <p14:creationId xmlns:p14="http://schemas.microsoft.com/office/powerpoint/2010/main" xmlns="" val="8545414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F39D13C0-EF76-48F4-8963-651446A5B4C1}" type="datetimeFigureOut">
              <a:rPr lang="en-US" smtClean="0"/>
              <a:pPr/>
              <a:t>4/10/2012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43124335-1CC8-4B50-AB94-36B893B59EA9}" type="slidenum">
              <a:rPr lang="en-US" smtClean="0"/>
              <a:pPr/>
              <a:t>‹#›</a:t>
            </a:fld>
            <a:endParaRPr lang="en-US"/>
          </a:p>
        </p:txBody>
      </p:sp>
    </p:spTree>
    <p:extLst>
      <p:ext uri="{BB962C8B-B14F-4D97-AF65-F5344CB8AC3E}">
        <p14:creationId xmlns:p14="http://schemas.microsoft.com/office/powerpoint/2010/main" xmlns="" val="3376394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5CF4C9-B3B3-4B2E-96AD-8439C442E43D}" type="slidenum">
              <a:rPr lang="en-US"/>
              <a:pPr/>
              <a:t>11</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C95EE-E231-43A3-A330-DD4CA33137EC}" type="slidenum">
              <a:rPr lang="en-US"/>
              <a:pPr/>
              <a:t>13</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491548-120B-4DFA-8719-823D71DED107}" type="slidenum">
              <a:rPr lang="en-US"/>
              <a:pPr/>
              <a:t>15</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6838A4-7DAB-4A66-B253-3E7C7CAA0768}" type="slidenum">
              <a:rPr lang="en-US"/>
              <a:pPr/>
              <a:t>16</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E0EB2-9E61-4207-A8C9-1FC0CEC322FA}" type="slidenum">
              <a:rPr lang="en-US"/>
              <a:pPr/>
              <a:t>19</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77B9E5-EE69-44D6-9EA5-82059C2A0CA1}" type="slidenum">
              <a:rPr lang="en-US"/>
              <a:pPr/>
              <a:t>20</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057B8-D948-4A8B-9B7E-D213F5B99D82}" type="slidenum">
              <a:rPr lang="en-US"/>
              <a:pPr/>
              <a:t>39</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2EFA89-2AB2-4CBF-A5EC-798B0229AF89}" type="slidenum">
              <a:rPr lang="en-US"/>
              <a:pPr/>
              <a:t>56</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FCFF58-A02F-4F47-AC39-3EEEF542FCA0}"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2994726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CF3FC8-A4A8-4576-919C-89715903FFE8}"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215152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95E8AA-BC62-4455-9818-2A2C3CCBD02B}"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3002707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80AA62-9B0B-44AC-AACC-A8FFDAA47467}"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3265016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639DC8-989C-4C64-B3C3-2D27C91FB58B}"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185030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08BB0A-26C1-4C31-9E0E-F2C4B1FB61C6}" type="datetime1">
              <a:rPr lang="en-US" smtClean="0"/>
              <a:pPr/>
              <a:t>4/10/2012</a:t>
            </a:fld>
            <a:endParaRPr lang="en-US"/>
          </a:p>
        </p:txBody>
      </p:sp>
      <p:sp>
        <p:nvSpPr>
          <p:cNvPr id="6" name="Footer Placeholder 5"/>
          <p:cNvSpPr>
            <a:spLocks noGrp="1"/>
          </p:cNvSpPr>
          <p:nvPr>
            <p:ph type="ftr" sz="quarter" idx="11"/>
          </p:nvPr>
        </p:nvSpPr>
        <p:spPr/>
        <p:txBody>
          <a:bodyPr/>
          <a:lstStyle/>
          <a:p>
            <a:r>
              <a:rPr lang="en-US" smtClean="0"/>
              <a:t>Higher Education Reforms (c) Shyam Sunder</a:t>
            </a:r>
            <a:endParaRPr lang="en-US"/>
          </a:p>
        </p:txBody>
      </p:sp>
      <p:sp>
        <p:nvSpPr>
          <p:cNvPr id="7" name="Slide Number Placeholder 6"/>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1052972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133255-F547-497E-813A-888F51FA18CC}" type="datetime1">
              <a:rPr lang="en-US" smtClean="0"/>
              <a:pPr/>
              <a:t>4/10/2012</a:t>
            </a:fld>
            <a:endParaRPr lang="en-US"/>
          </a:p>
        </p:txBody>
      </p:sp>
      <p:sp>
        <p:nvSpPr>
          <p:cNvPr id="8" name="Footer Placeholder 7"/>
          <p:cNvSpPr>
            <a:spLocks noGrp="1"/>
          </p:cNvSpPr>
          <p:nvPr>
            <p:ph type="ftr" sz="quarter" idx="11"/>
          </p:nvPr>
        </p:nvSpPr>
        <p:spPr/>
        <p:txBody>
          <a:bodyPr/>
          <a:lstStyle/>
          <a:p>
            <a:r>
              <a:rPr lang="en-US" smtClean="0"/>
              <a:t>Higher Education Reforms (c) Shyam Sunder</a:t>
            </a:r>
            <a:endParaRPr lang="en-US"/>
          </a:p>
        </p:txBody>
      </p:sp>
      <p:sp>
        <p:nvSpPr>
          <p:cNvPr id="9" name="Slide Number Placeholder 8"/>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2617738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64E4A6-8477-45BF-88EB-2DA4326D8D38}" type="datetime1">
              <a:rPr lang="en-US" smtClean="0"/>
              <a:pPr/>
              <a:t>4/10/2012</a:t>
            </a:fld>
            <a:endParaRPr lang="en-US"/>
          </a:p>
        </p:txBody>
      </p:sp>
      <p:sp>
        <p:nvSpPr>
          <p:cNvPr id="4" name="Footer Placeholder 3"/>
          <p:cNvSpPr>
            <a:spLocks noGrp="1"/>
          </p:cNvSpPr>
          <p:nvPr>
            <p:ph type="ftr" sz="quarter" idx="11"/>
          </p:nvPr>
        </p:nvSpPr>
        <p:spPr/>
        <p:txBody>
          <a:bodyPr/>
          <a:lstStyle/>
          <a:p>
            <a:r>
              <a:rPr lang="en-US" smtClean="0"/>
              <a:t>Higher Education Reforms (c) Shyam Sunder</a:t>
            </a:r>
            <a:endParaRPr lang="en-US"/>
          </a:p>
        </p:txBody>
      </p:sp>
      <p:sp>
        <p:nvSpPr>
          <p:cNvPr id="5" name="Slide Number Placeholder 4"/>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3737823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9654A-79DD-471E-95E8-C5C61D9A33EC}" type="datetime1">
              <a:rPr lang="en-US" smtClean="0"/>
              <a:pPr/>
              <a:t>4/10/2012</a:t>
            </a:fld>
            <a:endParaRPr lang="en-US"/>
          </a:p>
        </p:txBody>
      </p:sp>
      <p:sp>
        <p:nvSpPr>
          <p:cNvPr id="3" name="Footer Placeholder 2"/>
          <p:cNvSpPr>
            <a:spLocks noGrp="1"/>
          </p:cNvSpPr>
          <p:nvPr>
            <p:ph type="ftr" sz="quarter" idx="11"/>
          </p:nvPr>
        </p:nvSpPr>
        <p:spPr/>
        <p:txBody>
          <a:bodyPr/>
          <a:lstStyle/>
          <a:p>
            <a:r>
              <a:rPr lang="en-US" smtClean="0"/>
              <a:t>Higher Education Reforms (c) Shyam Sunder</a:t>
            </a:r>
            <a:endParaRPr lang="en-US"/>
          </a:p>
        </p:txBody>
      </p:sp>
      <p:sp>
        <p:nvSpPr>
          <p:cNvPr id="4" name="Slide Number Placeholder 3"/>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3901856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D4257-3D5E-4DC8-A946-2A49ECB432A1}" type="datetime1">
              <a:rPr lang="en-US" smtClean="0"/>
              <a:pPr/>
              <a:t>4/10/2012</a:t>
            </a:fld>
            <a:endParaRPr lang="en-US"/>
          </a:p>
        </p:txBody>
      </p:sp>
      <p:sp>
        <p:nvSpPr>
          <p:cNvPr id="6" name="Footer Placeholder 5"/>
          <p:cNvSpPr>
            <a:spLocks noGrp="1"/>
          </p:cNvSpPr>
          <p:nvPr>
            <p:ph type="ftr" sz="quarter" idx="11"/>
          </p:nvPr>
        </p:nvSpPr>
        <p:spPr/>
        <p:txBody>
          <a:bodyPr/>
          <a:lstStyle/>
          <a:p>
            <a:r>
              <a:rPr lang="en-US" smtClean="0"/>
              <a:t>Higher Education Reforms (c) Shyam Sunder</a:t>
            </a:r>
            <a:endParaRPr lang="en-US"/>
          </a:p>
        </p:txBody>
      </p:sp>
      <p:sp>
        <p:nvSpPr>
          <p:cNvPr id="7" name="Slide Number Placeholder 6"/>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175297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9BFDDF-6452-4A6E-BA87-3591B45EEF46}" type="datetime1">
              <a:rPr lang="en-US" smtClean="0"/>
              <a:pPr/>
              <a:t>4/10/2012</a:t>
            </a:fld>
            <a:endParaRPr lang="en-US"/>
          </a:p>
        </p:txBody>
      </p:sp>
      <p:sp>
        <p:nvSpPr>
          <p:cNvPr id="6" name="Footer Placeholder 5"/>
          <p:cNvSpPr>
            <a:spLocks noGrp="1"/>
          </p:cNvSpPr>
          <p:nvPr>
            <p:ph type="ftr" sz="quarter" idx="11"/>
          </p:nvPr>
        </p:nvSpPr>
        <p:spPr/>
        <p:txBody>
          <a:bodyPr/>
          <a:lstStyle/>
          <a:p>
            <a:r>
              <a:rPr lang="en-US" smtClean="0"/>
              <a:t>Higher Education Reforms (c) Shyam Sunder</a:t>
            </a:r>
            <a:endParaRPr lang="en-US"/>
          </a:p>
        </p:txBody>
      </p:sp>
      <p:sp>
        <p:nvSpPr>
          <p:cNvPr id="7" name="Slide Number Placeholder 6"/>
          <p:cNvSpPr>
            <a:spLocks noGrp="1"/>
          </p:cNvSpPr>
          <p:nvPr>
            <p:ph type="sldNum" sz="quarter" idx="12"/>
          </p:nvPr>
        </p:nvSpPr>
        <p:spPr/>
        <p:txBody>
          <a:body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3853271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66017B-410E-4E9F-8530-EAE34E424E15}" type="datetime1">
              <a:rPr lang="en-US" smtClean="0"/>
              <a:pPr/>
              <a:t>4/10/2012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Higher Education Reforms (c) Shyam Sunder</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05596-40A2-4CD5-98B4-13AC27EA9A19}" type="slidenum">
              <a:rPr lang="en-US" smtClean="0"/>
              <a:pPr/>
              <a:t>‹#›</a:t>
            </a:fld>
            <a:endParaRPr lang="en-US"/>
          </a:p>
        </p:txBody>
      </p:sp>
    </p:spTree>
    <p:extLst>
      <p:ext uri="{BB962C8B-B14F-4D97-AF65-F5344CB8AC3E}">
        <p14:creationId xmlns:p14="http://schemas.microsoft.com/office/powerpoint/2010/main" xmlns="" val="2163887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n.wikipedia.org/wiki/Manmohan_Singh"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som.yale.edu/faculty/sunder" TargetMode="External"/><Relationship Id="rId2" Type="http://schemas.openxmlformats.org/officeDocument/2006/relationships/hyperlink" Target="mailto:Shyam.Sunder@yale.edu"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Higher Education Reforms in India</a:t>
            </a:r>
            <a:endParaRPr lang="en-US" b="1" dirty="0"/>
          </a:p>
        </p:txBody>
      </p:sp>
      <p:sp>
        <p:nvSpPr>
          <p:cNvPr id="3" name="Subtitle 2"/>
          <p:cNvSpPr>
            <a:spLocks noGrp="1"/>
          </p:cNvSpPr>
          <p:nvPr>
            <p:ph type="subTitle" idx="1"/>
          </p:nvPr>
        </p:nvSpPr>
        <p:spPr/>
        <p:txBody>
          <a:bodyPr>
            <a:normAutofit fontScale="70000" lnSpcReduction="20000"/>
          </a:bodyPr>
          <a:lstStyle/>
          <a:p>
            <a:r>
              <a:rPr lang="en-US" dirty="0" smtClean="0"/>
              <a:t>Shyam Sunder</a:t>
            </a:r>
          </a:p>
          <a:p>
            <a:r>
              <a:rPr lang="en-US" dirty="0" smtClean="0"/>
              <a:t>Yale University</a:t>
            </a:r>
          </a:p>
          <a:p>
            <a:r>
              <a:rPr lang="en-US" dirty="0" smtClean="0"/>
              <a:t>International Seminar Organized by EIILM, IAA Research Foundation, and Bengal Chamber</a:t>
            </a:r>
          </a:p>
          <a:p>
            <a:r>
              <a:rPr lang="en-US" dirty="0" smtClean="0"/>
              <a:t>Kolkata, March 1, 2012</a:t>
            </a:r>
            <a:endParaRPr lang="en-US" dirty="0"/>
          </a:p>
        </p:txBody>
      </p:sp>
    </p:spTree>
    <p:extLst>
      <p:ext uri="{BB962C8B-B14F-4D97-AF65-F5344CB8AC3E}">
        <p14:creationId xmlns:p14="http://schemas.microsoft.com/office/powerpoint/2010/main" xmlns="" val="1823846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2162"/>
          </a:xfrm>
        </p:spPr>
        <p:txBody>
          <a:bodyPr>
            <a:noAutofit/>
          </a:bodyPr>
          <a:lstStyle/>
          <a:p>
            <a:r>
              <a:rPr lang="en-US" sz="2400" b="1" dirty="0" smtClean="0"/>
              <a:t>Science-</a:t>
            </a:r>
            <a:r>
              <a:rPr lang="en-US" sz="2400" b="1" dirty="0" err="1" smtClean="0"/>
              <a:t>Engg</a:t>
            </a:r>
            <a:r>
              <a:rPr lang="en-US" sz="2400" b="1" dirty="0" smtClean="0"/>
              <a:t>. PhD Degrees Granted in China, India, and U. S.</a:t>
            </a:r>
            <a:r>
              <a:rPr lang="en-US" sz="2400" dirty="0" smtClean="0"/>
              <a:t> </a:t>
            </a:r>
            <a:endParaRPr lang="en-US" sz="2400" dirty="0"/>
          </a:p>
        </p:txBody>
      </p:sp>
      <p:graphicFrame>
        <p:nvGraphicFramePr>
          <p:cNvPr id="7" name="Object 6"/>
          <p:cNvGraphicFramePr>
            <a:graphicFrameLocks noChangeAspect="1"/>
          </p:cNvGraphicFramePr>
          <p:nvPr>
            <p:extLst>
              <p:ext uri="{D42A27DB-BD31-4B8C-83A1-F6EECF244321}">
                <p14:modId xmlns:p14="http://schemas.microsoft.com/office/powerpoint/2010/main" xmlns="" val="847651967"/>
              </p:ext>
            </p:extLst>
          </p:nvPr>
        </p:nvGraphicFramePr>
        <p:xfrm>
          <a:off x="1013781" y="990600"/>
          <a:ext cx="7368219" cy="5319579"/>
        </p:xfrm>
        <a:graphic>
          <a:graphicData uri="http://schemas.openxmlformats.org/presentationml/2006/ole">
            <p:oleObj spid="_x0000_s13326" name="Chart" r:id="rId3" imgW="4076620" imgH="2943070" progId="Excel.Sheet.8">
              <p:embed/>
            </p:oleObj>
          </a:graphicData>
        </a:graphic>
      </p:graphicFrame>
      <p:sp>
        <p:nvSpPr>
          <p:cNvPr id="8" name="Date Placeholder 7"/>
          <p:cNvSpPr>
            <a:spLocks noGrp="1"/>
          </p:cNvSpPr>
          <p:nvPr>
            <p:ph type="dt" sz="half" idx="10"/>
          </p:nvPr>
        </p:nvSpPr>
        <p:spPr/>
        <p:txBody>
          <a:bodyPr/>
          <a:lstStyle/>
          <a:p>
            <a:fld id="{A12D3A8D-121F-4BC0-A388-31ABBFC1756E}" type="datetime1">
              <a:rPr lang="en-US" smtClean="0"/>
              <a:pPr/>
              <a:t>4/10/2012</a:t>
            </a:fld>
            <a:endParaRPr lang="en-US"/>
          </a:p>
        </p:txBody>
      </p:sp>
      <p:sp>
        <p:nvSpPr>
          <p:cNvPr id="9" name="Footer Placeholder 8"/>
          <p:cNvSpPr>
            <a:spLocks noGrp="1"/>
          </p:cNvSpPr>
          <p:nvPr>
            <p:ph type="ftr" sz="quarter" idx="11"/>
          </p:nvPr>
        </p:nvSpPr>
        <p:spPr/>
        <p:txBody>
          <a:bodyPr/>
          <a:lstStyle/>
          <a:p>
            <a:r>
              <a:rPr lang="en-US" smtClean="0"/>
              <a:t>Higher Education Reforms (c) Shyam Sunder</a:t>
            </a:r>
            <a:endParaRPr lang="en-US"/>
          </a:p>
        </p:txBody>
      </p:sp>
      <p:sp>
        <p:nvSpPr>
          <p:cNvPr id="10" name="Slide Number Placeholder 9"/>
          <p:cNvSpPr>
            <a:spLocks noGrp="1"/>
          </p:cNvSpPr>
          <p:nvPr>
            <p:ph type="sldNum" sz="quarter" idx="12"/>
          </p:nvPr>
        </p:nvSpPr>
        <p:spPr/>
        <p:txBody>
          <a:bodyPr/>
          <a:lstStyle/>
          <a:p>
            <a:fld id="{9F405596-40A2-4CD5-98B4-13AC27EA9A19}" type="slidenum">
              <a:rPr lang="en-US" smtClean="0"/>
              <a:pPr/>
              <a:t>10</a:t>
            </a:fld>
            <a:endParaRPr lang="en-US"/>
          </a:p>
        </p:txBody>
      </p:sp>
    </p:spTree>
    <p:extLst>
      <p:ext uri="{BB962C8B-B14F-4D97-AF65-F5344CB8AC3E}">
        <p14:creationId xmlns:p14="http://schemas.microsoft.com/office/powerpoint/2010/main" xmlns="" val="3116859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p:txBody>
          <a:bodyPr/>
          <a:lstStyle/>
          <a:p>
            <a:r>
              <a:rPr lang="en-US"/>
              <a:t>Sunder: Seed Farms of Innovation in India</a:t>
            </a:r>
          </a:p>
        </p:txBody>
      </p:sp>
      <p:sp>
        <p:nvSpPr>
          <p:cNvPr id="66564" name="Rectangle 4"/>
          <p:cNvSpPr>
            <a:spLocks noGrp="1" noChangeArrowheads="1"/>
          </p:cNvSpPr>
          <p:nvPr>
            <p:ph type="title"/>
          </p:nvPr>
        </p:nvSpPr>
        <p:spPr/>
        <p:txBody>
          <a:bodyPr>
            <a:normAutofit fontScale="90000"/>
          </a:bodyPr>
          <a:lstStyle/>
          <a:p>
            <a:r>
              <a:rPr lang="en-US" sz="4000"/>
              <a:t>Estimated Demand for PhDs</a:t>
            </a:r>
            <a:br>
              <a:rPr lang="en-US" sz="4000"/>
            </a:br>
            <a:r>
              <a:rPr lang="en-US" sz="4000"/>
              <a:t>(in Higher Education)</a:t>
            </a:r>
          </a:p>
        </p:txBody>
      </p:sp>
      <p:pic>
        <p:nvPicPr>
          <p:cNvPr id="66900" name="Picture 34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54163" y="1371600"/>
            <a:ext cx="6034087" cy="495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58514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a:t>Enrollment and Teachers in Higher Education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2019696709"/>
              </p:ext>
            </p:extLst>
          </p:nvPr>
        </p:nvGraphicFramePr>
        <p:xfrm>
          <a:off x="3" y="1447798"/>
          <a:ext cx="9143998" cy="5181603"/>
        </p:xfrm>
        <a:graphic>
          <a:graphicData uri="http://schemas.openxmlformats.org/drawingml/2006/table">
            <a:tbl>
              <a:tblPr firstRow="1" firstCol="1" bandRow="1" bandCol="1">
                <a:tableStyleId>{5C22544A-7EE6-4342-B048-85BDC9FD1C3A}</a:tableStyleId>
              </a:tblPr>
              <a:tblGrid>
                <a:gridCol w="1423307"/>
                <a:gridCol w="1283607"/>
                <a:gridCol w="1284514"/>
                <a:gridCol w="1291771"/>
                <a:gridCol w="1284514"/>
                <a:gridCol w="1284514"/>
                <a:gridCol w="1291771"/>
              </a:tblGrid>
              <a:tr h="567955">
                <a:tc>
                  <a:txBody>
                    <a:bodyPr/>
                    <a:lstStyle/>
                    <a:p>
                      <a:pPr marL="0" marR="0">
                        <a:spcBef>
                          <a:spcPts val="0"/>
                        </a:spcBef>
                        <a:spcAft>
                          <a:spcPts val="0"/>
                        </a:spcAft>
                      </a:pPr>
                      <a:r>
                        <a:rPr lang="en-US" sz="1600" baseline="0" dirty="0">
                          <a:effectLst/>
                        </a:rPr>
                        <a:t> </a:t>
                      </a:r>
                      <a:endParaRPr lang="en-US" sz="1600" baseline="0" dirty="0">
                        <a:effectLst/>
                        <a:latin typeface="Times New Roman"/>
                        <a:ea typeface="MS Mincho"/>
                      </a:endParaRPr>
                    </a:p>
                  </a:txBody>
                  <a:tcPr marL="68580" marR="68580" marT="0" marB="0"/>
                </a:tc>
                <a:tc gridSpan="2">
                  <a:txBody>
                    <a:bodyPr/>
                    <a:lstStyle/>
                    <a:p>
                      <a:pPr marL="0" marR="0">
                        <a:spcBef>
                          <a:spcPts val="0"/>
                        </a:spcBef>
                        <a:spcAft>
                          <a:spcPts val="0"/>
                        </a:spcAft>
                      </a:pPr>
                      <a:r>
                        <a:rPr lang="en-US" sz="1600" baseline="0" dirty="0">
                          <a:effectLst/>
                        </a:rPr>
                        <a:t>Gross Enrollment</a:t>
                      </a:r>
                    </a:p>
                    <a:p>
                      <a:pPr marL="0" marR="0">
                        <a:spcBef>
                          <a:spcPts val="0"/>
                        </a:spcBef>
                        <a:spcAft>
                          <a:spcPts val="0"/>
                        </a:spcAft>
                      </a:pPr>
                      <a:r>
                        <a:rPr lang="en-US" sz="1600" baseline="0" dirty="0">
                          <a:effectLst/>
                        </a:rPr>
                        <a:t>Ratio (Relevant age)</a:t>
                      </a:r>
                      <a:endParaRPr lang="en-US" sz="1600" baseline="0" dirty="0">
                        <a:effectLst/>
                        <a:latin typeface="Times New Roman"/>
                        <a:ea typeface="MS Mincho"/>
                      </a:endParaRPr>
                    </a:p>
                  </a:txBody>
                  <a:tcPr marL="68580" marR="68580" marT="0" marB="0"/>
                </a:tc>
                <a:tc hMerge="1">
                  <a:txBody>
                    <a:bodyPr/>
                    <a:lstStyle/>
                    <a:p>
                      <a:endParaRPr lang="en-US"/>
                    </a:p>
                  </a:txBody>
                  <a:tcPr/>
                </a:tc>
                <a:tc>
                  <a:txBody>
                    <a:bodyPr/>
                    <a:lstStyle/>
                    <a:p>
                      <a:pPr marL="0" marR="0">
                        <a:spcBef>
                          <a:spcPts val="0"/>
                        </a:spcBef>
                        <a:spcAft>
                          <a:spcPts val="0"/>
                        </a:spcAft>
                      </a:pPr>
                      <a:r>
                        <a:rPr lang="en-US" sz="1600" baseline="0">
                          <a:effectLst/>
                        </a:rPr>
                        <a:t>Growth Factor</a:t>
                      </a:r>
                      <a:endParaRPr lang="en-US" sz="1600" baseline="0">
                        <a:effectLst/>
                        <a:latin typeface="Times New Roman"/>
                        <a:ea typeface="MS Mincho"/>
                      </a:endParaRPr>
                    </a:p>
                  </a:txBody>
                  <a:tcPr marL="68580" marR="68580" marT="0" marB="0"/>
                </a:tc>
                <a:tc gridSpan="2">
                  <a:txBody>
                    <a:bodyPr/>
                    <a:lstStyle/>
                    <a:p>
                      <a:pPr marL="0" marR="0">
                        <a:spcBef>
                          <a:spcPts val="0"/>
                        </a:spcBef>
                        <a:spcAft>
                          <a:spcPts val="0"/>
                        </a:spcAft>
                      </a:pPr>
                      <a:r>
                        <a:rPr lang="en-US" sz="1600" baseline="0">
                          <a:effectLst/>
                        </a:rPr>
                        <a:t>Teachers per million</a:t>
                      </a:r>
                    </a:p>
                    <a:p>
                      <a:pPr marL="0" marR="0">
                        <a:spcBef>
                          <a:spcPts val="0"/>
                        </a:spcBef>
                        <a:spcAft>
                          <a:spcPts val="0"/>
                        </a:spcAft>
                      </a:pPr>
                      <a:r>
                        <a:rPr lang="en-US" sz="1600" baseline="0">
                          <a:effectLst/>
                        </a:rPr>
                        <a:t>population</a:t>
                      </a:r>
                      <a:endParaRPr lang="en-US" sz="1600" baseline="0">
                        <a:effectLst/>
                        <a:latin typeface="Times New Roman"/>
                        <a:ea typeface="MS Mincho"/>
                      </a:endParaRPr>
                    </a:p>
                  </a:txBody>
                  <a:tcPr marL="68580" marR="68580" marT="0" marB="0"/>
                </a:tc>
                <a:tc hMerge="1">
                  <a:txBody>
                    <a:bodyPr/>
                    <a:lstStyle/>
                    <a:p>
                      <a:endParaRPr lang="en-US"/>
                    </a:p>
                  </a:txBody>
                  <a:tcPr/>
                </a:tc>
                <a:tc>
                  <a:txBody>
                    <a:bodyPr/>
                    <a:lstStyle/>
                    <a:p>
                      <a:pPr marL="0" marR="0">
                        <a:spcBef>
                          <a:spcPts val="0"/>
                        </a:spcBef>
                        <a:spcAft>
                          <a:spcPts val="0"/>
                        </a:spcAft>
                      </a:pPr>
                      <a:r>
                        <a:rPr lang="en-US" sz="1600" baseline="0">
                          <a:effectLst/>
                        </a:rPr>
                        <a:t>Growth Factor</a:t>
                      </a:r>
                      <a:endParaRPr lang="en-US" sz="1600" baseline="0">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 </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1995</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2000</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 </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1995</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2000</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 </a:t>
                      </a:r>
                      <a:endParaRPr lang="en-US" sz="1600" baseline="0">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North America</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61.7</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80.7</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1.31</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2980</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3612</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1.21</a:t>
                      </a:r>
                      <a:endParaRPr lang="en-US" sz="1600" baseline="0">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Asia/Oceania.</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28.8</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42.1</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1.46</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2162</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3205</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1.48</a:t>
                      </a:r>
                      <a:endParaRPr lang="en-US" sz="1600" baseline="0">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Europe</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32.3</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50.7</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1.57</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2042</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2393</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1.17</a:t>
                      </a:r>
                      <a:endParaRPr lang="en-US" sz="1600" baseline="0">
                        <a:effectLst/>
                        <a:latin typeface="Times New Roman"/>
                        <a:ea typeface="MS Mincho"/>
                      </a:endParaRPr>
                    </a:p>
                  </a:txBody>
                  <a:tcPr marL="68580" marR="68580" marT="0" marB="0"/>
                </a:tc>
              </a:tr>
              <a:tr h="637963">
                <a:tc>
                  <a:txBody>
                    <a:bodyPr/>
                    <a:lstStyle/>
                    <a:p>
                      <a:pPr marL="0" marR="0">
                        <a:spcBef>
                          <a:spcPts val="0"/>
                        </a:spcBef>
                        <a:spcAft>
                          <a:spcPts val="0"/>
                        </a:spcAft>
                      </a:pPr>
                      <a:r>
                        <a:rPr lang="en-US" sz="1600" baseline="0">
                          <a:effectLst/>
                        </a:rPr>
                        <a:t>Arab</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11.5</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14.9</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1.30</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653</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730</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1.12</a:t>
                      </a:r>
                      <a:endParaRPr lang="en-US" sz="1600" baseline="0">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Latin/Car.</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15.7</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19.4</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1.24</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1422</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1608</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1.13</a:t>
                      </a:r>
                      <a:endParaRPr lang="en-US" sz="1600" baseline="0">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India</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solidFill>
                            <a:srgbClr val="FF0000"/>
                          </a:solidFill>
                          <a:effectLst/>
                        </a:rPr>
                        <a:t>6</a:t>
                      </a:r>
                      <a:endParaRPr lang="en-US" sz="1600" baseline="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solidFill>
                            <a:srgbClr val="FF0000"/>
                          </a:solidFill>
                          <a:effectLst/>
                        </a:rPr>
                        <a:t>7.2</a:t>
                      </a:r>
                      <a:endParaRPr lang="en-US" sz="1600" baseline="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solidFill>
                            <a:srgbClr val="FF0000"/>
                          </a:solidFill>
                          <a:effectLst/>
                        </a:rPr>
                        <a:t>1.20</a:t>
                      </a:r>
                      <a:endParaRPr lang="en-US" sz="1600" baseline="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baseline="0">
                          <a:solidFill>
                            <a:srgbClr val="FF0000"/>
                          </a:solidFill>
                          <a:effectLst/>
                        </a:rPr>
                        <a:t>436</a:t>
                      </a:r>
                      <a:endParaRPr lang="en-US" sz="1600" baseline="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solidFill>
                            <a:srgbClr val="FF0000"/>
                          </a:solidFill>
                          <a:effectLst/>
                        </a:rPr>
                        <a:t>434</a:t>
                      </a:r>
                      <a:endParaRPr lang="en-US" sz="1600" baseline="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solidFill>
                            <a:srgbClr val="FF0000"/>
                          </a:solidFill>
                          <a:effectLst/>
                        </a:rPr>
                        <a:t>0.996</a:t>
                      </a:r>
                      <a:endParaRPr lang="en-US" sz="1600" baseline="0" dirty="0">
                        <a:solidFill>
                          <a:srgbClr val="FF0000"/>
                        </a:solidFill>
                        <a:effectLst/>
                        <a:latin typeface="Times New Roman"/>
                        <a:ea typeface="MS Mincho"/>
                      </a:endParaRPr>
                    </a:p>
                  </a:txBody>
                  <a:tcPr marL="68580" marR="68580" marT="0" marB="0"/>
                </a:tc>
              </a:tr>
              <a:tr h="567955">
                <a:tc>
                  <a:txBody>
                    <a:bodyPr/>
                    <a:lstStyle/>
                    <a:p>
                      <a:pPr marL="0" marR="0">
                        <a:spcBef>
                          <a:spcPts val="0"/>
                        </a:spcBef>
                        <a:spcAft>
                          <a:spcPts val="0"/>
                        </a:spcAft>
                      </a:pPr>
                      <a:r>
                        <a:rPr lang="en-US" sz="1600" baseline="0">
                          <a:effectLst/>
                        </a:rPr>
                        <a:t>World</a:t>
                      </a:r>
                    </a:p>
                    <a:p>
                      <a:pPr marL="0" marR="0">
                        <a:spcBef>
                          <a:spcPts val="0"/>
                        </a:spcBef>
                        <a:spcAft>
                          <a:spcPts val="0"/>
                        </a:spcAft>
                      </a:pPr>
                      <a:r>
                        <a:rPr lang="en-US" sz="1600" baseline="0">
                          <a:effectLst/>
                        </a:rPr>
                        <a:t>Total</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12.5</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a:effectLst/>
                        </a:rPr>
                        <a:t>17.4</a:t>
                      </a:r>
                      <a:endParaRPr lang="en-US" sz="1600" baseline="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139</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964</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1084</a:t>
                      </a:r>
                      <a:endParaRPr lang="en-US" sz="1600" baseline="0" dirty="0">
                        <a:effectLst/>
                        <a:latin typeface="Times New Roman"/>
                        <a:ea typeface="MS Mincho"/>
                      </a:endParaRPr>
                    </a:p>
                  </a:txBody>
                  <a:tcPr marL="68580" marR="68580" marT="0" marB="0"/>
                </a:tc>
                <a:tc>
                  <a:txBody>
                    <a:bodyPr/>
                    <a:lstStyle/>
                    <a:p>
                      <a:pPr marL="0" marR="0">
                        <a:spcBef>
                          <a:spcPts val="0"/>
                        </a:spcBef>
                        <a:spcAft>
                          <a:spcPts val="0"/>
                        </a:spcAft>
                      </a:pPr>
                      <a:r>
                        <a:rPr lang="en-US" sz="1600" baseline="0" dirty="0">
                          <a:effectLst/>
                        </a:rPr>
                        <a:t>112.5</a:t>
                      </a:r>
                      <a:endParaRPr lang="en-US" sz="1600" baseline="0" dirty="0">
                        <a:effectLst/>
                        <a:latin typeface="Times New Roman"/>
                        <a:ea typeface="MS Mincho"/>
                      </a:endParaRPr>
                    </a:p>
                  </a:txBody>
                  <a:tcPr marL="68580" marR="68580" marT="0" marB="0"/>
                </a:tc>
              </a:tr>
            </a:tbl>
          </a:graphicData>
        </a:graphic>
      </p:graphicFrame>
      <p:sp>
        <p:nvSpPr>
          <p:cNvPr id="6" name="Date Placeholder 5"/>
          <p:cNvSpPr>
            <a:spLocks noGrp="1"/>
          </p:cNvSpPr>
          <p:nvPr>
            <p:ph type="dt" sz="half" idx="10"/>
          </p:nvPr>
        </p:nvSpPr>
        <p:spPr/>
        <p:txBody>
          <a:bodyPr/>
          <a:lstStyle/>
          <a:p>
            <a:fld id="{D81CC203-646D-4748-9D69-27623B780E47}" type="datetime1">
              <a:rPr lang="en-US" smtClean="0"/>
              <a:pPr/>
              <a:t>4/10/2012</a:t>
            </a:fld>
            <a:endParaRPr lang="en-US"/>
          </a:p>
        </p:txBody>
      </p:sp>
      <p:sp>
        <p:nvSpPr>
          <p:cNvPr id="7" name="Footer Placeholder 6"/>
          <p:cNvSpPr>
            <a:spLocks noGrp="1"/>
          </p:cNvSpPr>
          <p:nvPr>
            <p:ph type="ftr" sz="quarter" idx="11"/>
          </p:nvPr>
        </p:nvSpPr>
        <p:spPr/>
        <p:txBody>
          <a:bodyPr/>
          <a:lstStyle/>
          <a:p>
            <a:r>
              <a:rPr lang="en-US" smtClean="0"/>
              <a:t>Higher Education Reforms (c) Shyam Sunder</a:t>
            </a:r>
            <a:endParaRPr lang="en-US"/>
          </a:p>
        </p:txBody>
      </p:sp>
      <p:sp>
        <p:nvSpPr>
          <p:cNvPr id="8" name="Slide Number Placeholder 7"/>
          <p:cNvSpPr>
            <a:spLocks noGrp="1"/>
          </p:cNvSpPr>
          <p:nvPr>
            <p:ph type="sldNum" sz="quarter" idx="12"/>
          </p:nvPr>
        </p:nvSpPr>
        <p:spPr/>
        <p:txBody>
          <a:bodyPr/>
          <a:lstStyle/>
          <a:p>
            <a:fld id="{9F405596-40A2-4CD5-98B4-13AC27EA9A19}" type="slidenum">
              <a:rPr lang="en-US" smtClean="0"/>
              <a:pPr/>
              <a:t>12</a:t>
            </a:fld>
            <a:endParaRPr lang="en-US"/>
          </a:p>
        </p:txBody>
      </p:sp>
    </p:spTree>
    <p:extLst>
      <p:ext uri="{BB962C8B-B14F-4D97-AF65-F5344CB8AC3E}">
        <p14:creationId xmlns:p14="http://schemas.microsoft.com/office/powerpoint/2010/main" xmlns="" val="621277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17410" name="Rectangle 2"/>
          <p:cNvSpPr>
            <a:spLocks noGrp="1" noChangeArrowheads="1"/>
          </p:cNvSpPr>
          <p:nvPr>
            <p:ph type="title"/>
          </p:nvPr>
        </p:nvSpPr>
        <p:spPr/>
        <p:txBody>
          <a:bodyPr/>
          <a:lstStyle/>
          <a:p>
            <a:r>
              <a:rPr lang="en-US" dirty="0"/>
              <a:t>An Inconvenient Truth</a:t>
            </a:r>
          </a:p>
        </p:txBody>
      </p:sp>
      <p:sp>
        <p:nvSpPr>
          <p:cNvPr id="17411" name="Rectangle 3"/>
          <p:cNvSpPr>
            <a:spLocks noGrp="1" noChangeArrowheads="1"/>
          </p:cNvSpPr>
          <p:nvPr>
            <p:ph type="body" idx="1"/>
          </p:nvPr>
        </p:nvSpPr>
        <p:spPr/>
        <p:txBody>
          <a:bodyPr/>
          <a:lstStyle/>
          <a:p>
            <a:pPr>
              <a:lnSpc>
                <a:spcPct val="90000"/>
              </a:lnSpc>
            </a:pPr>
            <a:r>
              <a:rPr lang="en-US" sz="2800" b="1" i="1" dirty="0">
                <a:solidFill>
                  <a:schemeClr val="folHlink"/>
                </a:solidFill>
              </a:rPr>
              <a:t>An inconvenient truth</a:t>
            </a:r>
            <a:r>
              <a:rPr lang="en-US" sz="2800" b="1" dirty="0"/>
              <a:t>:</a:t>
            </a:r>
            <a:r>
              <a:rPr lang="en-US" sz="2800" dirty="0"/>
              <a:t> India lags in innovation, is falling further behind—a largely unrecognized crisis</a:t>
            </a:r>
          </a:p>
          <a:p>
            <a:pPr>
              <a:lnSpc>
                <a:spcPct val="90000"/>
              </a:lnSpc>
            </a:pPr>
            <a:r>
              <a:rPr lang="en-US" sz="2800" dirty="0"/>
              <a:t>Research and scholarship lies at the narrow top of the educational pyramid (like a seed farm at the top of the pyramid of agriculture)</a:t>
            </a:r>
          </a:p>
          <a:p>
            <a:pPr lvl="1">
              <a:lnSpc>
                <a:spcPct val="90000"/>
              </a:lnSpc>
            </a:pPr>
            <a:r>
              <a:rPr lang="en-US" sz="2400" dirty="0" smtClean="0"/>
              <a:t>2.6 </a:t>
            </a:r>
            <a:r>
              <a:rPr lang="en-US" sz="2400" dirty="0" err="1" smtClean="0"/>
              <a:t>crore</a:t>
            </a:r>
            <a:r>
              <a:rPr lang="en-US" sz="2400" dirty="0" smtClean="0"/>
              <a:t> children born/</a:t>
            </a:r>
            <a:r>
              <a:rPr lang="en-US" sz="2400" dirty="0"/>
              <a:t>year</a:t>
            </a:r>
          </a:p>
          <a:p>
            <a:pPr lvl="1">
              <a:lnSpc>
                <a:spcPct val="90000"/>
              </a:lnSpc>
            </a:pPr>
            <a:r>
              <a:rPr lang="en-US" sz="2400" dirty="0" smtClean="0"/>
              <a:t>1 </a:t>
            </a:r>
            <a:r>
              <a:rPr lang="en-US" sz="2400" dirty="0" err="1" smtClean="0"/>
              <a:t>crore</a:t>
            </a:r>
            <a:r>
              <a:rPr lang="en-US" sz="2400" dirty="0" smtClean="0"/>
              <a:t> </a:t>
            </a:r>
            <a:r>
              <a:rPr lang="en-US" sz="2400" dirty="0"/>
              <a:t>in high school/year</a:t>
            </a:r>
          </a:p>
          <a:p>
            <a:pPr lvl="1">
              <a:lnSpc>
                <a:spcPct val="90000"/>
              </a:lnSpc>
            </a:pPr>
            <a:r>
              <a:rPr lang="en-US" sz="2400" dirty="0" smtClean="0"/>
              <a:t>40 lakh </a:t>
            </a:r>
            <a:r>
              <a:rPr lang="en-US" sz="2400" dirty="0"/>
              <a:t>in college/per year</a:t>
            </a:r>
          </a:p>
          <a:p>
            <a:pPr>
              <a:lnSpc>
                <a:spcPct val="90000"/>
              </a:lnSpc>
            </a:pPr>
            <a:r>
              <a:rPr lang="en-US" sz="2800" dirty="0"/>
              <a:t>Only 16,000 PhDs/per year</a:t>
            </a:r>
            <a:endParaRPr lang="en-US" sz="2800" b="1" dirty="0"/>
          </a:p>
        </p:txBody>
      </p:sp>
    </p:spTree>
    <p:extLst>
      <p:ext uri="{BB962C8B-B14F-4D97-AF65-F5344CB8AC3E}">
        <p14:creationId xmlns:p14="http://schemas.microsoft.com/office/powerpoint/2010/main" xmlns="" val="4170703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Scholarly Talent</a:t>
            </a:r>
            <a:endParaRPr lang="en-US" dirty="0"/>
          </a:p>
        </p:txBody>
      </p:sp>
      <p:sp>
        <p:nvSpPr>
          <p:cNvPr id="6" name="Content Placeholder 5"/>
          <p:cNvSpPr>
            <a:spLocks noGrp="1"/>
          </p:cNvSpPr>
          <p:nvPr>
            <p:ph idx="1"/>
          </p:nvPr>
        </p:nvSpPr>
        <p:spPr/>
        <p:txBody>
          <a:bodyPr>
            <a:normAutofit fontScale="77500" lnSpcReduction="20000"/>
          </a:bodyPr>
          <a:lstStyle/>
          <a:p>
            <a:r>
              <a:rPr lang="en-US" dirty="0"/>
              <a:t>In year 2006-2007 [the </a:t>
            </a:r>
            <a:r>
              <a:rPr lang="en-US" dirty="0" smtClean="0"/>
              <a:t>annual </a:t>
            </a:r>
            <a:r>
              <a:rPr lang="en-US" dirty="0"/>
              <a:t>report of </a:t>
            </a:r>
            <a:r>
              <a:rPr lang="en-US" dirty="0" smtClean="0"/>
              <a:t>AICTE], </a:t>
            </a:r>
            <a:r>
              <a:rPr lang="en-US" dirty="0"/>
              <a:t>faculty development programs affected </a:t>
            </a:r>
            <a:r>
              <a:rPr lang="en-US" dirty="0" smtClean="0"/>
              <a:t>1,350 individuals</a:t>
            </a:r>
          </a:p>
          <a:p>
            <a:r>
              <a:rPr lang="en-US" dirty="0" smtClean="0"/>
              <a:t>Granted </a:t>
            </a:r>
            <a:r>
              <a:rPr lang="en-US" dirty="0" err="1" smtClean="0"/>
              <a:t>Rs</a:t>
            </a:r>
            <a:r>
              <a:rPr lang="en-US" dirty="0" smtClean="0"/>
              <a:t>. 50,000 each to 10 out of 25 research proposals received</a:t>
            </a:r>
          </a:p>
          <a:p>
            <a:r>
              <a:rPr lang="en-US" dirty="0" smtClean="0"/>
              <a:t>Consuming the fruits of trees planted long ago</a:t>
            </a:r>
          </a:p>
          <a:p>
            <a:r>
              <a:rPr lang="en-US" dirty="0"/>
              <a:t>Unless </a:t>
            </a:r>
            <a:r>
              <a:rPr lang="en-US" dirty="0" smtClean="0"/>
              <a:t>India </a:t>
            </a:r>
            <a:r>
              <a:rPr lang="en-US" dirty="0"/>
              <a:t>invests heavily in research </a:t>
            </a:r>
            <a:r>
              <a:rPr lang="en-US" dirty="0" smtClean="0"/>
              <a:t>and </a:t>
            </a:r>
            <a:r>
              <a:rPr lang="en-US" dirty="0"/>
              <a:t>doctoral education </a:t>
            </a:r>
            <a:r>
              <a:rPr lang="en-US" dirty="0" smtClean="0"/>
              <a:t>today </a:t>
            </a:r>
            <a:r>
              <a:rPr lang="en-US" dirty="0"/>
              <a:t>the quality of its higher education will continue to decline, with serious consequences for its </a:t>
            </a:r>
            <a:r>
              <a:rPr lang="en-US" dirty="0" smtClean="0"/>
              <a:t>economy</a:t>
            </a:r>
          </a:p>
          <a:p>
            <a:r>
              <a:rPr lang="en-US" dirty="0" smtClean="0"/>
              <a:t>Evidence </a:t>
            </a:r>
            <a:r>
              <a:rPr lang="en-US" dirty="0"/>
              <a:t>that this decline has been continuing for </a:t>
            </a:r>
            <a:r>
              <a:rPr lang="en-US" dirty="0" smtClean="0"/>
              <a:t>years</a:t>
            </a:r>
          </a:p>
          <a:p>
            <a:r>
              <a:rPr lang="en-US" dirty="0" smtClean="0"/>
              <a:t>The </a:t>
            </a:r>
            <a:r>
              <a:rPr lang="en-US" dirty="0"/>
              <a:t>technology boom may lose steam as Indian firms move their operations to other countries where they can find well-educated employees in large </a:t>
            </a:r>
            <a:r>
              <a:rPr lang="en-US" dirty="0" smtClean="0"/>
              <a:t>numbers </a:t>
            </a:r>
            <a:endParaRPr lang="en-US" dirty="0"/>
          </a:p>
          <a:p>
            <a:endParaRPr lang="en-US" dirty="0" smtClean="0"/>
          </a:p>
          <a:p>
            <a:endParaRPr lang="en-US" dirty="0" smtClean="0"/>
          </a:p>
          <a:p>
            <a:endParaRPr lang="en-US" dirty="0"/>
          </a:p>
        </p:txBody>
      </p:sp>
      <p:sp>
        <p:nvSpPr>
          <p:cNvPr id="3" name="Date Placeholder 2"/>
          <p:cNvSpPr>
            <a:spLocks noGrp="1"/>
          </p:cNvSpPr>
          <p:nvPr>
            <p:ph type="dt" sz="half" idx="10"/>
          </p:nvPr>
        </p:nvSpPr>
        <p:spPr/>
        <p:txBody>
          <a:bodyPr/>
          <a:lstStyle/>
          <a:p>
            <a:fld id="{BE64E4A6-8477-45BF-88EB-2DA4326D8D38}" type="datetime1">
              <a:rPr lang="en-US" smtClean="0"/>
              <a:pPr/>
              <a:t>4/10/2012</a:t>
            </a:fld>
            <a:endParaRPr lang="en-US"/>
          </a:p>
        </p:txBody>
      </p:sp>
      <p:sp>
        <p:nvSpPr>
          <p:cNvPr id="4" name="Footer Placeholder 3"/>
          <p:cNvSpPr>
            <a:spLocks noGrp="1"/>
          </p:cNvSpPr>
          <p:nvPr>
            <p:ph type="ftr" sz="quarter" idx="11"/>
          </p:nvPr>
        </p:nvSpPr>
        <p:spPr/>
        <p:txBody>
          <a:bodyPr/>
          <a:lstStyle/>
          <a:p>
            <a:r>
              <a:rPr lang="en-US" smtClean="0"/>
              <a:t>Higher Education Reforms (c) Shyam Sunder</a:t>
            </a:r>
            <a:endParaRPr lang="en-US"/>
          </a:p>
        </p:txBody>
      </p:sp>
      <p:sp>
        <p:nvSpPr>
          <p:cNvPr id="5" name="Slide Number Placeholder 4"/>
          <p:cNvSpPr>
            <a:spLocks noGrp="1"/>
          </p:cNvSpPr>
          <p:nvPr>
            <p:ph type="sldNum" sz="quarter" idx="12"/>
          </p:nvPr>
        </p:nvSpPr>
        <p:spPr/>
        <p:txBody>
          <a:bodyPr/>
          <a:lstStyle/>
          <a:p>
            <a:fld id="{9F405596-40A2-4CD5-98B4-13AC27EA9A19}" type="slidenum">
              <a:rPr lang="en-US" smtClean="0"/>
              <a:pPr/>
              <a:t>14</a:t>
            </a:fld>
            <a:endParaRPr lang="en-US"/>
          </a:p>
        </p:txBody>
      </p:sp>
    </p:spTree>
    <p:extLst>
      <p:ext uri="{BB962C8B-B14F-4D97-AF65-F5344CB8AC3E}">
        <p14:creationId xmlns:p14="http://schemas.microsoft.com/office/powerpoint/2010/main" xmlns="" val="2208222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94210" name="Rectangle 2"/>
          <p:cNvSpPr>
            <a:spLocks noGrp="1" noChangeArrowheads="1"/>
          </p:cNvSpPr>
          <p:nvPr>
            <p:ph type="title"/>
          </p:nvPr>
        </p:nvSpPr>
        <p:spPr>
          <a:xfrm>
            <a:off x="457200" y="274638"/>
            <a:ext cx="8229600" cy="944562"/>
          </a:xfrm>
        </p:spPr>
        <p:txBody>
          <a:bodyPr>
            <a:normAutofit fontScale="90000"/>
          </a:bodyPr>
          <a:lstStyle/>
          <a:p>
            <a:r>
              <a:rPr lang="en-US" sz="4000" dirty="0" smtClean="0"/>
              <a:t>Structure </a:t>
            </a:r>
            <a:r>
              <a:rPr lang="en-US" sz="4000" dirty="0"/>
              <a:t>of Innovation/Research in India</a:t>
            </a:r>
          </a:p>
        </p:txBody>
      </p:sp>
      <p:sp>
        <p:nvSpPr>
          <p:cNvPr id="94211" name="Rectangle 3"/>
          <p:cNvSpPr>
            <a:spLocks noGrp="1" noChangeArrowheads="1"/>
          </p:cNvSpPr>
          <p:nvPr>
            <p:ph type="body" idx="1"/>
          </p:nvPr>
        </p:nvSpPr>
        <p:spPr>
          <a:xfrm>
            <a:off x="457200" y="1295400"/>
            <a:ext cx="8229600" cy="4830763"/>
          </a:xfrm>
        </p:spPr>
        <p:txBody>
          <a:bodyPr>
            <a:noAutofit/>
          </a:bodyPr>
          <a:lstStyle/>
          <a:p>
            <a:pPr>
              <a:lnSpc>
                <a:spcPct val="80000"/>
              </a:lnSpc>
            </a:pPr>
            <a:r>
              <a:rPr lang="en-US" altLang="ja-JP" sz="2400" dirty="0">
                <a:ea typeface="MS PGothic" pitchFamily="34" charset="-128"/>
              </a:rPr>
              <a:t>Structural obstacles to promote research and </a:t>
            </a:r>
            <a:r>
              <a:rPr lang="en-US" altLang="ja-JP" sz="2400" dirty="0" smtClean="0">
                <a:ea typeface="MS PGothic" pitchFamily="34" charset="-128"/>
              </a:rPr>
              <a:t>innovation</a:t>
            </a:r>
            <a:endParaRPr lang="en-US" altLang="ja-JP" sz="2400" dirty="0">
              <a:ea typeface="MS PGothic" pitchFamily="34" charset="-128"/>
            </a:endParaRPr>
          </a:p>
          <a:p>
            <a:pPr>
              <a:lnSpc>
                <a:spcPct val="80000"/>
              </a:lnSpc>
            </a:pPr>
            <a:r>
              <a:rPr lang="en-US" altLang="ja-JP" sz="2400" dirty="0" smtClean="0">
                <a:ea typeface="MS PGothic" pitchFamily="34" charset="-128"/>
              </a:rPr>
              <a:t>After independence</a:t>
            </a:r>
            <a:r>
              <a:rPr lang="en-US" altLang="ja-JP" sz="2400" dirty="0">
                <a:ea typeface="MS PGothic" pitchFamily="34" charset="-128"/>
              </a:rPr>
              <a:t>, </a:t>
            </a:r>
            <a:r>
              <a:rPr lang="en-US" altLang="ja-JP" sz="2400" dirty="0" smtClean="0">
                <a:ea typeface="MS PGothic" pitchFamily="34" charset="-128"/>
              </a:rPr>
              <a:t>set </a:t>
            </a:r>
            <a:r>
              <a:rPr lang="en-US" altLang="ja-JP" sz="2400" dirty="0">
                <a:ea typeface="MS PGothic" pitchFamily="34" charset="-128"/>
              </a:rPr>
              <a:t>up specialized research </a:t>
            </a:r>
            <a:r>
              <a:rPr lang="en-US" altLang="ja-JP" sz="2400" dirty="0" smtClean="0">
                <a:ea typeface="MS PGothic" pitchFamily="34" charset="-128"/>
              </a:rPr>
              <a:t>organizations </a:t>
            </a:r>
            <a:r>
              <a:rPr lang="en-US" altLang="ja-JP" sz="2400" dirty="0">
                <a:ea typeface="MS PGothic" pitchFamily="34" charset="-128"/>
              </a:rPr>
              <a:t>initially attracted </a:t>
            </a:r>
            <a:r>
              <a:rPr lang="en-US" altLang="ja-JP" sz="2400" dirty="0" smtClean="0">
                <a:ea typeface="MS PGothic" pitchFamily="34" charset="-128"/>
              </a:rPr>
              <a:t>talented </a:t>
            </a:r>
            <a:r>
              <a:rPr lang="en-US" altLang="ja-JP" sz="2400" dirty="0">
                <a:ea typeface="MS PGothic" pitchFamily="34" charset="-128"/>
              </a:rPr>
              <a:t>scientists and engineers </a:t>
            </a:r>
            <a:r>
              <a:rPr lang="en-US" altLang="ja-JP" sz="2400" dirty="0" smtClean="0">
                <a:ea typeface="MS PGothic" pitchFamily="34" charset="-128"/>
              </a:rPr>
              <a:t>to research</a:t>
            </a:r>
            <a:endParaRPr lang="en-US" altLang="ja-JP" sz="2400" dirty="0">
              <a:ea typeface="MS PGothic" pitchFamily="34" charset="-128"/>
            </a:endParaRPr>
          </a:p>
          <a:p>
            <a:pPr>
              <a:lnSpc>
                <a:spcPct val="80000"/>
              </a:lnSpc>
            </a:pPr>
            <a:r>
              <a:rPr lang="en-US" altLang="ja-JP" sz="2400" dirty="0" smtClean="0">
                <a:ea typeface="MS PGothic" pitchFamily="34" charset="-128"/>
              </a:rPr>
              <a:t>Were </a:t>
            </a:r>
            <a:r>
              <a:rPr lang="en-US" altLang="ja-JP" sz="2400" dirty="0">
                <a:ea typeface="MS PGothic" pitchFamily="34" charset="-128"/>
              </a:rPr>
              <a:t>well financed by government, </a:t>
            </a:r>
            <a:r>
              <a:rPr lang="en-US" altLang="ja-JP" sz="2400" dirty="0" smtClean="0">
                <a:ea typeface="MS PGothic" pitchFamily="34" charset="-128"/>
              </a:rPr>
              <a:t>had </a:t>
            </a:r>
            <a:r>
              <a:rPr lang="en-US" altLang="ja-JP" sz="2400" dirty="0">
                <a:ea typeface="MS PGothic" pitchFamily="34" charset="-128"/>
              </a:rPr>
              <a:t>little contact with education, industry or the market (business was a dirty </a:t>
            </a:r>
            <a:r>
              <a:rPr lang="en-US" altLang="ja-JP" sz="2400" dirty="0" smtClean="0">
                <a:ea typeface="MS PGothic" pitchFamily="34" charset="-128"/>
              </a:rPr>
              <a:t>word)</a:t>
            </a:r>
            <a:endParaRPr lang="en-US" altLang="ja-JP" sz="2400" dirty="0">
              <a:ea typeface="MS PGothic" pitchFamily="34" charset="-128"/>
            </a:endParaRPr>
          </a:p>
          <a:p>
            <a:pPr>
              <a:lnSpc>
                <a:spcPct val="80000"/>
              </a:lnSpc>
            </a:pPr>
            <a:r>
              <a:rPr lang="en-US" altLang="ja-JP" sz="2400" dirty="0">
                <a:ea typeface="MS PGothic" pitchFamily="34" charset="-128"/>
              </a:rPr>
              <a:t>With </a:t>
            </a:r>
            <a:r>
              <a:rPr lang="en-US" altLang="ja-JP" sz="2400" dirty="0" smtClean="0">
                <a:ea typeface="MS PGothic" pitchFamily="34" charset="-128"/>
              </a:rPr>
              <a:t>a </a:t>
            </a:r>
            <a:r>
              <a:rPr lang="en-US" altLang="ja-JP" sz="2400" dirty="0">
                <a:ea typeface="MS PGothic" pitchFamily="34" charset="-128"/>
              </a:rPr>
              <a:t>few exceptions, </a:t>
            </a:r>
            <a:r>
              <a:rPr lang="en-US" altLang="ja-JP" sz="2400" dirty="0" smtClean="0">
                <a:ea typeface="MS PGothic" pitchFamily="34" charset="-128"/>
              </a:rPr>
              <a:t>isolated </a:t>
            </a:r>
            <a:r>
              <a:rPr lang="en-US" altLang="ja-JP" sz="2400" dirty="0">
                <a:ea typeface="MS PGothic" pitchFamily="34" charset="-128"/>
              </a:rPr>
              <a:t>from the fresh air and inconvenient discipline of the market and contact with the young minds, most </a:t>
            </a:r>
            <a:r>
              <a:rPr lang="en-US" altLang="ja-JP" sz="2400" dirty="0" smtClean="0">
                <a:ea typeface="MS PGothic" pitchFamily="34" charset="-128"/>
              </a:rPr>
              <a:t>laboratories </a:t>
            </a:r>
            <a:r>
              <a:rPr lang="en-US" altLang="ja-JP" sz="2400" dirty="0">
                <a:ea typeface="MS PGothic" pitchFamily="34" charset="-128"/>
              </a:rPr>
              <a:t>gradually fell into bureaucratic routine, promoting largely by seniority, spending </a:t>
            </a:r>
            <a:r>
              <a:rPr lang="en-US" altLang="ja-JP" sz="2400" dirty="0" smtClean="0">
                <a:ea typeface="MS PGothic" pitchFamily="34" charset="-128"/>
              </a:rPr>
              <a:t>the budget, </a:t>
            </a:r>
            <a:r>
              <a:rPr lang="en-US" altLang="ja-JP" sz="2400" dirty="0">
                <a:ea typeface="MS PGothic" pitchFamily="34" charset="-128"/>
              </a:rPr>
              <a:t>producing little research </a:t>
            </a:r>
            <a:r>
              <a:rPr lang="en-US" altLang="ja-JP" sz="2400" dirty="0" smtClean="0">
                <a:ea typeface="MS PGothic" pitchFamily="34" charset="-128"/>
              </a:rPr>
              <a:t>or innovation (</a:t>
            </a:r>
            <a:r>
              <a:rPr lang="en-US" altLang="ja-JP" sz="2400" dirty="0">
                <a:ea typeface="MS PGothic" pitchFamily="34" charset="-128"/>
              </a:rPr>
              <a:t>India hardly appears in the world research map)</a:t>
            </a:r>
          </a:p>
          <a:p>
            <a:pPr>
              <a:lnSpc>
                <a:spcPct val="80000"/>
              </a:lnSpc>
            </a:pPr>
            <a:r>
              <a:rPr lang="en-US" altLang="ja-JP" sz="2400" dirty="0">
                <a:ea typeface="MS PGothic" pitchFamily="34" charset="-128"/>
              </a:rPr>
              <a:t>The civil services that run these organizations, e.g., Council for Scientific and Industrial Research, control much of government budget for promoting innovation</a:t>
            </a:r>
          </a:p>
        </p:txBody>
      </p:sp>
    </p:spTree>
    <p:extLst>
      <p:ext uri="{BB962C8B-B14F-4D97-AF65-F5344CB8AC3E}">
        <p14:creationId xmlns:p14="http://schemas.microsoft.com/office/powerpoint/2010/main" xmlns="" val="2866721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95234" name="Rectangle 2"/>
          <p:cNvSpPr>
            <a:spLocks noGrp="1" noChangeArrowheads="1"/>
          </p:cNvSpPr>
          <p:nvPr>
            <p:ph type="title"/>
          </p:nvPr>
        </p:nvSpPr>
        <p:spPr/>
        <p:txBody>
          <a:bodyPr>
            <a:normAutofit fontScale="90000"/>
          </a:bodyPr>
          <a:lstStyle/>
          <a:p>
            <a:r>
              <a:rPr lang="en-US" sz="4000"/>
              <a:t>Policy of Separating Research from Education</a:t>
            </a:r>
          </a:p>
        </p:txBody>
      </p:sp>
      <p:sp>
        <p:nvSpPr>
          <p:cNvPr id="95235" name="Rectangle 3"/>
          <p:cNvSpPr>
            <a:spLocks noGrp="1" noChangeArrowheads="1"/>
          </p:cNvSpPr>
          <p:nvPr>
            <p:ph type="body" idx="1"/>
          </p:nvPr>
        </p:nvSpPr>
        <p:spPr/>
        <p:txBody>
          <a:bodyPr>
            <a:noAutofit/>
          </a:bodyPr>
          <a:lstStyle/>
          <a:p>
            <a:pPr>
              <a:lnSpc>
                <a:spcPct val="80000"/>
              </a:lnSpc>
            </a:pPr>
            <a:r>
              <a:rPr lang="en-US" altLang="ja-JP" sz="2400" dirty="0">
                <a:ea typeface="MS PGothic" pitchFamily="34" charset="-128"/>
              </a:rPr>
              <a:t>Second, most of the government budget for innovation </a:t>
            </a:r>
            <a:r>
              <a:rPr lang="en-US" altLang="ja-JP" sz="2400" dirty="0" smtClean="0">
                <a:ea typeface="MS PGothic" pitchFamily="34" charset="-128"/>
              </a:rPr>
              <a:t>captured </a:t>
            </a:r>
            <a:r>
              <a:rPr lang="en-US" altLang="ja-JP" sz="2400" dirty="0">
                <a:ea typeface="MS PGothic" pitchFamily="34" charset="-128"/>
              </a:rPr>
              <a:t>by these organizations, leaving little for </a:t>
            </a:r>
            <a:r>
              <a:rPr lang="en-US" altLang="ja-JP" sz="2400" dirty="0" smtClean="0">
                <a:ea typeface="MS PGothic" pitchFamily="34" charset="-128"/>
              </a:rPr>
              <a:t>universities</a:t>
            </a:r>
            <a:endParaRPr lang="en-US" altLang="ja-JP" sz="2400" dirty="0">
              <a:ea typeface="MS PGothic" pitchFamily="34" charset="-128"/>
            </a:endParaRPr>
          </a:p>
          <a:p>
            <a:pPr>
              <a:lnSpc>
                <a:spcPct val="80000"/>
              </a:lnSpc>
            </a:pPr>
            <a:r>
              <a:rPr lang="en-US" altLang="ja-JP" sz="2400" dirty="0">
                <a:ea typeface="MS PGothic" pitchFamily="34" charset="-128"/>
              </a:rPr>
              <a:t>Third, isolation of research from the education of the young </a:t>
            </a:r>
          </a:p>
          <a:p>
            <a:pPr>
              <a:lnSpc>
                <a:spcPct val="80000"/>
              </a:lnSpc>
            </a:pPr>
            <a:r>
              <a:rPr lang="en-US" altLang="ja-JP" sz="2400" dirty="0">
                <a:ea typeface="MS PGothic" pitchFamily="34" charset="-128"/>
              </a:rPr>
              <a:t>Universities reduced to classrooms </a:t>
            </a:r>
            <a:r>
              <a:rPr lang="en-US" altLang="ja-JP" sz="2400" dirty="0" smtClean="0">
                <a:ea typeface="MS PGothic" pitchFamily="34" charset="-128"/>
              </a:rPr>
              <a:t>printing </a:t>
            </a:r>
            <a:r>
              <a:rPr lang="en-US" altLang="ja-JP" sz="2400" dirty="0">
                <a:ea typeface="MS PGothic" pitchFamily="34" charset="-128"/>
              </a:rPr>
              <a:t>diplomas</a:t>
            </a:r>
          </a:p>
          <a:p>
            <a:pPr>
              <a:lnSpc>
                <a:spcPct val="80000"/>
              </a:lnSpc>
            </a:pPr>
            <a:r>
              <a:rPr lang="en-US" altLang="ja-JP" sz="2400" dirty="0">
                <a:ea typeface="MS PGothic" pitchFamily="34" charset="-128"/>
              </a:rPr>
              <a:t>Starved of talent in </a:t>
            </a:r>
            <a:r>
              <a:rPr lang="en-US" altLang="ja-JP" sz="2400" dirty="0" smtClean="0">
                <a:ea typeface="MS PGothic" pitchFamily="34" charset="-128"/>
              </a:rPr>
              <a:t>faculty, </a:t>
            </a:r>
            <a:r>
              <a:rPr lang="en-US" altLang="ja-JP" sz="2400" dirty="0">
                <a:ea typeface="MS PGothic" pitchFamily="34" charset="-128"/>
              </a:rPr>
              <a:t>funding for innovation, and research culture. In </a:t>
            </a:r>
            <a:r>
              <a:rPr lang="en-US" altLang="ja-JP" sz="2400" dirty="0" smtClean="0">
                <a:ea typeface="MS PGothic" pitchFamily="34" charset="-128"/>
              </a:rPr>
              <a:t>such environment</a:t>
            </a:r>
            <a:r>
              <a:rPr lang="en-US" altLang="ja-JP" sz="2400" dirty="0">
                <a:ea typeface="MS PGothic" pitchFamily="34" charset="-128"/>
              </a:rPr>
              <a:t>, even talented students </a:t>
            </a:r>
            <a:r>
              <a:rPr lang="en-US" altLang="ja-JP" sz="2400" dirty="0" smtClean="0">
                <a:ea typeface="MS PGothic" pitchFamily="34" charset="-128"/>
              </a:rPr>
              <a:t>had no </a:t>
            </a:r>
            <a:r>
              <a:rPr lang="en-US" altLang="ja-JP" sz="2400" dirty="0">
                <a:ea typeface="MS PGothic" pitchFamily="34" charset="-128"/>
              </a:rPr>
              <a:t>exposure to research, </a:t>
            </a:r>
            <a:r>
              <a:rPr lang="en-US" altLang="ja-JP" sz="2400" dirty="0" smtClean="0">
                <a:ea typeface="MS PGothic" pitchFamily="34" charset="-128"/>
              </a:rPr>
              <a:t>no </a:t>
            </a:r>
            <a:r>
              <a:rPr lang="en-US" altLang="ja-JP" sz="2400" dirty="0">
                <a:ea typeface="MS PGothic" pitchFamily="34" charset="-128"/>
              </a:rPr>
              <a:t>opportunities for even accidental discovery of their affinity for innovation. </a:t>
            </a:r>
          </a:p>
          <a:p>
            <a:pPr>
              <a:lnSpc>
                <a:spcPct val="80000"/>
              </a:lnSpc>
            </a:pPr>
            <a:r>
              <a:rPr lang="en-US" altLang="ja-JP" sz="2400" dirty="0">
                <a:ea typeface="MS PGothic" pitchFamily="34" charset="-128"/>
              </a:rPr>
              <a:t>The few PhD programs that existed could not attract </a:t>
            </a:r>
            <a:r>
              <a:rPr lang="en-US" altLang="ja-JP" sz="2400" dirty="0" smtClean="0">
                <a:ea typeface="MS PGothic" pitchFamily="34" charset="-128"/>
              </a:rPr>
              <a:t>young talent</a:t>
            </a:r>
            <a:endParaRPr lang="en-US" altLang="ja-JP" sz="2400" dirty="0">
              <a:ea typeface="MS PGothic" pitchFamily="34" charset="-128"/>
            </a:endParaRPr>
          </a:p>
          <a:p>
            <a:pPr>
              <a:lnSpc>
                <a:spcPct val="80000"/>
              </a:lnSpc>
            </a:pPr>
            <a:r>
              <a:rPr lang="en-US" altLang="ja-JP" sz="2400" dirty="0">
                <a:ea typeface="MS PGothic" pitchFamily="34" charset="-128"/>
              </a:rPr>
              <a:t>Most members of faculty could not do or supervise research </a:t>
            </a:r>
          </a:p>
          <a:p>
            <a:pPr>
              <a:lnSpc>
                <a:spcPct val="80000"/>
              </a:lnSpc>
            </a:pPr>
            <a:r>
              <a:rPr lang="en-US" altLang="ja-JP" sz="2400" dirty="0" smtClean="0">
                <a:ea typeface="MS PGothic" pitchFamily="34" charset="-128"/>
              </a:rPr>
              <a:t>The </a:t>
            </a:r>
            <a:r>
              <a:rPr lang="en-US" altLang="ja-JP" sz="2400" dirty="0">
                <a:ea typeface="MS PGothic" pitchFamily="34" charset="-128"/>
              </a:rPr>
              <a:t>quality of people entering the PhD program lowered the </a:t>
            </a:r>
            <a:r>
              <a:rPr lang="en-US" altLang="ja-JP" sz="2400" dirty="0" smtClean="0">
                <a:ea typeface="MS PGothic" pitchFamily="34" charset="-128"/>
              </a:rPr>
              <a:t>social regard for academia; this </a:t>
            </a:r>
            <a:r>
              <a:rPr lang="en-US" altLang="ja-JP" sz="2400" dirty="0">
                <a:ea typeface="MS PGothic" pitchFamily="34" charset="-128"/>
              </a:rPr>
              <a:t>vicious cycle of mutual reinforcement </a:t>
            </a:r>
            <a:r>
              <a:rPr lang="en-US" altLang="ja-JP" sz="2400" dirty="0" smtClean="0">
                <a:ea typeface="MS PGothic" pitchFamily="34" charset="-128"/>
              </a:rPr>
              <a:t>continues</a:t>
            </a:r>
            <a:endParaRPr lang="en-US" altLang="ja-JP" sz="2400" dirty="0">
              <a:ea typeface="MS PGothic" pitchFamily="34" charset="-128"/>
            </a:endParaRPr>
          </a:p>
        </p:txBody>
      </p:sp>
    </p:spTree>
    <p:extLst>
      <p:ext uri="{BB962C8B-B14F-4D97-AF65-F5344CB8AC3E}">
        <p14:creationId xmlns:p14="http://schemas.microsoft.com/office/powerpoint/2010/main" xmlns="" val="2508373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Separation of Research from Teaching</a:t>
            </a:r>
            <a:endParaRPr lang="en-US" dirty="0"/>
          </a:p>
        </p:txBody>
      </p:sp>
      <p:sp>
        <p:nvSpPr>
          <p:cNvPr id="3" name="Content Placeholder 2"/>
          <p:cNvSpPr>
            <a:spLocks noGrp="1"/>
          </p:cNvSpPr>
          <p:nvPr>
            <p:ph idx="1"/>
          </p:nvPr>
        </p:nvSpPr>
        <p:spPr>
          <a:xfrm>
            <a:off x="457200" y="1219200"/>
            <a:ext cx="8229600" cy="4906963"/>
          </a:xfrm>
        </p:spPr>
        <p:txBody>
          <a:bodyPr>
            <a:normAutofit fontScale="25000" lnSpcReduction="20000"/>
          </a:bodyPr>
          <a:lstStyle/>
          <a:p>
            <a:r>
              <a:rPr lang="en-US" sz="9600" dirty="0" smtClean="0"/>
              <a:t>System of independent bunkers for research and teaching, had devastating consequences</a:t>
            </a:r>
          </a:p>
          <a:p>
            <a:r>
              <a:rPr lang="en-US" sz="9600" dirty="0" smtClean="0"/>
              <a:t>Neither research (no youth) nor education (no money and talent)</a:t>
            </a:r>
          </a:p>
          <a:p>
            <a:r>
              <a:rPr lang="en-US" sz="9600" dirty="0" smtClean="0"/>
              <a:t>Functioning by civil service rules, little mobility, competition, or industry contact</a:t>
            </a:r>
          </a:p>
          <a:p>
            <a:r>
              <a:rPr lang="en-US" sz="9600" dirty="0" smtClean="0"/>
              <a:t>Low quality of students in PhD programs</a:t>
            </a:r>
          </a:p>
          <a:p>
            <a:r>
              <a:rPr lang="en-US" sz="9600" dirty="0" smtClean="0"/>
              <a:t>Narrowly defined disciplinary charters of research labs as well as educational institutions</a:t>
            </a:r>
          </a:p>
          <a:p>
            <a:r>
              <a:rPr lang="en-US" sz="9600" dirty="0"/>
              <a:t>S</a:t>
            </a:r>
            <a:r>
              <a:rPr lang="en-US" sz="9600" dirty="0" smtClean="0"/>
              <a:t>ignboards of “National Institute of XYZ” in and around Delhi (e.g., National </a:t>
            </a:r>
            <a:r>
              <a:rPr lang="en-US" sz="9600" dirty="0" err="1" smtClean="0"/>
              <a:t>Defence</a:t>
            </a:r>
            <a:r>
              <a:rPr lang="en-US" sz="9600" dirty="0" smtClean="0"/>
              <a:t> University at 3B rupees, 200 acres, why not on a university campus?)</a:t>
            </a:r>
          </a:p>
          <a:p>
            <a:r>
              <a:rPr lang="en-US" sz="9600" dirty="0" smtClean="0"/>
              <a:t>Consequences of free-standing special purpose universities</a:t>
            </a:r>
          </a:p>
          <a:p>
            <a:r>
              <a:rPr lang="en-US" sz="9600" dirty="0" smtClean="0"/>
              <a:t>Legislative and financial controls: 15 councils each with its own act of Parliament; every ministry is an education ministry</a:t>
            </a:r>
          </a:p>
          <a:p>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C031F62A-7CAB-4CBC-B24F-98E0629B7962}"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17</a:t>
            </a:fld>
            <a:endParaRPr lang="en-US"/>
          </a:p>
        </p:txBody>
      </p:sp>
    </p:spTree>
    <p:extLst>
      <p:ext uri="{BB962C8B-B14F-4D97-AF65-F5344CB8AC3E}">
        <p14:creationId xmlns:p14="http://schemas.microsoft.com/office/powerpoint/2010/main" xmlns="" val="2306258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 Decided to Change</a:t>
            </a:r>
            <a:endParaRPr lang="en-US" dirty="0"/>
          </a:p>
        </p:txBody>
      </p:sp>
      <p:sp>
        <p:nvSpPr>
          <p:cNvPr id="3" name="Content Placeholder 2"/>
          <p:cNvSpPr>
            <a:spLocks noGrp="1"/>
          </p:cNvSpPr>
          <p:nvPr>
            <p:ph idx="1"/>
          </p:nvPr>
        </p:nvSpPr>
        <p:spPr/>
        <p:txBody>
          <a:bodyPr>
            <a:normAutofit fontScale="62500" lnSpcReduction="20000"/>
          </a:bodyPr>
          <a:lstStyle/>
          <a:p>
            <a:r>
              <a:rPr lang="en-US" dirty="0"/>
              <a:t>But this centralized monolithic structure, inherited from the past, has its limitations. Sarkozy has decided that the French scientific system will instead pursue the model that has been so successful in other highly developed nations, with powerful research universities at its </a:t>
            </a:r>
            <a:r>
              <a:rPr lang="en-US" dirty="0" err="1"/>
              <a:t>centre</a:t>
            </a:r>
            <a:r>
              <a:rPr lang="en-US" dirty="0"/>
              <a:t>. One of his first actions after being elected in 2007 was to pass a law giving the universities autonomy from centralized state control. They can now manage their own land and buildings, entirely handle their own budgets and have some flexibility to set researchers' salaries as they see fit, instead of being tied to rigid national salary scales — this gives them more openness and freedom to retain, or to attract, the best researchers…. But universities have become the main operators, in charge of organizing their own research strategies. That has been accompanied by a marked shift away from the dominance of recurrent research funding, where the agencies funded labs on a rolling basis, to one where individual labs compete nationally for funding on the basis of grant proposals for projects… </a:t>
            </a:r>
            <a:r>
              <a:rPr lang="en-US" dirty="0" smtClean="0"/>
              <a:t>(</a:t>
            </a:r>
            <a:r>
              <a:rPr lang="en-US" dirty="0" err="1"/>
              <a:t>Munnich</a:t>
            </a:r>
            <a:r>
              <a:rPr lang="en-US" dirty="0"/>
              <a:t>, the Scientific Advisor to the French </a:t>
            </a:r>
            <a:r>
              <a:rPr lang="en-US" dirty="0" smtClean="0"/>
              <a:t>President, cited </a:t>
            </a:r>
            <a:r>
              <a:rPr lang="en-US" dirty="0"/>
              <a:t>in Butler, </a:t>
            </a:r>
            <a:r>
              <a:rPr lang="en-US" i="1" dirty="0"/>
              <a:t>Nature</a:t>
            </a:r>
            <a:r>
              <a:rPr lang="en-US" dirty="0"/>
              <a:t> 466, 20, 2010).</a:t>
            </a:r>
          </a:p>
          <a:p>
            <a:endParaRPr lang="en-US" dirty="0"/>
          </a:p>
        </p:txBody>
      </p:sp>
      <p:sp>
        <p:nvSpPr>
          <p:cNvPr id="4" name="Date Placeholder 3"/>
          <p:cNvSpPr>
            <a:spLocks noGrp="1"/>
          </p:cNvSpPr>
          <p:nvPr>
            <p:ph type="dt" sz="half" idx="10"/>
          </p:nvPr>
        </p:nvSpPr>
        <p:spPr/>
        <p:txBody>
          <a:bodyPr/>
          <a:lstStyle/>
          <a:p>
            <a:fld id="{DB80AA62-9B0B-44AC-AACC-A8FFDAA47467}"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18</a:t>
            </a:fld>
            <a:endParaRPr lang="en-US"/>
          </a:p>
        </p:txBody>
      </p:sp>
    </p:spTree>
    <p:extLst>
      <p:ext uri="{BB962C8B-B14F-4D97-AF65-F5344CB8AC3E}">
        <p14:creationId xmlns:p14="http://schemas.microsoft.com/office/powerpoint/2010/main" xmlns="" val="1551096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96258" name="Rectangle 2"/>
          <p:cNvSpPr>
            <a:spLocks noGrp="1" noChangeArrowheads="1"/>
          </p:cNvSpPr>
          <p:nvPr>
            <p:ph type="title"/>
          </p:nvPr>
        </p:nvSpPr>
        <p:spPr>
          <a:xfrm>
            <a:off x="457200" y="274638"/>
            <a:ext cx="8229600" cy="1020762"/>
          </a:xfrm>
        </p:spPr>
        <p:txBody>
          <a:bodyPr/>
          <a:lstStyle/>
          <a:p>
            <a:r>
              <a:rPr lang="en-US" dirty="0" smtClean="0"/>
              <a:t>Super-Specialization</a:t>
            </a:r>
            <a:endParaRPr lang="en-US" dirty="0"/>
          </a:p>
        </p:txBody>
      </p:sp>
      <p:sp>
        <p:nvSpPr>
          <p:cNvPr id="96259" name="Rectangle 3"/>
          <p:cNvSpPr>
            <a:spLocks noGrp="1" noChangeArrowheads="1"/>
          </p:cNvSpPr>
          <p:nvPr>
            <p:ph type="body" idx="1"/>
          </p:nvPr>
        </p:nvSpPr>
        <p:spPr>
          <a:xfrm>
            <a:off x="457200" y="1219200"/>
            <a:ext cx="8229600" cy="4906963"/>
          </a:xfrm>
        </p:spPr>
        <p:txBody>
          <a:bodyPr>
            <a:normAutofit lnSpcReduction="10000"/>
          </a:bodyPr>
          <a:lstStyle/>
          <a:p>
            <a:pPr>
              <a:lnSpc>
                <a:spcPct val="80000"/>
              </a:lnSpc>
            </a:pPr>
            <a:r>
              <a:rPr lang="en-US" altLang="ja-JP" sz="2400" dirty="0">
                <a:ea typeface="MS PGothic" pitchFamily="34" charset="-128"/>
              </a:rPr>
              <a:t>A fourth </a:t>
            </a:r>
            <a:r>
              <a:rPr lang="en-US" altLang="ja-JP" sz="2400" dirty="0" smtClean="0">
                <a:ea typeface="MS PGothic" pitchFamily="34" charset="-128"/>
              </a:rPr>
              <a:t>consequence: narrow charters of research </a:t>
            </a:r>
            <a:r>
              <a:rPr lang="en-US" altLang="ja-JP" sz="2400" dirty="0">
                <a:ea typeface="MS PGothic" pitchFamily="34" charset="-128"/>
              </a:rPr>
              <a:t>institutes </a:t>
            </a:r>
            <a:r>
              <a:rPr lang="en-US" altLang="ja-JP" sz="2400" dirty="0" smtClean="0">
                <a:ea typeface="MS PGothic" pitchFamily="34" charset="-128"/>
              </a:rPr>
              <a:t>did </a:t>
            </a:r>
            <a:r>
              <a:rPr lang="en-US" altLang="ja-JP" sz="2400" dirty="0">
                <a:ea typeface="MS PGothic" pitchFamily="34" charset="-128"/>
              </a:rPr>
              <a:t>not </a:t>
            </a:r>
            <a:r>
              <a:rPr lang="en-US" altLang="ja-JP" sz="2400" dirty="0" smtClean="0">
                <a:ea typeface="MS PGothic" pitchFamily="34" charset="-128"/>
              </a:rPr>
              <a:t>allow focus on the </a:t>
            </a:r>
            <a:r>
              <a:rPr lang="en-US" altLang="ja-JP" sz="2400" dirty="0">
                <a:ea typeface="MS PGothic" pitchFamily="34" charset="-128"/>
              </a:rPr>
              <a:t>exciting interfaces of disciplines where innovation occurs </a:t>
            </a:r>
            <a:r>
              <a:rPr lang="en-US" altLang="ja-JP" sz="2400" dirty="0" smtClean="0">
                <a:ea typeface="MS PGothic" pitchFamily="34" charset="-128"/>
              </a:rPr>
              <a:t>as</a:t>
            </a:r>
            <a:endParaRPr lang="en-US" altLang="ja-JP" sz="2400" dirty="0">
              <a:ea typeface="MS PGothic" pitchFamily="34" charset="-128"/>
            </a:endParaRPr>
          </a:p>
          <a:p>
            <a:pPr>
              <a:lnSpc>
                <a:spcPct val="80000"/>
              </a:lnSpc>
            </a:pPr>
            <a:r>
              <a:rPr lang="en-US" altLang="ja-JP" sz="2400" dirty="0">
                <a:ea typeface="MS PGothic" pitchFamily="34" charset="-128"/>
              </a:rPr>
              <a:t>Each institute, defined by its own agenda or discipline, </a:t>
            </a:r>
            <a:r>
              <a:rPr lang="en-US" altLang="ja-JP" sz="2400" dirty="0" smtClean="0">
                <a:ea typeface="MS PGothic" pitchFamily="34" charset="-128"/>
              </a:rPr>
              <a:t>bound </a:t>
            </a:r>
            <a:r>
              <a:rPr lang="en-US" altLang="ja-JP" sz="2400" dirty="0">
                <a:ea typeface="MS PGothic" pitchFamily="34" charset="-128"/>
              </a:rPr>
              <a:t>by its own </a:t>
            </a:r>
            <a:r>
              <a:rPr lang="en-US" altLang="ja-JP" sz="2400" dirty="0" smtClean="0">
                <a:ea typeface="MS PGothic" pitchFamily="34" charset="-128"/>
              </a:rPr>
              <a:t>charter, did </a:t>
            </a:r>
            <a:r>
              <a:rPr lang="en-US" altLang="ja-JP" sz="2400" dirty="0">
                <a:ea typeface="MS PGothic" pitchFamily="34" charset="-128"/>
              </a:rPr>
              <a:t>not facilitate or encourage casual interaction with ideas from outside that may occur in broader university settings</a:t>
            </a:r>
          </a:p>
          <a:p>
            <a:pPr lvl="1">
              <a:lnSpc>
                <a:spcPct val="80000"/>
              </a:lnSpc>
            </a:pPr>
            <a:r>
              <a:rPr lang="en-US" altLang="ja-JP" sz="2200" dirty="0" smtClean="0">
                <a:ea typeface="MS PGothic" pitchFamily="34" charset="-128"/>
              </a:rPr>
              <a:t>Will an </a:t>
            </a:r>
            <a:r>
              <a:rPr lang="en-US" altLang="ja-JP" sz="2200" dirty="0">
                <a:ea typeface="MS PGothic" pitchFamily="34" charset="-128"/>
              </a:rPr>
              <a:t>institute to conduct research on candles </a:t>
            </a:r>
            <a:r>
              <a:rPr lang="en-US" altLang="ja-JP" sz="2200" dirty="0" smtClean="0">
                <a:ea typeface="MS PGothic" pitchFamily="34" charset="-128"/>
              </a:rPr>
              <a:t>discover </a:t>
            </a:r>
            <a:r>
              <a:rPr lang="en-US" altLang="ja-JP" sz="2200" dirty="0">
                <a:ea typeface="MS PGothic" pitchFamily="34" charset="-128"/>
              </a:rPr>
              <a:t>electricity</a:t>
            </a:r>
          </a:p>
          <a:p>
            <a:pPr lvl="1">
              <a:lnSpc>
                <a:spcPct val="80000"/>
              </a:lnSpc>
            </a:pPr>
            <a:r>
              <a:rPr lang="en-US" altLang="ja-JP" sz="2200" dirty="0" smtClean="0">
                <a:ea typeface="MS PGothic" pitchFamily="34" charset="-128"/>
              </a:rPr>
              <a:t>Will an institute </a:t>
            </a:r>
            <a:r>
              <a:rPr lang="en-US" altLang="ja-JP" sz="2200" dirty="0">
                <a:ea typeface="MS PGothic" pitchFamily="34" charset="-128"/>
              </a:rPr>
              <a:t>to conduct research on horse carts </a:t>
            </a:r>
            <a:r>
              <a:rPr lang="en-US" altLang="ja-JP" sz="2200" dirty="0" smtClean="0">
                <a:ea typeface="MS PGothic" pitchFamily="34" charset="-128"/>
              </a:rPr>
              <a:t>invent a </a:t>
            </a:r>
            <a:r>
              <a:rPr lang="en-US" altLang="ja-JP" sz="2200" dirty="0">
                <a:ea typeface="MS PGothic" pitchFamily="34" charset="-128"/>
              </a:rPr>
              <a:t>car</a:t>
            </a:r>
          </a:p>
          <a:p>
            <a:pPr>
              <a:lnSpc>
                <a:spcPct val="80000"/>
              </a:lnSpc>
            </a:pPr>
            <a:r>
              <a:rPr lang="en-US" altLang="ja-JP" sz="2400" dirty="0" smtClean="0">
                <a:ea typeface="MS PGothic" pitchFamily="34" charset="-128"/>
              </a:rPr>
              <a:t>Imposition of narrow super-specialization has damaged India’s education </a:t>
            </a:r>
            <a:r>
              <a:rPr lang="en-US" altLang="ja-JP" sz="2400" dirty="0">
                <a:ea typeface="MS PGothic" pitchFamily="34" charset="-128"/>
              </a:rPr>
              <a:t>system </a:t>
            </a:r>
            <a:r>
              <a:rPr lang="en-US" sz="2400" dirty="0" smtClean="0"/>
              <a:t>Importance </a:t>
            </a:r>
            <a:r>
              <a:rPr lang="en-US" sz="2400" dirty="0"/>
              <a:t>to diploma, not to the creativity of a young mind</a:t>
            </a:r>
          </a:p>
          <a:p>
            <a:pPr>
              <a:lnSpc>
                <a:spcPct val="80000"/>
              </a:lnSpc>
            </a:pPr>
            <a:r>
              <a:rPr lang="en-US" sz="2400" dirty="0"/>
              <a:t>Importance to administrative authority, not to originality of thinking and power of ideas</a:t>
            </a:r>
          </a:p>
          <a:p>
            <a:pPr lvl="1">
              <a:lnSpc>
                <a:spcPct val="80000"/>
              </a:lnSpc>
            </a:pPr>
            <a:r>
              <a:rPr lang="en-US" sz="2200" dirty="0" smtClean="0"/>
              <a:t>Human Indian scientists </a:t>
            </a:r>
            <a:r>
              <a:rPr lang="en-US" sz="2200" dirty="0"/>
              <a:t>known for </a:t>
            </a:r>
            <a:r>
              <a:rPr lang="en-US" sz="2200" dirty="0" smtClean="0"/>
              <a:t>their science</a:t>
            </a:r>
            <a:r>
              <a:rPr lang="en-US" sz="2200" dirty="0"/>
              <a:t>, not authority</a:t>
            </a:r>
          </a:p>
          <a:p>
            <a:pPr>
              <a:lnSpc>
                <a:spcPct val="80000"/>
              </a:lnSpc>
            </a:pPr>
            <a:endParaRPr lang="en-US" sz="2000" dirty="0"/>
          </a:p>
          <a:p>
            <a:pPr>
              <a:lnSpc>
                <a:spcPct val="80000"/>
              </a:lnSpc>
            </a:pPr>
            <a:endParaRPr lang="en-US" sz="1800" dirty="0"/>
          </a:p>
        </p:txBody>
      </p:sp>
    </p:spTree>
    <p:extLst>
      <p:ext uri="{BB962C8B-B14F-4D97-AF65-F5344CB8AC3E}">
        <p14:creationId xmlns:p14="http://schemas.microsoft.com/office/powerpoint/2010/main" xmlns="" val="35885144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 Overview</a:t>
            </a:r>
            <a:endParaRPr lang="en-US" b="1" dirty="0"/>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r>
              <a:rPr lang="en-US" sz="2400" dirty="0" smtClean="0"/>
              <a:t>Rapid </a:t>
            </a:r>
            <a:r>
              <a:rPr lang="en-US" sz="2400" b="1" dirty="0" smtClean="0"/>
              <a:t>growth</a:t>
            </a:r>
            <a:r>
              <a:rPr lang="en-US" sz="2400" dirty="0" smtClean="0"/>
              <a:t> of institutions, and enrollments</a:t>
            </a:r>
          </a:p>
          <a:p>
            <a:r>
              <a:rPr lang="en-US" sz="2400" dirty="0" smtClean="0"/>
              <a:t>But of uncertain </a:t>
            </a:r>
            <a:r>
              <a:rPr lang="en-US" sz="2400" b="1" dirty="0" smtClean="0"/>
              <a:t>quality</a:t>
            </a:r>
          </a:p>
          <a:p>
            <a:r>
              <a:rPr lang="en-US" sz="2400" b="1" dirty="0" smtClean="0"/>
              <a:t>Thin top layer </a:t>
            </a:r>
            <a:r>
              <a:rPr lang="en-US" sz="2400" dirty="0" smtClean="0"/>
              <a:t>of talent entering a few dozen state institutions</a:t>
            </a:r>
          </a:p>
          <a:p>
            <a:r>
              <a:rPr lang="en-US" sz="2400" dirty="0" smtClean="0"/>
              <a:t>Their selective admissions provide valued </a:t>
            </a:r>
            <a:r>
              <a:rPr lang="en-US" sz="2400" b="1" dirty="0" smtClean="0"/>
              <a:t>screening</a:t>
            </a:r>
            <a:r>
              <a:rPr lang="en-US" sz="2400" dirty="0" smtClean="0"/>
              <a:t> for employers</a:t>
            </a:r>
          </a:p>
          <a:p>
            <a:r>
              <a:rPr lang="en-US" sz="2400" dirty="0" smtClean="0"/>
              <a:t>Inflated reputation of </a:t>
            </a:r>
            <a:r>
              <a:rPr lang="en-US" sz="2400" b="1" dirty="0" smtClean="0"/>
              <a:t>overall</a:t>
            </a:r>
            <a:r>
              <a:rPr lang="en-US" sz="2400" dirty="0" smtClean="0"/>
              <a:t> quality of education in India</a:t>
            </a:r>
          </a:p>
          <a:p>
            <a:r>
              <a:rPr lang="en-US" sz="2400" dirty="0" smtClean="0"/>
              <a:t>Quality/quantity of </a:t>
            </a:r>
            <a:r>
              <a:rPr lang="en-US" sz="2400" b="1" dirty="0" smtClean="0"/>
              <a:t>manpower</a:t>
            </a:r>
            <a:r>
              <a:rPr lang="en-US" sz="2400" dirty="0" smtClean="0"/>
              <a:t> to support economic growth</a:t>
            </a:r>
          </a:p>
          <a:p>
            <a:r>
              <a:rPr lang="en-US" sz="2400" b="1" dirty="0" smtClean="0"/>
              <a:t>Graduate ed. </a:t>
            </a:r>
            <a:r>
              <a:rPr lang="en-US" sz="2400" dirty="0" smtClean="0"/>
              <a:t>seed farm in alarming disarray (quality and quantity)</a:t>
            </a:r>
          </a:p>
          <a:p>
            <a:r>
              <a:rPr lang="en-US" sz="2400" dirty="0" smtClean="0"/>
              <a:t>Budget-constrained government turns to </a:t>
            </a:r>
            <a:r>
              <a:rPr lang="en-US" sz="2400" b="1" dirty="0" smtClean="0"/>
              <a:t>profit-oriented </a:t>
            </a:r>
            <a:r>
              <a:rPr lang="en-US" sz="2400" b="1" dirty="0" err="1" smtClean="0"/>
              <a:t>pvt.</a:t>
            </a:r>
            <a:r>
              <a:rPr lang="en-US" sz="2400" b="1" dirty="0" smtClean="0"/>
              <a:t> ed. </a:t>
            </a:r>
          </a:p>
          <a:p>
            <a:r>
              <a:rPr lang="en-US" sz="2400" dirty="0" smtClean="0"/>
              <a:t>No known successful </a:t>
            </a:r>
            <a:r>
              <a:rPr lang="en-US" sz="2400" b="1" dirty="0" smtClean="0"/>
              <a:t>models</a:t>
            </a:r>
            <a:r>
              <a:rPr lang="en-US" sz="2400" dirty="0" smtClean="0"/>
              <a:t> of profit-based quality education</a:t>
            </a:r>
          </a:p>
          <a:p>
            <a:r>
              <a:rPr lang="en-US" sz="2400" dirty="0" smtClean="0"/>
              <a:t>Recent proposals for radical </a:t>
            </a:r>
            <a:r>
              <a:rPr lang="en-US" sz="2400" b="1" dirty="0" smtClean="0"/>
              <a:t>reform </a:t>
            </a:r>
            <a:r>
              <a:rPr lang="en-US" sz="2400" dirty="0" smtClean="0"/>
              <a:t>offer some hope</a:t>
            </a:r>
          </a:p>
          <a:p>
            <a:r>
              <a:rPr lang="en-US" sz="2400" dirty="0" smtClean="0"/>
              <a:t>Need for </a:t>
            </a:r>
            <a:r>
              <a:rPr lang="en-US" sz="2400" b="1" dirty="0" smtClean="0"/>
              <a:t>wisdom and </a:t>
            </a:r>
            <a:r>
              <a:rPr lang="en-US" sz="2400" b="1" dirty="0" err="1" smtClean="0"/>
              <a:t>farsight</a:t>
            </a:r>
            <a:r>
              <a:rPr lang="en-US" sz="2400" b="1" dirty="0" smtClean="0"/>
              <a:t> </a:t>
            </a:r>
            <a:r>
              <a:rPr lang="en-US" sz="2400" dirty="0" smtClean="0"/>
              <a:t>in government, politicians, business, faculty, and public</a:t>
            </a:r>
          </a:p>
          <a:p>
            <a:r>
              <a:rPr lang="en-US" sz="2400" b="1" dirty="0" smtClean="0"/>
              <a:t>Challenges</a:t>
            </a:r>
            <a:r>
              <a:rPr lang="en-US" sz="2400" dirty="0" smtClean="0"/>
              <a:t>, administrative perspectives, reform proposals, and concluding remarks</a:t>
            </a:r>
          </a:p>
          <a:p>
            <a:endParaRPr lang="en-US" sz="2400" dirty="0"/>
          </a:p>
        </p:txBody>
      </p:sp>
      <p:sp>
        <p:nvSpPr>
          <p:cNvPr id="4" name="Date Placeholder 3"/>
          <p:cNvSpPr>
            <a:spLocks noGrp="1"/>
          </p:cNvSpPr>
          <p:nvPr>
            <p:ph type="dt" sz="half" idx="10"/>
          </p:nvPr>
        </p:nvSpPr>
        <p:spPr/>
        <p:txBody>
          <a:bodyPr/>
          <a:lstStyle/>
          <a:p>
            <a:fld id="{DA564D45-7635-460F-AFD6-683603FDD182}"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a:t>
            </a:fld>
            <a:endParaRPr lang="en-US"/>
          </a:p>
        </p:txBody>
      </p:sp>
    </p:spTree>
    <p:extLst>
      <p:ext uri="{BB962C8B-B14F-4D97-AF65-F5344CB8AC3E}">
        <p14:creationId xmlns:p14="http://schemas.microsoft.com/office/powerpoint/2010/main" xmlns="" val="3203278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28674" name="Rectangle 2"/>
          <p:cNvSpPr>
            <a:spLocks noGrp="1" noChangeArrowheads="1"/>
          </p:cNvSpPr>
          <p:nvPr>
            <p:ph type="title"/>
          </p:nvPr>
        </p:nvSpPr>
        <p:spPr/>
        <p:txBody>
          <a:bodyPr>
            <a:normAutofit fontScale="90000"/>
          </a:bodyPr>
          <a:lstStyle/>
          <a:p>
            <a:r>
              <a:rPr lang="en-US" sz="4000"/>
              <a:t>India Needs Domestic Capacity for Scholarship and Innovation</a:t>
            </a:r>
          </a:p>
        </p:txBody>
      </p:sp>
      <p:sp>
        <p:nvSpPr>
          <p:cNvPr id="28675" name="Rectangle 3"/>
          <p:cNvSpPr>
            <a:spLocks noGrp="1" noChangeArrowheads="1"/>
          </p:cNvSpPr>
          <p:nvPr>
            <p:ph type="body" idx="1"/>
          </p:nvPr>
        </p:nvSpPr>
        <p:spPr/>
        <p:txBody>
          <a:bodyPr/>
          <a:lstStyle/>
          <a:p>
            <a:pPr>
              <a:lnSpc>
                <a:spcPct val="80000"/>
              </a:lnSpc>
            </a:pPr>
            <a:r>
              <a:rPr lang="en-US" sz="2400" b="1" i="1" dirty="0" smtClean="0">
                <a:solidFill>
                  <a:schemeClr val="folHlink"/>
                </a:solidFill>
              </a:rPr>
              <a:t>To lead</a:t>
            </a:r>
            <a:r>
              <a:rPr lang="en-US" sz="2400" b="1" dirty="0" smtClean="0"/>
              <a:t> </a:t>
            </a:r>
            <a:r>
              <a:rPr lang="en-US" sz="2400" dirty="0" smtClean="0"/>
              <a:t>India needs to seriously rethink the future of innovation and original research in the Indian economy</a:t>
            </a:r>
          </a:p>
          <a:p>
            <a:pPr>
              <a:lnSpc>
                <a:spcPct val="80000"/>
              </a:lnSpc>
            </a:pPr>
            <a:r>
              <a:rPr lang="en-US" altLang="ja-JP" sz="2200" dirty="0" smtClean="0">
                <a:ea typeface="MS PGothic" pitchFamily="34" charset="-128"/>
              </a:rPr>
              <a:t>For </a:t>
            </a:r>
            <a:r>
              <a:rPr lang="en-US" altLang="ja-JP" sz="2200" dirty="0">
                <a:ea typeface="MS PGothic" pitchFamily="34" charset="-128"/>
              </a:rPr>
              <a:t>India to become a “brain bank,” to use a popular phrase, it will have to become a source for first class scholarship where new theories, theorems, products, and ideas are generated for itself and the rest of the world. In other words, India must create, today, the seed farms for scholarship</a:t>
            </a:r>
          </a:p>
          <a:p>
            <a:pPr>
              <a:lnSpc>
                <a:spcPct val="80000"/>
              </a:lnSpc>
            </a:pPr>
            <a:r>
              <a:rPr lang="en-US" altLang="ja-JP" sz="2200" dirty="0">
                <a:ea typeface="MS PGothic" pitchFamily="34" charset="-128"/>
              </a:rPr>
              <a:t>From all indications, the quality as well as quantity of high-talent young people being attracted to scholarly careers is too small today to support such dreams for the future</a:t>
            </a:r>
          </a:p>
          <a:p>
            <a:pPr>
              <a:lnSpc>
                <a:spcPct val="80000"/>
              </a:lnSpc>
            </a:pPr>
            <a:r>
              <a:rPr lang="en-US" altLang="ja-JP" sz="2200" dirty="0">
                <a:ea typeface="MS PGothic" pitchFamily="34" charset="-128"/>
              </a:rPr>
              <a:t>Even US universities which used to attract a large number of PhD candidates from India, the number has dropped as the economic reforms made better employment opportunities available to them</a:t>
            </a:r>
          </a:p>
          <a:p>
            <a:pPr>
              <a:lnSpc>
                <a:spcPct val="80000"/>
              </a:lnSpc>
            </a:pPr>
            <a:r>
              <a:rPr lang="en-US" altLang="ja-JP" sz="2200" dirty="0">
                <a:ea typeface="MS PGothic" pitchFamily="34" charset="-128"/>
              </a:rPr>
              <a:t>India as well as China is so large that neither can depend on foreign universities to train enough PhD for it</a:t>
            </a:r>
            <a:endParaRPr lang="en-US" sz="2200" dirty="0"/>
          </a:p>
        </p:txBody>
      </p:sp>
    </p:spTree>
    <p:extLst>
      <p:ext uri="{BB962C8B-B14F-4D97-AF65-F5344CB8AC3E}">
        <p14:creationId xmlns:p14="http://schemas.microsoft.com/office/powerpoint/2010/main" xmlns="" val="21269880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a:t>
            </a:r>
            <a:endParaRPr lang="en-US" dirty="0"/>
          </a:p>
        </p:txBody>
      </p:sp>
      <p:sp>
        <p:nvSpPr>
          <p:cNvPr id="3" name="Content Placeholder 2"/>
          <p:cNvSpPr>
            <a:spLocks noGrp="1"/>
          </p:cNvSpPr>
          <p:nvPr>
            <p:ph idx="1"/>
          </p:nvPr>
        </p:nvSpPr>
        <p:spPr>
          <a:xfrm>
            <a:off x="457200" y="1295400"/>
            <a:ext cx="8229600" cy="4830763"/>
          </a:xfrm>
        </p:spPr>
        <p:txBody>
          <a:bodyPr>
            <a:normAutofit fontScale="40000" lnSpcReduction="20000"/>
          </a:bodyPr>
          <a:lstStyle/>
          <a:p>
            <a:r>
              <a:rPr lang="en-US" sz="6000" dirty="0" smtClean="0"/>
              <a:t>India’s expenditures (12.73% of government spending, 3.46% of GDP in 2005-6) comparable to developed countries</a:t>
            </a:r>
          </a:p>
          <a:p>
            <a:r>
              <a:rPr lang="en-US" sz="6000" dirty="0" smtClean="0"/>
              <a:t>But large chunks already assigned to low productivity “research labs” run by civil service rules, not innovation</a:t>
            </a:r>
          </a:p>
          <a:p>
            <a:r>
              <a:rPr lang="en-US" sz="6000" dirty="0" smtClean="0"/>
              <a:t>With competing developmental demands, substantial increase in government funding is not likely</a:t>
            </a:r>
          </a:p>
          <a:p>
            <a:r>
              <a:rPr lang="en-US" sz="6000" dirty="0" smtClean="0"/>
              <a:t>Only other sources: </a:t>
            </a:r>
          </a:p>
          <a:p>
            <a:pPr lvl="1"/>
            <a:r>
              <a:rPr lang="en-US" sz="5100" dirty="0" smtClean="0"/>
              <a:t>students (either cutting back on massive subsidies at older government schools or commercialization of higher education), or </a:t>
            </a:r>
          </a:p>
          <a:p>
            <a:pPr lvl="1"/>
            <a:r>
              <a:rPr lang="en-US" sz="5100" dirty="0" smtClean="0"/>
              <a:t>Philanthropy (long tradition in India); money and management</a:t>
            </a:r>
          </a:p>
          <a:p>
            <a:pPr lvl="1"/>
            <a:r>
              <a:rPr lang="en-US" sz="5100" dirty="0" smtClean="0"/>
              <a:t>See financing of U.S. universities</a:t>
            </a:r>
          </a:p>
          <a:p>
            <a:pPr lvl="1"/>
            <a:r>
              <a:rPr lang="en-US" sz="5100" dirty="0" smtClean="0"/>
              <a:t>In India, even genuinely NFP universities derive close to 100% revenue from students; others make profits</a:t>
            </a:r>
          </a:p>
          <a:p>
            <a:pPr lvl="1"/>
            <a:r>
              <a:rPr lang="en-US" sz="5100" dirty="0" smtClean="0"/>
              <a:t>Only Microsoft supports advanced theoretical research in India</a:t>
            </a:r>
          </a:p>
          <a:p>
            <a:endParaRPr lang="en-US" dirty="0"/>
          </a:p>
        </p:txBody>
      </p:sp>
      <p:sp>
        <p:nvSpPr>
          <p:cNvPr id="4" name="Date Placeholder 3"/>
          <p:cNvSpPr>
            <a:spLocks noGrp="1"/>
          </p:cNvSpPr>
          <p:nvPr>
            <p:ph type="dt" sz="half" idx="10"/>
          </p:nvPr>
        </p:nvSpPr>
        <p:spPr/>
        <p:txBody>
          <a:bodyPr/>
          <a:lstStyle/>
          <a:p>
            <a:fld id="{840EBB3A-5350-49E9-A7F5-9EDBB3763828}"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21</a:t>
            </a:fld>
            <a:endParaRPr lang="en-US"/>
          </a:p>
        </p:txBody>
      </p:sp>
    </p:spTree>
    <p:extLst>
      <p:ext uri="{BB962C8B-B14F-4D97-AF65-F5344CB8AC3E}">
        <p14:creationId xmlns:p14="http://schemas.microsoft.com/office/powerpoint/2010/main" xmlns="" val="138329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a:noAutofit/>
          </a:bodyPr>
          <a:lstStyle/>
          <a:p>
            <a:r>
              <a:rPr lang="en-US" sz="2800" b="1" dirty="0"/>
              <a:t>Revenue from Students at 39 US Universities</a:t>
            </a:r>
            <a:endParaRPr lang="en-US" sz="2800"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xmlns="" val="1914878822"/>
              </p:ext>
            </p:extLst>
          </p:nvPr>
        </p:nvGraphicFramePr>
        <p:xfrm>
          <a:off x="0" y="1143000"/>
          <a:ext cx="9113416" cy="4572260"/>
        </p:xfrm>
        <a:graphic>
          <a:graphicData uri="http://schemas.openxmlformats.org/presentationml/2006/ole">
            <p:oleObj spid="_x0000_s14350" name="Chart" r:id="rId3" imgW="8382000" imgH="4200655" progId="Excel.Sheet.8">
              <p:embed/>
            </p:oleObj>
          </a:graphicData>
        </a:graphic>
      </p:graphicFrame>
      <p:sp>
        <p:nvSpPr>
          <p:cNvPr id="7" name="Date Placeholder 6"/>
          <p:cNvSpPr>
            <a:spLocks noGrp="1"/>
          </p:cNvSpPr>
          <p:nvPr>
            <p:ph type="dt" sz="half" idx="10"/>
          </p:nvPr>
        </p:nvSpPr>
        <p:spPr/>
        <p:txBody>
          <a:bodyPr/>
          <a:lstStyle/>
          <a:p>
            <a:fld id="{FF57A71F-E3E9-4E70-8346-4B5BCF6191E7}" type="datetime1">
              <a:rPr lang="en-US" smtClean="0"/>
              <a:pPr/>
              <a:t>4/10/2012</a:t>
            </a:fld>
            <a:endParaRPr lang="en-US"/>
          </a:p>
        </p:txBody>
      </p:sp>
      <p:sp>
        <p:nvSpPr>
          <p:cNvPr id="8" name="Footer Placeholder 7"/>
          <p:cNvSpPr>
            <a:spLocks noGrp="1"/>
          </p:cNvSpPr>
          <p:nvPr>
            <p:ph type="ftr" sz="quarter" idx="11"/>
          </p:nvPr>
        </p:nvSpPr>
        <p:spPr/>
        <p:txBody>
          <a:bodyPr/>
          <a:lstStyle/>
          <a:p>
            <a:r>
              <a:rPr lang="en-US" smtClean="0"/>
              <a:t>Higher Education Reforms (c) Shyam Sunder</a:t>
            </a:r>
            <a:endParaRPr lang="en-US"/>
          </a:p>
        </p:txBody>
      </p:sp>
      <p:sp>
        <p:nvSpPr>
          <p:cNvPr id="9" name="Slide Number Placeholder 8"/>
          <p:cNvSpPr>
            <a:spLocks noGrp="1"/>
          </p:cNvSpPr>
          <p:nvPr>
            <p:ph type="sldNum" sz="quarter" idx="12"/>
          </p:nvPr>
        </p:nvSpPr>
        <p:spPr/>
        <p:txBody>
          <a:bodyPr/>
          <a:lstStyle/>
          <a:p>
            <a:fld id="{9F405596-40A2-4CD5-98B4-13AC27EA9A19}" type="slidenum">
              <a:rPr lang="en-US" smtClean="0"/>
              <a:pPr/>
              <a:t>22</a:t>
            </a:fld>
            <a:endParaRPr lang="en-US"/>
          </a:p>
        </p:txBody>
      </p:sp>
    </p:spTree>
    <p:extLst>
      <p:ext uri="{BB962C8B-B14F-4D97-AF65-F5344CB8AC3E}">
        <p14:creationId xmlns:p14="http://schemas.microsoft.com/office/powerpoint/2010/main" xmlns="" val="4198128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a:noAutofit/>
          </a:bodyPr>
          <a:lstStyle/>
          <a:p>
            <a:r>
              <a:rPr lang="en-US" sz="2800" b="1" dirty="0" smtClean="0"/>
              <a:t>Financing of Universities in China</a:t>
            </a:r>
            <a:br>
              <a:rPr lang="en-US" sz="2800" b="1" dirty="0" smtClean="0"/>
            </a:br>
            <a:r>
              <a:rPr lang="en-US" sz="2800" b="1" dirty="0" smtClean="0"/>
              <a:t>(Ministry of Education)</a:t>
            </a:r>
            <a:endParaRPr lang="en-US" sz="2800"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Date Placeholder 6"/>
          <p:cNvSpPr>
            <a:spLocks noGrp="1"/>
          </p:cNvSpPr>
          <p:nvPr>
            <p:ph type="dt" sz="half" idx="10"/>
          </p:nvPr>
        </p:nvSpPr>
        <p:spPr/>
        <p:txBody>
          <a:bodyPr/>
          <a:lstStyle/>
          <a:p>
            <a:fld id="{FF57A71F-E3E9-4E70-8346-4B5BCF6191E7}" type="datetime1">
              <a:rPr lang="en-US" smtClean="0"/>
              <a:pPr/>
              <a:t>4/10/2012</a:t>
            </a:fld>
            <a:endParaRPr lang="en-US"/>
          </a:p>
        </p:txBody>
      </p:sp>
      <p:sp>
        <p:nvSpPr>
          <p:cNvPr id="8" name="Footer Placeholder 7"/>
          <p:cNvSpPr>
            <a:spLocks noGrp="1"/>
          </p:cNvSpPr>
          <p:nvPr>
            <p:ph type="ftr" sz="quarter" idx="11"/>
          </p:nvPr>
        </p:nvSpPr>
        <p:spPr/>
        <p:txBody>
          <a:bodyPr/>
          <a:lstStyle/>
          <a:p>
            <a:r>
              <a:rPr lang="en-US" smtClean="0"/>
              <a:t>Higher Education Reforms (c) Shyam Sunder</a:t>
            </a:r>
            <a:endParaRPr lang="en-US"/>
          </a:p>
        </p:txBody>
      </p:sp>
      <p:sp>
        <p:nvSpPr>
          <p:cNvPr id="9" name="Slide Number Placeholder 8"/>
          <p:cNvSpPr>
            <a:spLocks noGrp="1"/>
          </p:cNvSpPr>
          <p:nvPr>
            <p:ph type="sldNum" sz="quarter" idx="12"/>
          </p:nvPr>
        </p:nvSpPr>
        <p:spPr/>
        <p:txBody>
          <a:bodyPr/>
          <a:lstStyle/>
          <a:p>
            <a:fld id="{9F405596-40A2-4CD5-98B4-13AC27EA9A19}" type="slidenum">
              <a:rPr lang="en-US" smtClean="0"/>
              <a:pPr/>
              <a:t>23</a:t>
            </a:fld>
            <a:endParaRPr lang="en-US"/>
          </a:p>
        </p:txBody>
      </p:sp>
      <p:graphicFrame>
        <p:nvGraphicFramePr>
          <p:cNvPr id="10" name="Chart 9"/>
          <p:cNvGraphicFramePr>
            <a:graphicFrameLocks/>
          </p:cNvGraphicFramePr>
          <p:nvPr>
            <p:extLst>
              <p:ext uri="{D42A27DB-BD31-4B8C-83A1-F6EECF244321}">
                <p14:modId xmlns:p14="http://schemas.microsoft.com/office/powerpoint/2010/main" xmlns="" val="2950246299"/>
              </p:ext>
            </p:extLst>
          </p:nvPr>
        </p:nvGraphicFramePr>
        <p:xfrm>
          <a:off x="304800" y="1295400"/>
          <a:ext cx="8686800" cy="44195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35836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 20 University-Run Corporations in China by Revenue (in 10,000 RMB)</a:t>
            </a:r>
            <a:br>
              <a:rPr lang="en-US" dirty="0" smtClean="0"/>
            </a:br>
            <a:r>
              <a:rPr lang="en-US" sz="2700" dirty="0" smtClean="0"/>
              <a:t>Source: MOE </a:t>
            </a:r>
            <a:r>
              <a:rPr lang="en-US" sz="2700" dirty="0"/>
              <a:t>Science and Technology Development Center </a:t>
            </a:r>
          </a:p>
        </p:txBody>
      </p:sp>
      <p:sp>
        <p:nvSpPr>
          <p:cNvPr id="3" name="Date Placeholder 2"/>
          <p:cNvSpPr>
            <a:spLocks noGrp="1"/>
          </p:cNvSpPr>
          <p:nvPr>
            <p:ph type="dt" sz="half" idx="10"/>
          </p:nvPr>
        </p:nvSpPr>
        <p:spPr/>
        <p:txBody>
          <a:bodyPr/>
          <a:lstStyle/>
          <a:p>
            <a:fld id="{BE64E4A6-8477-45BF-88EB-2DA4326D8D38}" type="datetime1">
              <a:rPr lang="en-US" smtClean="0"/>
              <a:pPr/>
              <a:t>4/10/2012</a:t>
            </a:fld>
            <a:endParaRPr lang="en-US"/>
          </a:p>
        </p:txBody>
      </p:sp>
      <p:sp>
        <p:nvSpPr>
          <p:cNvPr id="4" name="Footer Placeholder 3"/>
          <p:cNvSpPr>
            <a:spLocks noGrp="1"/>
          </p:cNvSpPr>
          <p:nvPr>
            <p:ph type="ftr" sz="quarter" idx="11"/>
          </p:nvPr>
        </p:nvSpPr>
        <p:spPr/>
        <p:txBody>
          <a:bodyPr/>
          <a:lstStyle/>
          <a:p>
            <a:r>
              <a:rPr lang="en-US" smtClean="0"/>
              <a:t>Higher Education Reforms (c) Shyam Sunder</a:t>
            </a:r>
            <a:endParaRPr lang="en-US"/>
          </a:p>
        </p:txBody>
      </p:sp>
      <p:sp>
        <p:nvSpPr>
          <p:cNvPr id="5" name="Slide Number Placeholder 4"/>
          <p:cNvSpPr>
            <a:spLocks noGrp="1"/>
          </p:cNvSpPr>
          <p:nvPr>
            <p:ph type="sldNum" sz="quarter" idx="12"/>
          </p:nvPr>
        </p:nvSpPr>
        <p:spPr/>
        <p:txBody>
          <a:bodyPr/>
          <a:lstStyle/>
          <a:p>
            <a:fld id="{9F405596-40A2-4CD5-98B4-13AC27EA9A19}" type="slidenum">
              <a:rPr lang="en-US" smtClean="0"/>
              <a:pPr/>
              <a:t>24</a:t>
            </a:fld>
            <a:endParaRPr lang="en-US"/>
          </a:p>
        </p:txBody>
      </p:sp>
      <p:graphicFrame>
        <p:nvGraphicFramePr>
          <p:cNvPr id="6" name="Table 5"/>
          <p:cNvGraphicFramePr>
            <a:graphicFrameLocks noGrp="1"/>
          </p:cNvGraphicFramePr>
          <p:nvPr/>
        </p:nvGraphicFramePr>
        <p:xfrm>
          <a:off x="457200" y="1851501"/>
          <a:ext cx="8229600" cy="4023360"/>
        </p:xfrm>
        <a:graphic>
          <a:graphicData uri="http://schemas.openxmlformats.org/drawingml/2006/table">
            <a:tbl>
              <a:tblPr/>
              <a:tblGrid>
                <a:gridCol w="653926"/>
                <a:gridCol w="2985852"/>
                <a:gridCol w="2985852"/>
                <a:gridCol w="1603970"/>
              </a:tblGrid>
              <a:tr h="177671">
                <a:tc>
                  <a:txBody>
                    <a:bodyPr/>
                    <a:lstStyle/>
                    <a:p>
                      <a:pPr algn="l" fontAlgn="ctr"/>
                      <a:r>
                        <a:rPr lang="ja-JP" altLang="en-US" sz="1200" b="1" i="0" u="none" strike="noStrike">
                          <a:solidFill>
                            <a:srgbClr val="000000"/>
                          </a:solidFill>
                          <a:effectLst/>
                          <a:latin typeface="Garamond"/>
                        </a:rPr>
                        <a:t>序号</a:t>
                      </a:r>
                    </a:p>
                  </a:txBody>
                  <a:tcPr marL="296118"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1" i="0" u="none" strike="noStrike">
                          <a:solidFill>
                            <a:srgbClr val="000000"/>
                          </a:solidFill>
                          <a:effectLst/>
                          <a:latin typeface="Garamond"/>
                        </a:rPr>
                        <a:t>企业名称</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1" i="0" u="none" strike="noStrike">
                          <a:solidFill>
                            <a:srgbClr val="000000"/>
                          </a:solidFill>
                          <a:effectLst/>
                          <a:latin typeface="Garamond"/>
                        </a:rPr>
                        <a:t>Corporation Name or University</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1" i="0" u="none" strike="noStrike">
                          <a:solidFill>
                            <a:srgbClr val="000000"/>
                          </a:solidFill>
                          <a:effectLst/>
                          <a:latin typeface="Garamond"/>
                        </a:rPr>
                        <a:t>Revenue</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北大方正集团有限公司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Peking University Founder</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4,856,234.33</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2</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同方股份有限公司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Tongfang</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1,601,900.81</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3</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山东石大科技集团有限公司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China U of Petroleum</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540,269.25</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4</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东软集团股份有限公司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 </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434,561.00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5</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紫光股份有限公司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Ziguang</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421,592.71</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6</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诚志股份有限公司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Chengzhi</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284,867.25</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7</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北京北大资源集团有限公司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Peking University Ziyuan</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229,640.64</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8</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辽宁省路桥建设有限公司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 </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185,963.89</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9</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华工科技产业股份有限公司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Huazhong University of ST</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158,201.00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10</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广州中山医医药有限公司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Zhongshan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156,000.13</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11</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上海同济科技实业股份有限公司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Tongji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151,462.37</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12</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北京清尚建筑装饰工程有限公司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Gongmei</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112,421.66</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13</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外语教学与研究出版社</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Beijing Foreign Studies U</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94,985.72</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355341">
                <a:tc>
                  <a:txBody>
                    <a:bodyPr/>
                    <a:lstStyle/>
                    <a:p>
                      <a:pPr algn="ctr" fontAlgn="ctr"/>
                      <a:r>
                        <a:rPr lang="en-US" sz="1200" b="0" i="0" u="none" strike="noStrike">
                          <a:solidFill>
                            <a:srgbClr val="000000"/>
                          </a:solidFill>
                          <a:effectLst/>
                          <a:latin typeface="Garamond"/>
                        </a:rPr>
                        <a:t>14</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同济大学建筑设计研究院（集团）有限公司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Tongji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73,314.00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15</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北京师范大学出版社</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Beijing Normal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68,908.37</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16</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浦华环保有限公司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Puhua</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65,870.00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17</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北京北大未名生物工程集团有限公司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Peking University Weiming Bioengineering</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58,544.08</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18</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上海复旦复华科技股份有限公司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Fudan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58,130.25</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19</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山东山大华特科技股份有限公司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Shandong University</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a:solidFill>
                            <a:srgbClr val="000000"/>
                          </a:solidFill>
                          <a:effectLst/>
                          <a:latin typeface="Garamond"/>
                        </a:rPr>
                        <a:t>51,042.00</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r h="177671">
                <a:tc>
                  <a:txBody>
                    <a:bodyPr/>
                    <a:lstStyle/>
                    <a:p>
                      <a:pPr algn="ctr" fontAlgn="ctr"/>
                      <a:r>
                        <a:rPr lang="en-US" sz="1200" b="0" i="0" u="none" strike="noStrike">
                          <a:solidFill>
                            <a:srgbClr val="000000"/>
                          </a:solidFill>
                          <a:effectLst/>
                          <a:latin typeface="Garamond"/>
                        </a:rPr>
                        <a:t>20</a:t>
                      </a:r>
                    </a:p>
                  </a:txBody>
                  <a:tcPr marL="0" marR="0" marT="0" marB="0" anchor="ctr">
                    <a:lnL w="12700" cap="flat" cmpd="sng" algn="ctr">
                      <a:solidFill>
                        <a:srgbClr val="DBDBDB"/>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zh-TW" altLang="en-US" sz="1200" b="0" i="0" u="none" strike="noStrike">
                          <a:solidFill>
                            <a:srgbClr val="000000"/>
                          </a:solidFill>
                          <a:effectLst/>
                          <a:latin typeface="Garamond"/>
                        </a:rPr>
                        <a:t>紫光集团有限公司</a:t>
                      </a:r>
                    </a:p>
                  </a:txBody>
                  <a:tcPr marL="296118"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l" fontAlgn="ctr"/>
                      <a:r>
                        <a:rPr lang="en-US" sz="1200" b="0" i="0" u="none" strike="noStrike">
                          <a:solidFill>
                            <a:srgbClr val="000000"/>
                          </a:solidFill>
                          <a:effectLst/>
                          <a:latin typeface="Garamond"/>
                        </a:rPr>
                        <a:t>Tsinghua University Ziguang Group</a:t>
                      </a:r>
                    </a:p>
                  </a:txBody>
                  <a:tcPr marL="296118"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c>
                  <a:txBody>
                    <a:bodyPr/>
                    <a:lstStyle/>
                    <a:p>
                      <a:pPr algn="r" fontAlgn="ctr"/>
                      <a:r>
                        <a:rPr lang="en-US" sz="1200" b="0" i="0" u="none" strike="noStrike" dirty="0">
                          <a:solidFill>
                            <a:srgbClr val="000000"/>
                          </a:solidFill>
                          <a:effectLst/>
                          <a:latin typeface="Garamond"/>
                        </a:rPr>
                        <a:t>50,520.83</a:t>
                      </a:r>
                    </a:p>
                  </a:txBody>
                  <a:tcPr marL="0" marR="296118" marT="0" marB="0" anchor="ctr">
                    <a:lnL>
                      <a:noFill/>
                    </a:lnL>
                    <a:lnR w="12700" cap="flat" cmpd="sng" algn="ctr">
                      <a:solidFill>
                        <a:srgbClr val="DBDBDB"/>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7FD"/>
                    </a:solidFill>
                  </a:tcPr>
                </a:tc>
              </a:tr>
            </a:tbl>
          </a:graphicData>
        </a:graphic>
      </p:graphicFrame>
    </p:spTree>
    <p:extLst>
      <p:ext uri="{BB962C8B-B14F-4D97-AF65-F5344CB8AC3E}">
        <p14:creationId xmlns:p14="http://schemas.microsoft.com/office/powerpoint/2010/main" xmlns="" val="2349554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Investor-run Colleges and Universities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Relieves exchequer of budgetary pressure</a:t>
            </a:r>
          </a:p>
          <a:p>
            <a:r>
              <a:rPr lang="en-US" dirty="0" smtClean="0"/>
              <a:t>But feasible only for vocational and low quality professional education</a:t>
            </a:r>
          </a:p>
          <a:p>
            <a:r>
              <a:rPr lang="en-US" dirty="0" smtClean="0"/>
              <a:t>India: Management, engineering and computer applications (without computers)</a:t>
            </a:r>
          </a:p>
          <a:p>
            <a:r>
              <a:rPr lang="en-US" dirty="0" smtClean="0"/>
              <a:t>Not humanities, arts, social and natural </a:t>
            </a:r>
            <a:r>
              <a:rPr lang="en-US" dirty="0" err="1" smtClean="0"/>
              <a:t>sciences,mathematics</a:t>
            </a:r>
            <a:endParaRPr lang="en-US" dirty="0" smtClean="0"/>
          </a:p>
          <a:p>
            <a:r>
              <a:rPr lang="en-US" dirty="0" smtClean="0"/>
              <a:t>Little scholarly or curricular innovation</a:t>
            </a:r>
          </a:p>
          <a:p>
            <a:r>
              <a:rPr lang="en-US" dirty="0" smtClean="0"/>
              <a:t>Investor run commercial schools do not prepare citizenry for a free society</a:t>
            </a:r>
          </a:p>
          <a:p>
            <a:r>
              <a:rPr lang="en-US" dirty="0" smtClean="0"/>
              <a:t>Look for successful examples of quality higher education without significant subsidies from either government or philanthropy</a:t>
            </a:r>
            <a:endParaRPr lang="en-US" dirty="0"/>
          </a:p>
        </p:txBody>
      </p:sp>
      <p:sp>
        <p:nvSpPr>
          <p:cNvPr id="4" name="Date Placeholder 3"/>
          <p:cNvSpPr>
            <a:spLocks noGrp="1"/>
          </p:cNvSpPr>
          <p:nvPr>
            <p:ph type="dt" sz="half" idx="10"/>
          </p:nvPr>
        </p:nvSpPr>
        <p:spPr/>
        <p:txBody>
          <a:bodyPr/>
          <a:lstStyle/>
          <a:p>
            <a:fld id="{58B9414D-CBAE-417A-9DBC-196D3A64BF29}"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25</a:t>
            </a:fld>
            <a:endParaRPr lang="en-US"/>
          </a:p>
        </p:txBody>
      </p:sp>
    </p:spTree>
    <p:extLst>
      <p:ext uri="{BB962C8B-B14F-4D97-AF65-F5344CB8AC3E}">
        <p14:creationId xmlns:p14="http://schemas.microsoft.com/office/powerpoint/2010/main" xmlns="" val="4012570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of Business Community</a:t>
            </a:r>
            <a:endParaRPr lang="en-US" dirty="0"/>
          </a:p>
        </p:txBody>
      </p:sp>
      <p:sp>
        <p:nvSpPr>
          <p:cNvPr id="3" name="Content Placeholder 2"/>
          <p:cNvSpPr>
            <a:spLocks noGrp="1"/>
          </p:cNvSpPr>
          <p:nvPr>
            <p:ph idx="1"/>
          </p:nvPr>
        </p:nvSpPr>
        <p:spPr/>
        <p:txBody>
          <a:bodyPr/>
          <a:lstStyle/>
          <a:p>
            <a:r>
              <a:rPr lang="en-US" dirty="0" smtClean="0"/>
              <a:t>Largely see higher education as new entrepreneurial frontier for making money from for-profit institutions</a:t>
            </a:r>
          </a:p>
          <a:p>
            <a:r>
              <a:rPr lang="en-US" dirty="0" smtClean="0"/>
              <a:t>No successful examples</a:t>
            </a:r>
          </a:p>
          <a:p>
            <a:r>
              <a:rPr lang="en-US" dirty="0" smtClean="0"/>
              <a:t>FICCI Educational Summit in Delhi</a:t>
            </a:r>
          </a:p>
          <a:p>
            <a:r>
              <a:rPr lang="en-US" dirty="0" smtClean="0"/>
              <a:t>Profit making institutions owned and run by public men and women in highest policy making positions in government</a:t>
            </a:r>
            <a:endParaRPr lang="en-US" dirty="0"/>
          </a:p>
        </p:txBody>
      </p:sp>
      <p:sp>
        <p:nvSpPr>
          <p:cNvPr id="4" name="Date Placeholder 3"/>
          <p:cNvSpPr>
            <a:spLocks noGrp="1"/>
          </p:cNvSpPr>
          <p:nvPr>
            <p:ph type="dt" sz="half" idx="10"/>
          </p:nvPr>
        </p:nvSpPr>
        <p:spPr/>
        <p:txBody>
          <a:bodyPr/>
          <a:lstStyle/>
          <a:p>
            <a:fld id="{B8A2F298-E48D-41BF-A236-76B070167560}"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26</a:t>
            </a:fld>
            <a:endParaRPr lang="en-US"/>
          </a:p>
        </p:txBody>
      </p:sp>
    </p:spTree>
    <p:extLst>
      <p:ext uri="{BB962C8B-B14F-4D97-AF65-F5344CB8AC3E}">
        <p14:creationId xmlns:p14="http://schemas.microsoft.com/office/powerpoint/2010/main" xmlns="" val="5386647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Rent-seeking and University as Employment Agency</a:t>
            </a:r>
            <a:endParaRPr lang="en-US" dirty="0"/>
          </a:p>
        </p:txBody>
      </p:sp>
      <p:sp>
        <p:nvSpPr>
          <p:cNvPr id="3" name="Content Placeholder 2"/>
          <p:cNvSpPr>
            <a:spLocks noGrp="1"/>
          </p:cNvSpPr>
          <p:nvPr>
            <p:ph idx="1"/>
          </p:nvPr>
        </p:nvSpPr>
        <p:spPr/>
        <p:txBody>
          <a:bodyPr>
            <a:normAutofit fontScale="55000" lnSpcReduction="20000"/>
          </a:bodyPr>
          <a:lstStyle/>
          <a:p>
            <a:r>
              <a:rPr lang="en-US" sz="3600" dirty="0" smtClean="0"/>
              <a:t>University priorities:</a:t>
            </a:r>
          </a:p>
          <a:p>
            <a:pPr lvl="1"/>
            <a:r>
              <a:rPr lang="en-US" sz="2900" dirty="0" smtClean="0"/>
              <a:t>Help the young attain their potential through learning</a:t>
            </a:r>
          </a:p>
          <a:p>
            <a:pPr lvl="1"/>
            <a:r>
              <a:rPr lang="en-US" sz="2900" dirty="0" smtClean="0"/>
              <a:t>Prepare for employment</a:t>
            </a:r>
          </a:p>
          <a:p>
            <a:pPr lvl="1"/>
            <a:r>
              <a:rPr lang="en-US" sz="2900" dirty="0" smtClean="0"/>
              <a:t>Provide employment for teachers and staff</a:t>
            </a:r>
          </a:p>
          <a:p>
            <a:r>
              <a:rPr lang="en-US" sz="3600" dirty="0" smtClean="0"/>
              <a:t>UGC Website on ICAR:</a:t>
            </a:r>
          </a:p>
          <a:p>
            <a:pPr lvl="1"/>
            <a:r>
              <a:rPr lang="en-US" sz="2900" dirty="0"/>
              <a:t>ICAR has established various research </a:t>
            </a:r>
            <a:r>
              <a:rPr lang="en-US" sz="2900" dirty="0" err="1"/>
              <a:t>centres</a:t>
            </a:r>
            <a:r>
              <a:rPr lang="en-US" sz="2900" dirty="0"/>
              <a:t> in order to meet the agricultural research and education needs of the country. It is actively pursuing human resource development in the field of agricultural sciences by setting up numerous agricultural universities spanning the entire country. It provides funding to nearly 30 (Thirty) State Agricultural Universities, one Central University and several Deemed Universities. These universities </a:t>
            </a:r>
            <a:r>
              <a:rPr lang="en-US" sz="2900" dirty="0">
                <a:solidFill>
                  <a:srgbClr val="FF0000"/>
                </a:solidFill>
              </a:rPr>
              <a:t>employ about 26,000 </a:t>
            </a:r>
            <a:r>
              <a:rPr lang="en-US" sz="2900" dirty="0"/>
              <a:t>scientists for teaching, research and extension education; of these, </a:t>
            </a:r>
            <a:r>
              <a:rPr lang="en-US" sz="2900" dirty="0">
                <a:solidFill>
                  <a:srgbClr val="FF0000"/>
                </a:solidFill>
              </a:rPr>
              <a:t>over 6,000 scientists are employed </a:t>
            </a:r>
            <a:r>
              <a:rPr lang="en-US" sz="2900" dirty="0"/>
              <a:t>in the ICAR supported coordinated projects</a:t>
            </a:r>
            <a:r>
              <a:rPr lang="en-US" sz="2900" dirty="0" smtClean="0"/>
              <a:t>.</a:t>
            </a:r>
          </a:p>
          <a:p>
            <a:r>
              <a:rPr lang="en-US" sz="3600" dirty="0" smtClean="0"/>
              <a:t>National Council of Rural Institutes (purpose? No sunset clauses)</a:t>
            </a:r>
          </a:p>
          <a:p>
            <a:r>
              <a:rPr lang="en-US" sz="3600" dirty="0" smtClean="0"/>
              <a:t>Choice of methods of dealing with caste and gender injustices</a:t>
            </a:r>
          </a:p>
          <a:p>
            <a:r>
              <a:rPr lang="en-US" sz="3600" dirty="0" smtClean="0"/>
              <a:t>Responding to organized rent-seeking vs. expanding quality and quantity</a:t>
            </a:r>
          </a:p>
          <a:p>
            <a:r>
              <a:rPr lang="en-US" sz="3600" dirty="0" smtClean="0"/>
              <a:t>Responsibilities of the Depart of Higher Education in HRD (42 items)</a:t>
            </a:r>
            <a:endParaRPr lang="en-US" sz="3600" dirty="0"/>
          </a:p>
          <a:p>
            <a:pPr lvl="1"/>
            <a:endParaRPr lang="en-US" dirty="0" smtClean="0"/>
          </a:p>
          <a:p>
            <a:endParaRPr lang="en-US" dirty="0"/>
          </a:p>
        </p:txBody>
      </p:sp>
      <p:sp>
        <p:nvSpPr>
          <p:cNvPr id="4" name="Date Placeholder 3"/>
          <p:cNvSpPr>
            <a:spLocks noGrp="1"/>
          </p:cNvSpPr>
          <p:nvPr>
            <p:ph type="dt" sz="half" idx="10"/>
          </p:nvPr>
        </p:nvSpPr>
        <p:spPr/>
        <p:txBody>
          <a:bodyPr/>
          <a:lstStyle/>
          <a:p>
            <a:fld id="{93547A59-83FB-43A6-9ABE-17992DE4B793}"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27</a:t>
            </a:fld>
            <a:endParaRPr lang="en-US"/>
          </a:p>
        </p:txBody>
      </p:sp>
    </p:spTree>
    <p:extLst>
      <p:ext uri="{BB962C8B-B14F-4D97-AF65-F5344CB8AC3E}">
        <p14:creationId xmlns:p14="http://schemas.microsoft.com/office/powerpoint/2010/main" xmlns="" val="3195799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Perspectives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Physical vs. human resources</a:t>
            </a:r>
          </a:p>
          <a:p>
            <a:r>
              <a:rPr lang="en-US" dirty="0" smtClean="0"/>
              <a:t>Every ministry is in education</a:t>
            </a:r>
          </a:p>
          <a:p>
            <a:r>
              <a:rPr lang="en-US" dirty="0" smtClean="0"/>
              <a:t>Regulatory waste</a:t>
            </a:r>
          </a:p>
          <a:p>
            <a:r>
              <a:rPr lang="en-US" dirty="0" smtClean="0"/>
              <a:t>Political, civil service and commercial control</a:t>
            </a:r>
          </a:p>
          <a:p>
            <a:r>
              <a:rPr lang="en-US" dirty="0" smtClean="0"/>
              <a:t>Indian constitution and the political power of teachers</a:t>
            </a:r>
          </a:p>
          <a:p>
            <a:r>
              <a:rPr lang="en-US" dirty="0" smtClean="0"/>
              <a:t>Enforcement of societies act</a:t>
            </a:r>
          </a:p>
          <a:p>
            <a:r>
              <a:rPr lang="en-US" dirty="0" smtClean="0"/>
              <a:t>Resource use and productivity</a:t>
            </a:r>
          </a:p>
          <a:p>
            <a:r>
              <a:rPr lang="en-US" dirty="0" smtClean="0"/>
              <a:t>Public good aspects of higher education</a:t>
            </a:r>
          </a:p>
          <a:p>
            <a:r>
              <a:rPr lang="en-US" dirty="0" smtClean="0"/>
              <a:t>Internal governance and evaluation of faculty</a:t>
            </a:r>
          </a:p>
          <a:p>
            <a:r>
              <a:rPr lang="en-US" dirty="0" smtClean="0"/>
              <a:t>Personnel policies</a:t>
            </a:r>
            <a:endParaRPr lang="en-US" dirty="0"/>
          </a:p>
        </p:txBody>
      </p:sp>
      <p:sp>
        <p:nvSpPr>
          <p:cNvPr id="4" name="Date Placeholder 3"/>
          <p:cNvSpPr>
            <a:spLocks noGrp="1"/>
          </p:cNvSpPr>
          <p:nvPr>
            <p:ph type="dt" sz="half" idx="10"/>
          </p:nvPr>
        </p:nvSpPr>
        <p:spPr/>
        <p:txBody>
          <a:bodyPr/>
          <a:lstStyle/>
          <a:p>
            <a:fld id="{F4B4E531-CF18-40E6-AE30-ECEB50B1FD7A}"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28</a:t>
            </a:fld>
            <a:endParaRPr lang="en-US"/>
          </a:p>
        </p:txBody>
      </p:sp>
    </p:spTree>
    <p:extLst>
      <p:ext uri="{BB962C8B-B14F-4D97-AF65-F5344CB8AC3E}">
        <p14:creationId xmlns:p14="http://schemas.microsoft.com/office/powerpoint/2010/main" xmlns="" val="2451856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vs. Human Resources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Planning and governance dominated by physical resources—property and goods—as wealth of society</a:t>
            </a:r>
          </a:p>
          <a:p>
            <a:r>
              <a:rPr lang="en-US" dirty="0" smtClean="0"/>
              <a:t>Creative ability of people to think and do receives less attention</a:t>
            </a:r>
          </a:p>
          <a:p>
            <a:r>
              <a:rPr lang="en-US" dirty="0" smtClean="0"/>
              <a:t>Higher education plans consist of: acres, square meters of building space, employment, budgets, degree programs and diplomas granted</a:t>
            </a:r>
          </a:p>
          <a:p>
            <a:r>
              <a:rPr lang="en-US" dirty="0"/>
              <a:t>The critical feature of education—the talent necessary to think, innovate, inspire, and teach—is more difficult to judge, is not emphasized, and remains in short </a:t>
            </a:r>
            <a:r>
              <a:rPr lang="en-US" dirty="0" smtClean="0"/>
              <a:t>supply</a:t>
            </a:r>
          </a:p>
          <a:p>
            <a:r>
              <a:rPr lang="en-US" dirty="0" smtClean="0"/>
              <a:t>Prescription of the Pharmacy Council of India:</a:t>
            </a:r>
          </a:p>
          <a:p>
            <a:pPr lvl="1"/>
            <a:r>
              <a:rPr lang="en-US" dirty="0"/>
              <a:t>The nature and period of study of practical training to be undertaken before admission to an examination; </a:t>
            </a:r>
          </a:p>
          <a:p>
            <a:pPr lvl="1"/>
            <a:r>
              <a:rPr lang="en-US" dirty="0"/>
              <a:t>the equipment and facilities to be provided for students undergoing approved courses of study; </a:t>
            </a:r>
          </a:p>
          <a:p>
            <a:pPr lvl="1"/>
            <a:r>
              <a:rPr lang="en-US" dirty="0"/>
              <a:t>the subject of examination and the standards therein to be attained; and </a:t>
            </a:r>
          </a:p>
          <a:p>
            <a:pPr lvl="1"/>
            <a:r>
              <a:rPr lang="en-US" dirty="0"/>
              <a:t>any other conditions of admission to examinations.” </a:t>
            </a:r>
            <a:endParaRPr lang="en-US" dirty="0" smtClean="0"/>
          </a:p>
          <a:p>
            <a:r>
              <a:rPr lang="en-US" dirty="0" smtClean="0"/>
              <a:t>What is missing here?</a:t>
            </a:r>
            <a:endParaRPr lang="en-US" dirty="0"/>
          </a:p>
          <a:p>
            <a:pPr lvl="1"/>
            <a:endParaRPr lang="en-US" dirty="0"/>
          </a:p>
          <a:p>
            <a:endParaRPr lang="en-US" dirty="0" smtClean="0"/>
          </a:p>
          <a:p>
            <a:endParaRPr lang="en-US" dirty="0"/>
          </a:p>
        </p:txBody>
      </p:sp>
      <p:sp>
        <p:nvSpPr>
          <p:cNvPr id="4" name="Date Placeholder 3"/>
          <p:cNvSpPr>
            <a:spLocks noGrp="1"/>
          </p:cNvSpPr>
          <p:nvPr>
            <p:ph type="dt" sz="half" idx="10"/>
          </p:nvPr>
        </p:nvSpPr>
        <p:spPr/>
        <p:txBody>
          <a:bodyPr/>
          <a:lstStyle/>
          <a:p>
            <a:fld id="{C14CD3B7-C5D0-4F79-AFA7-C8FAAC2118DA}"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29</a:t>
            </a:fld>
            <a:endParaRPr lang="en-US"/>
          </a:p>
        </p:txBody>
      </p:sp>
    </p:spTree>
    <p:extLst>
      <p:ext uri="{BB962C8B-B14F-4D97-AF65-F5344CB8AC3E}">
        <p14:creationId xmlns:p14="http://schemas.microsoft.com/office/powerpoint/2010/main" xmlns="" val="3687827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Nothing New or Radical</a:t>
            </a:r>
            <a:endParaRPr lang="en-US" dirty="0"/>
          </a:p>
        </p:txBody>
      </p:sp>
      <p:sp>
        <p:nvSpPr>
          <p:cNvPr id="3" name="Content Placeholder 2"/>
          <p:cNvSpPr>
            <a:spLocks noGrp="1"/>
          </p:cNvSpPr>
          <p:nvPr>
            <p:ph idx="1"/>
          </p:nvPr>
        </p:nvSpPr>
        <p:spPr/>
        <p:txBody>
          <a:bodyPr>
            <a:normAutofit fontScale="85000" lnSpcReduction="10000"/>
          </a:bodyPr>
          <a:lstStyle/>
          <a:p>
            <a:r>
              <a:rPr lang="en-US" dirty="0"/>
              <a:t>Our university system is, in many parts, in a state of disrepair.... In almost half the districts in the country, higher education enrollments are abysmally low, almost two-third of our universities and 90 percent of our colleges are rated as below average on quality parameters.... I am concerned that in many states university appointments, including that of vice-chancellors, have been </a:t>
            </a:r>
            <a:r>
              <a:rPr lang="en-US" dirty="0" err="1"/>
              <a:t>politicised</a:t>
            </a:r>
            <a:r>
              <a:rPr lang="en-US" dirty="0"/>
              <a:t> and have become subject to caste and communal considerations, there are complaints of </a:t>
            </a:r>
            <a:r>
              <a:rPr lang="en-US" dirty="0" err="1"/>
              <a:t>favouritism</a:t>
            </a:r>
            <a:r>
              <a:rPr lang="en-US" dirty="0"/>
              <a:t> and corruption</a:t>
            </a:r>
            <a:r>
              <a:rPr lang="en-US" dirty="0" smtClean="0"/>
              <a:t>. …</a:t>
            </a:r>
            <a:endParaRPr lang="en-US" dirty="0"/>
          </a:p>
          <a:p>
            <a:r>
              <a:rPr lang="en-US" i="1" u="sng" dirty="0" err="1">
                <a:hlinkClick r:id="rId2" tooltip="Manmohan &#10;Singh"/>
              </a:rPr>
              <a:t>Manmohan</a:t>
            </a:r>
            <a:r>
              <a:rPr lang="en-US" i="1" u="sng" dirty="0">
                <a:hlinkClick r:id="rId2" tooltip="Manmohan &#10;Singh"/>
              </a:rPr>
              <a:t> Singh</a:t>
            </a:r>
            <a:r>
              <a:rPr lang="en-US" i="1" dirty="0"/>
              <a:t>, Prime Minister of India (2007)</a:t>
            </a:r>
            <a:endParaRPr lang="en-US" dirty="0"/>
          </a:p>
          <a:p>
            <a:endParaRPr lang="en-US" dirty="0"/>
          </a:p>
        </p:txBody>
      </p:sp>
      <p:sp>
        <p:nvSpPr>
          <p:cNvPr id="4" name="Date Placeholder 3"/>
          <p:cNvSpPr>
            <a:spLocks noGrp="1"/>
          </p:cNvSpPr>
          <p:nvPr>
            <p:ph type="dt" sz="half" idx="10"/>
          </p:nvPr>
        </p:nvSpPr>
        <p:spPr/>
        <p:txBody>
          <a:bodyPr/>
          <a:lstStyle/>
          <a:p>
            <a:fld id="{DB80AA62-9B0B-44AC-AACC-A8FFDAA47467}"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a:t>
            </a:fld>
            <a:endParaRPr lang="en-US"/>
          </a:p>
        </p:txBody>
      </p:sp>
    </p:spTree>
    <p:extLst>
      <p:ext uri="{BB962C8B-B14F-4D97-AF65-F5344CB8AC3E}">
        <p14:creationId xmlns:p14="http://schemas.microsoft.com/office/powerpoint/2010/main" xmlns="" val="22880431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Every Ministry is Education Ministry</a:t>
            </a:r>
            <a:endParaRPr lang="en-US" dirty="0"/>
          </a:p>
        </p:txBody>
      </p:sp>
      <p:sp>
        <p:nvSpPr>
          <p:cNvPr id="3" name="Content Placeholder 2"/>
          <p:cNvSpPr>
            <a:spLocks noGrp="1"/>
          </p:cNvSpPr>
          <p:nvPr>
            <p:ph idx="1"/>
          </p:nvPr>
        </p:nvSpPr>
        <p:spPr/>
        <p:txBody>
          <a:bodyPr>
            <a:normAutofit lnSpcReduction="10000"/>
          </a:bodyPr>
          <a:lstStyle/>
          <a:p>
            <a:r>
              <a:rPr lang="en-US" dirty="0" smtClean="0"/>
              <a:t>Fifteen councils, controlled by various ministries under various acts of Parliament</a:t>
            </a:r>
          </a:p>
          <a:p>
            <a:r>
              <a:rPr lang="en-US" dirty="0" smtClean="0"/>
              <a:t>Ministry of Health and Family Welfare controls Pharmacy Council of India</a:t>
            </a:r>
          </a:p>
          <a:p>
            <a:r>
              <a:rPr lang="en-US" dirty="0" smtClean="0"/>
              <a:t>Everybody protects their turf</a:t>
            </a:r>
          </a:p>
          <a:p>
            <a:r>
              <a:rPr lang="en-US" dirty="0" smtClean="0"/>
              <a:t>Collective opposition of all ministries and councils to </a:t>
            </a:r>
            <a:r>
              <a:rPr lang="en-US" dirty="0" err="1" smtClean="0"/>
              <a:t>Yash</a:t>
            </a:r>
            <a:r>
              <a:rPr lang="en-US" dirty="0" smtClean="0"/>
              <a:t> Pal Committee recommendation for integration of education</a:t>
            </a:r>
          </a:p>
          <a:p>
            <a:r>
              <a:rPr lang="en-US" dirty="0" smtClean="0"/>
              <a:t>Need strong political leadership to change</a:t>
            </a:r>
            <a:endParaRPr lang="en-US" dirty="0"/>
          </a:p>
        </p:txBody>
      </p:sp>
      <p:sp>
        <p:nvSpPr>
          <p:cNvPr id="4" name="Date Placeholder 3"/>
          <p:cNvSpPr>
            <a:spLocks noGrp="1"/>
          </p:cNvSpPr>
          <p:nvPr>
            <p:ph type="dt" sz="half" idx="10"/>
          </p:nvPr>
        </p:nvSpPr>
        <p:spPr/>
        <p:txBody>
          <a:bodyPr/>
          <a:lstStyle/>
          <a:p>
            <a:fld id="{F3DD02B1-E875-4EC8-B6D7-8C1053E6B79C}"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30</a:t>
            </a:fld>
            <a:endParaRPr lang="en-US"/>
          </a:p>
        </p:txBody>
      </p:sp>
    </p:spTree>
    <p:extLst>
      <p:ext uri="{BB962C8B-B14F-4D97-AF65-F5344CB8AC3E}">
        <p14:creationId xmlns:p14="http://schemas.microsoft.com/office/powerpoint/2010/main" xmlns="" val="9928472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Regulatory Waste</a:t>
            </a:r>
            <a:endParaRPr lang="en-US" dirty="0"/>
          </a:p>
        </p:txBody>
      </p:sp>
      <p:sp>
        <p:nvSpPr>
          <p:cNvPr id="3" name="Content Placeholder 2"/>
          <p:cNvSpPr>
            <a:spLocks noGrp="1"/>
          </p:cNvSpPr>
          <p:nvPr>
            <p:ph idx="1"/>
          </p:nvPr>
        </p:nvSpPr>
        <p:spPr/>
        <p:txBody>
          <a:bodyPr>
            <a:normAutofit lnSpcReduction="10000"/>
          </a:bodyPr>
          <a:lstStyle/>
          <a:p>
            <a:r>
              <a:rPr lang="en-US" dirty="0" smtClean="0"/>
              <a:t>Mind-numbing detail in regulations to avoid discretion</a:t>
            </a:r>
          </a:p>
          <a:p>
            <a:r>
              <a:rPr lang="en-US" dirty="0" smtClean="0"/>
              <a:t>E.g., Dental Council of India: 5 acres, 30-year lease, 600-1,000 sq. ft./student, 50% living space, Rs.200,000 per student plus bank guarantee but no mention of faculty</a:t>
            </a:r>
          </a:p>
          <a:p>
            <a:r>
              <a:rPr lang="en-US" dirty="0" smtClean="0"/>
              <a:t>Avoiding fly-by-night operators, but permitting veritable </a:t>
            </a:r>
            <a:r>
              <a:rPr lang="en-US" dirty="0" err="1" smtClean="0"/>
              <a:t>Taj</a:t>
            </a:r>
            <a:r>
              <a:rPr lang="en-US" dirty="0" smtClean="0"/>
              <a:t> </a:t>
            </a:r>
            <a:r>
              <a:rPr lang="en-US" dirty="0" err="1" smtClean="0"/>
              <a:t>Mahals</a:t>
            </a:r>
            <a:r>
              <a:rPr lang="en-US" dirty="0" smtClean="0"/>
              <a:t> ignoring their opportunity cost and limits on enrollments</a:t>
            </a:r>
            <a:endParaRPr lang="en-US" dirty="0"/>
          </a:p>
        </p:txBody>
      </p:sp>
      <p:sp>
        <p:nvSpPr>
          <p:cNvPr id="4" name="Date Placeholder 3"/>
          <p:cNvSpPr>
            <a:spLocks noGrp="1"/>
          </p:cNvSpPr>
          <p:nvPr>
            <p:ph type="dt" sz="half" idx="10"/>
          </p:nvPr>
        </p:nvSpPr>
        <p:spPr/>
        <p:txBody>
          <a:bodyPr/>
          <a:lstStyle/>
          <a:p>
            <a:fld id="{63D73D9D-A501-41CD-87F0-8A8E34ADDEF2}"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31</a:t>
            </a:fld>
            <a:endParaRPr lang="en-US"/>
          </a:p>
        </p:txBody>
      </p:sp>
    </p:spTree>
    <p:extLst>
      <p:ext uri="{BB962C8B-B14F-4D97-AF65-F5344CB8AC3E}">
        <p14:creationId xmlns:p14="http://schemas.microsoft.com/office/powerpoint/2010/main" xmlns="" val="2358331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Political, Civil Service and Commercial Control</a:t>
            </a:r>
            <a:endParaRPr lang="en-US" dirty="0"/>
          </a:p>
        </p:txBody>
      </p:sp>
      <p:sp>
        <p:nvSpPr>
          <p:cNvPr id="3" name="Content Placeholder 2"/>
          <p:cNvSpPr>
            <a:spLocks noGrp="1"/>
          </p:cNvSpPr>
          <p:nvPr>
            <p:ph idx="1"/>
          </p:nvPr>
        </p:nvSpPr>
        <p:spPr/>
        <p:txBody>
          <a:bodyPr/>
          <a:lstStyle/>
          <a:p>
            <a:r>
              <a:rPr lang="en-US" dirty="0" smtClean="0"/>
              <a:t>We do not need to go into them here. </a:t>
            </a:r>
          </a:p>
          <a:p>
            <a:r>
              <a:rPr lang="en-US" dirty="0" smtClean="0"/>
              <a:t>Outsized control of ex officio presence of civil servants on policies</a:t>
            </a:r>
          </a:p>
        </p:txBody>
      </p:sp>
      <p:sp>
        <p:nvSpPr>
          <p:cNvPr id="4" name="Date Placeholder 3"/>
          <p:cNvSpPr>
            <a:spLocks noGrp="1"/>
          </p:cNvSpPr>
          <p:nvPr>
            <p:ph type="dt" sz="half" idx="10"/>
          </p:nvPr>
        </p:nvSpPr>
        <p:spPr/>
        <p:txBody>
          <a:bodyPr/>
          <a:lstStyle/>
          <a:p>
            <a:fld id="{20D7DF82-ABD1-475A-A7CE-491BFDB13471}"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32</a:t>
            </a:fld>
            <a:endParaRPr lang="en-US"/>
          </a:p>
        </p:txBody>
      </p:sp>
    </p:spTree>
    <p:extLst>
      <p:ext uri="{BB962C8B-B14F-4D97-AF65-F5344CB8AC3E}">
        <p14:creationId xmlns:p14="http://schemas.microsoft.com/office/powerpoint/2010/main" xmlns="" val="1511269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Constitutional Power of Teachers</a:t>
            </a:r>
            <a:endParaRPr lang="en-US" dirty="0"/>
          </a:p>
        </p:txBody>
      </p:sp>
      <p:sp>
        <p:nvSpPr>
          <p:cNvPr id="3" name="Content Placeholder 2"/>
          <p:cNvSpPr>
            <a:spLocks noGrp="1"/>
          </p:cNvSpPr>
          <p:nvPr>
            <p:ph idx="1"/>
          </p:nvPr>
        </p:nvSpPr>
        <p:spPr/>
        <p:txBody>
          <a:bodyPr/>
          <a:lstStyle/>
          <a:p>
            <a:r>
              <a:rPr lang="en-US" dirty="0" smtClean="0"/>
              <a:t>Low level of expectations (and performance) from teachers</a:t>
            </a:r>
          </a:p>
          <a:p>
            <a:r>
              <a:rPr lang="en-US" dirty="0" smtClean="0"/>
              <a:t>Between civil service rules and intensive unionism of teachers, how do you specify obligations for inspired teaching and brilliant scholarship?</a:t>
            </a:r>
          </a:p>
          <a:p>
            <a:r>
              <a:rPr lang="en-US" dirty="0" err="1" smtClean="0"/>
              <a:t>Execessive</a:t>
            </a:r>
            <a:r>
              <a:rPr lang="en-US" dirty="0" smtClean="0"/>
              <a:t> “democracy” on campus</a:t>
            </a:r>
          </a:p>
          <a:p>
            <a:r>
              <a:rPr lang="en-US" dirty="0" smtClean="0"/>
              <a:t>Article 171(3c) of Indian Constitution</a:t>
            </a:r>
          </a:p>
          <a:p>
            <a:endParaRPr lang="en-US" dirty="0"/>
          </a:p>
        </p:txBody>
      </p:sp>
      <p:sp>
        <p:nvSpPr>
          <p:cNvPr id="4" name="Date Placeholder 3"/>
          <p:cNvSpPr>
            <a:spLocks noGrp="1"/>
          </p:cNvSpPr>
          <p:nvPr>
            <p:ph type="dt" sz="half" idx="10"/>
          </p:nvPr>
        </p:nvSpPr>
        <p:spPr/>
        <p:txBody>
          <a:bodyPr/>
          <a:lstStyle/>
          <a:p>
            <a:fld id="{D5B99187-23EE-441F-8643-602EDD60EC86}"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33</a:t>
            </a:fld>
            <a:endParaRPr lang="en-US"/>
          </a:p>
        </p:txBody>
      </p:sp>
    </p:spTree>
    <p:extLst>
      <p:ext uri="{BB962C8B-B14F-4D97-AF65-F5344CB8AC3E}">
        <p14:creationId xmlns:p14="http://schemas.microsoft.com/office/powerpoint/2010/main" xmlns="" val="766926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Enforcement of Societies Act</a:t>
            </a:r>
            <a:endParaRPr lang="en-US" dirty="0"/>
          </a:p>
        </p:txBody>
      </p:sp>
      <p:sp>
        <p:nvSpPr>
          <p:cNvPr id="3" name="Content Placeholder 2"/>
          <p:cNvSpPr>
            <a:spLocks noGrp="1"/>
          </p:cNvSpPr>
          <p:nvPr>
            <p:ph idx="1"/>
          </p:nvPr>
        </p:nvSpPr>
        <p:spPr/>
        <p:txBody>
          <a:bodyPr>
            <a:normAutofit lnSpcReduction="10000"/>
          </a:bodyPr>
          <a:lstStyle/>
          <a:p>
            <a:r>
              <a:rPr lang="en-US" dirty="0" smtClean="0"/>
              <a:t>Traditional </a:t>
            </a:r>
            <a:r>
              <a:rPr lang="en-US" dirty="0"/>
              <a:t>charitable and managerial participation of civil society in </a:t>
            </a:r>
            <a:r>
              <a:rPr lang="en-US" dirty="0" smtClean="0"/>
              <a:t>higher </a:t>
            </a:r>
            <a:r>
              <a:rPr lang="en-US" dirty="0"/>
              <a:t>education </a:t>
            </a:r>
            <a:r>
              <a:rPr lang="en-US" dirty="0" smtClean="0"/>
              <a:t>being </a:t>
            </a:r>
            <a:r>
              <a:rPr lang="en-US" dirty="0"/>
              <a:t>overtaken by </a:t>
            </a:r>
            <a:r>
              <a:rPr lang="en-US" dirty="0" smtClean="0"/>
              <a:t>commercial interests</a:t>
            </a:r>
          </a:p>
          <a:p>
            <a:r>
              <a:rPr lang="en-US" dirty="0" smtClean="0"/>
              <a:t>Focus: Return on invested capital</a:t>
            </a:r>
          </a:p>
          <a:p>
            <a:r>
              <a:rPr lang="en-US" dirty="0" smtClean="0"/>
              <a:t>Failure of the government to enforce the Societies Act</a:t>
            </a:r>
          </a:p>
          <a:p>
            <a:r>
              <a:rPr lang="en-US" dirty="0" smtClean="0"/>
              <a:t>Well-intentioned land grants for education become private source of wealth</a:t>
            </a:r>
          </a:p>
          <a:p>
            <a:endParaRPr lang="en-US" dirty="0"/>
          </a:p>
        </p:txBody>
      </p:sp>
      <p:sp>
        <p:nvSpPr>
          <p:cNvPr id="4" name="Date Placeholder 3"/>
          <p:cNvSpPr>
            <a:spLocks noGrp="1"/>
          </p:cNvSpPr>
          <p:nvPr>
            <p:ph type="dt" sz="half" idx="10"/>
          </p:nvPr>
        </p:nvSpPr>
        <p:spPr/>
        <p:txBody>
          <a:bodyPr/>
          <a:lstStyle/>
          <a:p>
            <a:fld id="{7BA7A196-C90A-4956-A024-3D6EB33CBA38}"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34</a:t>
            </a:fld>
            <a:endParaRPr lang="en-US"/>
          </a:p>
        </p:txBody>
      </p:sp>
    </p:spTree>
    <p:extLst>
      <p:ext uri="{BB962C8B-B14F-4D97-AF65-F5344CB8AC3E}">
        <p14:creationId xmlns:p14="http://schemas.microsoft.com/office/powerpoint/2010/main" xmlns="" val="31397156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Use and Productivity</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r>
              <a:rPr lang="en-US" sz="1800" dirty="0" smtClean="0"/>
              <a:t>High unfulfilled demand for higher education, low enrollment ratio, and scarcity of resources for higher education coexist with anomalous pattern of resource allocation by government</a:t>
            </a:r>
          </a:p>
          <a:p>
            <a:r>
              <a:rPr lang="en-US" sz="1800" dirty="0" smtClean="0"/>
              <a:t>Sprawling academic campuses in middle of cities with well-separated low-rise buildings on high value land on which 10 or 20 times as many students could be given quality education if faculty were available</a:t>
            </a:r>
          </a:p>
          <a:p>
            <a:r>
              <a:rPr lang="en-US" sz="1800" dirty="0" smtClean="0"/>
              <a:t>Provision of campus housing makes VCs and Directors mayors as well as land lords, high capital cost, lowers capacity</a:t>
            </a:r>
          </a:p>
          <a:p>
            <a:r>
              <a:rPr lang="en-US" sz="1800" dirty="0" smtClean="0"/>
              <a:t>Initial planning: </a:t>
            </a:r>
          </a:p>
          <a:p>
            <a:pPr lvl="1"/>
            <a:r>
              <a:rPr lang="en-US" sz="1800" dirty="0" smtClean="0"/>
              <a:t>provisions </a:t>
            </a:r>
            <a:r>
              <a:rPr lang="en-US" sz="1800" dirty="0"/>
              <a:t>for land, </a:t>
            </a:r>
            <a:r>
              <a:rPr lang="en-US" sz="1800" dirty="0" smtClean="0"/>
              <a:t>buildings</a:t>
            </a:r>
            <a:r>
              <a:rPr lang="en-US" sz="1800" dirty="0"/>
              <a:t>, staff quarters, and academic and support </a:t>
            </a:r>
            <a:r>
              <a:rPr lang="en-US" sz="1800" dirty="0" smtClean="0"/>
              <a:t>staffs</a:t>
            </a:r>
          </a:p>
          <a:p>
            <a:pPr lvl="1"/>
            <a:r>
              <a:rPr lang="en-US" sz="1800" dirty="0" smtClean="0"/>
              <a:t>Support </a:t>
            </a:r>
            <a:r>
              <a:rPr lang="en-US" sz="1800" dirty="0"/>
              <a:t>staff positions are quickly filled into permanent </a:t>
            </a:r>
            <a:r>
              <a:rPr lang="en-US" sz="1800" dirty="0" smtClean="0"/>
              <a:t>tenure</a:t>
            </a:r>
          </a:p>
          <a:p>
            <a:pPr lvl="1"/>
            <a:r>
              <a:rPr lang="en-US" sz="1800" dirty="0" smtClean="0"/>
              <a:t>Scarcity </a:t>
            </a:r>
            <a:r>
              <a:rPr lang="en-US" sz="1800" dirty="0"/>
              <a:t>of candidates for the academic staff keeps </a:t>
            </a:r>
            <a:r>
              <a:rPr lang="en-US" sz="1800" dirty="0" smtClean="0"/>
              <a:t>positions </a:t>
            </a:r>
            <a:r>
              <a:rPr lang="en-US" sz="1800" dirty="0"/>
              <a:t>vacant, </a:t>
            </a:r>
            <a:r>
              <a:rPr lang="en-US" sz="1800" dirty="0" smtClean="0"/>
              <a:t>forces </a:t>
            </a:r>
            <a:r>
              <a:rPr lang="en-US" sz="1800" dirty="0"/>
              <a:t>compromises on hiring </a:t>
            </a:r>
            <a:r>
              <a:rPr lang="en-US" sz="1800" dirty="0" smtClean="0"/>
              <a:t>quality</a:t>
            </a:r>
          </a:p>
          <a:p>
            <a:pPr lvl="1"/>
            <a:r>
              <a:rPr lang="en-US" sz="1800" dirty="0" smtClean="0"/>
              <a:t>Unfulfilled </a:t>
            </a:r>
            <a:r>
              <a:rPr lang="en-US" sz="1800" dirty="0"/>
              <a:t>demand for higher-education </a:t>
            </a:r>
            <a:r>
              <a:rPr lang="en-US" sz="1800" dirty="0" smtClean="0"/>
              <a:t>brings </a:t>
            </a:r>
            <a:r>
              <a:rPr lang="en-US" sz="1800" dirty="0"/>
              <a:t>plenty of student </a:t>
            </a:r>
            <a:r>
              <a:rPr lang="en-US" sz="1800" dirty="0" smtClean="0"/>
              <a:t>applications</a:t>
            </a:r>
          </a:p>
          <a:p>
            <a:pPr lvl="1"/>
            <a:r>
              <a:rPr lang="en-US" sz="1800" dirty="0" smtClean="0"/>
              <a:t>Administration </a:t>
            </a:r>
            <a:r>
              <a:rPr lang="en-US" sz="1800" dirty="0"/>
              <a:t>scurries to find instructors to fill the class </a:t>
            </a:r>
            <a:r>
              <a:rPr lang="en-US" sz="1800" dirty="0" smtClean="0"/>
              <a:t>time</a:t>
            </a:r>
          </a:p>
          <a:p>
            <a:pPr lvl="1"/>
            <a:r>
              <a:rPr lang="en-US" sz="1800" dirty="0" smtClean="0"/>
              <a:t>No matter what the </a:t>
            </a:r>
            <a:r>
              <a:rPr lang="en-US" sz="1800" dirty="0"/>
              <a:t>initial plans and intentions, the shortage of high-quality academic personnel makes it all but impossible to attend to the research and innovation </a:t>
            </a:r>
            <a:r>
              <a:rPr lang="en-US" sz="1800" dirty="0" smtClean="0"/>
              <a:t>goals of the project   </a:t>
            </a:r>
            <a:endParaRPr lang="en-US" sz="1800" dirty="0"/>
          </a:p>
        </p:txBody>
      </p:sp>
      <p:sp>
        <p:nvSpPr>
          <p:cNvPr id="4" name="Date Placeholder 3"/>
          <p:cNvSpPr>
            <a:spLocks noGrp="1"/>
          </p:cNvSpPr>
          <p:nvPr>
            <p:ph type="dt" sz="half" idx="10"/>
          </p:nvPr>
        </p:nvSpPr>
        <p:spPr/>
        <p:txBody>
          <a:bodyPr/>
          <a:lstStyle/>
          <a:p>
            <a:fld id="{2FDD5D73-12D0-4021-819E-0D39727B1DC3}"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35</a:t>
            </a:fld>
            <a:endParaRPr lang="en-US"/>
          </a:p>
        </p:txBody>
      </p:sp>
    </p:spTree>
    <p:extLst>
      <p:ext uri="{BB962C8B-B14F-4D97-AF65-F5344CB8AC3E}">
        <p14:creationId xmlns:p14="http://schemas.microsoft.com/office/powerpoint/2010/main" xmlns="" val="39254551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Good Aspects of Higher Education</a:t>
            </a:r>
            <a:endParaRPr lang="en-US" dirty="0"/>
          </a:p>
        </p:txBody>
      </p:sp>
      <p:sp>
        <p:nvSpPr>
          <p:cNvPr id="3" name="Content Placeholder 2"/>
          <p:cNvSpPr>
            <a:spLocks noGrp="1"/>
          </p:cNvSpPr>
          <p:nvPr>
            <p:ph idx="1"/>
          </p:nvPr>
        </p:nvSpPr>
        <p:spPr/>
        <p:txBody>
          <a:bodyPr/>
          <a:lstStyle/>
          <a:p>
            <a:r>
              <a:rPr lang="en-US" dirty="0" smtClean="0"/>
              <a:t>Public good elements of various levels of education</a:t>
            </a:r>
          </a:p>
          <a:p>
            <a:r>
              <a:rPr lang="en-US" dirty="0" smtClean="0"/>
              <a:t>PhD education is an extreme case</a:t>
            </a:r>
          </a:p>
          <a:p>
            <a:r>
              <a:rPr lang="en-US" dirty="0" smtClean="0"/>
              <a:t>Cannot survive without major subsidies</a:t>
            </a:r>
          </a:p>
          <a:p>
            <a:r>
              <a:rPr lang="en-US" dirty="0" smtClean="0"/>
              <a:t>What does privatization of education do to seed farms?</a:t>
            </a:r>
          </a:p>
          <a:p>
            <a:endParaRPr lang="en-US" dirty="0"/>
          </a:p>
        </p:txBody>
      </p:sp>
      <p:sp>
        <p:nvSpPr>
          <p:cNvPr id="4" name="Date Placeholder 3"/>
          <p:cNvSpPr>
            <a:spLocks noGrp="1"/>
          </p:cNvSpPr>
          <p:nvPr>
            <p:ph type="dt" sz="half" idx="10"/>
          </p:nvPr>
        </p:nvSpPr>
        <p:spPr/>
        <p:txBody>
          <a:bodyPr/>
          <a:lstStyle/>
          <a:p>
            <a:fld id="{A794352C-DF96-426B-93E1-795C11BD359D}"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36</a:t>
            </a:fld>
            <a:endParaRPr lang="en-US"/>
          </a:p>
        </p:txBody>
      </p:sp>
    </p:spTree>
    <p:extLst>
      <p:ext uri="{BB962C8B-B14F-4D97-AF65-F5344CB8AC3E}">
        <p14:creationId xmlns:p14="http://schemas.microsoft.com/office/powerpoint/2010/main" xmlns="" val="26542241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Internal Governance and Evaluation of Faculty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Difficulty </a:t>
            </a:r>
            <a:r>
              <a:rPr lang="en-US" dirty="0"/>
              <a:t>of </a:t>
            </a:r>
            <a:r>
              <a:rPr lang="en-US" dirty="0" smtClean="0"/>
              <a:t>objectively measuring accomplishment</a:t>
            </a:r>
          </a:p>
          <a:p>
            <a:r>
              <a:rPr lang="en-US" dirty="0" smtClean="0"/>
              <a:t>Universities </a:t>
            </a:r>
            <a:r>
              <a:rPr lang="en-US" dirty="0"/>
              <a:t>depend on </a:t>
            </a:r>
            <a:r>
              <a:rPr lang="en-US" dirty="0" smtClean="0"/>
              <a:t>shared values </a:t>
            </a:r>
            <a:r>
              <a:rPr lang="en-US" dirty="0"/>
              <a:t>among students, faculty, staff, administration, parents, government, donors, and the </a:t>
            </a:r>
            <a:r>
              <a:rPr lang="en-US" dirty="0" smtClean="0"/>
              <a:t>society</a:t>
            </a:r>
          </a:p>
          <a:p>
            <a:r>
              <a:rPr lang="en-US" dirty="0" smtClean="0"/>
              <a:t>Values too </a:t>
            </a:r>
            <a:r>
              <a:rPr lang="en-US" dirty="0"/>
              <a:t>delicate to stand up to hard-ball confrontation and tactics by which various constituencies </a:t>
            </a:r>
            <a:r>
              <a:rPr lang="en-US" dirty="0" smtClean="0"/>
              <a:t>may seek </a:t>
            </a:r>
            <a:r>
              <a:rPr lang="en-US" dirty="0"/>
              <a:t>their own rights with little shared understanding and obligation for their </a:t>
            </a:r>
            <a:r>
              <a:rPr lang="en-US" dirty="0" smtClean="0"/>
              <a:t>responsibilities</a:t>
            </a:r>
          </a:p>
          <a:p>
            <a:r>
              <a:rPr lang="en-US" dirty="0" smtClean="0"/>
              <a:t>Absent </a:t>
            </a:r>
            <a:r>
              <a:rPr lang="en-US" dirty="0"/>
              <a:t>shared expectations and values, no university can deliver quality education, no matter how talented the administration </a:t>
            </a:r>
            <a:r>
              <a:rPr lang="en-US" dirty="0" smtClean="0"/>
              <a:t>is</a:t>
            </a:r>
          </a:p>
          <a:p>
            <a:r>
              <a:rPr lang="en-US" dirty="0" smtClean="0"/>
              <a:t>Degradation </a:t>
            </a:r>
            <a:r>
              <a:rPr lang="en-US" dirty="0"/>
              <a:t>of education is the first victim of conflict</a:t>
            </a:r>
            <a:r>
              <a:rPr lang="en-US" dirty="0" smtClean="0"/>
              <a:t>.</a:t>
            </a:r>
          </a:p>
          <a:p>
            <a:r>
              <a:rPr lang="en-US" dirty="0" smtClean="0"/>
              <a:t>Almost immediate tenure to faculty</a:t>
            </a:r>
          </a:p>
          <a:p>
            <a:r>
              <a:rPr lang="en-US" dirty="0" smtClean="0"/>
              <a:t>Since subjective judgment may be abused, bright line rules made in Asia, damaging research cultures and intellectual discourse</a:t>
            </a:r>
            <a:endParaRPr lang="en-US" dirty="0"/>
          </a:p>
          <a:p>
            <a:endParaRPr lang="en-US" dirty="0"/>
          </a:p>
        </p:txBody>
      </p:sp>
      <p:sp>
        <p:nvSpPr>
          <p:cNvPr id="4" name="Date Placeholder 3"/>
          <p:cNvSpPr>
            <a:spLocks noGrp="1"/>
          </p:cNvSpPr>
          <p:nvPr>
            <p:ph type="dt" sz="half" idx="10"/>
          </p:nvPr>
        </p:nvSpPr>
        <p:spPr/>
        <p:txBody>
          <a:bodyPr/>
          <a:lstStyle/>
          <a:p>
            <a:fld id="{333F7D5A-40D8-49B4-810A-CC4F162C6272}"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37</a:t>
            </a:fld>
            <a:endParaRPr lang="en-US"/>
          </a:p>
        </p:txBody>
      </p:sp>
    </p:spTree>
    <p:extLst>
      <p:ext uri="{BB962C8B-B14F-4D97-AF65-F5344CB8AC3E}">
        <p14:creationId xmlns:p14="http://schemas.microsoft.com/office/powerpoint/2010/main" xmlns="" val="29857257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Personnel Policies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Importance to degrees and administrative authority, and seniority </a:t>
            </a:r>
          </a:p>
          <a:p>
            <a:r>
              <a:rPr lang="en-US" dirty="0" smtClean="0"/>
              <a:t>Creativity, originality of young minds ignored</a:t>
            </a:r>
          </a:p>
          <a:p>
            <a:r>
              <a:rPr lang="en-US" dirty="0" smtClean="0"/>
              <a:t>Rare to see the name of a scholar in public domain except when they have administrative authority</a:t>
            </a:r>
          </a:p>
          <a:p>
            <a:r>
              <a:rPr lang="en-US" dirty="0" smtClean="0"/>
              <a:t>P</a:t>
            </a:r>
            <a:r>
              <a:rPr lang="en-US" dirty="0"/>
              <a:t>. </a:t>
            </a:r>
            <a:r>
              <a:rPr lang="en-US" dirty="0" err="1"/>
              <a:t>Anandan</a:t>
            </a:r>
            <a:r>
              <a:rPr lang="en-US" dirty="0"/>
              <a:t> of Microsoft Research India </a:t>
            </a:r>
            <a:r>
              <a:rPr lang="en-US" dirty="0" smtClean="0"/>
              <a:t>: </a:t>
            </a:r>
            <a:r>
              <a:rPr lang="en-US" dirty="0"/>
              <a:t>“India doesn't make heroes of its researchers</a:t>
            </a:r>
            <a:r>
              <a:rPr lang="en-US" dirty="0" smtClean="0"/>
              <a:t>.”</a:t>
            </a:r>
          </a:p>
          <a:p>
            <a:r>
              <a:rPr lang="en-US" dirty="0" smtClean="0"/>
              <a:t>Educational </a:t>
            </a:r>
            <a:r>
              <a:rPr lang="en-US" dirty="0"/>
              <a:t>and research structures </a:t>
            </a:r>
            <a:r>
              <a:rPr lang="en-US" dirty="0" smtClean="0"/>
              <a:t>recognize </a:t>
            </a:r>
            <a:r>
              <a:rPr lang="en-US" dirty="0"/>
              <a:t>and encourage scholarly achievements </a:t>
            </a:r>
            <a:r>
              <a:rPr lang="en-US" dirty="0" smtClean="0"/>
              <a:t>through </a:t>
            </a:r>
            <a:r>
              <a:rPr lang="en-US" dirty="0"/>
              <a:t>administrative </a:t>
            </a:r>
            <a:r>
              <a:rPr lang="en-US" dirty="0" smtClean="0"/>
              <a:t>responsibility</a:t>
            </a:r>
          </a:p>
          <a:p>
            <a:r>
              <a:rPr lang="en-US" dirty="0" smtClean="0"/>
              <a:t>In </a:t>
            </a:r>
            <a:r>
              <a:rPr lang="en-US" dirty="0"/>
              <a:t>the Catch 22 of Indian scholarship, scholars must become civil servants in order to have control over their work and organization, which leaves them little time for scholarly work. </a:t>
            </a:r>
          </a:p>
          <a:p>
            <a:r>
              <a:rPr lang="en-US" dirty="0" smtClean="0"/>
              <a:t>civil </a:t>
            </a:r>
            <a:r>
              <a:rPr lang="en-US" dirty="0"/>
              <a:t>servants often find it difficult independently to judge scholarship and art, it is reasonable for them to rely on the judgment of eminent people in the </a:t>
            </a:r>
            <a:r>
              <a:rPr lang="en-US" dirty="0" smtClean="0"/>
              <a:t>field</a:t>
            </a:r>
          </a:p>
          <a:p>
            <a:r>
              <a:rPr lang="en-US" dirty="0" smtClean="0"/>
              <a:t>However</a:t>
            </a:r>
            <a:r>
              <a:rPr lang="en-US" dirty="0"/>
              <a:t>, this well-intentioned involvement in administrative matters also consumes time that would otherwise be spent on creative or scientific </a:t>
            </a:r>
            <a:r>
              <a:rPr lang="en-US" dirty="0" smtClean="0"/>
              <a:t>work</a:t>
            </a:r>
          </a:p>
          <a:p>
            <a:r>
              <a:rPr lang="en-US" dirty="0" smtClean="0"/>
              <a:t>India</a:t>
            </a:r>
            <a:r>
              <a:rPr lang="en-US" dirty="0"/>
              <a:t>, like many other Asian countries, resorts to age and seniority as qualifications for </a:t>
            </a:r>
            <a:r>
              <a:rPr lang="en-US" dirty="0" smtClean="0"/>
              <a:t>decision-making, putting meritorious </a:t>
            </a:r>
            <a:r>
              <a:rPr lang="en-US" dirty="0"/>
              <a:t>young scholars and their heterodox ideas at a disadvantage.</a:t>
            </a:r>
          </a:p>
          <a:p>
            <a:endParaRPr lang="en-US" dirty="0"/>
          </a:p>
        </p:txBody>
      </p:sp>
      <p:sp>
        <p:nvSpPr>
          <p:cNvPr id="4" name="Date Placeholder 3"/>
          <p:cNvSpPr>
            <a:spLocks noGrp="1"/>
          </p:cNvSpPr>
          <p:nvPr>
            <p:ph type="dt" sz="half" idx="10"/>
          </p:nvPr>
        </p:nvSpPr>
        <p:spPr/>
        <p:txBody>
          <a:bodyPr/>
          <a:lstStyle/>
          <a:p>
            <a:fld id="{47E42A6B-226F-46AD-A7BF-9B96C5D25A2C}"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38</a:t>
            </a:fld>
            <a:endParaRPr lang="en-US"/>
          </a:p>
        </p:txBody>
      </p:sp>
    </p:spTree>
    <p:extLst>
      <p:ext uri="{BB962C8B-B14F-4D97-AF65-F5344CB8AC3E}">
        <p14:creationId xmlns:p14="http://schemas.microsoft.com/office/powerpoint/2010/main" xmlns="" val="34829583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20482" name="Rectangle 2"/>
          <p:cNvSpPr>
            <a:spLocks noGrp="1" noChangeArrowheads="1"/>
          </p:cNvSpPr>
          <p:nvPr>
            <p:ph type="title"/>
          </p:nvPr>
        </p:nvSpPr>
        <p:spPr/>
        <p:txBody>
          <a:bodyPr/>
          <a:lstStyle/>
          <a:p>
            <a:r>
              <a:rPr lang="en-US" dirty="0"/>
              <a:t>What Should India Do?</a:t>
            </a:r>
          </a:p>
        </p:txBody>
      </p:sp>
      <p:sp>
        <p:nvSpPr>
          <p:cNvPr id="20483" name="Rectangle 3"/>
          <p:cNvSpPr>
            <a:spLocks noGrp="1" noChangeArrowheads="1"/>
          </p:cNvSpPr>
          <p:nvPr>
            <p:ph type="body" idx="1"/>
          </p:nvPr>
        </p:nvSpPr>
        <p:spPr/>
        <p:txBody>
          <a:bodyPr>
            <a:normAutofit lnSpcReduction="10000"/>
          </a:bodyPr>
          <a:lstStyle/>
          <a:p>
            <a:pPr>
              <a:lnSpc>
                <a:spcPct val="90000"/>
              </a:lnSpc>
            </a:pPr>
            <a:r>
              <a:rPr lang="en-US" sz="2400" b="1" i="1" dirty="0">
                <a:solidFill>
                  <a:schemeClr val="folHlink"/>
                </a:solidFill>
              </a:rPr>
              <a:t>Solutions</a:t>
            </a:r>
            <a:r>
              <a:rPr lang="en-US" sz="2400" b="1" dirty="0"/>
              <a:t> </a:t>
            </a:r>
            <a:r>
              <a:rPr lang="en-US" sz="2400" dirty="0"/>
              <a:t>will have to be found urgently, and from within India</a:t>
            </a:r>
          </a:p>
          <a:p>
            <a:pPr lvl="1">
              <a:lnSpc>
                <a:spcPct val="90000"/>
              </a:lnSpc>
            </a:pPr>
            <a:r>
              <a:rPr lang="en-US" sz="2000" dirty="0"/>
              <a:t>No solutions suggested from outside would be acceptable to a proud society</a:t>
            </a:r>
          </a:p>
          <a:p>
            <a:pPr lvl="1">
              <a:lnSpc>
                <a:spcPct val="90000"/>
              </a:lnSpc>
            </a:pPr>
            <a:r>
              <a:rPr lang="en-US" sz="2000" dirty="0"/>
              <a:t>Proposals from outside attract immediate attention to why they would not work</a:t>
            </a:r>
          </a:p>
          <a:p>
            <a:pPr lvl="1">
              <a:lnSpc>
                <a:spcPct val="90000"/>
              </a:lnSpc>
            </a:pPr>
            <a:r>
              <a:rPr lang="en-US" sz="2000" dirty="0"/>
              <a:t>Nor are they likely to work</a:t>
            </a:r>
          </a:p>
          <a:p>
            <a:pPr>
              <a:lnSpc>
                <a:spcPct val="90000"/>
              </a:lnSpc>
            </a:pPr>
            <a:r>
              <a:rPr lang="en-US" sz="2400" dirty="0"/>
              <a:t>If the problem is considered important, it must be addressed from within by carefully deliberation among top policy makers and experts, recognizing the serious conflicts of interest that exist at all levels (profit-making institutions owned by businessmen and legislators</a:t>
            </a:r>
            <a:r>
              <a:rPr lang="en-US" sz="2400" dirty="0" smtClean="0"/>
              <a:t>)</a:t>
            </a:r>
          </a:p>
          <a:p>
            <a:pPr>
              <a:lnSpc>
                <a:spcPct val="90000"/>
              </a:lnSpc>
            </a:pPr>
            <a:r>
              <a:rPr lang="en-US" sz="2400" dirty="0" smtClean="0"/>
              <a:t>Perhaps we should take some time to develop and discuss ideas for reform</a:t>
            </a:r>
            <a:endParaRPr lang="en-US" sz="2400" dirty="0"/>
          </a:p>
          <a:p>
            <a:pPr lvl="1">
              <a:lnSpc>
                <a:spcPct val="90000"/>
              </a:lnSpc>
            </a:pPr>
            <a:endParaRPr lang="en-US" sz="2000" dirty="0"/>
          </a:p>
        </p:txBody>
      </p:sp>
    </p:spTree>
    <p:extLst>
      <p:ext uri="{BB962C8B-B14F-4D97-AF65-F5344CB8AC3E}">
        <p14:creationId xmlns:p14="http://schemas.microsoft.com/office/powerpoint/2010/main" xmlns="" val="9126194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Levels of Knowledge</a:t>
            </a:r>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20000"/>
          </a:bodyPr>
          <a:lstStyle/>
          <a:p>
            <a:r>
              <a:rPr lang="en-US" sz="2400" dirty="0" smtClean="0"/>
              <a:t>India exhibits a great deal of confidence in its technological capabilities today</a:t>
            </a:r>
          </a:p>
          <a:p>
            <a:r>
              <a:rPr lang="en-US" sz="2400" dirty="0" smtClean="0"/>
              <a:t>Confidence is a big plus, but misplaced confidence brings catastrophe</a:t>
            </a:r>
          </a:p>
          <a:p>
            <a:r>
              <a:rPr lang="en-US" sz="2400" dirty="0" smtClean="0"/>
              <a:t>Distinction among various levels of knowledge is critical</a:t>
            </a:r>
          </a:p>
          <a:p>
            <a:pPr>
              <a:lnSpc>
                <a:spcPct val="80000"/>
              </a:lnSpc>
            </a:pPr>
            <a:r>
              <a:rPr lang="en-US" sz="2400" dirty="0" smtClean="0"/>
              <a:t>Six levels of knowledge about a car:</a:t>
            </a:r>
          </a:p>
          <a:p>
            <a:pPr lvl="1">
              <a:lnSpc>
                <a:spcPct val="80000"/>
              </a:lnSpc>
            </a:pPr>
            <a:r>
              <a:rPr lang="en-US" sz="2000" dirty="0" smtClean="0"/>
              <a:t>The owner</a:t>
            </a:r>
          </a:p>
          <a:p>
            <a:pPr lvl="1">
              <a:lnSpc>
                <a:spcPct val="80000"/>
              </a:lnSpc>
            </a:pPr>
            <a:r>
              <a:rPr lang="en-US" sz="2000" dirty="0" smtClean="0"/>
              <a:t>The driver</a:t>
            </a:r>
          </a:p>
          <a:p>
            <a:pPr lvl="1">
              <a:lnSpc>
                <a:spcPct val="80000"/>
              </a:lnSpc>
            </a:pPr>
            <a:r>
              <a:rPr lang="en-US" sz="2000" dirty="0" smtClean="0"/>
              <a:t>The mechanic</a:t>
            </a:r>
          </a:p>
          <a:p>
            <a:pPr lvl="1">
              <a:lnSpc>
                <a:spcPct val="80000"/>
              </a:lnSpc>
            </a:pPr>
            <a:r>
              <a:rPr lang="en-US" sz="2000" dirty="0" smtClean="0"/>
              <a:t>The manufacturer (production engineer)</a:t>
            </a:r>
          </a:p>
          <a:p>
            <a:pPr lvl="1">
              <a:lnSpc>
                <a:spcPct val="80000"/>
              </a:lnSpc>
            </a:pPr>
            <a:r>
              <a:rPr lang="en-US" sz="2000" dirty="0" smtClean="0"/>
              <a:t>The Designer (engineer)</a:t>
            </a:r>
          </a:p>
          <a:p>
            <a:pPr lvl="1">
              <a:lnSpc>
                <a:spcPct val="80000"/>
              </a:lnSpc>
            </a:pPr>
            <a:r>
              <a:rPr lang="en-US" sz="2000" dirty="0" smtClean="0"/>
              <a:t>The inventor</a:t>
            </a:r>
          </a:p>
          <a:p>
            <a:pPr>
              <a:lnSpc>
                <a:spcPct val="80000"/>
              </a:lnSpc>
            </a:pPr>
            <a:r>
              <a:rPr lang="en-US" sz="2400" dirty="0" smtClean="0"/>
              <a:t>A person riding in his car may appear knowledgeable (= rich?)</a:t>
            </a:r>
          </a:p>
          <a:p>
            <a:pPr>
              <a:lnSpc>
                <a:spcPct val="80000"/>
              </a:lnSpc>
            </a:pPr>
            <a:r>
              <a:rPr lang="en-US" sz="2400" dirty="0" smtClean="0"/>
              <a:t>But owning a car requires little knowledge, driving requires only a little more</a:t>
            </a:r>
          </a:p>
          <a:p>
            <a:pPr>
              <a:lnSpc>
                <a:spcPct val="80000"/>
              </a:lnSpc>
            </a:pPr>
            <a:r>
              <a:rPr lang="en-US" sz="2400" dirty="0" smtClean="0"/>
              <a:t>What is the link between level of knowledge and social status in various societies? In India?</a:t>
            </a:r>
          </a:p>
          <a:p>
            <a:pPr>
              <a:lnSpc>
                <a:spcPct val="80000"/>
              </a:lnSpc>
            </a:pPr>
            <a:r>
              <a:rPr lang="en-US" sz="2400" dirty="0" smtClean="0"/>
              <a:t>At which level of knowledge do India’s IT or other industries operate?</a:t>
            </a:r>
            <a:endParaRPr lang="en-US" dirty="0"/>
          </a:p>
        </p:txBody>
      </p:sp>
      <p:sp>
        <p:nvSpPr>
          <p:cNvPr id="4" name="Date Placeholder 3"/>
          <p:cNvSpPr>
            <a:spLocks noGrp="1"/>
          </p:cNvSpPr>
          <p:nvPr>
            <p:ph type="dt" sz="half" idx="10"/>
          </p:nvPr>
        </p:nvSpPr>
        <p:spPr/>
        <p:txBody>
          <a:bodyPr/>
          <a:lstStyle/>
          <a:p>
            <a:fld id="{DB80AA62-9B0B-44AC-AACC-A8FFDAA47467}"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a:t>
            </a:fld>
            <a:endParaRPr lang="en-US"/>
          </a:p>
        </p:txBody>
      </p:sp>
    </p:spTree>
    <p:extLst>
      <p:ext uri="{BB962C8B-B14F-4D97-AF65-F5344CB8AC3E}">
        <p14:creationId xmlns:p14="http://schemas.microsoft.com/office/powerpoint/2010/main" xmlns="" val="5130827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 Proposals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3D6C4ACC-E8F7-481E-8E5C-DC0D882E0123}"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40</a:t>
            </a:fld>
            <a:endParaRPr lang="en-US"/>
          </a:p>
        </p:txBody>
      </p:sp>
    </p:spTree>
    <p:extLst>
      <p:ext uri="{BB962C8B-B14F-4D97-AF65-F5344CB8AC3E}">
        <p14:creationId xmlns:p14="http://schemas.microsoft.com/office/powerpoint/2010/main" xmlns="" val="29129198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Yash</a:t>
            </a:r>
            <a:r>
              <a:rPr lang="en-US" dirty="0" smtClean="0"/>
              <a:t> Pal Committee Report</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68568078-52AB-41BD-8A94-B820274368B1}"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41</a:t>
            </a:fld>
            <a:endParaRPr lang="en-US"/>
          </a:p>
        </p:txBody>
      </p:sp>
    </p:spTree>
    <p:extLst>
      <p:ext uri="{BB962C8B-B14F-4D97-AF65-F5344CB8AC3E}">
        <p14:creationId xmlns:p14="http://schemas.microsoft.com/office/powerpoint/2010/main" xmlns="" val="2668450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Centers of Excellence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04D8535F-0395-450E-8DB0-DCE3FABA3985}"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42</a:t>
            </a:fld>
            <a:endParaRPr lang="en-US"/>
          </a:p>
        </p:txBody>
      </p:sp>
    </p:spTree>
    <p:extLst>
      <p:ext uri="{BB962C8B-B14F-4D97-AF65-F5344CB8AC3E}">
        <p14:creationId xmlns:p14="http://schemas.microsoft.com/office/powerpoint/2010/main" xmlns="" val="17872843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Knowledge as Commodity or Process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DC7CF762-FA3E-43A1-A591-FFA572A2E134}"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43</a:t>
            </a:fld>
            <a:endParaRPr lang="en-US"/>
          </a:p>
        </p:txBody>
      </p:sp>
    </p:spTree>
    <p:extLst>
      <p:ext uri="{BB962C8B-B14F-4D97-AF65-F5344CB8AC3E}">
        <p14:creationId xmlns:p14="http://schemas.microsoft.com/office/powerpoint/2010/main" xmlns="" val="2030430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or Screening</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A858FE3E-DC81-4D20-8F57-2222661B5460}"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44</a:t>
            </a:fld>
            <a:endParaRPr lang="en-US"/>
          </a:p>
        </p:txBody>
      </p:sp>
    </p:spTree>
    <p:extLst>
      <p:ext uri="{BB962C8B-B14F-4D97-AF65-F5344CB8AC3E}">
        <p14:creationId xmlns:p14="http://schemas.microsoft.com/office/powerpoint/2010/main" xmlns="" val="15709329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and Attracting Talent</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51EB9384-5DA5-4EBA-9B3D-83DC229FB94B}"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45</a:t>
            </a:fld>
            <a:endParaRPr lang="en-US"/>
          </a:p>
        </p:txBody>
      </p:sp>
    </p:spTree>
    <p:extLst>
      <p:ext uri="{BB962C8B-B14F-4D97-AF65-F5344CB8AC3E}">
        <p14:creationId xmlns:p14="http://schemas.microsoft.com/office/powerpoint/2010/main" xmlns="" val="41613227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and Accountability</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2E0BFA33-7596-451B-B349-A70BAB86BC70}"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46</a:t>
            </a:fld>
            <a:endParaRPr lang="en-US"/>
          </a:p>
        </p:txBody>
      </p:sp>
    </p:spTree>
    <p:extLst>
      <p:ext uri="{BB962C8B-B14F-4D97-AF65-F5344CB8AC3E}">
        <p14:creationId xmlns:p14="http://schemas.microsoft.com/office/powerpoint/2010/main" xmlns="" val="2117586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Building Expectations of Good Governance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5E2E4DE0-F124-4550-9E21-FB27AC40D3A3}"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47</a:t>
            </a:fld>
            <a:endParaRPr lang="en-US"/>
          </a:p>
        </p:txBody>
      </p:sp>
    </p:spTree>
    <p:extLst>
      <p:ext uri="{BB962C8B-B14F-4D97-AF65-F5344CB8AC3E}">
        <p14:creationId xmlns:p14="http://schemas.microsoft.com/office/powerpoint/2010/main" xmlns="" val="14607696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A24FD2C9-E00A-4D29-AEC9-41F0F3EAE910}"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48</a:t>
            </a:fld>
            <a:endParaRPr lang="en-US"/>
          </a:p>
        </p:txBody>
      </p:sp>
    </p:spTree>
    <p:extLst>
      <p:ext uri="{BB962C8B-B14F-4D97-AF65-F5344CB8AC3E}">
        <p14:creationId xmlns:p14="http://schemas.microsoft.com/office/powerpoint/2010/main" xmlns="" val="36599547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6D5EC2F3-F29A-465D-8556-CAC4503FB9EF}"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49</a:t>
            </a:fld>
            <a:endParaRPr lang="en-US"/>
          </a:p>
        </p:txBody>
      </p:sp>
    </p:spTree>
    <p:extLst>
      <p:ext uri="{BB962C8B-B14F-4D97-AF65-F5344CB8AC3E}">
        <p14:creationId xmlns:p14="http://schemas.microsoft.com/office/powerpoint/2010/main" xmlns="" val="2199449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The Problem of Quality</a:t>
            </a:r>
            <a:endParaRPr lang="en-US" dirty="0"/>
          </a:p>
        </p:txBody>
      </p:sp>
      <p:sp>
        <p:nvSpPr>
          <p:cNvPr id="3" name="Content Placeholder 2"/>
          <p:cNvSpPr>
            <a:spLocks noGrp="1"/>
          </p:cNvSpPr>
          <p:nvPr>
            <p:ph idx="1"/>
          </p:nvPr>
        </p:nvSpPr>
        <p:spPr>
          <a:xfrm>
            <a:off x="457200" y="1036637"/>
            <a:ext cx="8229600" cy="5211763"/>
          </a:xfrm>
        </p:spPr>
        <p:txBody>
          <a:bodyPr>
            <a:normAutofit fontScale="70000" lnSpcReduction="20000"/>
          </a:bodyPr>
          <a:lstStyle/>
          <a:p>
            <a:r>
              <a:rPr lang="en-US" dirty="0" smtClean="0"/>
              <a:t>World Bank-FICCI Survey: 64 percent employers not satisfied with engineering graduates at some level</a:t>
            </a:r>
          </a:p>
          <a:p>
            <a:r>
              <a:rPr lang="en-US" dirty="0" smtClean="0"/>
              <a:t>Infosys finds 2 percent of 1.3 million job applicants acceptable</a:t>
            </a:r>
          </a:p>
          <a:p>
            <a:r>
              <a:rPr lang="en-US" dirty="0" smtClean="0"/>
              <a:t>Not enough talent goes into teaching and scholarship</a:t>
            </a:r>
          </a:p>
          <a:p>
            <a:r>
              <a:rPr lang="en-US" dirty="0" smtClean="0"/>
              <a:t>Colleges reduced to rule-bound bureaucracies</a:t>
            </a:r>
          </a:p>
          <a:p>
            <a:r>
              <a:rPr lang="en-US" dirty="0" smtClean="0"/>
              <a:t>Profit-seeking businesses cannot produce public goods for society</a:t>
            </a:r>
          </a:p>
          <a:p>
            <a:r>
              <a:rPr lang="en-US" dirty="0" smtClean="0"/>
              <a:t>Difficulty of running universities by civil service processes because learning, scholarship, and teaching do not lend themselves to bureaucratic control and performance measurement</a:t>
            </a:r>
          </a:p>
          <a:p>
            <a:r>
              <a:rPr lang="en-US" dirty="0" smtClean="0"/>
              <a:t>India’s reputation built on a few lakh graduates of elite colleges that shine mostly by their screening function</a:t>
            </a:r>
          </a:p>
          <a:p>
            <a:r>
              <a:rPr lang="en-US" dirty="0" smtClean="0"/>
              <a:t>But India’s economy calls for educating the annual cohort of 2.6 </a:t>
            </a:r>
            <a:r>
              <a:rPr lang="en-US" dirty="0" err="1" smtClean="0"/>
              <a:t>crore</a:t>
            </a:r>
            <a:r>
              <a:rPr lang="en-US" dirty="0" smtClean="0"/>
              <a:t> children</a:t>
            </a:r>
          </a:p>
          <a:p>
            <a:r>
              <a:rPr lang="en-US" dirty="0" smtClean="0"/>
              <a:t>To teach these 2.5 </a:t>
            </a:r>
            <a:r>
              <a:rPr lang="en-US" dirty="0" err="1" smtClean="0"/>
              <a:t>crore</a:t>
            </a:r>
            <a:r>
              <a:rPr lang="en-US" dirty="0" smtClean="0"/>
              <a:t> students below the top layer per year, India needs real teachers, real colleges and real resources</a:t>
            </a:r>
          </a:p>
          <a:p>
            <a:endParaRPr lang="en-US" dirty="0" smtClean="0"/>
          </a:p>
          <a:p>
            <a:endParaRPr lang="en-US" dirty="0"/>
          </a:p>
        </p:txBody>
      </p:sp>
      <p:sp>
        <p:nvSpPr>
          <p:cNvPr id="4" name="Date Placeholder 3"/>
          <p:cNvSpPr>
            <a:spLocks noGrp="1"/>
          </p:cNvSpPr>
          <p:nvPr>
            <p:ph type="dt" sz="half" idx="10"/>
          </p:nvPr>
        </p:nvSpPr>
        <p:spPr/>
        <p:txBody>
          <a:bodyPr/>
          <a:lstStyle/>
          <a:p>
            <a:fld id="{DB80AA62-9B0B-44AC-AACC-A8FFDAA47467}"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a:t>
            </a:fld>
            <a:endParaRPr lang="en-US"/>
          </a:p>
        </p:txBody>
      </p:sp>
    </p:spTree>
    <p:extLst>
      <p:ext uri="{BB962C8B-B14F-4D97-AF65-F5344CB8AC3E}">
        <p14:creationId xmlns:p14="http://schemas.microsoft.com/office/powerpoint/2010/main" xmlns="" val="17932493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Organic Growth</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A6E44BCA-D7D4-4A1C-9FE5-B9C02AB0BF4B}"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50</a:t>
            </a:fld>
            <a:endParaRPr lang="en-US"/>
          </a:p>
        </p:txBody>
      </p:sp>
    </p:spTree>
    <p:extLst>
      <p:ext uri="{BB962C8B-B14F-4D97-AF65-F5344CB8AC3E}">
        <p14:creationId xmlns:p14="http://schemas.microsoft.com/office/powerpoint/2010/main" xmlns="" val="25369098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Evolving Self-Regulatory Structures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0259B894-73F5-4D4E-96B1-B51837EBA432}"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51</a:t>
            </a:fld>
            <a:endParaRPr lang="en-US"/>
          </a:p>
        </p:txBody>
      </p:sp>
    </p:spTree>
    <p:extLst>
      <p:ext uri="{BB962C8B-B14F-4D97-AF65-F5344CB8AC3E}">
        <p14:creationId xmlns:p14="http://schemas.microsoft.com/office/powerpoint/2010/main" xmlns="" val="3090272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Retirement Age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34AEFD8C-BC8F-473A-970E-AB884F02356F}"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52</a:t>
            </a:fld>
            <a:endParaRPr lang="en-US"/>
          </a:p>
        </p:txBody>
      </p:sp>
    </p:spTree>
    <p:extLst>
      <p:ext uri="{BB962C8B-B14F-4D97-AF65-F5344CB8AC3E}">
        <p14:creationId xmlns:p14="http://schemas.microsoft.com/office/powerpoint/2010/main" xmlns="" val="37469326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Faculty Support</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54EC5222-B970-4C5A-B4B4-CFDB9C4B3E4E}"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53</a:t>
            </a:fld>
            <a:endParaRPr lang="en-US"/>
          </a:p>
        </p:txBody>
      </p:sp>
    </p:spTree>
    <p:extLst>
      <p:ext uri="{BB962C8B-B14F-4D97-AF65-F5344CB8AC3E}">
        <p14:creationId xmlns:p14="http://schemas.microsoft.com/office/powerpoint/2010/main" xmlns="" val="18529964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Students and Faculty</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6E837A9C-9C22-4548-B6F3-A55433965594}"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54</a:t>
            </a:fld>
            <a:endParaRPr lang="en-US"/>
          </a:p>
        </p:txBody>
      </p:sp>
    </p:spTree>
    <p:extLst>
      <p:ext uri="{BB962C8B-B14F-4D97-AF65-F5344CB8AC3E}">
        <p14:creationId xmlns:p14="http://schemas.microsoft.com/office/powerpoint/2010/main" xmlns="" val="26411419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Redefinition of PhD Programs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66D2D5AC-F75B-49A3-9B40-D27DC2A532ED}"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55</a:t>
            </a:fld>
            <a:endParaRPr lang="en-US"/>
          </a:p>
        </p:txBody>
      </p:sp>
    </p:spTree>
    <p:extLst>
      <p:ext uri="{BB962C8B-B14F-4D97-AF65-F5344CB8AC3E}">
        <p14:creationId xmlns:p14="http://schemas.microsoft.com/office/powerpoint/2010/main" xmlns="" val="41948245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Sunder: Seed Farms of Innovation in India</a:t>
            </a:r>
          </a:p>
        </p:txBody>
      </p:sp>
      <p:sp>
        <p:nvSpPr>
          <p:cNvPr id="13314" name="Rectangle 2"/>
          <p:cNvSpPr>
            <a:spLocks noGrp="1" noChangeArrowheads="1"/>
          </p:cNvSpPr>
          <p:nvPr>
            <p:ph type="title"/>
          </p:nvPr>
        </p:nvSpPr>
        <p:spPr/>
        <p:txBody>
          <a:bodyPr/>
          <a:lstStyle/>
          <a:p>
            <a:r>
              <a:rPr lang="en-US"/>
              <a:t>An Overview</a:t>
            </a:r>
          </a:p>
        </p:txBody>
      </p:sp>
      <p:sp>
        <p:nvSpPr>
          <p:cNvPr id="13315" name="Rectangle 3"/>
          <p:cNvSpPr>
            <a:spLocks noGrp="1" noChangeArrowheads="1"/>
          </p:cNvSpPr>
          <p:nvPr>
            <p:ph type="body" idx="1"/>
          </p:nvPr>
        </p:nvSpPr>
        <p:spPr/>
        <p:txBody>
          <a:bodyPr/>
          <a:lstStyle/>
          <a:p>
            <a:pPr>
              <a:lnSpc>
                <a:spcPct val="80000"/>
              </a:lnSpc>
            </a:pPr>
            <a:r>
              <a:rPr lang="en-US" sz="1800" b="1" i="1" dirty="0">
                <a:solidFill>
                  <a:schemeClr val="folHlink"/>
                </a:solidFill>
              </a:rPr>
              <a:t>Innovation</a:t>
            </a:r>
            <a:r>
              <a:rPr lang="en-US" sz="1800" dirty="0"/>
              <a:t> is the primary engine of economic growth</a:t>
            </a:r>
          </a:p>
          <a:p>
            <a:pPr>
              <a:lnSpc>
                <a:spcPct val="80000"/>
              </a:lnSpc>
            </a:pPr>
            <a:r>
              <a:rPr lang="en-US" sz="1800" b="1" i="1" dirty="0">
                <a:solidFill>
                  <a:schemeClr val="folHlink"/>
                </a:solidFill>
              </a:rPr>
              <a:t>Adoption</a:t>
            </a:r>
            <a:r>
              <a:rPr lang="en-US" sz="1800" dirty="0"/>
              <a:t> of innovation in the past has helped India reap its fruits and grow: agriculture, software</a:t>
            </a:r>
          </a:p>
          <a:p>
            <a:pPr>
              <a:lnSpc>
                <a:spcPct val="80000"/>
              </a:lnSpc>
            </a:pPr>
            <a:r>
              <a:rPr lang="en-US" sz="1800" b="1" i="1" dirty="0">
                <a:solidFill>
                  <a:schemeClr val="folHlink"/>
                </a:solidFill>
              </a:rPr>
              <a:t>Global competition</a:t>
            </a:r>
            <a:r>
              <a:rPr lang="en-US" sz="1800" b="1" dirty="0"/>
              <a:t> </a:t>
            </a:r>
            <a:r>
              <a:rPr lang="en-US" sz="1800" dirty="0"/>
              <a:t>will not allow India to sustain this strategy for long</a:t>
            </a:r>
          </a:p>
          <a:p>
            <a:pPr>
              <a:lnSpc>
                <a:spcPct val="80000"/>
              </a:lnSpc>
            </a:pPr>
            <a:r>
              <a:rPr lang="en-US" sz="1800" b="1" i="1" dirty="0">
                <a:solidFill>
                  <a:schemeClr val="folHlink"/>
                </a:solidFill>
              </a:rPr>
              <a:t>An inconvenient truth</a:t>
            </a:r>
            <a:r>
              <a:rPr lang="en-US" sz="1800" b="1" dirty="0"/>
              <a:t>:</a:t>
            </a:r>
            <a:r>
              <a:rPr lang="en-US" sz="1800" dirty="0"/>
              <a:t> India lags in innovation, is falling further behind—a largely unrecognized crisis</a:t>
            </a:r>
            <a:endParaRPr lang="en-US" sz="1800" b="1" dirty="0"/>
          </a:p>
          <a:p>
            <a:pPr>
              <a:lnSpc>
                <a:spcPct val="80000"/>
              </a:lnSpc>
            </a:pPr>
            <a:r>
              <a:rPr lang="en-US" sz="1800" b="1" i="1" dirty="0">
                <a:solidFill>
                  <a:schemeClr val="folHlink"/>
                </a:solidFill>
              </a:rPr>
              <a:t>To lead</a:t>
            </a:r>
            <a:r>
              <a:rPr lang="en-US" sz="1800" b="1" dirty="0"/>
              <a:t> </a:t>
            </a:r>
            <a:r>
              <a:rPr lang="en-US" sz="1800" dirty="0"/>
              <a:t>India needs to seriously rethink the future of innovation in Indian universities and the economy</a:t>
            </a:r>
          </a:p>
          <a:p>
            <a:pPr>
              <a:lnSpc>
                <a:spcPct val="80000"/>
              </a:lnSpc>
            </a:pPr>
            <a:r>
              <a:rPr lang="en-US" sz="1800" b="1" i="1" dirty="0">
                <a:solidFill>
                  <a:schemeClr val="folHlink"/>
                </a:solidFill>
              </a:rPr>
              <a:t>Building seed farms of innovation</a:t>
            </a:r>
            <a:r>
              <a:rPr lang="en-US" sz="1800" b="1" dirty="0"/>
              <a:t> </a:t>
            </a:r>
            <a:r>
              <a:rPr lang="en-US" sz="1800" dirty="0"/>
              <a:t>needs political and academic leadership, commitment, restructuring the institutions of innovation, financial investment, and social respect for scholarship</a:t>
            </a:r>
          </a:p>
          <a:p>
            <a:pPr>
              <a:lnSpc>
                <a:spcPct val="80000"/>
              </a:lnSpc>
            </a:pPr>
            <a:r>
              <a:rPr lang="en-US" sz="1800" b="1" i="1" dirty="0">
                <a:solidFill>
                  <a:schemeClr val="folHlink"/>
                </a:solidFill>
              </a:rPr>
              <a:t>Key elements:</a:t>
            </a:r>
            <a:r>
              <a:rPr lang="en-US" sz="1800" dirty="0"/>
              <a:t> not buildings, budgets and bureaucracy but imagination, creativity and ideas from brilliant brains</a:t>
            </a:r>
          </a:p>
          <a:p>
            <a:pPr>
              <a:lnSpc>
                <a:spcPct val="80000"/>
              </a:lnSpc>
            </a:pPr>
            <a:r>
              <a:rPr lang="en-US" sz="1800" b="1" i="1" dirty="0">
                <a:solidFill>
                  <a:schemeClr val="folHlink"/>
                </a:solidFill>
              </a:rPr>
              <a:t>False hope</a:t>
            </a:r>
            <a:r>
              <a:rPr lang="en-US" sz="1800" dirty="0"/>
              <a:t> of profit-driven colleges—which will not spend on talent or innovation—subsidy from government or charity necessary for quality</a:t>
            </a:r>
          </a:p>
          <a:p>
            <a:pPr>
              <a:lnSpc>
                <a:spcPct val="80000"/>
              </a:lnSpc>
            </a:pPr>
            <a:r>
              <a:rPr lang="en-US" sz="1800" b="1" i="1" dirty="0">
                <a:solidFill>
                  <a:schemeClr val="folHlink"/>
                </a:solidFill>
              </a:rPr>
              <a:t>Engage with this problem</a:t>
            </a:r>
            <a:r>
              <a:rPr lang="en-US" sz="1800" b="1" dirty="0"/>
              <a:t> </a:t>
            </a:r>
            <a:r>
              <a:rPr lang="en-US" sz="1800" dirty="0"/>
              <a:t>and India can address it as well as others</a:t>
            </a:r>
          </a:p>
          <a:p>
            <a:pPr>
              <a:lnSpc>
                <a:spcPct val="80000"/>
              </a:lnSpc>
            </a:pPr>
            <a:r>
              <a:rPr lang="en-US" sz="1800" b="1" i="1" dirty="0">
                <a:solidFill>
                  <a:schemeClr val="folHlink"/>
                </a:solidFill>
              </a:rPr>
              <a:t>Better Solutions</a:t>
            </a:r>
            <a:r>
              <a:rPr lang="en-US" sz="1800" b="1" dirty="0"/>
              <a:t> </a:t>
            </a:r>
            <a:r>
              <a:rPr lang="en-US" sz="1800" dirty="0"/>
              <a:t>from within, urgently</a:t>
            </a:r>
          </a:p>
          <a:p>
            <a:pPr>
              <a:lnSpc>
                <a:spcPct val="80000"/>
              </a:lnSpc>
            </a:pPr>
            <a:endParaRPr lang="en-US" sz="1600" dirty="0"/>
          </a:p>
        </p:txBody>
      </p:sp>
    </p:spTree>
    <p:extLst>
      <p:ext uri="{BB962C8B-B14F-4D97-AF65-F5344CB8AC3E}">
        <p14:creationId xmlns:p14="http://schemas.microsoft.com/office/powerpoint/2010/main" xmlns="" val="490997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Remarks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2D03DC19-4B18-436D-ACB2-D52B13FDCD10}"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57</a:t>
            </a:fld>
            <a:endParaRPr lang="en-US"/>
          </a:p>
        </p:txBody>
      </p:sp>
    </p:spTree>
    <p:extLst>
      <p:ext uri="{BB962C8B-B14F-4D97-AF65-F5344CB8AC3E}">
        <p14:creationId xmlns:p14="http://schemas.microsoft.com/office/powerpoint/2010/main" xmlns="" val="15439550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 You!</a:t>
            </a:r>
            <a:endParaRPr lang="en-US" dirty="0"/>
          </a:p>
        </p:txBody>
      </p:sp>
      <p:sp>
        <p:nvSpPr>
          <p:cNvPr id="5" name="Subtitle 4"/>
          <p:cNvSpPr>
            <a:spLocks noGrp="1"/>
          </p:cNvSpPr>
          <p:nvPr>
            <p:ph type="subTitle" idx="1"/>
          </p:nvPr>
        </p:nvSpPr>
        <p:spPr/>
        <p:txBody>
          <a:bodyPr>
            <a:normAutofit fontScale="70000" lnSpcReduction="20000"/>
          </a:bodyPr>
          <a:lstStyle/>
          <a:p>
            <a:r>
              <a:rPr lang="en-US" dirty="0" smtClean="0">
                <a:hlinkClick r:id="rId2"/>
              </a:rPr>
              <a:t>Shyam Sunder, “Higher Education Reforms in India” Oxford Handbook of Indian Economy (2011)</a:t>
            </a:r>
          </a:p>
          <a:p>
            <a:r>
              <a:rPr lang="en-US" dirty="0" smtClean="0">
                <a:hlinkClick r:id="rId2"/>
              </a:rPr>
              <a:t>Shyam.Sunder@yale.edu</a:t>
            </a:r>
            <a:endParaRPr lang="en-US" dirty="0" smtClean="0"/>
          </a:p>
          <a:p>
            <a:r>
              <a:rPr lang="en-US" dirty="0" smtClean="0">
                <a:hlinkClick r:id="rId3"/>
              </a:rPr>
              <a:t>www.som.yale.edu/faculty/sunder</a:t>
            </a:r>
            <a:endParaRPr lang="en-US" dirty="0" smtClean="0"/>
          </a:p>
          <a:p>
            <a:endParaRPr lang="en-US" dirty="0"/>
          </a:p>
        </p:txBody>
      </p:sp>
    </p:spTree>
    <p:extLst>
      <p:ext uri="{BB962C8B-B14F-4D97-AF65-F5344CB8AC3E}">
        <p14:creationId xmlns:p14="http://schemas.microsoft.com/office/powerpoint/2010/main" xmlns="" val="41037761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b="1" dirty="0"/>
              <a:t>Delhi, Kanpur and Bombay IIT Students’ main reasons for not wanting to do PhD in </a:t>
            </a:r>
            <a:r>
              <a:rPr lang="en-US" sz="2400" b="1" dirty="0" smtClean="0"/>
              <a:t>India</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xmlns="" val="2017276861"/>
              </p:ext>
            </p:extLst>
          </p:nvPr>
        </p:nvGraphicFramePr>
        <p:xfrm>
          <a:off x="685800" y="1371594"/>
          <a:ext cx="7696200" cy="5410204"/>
        </p:xfrm>
        <a:graphic>
          <a:graphicData uri="http://schemas.openxmlformats.org/drawingml/2006/table">
            <a:tbl>
              <a:tblPr>
                <a:tableStyleId>{5C22544A-7EE6-4342-B048-85BDC9FD1C3A}</a:tableStyleId>
              </a:tblPr>
              <a:tblGrid>
                <a:gridCol w="5451474"/>
                <a:gridCol w="730426"/>
                <a:gridCol w="801688"/>
                <a:gridCol w="712612"/>
              </a:tblGrid>
              <a:tr h="249154">
                <a:tc>
                  <a:txBody>
                    <a:bodyPr/>
                    <a:lstStyle/>
                    <a:p>
                      <a:pPr marL="0" marR="0">
                        <a:spcBef>
                          <a:spcPts val="0"/>
                        </a:spcBef>
                        <a:spcAft>
                          <a:spcPts val="0"/>
                        </a:spcAft>
                      </a:pPr>
                      <a:r>
                        <a:rPr lang="en-US" sz="1400" b="1" dirty="0">
                          <a:effectLst/>
                        </a:rPr>
                        <a:t>Reason </a:t>
                      </a:r>
                      <a:endParaRPr lang="en-US" sz="14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b="1" dirty="0">
                          <a:effectLst/>
                        </a:rPr>
                        <a:t>IITD </a:t>
                      </a:r>
                      <a:endParaRPr lang="en-US" sz="14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b="1" dirty="0">
                          <a:effectLst/>
                        </a:rPr>
                        <a:t>IITK </a:t>
                      </a:r>
                      <a:endParaRPr lang="en-US" sz="14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b="1" dirty="0">
                          <a:effectLst/>
                        </a:rPr>
                        <a:t>IITB</a:t>
                      </a:r>
                      <a:endParaRPr lang="en-US" sz="1400" b="1" dirty="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PhD takes too much time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47.0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24.2</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Doing a good PhD in India is not possible as research work in India is poor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38.0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5.3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14.1</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Indian PhD has low market value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35.0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12.1</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Faculty who taught me doesn't inspire me to take up higher studies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26.0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10.1</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Do not want to spend another few years as a student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25.0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0.0</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Have just not thought about PhD and career options with it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21.0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54.7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36.4</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I do not want to be an academician (and that is what PhDs do)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20.0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22.7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33.3</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Faculty and their research is not known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18.0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6.7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5.1</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Job options after PhD are few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18.0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41.3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37.4</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Attraction of settling abroad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16.0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6.7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3.0</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Range of research areas available in India are limited as compared to foreign universities</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38.7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31.3</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dirty="0">
                          <a:effectLst/>
                        </a:rPr>
                        <a:t>I expect to get a good job, so why should I do a PhD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14.0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30.7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34.3</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dirty="0">
                          <a:effectLst/>
                        </a:rPr>
                        <a:t>There are too many courses which one has to do before starting research work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4.0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10.7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17.2</a:t>
                      </a:r>
                      <a:endParaRPr lang="en-US" sz="1400">
                        <a:effectLst/>
                        <a:latin typeface="Times New Roman"/>
                        <a:ea typeface="MS Mincho"/>
                      </a:endParaRPr>
                    </a:p>
                  </a:txBody>
                  <a:tcPr marL="68580" marR="68580" marT="0" marB="0"/>
                </a:tc>
              </a:tr>
              <a:tr h="498308">
                <a:tc>
                  <a:txBody>
                    <a:bodyPr/>
                    <a:lstStyle/>
                    <a:p>
                      <a:pPr marL="0" marR="0">
                        <a:spcBef>
                          <a:spcPts val="0"/>
                        </a:spcBef>
                        <a:spcAft>
                          <a:spcPts val="0"/>
                        </a:spcAft>
                      </a:pPr>
                      <a:r>
                        <a:rPr lang="en-US" sz="1400">
                          <a:effectLst/>
                        </a:rPr>
                        <a:t>Would not be able to get admission in IITs/IISc or other top places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3.0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12.0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19.2</a:t>
                      </a:r>
                      <a:endParaRPr lang="en-US" sz="1400">
                        <a:effectLst/>
                        <a:latin typeface="Times New Roman"/>
                        <a:ea typeface="MS Mincho"/>
                      </a:endParaRPr>
                    </a:p>
                  </a:txBody>
                  <a:tcPr marL="68580" marR="68580" marT="0" marB="0"/>
                </a:tc>
              </a:tr>
              <a:tr h="266951">
                <a:tc>
                  <a:txBody>
                    <a:bodyPr/>
                    <a:lstStyle/>
                    <a:p>
                      <a:pPr marL="0" marR="0">
                        <a:spcBef>
                          <a:spcPts val="0"/>
                        </a:spcBef>
                        <a:spcAft>
                          <a:spcPts val="0"/>
                        </a:spcAft>
                      </a:pPr>
                      <a:r>
                        <a:rPr lang="en-US" sz="1400">
                          <a:effectLst/>
                        </a:rPr>
                        <a:t>PhD is too difficult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a:effectLst/>
                        </a:rPr>
                        <a:t>1.0 </a:t>
                      </a:r>
                      <a:endParaRPr lang="en-US" sz="140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9.3 </a:t>
                      </a:r>
                      <a:endParaRPr lang="en-US" sz="14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400" dirty="0">
                          <a:effectLst/>
                        </a:rPr>
                        <a:t>22.2</a:t>
                      </a:r>
                      <a:endParaRPr lang="en-US" sz="1400" dirty="0">
                        <a:effectLst/>
                        <a:latin typeface="Times New Roman"/>
                        <a:ea typeface="MS Mincho"/>
                      </a:endParaRPr>
                    </a:p>
                  </a:txBody>
                  <a:tcPr marL="68580" marR="68580" marT="0" marB="0"/>
                </a:tc>
              </a:tr>
            </a:tbl>
          </a:graphicData>
        </a:graphic>
      </p:graphicFrame>
      <p:sp>
        <p:nvSpPr>
          <p:cNvPr id="6" name="Date Placeholder 5"/>
          <p:cNvSpPr>
            <a:spLocks noGrp="1"/>
          </p:cNvSpPr>
          <p:nvPr>
            <p:ph type="dt" sz="half" idx="10"/>
          </p:nvPr>
        </p:nvSpPr>
        <p:spPr/>
        <p:txBody>
          <a:bodyPr/>
          <a:lstStyle/>
          <a:p>
            <a:fld id="{E1BE3541-3180-49AF-A694-E237C158F01E}" type="datetime1">
              <a:rPr lang="en-US" smtClean="0"/>
              <a:pPr/>
              <a:t>4/10/2012</a:t>
            </a:fld>
            <a:endParaRPr lang="en-US"/>
          </a:p>
        </p:txBody>
      </p:sp>
      <p:sp>
        <p:nvSpPr>
          <p:cNvPr id="7" name="Footer Placeholder 6"/>
          <p:cNvSpPr>
            <a:spLocks noGrp="1"/>
          </p:cNvSpPr>
          <p:nvPr>
            <p:ph type="ftr" sz="quarter" idx="11"/>
          </p:nvPr>
        </p:nvSpPr>
        <p:spPr/>
        <p:txBody>
          <a:bodyPr/>
          <a:lstStyle/>
          <a:p>
            <a:r>
              <a:rPr lang="en-US" smtClean="0"/>
              <a:t>Higher Education Reforms (c) Shyam Sunder</a:t>
            </a:r>
            <a:endParaRPr lang="en-US"/>
          </a:p>
        </p:txBody>
      </p:sp>
      <p:sp>
        <p:nvSpPr>
          <p:cNvPr id="8" name="Slide Number Placeholder 7"/>
          <p:cNvSpPr>
            <a:spLocks noGrp="1"/>
          </p:cNvSpPr>
          <p:nvPr>
            <p:ph type="sldNum" sz="quarter" idx="12"/>
          </p:nvPr>
        </p:nvSpPr>
        <p:spPr/>
        <p:txBody>
          <a:bodyPr/>
          <a:lstStyle/>
          <a:p>
            <a:fld id="{9F405596-40A2-4CD5-98B4-13AC27EA9A19}" type="slidenum">
              <a:rPr lang="en-US" smtClean="0"/>
              <a:pPr/>
              <a:t>59</a:t>
            </a:fld>
            <a:endParaRPr lang="en-US"/>
          </a:p>
        </p:txBody>
      </p:sp>
    </p:spTree>
    <p:extLst>
      <p:ext uri="{BB962C8B-B14F-4D97-AF65-F5344CB8AC3E}">
        <p14:creationId xmlns:p14="http://schemas.microsoft.com/office/powerpoint/2010/main" xmlns="" val="2309995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Challenges</a:t>
            </a:r>
            <a:endParaRPr lang="en-US" b="1" dirty="0"/>
          </a:p>
        </p:txBody>
      </p:sp>
      <p:sp>
        <p:nvSpPr>
          <p:cNvPr id="3" name="Content Placeholder 2"/>
          <p:cNvSpPr>
            <a:spLocks noGrp="1"/>
          </p:cNvSpPr>
          <p:nvPr>
            <p:ph idx="1"/>
          </p:nvPr>
        </p:nvSpPr>
        <p:spPr/>
        <p:txBody>
          <a:bodyPr>
            <a:noAutofit/>
          </a:bodyPr>
          <a:lstStyle/>
          <a:p>
            <a:r>
              <a:rPr lang="en-US" sz="2800" dirty="0" smtClean="0"/>
              <a:t>Attracting more talent to teaching and scholarship</a:t>
            </a:r>
          </a:p>
          <a:p>
            <a:r>
              <a:rPr lang="en-US" sz="2800" dirty="0" smtClean="0"/>
              <a:t>Separation and fragmentation of education and research</a:t>
            </a:r>
          </a:p>
          <a:p>
            <a:r>
              <a:rPr lang="en-US" sz="2800" dirty="0" smtClean="0"/>
              <a:t>Inadequate financing</a:t>
            </a:r>
          </a:p>
          <a:p>
            <a:r>
              <a:rPr lang="en-US" sz="2800" dirty="0" smtClean="0"/>
              <a:t>Investor-run colleges and universities</a:t>
            </a:r>
          </a:p>
          <a:p>
            <a:r>
              <a:rPr lang="en-US" sz="2800" dirty="0" smtClean="0"/>
              <a:t>Attitude of the business community</a:t>
            </a:r>
          </a:p>
          <a:p>
            <a:r>
              <a:rPr lang="en-US" sz="2800" dirty="0" smtClean="0"/>
              <a:t>Rent-seeking and universities as employment agencies</a:t>
            </a:r>
            <a:endParaRPr lang="en-US" sz="2800" dirty="0"/>
          </a:p>
        </p:txBody>
      </p:sp>
      <p:sp>
        <p:nvSpPr>
          <p:cNvPr id="4" name="Date Placeholder 3"/>
          <p:cNvSpPr>
            <a:spLocks noGrp="1"/>
          </p:cNvSpPr>
          <p:nvPr>
            <p:ph type="dt" sz="half" idx="10"/>
          </p:nvPr>
        </p:nvSpPr>
        <p:spPr/>
        <p:txBody>
          <a:bodyPr/>
          <a:lstStyle/>
          <a:p>
            <a:fld id="{829254A4-4D9F-41D1-A93D-092BED8CFEB9}"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6</a:t>
            </a:fld>
            <a:endParaRPr lang="en-US"/>
          </a:p>
        </p:txBody>
      </p:sp>
    </p:spTree>
    <p:extLst>
      <p:ext uri="{BB962C8B-B14F-4D97-AF65-F5344CB8AC3E}">
        <p14:creationId xmlns:p14="http://schemas.microsoft.com/office/powerpoint/2010/main" xmlns="" val="9376224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Delhi, Kanpur and Bombay IIT Students’ </a:t>
            </a:r>
            <a:r>
              <a:rPr lang="en-US" sz="2800" b="1" dirty="0" smtClean="0"/>
              <a:t>Changes that will make the consider doing PhD </a:t>
            </a:r>
            <a:r>
              <a:rPr lang="en-US" sz="2800" b="1" dirty="0"/>
              <a:t>in India</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1753764862"/>
              </p:ext>
            </p:extLst>
          </p:nvPr>
        </p:nvGraphicFramePr>
        <p:xfrm>
          <a:off x="152401" y="1295397"/>
          <a:ext cx="8991600" cy="5562602"/>
        </p:xfrm>
        <a:graphic>
          <a:graphicData uri="http://schemas.openxmlformats.org/drawingml/2006/table">
            <a:tbl>
              <a:tblPr>
                <a:tableStyleId>{5C22544A-7EE6-4342-B048-85BDC9FD1C3A}</a:tableStyleId>
              </a:tblPr>
              <a:tblGrid>
                <a:gridCol w="6264980"/>
                <a:gridCol w="957439"/>
                <a:gridCol w="936625"/>
                <a:gridCol w="832556"/>
              </a:tblGrid>
              <a:tr h="391733">
                <a:tc>
                  <a:txBody>
                    <a:bodyPr/>
                    <a:lstStyle/>
                    <a:p>
                      <a:pPr marL="0" marR="0">
                        <a:spcBef>
                          <a:spcPts val="0"/>
                        </a:spcBef>
                        <a:spcAft>
                          <a:spcPts val="0"/>
                        </a:spcAft>
                      </a:pPr>
                      <a:r>
                        <a:rPr lang="en-US" sz="1600" b="1" dirty="0">
                          <a:effectLst/>
                        </a:rPr>
                        <a:t>Option</a:t>
                      </a:r>
                      <a:endParaRPr lang="en-US" sz="16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b="1" dirty="0">
                          <a:effectLst/>
                        </a:rPr>
                        <a:t>IITD </a:t>
                      </a:r>
                      <a:endParaRPr lang="en-US" sz="16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b="1" dirty="0">
                          <a:effectLst/>
                        </a:rPr>
                        <a:t>IITK </a:t>
                      </a:r>
                      <a:endParaRPr lang="en-US" sz="1600" b="1"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b="1" dirty="0">
                          <a:effectLst/>
                        </a:rPr>
                        <a:t>IITB </a:t>
                      </a:r>
                      <a:endParaRPr lang="en-US" sz="1600" b="1" dirty="0">
                        <a:effectLst/>
                        <a:latin typeface="Times New Roman"/>
                        <a:ea typeface="MS Mincho"/>
                      </a:endParaRPr>
                    </a:p>
                  </a:txBody>
                  <a:tcPr marL="68580" marR="68580" marT="0" marB="0"/>
                </a:tc>
              </a:tr>
              <a:tr h="626771">
                <a:tc>
                  <a:txBody>
                    <a:bodyPr/>
                    <a:lstStyle/>
                    <a:p>
                      <a:pPr marL="0" marR="0">
                        <a:spcBef>
                          <a:spcPts val="0"/>
                        </a:spcBef>
                        <a:spcAft>
                          <a:spcPts val="0"/>
                        </a:spcAft>
                      </a:pPr>
                      <a:r>
                        <a:rPr lang="en-US" sz="1600" dirty="0">
                          <a:effectLst/>
                        </a:rPr>
                        <a:t>If the job opportunities after PhD increase and provide a compensation of more than `100,000 per month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56.0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32.0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40.4</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dirty="0">
                          <a:effectLst/>
                        </a:rPr>
                        <a:t>Part-time program option of doing PhD while in job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7.1</a:t>
                      </a:r>
                      <a:endParaRPr lang="en-US" sz="1600">
                        <a:effectLst/>
                        <a:latin typeface="Times New Roman"/>
                        <a:ea typeface="MS Mincho"/>
                      </a:endParaRPr>
                    </a:p>
                  </a:txBody>
                  <a:tcPr marL="68580" marR="68580" marT="0" marB="0"/>
                </a:tc>
              </a:tr>
              <a:tr h="626771">
                <a:tc>
                  <a:txBody>
                    <a:bodyPr/>
                    <a:lstStyle/>
                    <a:p>
                      <a:pPr marL="0" marR="0">
                        <a:spcBef>
                          <a:spcPts val="0"/>
                        </a:spcBef>
                        <a:spcAft>
                          <a:spcPts val="0"/>
                        </a:spcAft>
                      </a:pPr>
                      <a:r>
                        <a:rPr lang="en-US" sz="1600" dirty="0">
                          <a:effectLst/>
                        </a:rPr>
                        <a:t>If the PhD program involves collaboration with R&amp;D groups in companies in India including internship stints for PhD scholars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17.3</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22.2</a:t>
                      </a:r>
                      <a:endParaRPr lang="en-US" sz="1600">
                        <a:effectLst/>
                        <a:latin typeface="Times New Roman"/>
                        <a:ea typeface="MS Mincho"/>
                      </a:endParaRPr>
                    </a:p>
                  </a:txBody>
                  <a:tcPr marL="68580" marR="68580" marT="0" marB="0"/>
                </a:tc>
              </a:tr>
              <a:tr h="940158">
                <a:tc>
                  <a:txBody>
                    <a:bodyPr/>
                    <a:lstStyle/>
                    <a:p>
                      <a:pPr marL="0" marR="0">
                        <a:spcBef>
                          <a:spcPts val="0"/>
                        </a:spcBef>
                        <a:spcAft>
                          <a:spcPts val="0"/>
                        </a:spcAft>
                      </a:pPr>
                      <a:r>
                        <a:rPr lang="en-US" sz="1600" dirty="0">
                          <a:effectLst/>
                        </a:rPr>
                        <a:t>If the PhD degree is a joint degree between an Indian Institution and a foreign university (with at least one year being spent in the foreign university)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36.0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44.0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32.3</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dirty="0">
                          <a:effectLst/>
                        </a:rPr>
                        <a:t>If the stipend of PhD scholars is increased to about `20K per month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28.0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34.7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33.3</a:t>
                      </a:r>
                      <a:endParaRPr lang="en-US" sz="1600">
                        <a:effectLst/>
                        <a:latin typeface="Times New Roman"/>
                        <a:ea typeface="MS Mincho"/>
                      </a:endParaRPr>
                    </a:p>
                  </a:txBody>
                  <a:tcPr marL="68580" marR="68580" marT="0" marB="0"/>
                </a:tc>
              </a:tr>
              <a:tr h="626771">
                <a:tc>
                  <a:txBody>
                    <a:bodyPr/>
                    <a:lstStyle/>
                    <a:p>
                      <a:pPr marL="0" marR="0">
                        <a:spcBef>
                          <a:spcPts val="0"/>
                        </a:spcBef>
                        <a:spcAft>
                          <a:spcPts val="0"/>
                        </a:spcAft>
                      </a:pPr>
                      <a:r>
                        <a:rPr lang="en-US" sz="1600" dirty="0">
                          <a:effectLst/>
                        </a:rPr>
                        <a:t>If the PhD program involves spending (on scholarship) at least one-year in a research group in an overseas University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28.0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44.0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37.4</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dirty="0">
                          <a:effectLst/>
                        </a:rPr>
                        <a:t>If the duration of PhD is reduced so it can be completed in four years </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28.0</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21.3</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14.1</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a:effectLst/>
                        </a:rPr>
                        <a:t>More information on programmes and opportunities </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25.0</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42.7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49.5</a:t>
                      </a:r>
                      <a:endParaRPr lang="en-US" sz="160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a:effectLst/>
                        </a:rPr>
                        <a:t>If the course work in PhD is reduced and the focus is mostly on research </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19.0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20.0</a:t>
                      </a:r>
                      <a:endParaRPr lang="en-US" sz="1600" dirty="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23.2</a:t>
                      </a:r>
                      <a:endParaRPr lang="en-US" sz="1600" dirty="0">
                        <a:effectLst/>
                        <a:latin typeface="Times New Roman"/>
                        <a:ea typeface="MS Mincho"/>
                      </a:endParaRPr>
                    </a:p>
                  </a:txBody>
                  <a:tcPr marL="68580" marR="68580" marT="0" marB="0"/>
                </a:tc>
              </a:tr>
              <a:tr h="391733">
                <a:tc>
                  <a:txBody>
                    <a:bodyPr/>
                    <a:lstStyle/>
                    <a:p>
                      <a:pPr marL="0" marR="0">
                        <a:spcBef>
                          <a:spcPts val="0"/>
                        </a:spcBef>
                        <a:spcAft>
                          <a:spcPts val="0"/>
                        </a:spcAft>
                      </a:pPr>
                      <a:r>
                        <a:rPr lang="en-US" sz="1600">
                          <a:effectLst/>
                        </a:rPr>
                        <a:t>Removal of compulsory GATE exam for admission </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8.0</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a:effectLst/>
                        </a:rPr>
                        <a:t>38.7</a:t>
                      </a:r>
                      <a:endParaRPr lang="en-US" sz="1600">
                        <a:effectLst/>
                        <a:latin typeface="Times New Roman"/>
                        <a:ea typeface="MS Mincho"/>
                      </a:endParaRPr>
                    </a:p>
                  </a:txBody>
                  <a:tcPr marL="68580" marR="68580" marT="0" marB="0"/>
                </a:tc>
                <a:tc>
                  <a:txBody>
                    <a:bodyPr/>
                    <a:lstStyle/>
                    <a:p>
                      <a:pPr marL="0" marR="0" algn="ctr">
                        <a:spcBef>
                          <a:spcPts val="0"/>
                        </a:spcBef>
                        <a:spcAft>
                          <a:spcPts val="0"/>
                        </a:spcAft>
                      </a:pPr>
                      <a:r>
                        <a:rPr lang="en-US" sz="1600" dirty="0">
                          <a:effectLst/>
                        </a:rPr>
                        <a:t>40.4</a:t>
                      </a:r>
                      <a:endParaRPr lang="en-US" sz="1600" dirty="0">
                        <a:effectLst/>
                        <a:latin typeface="Times New Roman"/>
                        <a:ea typeface="MS Mincho"/>
                      </a:endParaRPr>
                    </a:p>
                  </a:txBody>
                  <a:tcPr marL="68580" marR="68580" marT="0" marB="0"/>
                </a:tc>
              </a:tr>
            </a:tbl>
          </a:graphicData>
        </a:graphic>
      </p:graphicFrame>
      <p:sp>
        <p:nvSpPr>
          <p:cNvPr id="5" name="Date Placeholder 4"/>
          <p:cNvSpPr>
            <a:spLocks noGrp="1"/>
          </p:cNvSpPr>
          <p:nvPr>
            <p:ph type="dt" sz="half" idx="10"/>
          </p:nvPr>
        </p:nvSpPr>
        <p:spPr/>
        <p:txBody>
          <a:bodyPr/>
          <a:lstStyle/>
          <a:p>
            <a:fld id="{10D886CC-9AA7-43AD-87C3-9488988AFFFC}" type="datetime1">
              <a:rPr lang="en-US" smtClean="0"/>
              <a:pPr/>
              <a:t>4/10/2012</a:t>
            </a:fld>
            <a:endParaRPr lang="en-US"/>
          </a:p>
        </p:txBody>
      </p:sp>
      <p:sp>
        <p:nvSpPr>
          <p:cNvPr id="6" name="Footer Placeholder 5"/>
          <p:cNvSpPr>
            <a:spLocks noGrp="1"/>
          </p:cNvSpPr>
          <p:nvPr>
            <p:ph type="ftr" sz="quarter" idx="11"/>
          </p:nvPr>
        </p:nvSpPr>
        <p:spPr/>
        <p:txBody>
          <a:bodyPr/>
          <a:lstStyle/>
          <a:p>
            <a:r>
              <a:rPr lang="en-US" smtClean="0"/>
              <a:t>Higher Education Reforms (c) Shyam Sunder</a:t>
            </a:r>
            <a:endParaRPr lang="en-US"/>
          </a:p>
        </p:txBody>
      </p:sp>
      <p:sp>
        <p:nvSpPr>
          <p:cNvPr id="7" name="Slide Number Placeholder 6"/>
          <p:cNvSpPr>
            <a:spLocks noGrp="1"/>
          </p:cNvSpPr>
          <p:nvPr>
            <p:ph type="sldNum" sz="quarter" idx="12"/>
          </p:nvPr>
        </p:nvSpPr>
        <p:spPr/>
        <p:txBody>
          <a:bodyPr/>
          <a:lstStyle/>
          <a:p>
            <a:fld id="{9F405596-40A2-4CD5-98B4-13AC27EA9A19}" type="slidenum">
              <a:rPr lang="en-US" smtClean="0"/>
              <a:pPr/>
              <a:t>60</a:t>
            </a:fld>
            <a:endParaRPr lang="en-US"/>
          </a:p>
        </p:txBody>
      </p:sp>
    </p:spTree>
    <p:extLst>
      <p:ext uri="{BB962C8B-B14F-4D97-AF65-F5344CB8AC3E}">
        <p14:creationId xmlns:p14="http://schemas.microsoft.com/office/powerpoint/2010/main" xmlns="" val="2740874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World University Rankings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195108644"/>
              </p:ext>
            </p:extLst>
          </p:nvPr>
        </p:nvGraphicFramePr>
        <p:xfrm>
          <a:off x="990600" y="1219198"/>
          <a:ext cx="7391400" cy="5839770"/>
        </p:xfrm>
        <a:graphic>
          <a:graphicData uri="http://schemas.openxmlformats.org/drawingml/2006/table">
            <a:tbl>
              <a:tblPr firstRow="1" firstCol="1" lastRow="1" bandRow="1" bandCol="1">
                <a:tableStyleId>{5C22544A-7EE6-4342-B048-85BDC9FD1C3A}</a:tableStyleId>
              </a:tblPr>
              <a:tblGrid>
                <a:gridCol w="1231900"/>
                <a:gridCol w="1231900"/>
                <a:gridCol w="1231900"/>
                <a:gridCol w="1231900"/>
                <a:gridCol w="1231900"/>
                <a:gridCol w="1231900"/>
              </a:tblGrid>
              <a:tr h="481555">
                <a:tc>
                  <a:txBody>
                    <a:bodyPr/>
                    <a:lstStyle/>
                    <a:p>
                      <a:pPr marL="0" marR="0" algn="ctr">
                        <a:spcBef>
                          <a:spcPts val="0"/>
                        </a:spcBef>
                        <a:spcAft>
                          <a:spcPts val="0"/>
                        </a:spcAft>
                      </a:pPr>
                      <a:r>
                        <a:rPr lang="en-US" sz="1200" dirty="0">
                          <a:effectLst/>
                        </a:rPr>
                        <a:t> </a:t>
                      </a:r>
                      <a:endParaRPr lang="en-US" sz="12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200">
                          <a:effectLst/>
                        </a:rPr>
                        <a:t>Population</a:t>
                      </a:r>
                    </a:p>
                    <a:p>
                      <a:pPr marL="0" marR="0" algn="ctr">
                        <a:spcBef>
                          <a:spcPts val="0"/>
                        </a:spcBef>
                        <a:spcAft>
                          <a:spcPts val="0"/>
                        </a:spcAft>
                      </a:pPr>
                      <a:r>
                        <a:rPr lang="en-US" sz="1200">
                          <a:effectLst/>
                        </a:rPr>
                        <a:t>(millions)</a:t>
                      </a:r>
                      <a:endParaRPr lang="en-US" sz="12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200">
                          <a:effectLst/>
                        </a:rPr>
                        <a:t>Top 20</a:t>
                      </a:r>
                      <a:endParaRPr lang="en-US" sz="12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200">
                          <a:effectLst/>
                        </a:rPr>
                        <a:t>Top 50</a:t>
                      </a:r>
                      <a:endParaRPr lang="en-US" sz="12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200">
                          <a:effectLst/>
                        </a:rPr>
                        <a:t>Top 100</a:t>
                      </a:r>
                      <a:endParaRPr lang="en-US" sz="12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200">
                          <a:effectLst/>
                        </a:rPr>
                        <a:t>Top 200</a:t>
                      </a:r>
                      <a:endParaRPr lang="en-US" sz="120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dirty="0">
                          <a:effectLst/>
                        </a:rPr>
                        <a:t>China</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1,330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2</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smtClean="0">
                          <a:effectLst/>
                        </a:rPr>
                        <a:t>6</a:t>
                      </a:r>
                      <a:endParaRPr lang="en-US" sz="1800" dirty="0">
                        <a:effectLst/>
                      </a:endParaRPr>
                    </a:p>
                    <a:p>
                      <a:pPr marL="0" marR="0" algn="ctr">
                        <a:spcBef>
                          <a:spcPts val="0"/>
                        </a:spcBef>
                        <a:spcAft>
                          <a:spcPts val="0"/>
                        </a:spcAft>
                      </a:pPr>
                      <a:r>
                        <a:rPr lang="en-US" sz="1800" dirty="0">
                          <a:effectLst/>
                        </a:rPr>
                        <a:t> </a:t>
                      </a:r>
                      <a:endParaRPr lang="en-US" sz="18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dirty="0">
                          <a:effectLst/>
                        </a:rPr>
                        <a:t>Hong Kong</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7</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5</a:t>
                      </a:r>
                      <a:endParaRPr lang="en-US" sz="180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dirty="0">
                          <a:solidFill>
                            <a:srgbClr val="FF0000"/>
                          </a:solidFill>
                          <a:effectLst/>
                        </a:rPr>
                        <a:t>India</a:t>
                      </a:r>
                      <a:endParaRPr lang="en-US" sz="18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solidFill>
                            <a:srgbClr val="FF0000"/>
                          </a:solidFill>
                          <a:effectLst/>
                        </a:rPr>
                        <a:t>1,173</a:t>
                      </a:r>
                      <a:endParaRPr lang="en-US" sz="18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solidFill>
                            <a:srgbClr val="FF0000"/>
                          </a:solidFill>
                          <a:effectLst/>
                        </a:rPr>
                        <a:t>0</a:t>
                      </a:r>
                      <a:endParaRPr lang="en-US" sz="18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solidFill>
                            <a:srgbClr val="FF0000"/>
                          </a:solidFill>
                          <a:effectLst/>
                        </a:rPr>
                        <a:t>0</a:t>
                      </a:r>
                      <a:endParaRPr lang="en-US" sz="18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solidFill>
                            <a:srgbClr val="FF0000"/>
                          </a:solidFill>
                          <a:effectLst/>
                        </a:rPr>
                        <a:t>0</a:t>
                      </a:r>
                      <a:endParaRPr lang="en-US" sz="1800" dirty="0">
                        <a:solidFill>
                          <a:srgbClr val="FF0000"/>
                        </a:solidFill>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solidFill>
                            <a:srgbClr val="FF0000"/>
                          </a:solidFill>
                          <a:effectLst/>
                        </a:rPr>
                        <a:t>2*</a:t>
                      </a:r>
                      <a:endParaRPr lang="en-US" sz="1800" dirty="0">
                        <a:solidFill>
                          <a:srgbClr val="FF0000"/>
                        </a:solidFill>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Japan</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127</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0</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6</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11</a:t>
                      </a:r>
                      <a:endParaRPr lang="en-US" sz="180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Other Asia</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1,270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0</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2</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5</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8</a:t>
                      </a:r>
                      <a:endParaRPr lang="en-US" sz="180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a:effectLst/>
                        </a:rPr>
                        <a:t>Asia sub-total</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3,907</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0</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9</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16</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32</a:t>
                      </a:r>
                      <a:endParaRPr lang="en-US" sz="180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Australia</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22</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6</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8</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9</a:t>
                      </a:r>
                      <a:endParaRPr lang="en-US" sz="180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Canada</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34</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4</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11</a:t>
                      </a:r>
                      <a:endParaRPr lang="en-US" sz="180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a:effectLst/>
                        </a:rPr>
                        <a:t>New Zealand</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4</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1</a:t>
                      </a:r>
                      <a:endParaRPr lang="en-US" sz="1800" dirty="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3</a:t>
                      </a:r>
                      <a:endParaRPr lang="en-US" sz="18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U.K.</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61</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5</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8</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18</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29</a:t>
                      </a:r>
                      <a:endParaRPr lang="en-US" sz="1800" dirty="0">
                        <a:effectLst/>
                        <a:latin typeface="Times New Roman"/>
                        <a:ea typeface="MS Mincho"/>
                      </a:endParaRPr>
                    </a:p>
                  </a:txBody>
                  <a:tcPr marL="68580" marR="68580" marT="0" marB="0" anchor="ctr"/>
                </a:tc>
              </a:tr>
              <a:tr h="361167">
                <a:tc>
                  <a:txBody>
                    <a:bodyPr/>
                    <a:lstStyle/>
                    <a:p>
                      <a:pPr marL="0" marR="0" algn="ctr">
                        <a:spcBef>
                          <a:spcPts val="0"/>
                        </a:spcBef>
                        <a:spcAft>
                          <a:spcPts val="0"/>
                        </a:spcAft>
                      </a:pPr>
                      <a:r>
                        <a:rPr lang="en-US" sz="1800">
                          <a:effectLst/>
                        </a:rPr>
                        <a:t>U.S.</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310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13</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18</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32</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54</a:t>
                      </a:r>
                      <a:endParaRPr lang="en-US" sz="1800">
                        <a:effectLst/>
                        <a:latin typeface="Times New Roman"/>
                        <a:ea typeface="MS Mincho"/>
                      </a:endParaRPr>
                    </a:p>
                  </a:txBody>
                  <a:tcPr marL="68580" marR="68580" marT="0" marB="0" anchor="ctr"/>
                </a:tc>
              </a:tr>
              <a:tr h="471728">
                <a:tc>
                  <a:txBody>
                    <a:bodyPr/>
                    <a:lstStyle/>
                    <a:p>
                      <a:pPr marL="0" marR="0" algn="ctr">
                        <a:spcBef>
                          <a:spcPts val="0"/>
                        </a:spcBef>
                        <a:spcAft>
                          <a:spcPts val="0"/>
                        </a:spcAft>
                      </a:pPr>
                      <a:r>
                        <a:rPr lang="en-US" sz="1800">
                          <a:effectLst/>
                        </a:rPr>
                        <a:t>Total in this table**</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4,338</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20</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44</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a:effectLst/>
                        </a:rPr>
                        <a:t>79</a:t>
                      </a:r>
                      <a:endParaRPr lang="en-US" sz="1800">
                        <a:effectLst/>
                        <a:latin typeface="Times New Roman"/>
                        <a:ea typeface="MS Mincho"/>
                      </a:endParaRPr>
                    </a:p>
                  </a:txBody>
                  <a:tcPr marL="68580" marR="68580" marT="0" marB="0" anchor="ctr"/>
                </a:tc>
                <a:tc>
                  <a:txBody>
                    <a:bodyPr/>
                    <a:lstStyle/>
                    <a:p>
                      <a:pPr marL="0" marR="0" algn="ctr">
                        <a:spcBef>
                          <a:spcPts val="0"/>
                        </a:spcBef>
                        <a:spcAft>
                          <a:spcPts val="0"/>
                        </a:spcAft>
                      </a:pPr>
                      <a:r>
                        <a:rPr lang="en-US" sz="1800" dirty="0">
                          <a:effectLst/>
                        </a:rPr>
                        <a:t>138</a:t>
                      </a:r>
                      <a:endParaRPr lang="en-US" sz="1800" dirty="0">
                        <a:effectLst/>
                        <a:latin typeface="Times New Roman"/>
                        <a:ea typeface="MS Mincho"/>
                      </a:endParaRPr>
                    </a:p>
                  </a:txBody>
                  <a:tcPr marL="68580" marR="68580" marT="0" marB="0" anchor="ctr"/>
                </a:tc>
              </a:tr>
            </a:tbl>
          </a:graphicData>
        </a:graphic>
      </p:graphicFrame>
      <p:sp>
        <p:nvSpPr>
          <p:cNvPr id="7" name="Date Placeholder 6"/>
          <p:cNvSpPr>
            <a:spLocks noGrp="1"/>
          </p:cNvSpPr>
          <p:nvPr>
            <p:ph type="dt" sz="half" idx="10"/>
          </p:nvPr>
        </p:nvSpPr>
        <p:spPr/>
        <p:txBody>
          <a:bodyPr/>
          <a:lstStyle/>
          <a:p>
            <a:fld id="{D04DC3D6-DCD0-4316-AD89-5C459D260BC8}" type="datetime1">
              <a:rPr lang="en-US" smtClean="0"/>
              <a:pPr/>
              <a:t>4/10/2012</a:t>
            </a:fld>
            <a:endParaRPr lang="en-US"/>
          </a:p>
        </p:txBody>
      </p:sp>
      <p:sp>
        <p:nvSpPr>
          <p:cNvPr id="8" name="Footer Placeholder 7"/>
          <p:cNvSpPr>
            <a:spLocks noGrp="1"/>
          </p:cNvSpPr>
          <p:nvPr>
            <p:ph type="ftr" sz="quarter" idx="11"/>
          </p:nvPr>
        </p:nvSpPr>
        <p:spPr/>
        <p:txBody>
          <a:bodyPr/>
          <a:lstStyle/>
          <a:p>
            <a:r>
              <a:rPr lang="en-US" smtClean="0"/>
              <a:t>Higher Education Reforms (c) Shyam Sunder</a:t>
            </a:r>
            <a:endParaRPr lang="en-US"/>
          </a:p>
        </p:txBody>
      </p:sp>
      <p:sp>
        <p:nvSpPr>
          <p:cNvPr id="9" name="Slide Number Placeholder 8"/>
          <p:cNvSpPr>
            <a:spLocks noGrp="1"/>
          </p:cNvSpPr>
          <p:nvPr>
            <p:ph type="sldNum" sz="quarter" idx="12"/>
          </p:nvPr>
        </p:nvSpPr>
        <p:spPr/>
        <p:txBody>
          <a:bodyPr/>
          <a:lstStyle/>
          <a:p>
            <a:fld id="{9F405596-40A2-4CD5-98B4-13AC27EA9A19}" type="slidenum">
              <a:rPr lang="en-US" smtClean="0"/>
              <a:pPr/>
              <a:t>61</a:t>
            </a:fld>
            <a:endParaRPr lang="en-US"/>
          </a:p>
        </p:txBody>
      </p:sp>
    </p:spTree>
    <p:extLst>
      <p:ext uri="{BB962C8B-B14F-4D97-AF65-F5344CB8AC3E}">
        <p14:creationId xmlns:p14="http://schemas.microsoft.com/office/powerpoint/2010/main" xmlns="" val="31509674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dirty="0"/>
              <a:t>Top 200 Universities of the World</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xmlns="" val="806414849"/>
              </p:ext>
            </p:extLst>
          </p:nvPr>
        </p:nvGraphicFramePr>
        <p:xfrm>
          <a:off x="609601" y="1143000"/>
          <a:ext cx="8229599" cy="5334004"/>
        </p:xfrm>
        <a:graphic>
          <a:graphicData uri="http://schemas.openxmlformats.org/drawingml/2006/table">
            <a:tbl>
              <a:tblPr firstRow="1" firstCol="1" bandRow="1" bandCol="1">
                <a:tableStyleId>{5C22544A-7EE6-4342-B048-85BDC9FD1C3A}</a:tableStyleId>
              </a:tblPr>
              <a:tblGrid>
                <a:gridCol w="604979"/>
                <a:gridCol w="505376"/>
                <a:gridCol w="1861444"/>
                <a:gridCol w="685800"/>
                <a:gridCol w="621792"/>
                <a:gridCol w="658368"/>
                <a:gridCol w="576072"/>
                <a:gridCol w="740664"/>
                <a:gridCol w="658368"/>
                <a:gridCol w="658368"/>
                <a:gridCol w="658368"/>
              </a:tblGrid>
              <a:tr h="915668">
                <a:tc>
                  <a:txBody>
                    <a:bodyPr/>
                    <a:lstStyle/>
                    <a:p>
                      <a:pPr marL="0" marR="0">
                        <a:spcBef>
                          <a:spcPts val="0"/>
                        </a:spcBef>
                        <a:spcAft>
                          <a:spcPts val="0"/>
                        </a:spcAft>
                      </a:pPr>
                      <a:r>
                        <a:rPr lang="en-US" sz="1100" dirty="0">
                          <a:effectLst/>
                        </a:rPr>
                        <a:t>2009</a:t>
                      </a:r>
                      <a:endParaRPr lang="en-US" sz="1200" dirty="0">
                        <a:effectLst/>
                      </a:endParaRPr>
                    </a:p>
                    <a:p>
                      <a:pPr marL="0" marR="0">
                        <a:spcBef>
                          <a:spcPts val="0"/>
                        </a:spcBef>
                        <a:spcAft>
                          <a:spcPts val="0"/>
                        </a:spcAft>
                      </a:pPr>
                      <a:r>
                        <a:rPr lang="en-US" sz="1100" dirty="0">
                          <a:effectLst/>
                        </a:rPr>
                        <a:t>Rank</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2008</a:t>
                      </a:r>
                      <a:endParaRPr lang="en-US" sz="1200">
                        <a:effectLst/>
                      </a:endParaRPr>
                    </a:p>
                    <a:p>
                      <a:pPr marL="0" marR="0">
                        <a:spcBef>
                          <a:spcPts val="0"/>
                        </a:spcBef>
                        <a:spcAft>
                          <a:spcPts val="0"/>
                        </a:spcAft>
                      </a:pPr>
                      <a:r>
                        <a:rPr lang="en-US" sz="1100">
                          <a:effectLst/>
                        </a:rPr>
                        <a:t>Rank</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Name</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Country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Peer review Score  (40%)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Recruiter</a:t>
                      </a:r>
                      <a:endParaRPr lang="en-US" sz="1200">
                        <a:effectLst/>
                      </a:endParaRPr>
                    </a:p>
                    <a:p>
                      <a:pPr marL="0" marR="0">
                        <a:spcBef>
                          <a:spcPts val="0"/>
                        </a:spcBef>
                        <a:spcAft>
                          <a:spcPts val="0"/>
                        </a:spcAft>
                      </a:pPr>
                      <a:r>
                        <a:rPr lang="en-US" sz="1100">
                          <a:effectLst/>
                        </a:rPr>
                        <a:t>Review (10%)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Int’l</a:t>
                      </a:r>
                      <a:endParaRPr lang="en-US" sz="1200">
                        <a:effectLst/>
                      </a:endParaRPr>
                    </a:p>
                    <a:p>
                      <a:pPr marL="0" marR="0">
                        <a:spcBef>
                          <a:spcPts val="0"/>
                        </a:spcBef>
                        <a:spcAft>
                          <a:spcPts val="0"/>
                        </a:spcAft>
                      </a:pPr>
                      <a:r>
                        <a:rPr lang="en-US" sz="1100">
                          <a:effectLst/>
                        </a:rPr>
                        <a:t>Faculty</a:t>
                      </a:r>
                      <a:endParaRPr lang="en-US" sz="1200">
                        <a:effectLst/>
                      </a:endParaRPr>
                    </a:p>
                    <a:p>
                      <a:pPr marL="0" marR="0">
                        <a:spcBef>
                          <a:spcPts val="0"/>
                        </a:spcBef>
                        <a:spcAft>
                          <a:spcPts val="0"/>
                        </a:spcAft>
                      </a:pPr>
                      <a:r>
                        <a:rPr lang="en-US" sz="1100">
                          <a:effectLst/>
                        </a:rPr>
                        <a:t>Score</a:t>
                      </a:r>
                      <a:endParaRPr lang="en-US" sz="1200">
                        <a:effectLst/>
                      </a:endParaRPr>
                    </a:p>
                    <a:p>
                      <a:pPr marL="0" marR="0">
                        <a:spcBef>
                          <a:spcPts val="0"/>
                        </a:spcBef>
                        <a:spcAft>
                          <a:spcPts val="0"/>
                        </a:spcAft>
                      </a:pPr>
                      <a:r>
                        <a:rPr lang="en-US" sz="1100">
                          <a:effectLst/>
                        </a:rPr>
                        <a:t>(5%)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Int’l</a:t>
                      </a:r>
                      <a:endParaRPr lang="en-US" sz="1200">
                        <a:effectLst/>
                      </a:endParaRPr>
                    </a:p>
                    <a:p>
                      <a:pPr marL="0" marR="0">
                        <a:spcBef>
                          <a:spcPts val="0"/>
                        </a:spcBef>
                        <a:spcAft>
                          <a:spcPts val="0"/>
                        </a:spcAft>
                      </a:pPr>
                      <a:r>
                        <a:rPr lang="en-US" sz="1100">
                          <a:effectLst/>
                        </a:rPr>
                        <a:t>Student</a:t>
                      </a:r>
                      <a:endParaRPr lang="en-US" sz="1200">
                        <a:effectLst/>
                      </a:endParaRPr>
                    </a:p>
                    <a:p>
                      <a:pPr marL="0" marR="0">
                        <a:spcBef>
                          <a:spcPts val="0"/>
                        </a:spcBef>
                        <a:spcAft>
                          <a:spcPts val="0"/>
                        </a:spcAft>
                      </a:pPr>
                      <a:r>
                        <a:rPr lang="en-US" sz="1100">
                          <a:effectLst/>
                        </a:rPr>
                        <a:t>Score</a:t>
                      </a:r>
                      <a:endParaRPr lang="en-US" sz="1200">
                        <a:effectLst/>
                      </a:endParaRPr>
                    </a:p>
                    <a:p>
                      <a:pPr marL="0" marR="0">
                        <a:spcBef>
                          <a:spcPts val="0"/>
                        </a:spcBef>
                        <a:spcAft>
                          <a:spcPts val="0"/>
                        </a:spcAft>
                      </a:pPr>
                      <a:r>
                        <a:rPr lang="en-US" sz="1100">
                          <a:effectLst/>
                        </a:rPr>
                        <a:t>(5%)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Faculty</a:t>
                      </a:r>
                      <a:endParaRPr lang="en-US" sz="1200">
                        <a:effectLst/>
                      </a:endParaRPr>
                    </a:p>
                    <a:p>
                      <a:pPr marL="0" marR="0">
                        <a:spcBef>
                          <a:spcPts val="0"/>
                        </a:spcBef>
                        <a:spcAft>
                          <a:spcPts val="0"/>
                        </a:spcAft>
                      </a:pPr>
                      <a:r>
                        <a:rPr lang="en-US" sz="1100">
                          <a:effectLst/>
                        </a:rPr>
                        <a:t>Student</a:t>
                      </a:r>
                      <a:endParaRPr lang="en-US" sz="1200">
                        <a:effectLst/>
                      </a:endParaRPr>
                    </a:p>
                    <a:p>
                      <a:pPr marL="0" marR="0">
                        <a:spcBef>
                          <a:spcPts val="0"/>
                        </a:spcBef>
                        <a:spcAft>
                          <a:spcPts val="0"/>
                        </a:spcAft>
                      </a:pPr>
                      <a:r>
                        <a:rPr lang="en-US" sz="1100">
                          <a:effectLst/>
                        </a:rPr>
                        <a:t>Score</a:t>
                      </a:r>
                      <a:endParaRPr lang="en-US" sz="1200">
                        <a:effectLst/>
                      </a:endParaRPr>
                    </a:p>
                    <a:p>
                      <a:pPr marL="0" marR="0">
                        <a:spcBef>
                          <a:spcPts val="0"/>
                        </a:spcBef>
                        <a:spcAft>
                          <a:spcPts val="0"/>
                        </a:spcAft>
                      </a:pPr>
                      <a:r>
                        <a:rPr lang="en-US" sz="1100">
                          <a:effectLst/>
                        </a:rPr>
                        <a:t>(20%)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Citations</a:t>
                      </a:r>
                      <a:endParaRPr lang="en-US" sz="1200">
                        <a:effectLst/>
                      </a:endParaRPr>
                    </a:p>
                    <a:p>
                      <a:pPr marL="0" marR="0">
                        <a:spcBef>
                          <a:spcPts val="0"/>
                        </a:spcBef>
                        <a:spcAft>
                          <a:spcPts val="0"/>
                        </a:spcAft>
                      </a:pPr>
                      <a:r>
                        <a:rPr lang="en-US" sz="1100">
                          <a:effectLst/>
                        </a:rPr>
                        <a:t>Faculty</a:t>
                      </a:r>
                      <a:endParaRPr lang="en-US" sz="1200">
                        <a:effectLst/>
                      </a:endParaRPr>
                    </a:p>
                    <a:p>
                      <a:pPr marL="0" marR="0">
                        <a:spcBef>
                          <a:spcPts val="0"/>
                        </a:spcBef>
                        <a:spcAft>
                          <a:spcPts val="0"/>
                        </a:spcAft>
                      </a:pPr>
                      <a:r>
                        <a:rPr lang="en-US" sz="1100">
                          <a:effectLst/>
                        </a:rPr>
                        <a:t>Score</a:t>
                      </a:r>
                      <a:endParaRPr lang="en-US" sz="1200">
                        <a:effectLst/>
                      </a:endParaRPr>
                    </a:p>
                    <a:p>
                      <a:pPr marL="0" marR="0">
                        <a:spcBef>
                          <a:spcPts val="0"/>
                        </a:spcBef>
                        <a:spcAft>
                          <a:spcPts val="0"/>
                        </a:spcAft>
                      </a:pPr>
                      <a:r>
                        <a:rPr lang="en-US" sz="1100">
                          <a:effectLst/>
                        </a:rPr>
                        <a:t>(20%)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Overall</a:t>
                      </a:r>
                      <a:endParaRPr lang="en-US" sz="1200">
                        <a:effectLst/>
                      </a:endParaRPr>
                    </a:p>
                    <a:p>
                      <a:pPr marL="0" marR="0">
                        <a:spcBef>
                          <a:spcPts val="0"/>
                        </a:spcBef>
                        <a:spcAft>
                          <a:spcPts val="0"/>
                        </a:spcAft>
                      </a:pPr>
                      <a:r>
                        <a:rPr lang="en-US" sz="1100">
                          <a:effectLst/>
                        </a:rPr>
                        <a:t>Score</a:t>
                      </a:r>
                      <a:endParaRPr lang="en-US" sz="1200">
                        <a:effectLst/>
                      </a:endParaRPr>
                    </a:p>
                    <a:p>
                      <a:pPr marL="0" marR="0">
                        <a:spcBef>
                          <a:spcPts val="0"/>
                        </a:spcBef>
                        <a:spcAft>
                          <a:spcPts val="0"/>
                        </a:spcAft>
                      </a:pPr>
                      <a:r>
                        <a:rPr lang="en-US" sz="1100">
                          <a:effectLst/>
                        </a:rPr>
                        <a:t> </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dirty="0">
                          <a:effectLst/>
                        </a:rPr>
                        <a:t>1</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Harvard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US</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100.0</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dirty="0">
                          <a:effectLst/>
                        </a:rPr>
                        <a:t>2</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3</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Cambridge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UK</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400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89</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96</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99.6</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dirty="0">
                          <a:effectLst/>
                        </a:rPr>
                        <a:t>3</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2</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Yale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US</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99</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94</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77</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99.1</a:t>
                      </a:r>
                      <a:endParaRPr lang="en-US" sz="1200">
                        <a:effectLst/>
                        <a:latin typeface="Times New Roman"/>
                        <a:ea typeface="MS Mincho"/>
                      </a:endParaRPr>
                    </a:p>
                  </a:txBody>
                  <a:tcPr marL="54161" marR="54161" marT="0" marB="0" anchor="ctr"/>
                </a:tc>
              </a:tr>
              <a:tr h="394445">
                <a:tc>
                  <a:txBody>
                    <a:bodyPr/>
                    <a:lstStyle/>
                    <a:p>
                      <a:pPr marL="0" marR="0">
                        <a:spcBef>
                          <a:spcPts val="0"/>
                        </a:spcBef>
                        <a:spcAft>
                          <a:spcPts val="0"/>
                        </a:spcAft>
                      </a:pPr>
                      <a:r>
                        <a:rPr lang="en-US" sz="1100" dirty="0">
                          <a:effectLst/>
                        </a:rPr>
                        <a:t>17</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16</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Australian National University</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Australia</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100</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91</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74</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99</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92</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90.5</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a:effectLst/>
                        </a:rPr>
                        <a:t>18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20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McGill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Canada</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97</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92</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61</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67</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90.4</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a:effectLst/>
                        </a:rPr>
                        <a:t>22</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19</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Tokyo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Japan</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97</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28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42</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88.9</a:t>
                      </a:r>
                      <a:endParaRPr lang="en-US" sz="1200">
                        <a:effectLst/>
                        <a:latin typeface="Times New Roman"/>
                        <a:ea typeface="MS Mincho"/>
                      </a:endParaRPr>
                    </a:p>
                  </a:txBody>
                  <a:tcPr marL="54161" marR="54161" marT="0" marB="0" anchor="ctr"/>
                </a:tc>
              </a:tr>
              <a:tr h="394445">
                <a:tc>
                  <a:txBody>
                    <a:bodyPr/>
                    <a:lstStyle/>
                    <a:p>
                      <a:pPr marL="0" marR="0">
                        <a:spcBef>
                          <a:spcPts val="0"/>
                        </a:spcBef>
                        <a:spcAft>
                          <a:spcPts val="0"/>
                        </a:spcAft>
                      </a:pPr>
                      <a:r>
                        <a:rPr lang="en-US" sz="1100">
                          <a:effectLst/>
                        </a:rPr>
                        <a:t>24</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26</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University of Hong Kong</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Hong</a:t>
                      </a:r>
                      <a:endParaRPr lang="en-US" sz="1200">
                        <a:effectLst/>
                      </a:endParaRPr>
                    </a:p>
                    <a:p>
                      <a:pPr marL="0" marR="0">
                        <a:spcBef>
                          <a:spcPts val="0"/>
                        </a:spcBef>
                        <a:spcAft>
                          <a:spcPts val="0"/>
                        </a:spcAft>
                      </a:pPr>
                      <a:r>
                        <a:rPr lang="en-US" sz="1100">
                          <a:effectLst/>
                        </a:rPr>
                        <a:t>Kong</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96</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89</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87</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56</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87.5</a:t>
                      </a:r>
                      <a:endParaRPr lang="en-US" sz="1200">
                        <a:effectLst/>
                        <a:latin typeface="Times New Roman"/>
                        <a:ea typeface="MS Mincho"/>
                      </a:endParaRPr>
                    </a:p>
                  </a:txBody>
                  <a:tcPr marL="54161" marR="54161" marT="0" marB="0" anchor="ctr"/>
                </a:tc>
              </a:tr>
              <a:tr h="525927">
                <a:tc>
                  <a:txBody>
                    <a:bodyPr/>
                    <a:lstStyle/>
                    <a:p>
                      <a:pPr marL="0" marR="0">
                        <a:spcBef>
                          <a:spcPts val="0"/>
                        </a:spcBef>
                        <a:spcAft>
                          <a:spcPts val="0"/>
                        </a:spcAft>
                      </a:pPr>
                      <a:r>
                        <a:rPr lang="en-US" sz="1100">
                          <a:effectLst/>
                        </a:rPr>
                        <a:t>30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30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National University of Singapore</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Singapore</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96</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40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84.3</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a:effectLst/>
                        </a:rPr>
                        <a:t>49</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56</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Tsinghua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China</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98</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83</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95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34</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45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34</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78.9</a:t>
                      </a:r>
                      <a:endParaRPr lang="en-US" sz="1200">
                        <a:effectLst/>
                        <a:latin typeface="Times New Roman"/>
                        <a:ea typeface="MS Mincho"/>
                      </a:endParaRPr>
                    </a:p>
                  </a:txBody>
                  <a:tcPr marL="54161" marR="54161" marT="0" marB="0" anchor="ctr"/>
                </a:tc>
              </a:tr>
              <a:tr h="293095">
                <a:tc>
                  <a:txBody>
                    <a:bodyPr/>
                    <a:lstStyle/>
                    <a:p>
                      <a:pPr marL="0" marR="0">
                        <a:spcBef>
                          <a:spcPts val="0"/>
                        </a:spcBef>
                        <a:spcAft>
                          <a:spcPts val="0"/>
                        </a:spcAft>
                      </a:pPr>
                      <a:r>
                        <a:rPr lang="en-US" sz="1100">
                          <a:effectLst/>
                        </a:rPr>
                        <a:t>52</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50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Peking University</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China</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100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effectLst/>
                        </a:rPr>
                        <a:t>93</a:t>
                      </a:r>
                      <a:endParaRPr lang="en-US" sz="1200" dirty="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89</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35</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24</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30</a:t>
                      </a:r>
                      <a:endParaRPr lang="en-US" sz="1200">
                        <a:effectLst/>
                        <a:latin typeface="Times New Roman"/>
                        <a:ea typeface="MS Mincho"/>
                      </a:endParaRPr>
                    </a:p>
                  </a:txBody>
                  <a:tcPr marL="54161" marR="54161" marT="0" marB="0" anchor="ctr"/>
                </a:tc>
                <a:tc>
                  <a:txBody>
                    <a:bodyPr/>
                    <a:lstStyle/>
                    <a:p>
                      <a:pPr marL="0" marR="0">
                        <a:spcBef>
                          <a:spcPts val="0"/>
                        </a:spcBef>
                        <a:spcAft>
                          <a:spcPts val="0"/>
                        </a:spcAft>
                      </a:pPr>
                      <a:r>
                        <a:rPr lang="en-US" sz="1100">
                          <a:effectLst/>
                        </a:rPr>
                        <a:t>78.4</a:t>
                      </a:r>
                      <a:endParaRPr lang="en-US" sz="1200">
                        <a:effectLst/>
                        <a:latin typeface="Times New Roman"/>
                        <a:ea typeface="MS Mincho"/>
                      </a:endParaRPr>
                    </a:p>
                  </a:txBody>
                  <a:tcPr marL="54161" marR="54161" marT="0" marB="0" anchor="ctr"/>
                </a:tc>
              </a:tr>
              <a:tr h="525927">
                <a:tc>
                  <a:txBody>
                    <a:bodyPr/>
                    <a:lstStyle/>
                    <a:p>
                      <a:pPr marL="0" marR="0">
                        <a:spcBef>
                          <a:spcPts val="0"/>
                        </a:spcBef>
                        <a:spcAft>
                          <a:spcPts val="0"/>
                        </a:spcAft>
                      </a:pPr>
                      <a:r>
                        <a:rPr lang="en-US" sz="1100" dirty="0">
                          <a:solidFill>
                            <a:srgbClr val="FF0000"/>
                          </a:solidFill>
                          <a:effectLst/>
                        </a:rPr>
                        <a:t>163</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174</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Indian Institute of Technology Bombay</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India</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76</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79</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43</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45</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16</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13</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58.6</a:t>
                      </a:r>
                      <a:endParaRPr lang="en-US" sz="1200">
                        <a:solidFill>
                          <a:srgbClr val="FF0000"/>
                        </a:solidFill>
                        <a:effectLst/>
                        <a:latin typeface="Times New Roman"/>
                        <a:ea typeface="MS Mincho"/>
                      </a:endParaRPr>
                    </a:p>
                  </a:txBody>
                  <a:tcPr marL="54161" marR="54161" marT="0" marB="0" anchor="ctr"/>
                </a:tc>
              </a:tr>
              <a:tr h="525927">
                <a:tc>
                  <a:txBody>
                    <a:bodyPr/>
                    <a:lstStyle/>
                    <a:p>
                      <a:pPr marL="0" marR="0">
                        <a:spcBef>
                          <a:spcPts val="0"/>
                        </a:spcBef>
                        <a:spcAft>
                          <a:spcPts val="0"/>
                        </a:spcAft>
                      </a:pPr>
                      <a:r>
                        <a:rPr lang="en-US" sz="1100">
                          <a:solidFill>
                            <a:srgbClr val="FF0000"/>
                          </a:solidFill>
                          <a:effectLst/>
                        </a:rPr>
                        <a:t>181</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a:solidFill>
                            <a:srgbClr val="FF0000"/>
                          </a:solidFill>
                          <a:effectLst/>
                        </a:rPr>
                        <a:t>154</a:t>
                      </a:r>
                      <a:endParaRPr lang="en-US" sz="120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Indian Institute of Technology Delhi</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India</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68</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81</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46</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48</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15</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13</a:t>
                      </a:r>
                      <a:endParaRPr lang="en-US" sz="1200" dirty="0">
                        <a:solidFill>
                          <a:srgbClr val="FF0000"/>
                        </a:solidFill>
                        <a:effectLst/>
                        <a:latin typeface="Times New Roman"/>
                        <a:ea typeface="MS Mincho"/>
                      </a:endParaRPr>
                    </a:p>
                  </a:txBody>
                  <a:tcPr marL="54161" marR="54161" marT="0" marB="0" anchor="ctr"/>
                </a:tc>
                <a:tc>
                  <a:txBody>
                    <a:bodyPr/>
                    <a:lstStyle/>
                    <a:p>
                      <a:pPr marL="0" marR="0">
                        <a:spcBef>
                          <a:spcPts val="0"/>
                        </a:spcBef>
                        <a:spcAft>
                          <a:spcPts val="0"/>
                        </a:spcAft>
                      </a:pPr>
                      <a:r>
                        <a:rPr lang="en-US" sz="1100" dirty="0">
                          <a:solidFill>
                            <a:srgbClr val="FF0000"/>
                          </a:solidFill>
                          <a:effectLst/>
                        </a:rPr>
                        <a:t>56.4</a:t>
                      </a:r>
                      <a:endParaRPr lang="en-US" sz="1200" dirty="0">
                        <a:solidFill>
                          <a:srgbClr val="FF0000"/>
                        </a:solidFill>
                        <a:effectLst/>
                        <a:latin typeface="Times New Roman"/>
                        <a:ea typeface="MS Mincho"/>
                      </a:endParaRPr>
                    </a:p>
                  </a:txBody>
                  <a:tcPr marL="54161" marR="54161" marT="0" marB="0" anchor="ctr"/>
                </a:tc>
              </a:tr>
            </a:tbl>
          </a:graphicData>
        </a:graphic>
      </p:graphicFrame>
      <p:sp>
        <p:nvSpPr>
          <p:cNvPr id="6" name="Date Placeholder 5"/>
          <p:cNvSpPr>
            <a:spLocks noGrp="1"/>
          </p:cNvSpPr>
          <p:nvPr>
            <p:ph type="dt" sz="half" idx="10"/>
          </p:nvPr>
        </p:nvSpPr>
        <p:spPr/>
        <p:txBody>
          <a:bodyPr/>
          <a:lstStyle/>
          <a:p>
            <a:fld id="{E25C4B54-3991-4160-8136-97CDAC297824}" type="datetime1">
              <a:rPr lang="en-US" smtClean="0"/>
              <a:pPr/>
              <a:t>4/10/2012</a:t>
            </a:fld>
            <a:endParaRPr lang="en-US"/>
          </a:p>
        </p:txBody>
      </p:sp>
      <p:sp>
        <p:nvSpPr>
          <p:cNvPr id="7" name="Footer Placeholder 6"/>
          <p:cNvSpPr>
            <a:spLocks noGrp="1"/>
          </p:cNvSpPr>
          <p:nvPr>
            <p:ph type="ftr" sz="quarter" idx="11"/>
          </p:nvPr>
        </p:nvSpPr>
        <p:spPr/>
        <p:txBody>
          <a:bodyPr/>
          <a:lstStyle/>
          <a:p>
            <a:r>
              <a:rPr lang="en-US" smtClean="0"/>
              <a:t>Higher Education Reforms (c) Shyam Sunder</a:t>
            </a:r>
            <a:endParaRPr lang="en-US"/>
          </a:p>
        </p:txBody>
      </p:sp>
      <p:sp>
        <p:nvSpPr>
          <p:cNvPr id="8" name="Slide Number Placeholder 7"/>
          <p:cNvSpPr>
            <a:spLocks noGrp="1"/>
          </p:cNvSpPr>
          <p:nvPr>
            <p:ph type="sldNum" sz="quarter" idx="12"/>
          </p:nvPr>
        </p:nvSpPr>
        <p:spPr/>
        <p:txBody>
          <a:bodyPr/>
          <a:lstStyle/>
          <a:p>
            <a:fld id="{9F405596-40A2-4CD5-98B4-13AC27EA9A19}" type="slidenum">
              <a:rPr lang="en-US" smtClean="0"/>
              <a:pPr/>
              <a:t>62</a:t>
            </a:fld>
            <a:endParaRPr lang="en-US"/>
          </a:p>
        </p:txBody>
      </p:sp>
    </p:spTree>
    <p:extLst>
      <p:ext uri="{BB962C8B-B14F-4D97-AF65-F5344CB8AC3E}">
        <p14:creationId xmlns:p14="http://schemas.microsoft.com/office/powerpoint/2010/main" xmlns="" val="5104865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b="1" dirty="0" smtClean="0"/>
              <a:t>Number </a:t>
            </a:r>
            <a:r>
              <a:rPr lang="en-US" sz="2400" b="1" dirty="0"/>
              <a:t>of </a:t>
            </a:r>
            <a:r>
              <a:rPr lang="en-US" sz="2400" b="1" dirty="0" smtClean="0"/>
              <a:t>High-Ranked Universities</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xmlns="" val="1102652206"/>
              </p:ext>
            </p:extLst>
          </p:nvPr>
        </p:nvGraphicFramePr>
        <p:xfrm>
          <a:off x="1219200" y="1005840"/>
          <a:ext cx="7086594" cy="5852160"/>
        </p:xfrm>
        <a:graphic>
          <a:graphicData uri="http://schemas.openxmlformats.org/drawingml/2006/table">
            <a:tbl>
              <a:tblPr firstRow="1" firstCol="1" lastRow="1" lastCol="1" bandRow="1" bandCol="1">
                <a:tableStyleId>{5C22544A-7EE6-4342-B048-85BDC9FD1C3A}</a:tableStyleId>
              </a:tblPr>
              <a:tblGrid>
                <a:gridCol w="885024"/>
                <a:gridCol w="887426"/>
                <a:gridCol w="885024"/>
                <a:gridCol w="885824"/>
                <a:gridCol w="885824"/>
                <a:gridCol w="885824"/>
                <a:gridCol w="885824"/>
                <a:gridCol w="885824"/>
              </a:tblGrid>
              <a:tr h="221974">
                <a:tc>
                  <a:txBody>
                    <a:bodyPr/>
                    <a:lstStyle/>
                    <a:p>
                      <a:pPr marL="0" marR="0">
                        <a:spcBef>
                          <a:spcPts val="0"/>
                        </a:spcBef>
                        <a:spcAft>
                          <a:spcPts val="0"/>
                        </a:spcAft>
                      </a:pPr>
                      <a:r>
                        <a:rPr lang="en-US" sz="1600" dirty="0">
                          <a:effectLst/>
                        </a:rPr>
                        <a:t>Rank </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Country</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20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100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200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300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400</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Top 500</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effectLst/>
                        </a:rPr>
                        <a:t>1</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USA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17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53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90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119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140 </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168</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effectLst/>
                        </a:rPr>
                        <a:t>2</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UK</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2</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11</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19</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30</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36</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40</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Japan</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9</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24</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34</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effectLst/>
                        </a:rPr>
                        <a:t>4</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Germany</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16</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33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40</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Canada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4</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8</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17</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23</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6</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France</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4</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8</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21</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7</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Sweden</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4</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5</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11</a:t>
                      </a:r>
                      <a:endParaRPr lang="en-US" sz="1600">
                        <a:effectLst/>
                        <a:latin typeface="Times New Roman"/>
                        <a:ea typeface="MS Mincho"/>
                      </a:endParaRPr>
                    </a:p>
                  </a:txBody>
                  <a:tcPr marL="68580" marR="68580" marT="0" marB="0"/>
                </a:tc>
              </a:tr>
              <a:tr h="443948">
                <a:tc>
                  <a:txBody>
                    <a:bodyPr/>
                    <a:lstStyle/>
                    <a:p>
                      <a:pPr marL="0" marR="0">
                        <a:spcBef>
                          <a:spcPts val="0"/>
                        </a:spcBef>
                        <a:spcAft>
                          <a:spcPts val="0"/>
                        </a:spcAft>
                      </a:pPr>
                      <a:r>
                        <a:rPr lang="en-US" sz="1600">
                          <a:effectLst/>
                        </a:rPr>
                        <a:t>8</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Switzerland</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6</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6</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7</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8</a:t>
                      </a:r>
                      <a:endParaRPr lang="en-US" sz="1600">
                        <a:effectLst/>
                        <a:latin typeface="Times New Roman"/>
                        <a:ea typeface="MS Mincho"/>
                      </a:endParaRPr>
                    </a:p>
                  </a:txBody>
                  <a:tcPr marL="68580" marR="68580" marT="0" marB="0"/>
                </a:tc>
              </a:tr>
              <a:tr h="443948">
                <a:tc>
                  <a:txBody>
                    <a:bodyPr/>
                    <a:lstStyle/>
                    <a:p>
                      <a:pPr marL="0" marR="0">
                        <a:spcBef>
                          <a:spcPts val="0"/>
                        </a:spcBef>
                        <a:spcAft>
                          <a:spcPts val="0"/>
                        </a:spcAft>
                      </a:pPr>
                      <a:r>
                        <a:rPr lang="en-US" sz="1600">
                          <a:effectLst/>
                        </a:rPr>
                        <a:t>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Netherlands</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7</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12</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10</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Australia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6</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14</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Israel</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4</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4</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6</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7</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17</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Russia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1</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a:effectLst/>
                        </a:rPr>
                        <a:t>19</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China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2</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6</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18</a:t>
                      </a:r>
                      <a:endParaRPr lang="en-US" sz="1600">
                        <a:effectLst/>
                        <a:latin typeface="Times New Roman"/>
                        <a:ea typeface="MS Mincho"/>
                      </a:endParaRPr>
                    </a:p>
                  </a:txBody>
                  <a:tcPr marL="68580" marR="68580" marT="0" marB="0"/>
                </a:tc>
              </a:tr>
              <a:tr h="443948">
                <a:tc>
                  <a:txBody>
                    <a:bodyPr/>
                    <a:lstStyle/>
                    <a:p>
                      <a:pPr marL="0" marR="0">
                        <a:spcBef>
                          <a:spcPts val="0"/>
                        </a:spcBef>
                        <a:spcAft>
                          <a:spcPts val="0"/>
                        </a:spcAft>
                      </a:pPr>
                      <a:r>
                        <a:rPr lang="en-US" sz="1600">
                          <a:effectLst/>
                        </a:rPr>
                        <a:t>21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South Korea</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1</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8</a:t>
                      </a:r>
                      <a:endParaRPr lang="en-US" sz="1600">
                        <a:effectLst/>
                        <a:latin typeface="Times New Roman"/>
                        <a:ea typeface="MS Mincho"/>
                      </a:endParaRPr>
                    </a:p>
                  </a:txBody>
                  <a:tcPr marL="68580" marR="68580" marT="0" marB="0"/>
                </a:tc>
              </a:tr>
              <a:tr h="443948">
                <a:tc>
                  <a:txBody>
                    <a:bodyPr/>
                    <a:lstStyle/>
                    <a:p>
                      <a:pPr marL="0" marR="0">
                        <a:spcBef>
                          <a:spcPts val="0"/>
                        </a:spcBef>
                        <a:spcAft>
                          <a:spcPts val="0"/>
                        </a:spcAft>
                      </a:pPr>
                      <a:r>
                        <a:rPr lang="en-US" sz="1600">
                          <a:effectLst/>
                        </a:rPr>
                        <a:t>23</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Singapore</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1</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r>
              <a:tr h="443948">
                <a:tc>
                  <a:txBody>
                    <a:bodyPr/>
                    <a:lstStyle/>
                    <a:p>
                      <a:pPr marL="0" marR="0">
                        <a:spcBef>
                          <a:spcPts val="0"/>
                        </a:spcBef>
                        <a:spcAft>
                          <a:spcPts val="0"/>
                        </a:spcAft>
                      </a:pPr>
                      <a:r>
                        <a:rPr lang="en-US" sz="1600">
                          <a:effectLst/>
                        </a:rPr>
                        <a:t>25</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New Zealand</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dirty="0">
                          <a:effectLst/>
                        </a:rPr>
                        <a:t>-</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1</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2</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600">
                          <a:effectLst/>
                        </a:rPr>
                        <a:t>5</a:t>
                      </a:r>
                      <a:endParaRPr lang="en-US" sz="1600">
                        <a:effectLst/>
                        <a:latin typeface="Times New Roman"/>
                        <a:ea typeface="MS Mincho"/>
                      </a:endParaRPr>
                    </a:p>
                  </a:txBody>
                  <a:tcPr marL="68580" marR="68580" marT="0" marB="0"/>
                </a:tc>
              </a:tr>
              <a:tr h="221974">
                <a:tc>
                  <a:txBody>
                    <a:bodyPr/>
                    <a:lstStyle/>
                    <a:p>
                      <a:pPr marL="0" marR="0">
                        <a:spcBef>
                          <a:spcPts val="0"/>
                        </a:spcBef>
                        <a:spcAft>
                          <a:spcPts val="0"/>
                        </a:spcAft>
                      </a:pPr>
                      <a:r>
                        <a:rPr lang="en-US" sz="1600" dirty="0">
                          <a:solidFill>
                            <a:srgbClr val="FF0000"/>
                          </a:solidFill>
                          <a:effectLst/>
                        </a:rPr>
                        <a:t>33</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India</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1*</a:t>
                      </a:r>
                      <a:endParaRPr lang="en-US" sz="1600" dirty="0">
                        <a:solidFill>
                          <a:srgbClr val="FF0000"/>
                        </a:solidFill>
                        <a:effectLst/>
                        <a:latin typeface="Times New Roman"/>
                        <a:ea typeface="MS Mincho"/>
                      </a:endParaRPr>
                    </a:p>
                  </a:txBody>
                  <a:tcPr marL="68580" marR="68580" marT="0" marB="0"/>
                </a:tc>
                <a:tc>
                  <a:txBody>
                    <a:bodyPr/>
                    <a:lstStyle/>
                    <a:p>
                      <a:pPr marL="0" marR="0">
                        <a:spcBef>
                          <a:spcPts val="0"/>
                        </a:spcBef>
                        <a:spcAft>
                          <a:spcPts val="0"/>
                        </a:spcAft>
                      </a:pPr>
                      <a:r>
                        <a:rPr lang="en-US" sz="1600" dirty="0">
                          <a:solidFill>
                            <a:srgbClr val="FF0000"/>
                          </a:solidFill>
                          <a:effectLst/>
                        </a:rPr>
                        <a:t>3**</a:t>
                      </a:r>
                      <a:endParaRPr lang="en-US" sz="1600" dirty="0">
                        <a:solidFill>
                          <a:srgbClr val="FF0000"/>
                        </a:solidFill>
                        <a:effectLst/>
                        <a:latin typeface="Times New Roman"/>
                        <a:ea typeface="MS Mincho"/>
                      </a:endParaRPr>
                    </a:p>
                  </a:txBody>
                  <a:tcPr marL="68580" marR="68580" marT="0" marB="0"/>
                </a:tc>
              </a:tr>
            </a:tbl>
          </a:graphicData>
        </a:graphic>
      </p:graphicFrame>
      <p:sp>
        <p:nvSpPr>
          <p:cNvPr id="6" name="Date Placeholder 5"/>
          <p:cNvSpPr>
            <a:spLocks noGrp="1"/>
          </p:cNvSpPr>
          <p:nvPr>
            <p:ph type="dt" sz="half" idx="10"/>
          </p:nvPr>
        </p:nvSpPr>
        <p:spPr/>
        <p:txBody>
          <a:bodyPr/>
          <a:lstStyle/>
          <a:p>
            <a:fld id="{5A75704C-7E10-4678-B10E-FEF3BF2BA429}" type="datetime1">
              <a:rPr lang="en-US" smtClean="0"/>
              <a:pPr/>
              <a:t>4/10/2012</a:t>
            </a:fld>
            <a:endParaRPr lang="en-US"/>
          </a:p>
        </p:txBody>
      </p:sp>
      <p:sp>
        <p:nvSpPr>
          <p:cNvPr id="7" name="Footer Placeholder 6"/>
          <p:cNvSpPr>
            <a:spLocks noGrp="1"/>
          </p:cNvSpPr>
          <p:nvPr>
            <p:ph type="ftr" sz="quarter" idx="11"/>
          </p:nvPr>
        </p:nvSpPr>
        <p:spPr/>
        <p:txBody>
          <a:bodyPr/>
          <a:lstStyle/>
          <a:p>
            <a:r>
              <a:rPr lang="en-US" smtClean="0"/>
              <a:t>Higher Education Reforms (c) Shyam Sunder</a:t>
            </a:r>
            <a:endParaRPr lang="en-US"/>
          </a:p>
        </p:txBody>
      </p:sp>
      <p:sp>
        <p:nvSpPr>
          <p:cNvPr id="8" name="Slide Number Placeholder 7"/>
          <p:cNvSpPr>
            <a:spLocks noGrp="1"/>
          </p:cNvSpPr>
          <p:nvPr>
            <p:ph type="sldNum" sz="quarter" idx="12"/>
          </p:nvPr>
        </p:nvSpPr>
        <p:spPr/>
        <p:txBody>
          <a:bodyPr/>
          <a:lstStyle/>
          <a:p>
            <a:fld id="{9F405596-40A2-4CD5-98B4-13AC27EA9A19}" type="slidenum">
              <a:rPr lang="en-US" smtClean="0"/>
              <a:pPr/>
              <a:t>63</a:t>
            </a:fld>
            <a:endParaRPr lang="en-US"/>
          </a:p>
        </p:txBody>
      </p:sp>
    </p:spTree>
    <p:extLst>
      <p:ext uri="{BB962C8B-B14F-4D97-AF65-F5344CB8AC3E}">
        <p14:creationId xmlns:p14="http://schemas.microsoft.com/office/powerpoint/2010/main" xmlns="" val="3134297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a:normAutofit/>
          </a:bodyPr>
          <a:lstStyle/>
          <a:p>
            <a:r>
              <a:rPr lang="en-US" sz="2800" b="1" dirty="0"/>
              <a:t>Two Universities in </a:t>
            </a:r>
            <a:r>
              <a:rPr lang="en-US" sz="2800" b="1" dirty="0" err="1" smtClean="0"/>
              <a:t>Preeti</a:t>
            </a:r>
            <a:r>
              <a:rPr lang="en-US" sz="2800" b="1" dirty="0" smtClean="0"/>
              <a:t> </a:t>
            </a:r>
            <a:r>
              <a:rPr lang="en-US" sz="2800" b="1" dirty="0" err="1" smtClean="0"/>
              <a:t>Vihar</a:t>
            </a:r>
            <a:r>
              <a:rPr lang="en-US" sz="2800" b="1" dirty="0" smtClean="0"/>
              <a:t>, Delhi</a:t>
            </a:r>
            <a:endParaRPr lang="en-US" sz="2800"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t="20000"/>
          <a:stretch>
            <a:fillRect/>
          </a:stretch>
        </p:blipFill>
        <p:spPr bwMode="auto">
          <a:xfrm>
            <a:off x="2514600" y="875778"/>
            <a:ext cx="4285828" cy="5745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fld id="{49F19C4A-A414-4EFC-95B6-E5B935450045}" type="datetime1">
              <a:rPr lang="en-US" smtClean="0"/>
              <a:pPr/>
              <a:t>4/10/2012</a:t>
            </a:fld>
            <a:endParaRPr lang="en-US"/>
          </a:p>
        </p:txBody>
      </p:sp>
      <p:sp>
        <p:nvSpPr>
          <p:cNvPr id="6" name="Footer Placeholder 5"/>
          <p:cNvSpPr>
            <a:spLocks noGrp="1"/>
          </p:cNvSpPr>
          <p:nvPr>
            <p:ph type="ftr" sz="quarter" idx="11"/>
          </p:nvPr>
        </p:nvSpPr>
        <p:spPr/>
        <p:txBody>
          <a:bodyPr/>
          <a:lstStyle/>
          <a:p>
            <a:r>
              <a:rPr lang="en-US" smtClean="0"/>
              <a:t>Higher Education Reforms (c) Shyam Sunder</a:t>
            </a:r>
            <a:endParaRPr lang="en-US"/>
          </a:p>
        </p:txBody>
      </p:sp>
      <p:sp>
        <p:nvSpPr>
          <p:cNvPr id="7" name="Slide Number Placeholder 6"/>
          <p:cNvSpPr>
            <a:spLocks noGrp="1"/>
          </p:cNvSpPr>
          <p:nvPr>
            <p:ph type="sldNum" sz="quarter" idx="12"/>
          </p:nvPr>
        </p:nvSpPr>
        <p:spPr/>
        <p:txBody>
          <a:bodyPr/>
          <a:lstStyle/>
          <a:p>
            <a:fld id="{9F405596-40A2-4CD5-98B4-13AC27EA9A19}" type="slidenum">
              <a:rPr lang="en-US" smtClean="0"/>
              <a:pPr/>
              <a:t>64</a:t>
            </a:fld>
            <a:endParaRPr lang="en-US"/>
          </a:p>
        </p:txBody>
      </p:sp>
    </p:spTree>
    <p:extLst>
      <p:ext uri="{BB962C8B-B14F-4D97-AF65-F5344CB8AC3E}">
        <p14:creationId xmlns:p14="http://schemas.microsoft.com/office/powerpoint/2010/main" xmlns="" val="112357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Attracting More Talent to Universities</a:t>
            </a:r>
            <a:endParaRPr lang="en-US" dirty="0"/>
          </a:p>
        </p:txBody>
      </p:sp>
      <p:sp>
        <p:nvSpPr>
          <p:cNvPr id="3" name="Content Placeholder 2"/>
          <p:cNvSpPr>
            <a:spLocks noGrp="1"/>
          </p:cNvSpPr>
          <p:nvPr>
            <p:ph idx="1"/>
          </p:nvPr>
        </p:nvSpPr>
        <p:spPr/>
        <p:txBody>
          <a:bodyPr>
            <a:normAutofit fontScale="55000" lnSpcReduction="20000"/>
          </a:bodyPr>
          <a:lstStyle/>
          <a:p>
            <a:r>
              <a:rPr lang="en-US" sz="3600" dirty="0" smtClean="0"/>
              <a:t>Insufficient top quality talent attracted to teaching and scholarship</a:t>
            </a:r>
          </a:p>
          <a:p>
            <a:r>
              <a:rPr lang="en-US" sz="3600" dirty="0" smtClean="0"/>
              <a:t>This problem cannot be addressed for India by U.S. or British universities; India is too big</a:t>
            </a:r>
          </a:p>
          <a:p>
            <a:r>
              <a:rPr lang="en-US" sz="3600" dirty="0" smtClean="0"/>
              <a:t>Farmer saves the best grains for seed</a:t>
            </a:r>
          </a:p>
          <a:p>
            <a:r>
              <a:rPr lang="en-US" sz="3600" dirty="0" smtClean="0"/>
              <a:t>PhD programs are the seed farms for national intellect—to instruct, expose, explore, innovate and inspire the youth</a:t>
            </a:r>
          </a:p>
          <a:p>
            <a:r>
              <a:rPr lang="en-US" sz="3600" dirty="0" smtClean="0"/>
              <a:t>Money matters, but is not the only factor</a:t>
            </a:r>
          </a:p>
          <a:p>
            <a:pPr lvl="1"/>
            <a:r>
              <a:rPr lang="en-US" sz="2900" dirty="0"/>
              <a:t>“The Pharmacy Council of India has noted with concern that several Universities/institutions are offering PG </a:t>
            </a:r>
            <a:r>
              <a:rPr lang="en-US" sz="2900" dirty="0" err="1"/>
              <a:t>programmes</a:t>
            </a:r>
            <a:r>
              <a:rPr lang="en-US" sz="2900" dirty="0"/>
              <a:t> in Pharmacy (</a:t>
            </a:r>
            <a:r>
              <a:rPr lang="en-US" sz="2900" dirty="0" err="1"/>
              <a:t>M.Pharm</a:t>
            </a:r>
            <a:r>
              <a:rPr lang="en-US" sz="2900" dirty="0"/>
              <a:t>) without having necessary infrastructure and qualified faculty. The pass outs from such universities/institutions are appointed as teaching faculty in pharmacy institutions to teach </a:t>
            </a:r>
            <a:r>
              <a:rPr lang="en-US" sz="2900" dirty="0" err="1"/>
              <a:t>D.Pharm</a:t>
            </a:r>
            <a:r>
              <a:rPr lang="en-US" sz="2900" dirty="0"/>
              <a:t>/</a:t>
            </a:r>
            <a:r>
              <a:rPr lang="en-US" sz="2900" dirty="0" err="1"/>
              <a:t>B.Pharm</a:t>
            </a:r>
            <a:r>
              <a:rPr lang="en-US" sz="2900" dirty="0"/>
              <a:t>/ </a:t>
            </a:r>
            <a:r>
              <a:rPr lang="en-US" sz="2900" dirty="0" err="1"/>
              <a:t>M.Pharm</a:t>
            </a:r>
            <a:r>
              <a:rPr lang="en-US" sz="2900" dirty="0"/>
              <a:t>/</a:t>
            </a:r>
            <a:r>
              <a:rPr lang="en-US" sz="2900" dirty="0" err="1"/>
              <a:t>Pharm.D</a:t>
            </a:r>
            <a:r>
              <a:rPr lang="en-US" sz="2900" dirty="0"/>
              <a:t>. students.” </a:t>
            </a:r>
            <a:endParaRPr lang="en-US" sz="2900" dirty="0" smtClean="0"/>
          </a:p>
          <a:p>
            <a:pPr lvl="1"/>
            <a:r>
              <a:rPr lang="en-US" sz="2900" dirty="0" smtClean="0"/>
              <a:t>500+ engineering schools in Anna University; who teaches them?</a:t>
            </a:r>
          </a:p>
          <a:p>
            <a:r>
              <a:rPr lang="en-US" sz="3600" dirty="0" smtClean="0"/>
              <a:t>Inconvenient truth: </a:t>
            </a:r>
            <a:r>
              <a:rPr lang="en-US" sz="3600" dirty="0"/>
              <a:t>India lags in innovation</a:t>
            </a:r>
            <a:r>
              <a:rPr lang="en-US" sz="3600" dirty="0" smtClean="0"/>
              <a:t>, </a:t>
            </a:r>
            <a:r>
              <a:rPr lang="en-US" sz="3600" dirty="0"/>
              <a:t>falling further behind, </a:t>
            </a:r>
            <a:r>
              <a:rPr lang="en-US" sz="3600" dirty="0" smtClean="0"/>
              <a:t>in </a:t>
            </a:r>
            <a:r>
              <a:rPr lang="en-US" sz="3600" dirty="0"/>
              <a:t>a state of largely unrecognized </a:t>
            </a:r>
            <a:r>
              <a:rPr lang="en-US" sz="3600" dirty="0" smtClean="0"/>
              <a:t>crisis</a:t>
            </a:r>
          </a:p>
          <a:p>
            <a:r>
              <a:rPr lang="en-US" sz="3600" dirty="0"/>
              <a:t>A wise </a:t>
            </a:r>
            <a:r>
              <a:rPr lang="en-US" sz="3600" dirty="0" smtClean="0"/>
              <a:t>society sends </a:t>
            </a:r>
            <a:r>
              <a:rPr lang="en-US" sz="3600" dirty="0"/>
              <a:t>its best brains to think, create, and teach the next generation</a:t>
            </a:r>
            <a:endParaRPr lang="en-US" sz="3600"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0E9D9982-FD0F-4F01-BBA7-C911120857CB}" type="datetime1">
              <a:rPr lang="en-US" smtClean="0"/>
              <a:pPr/>
              <a:t>4/10/2012</a:t>
            </a:fld>
            <a:endParaRPr lang="en-US"/>
          </a:p>
        </p:txBody>
      </p:sp>
      <p:sp>
        <p:nvSpPr>
          <p:cNvPr id="5" name="Footer Placeholder 4"/>
          <p:cNvSpPr>
            <a:spLocks noGrp="1"/>
          </p:cNvSpPr>
          <p:nvPr>
            <p:ph type="ftr" sz="quarter" idx="11"/>
          </p:nvPr>
        </p:nvSpPr>
        <p:spPr/>
        <p:txBody>
          <a:bodyPr/>
          <a:lstStyle/>
          <a:p>
            <a:r>
              <a:rPr lang="en-US" smtClean="0"/>
              <a:t>Higher Education Reforms (c) Shyam Sunder</a:t>
            </a:r>
            <a:endParaRPr lang="en-US"/>
          </a:p>
        </p:txBody>
      </p:sp>
      <p:sp>
        <p:nvSpPr>
          <p:cNvPr id="6" name="Slide Number Placeholder 5"/>
          <p:cNvSpPr>
            <a:spLocks noGrp="1"/>
          </p:cNvSpPr>
          <p:nvPr>
            <p:ph type="sldNum" sz="quarter" idx="12"/>
          </p:nvPr>
        </p:nvSpPr>
        <p:spPr/>
        <p:txBody>
          <a:bodyPr/>
          <a:lstStyle/>
          <a:p>
            <a:fld id="{9F405596-40A2-4CD5-98B4-13AC27EA9A19}" type="slidenum">
              <a:rPr lang="en-US" smtClean="0"/>
              <a:pPr/>
              <a:t>7</a:t>
            </a:fld>
            <a:endParaRPr lang="en-US"/>
          </a:p>
        </p:txBody>
      </p:sp>
    </p:spTree>
    <p:extLst>
      <p:ext uri="{BB962C8B-B14F-4D97-AF65-F5344CB8AC3E}">
        <p14:creationId xmlns:p14="http://schemas.microsoft.com/office/powerpoint/2010/main" xmlns="" val="1344896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PhD Degrees Awarded in India, China and US by Discipline</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xmlns="" val="30355217"/>
              </p:ext>
            </p:extLst>
          </p:nvPr>
        </p:nvGraphicFramePr>
        <p:xfrm>
          <a:off x="152400" y="1447800"/>
          <a:ext cx="8839199" cy="5029200"/>
        </p:xfrm>
        <a:graphic>
          <a:graphicData uri="http://schemas.openxmlformats.org/drawingml/2006/table">
            <a:tbl>
              <a:tblPr firstRow="1" firstCol="1" bandRow="1">
                <a:tableStyleId>{5C22544A-7EE6-4342-B048-85BDC9FD1C3A}</a:tableStyleId>
              </a:tblPr>
              <a:tblGrid>
                <a:gridCol w="1312421"/>
                <a:gridCol w="358418"/>
                <a:gridCol w="358418"/>
                <a:gridCol w="358418"/>
                <a:gridCol w="358418"/>
                <a:gridCol w="358418"/>
                <a:gridCol w="358418"/>
                <a:gridCol w="358418"/>
                <a:gridCol w="358418"/>
                <a:gridCol w="358418"/>
                <a:gridCol w="358418"/>
                <a:gridCol w="358418"/>
                <a:gridCol w="358418"/>
                <a:gridCol w="358418"/>
                <a:gridCol w="358418"/>
                <a:gridCol w="358418"/>
                <a:gridCol w="358418"/>
                <a:gridCol w="358418"/>
                <a:gridCol w="358418"/>
                <a:gridCol w="358418"/>
                <a:gridCol w="358418"/>
                <a:gridCol w="358418"/>
              </a:tblGrid>
              <a:tr h="388661">
                <a:tc>
                  <a:txBody>
                    <a:bodyPr/>
                    <a:lstStyle/>
                    <a:p>
                      <a:pPr marL="0" marR="0">
                        <a:spcBef>
                          <a:spcPts val="0"/>
                        </a:spcBef>
                        <a:spcAft>
                          <a:spcPts val="0"/>
                        </a:spcAft>
                      </a:pPr>
                      <a:r>
                        <a:rPr lang="en-US" sz="900" dirty="0">
                          <a:effectLst/>
                        </a:rPr>
                        <a:t>Year Ending ==&gt;</a:t>
                      </a:r>
                      <a:endParaRPr lang="en-US" sz="1200" dirty="0">
                        <a:effectLst/>
                        <a:latin typeface="Times New Roman"/>
                        <a:ea typeface="MS Mincho"/>
                      </a:endParaRPr>
                    </a:p>
                  </a:txBody>
                  <a:tcPr marL="10160" marR="10160" marT="10160" marB="0" anchor="b"/>
                </a:tc>
                <a:tc gridSpan="3">
                  <a:txBody>
                    <a:bodyPr/>
                    <a:lstStyle/>
                    <a:p>
                      <a:pPr marL="0" marR="0" algn="ctr">
                        <a:spcBef>
                          <a:spcPts val="0"/>
                        </a:spcBef>
                        <a:spcAft>
                          <a:spcPts val="0"/>
                        </a:spcAft>
                      </a:pPr>
                      <a:r>
                        <a:rPr lang="en-US" sz="900">
                          <a:effectLst/>
                        </a:rPr>
                        <a:t>2002</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900">
                          <a:effectLst/>
                        </a:rPr>
                        <a:t>2003</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900">
                          <a:effectLst/>
                        </a:rPr>
                        <a:t>2004</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900">
                          <a:effectLst/>
                        </a:rPr>
                        <a:t>2005</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900">
                          <a:effectLst/>
                        </a:rPr>
                        <a:t>2006</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900">
                          <a:effectLst/>
                        </a:rPr>
                        <a:t>2007</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900">
                          <a:effectLst/>
                        </a:rPr>
                        <a:t>2008</a:t>
                      </a:r>
                      <a:endParaRPr lang="en-US" sz="1200">
                        <a:effectLst/>
                        <a:latin typeface="Times New Roman"/>
                        <a:ea typeface="MS Mincho"/>
                      </a:endParaRPr>
                    </a:p>
                  </a:txBody>
                  <a:tcPr marL="10160" marR="10160" marT="10160" marB="0" anchor="b"/>
                </a:tc>
                <a:tc hMerge="1">
                  <a:txBody>
                    <a:bodyPr/>
                    <a:lstStyle/>
                    <a:p>
                      <a:endParaRPr lang="en-US"/>
                    </a:p>
                  </a:txBody>
                  <a:tcPr/>
                </a:tc>
                <a:tc hMerge="1">
                  <a:txBody>
                    <a:bodyPr/>
                    <a:lstStyle/>
                    <a:p>
                      <a:endParaRPr lang="en-US"/>
                    </a:p>
                  </a:txBody>
                  <a:tcPr/>
                </a:tc>
              </a:tr>
              <a:tr h="391359">
                <a:tc>
                  <a:txBody>
                    <a:bodyPr/>
                    <a:lstStyle/>
                    <a:p>
                      <a:pPr marL="0" marR="0">
                        <a:spcBef>
                          <a:spcPts val="0"/>
                        </a:spcBef>
                        <a:spcAft>
                          <a:spcPts val="0"/>
                        </a:spcAft>
                      </a:pPr>
                      <a:r>
                        <a:rPr lang="en-US" sz="900">
                          <a:effectLst/>
                        </a:rPr>
                        <a:t>Field of Study</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India</a:t>
                      </a:r>
                      <a:endParaRPr lang="en-US" sz="12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India</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India</a:t>
                      </a:r>
                      <a:endParaRPr lang="en-US" sz="12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India</a:t>
                      </a:r>
                      <a:endParaRPr lang="en-US" sz="12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India</a:t>
                      </a:r>
                      <a:endParaRPr lang="en-US" sz="12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India</a:t>
                      </a:r>
                      <a:endParaRPr lang="en-US" sz="12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India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China</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a:effectLst/>
                        </a:rPr>
                        <a:t>US</a:t>
                      </a:r>
                      <a:endParaRPr lang="en-US" sz="1200">
                        <a:effectLst/>
                        <a:latin typeface="Times New Roman"/>
                        <a:ea typeface="MS Mincho"/>
                      </a:endParaRPr>
                    </a:p>
                  </a:txBody>
                  <a:tcPr marL="10160" marR="10160" marT="10160" marB="0" anchor="ctr"/>
                </a:tc>
              </a:tr>
              <a:tr h="391359">
                <a:tc>
                  <a:txBody>
                    <a:bodyPr/>
                    <a:lstStyle/>
                    <a:p>
                      <a:pPr marL="0" marR="0">
                        <a:spcBef>
                          <a:spcPts val="0"/>
                        </a:spcBef>
                        <a:spcAft>
                          <a:spcPts val="0"/>
                        </a:spcAft>
                      </a:pPr>
                      <a:r>
                        <a:rPr lang="en-US" sz="900">
                          <a:effectLst/>
                        </a:rPr>
                        <a:t>Arts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4524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1222</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5050</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6144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1580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5020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7473</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1770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5012</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7532</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1855</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4950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7605</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5125</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8257</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4890</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4722</a:t>
                      </a:r>
                      <a:endParaRPr lang="en-US" sz="1400">
                        <a:effectLst/>
                        <a:latin typeface="Times New Roman"/>
                        <a:ea typeface="MS Mincho"/>
                      </a:endParaRPr>
                    </a:p>
                  </a:txBody>
                  <a:tcPr marL="10160" marR="10160" marT="10160" marB="0" anchor="ctr"/>
                </a:tc>
              </a:tr>
              <a:tr h="403056">
                <a:tc>
                  <a:txBody>
                    <a:bodyPr/>
                    <a:lstStyle/>
                    <a:p>
                      <a:pPr marL="0" marR="0">
                        <a:spcBef>
                          <a:spcPts val="0"/>
                        </a:spcBef>
                        <a:spcAft>
                          <a:spcPts val="0"/>
                        </a:spcAft>
                      </a:pPr>
                      <a:r>
                        <a:rPr lang="en-US" sz="900">
                          <a:effectLst/>
                        </a:rPr>
                        <a:t>Science</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3955</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5257*</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19527</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4976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6653*</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20001</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5612</a:t>
                      </a:r>
                      <a:endParaRPr lang="en-US" sz="1400" dirty="0">
                        <a:solidFill>
                          <a:srgbClr val="FF0000"/>
                        </a:solidFill>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7927*</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20496</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solidFill>
                            <a:srgbClr val="FF0000"/>
                          </a:solidFill>
                          <a:effectLst/>
                        </a:rPr>
                        <a:t>5549</a:t>
                      </a:r>
                      <a:endParaRPr lang="en-US" sz="1400">
                        <a:solidFill>
                          <a:srgbClr val="FF0000"/>
                        </a:solidFill>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dirty="0">
                          <a:effectLst/>
                        </a:rPr>
                        <a:t>9484*</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21557</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5625</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22672</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5839</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24056</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24632</a:t>
                      </a:r>
                      <a:endParaRPr lang="en-US" sz="1400">
                        <a:effectLst/>
                        <a:latin typeface="Times New Roman"/>
                        <a:ea typeface="MS Mincho"/>
                      </a:endParaRPr>
                    </a:p>
                  </a:txBody>
                  <a:tcPr marL="10160" marR="10160" marT="10160" marB="0" anchor="ctr"/>
                </a:tc>
              </a:tr>
              <a:tr h="404855">
                <a:tc>
                  <a:txBody>
                    <a:bodyPr/>
                    <a:lstStyle/>
                    <a:p>
                      <a:pPr marL="0" marR="0">
                        <a:spcBef>
                          <a:spcPts val="0"/>
                        </a:spcBef>
                        <a:spcAft>
                          <a:spcPts val="0"/>
                        </a:spcAft>
                      </a:pPr>
                      <a:r>
                        <a:rPr lang="en-US" sz="900">
                          <a:effectLst/>
                        </a:rPr>
                        <a:t>Commerce/</a:t>
                      </a:r>
                      <a:br>
                        <a:rPr lang="en-US" sz="900">
                          <a:effectLst/>
                        </a:rPr>
                      </a:br>
                      <a:r>
                        <a:rPr lang="en-US" sz="900">
                          <a:effectLst/>
                        </a:rPr>
                        <a:t>Management</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728</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765</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1113</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954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1095</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1036</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1096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1431</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1254</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1010</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1660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1170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1115</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1310</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1402</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1505</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1437</a:t>
                      </a:r>
                      <a:endParaRPr lang="en-US" sz="140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Education</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420</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197</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6503</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527</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276</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6643</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613</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274</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6633</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491</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319</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6224</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599</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7183</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659</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6429</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6578</a:t>
                      </a:r>
                      <a:endParaRPr lang="en-US" sz="140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Engineering</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734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4968</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5081</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833</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6242</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5281</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882</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7797</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5777</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968</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9126</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effectLst/>
                        </a:rPr>
                        <a:t>6427</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1058</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1905</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1079</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7745</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7862</a:t>
                      </a:r>
                      <a:endParaRPr lang="en-US" sz="140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Medicine</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219</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1655</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246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1633</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317</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1719</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456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1784</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438</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pPr marL="0" marR="0">
                        <a:spcBef>
                          <a:spcPts val="0"/>
                        </a:spcBef>
                        <a:spcAft>
                          <a:spcPts val="0"/>
                        </a:spcAft>
                      </a:pPr>
                      <a:r>
                        <a:rPr lang="en-US" sz="1000" dirty="0">
                          <a:effectLst/>
                        </a:rPr>
                        <a:t> </a:t>
                      </a:r>
                      <a:endParaRPr lang="en-US" sz="14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454</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2134</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lgn="r">
                        <a:spcBef>
                          <a:spcPts val="0"/>
                        </a:spcBef>
                        <a:spcAft>
                          <a:spcPts val="0"/>
                        </a:spcAft>
                      </a:pPr>
                      <a:r>
                        <a:rPr lang="en-US" sz="1000">
                          <a:effectLst/>
                        </a:rPr>
                        <a:t>2094</a:t>
                      </a:r>
                      <a:endParaRPr lang="en-US" sz="140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Agriculture</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838</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748</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1012</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742</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1026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899</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888</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1102</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1119</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1125</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Veterinary Medicine</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110</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136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116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132</a:t>
                      </a:r>
                      <a:endParaRPr lang="en-US" sz="1400" dirty="0">
                        <a:solidFill>
                          <a:srgbClr val="FF0000"/>
                        </a:solidFill>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a:effectLst/>
                        </a:rPr>
                        <a:t>*</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180</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185</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pPr marL="0" marR="0">
                        <a:spcBef>
                          <a:spcPts val="0"/>
                        </a:spcBef>
                        <a:spcAft>
                          <a:spcPts val="0"/>
                        </a:spcAft>
                      </a:pPr>
                      <a:r>
                        <a:rPr lang="en-US" sz="1000" dirty="0">
                          <a:effectLst/>
                        </a:rPr>
                        <a:t> </a:t>
                      </a:r>
                      <a:endParaRPr lang="en-US" sz="1400" dirty="0">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Law</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110</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615</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146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683</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144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906</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179</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1038</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182</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175</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dirty="0">
                          <a:effectLst/>
                        </a:rPr>
                        <a:t> </a:t>
                      </a:r>
                      <a:endParaRPr lang="en-US" sz="1400" dirty="0">
                        <a:effectLst/>
                        <a:latin typeface="Times New Roman"/>
                        <a:ea typeface="MS Mincho"/>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pPr marL="0" marR="0">
                        <a:spcBef>
                          <a:spcPts val="0"/>
                        </a:spcBef>
                        <a:spcAft>
                          <a:spcPts val="0"/>
                        </a:spcAft>
                      </a:pPr>
                      <a:r>
                        <a:rPr lang="en-US" sz="1000" dirty="0">
                          <a:effectLst/>
                        </a:rPr>
                        <a:t> </a:t>
                      </a:r>
                      <a:endParaRPr lang="en-US" sz="1400" dirty="0">
                        <a:effectLst/>
                        <a:latin typeface="Times New Roman"/>
                        <a:ea typeface="MS Mincho"/>
                      </a:endParaRPr>
                    </a:p>
                  </a:txBody>
                  <a:tcPr marL="10160" marR="10160" marT="10160" marB="0" anchor="ctr"/>
                </a:tc>
              </a:tr>
              <a:tr h="377865">
                <a:tc>
                  <a:txBody>
                    <a:bodyPr/>
                    <a:lstStyle/>
                    <a:p>
                      <a:pPr marL="0" marR="0">
                        <a:spcBef>
                          <a:spcPts val="0"/>
                        </a:spcBef>
                        <a:spcAft>
                          <a:spcPts val="0"/>
                        </a:spcAft>
                      </a:pPr>
                      <a:r>
                        <a:rPr lang="en-US" sz="900">
                          <a:effectLst/>
                        </a:rPr>
                        <a:t>Ohers</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1000" dirty="0">
                          <a:solidFill>
                            <a:srgbClr val="FF0000"/>
                          </a:solidFill>
                          <a:effectLst/>
                        </a:rPr>
                        <a:t>336</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1034</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444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1354</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574</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1589</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693</a:t>
                      </a:r>
                      <a:endParaRPr lang="en-US" sz="14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a:effectLst/>
                        </a:rPr>
                        <a:t>1818</a:t>
                      </a:r>
                      <a:endParaRPr lang="en-US" sz="1400">
                        <a:effectLst/>
                        <a:latin typeface="Times New Roman"/>
                        <a:ea typeface="MS Mincho"/>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809</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1000" dirty="0">
                          <a:solidFill>
                            <a:srgbClr val="FF0000"/>
                          </a:solidFill>
                          <a:effectLst/>
                        </a:rPr>
                        <a:t>956</a:t>
                      </a:r>
                      <a:endParaRPr lang="en-US" sz="1400" dirty="0">
                        <a:solidFill>
                          <a:srgbClr val="FF0000"/>
                        </a:solidFill>
                        <a:effectLst/>
                        <a:latin typeface="Times New Roman"/>
                        <a:ea typeface="MS Mincho"/>
                      </a:endParaRPr>
                    </a:p>
                  </a:txBody>
                  <a:tcPr marL="10160" marR="10160" marT="10160" marB="0" anchor="ctr"/>
                </a:tc>
                <a:tc>
                  <a:txBody>
                    <a:bodyPr/>
                    <a:lstStyle/>
                    <a:p>
                      <a:endParaRPr lang="en-US" sz="1050">
                        <a:effectLst/>
                        <a:latin typeface="Times New Roman"/>
                      </a:endParaRPr>
                    </a:p>
                  </a:txBody>
                  <a:tcPr marL="10160" marR="10160" marT="10160" marB="0" anchor="ctr"/>
                </a:tc>
                <a:tc>
                  <a:txBody>
                    <a:bodyPr/>
                    <a:lstStyle/>
                    <a:p>
                      <a:pPr marL="0" marR="0">
                        <a:spcBef>
                          <a:spcPts val="0"/>
                        </a:spcBef>
                        <a:spcAft>
                          <a:spcPts val="0"/>
                        </a:spcAft>
                      </a:pPr>
                      <a:r>
                        <a:rPr lang="en-US" sz="1000">
                          <a:effectLst/>
                        </a:rPr>
                        <a:t> </a:t>
                      </a:r>
                      <a:endParaRPr lang="en-US" sz="1400">
                        <a:effectLst/>
                        <a:latin typeface="Times New Roman"/>
                        <a:ea typeface="MS Mincho"/>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endParaRPr lang="en-US" sz="1050" dirty="0">
                        <a:effectLst/>
                        <a:latin typeface="Times New Roman"/>
                      </a:endParaRPr>
                    </a:p>
                  </a:txBody>
                  <a:tcPr marL="10160" marR="10160" marT="10160" marB="0" anchor="ctr"/>
                </a:tc>
                <a:tc>
                  <a:txBody>
                    <a:bodyPr/>
                    <a:lstStyle/>
                    <a:p>
                      <a:pPr marL="0" marR="0">
                        <a:spcBef>
                          <a:spcPts val="0"/>
                        </a:spcBef>
                        <a:spcAft>
                          <a:spcPts val="0"/>
                        </a:spcAft>
                      </a:pPr>
                      <a:r>
                        <a:rPr lang="en-US" sz="1000" dirty="0">
                          <a:effectLst/>
                        </a:rPr>
                        <a:t> </a:t>
                      </a:r>
                      <a:endParaRPr lang="en-US" sz="1400" dirty="0">
                        <a:effectLst/>
                        <a:latin typeface="Times New Roman"/>
                        <a:ea typeface="MS Mincho"/>
                      </a:endParaRPr>
                    </a:p>
                  </a:txBody>
                  <a:tcPr marL="10160" marR="10160" marT="10160" marB="0" anchor="ctr"/>
                </a:tc>
              </a:tr>
              <a:tr h="404855">
                <a:tc>
                  <a:txBody>
                    <a:bodyPr/>
                    <a:lstStyle/>
                    <a:p>
                      <a:pPr marL="0" marR="0">
                        <a:spcBef>
                          <a:spcPts val="0"/>
                        </a:spcBef>
                        <a:spcAft>
                          <a:spcPts val="0"/>
                        </a:spcAft>
                      </a:pPr>
                      <a:r>
                        <a:rPr lang="en-US" sz="900">
                          <a:effectLst/>
                        </a:rPr>
                        <a:t>Total</a:t>
                      </a:r>
                      <a:endParaRPr lang="en-US" sz="1200">
                        <a:effectLst/>
                        <a:latin typeface="Times New Roman"/>
                        <a:ea typeface="MS Mincho"/>
                      </a:endParaRPr>
                    </a:p>
                  </a:txBody>
                  <a:tcPr marL="10160" marR="10160" marT="10160" marB="0" anchor="ctr"/>
                </a:tc>
                <a:tc>
                  <a:txBody>
                    <a:bodyPr/>
                    <a:lstStyle/>
                    <a:p>
                      <a:pPr marL="0" marR="0" algn="ctr">
                        <a:spcBef>
                          <a:spcPts val="0"/>
                        </a:spcBef>
                        <a:spcAft>
                          <a:spcPts val="0"/>
                        </a:spcAft>
                      </a:pPr>
                      <a:r>
                        <a:rPr lang="en-US" sz="900" dirty="0">
                          <a:solidFill>
                            <a:srgbClr val="FF0000"/>
                          </a:solidFill>
                          <a:effectLst/>
                        </a:rPr>
                        <a:t>11974</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14706</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40024</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solidFill>
                            <a:srgbClr val="FF0000"/>
                          </a:solidFill>
                          <a:effectLst/>
                        </a:rPr>
                        <a:t>15328</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effectLst/>
                        </a:rPr>
                        <a:t>18625</a:t>
                      </a:r>
                      <a:endParaRPr lang="en-US" sz="12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40024</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solidFill>
                            <a:srgbClr val="FF0000"/>
                          </a:solidFill>
                          <a:effectLst/>
                        </a:rPr>
                        <a:t>17853</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22593</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40757</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solidFill>
                            <a:srgbClr val="FF0000"/>
                          </a:solidFill>
                          <a:effectLst/>
                        </a:rPr>
                        <a:t>17898</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26392</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42112</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solidFill>
                            <a:srgbClr val="FF0000"/>
                          </a:solidFill>
                          <a:effectLst/>
                        </a:rPr>
                        <a:t>18730</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36247</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38195</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solidFill>
                            <a:srgbClr val="FF0000"/>
                          </a:solidFill>
                          <a:effectLst/>
                        </a:rPr>
                        <a:t>20131</a:t>
                      </a:r>
                      <a:endParaRPr lang="en-US" sz="1200" dirty="0">
                        <a:solidFill>
                          <a:srgbClr val="FF0000"/>
                        </a:solidFill>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41464</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48112</a:t>
                      </a:r>
                      <a:endParaRPr lang="en-US" sz="1200">
                        <a:effectLst/>
                        <a:latin typeface="Times New Roman"/>
                        <a:ea typeface="MS Mincho"/>
                      </a:endParaRPr>
                    </a:p>
                  </a:txBody>
                  <a:tcPr marL="10160" marR="10160" marT="10160" marB="0" anchor="ctr"/>
                </a:tc>
                <a:tc>
                  <a:txBody>
                    <a:bodyPr/>
                    <a:lstStyle/>
                    <a:p>
                      <a:pPr marL="0" marR="0">
                        <a:spcBef>
                          <a:spcPts val="0"/>
                        </a:spcBef>
                        <a:spcAft>
                          <a:spcPts val="0"/>
                        </a:spcAft>
                      </a:pPr>
                      <a:r>
                        <a:rPr lang="en-US" sz="900" dirty="0">
                          <a:effectLst/>
                        </a:rPr>
                        <a:t> </a:t>
                      </a:r>
                      <a:endParaRPr lang="en-US" sz="1200" dirty="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a:effectLst/>
                        </a:rPr>
                        <a:t>43759</a:t>
                      </a:r>
                      <a:endParaRPr lang="en-US" sz="1200">
                        <a:effectLst/>
                        <a:latin typeface="Times New Roman"/>
                        <a:ea typeface="MS Mincho"/>
                      </a:endParaRPr>
                    </a:p>
                  </a:txBody>
                  <a:tcPr marL="10160" marR="10160" marT="10160" marB="0" anchor="ctr"/>
                </a:tc>
                <a:tc>
                  <a:txBody>
                    <a:bodyPr/>
                    <a:lstStyle/>
                    <a:p>
                      <a:pPr marL="0" marR="0" algn="r">
                        <a:spcBef>
                          <a:spcPts val="0"/>
                        </a:spcBef>
                        <a:spcAft>
                          <a:spcPts val="0"/>
                        </a:spcAft>
                      </a:pPr>
                      <a:r>
                        <a:rPr lang="en-US" sz="900" dirty="0">
                          <a:effectLst/>
                        </a:rPr>
                        <a:t>48802</a:t>
                      </a:r>
                      <a:endParaRPr lang="en-US" sz="1200" dirty="0">
                        <a:effectLst/>
                        <a:latin typeface="Times New Roman"/>
                        <a:ea typeface="MS Mincho"/>
                      </a:endParaRPr>
                    </a:p>
                  </a:txBody>
                  <a:tcPr marL="10160" marR="10160" marT="10160" marB="0" anchor="ctr"/>
                </a:tc>
              </a:tr>
            </a:tbl>
          </a:graphicData>
        </a:graphic>
      </p:graphicFrame>
      <p:sp>
        <p:nvSpPr>
          <p:cNvPr id="7" name="Date Placeholder 6"/>
          <p:cNvSpPr>
            <a:spLocks noGrp="1"/>
          </p:cNvSpPr>
          <p:nvPr>
            <p:ph type="dt" sz="half" idx="10"/>
          </p:nvPr>
        </p:nvSpPr>
        <p:spPr/>
        <p:txBody>
          <a:bodyPr/>
          <a:lstStyle/>
          <a:p>
            <a:fld id="{128F3098-2FF2-4221-B2C2-88EEE385F32D}" type="datetime1">
              <a:rPr lang="en-US" smtClean="0"/>
              <a:pPr/>
              <a:t>4/10/2012</a:t>
            </a:fld>
            <a:endParaRPr lang="en-US"/>
          </a:p>
        </p:txBody>
      </p:sp>
      <p:sp>
        <p:nvSpPr>
          <p:cNvPr id="8" name="Footer Placeholder 7"/>
          <p:cNvSpPr>
            <a:spLocks noGrp="1"/>
          </p:cNvSpPr>
          <p:nvPr>
            <p:ph type="ftr" sz="quarter" idx="11"/>
          </p:nvPr>
        </p:nvSpPr>
        <p:spPr/>
        <p:txBody>
          <a:bodyPr/>
          <a:lstStyle/>
          <a:p>
            <a:r>
              <a:rPr lang="en-US" smtClean="0"/>
              <a:t>Higher Education Reforms (c) Shyam Sunder</a:t>
            </a:r>
            <a:endParaRPr lang="en-US"/>
          </a:p>
        </p:txBody>
      </p:sp>
      <p:sp>
        <p:nvSpPr>
          <p:cNvPr id="9" name="Slide Number Placeholder 8"/>
          <p:cNvSpPr>
            <a:spLocks noGrp="1"/>
          </p:cNvSpPr>
          <p:nvPr>
            <p:ph type="sldNum" sz="quarter" idx="12"/>
          </p:nvPr>
        </p:nvSpPr>
        <p:spPr/>
        <p:txBody>
          <a:bodyPr/>
          <a:lstStyle/>
          <a:p>
            <a:fld id="{9F405596-40A2-4CD5-98B4-13AC27EA9A19}" type="slidenum">
              <a:rPr lang="en-US" smtClean="0"/>
              <a:pPr/>
              <a:t>8</a:t>
            </a:fld>
            <a:endParaRPr lang="en-US"/>
          </a:p>
        </p:txBody>
      </p:sp>
    </p:spTree>
    <p:extLst>
      <p:ext uri="{BB962C8B-B14F-4D97-AF65-F5344CB8AC3E}">
        <p14:creationId xmlns:p14="http://schemas.microsoft.com/office/powerpoint/2010/main" xmlns="" val="4092696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2162"/>
          </a:xfrm>
        </p:spPr>
        <p:txBody>
          <a:bodyPr>
            <a:normAutofit fontScale="90000"/>
          </a:bodyPr>
          <a:lstStyle/>
          <a:p>
            <a:r>
              <a:rPr lang="en-US" sz="3100" b="1" dirty="0" smtClean="0"/>
              <a:t>Total PhD Degrees </a:t>
            </a:r>
            <a:r>
              <a:rPr lang="en-US" sz="3100" b="1" dirty="0"/>
              <a:t>Granted in China, India and </a:t>
            </a:r>
            <a:r>
              <a:rPr lang="en-US" sz="3100" b="1" dirty="0" smtClean="0"/>
              <a:t>US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xmlns="" val="949948711"/>
              </p:ext>
            </p:extLst>
          </p:nvPr>
        </p:nvGraphicFramePr>
        <p:xfrm>
          <a:off x="990600" y="914400"/>
          <a:ext cx="7287730" cy="5266192"/>
        </p:xfrm>
        <a:graphic>
          <a:graphicData uri="http://schemas.openxmlformats.org/presentationml/2006/ole">
            <p:oleObj spid="_x0000_s12302" name="Chart" r:id="rId3" imgW="4086245" imgH="2952824" progId="Excel.Sheet.8">
              <p:embed/>
            </p:oleObj>
          </a:graphicData>
        </a:graphic>
      </p:graphicFrame>
      <p:sp>
        <p:nvSpPr>
          <p:cNvPr id="8" name="Date Placeholder 7"/>
          <p:cNvSpPr>
            <a:spLocks noGrp="1"/>
          </p:cNvSpPr>
          <p:nvPr>
            <p:ph type="dt" sz="half" idx="10"/>
          </p:nvPr>
        </p:nvSpPr>
        <p:spPr/>
        <p:txBody>
          <a:bodyPr/>
          <a:lstStyle/>
          <a:p>
            <a:fld id="{8A9EDB9D-7EF8-4A6C-92A9-8883BD17524C}" type="datetime1">
              <a:rPr lang="en-US" smtClean="0"/>
              <a:pPr/>
              <a:t>4/10/2012</a:t>
            </a:fld>
            <a:endParaRPr lang="en-US"/>
          </a:p>
        </p:txBody>
      </p:sp>
      <p:sp>
        <p:nvSpPr>
          <p:cNvPr id="9" name="Footer Placeholder 8"/>
          <p:cNvSpPr>
            <a:spLocks noGrp="1"/>
          </p:cNvSpPr>
          <p:nvPr>
            <p:ph type="ftr" sz="quarter" idx="11"/>
          </p:nvPr>
        </p:nvSpPr>
        <p:spPr/>
        <p:txBody>
          <a:bodyPr/>
          <a:lstStyle/>
          <a:p>
            <a:r>
              <a:rPr lang="en-US" smtClean="0"/>
              <a:t>Higher Education Reforms (c) Shyam Sunder</a:t>
            </a:r>
            <a:endParaRPr lang="en-US"/>
          </a:p>
        </p:txBody>
      </p:sp>
      <p:sp>
        <p:nvSpPr>
          <p:cNvPr id="10" name="Slide Number Placeholder 9"/>
          <p:cNvSpPr>
            <a:spLocks noGrp="1"/>
          </p:cNvSpPr>
          <p:nvPr>
            <p:ph type="sldNum" sz="quarter" idx="12"/>
          </p:nvPr>
        </p:nvSpPr>
        <p:spPr/>
        <p:txBody>
          <a:bodyPr/>
          <a:lstStyle/>
          <a:p>
            <a:fld id="{9F405596-40A2-4CD5-98B4-13AC27EA9A19}" type="slidenum">
              <a:rPr lang="en-US" smtClean="0"/>
              <a:pPr/>
              <a:t>9</a:t>
            </a:fld>
            <a:endParaRPr lang="en-US"/>
          </a:p>
        </p:txBody>
      </p:sp>
    </p:spTree>
    <p:extLst>
      <p:ext uri="{BB962C8B-B14F-4D97-AF65-F5344CB8AC3E}">
        <p14:creationId xmlns:p14="http://schemas.microsoft.com/office/powerpoint/2010/main" xmlns="" val="7049055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1899</TotalTime>
  <Words>5631</Words>
  <Application>Microsoft Office PowerPoint</Application>
  <PresentationFormat>On-screen Show (4:3)</PresentationFormat>
  <Paragraphs>1340</Paragraphs>
  <Slides>64</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Office Theme</vt:lpstr>
      <vt:lpstr>Chart</vt:lpstr>
      <vt:lpstr>Higher Education Reforms in India</vt:lpstr>
      <vt:lpstr>An Overview</vt:lpstr>
      <vt:lpstr>Nothing New or Radical</vt:lpstr>
      <vt:lpstr>Levels of Knowledge</vt:lpstr>
      <vt:lpstr>The Problem of Quality</vt:lpstr>
      <vt:lpstr>Challenges</vt:lpstr>
      <vt:lpstr>Attracting More Talent to Universities</vt:lpstr>
      <vt:lpstr>PhD Degrees Awarded in India, China and US by Discipline</vt:lpstr>
      <vt:lpstr>Total PhD Degrees Granted in China, India and US</vt:lpstr>
      <vt:lpstr>Science-Engg. PhD Degrees Granted in China, India, and U. S. </vt:lpstr>
      <vt:lpstr>Estimated Demand for PhDs (in Higher Education)</vt:lpstr>
      <vt:lpstr>Enrollment and Teachers in Higher Education</vt:lpstr>
      <vt:lpstr>An Inconvenient Truth</vt:lpstr>
      <vt:lpstr>Developing Scholarly Talent</vt:lpstr>
      <vt:lpstr>Structure of Innovation/Research in India</vt:lpstr>
      <vt:lpstr>Policy of Separating Research from Education</vt:lpstr>
      <vt:lpstr>Separation of Research from Teaching</vt:lpstr>
      <vt:lpstr>French Decided to Change</vt:lpstr>
      <vt:lpstr>Super-Specialization</vt:lpstr>
      <vt:lpstr>India Needs Domestic Capacity for Scholarship and Innovation</vt:lpstr>
      <vt:lpstr>Financing</vt:lpstr>
      <vt:lpstr>Revenue from Students at 39 US Universities</vt:lpstr>
      <vt:lpstr>Financing of Universities in China (Ministry of Education)</vt:lpstr>
      <vt:lpstr>Top 20 University-Run Corporations in China by Revenue (in 10,000 RMB) Source: MOE Science and Technology Development Center </vt:lpstr>
      <vt:lpstr>Investor-run Colleges and Universities</vt:lpstr>
      <vt:lpstr>Attitudes of Business Community</vt:lpstr>
      <vt:lpstr>Rent-seeking and University as Employment Agency</vt:lpstr>
      <vt:lpstr>Administrative Perspectives</vt:lpstr>
      <vt:lpstr>Physical vs. Human Resources</vt:lpstr>
      <vt:lpstr>Every Ministry is Education Ministry</vt:lpstr>
      <vt:lpstr>Regulatory Waste</vt:lpstr>
      <vt:lpstr>Political, Civil Service and Commercial Control</vt:lpstr>
      <vt:lpstr>Constitutional Power of Teachers</vt:lpstr>
      <vt:lpstr>Enforcement of Societies Act</vt:lpstr>
      <vt:lpstr>Resource Use and Productivity</vt:lpstr>
      <vt:lpstr>Public Good Aspects of Higher Education</vt:lpstr>
      <vt:lpstr>Internal Governance and Evaluation of Faculty</vt:lpstr>
      <vt:lpstr>Personnel Policies</vt:lpstr>
      <vt:lpstr>What Should India Do?</vt:lpstr>
      <vt:lpstr>Reform Proposals</vt:lpstr>
      <vt:lpstr>Yash Pal Committee Report</vt:lpstr>
      <vt:lpstr>Centers of Excellence</vt:lpstr>
      <vt:lpstr>Knowledge as Commodity or Process</vt:lpstr>
      <vt:lpstr>Education or Screening</vt:lpstr>
      <vt:lpstr>Identifying and Attracting Talent</vt:lpstr>
      <vt:lpstr>Audit and Accountability</vt:lpstr>
      <vt:lpstr>Building Expectations of Good Governance</vt:lpstr>
      <vt:lpstr>Financing</vt:lpstr>
      <vt:lpstr>Financing</vt:lpstr>
      <vt:lpstr>Organic Growth</vt:lpstr>
      <vt:lpstr>Evolving Self-Regulatory Structures</vt:lpstr>
      <vt:lpstr>Retirement Age</vt:lpstr>
      <vt:lpstr>Faculty Support</vt:lpstr>
      <vt:lpstr>International Students and Faculty</vt:lpstr>
      <vt:lpstr>Redefinition of PhD Programs</vt:lpstr>
      <vt:lpstr>An Overview</vt:lpstr>
      <vt:lpstr>Concluding Remarks</vt:lpstr>
      <vt:lpstr>Thank You!</vt:lpstr>
      <vt:lpstr>Delhi, Kanpur and Bombay IIT Students’ main reasons for not wanting to do PhD in India</vt:lpstr>
      <vt:lpstr>Delhi, Kanpur and Bombay IIT Students’ Changes that will make the consider doing PhD in India</vt:lpstr>
      <vt:lpstr>World University Rankings</vt:lpstr>
      <vt:lpstr>Top 200 Universities of the World</vt:lpstr>
      <vt:lpstr>Number of High-Ranked Universities</vt:lpstr>
      <vt:lpstr>Two Universities in Preeti Vihar, Delhi</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Education Reforms in India</dc:title>
  <dc:creator>Sunder, Shyam</dc:creator>
  <cp:lastModifiedBy>dw38</cp:lastModifiedBy>
  <cp:revision>34</cp:revision>
  <cp:lastPrinted>2011-09-29T01:48:24Z</cp:lastPrinted>
  <dcterms:created xsi:type="dcterms:W3CDTF">2011-09-28T23:18:42Z</dcterms:created>
  <dcterms:modified xsi:type="dcterms:W3CDTF">2012-04-10T20:43:45Z</dcterms:modified>
</cp:coreProperties>
</file>