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410" r:id="rId3"/>
    <p:sldId id="318" r:id="rId4"/>
    <p:sldId id="320" r:id="rId5"/>
    <p:sldId id="324" r:id="rId6"/>
    <p:sldId id="322" r:id="rId7"/>
    <p:sldId id="328" r:id="rId8"/>
    <p:sldId id="325" r:id="rId9"/>
    <p:sldId id="329" r:id="rId10"/>
    <p:sldId id="331" r:id="rId11"/>
    <p:sldId id="332" r:id="rId12"/>
    <p:sldId id="398" r:id="rId13"/>
    <p:sldId id="399" r:id="rId14"/>
    <p:sldId id="400" r:id="rId15"/>
    <p:sldId id="401" r:id="rId16"/>
    <p:sldId id="402" r:id="rId17"/>
    <p:sldId id="334" r:id="rId18"/>
    <p:sldId id="335" r:id="rId19"/>
    <p:sldId id="381" r:id="rId20"/>
    <p:sldId id="342" r:id="rId21"/>
    <p:sldId id="382" r:id="rId22"/>
    <p:sldId id="383" r:id="rId23"/>
    <p:sldId id="384" r:id="rId24"/>
    <p:sldId id="385" r:id="rId25"/>
    <p:sldId id="386" r:id="rId26"/>
    <p:sldId id="387" r:id="rId27"/>
    <p:sldId id="388" r:id="rId28"/>
    <p:sldId id="389" r:id="rId29"/>
    <p:sldId id="390" r:id="rId30"/>
    <p:sldId id="391" r:id="rId31"/>
    <p:sldId id="403" r:id="rId32"/>
    <p:sldId id="404" r:id="rId33"/>
    <p:sldId id="408" r:id="rId34"/>
    <p:sldId id="409" r:id="rId35"/>
    <p:sldId id="407" r:id="rId3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22" y="-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1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Juergen\Artikel\2010%20ShubikSunder\T9%20Public%20good\LinearUtilitySolver_ONLINE%20MATERIAL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rtikel\2010%20ShubikSunder\T9%20Public%20good\LinearUtilitySolver_n10_v4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rtikel\2010%20ShubikSunder\T9%20Public%20good\LinearUtilitySolver_n10_v4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AT" dirty="0"/>
              <a:t>Total Utility </a:t>
            </a:r>
            <a:r>
              <a:rPr lang="de-AT" dirty="0" err="1"/>
              <a:t>as</a:t>
            </a:r>
            <a:r>
              <a:rPr lang="de-AT" dirty="0"/>
              <a:t> a </a:t>
            </a:r>
            <a:r>
              <a:rPr lang="de-AT" dirty="0" err="1"/>
              <a:t>Function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endParaRPr lang="de-AT" dirty="0" smtClean="0"/>
          </a:p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AT" dirty="0" err="1" smtClean="0"/>
              <a:t>Consumtion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Tax </a:t>
            </a:r>
            <a:r>
              <a:rPr lang="de-AT" dirty="0" smtClean="0"/>
              <a:t>Rate</a:t>
            </a:r>
            <a:endParaRPr lang="de-AT" dirty="0"/>
          </a:p>
        </c:rich>
      </c:tx>
      <c:layout>
        <c:manualLayout>
          <c:xMode val="edge"/>
          <c:yMode val="edge"/>
          <c:x val="0.21124059492563402"/>
          <c:y val="3.3333333333333416E-2"/>
        </c:manualLayout>
      </c:layout>
      <c:spPr>
        <a:noFill/>
        <a:ln w="25400">
          <a:noFill/>
        </a:ln>
      </c:spPr>
    </c:title>
    <c:view3D>
      <c:rotX val="30"/>
      <c:hPercent val="100"/>
      <c:rotY val="50"/>
      <c:depthPercent val="100"/>
      <c:perspective val="30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20365406997271399"/>
          <c:y val="0.20861299546558501"/>
          <c:w val="0.54403375723050806"/>
          <c:h val="0.53976507436352417"/>
        </c:manualLayout>
      </c:layout>
      <c:surface3DChart>
        <c:ser>
          <c:idx val="0"/>
          <c:order val="0"/>
          <c:tx>
            <c:v>Consumption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val>
        </c:ser>
        <c:ser>
          <c:idx val="1"/>
          <c:order val="1"/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Sheet1!$D$40:$D$59</c:f>
              <c:numCache>
                <c:formatCode>0.00</c:formatCode>
                <c:ptCount val="20"/>
                <c:pt idx="0" formatCode="General">
                  <c:v>1</c:v>
                </c:pt>
                <c:pt idx="1">
                  <c:v>56.243342374581488</c:v>
                </c:pt>
                <c:pt idx="2">
                  <c:v>72.140166512974645</c:v>
                </c:pt>
                <c:pt idx="3">
                  <c:v>87.395356620810134</c:v>
                </c:pt>
                <c:pt idx="4">
                  <c:v>101.96939966502481</c:v>
                </c:pt>
                <c:pt idx="5">
                  <c:v>115.81709217694409</c:v>
                </c:pt>
                <c:pt idx="6">
                  <c:v>128.88623265287703</c:v>
                </c:pt>
                <c:pt idx="7">
                  <c:v>141.11588905750401</c:v>
                </c:pt>
                <c:pt idx="8">
                  <c:v>152.43405720628758</c:v>
                </c:pt>
                <c:pt idx="9">
                  <c:v>162.7544226305092</c:v>
                </c:pt>
                <c:pt idx="10">
                  <c:v>171.97176211105398</c:v>
                </c:pt>
                <c:pt idx="11">
                  <c:v>179.95520614626562</c:v>
                </c:pt>
                <c:pt idx="12">
                  <c:v>186.53799220980429</c:v>
                </c:pt>
                <c:pt idx="13">
                  <c:v>191.50115839229602</c:v>
                </c:pt>
                <c:pt idx="14">
                  <c:v>194.54608968777171</c:v>
                </c:pt>
                <c:pt idx="15">
                  <c:v>195.24483985331392</c:v>
                </c:pt>
                <c:pt idx="16">
                  <c:v>192.94118285243985</c:v>
                </c:pt>
                <c:pt idx="17">
                  <c:v>186.52502413497118</c:v>
                </c:pt>
                <c:pt idx="18">
                  <c:v>173.79925649650048</c:v>
                </c:pt>
                <c:pt idx="19">
                  <c:v>148.87899776896961</c:v>
                </c:pt>
              </c:numCache>
            </c:numRef>
          </c:val>
        </c:ser>
        <c:ser>
          <c:idx val="2"/>
          <c:order val="2"/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Sheet1!$E$40:$E$59</c:f>
              <c:numCache>
                <c:formatCode>0.00</c:formatCode>
                <c:ptCount val="20"/>
                <c:pt idx="0" formatCode="General">
                  <c:v>6</c:v>
                </c:pt>
                <c:pt idx="1">
                  <c:v>90.967810055831265</c:v>
                </c:pt>
                <c:pt idx="2">
                  <c:v>105.46862602026181</c:v>
                </c:pt>
                <c:pt idx="3">
                  <c:v>119.35476454200959</c:v>
                </c:pt>
                <c:pt idx="4">
                  <c:v>132.58759232835678</c:v>
                </c:pt>
                <c:pt idx="5">
                  <c:v>145.12284531834302</c:v>
                </c:pt>
                <c:pt idx="6">
                  <c:v>156.90932401746062</c:v>
                </c:pt>
                <c:pt idx="7">
                  <c:v>167.88716219750759</c:v>
                </c:pt>
                <c:pt idx="8">
                  <c:v>177.9854830302686</c:v>
                </c:pt>
                <c:pt idx="9">
                  <c:v>187.11915213768538</c:v>
                </c:pt>
                <c:pt idx="10">
                  <c:v>195.18415791944858</c:v>
                </c:pt>
                <c:pt idx="11">
                  <c:v>202.0508292195014</c:v>
                </c:pt>
                <c:pt idx="12">
                  <c:v>207.553497761763</c:v>
                </c:pt>
                <c:pt idx="13">
                  <c:v>211.47400768349121</c:v>
                </c:pt>
                <c:pt idx="14">
                  <c:v>213.51387794729121</c:v>
                </c:pt>
                <c:pt idx="15">
                  <c:v>213.24377887021578</c:v>
                </c:pt>
                <c:pt idx="16">
                  <c:v>210.00255388196797</c:v>
                </c:pt>
                <c:pt idx="17">
                  <c:v>202.66606213935546</c:v>
                </c:pt>
                <c:pt idx="18">
                  <c:v>188.99505414886397</c:v>
                </c:pt>
                <c:pt idx="19">
                  <c:v>162.93639250017341</c:v>
                </c:pt>
              </c:numCache>
            </c:numRef>
          </c:val>
        </c:ser>
        <c:ser>
          <c:idx val="3"/>
          <c:order val="3"/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Sheet1!$F$40:$F$59</c:f>
              <c:numCache>
                <c:formatCode>0.00</c:formatCode>
                <c:ptCount val="20"/>
                <c:pt idx="0" formatCode="General">
                  <c:v>11</c:v>
                </c:pt>
                <c:pt idx="1">
                  <c:v>110.70742012987691</c:v>
                </c:pt>
                <c:pt idx="2">
                  <c:v>123.96501073538731</c:v>
                </c:pt>
                <c:pt idx="3">
                  <c:v>136.64049329108767</c:v>
                </c:pt>
                <c:pt idx="4">
                  <c:v>148.69677262448536</c:v>
                </c:pt>
                <c:pt idx="5">
                  <c:v>160.09130414131698</c:v>
                </c:pt>
                <c:pt idx="6">
                  <c:v>170.77482437385694</c:v>
                </c:pt>
                <c:pt idx="7">
                  <c:v>180.68966472426433</c:v>
                </c:pt>
                <c:pt idx="8">
                  <c:v>189.76746616182729</c:v>
                </c:pt>
                <c:pt idx="9">
                  <c:v>197.92600983969714</c:v>
                </c:pt>
                <c:pt idx="10">
                  <c:v>205.06470236816378</c:v>
                </c:pt>
                <c:pt idx="11">
                  <c:v>211.05793901630642</c:v>
                </c:pt>
                <c:pt idx="12">
                  <c:v>215.74497388943098</c:v>
                </c:pt>
                <c:pt idx="13">
                  <c:v>218.91373634001701</c:v>
                </c:pt>
                <c:pt idx="14">
                  <c:v>220.27346575655034</c:v>
                </c:pt>
                <c:pt idx="15">
                  <c:v>219.40495256112266</c:v>
                </c:pt>
                <c:pt idx="16">
                  <c:v>215.66087530892312</c:v>
                </c:pt>
                <c:pt idx="17">
                  <c:v>207.93707802423731</c:v>
                </c:pt>
                <c:pt idx="18">
                  <c:v>194.02527099753999</c:v>
                </c:pt>
                <c:pt idx="19">
                  <c:v>167.92205513715737</c:v>
                </c:pt>
              </c:numCache>
            </c:numRef>
          </c:val>
        </c:ser>
        <c:ser>
          <c:idx val="4"/>
          <c:order val="4"/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Sheet1!$G$40:$G$59</c:f>
              <c:numCache>
                <c:formatCode>0.00</c:formatCode>
                <c:ptCount val="20"/>
                <c:pt idx="0" formatCode="General">
                  <c:v>16</c:v>
                </c:pt>
                <c:pt idx="1">
                  <c:v>125.553316289829</c:v>
                </c:pt>
                <c:pt idx="2">
                  <c:v>137.63115390445276</c:v>
                </c:pt>
                <c:pt idx="3">
                  <c:v>149.16076572898547</c:v>
                </c:pt>
                <c:pt idx="4">
                  <c:v>160.10677842699678</c:v>
                </c:pt>
                <c:pt idx="5">
                  <c:v>170.42858588029233</c:v>
                </c:pt>
                <c:pt idx="6">
                  <c:v>180.0791244814861</c:v>
                </c:pt>
                <c:pt idx="7">
                  <c:v>189.00324490314216</c:v>
                </c:pt>
                <c:pt idx="8">
                  <c:v>197.13550341485114</c:v>
                </c:pt>
                <c:pt idx="9">
                  <c:v>204.39709578787472</c:v>
                </c:pt>
                <c:pt idx="10">
                  <c:v>210.69148518612158</c:v>
                </c:pt>
                <c:pt idx="11">
                  <c:v>215.89796790868135</c:v>
                </c:pt>
                <c:pt idx="12">
                  <c:v>219.86184099610671</c:v>
                </c:pt>
                <c:pt idx="13">
                  <c:v>222.37867346085048</c:v>
                </c:pt>
                <c:pt idx="14">
                  <c:v>223.16767227212338</c:v>
                </c:pt>
                <c:pt idx="15">
                  <c:v>221.82317602430868</c:v>
                </c:pt>
                <c:pt idx="16">
                  <c:v>217.71732537378392</c:v>
                </c:pt>
                <c:pt idx="17">
                  <c:v>209.77622004141941</c:v>
                </c:pt>
                <c:pt idx="18">
                  <c:v>195.84474849223122</c:v>
                </c:pt>
                <c:pt idx="19">
                  <c:v>170.03605994597501</c:v>
                </c:pt>
              </c:numCache>
            </c:numRef>
          </c:val>
        </c:ser>
        <c:ser>
          <c:idx val="5"/>
          <c:order val="5"/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Sheet1!$H$40:$H$59</c:f>
              <c:numCache>
                <c:formatCode>0.00</c:formatCode>
                <c:ptCount val="20"/>
                <c:pt idx="0" formatCode="General">
                  <c:v>21</c:v>
                </c:pt>
                <c:pt idx="1">
                  <c:v>137.61239949203852</c:v>
                </c:pt>
                <c:pt idx="2">
                  <c:v>148.55594041763666</c:v>
                </c:pt>
                <c:pt idx="3">
                  <c:v>158.98552869847239</c:v>
                </c:pt>
                <c:pt idx="4">
                  <c:v>168.86759598876671</c:v>
                </c:pt>
                <c:pt idx="5">
                  <c:v>178.16357485129276</c:v>
                </c:pt>
                <c:pt idx="6">
                  <c:v>186.82872352808343</c:v>
                </c:pt>
                <c:pt idx="7">
                  <c:v>194.81056221121028</c:v>
                </c:pt>
                <c:pt idx="8">
                  <c:v>202.04675002501227</c:v>
                </c:pt>
                <c:pt idx="9">
                  <c:v>208.46213515897782</c:v>
                </c:pt>
                <c:pt idx="10">
                  <c:v>213.96454441067172</c:v>
                </c:pt>
                <c:pt idx="11">
                  <c:v>218.43858039697659</c:v>
                </c:pt>
                <c:pt idx="12">
                  <c:v>221.73613230131599</c:v>
                </c:pt>
                <c:pt idx="13">
                  <c:v>223.66117766434246</c:v>
                </c:pt>
                <c:pt idx="14">
                  <c:v>223.94401267799032</c:v>
                </c:pt>
                <c:pt idx="15">
                  <c:v>222.19425080351311</c:v>
                </c:pt>
                <c:pt idx="16">
                  <c:v>217.80635521985477</c:v>
                </c:pt>
                <c:pt idx="17">
                  <c:v>209.74195204109628</c:v>
                </c:pt>
                <c:pt idx="18">
                  <c:v>195.91062531348771</c:v>
                </c:pt>
                <c:pt idx="19">
                  <c:v>170.57711319639108</c:v>
                </c:pt>
              </c:numCache>
            </c:numRef>
          </c:val>
        </c:ser>
        <c:ser>
          <c:idx val="6"/>
          <c:order val="6"/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Sheet1!$I$40:$I$59</c:f>
              <c:numCache>
                <c:formatCode>0.00</c:formatCode>
                <c:ptCount val="20"/>
                <c:pt idx="0" formatCode="General">
                  <c:v>26</c:v>
                </c:pt>
                <c:pt idx="1">
                  <c:v>147.76059104497577</c:v>
                </c:pt>
                <c:pt idx="2">
                  <c:v>157.60833849282281</c:v>
                </c:pt>
                <c:pt idx="3">
                  <c:v>166.97639344788982</c:v>
                </c:pt>
                <c:pt idx="4">
                  <c:v>175.83303266429118</c:v>
                </c:pt>
                <c:pt idx="5">
                  <c:v>184.1417767850794</c:v>
                </c:pt>
                <c:pt idx="6">
                  <c:v>191.86026729074189</c:v>
                </c:pt>
                <c:pt idx="7">
                  <c:v>198.93877098957302</c:v>
                </c:pt>
                <c:pt idx="8">
                  <c:v>205.31814789280043</c:v>
                </c:pt>
                <c:pt idx="9">
                  <c:v>210.9270251040023</c:v>
                </c:pt>
                <c:pt idx="10">
                  <c:v>215.67775916026318</c:v>
                </c:pt>
                <c:pt idx="11">
                  <c:v>219.46048176295332</c:v>
                </c:pt>
                <c:pt idx="12">
                  <c:v>222.13398078656016</c:v>
                </c:pt>
                <c:pt idx="13">
                  <c:v>223.51107786283382</c:v>
                </c:pt>
                <c:pt idx="14">
                  <c:v>223.33380301281039</c:v>
                </c:pt>
                <c:pt idx="15">
                  <c:v>221.22805092610147</c:v>
                </c:pt>
                <c:pt idx="16">
                  <c:v>216.61229772061191</c:v>
                </c:pt>
                <c:pt idx="17">
                  <c:v>208.48685449742561</c:v>
                </c:pt>
                <c:pt idx="18">
                  <c:v>194.83300398962021</c:v>
                </c:pt>
                <c:pt idx="19">
                  <c:v>170.08873279327361</c:v>
                </c:pt>
              </c:numCache>
            </c:numRef>
          </c:val>
        </c:ser>
        <c:ser>
          <c:idx val="7"/>
          <c:order val="7"/>
          <c:spPr>
            <a:solidFill>
              <a:srgbClr val="CCCC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Sheet1!$J$40:$J$59</c:f>
              <c:numCache>
                <c:formatCode>0.00</c:formatCode>
                <c:ptCount val="20"/>
                <c:pt idx="0" formatCode="General">
                  <c:v>31</c:v>
                </c:pt>
                <c:pt idx="1">
                  <c:v>156.45585815089251</c:v>
                </c:pt>
                <c:pt idx="2">
                  <c:v>165.24318698891059</c:v>
                </c:pt>
                <c:pt idx="3">
                  <c:v>173.584839908747</c:v>
                </c:pt>
                <c:pt idx="4">
                  <c:v>181.45095519945608</c:v>
                </c:pt>
                <c:pt idx="5">
                  <c:v>188.8071630862112</c:v>
                </c:pt>
                <c:pt idx="6">
                  <c:v>195.61351645493971</c:v>
                </c:pt>
                <c:pt idx="7">
                  <c:v>201.82306578838168</c:v>
                </c:pt>
                <c:pt idx="8">
                  <c:v>207.37992109856458</c:v>
                </c:pt>
                <c:pt idx="9">
                  <c:v>212.21655417850386</c:v>
                </c:pt>
                <c:pt idx="10">
                  <c:v>216.24994063207959</c:v>
                </c:pt>
                <c:pt idx="11">
                  <c:v>219.37586477302429</c:v>
                </c:pt>
                <c:pt idx="12">
                  <c:v>221.4601880038812</c:v>
                </c:pt>
                <c:pt idx="13">
                  <c:v>222.32483101322242</c:v>
                </c:pt>
                <c:pt idx="14">
                  <c:v>221.72394424283868</c:v>
                </c:pt>
                <c:pt idx="15">
                  <c:v>219.30032108150434</c:v>
                </c:pt>
                <c:pt idx="16">
                  <c:v>214.49751055716141</c:v>
                </c:pt>
                <c:pt idx="17">
                  <c:v>206.35653159116109</c:v>
                </c:pt>
                <c:pt idx="18">
                  <c:v>192.93494666664321</c:v>
                </c:pt>
                <c:pt idx="19">
                  <c:v>168.85849054881834</c:v>
                </c:pt>
              </c:numCache>
            </c:numRef>
          </c:val>
        </c:ser>
        <c:ser>
          <c:idx val="8"/>
          <c:order val="8"/>
          <c:spPr>
            <a:solidFill>
              <a:srgbClr val="00008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Sheet1!$K$40:$K$59</c:f>
              <c:numCache>
                <c:formatCode>0.00</c:formatCode>
                <c:ptCount val="20"/>
                <c:pt idx="0" formatCode="General">
                  <c:v>36</c:v>
                </c:pt>
                <c:pt idx="1">
                  <c:v>163.96637316667139</c:v>
                </c:pt>
                <c:pt idx="2">
                  <c:v>171.72733771291425</c:v>
                </c:pt>
                <c:pt idx="3">
                  <c:v>179.07624473669441</c:v>
                </c:pt>
                <c:pt idx="4">
                  <c:v>185.98509545638231</c:v>
                </c:pt>
                <c:pt idx="5">
                  <c:v>192.4216335001918</c:v>
                </c:pt>
                <c:pt idx="6">
                  <c:v>198.34833032236193</c:v>
                </c:pt>
                <c:pt idx="7">
                  <c:v>203.72103188709636</c:v>
                </c:pt>
                <c:pt idx="8">
                  <c:v>208.48711654675773</c:v>
                </c:pt>
                <c:pt idx="9">
                  <c:v>212.58292845660236</c:v>
                </c:pt>
                <c:pt idx="10">
                  <c:v>215.9301035591229</c:v>
                </c:pt>
                <c:pt idx="11">
                  <c:v>218.43014035708285</c:v>
                </c:pt>
                <c:pt idx="12">
                  <c:v>219.95606661416238</c:v>
                </c:pt>
                <c:pt idx="13">
                  <c:v>220.33904490690631</c:v>
                </c:pt>
                <c:pt idx="14">
                  <c:v>219.34557293390196</c:v>
                </c:pt>
                <c:pt idx="15">
                  <c:v>216.63572016183389</c:v>
                </c:pt>
                <c:pt idx="16">
                  <c:v>211.67878046125449</c:v>
                </c:pt>
                <c:pt idx="17">
                  <c:v>203.55780662128342</c:v>
                </c:pt>
                <c:pt idx="18">
                  <c:v>190.40974138771415</c:v>
                </c:pt>
                <c:pt idx="19">
                  <c:v>167.05821001147476</c:v>
                </c:pt>
              </c:numCache>
            </c:numRef>
          </c:val>
        </c:ser>
        <c:ser>
          <c:idx val="9"/>
          <c:order val="9"/>
          <c:spPr>
            <a:solidFill>
              <a:srgbClr val="FF00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Sheet1!$L$40:$L$59</c:f>
              <c:numCache>
                <c:formatCode>0.00</c:formatCode>
                <c:ptCount val="20"/>
                <c:pt idx="0" formatCode="General">
                  <c:v>41</c:v>
                </c:pt>
                <c:pt idx="1">
                  <c:v>170.45750662273122</c:v>
                </c:pt>
                <c:pt idx="2">
                  <c:v>177.22589604553201</c:v>
                </c:pt>
                <c:pt idx="3">
                  <c:v>183.61533180406559</c:v>
                </c:pt>
                <c:pt idx="4">
                  <c:v>189.5996689009296</c:v>
                </c:pt>
                <c:pt idx="5">
                  <c:v>195.14875584116774</c:v>
                </c:pt>
                <c:pt idx="6">
                  <c:v>200.22747519341058</c:v>
                </c:pt>
                <c:pt idx="7">
                  <c:v>204.79446270015376</c:v>
                </c:pt>
                <c:pt idx="8">
                  <c:v>208.80036213027981</c:v>
                </c:pt>
                <c:pt idx="9">
                  <c:v>212.18539144396621</c:v>
                </c:pt>
                <c:pt idx="10">
                  <c:v>214.87585523623548</c:v>
                </c:pt>
                <c:pt idx="11">
                  <c:v>216.77898545029601</c:v>
                </c:pt>
                <c:pt idx="12">
                  <c:v>217.77501323896686</c:v>
                </c:pt>
                <c:pt idx="13">
                  <c:v>217.70440989733999</c:v>
                </c:pt>
                <c:pt idx="14">
                  <c:v>216.34613939451131</c:v>
                </c:pt>
                <c:pt idx="15">
                  <c:v>213.37776331993291</c:v>
                </c:pt>
                <c:pt idx="16">
                  <c:v>208.29473277589338</c:v>
                </c:pt>
                <c:pt idx="17">
                  <c:v>200.22299673728241</c:v>
                </c:pt>
                <c:pt idx="18">
                  <c:v>187.38099887734074</c:v>
                </c:pt>
                <c:pt idx="19">
                  <c:v>164.79753321891491</c:v>
                </c:pt>
              </c:numCache>
            </c:numRef>
          </c:val>
        </c:ser>
        <c:ser>
          <c:idx val="10"/>
          <c:order val="10"/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Sheet1!$M$40:$M$59</c:f>
              <c:numCache>
                <c:formatCode>0.00</c:formatCode>
                <c:ptCount val="20"/>
                <c:pt idx="0" formatCode="General">
                  <c:v>46</c:v>
                </c:pt>
                <c:pt idx="1">
                  <c:v>176.03080865146859</c:v>
                </c:pt>
                <c:pt idx="2">
                  <c:v>181.84088558330856</c:v>
                </c:pt>
                <c:pt idx="3">
                  <c:v>187.30450236688748</c:v>
                </c:pt>
                <c:pt idx="4">
                  <c:v>192.39735070725453</c:v>
                </c:pt>
                <c:pt idx="5">
                  <c:v>197.09136620538442</c:v>
                </c:pt>
                <c:pt idx="6">
                  <c:v>201.35382418669721</c:v>
                </c:pt>
                <c:pt idx="7">
                  <c:v>205.14613147054339</c:v>
                </c:pt>
                <c:pt idx="8">
                  <c:v>208.42217861331292</c:v>
                </c:pt>
                <c:pt idx="9">
                  <c:v>211.12603954897403</c:v>
                </c:pt>
                <c:pt idx="10">
                  <c:v>213.18867175018869</c:v>
                </c:pt>
                <c:pt idx="11">
                  <c:v>214.52302908621741</c:v>
                </c:pt>
                <c:pt idx="12">
                  <c:v>215.01654279311586</c:v>
                </c:pt>
                <c:pt idx="13">
                  <c:v>214.51900510893128</c:v>
                </c:pt>
                <c:pt idx="14">
                  <c:v>212.82188829545672</c:v>
                </c:pt>
                <c:pt idx="15">
                  <c:v>209.62034765835682</c:v>
                </c:pt>
                <c:pt idx="16">
                  <c:v>204.43622108030181</c:v>
                </c:pt>
                <c:pt idx="17">
                  <c:v>196.4388918369124</c:v>
                </c:pt>
                <c:pt idx="18">
                  <c:v>183.92974606200403</c:v>
                </c:pt>
                <c:pt idx="19">
                  <c:v>162.14806110800129</c:v>
                </c:pt>
              </c:numCache>
            </c:numRef>
          </c:val>
        </c:ser>
        <c:ser>
          <c:idx val="11"/>
          <c:order val="11"/>
          <c:spPr>
            <a:solidFill>
              <a:srgbClr val="00FFFF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Sheet1!$N$40:$N$59</c:f>
              <c:numCache>
                <c:formatCode>0.00</c:formatCode>
                <c:ptCount val="20"/>
                <c:pt idx="0" formatCode="General">
                  <c:v>51</c:v>
                </c:pt>
                <c:pt idx="1">
                  <c:v>180.74269373131327</c:v>
                </c:pt>
                <c:pt idx="2">
                  <c:v>185.62980759505888</c:v>
                </c:pt>
                <c:pt idx="3">
                  <c:v>190.20225974121857</c:v>
                </c:pt>
                <c:pt idx="4">
                  <c:v>194.43755519071067</c:v>
                </c:pt>
                <c:pt idx="5">
                  <c:v>198.3096915534112</c:v>
                </c:pt>
                <c:pt idx="6">
                  <c:v>201.7883100013558</c:v>
                </c:pt>
                <c:pt idx="7">
                  <c:v>204.83755960179579</c:v>
                </c:pt>
                <c:pt idx="8">
                  <c:v>207.41454691776534</c:v>
                </c:pt>
                <c:pt idx="9">
                  <c:v>209.46716922030419</c:v>
                </c:pt>
                <c:pt idx="10">
                  <c:v>210.9310027195823</c:v>
                </c:pt>
                <c:pt idx="11">
                  <c:v>211.72468842514766</c:v>
                </c:pt>
                <c:pt idx="12">
                  <c:v>211.74282409349678</c:v>
                </c:pt>
                <c:pt idx="13">
                  <c:v>210.8444945233351</c:v>
                </c:pt>
                <c:pt idx="14">
                  <c:v>208.83366556757875</c:v>
                </c:pt>
                <c:pt idx="15">
                  <c:v>205.4231043545694</c:v>
                </c:pt>
                <c:pt idx="16">
                  <c:v>200.16113315820661</c:v>
                </c:pt>
                <c:pt idx="17">
                  <c:v>192.26087652313257</c:v>
                </c:pt>
                <c:pt idx="18">
                  <c:v>180.10762708505871</c:v>
                </c:pt>
                <c:pt idx="19">
                  <c:v>159.1551038582586</c:v>
                </c:pt>
              </c:numCache>
            </c:numRef>
          </c:val>
        </c:ser>
        <c:ser>
          <c:idx val="12"/>
          <c:order val="12"/>
          <c:spPr>
            <a:solidFill>
              <a:srgbClr val="80008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Sheet1!$O$40:$O$59</c:f>
              <c:numCache>
                <c:formatCode>0.00</c:formatCode>
                <c:ptCount val="20"/>
                <c:pt idx="0" formatCode="General">
                  <c:v>56</c:v>
                </c:pt>
                <c:pt idx="1">
                  <c:v>184.61270665199092</c:v>
                </c:pt>
                <c:pt idx="2">
                  <c:v>188.61389001166756</c:v>
                </c:pt>
                <c:pt idx="3">
                  <c:v>192.33143565106982</c:v>
                </c:pt>
                <c:pt idx="4">
                  <c:v>195.74463332982785</c:v>
                </c:pt>
                <c:pt idx="5">
                  <c:v>198.82951161540592</c:v>
                </c:pt>
                <c:pt idx="6">
                  <c:v>201.55804369628382</c:v>
                </c:pt>
                <c:pt idx="7">
                  <c:v>203.89708394073722</c:v>
                </c:pt>
                <c:pt idx="8">
                  <c:v>205.80691449285618</c:v>
                </c:pt>
                <c:pt idx="9">
                  <c:v>207.23921169547268</c:v>
                </c:pt>
                <c:pt idx="10">
                  <c:v>208.13412209128876</c:v>
                </c:pt>
                <c:pt idx="11">
                  <c:v>208.41592118192631</c:v>
                </c:pt>
                <c:pt idx="12">
                  <c:v>207.98631675050615</c:v>
                </c:pt>
                <c:pt idx="13">
                  <c:v>206.7136274181297</c:v>
                </c:pt>
                <c:pt idx="14">
                  <c:v>204.41425615001032</c:v>
                </c:pt>
                <c:pt idx="15">
                  <c:v>200.81853951429261</c:v>
                </c:pt>
                <c:pt idx="16">
                  <c:v>195.50128792747753</c:v>
                </c:pt>
                <c:pt idx="17">
                  <c:v>187.71951315232309</c:v>
                </c:pt>
                <c:pt idx="18">
                  <c:v>175.94305403054764</c:v>
                </c:pt>
                <c:pt idx="19">
                  <c:v>155.84313899281838</c:v>
                </c:pt>
              </c:numCache>
            </c:numRef>
          </c:val>
        </c:ser>
        <c:ser>
          <c:idx val="13"/>
          <c:order val="13"/>
          <c:spPr>
            <a:solidFill>
              <a:srgbClr val="800000"/>
            </a:solidFill>
            <a:ln w="12700">
              <a:solidFill>
                <a:srgbClr val="000000"/>
              </a:solidFill>
              <a:prstDash val="solid"/>
            </a:ln>
            <a:sp3d prstMaterial="flat"/>
          </c:spPr>
          <c:cat>
            <c:numRef>
              <c:f>Sheet1!$C$40:$C$59</c:f>
              <c:numCache>
                <c:formatCode>General</c:formatCode>
                <c:ptCount val="20"/>
                <c:pt idx="0" formatCode="0">
                  <c:v>224.06191354163593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95</c:v>
                </c:pt>
              </c:numCache>
            </c:numRef>
          </c:cat>
          <c:val>
            <c:numRef>
              <c:f>Sheet1!$P$40:$P$59</c:f>
              <c:numCache>
                <c:formatCode>0.00</c:formatCode>
                <c:ptCount val="20"/>
                <c:pt idx="0" formatCode="General">
                  <c:v>61</c:v>
                </c:pt>
                <c:pt idx="1">
                  <c:v>187.62491639888472</c:v>
                </c:pt>
                <c:pt idx="2">
                  <c:v>190.77954910156356</c:v>
                </c:pt>
                <c:pt idx="3">
                  <c:v>193.68071604495</c:v>
                </c:pt>
                <c:pt idx="4">
                  <c:v>196.30945882472858</c:v>
                </c:pt>
                <c:pt idx="5">
                  <c:v>198.64380100506187</c:v>
                </c:pt>
                <c:pt idx="6">
                  <c:v>200.65800833908261</c:v>
                </c:pt>
                <c:pt idx="7">
                  <c:v>202.32159704754375</c:v>
                </c:pt>
                <c:pt idx="8">
                  <c:v>203.59797682343955</c:v>
                </c:pt>
                <c:pt idx="9">
                  <c:v>204.4425497970314</c:v>
                </c:pt>
                <c:pt idx="10">
                  <c:v>204.79997357513338</c:v>
                </c:pt>
                <c:pt idx="11">
                  <c:v>204.60009217061381</c:v>
                </c:pt>
                <c:pt idx="12">
                  <c:v>203.75165016048538</c:v>
                </c:pt>
                <c:pt idx="13">
                  <c:v>202.13211963623542</c:v>
                </c:pt>
                <c:pt idx="14">
                  <c:v>199.57025527811916</c:v>
                </c:pt>
                <c:pt idx="15">
                  <c:v>195.81388017801748</c:v>
                </c:pt>
                <c:pt idx="16">
                  <c:v>190.46423611265575</c:v>
                </c:pt>
                <c:pt idx="17">
                  <c:v>182.82226890035662</c:v>
                </c:pt>
                <c:pt idx="18">
                  <c:v>171.44281538741004</c:v>
                </c:pt>
                <c:pt idx="19">
                  <c:v>152.21720969559698</c:v>
                </c:pt>
              </c:numCache>
            </c:numRef>
          </c:val>
        </c:ser>
        <c:bandFmts>
          <c:bandFmt>
            <c:idx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1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  <c:bandFmt>
            <c:idx val="2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  <a:sp3d prstMaterial="flat"/>
            </c:spPr>
          </c:bandFmt>
        </c:bandFmts>
        <c:axId val="50437504"/>
        <c:axId val="50443776"/>
        <c:axId val="50417664"/>
      </c:surface3DChart>
      <c:catAx>
        <c:axId val="504375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AT" sz="900"/>
                  <a:t>Consumption Rate</a:t>
                </a:r>
              </a:p>
            </c:rich>
          </c:tx>
          <c:layout>
            <c:manualLayout>
              <c:xMode val="edge"/>
              <c:yMode val="edge"/>
              <c:x val="4.8449623797025415E-2"/>
              <c:y val="0.6641040906472061"/>
            </c:manualLayout>
          </c:layout>
          <c:spPr>
            <a:noFill/>
            <a:ln w="25400">
              <a:noFill/>
            </a:ln>
          </c:spPr>
        </c:title>
        <c:numFmt formatCode="0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0443776"/>
        <c:crosses val="autoZero"/>
        <c:auto val="1"/>
        <c:lblAlgn val="ctr"/>
        <c:lblOffset val="100"/>
        <c:tickLblSkip val="7"/>
        <c:tickMarkSkip val="1"/>
        <c:noMultiLvlLbl val="1"/>
      </c:catAx>
      <c:valAx>
        <c:axId val="50443776"/>
        <c:scaling>
          <c:orientation val="minMax"/>
        </c:scaling>
        <c:axPos val="r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AT"/>
                  <a:t>Total Utility</a:t>
                </a:r>
              </a:p>
            </c:rich>
          </c:tx>
          <c:layout>
            <c:manualLayout>
              <c:xMode val="edge"/>
              <c:yMode val="edge"/>
              <c:x val="0.8531832720909891"/>
              <c:y val="0.46049932782792402"/>
            </c:manualLayout>
          </c:layout>
          <c:spPr>
            <a:noFill/>
            <a:ln w="25400">
              <a:noFill/>
            </a:ln>
          </c:spPr>
        </c:title>
        <c:numFmt formatCode="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0437504"/>
        <c:crosses val="max"/>
        <c:crossBetween val="between"/>
        <c:majorUnit val="30"/>
      </c:valAx>
      <c:serAx>
        <c:axId val="504176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AT"/>
                  <a:t>Tax Rate</a:t>
                </a:r>
              </a:p>
            </c:rich>
          </c:tx>
          <c:layout>
            <c:manualLayout>
              <c:xMode val="edge"/>
              <c:yMode val="edge"/>
              <c:x val="0.56007867016622903"/>
              <c:y val="0.70000192049164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0443776"/>
        <c:crosses val="autoZero"/>
        <c:tickLblSkip val="51"/>
        <c:tickMarkSkip val="1"/>
      </c:ser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lineMarker"/>
        <c:ser>
          <c:idx val="0"/>
          <c:order val="0"/>
          <c:spPr>
            <a:ln w="381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Sheet1!$B$64:$T$64</c:f>
              <c:numCache>
                <c:formatCode>General</c:formatCode>
                <c:ptCount val="19"/>
                <c:pt idx="0">
                  <c:v>0</c:v>
                </c:pt>
                <c:pt idx="1">
                  <c:v>0.4</c:v>
                </c:pt>
                <c:pt idx="2">
                  <c:v>0.8</c:v>
                </c:pt>
                <c:pt idx="3">
                  <c:v>1.2</c:v>
                </c:pt>
                <c:pt idx="4">
                  <c:v>1.8</c:v>
                </c:pt>
                <c:pt idx="5">
                  <c:v>2.5</c:v>
                </c:pt>
                <c:pt idx="6">
                  <c:v>3.5</c:v>
                </c:pt>
                <c:pt idx="7">
                  <c:v>6</c:v>
                </c:pt>
                <c:pt idx="8">
                  <c:v>9</c:v>
                </c:pt>
                <c:pt idx="9">
                  <c:v>14</c:v>
                </c:pt>
                <c:pt idx="10">
                  <c:v>20</c:v>
                </c:pt>
                <c:pt idx="11">
                  <c:v>26</c:v>
                </c:pt>
                <c:pt idx="12">
                  <c:v>33</c:v>
                </c:pt>
                <c:pt idx="13">
                  <c:v>42</c:v>
                </c:pt>
                <c:pt idx="14">
                  <c:v>50</c:v>
                </c:pt>
                <c:pt idx="15">
                  <c:v>60</c:v>
                </c:pt>
                <c:pt idx="16">
                  <c:v>70</c:v>
                </c:pt>
                <c:pt idx="17">
                  <c:v>80</c:v>
                </c:pt>
                <c:pt idx="18">
                  <c:v>100</c:v>
                </c:pt>
              </c:numCache>
            </c:numRef>
          </c:xVal>
          <c:yVal>
            <c:numRef>
              <c:f>Sheet1!$B$65:$T$65</c:f>
              <c:numCache>
                <c:formatCode>0.00</c:formatCode>
                <c:ptCount val="19"/>
                <c:pt idx="0">
                  <c:v>0</c:v>
                </c:pt>
                <c:pt idx="1">
                  <c:v>63.62165830136405</c:v>
                </c:pt>
                <c:pt idx="2">
                  <c:v>75.659328720253782</c:v>
                </c:pt>
                <c:pt idx="3">
                  <c:v>83.730811151368442</c:v>
                </c:pt>
                <c:pt idx="4">
                  <c:v>92.66337482306119</c:v>
                </c:pt>
                <c:pt idx="5">
                  <c:v>100.59467437463479</c:v>
                </c:pt>
                <c:pt idx="6">
                  <c:v>109.42259198939061</c:v>
                </c:pt>
                <c:pt idx="7">
                  <c:v>125.20676640586301</c:v>
                </c:pt>
                <c:pt idx="8">
                  <c:v>138.56406460550988</c:v>
                </c:pt>
                <c:pt idx="9">
                  <c:v>154.74691362141317</c:v>
                </c:pt>
                <c:pt idx="10">
                  <c:v>169.17940215049032</c:v>
                </c:pt>
                <c:pt idx="11">
                  <c:v>180.64806914825789</c:v>
                </c:pt>
                <c:pt idx="12">
                  <c:v>191.7425381542744</c:v>
                </c:pt>
                <c:pt idx="13">
                  <c:v>203.65839160174639</c:v>
                </c:pt>
                <c:pt idx="14">
                  <c:v>212.73183587779994</c:v>
                </c:pt>
                <c:pt idx="15">
                  <c:v>222.65261469709921</c:v>
                </c:pt>
                <c:pt idx="16">
                  <c:v>231.40060868152631</c:v>
                </c:pt>
                <c:pt idx="17">
                  <c:v>239.25580499539518</c:v>
                </c:pt>
                <c:pt idx="18">
                  <c:v>252.98221281347105</c:v>
                </c:pt>
              </c:numCache>
            </c:numRef>
          </c:yVal>
        </c:ser>
        <c:dLbls/>
        <c:axId val="52690944"/>
        <c:axId val="52692864"/>
      </c:scatterChart>
      <c:valAx>
        <c:axId val="52690944"/>
        <c:scaling>
          <c:orientation val="minMax"/>
          <c:max val="100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AT"/>
                  <a:t>Units of goods invested into production</a:t>
                </a:r>
              </a:p>
            </c:rich>
          </c:tx>
        </c:title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52692864"/>
        <c:crosses val="autoZero"/>
        <c:crossBetween val="midCat"/>
        <c:majorUnit val="10"/>
      </c:valAx>
      <c:valAx>
        <c:axId val="52692864"/>
        <c:scaling>
          <c:orientation val="minMax"/>
          <c:min val="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AT"/>
                  <a:t>Units</a:t>
                </a:r>
                <a:r>
                  <a:rPr lang="de-AT" baseline="0"/>
                  <a:t> of g</a:t>
                </a:r>
                <a:r>
                  <a:rPr lang="de-AT"/>
                  <a:t>oods</a:t>
                </a:r>
                <a:r>
                  <a:rPr lang="de-AT" baseline="0"/>
                  <a:t> produced</a:t>
                </a:r>
                <a:endParaRPr lang="de-AT"/>
              </a:p>
            </c:rich>
          </c:tx>
        </c:title>
        <c:numFmt formatCode="0" sourceLinked="0"/>
        <c:tickLblPos val="nextTo"/>
        <c:crossAx val="52690944"/>
        <c:crosses val="autoZero"/>
        <c:crossBetween val="midCat"/>
        <c:majorUnit val="25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ser>
          <c:idx val="0"/>
          <c:order val="0"/>
          <c:spPr>
            <a:ln w="3810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Sheet1!$B$67:$T$67</c:f>
              <c:numCache>
                <c:formatCode>General</c:formatCode>
                <c:ptCount val="19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8</c:v>
                </c:pt>
                <c:pt idx="5">
                  <c:v>12</c:v>
                </c:pt>
                <c:pt idx="6">
                  <c:v>16</c:v>
                </c:pt>
                <c:pt idx="7">
                  <c:v>21</c:v>
                </c:pt>
                <c:pt idx="8">
                  <c:v>27</c:v>
                </c:pt>
                <c:pt idx="9">
                  <c:v>36</c:v>
                </c:pt>
                <c:pt idx="10">
                  <c:v>50</c:v>
                </c:pt>
                <c:pt idx="11">
                  <c:v>70</c:v>
                </c:pt>
                <c:pt idx="12">
                  <c:v>100</c:v>
                </c:pt>
                <c:pt idx="13">
                  <c:v>130</c:v>
                </c:pt>
                <c:pt idx="14">
                  <c:v>160</c:v>
                </c:pt>
                <c:pt idx="15">
                  <c:v>190</c:v>
                </c:pt>
                <c:pt idx="16">
                  <c:v>220</c:v>
                </c:pt>
                <c:pt idx="17">
                  <c:v>250</c:v>
                </c:pt>
                <c:pt idx="18">
                  <c:v>300</c:v>
                </c:pt>
              </c:numCache>
            </c:numRef>
          </c:xVal>
          <c:yVal>
            <c:numRef>
              <c:f>Sheet1!$B$68:$T$68</c:f>
              <c:numCache>
                <c:formatCode>0.00</c:formatCode>
                <c:ptCount val="19"/>
                <c:pt idx="0">
                  <c:v>0</c:v>
                </c:pt>
                <c:pt idx="1">
                  <c:v>1.9000000000000001</c:v>
                </c:pt>
                <c:pt idx="2">
                  <c:v>3.2908965343808667</c:v>
                </c:pt>
                <c:pt idx="3">
                  <c:v>4.2485291572496013</c:v>
                </c:pt>
                <c:pt idx="4">
                  <c:v>5.3740115370177355</c:v>
                </c:pt>
                <c:pt idx="5">
                  <c:v>6.5817930687617334</c:v>
                </c:pt>
                <c:pt idx="6">
                  <c:v>7.6</c:v>
                </c:pt>
                <c:pt idx="7">
                  <c:v>8.7068938204160951</c:v>
                </c:pt>
                <c:pt idx="8">
                  <c:v>9.8726896031426445</c:v>
                </c:pt>
                <c:pt idx="9">
                  <c:v>11.4</c:v>
                </c:pt>
                <c:pt idx="10">
                  <c:v>13.4350288425444</c:v>
                </c:pt>
                <c:pt idx="11">
                  <c:v>15.896540504147483</c:v>
                </c:pt>
                <c:pt idx="12">
                  <c:v>19</c:v>
                </c:pt>
                <c:pt idx="13">
                  <c:v>21.663333076883585</c:v>
                </c:pt>
                <c:pt idx="14">
                  <c:v>24.033310217279681</c:v>
                </c:pt>
                <c:pt idx="15">
                  <c:v>26.189692628971354</c:v>
                </c:pt>
                <c:pt idx="16">
                  <c:v>28.181554250963519</c:v>
                </c:pt>
                <c:pt idx="17">
                  <c:v>30.041637771599586</c:v>
                </c:pt>
                <c:pt idx="18">
                  <c:v>32.908965343808674</c:v>
                </c:pt>
              </c:numCache>
            </c:numRef>
          </c:yVal>
        </c:ser>
        <c:dLbls/>
        <c:axId val="52741248"/>
        <c:axId val="52743168"/>
      </c:scatterChart>
      <c:valAx>
        <c:axId val="52741248"/>
        <c:scaling>
          <c:orientation val="minMax"/>
          <c:max val="300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AT"/>
                  <a:t>Units of private goods invested into production of public</a:t>
                </a:r>
                <a:r>
                  <a:rPr lang="de-AT" baseline="0"/>
                  <a:t> good</a:t>
                </a:r>
                <a:endParaRPr lang="de-AT"/>
              </a:p>
            </c:rich>
          </c:tx>
        </c:title>
        <c:numFmt formatCode="General" sourceLinked="1"/>
        <c:tickLblPos val="nextTo"/>
        <c:crossAx val="52743168"/>
        <c:crosses val="autoZero"/>
        <c:crossBetween val="midCat"/>
      </c:valAx>
      <c:valAx>
        <c:axId val="52743168"/>
        <c:scaling>
          <c:orientation val="minMax"/>
          <c:max val="35"/>
          <c:min val="0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de-AT"/>
                  <a:t>Units</a:t>
                </a:r>
                <a:r>
                  <a:rPr lang="de-AT" baseline="0"/>
                  <a:t> of public g</a:t>
                </a:r>
                <a:r>
                  <a:rPr lang="de-AT"/>
                  <a:t>ood</a:t>
                </a:r>
                <a:r>
                  <a:rPr lang="de-AT" baseline="0"/>
                  <a:t> produced</a:t>
                </a:r>
                <a:endParaRPr lang="de-AT"/>
              </a:p>
            </c:rich>
          </c:tx>
        </c:title>
        <c:numFmt formatCode="0" sourceLinked="0"/>
        <c:tickLblPos val="nextTo"/>
        <c:crossAx val="52741248"/>
        <c:crosses val="autoZero"/>
        <c:crossBetween val="midCat"/>
        <c:majorUnit val="5"/>
      </c:valAx>
    </c:plotArea>
    <c:plotVisOnly val="1"/>
    <c:dispBlanksAs val="gap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A5F86D4-AAFF-4A08-9808-B578BFB5DD94}" type="datetimeFigureOut">
              <a:rPr lang="de-AT" smtClean="0"/>
              <a:pPr/>
              <a:t>10.04.2012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2133CBFD-23C1-4EC2-9B2A-8B21143FB6BE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4059913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CA0E3-857D-4DF0-9EC1-5120C73B2C81}" type="datetimeFigureOut">
              <a:rPr lang="en-US" smtClean="0"/>
              <a:pPr/>
              <a:t>4/10/2012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AE105-4E24-4195-A2B6-5E4F1F0EAB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9777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FFBB9-AFDD-4636-9677-A71448A2803C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00D6F-14C8-4898-8881-B003E1B66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FF58A-F0C3-44FD-8B43-381B529D2898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2EAFA-70A3-4292-8959-514760DD0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6C620-5FE8-4F29-BB15-414CCBAD36D4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D5787-C0DE-4B99-801E-53CB74FC2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0D036-3B97-41DE-9057-77B5A5371F0B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C7A29-68EF-4C37-80C2-644B2FE8E9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8107F-851D-4ACA-8F99-D162311ABAD6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C7775-F210-46E7-9290-6B5294247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1642C-164E-41DB-A11C-087A92E14530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34B3C-657F-4C98-A805-D1DDF1A56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8488A-10EB-48C0-8D8D-948B08782FC1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8FBFE-9C43-4BBB-93BD-856787307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02BC-D856-400F-9337-4716AB965314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38AAA-F732-40DF-893F-9FB1A623C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C95A5-1AEA-4F4C-9AB8-90871FFEFF30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C745D-5D81-4D1B-ADA0-2AB716F72D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63F11-2ACA-4687-9844-F55CA9213BFC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B3E88-1EED-44DF-B6CD-958F34511B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779E3-C7A1-44B7-BB43-2F2C48D7D6A2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97984-4EC5-4BB3-A86A-520833939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6ADA44-435A-4D81-AED5-14767D0F3F56}" type="datetime1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59E98C-F76F-4C82-AC3D-29DAE233D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ssrn.com/abstract=195064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2921" y="990600"/>
            <a:ext cx="7772400" cy="18478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/>
              <a:t>Financing of </a:t>
            </a:r>
            <a:r>
              <a:rPr lang="en-US" sz="3600" b="1" dirty="0" smtClean="0"/>
              <a:t>a Public </a:t>
            </a:r>
            <a:r>
              <a:rPr lang="en-US" sz="3600" b="1" dirty="0"/>
              <a:t>Good by Taxation in a General Equilibrium Economy: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Theory </a:t>
            </a:r>
            <a:r>
              <a:rPr lang="en-US" sz="3600" b="1" dirty="0"/>
              <a:t>and Experimental </a:t>
            </a:r>
            <a:r>
              <a:rPr lang="en-US" sz="3600" b="1" dirty="0" smtClean="0"/>
              <a:t>Evidence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38200" y="3581400"/>
            <a:ext cx="7315200" cy="14478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2400" dirty="0"/>
              <a:t> </a:t>
            </a:r>
            <a:r>
              <a:rPr lang="de-DE" sz="2400" dirty="0" smtClean="0"/>
              <a:t>Juergen Huber, Martin Shubik and  Shyam Sunder</a:t>
            </a:r>
          </a:p>
          <a:p>
            <a:pPr fontAlgn="auto">
              <a:spcAft>
                <a:spcPts val="0"/>
              </a:spcAft>
              <a:defRPr/>
            </a:pPr>
            <a:r>
              <a:rPr lang="de-DE" sz="2400" dirty="0" smtClean="0"/>
              <a:t>Indian Institute </a:t>
            </a:r>
            <a:r>
              <a:rPr lang="de-DE" sz="2400" dirty="0" err="1" smtClean="0"/>
              <a:t>of</a:t>
            </a:r>
            <a:r>
              <a:rPr lang="de-DE" sz="2400" dirty="0" smtClean="0"/>
              <a:t> Management, </a:t>
            </a:r>
            <a:r>
              <a:rPr lang="de-DE" sz="2400" dirty="0" err="1" smtClean="0"/>
              <a:t>Calcutta</a:t>
            </a:r>
            <a:endParaRPr lang="de-DE" sz="2400" dirty="0" smtClean="0"/>
          </a:p>
          <a:p>
            <a:pPr fontAlgn="auto">
              <a:spcAft>
                <a:spcPts val="0"/>
              </a:spcAft>
              <a:defRPr/>
            </a:pPr>
            <a:r>
              <a:rPr lang="de-DE" sz="2400" dirty="0" smtClean="0"/>
              <a:t> March 2,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b="1" dirty="0" smtClean="0"/>
              <a:t>Prior Experimental Work on Public Goods</a:t>
            </a:r>
            <a:endParaRPr lang="en-US" sz="3600" b="1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 smtClean="0"/>
              <a:t>Experimental work, mostly voluntary anonymous contributions in partial equilibrium economies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 smtClean="0"/>
              <a:t>Ledyard survey of pre-1995 literature; more recently Fehr </a:t>
            </a:r>
            <a:r>
              <a:rPr lang="en-US" sz="3400" dirty="0"/>
              <a:t>and </a:t>
            </a:r>
            <a:r>
              <a:rPr lang="en-US" sz="3400" dirty="0" err="1"/>
              <a:t>Gächter</a:t>
            </a:r>
            <a:r>
              <a:rPr lang="en-US" sz="3400" dirty="0"/>
              <a:t> </a:t>
            </a:r>
            <a:r>
              <a:rPr lang="en-US" sz="3400" dirty="0" smtClean="0"/>
              <a:t>(2000); </a:t>
            </a:r>
            <a:r>
              <a:rPr lang="en-US" sz="3400" dirty="0" err="1" smtClean="0"/>
              <a:t>Gunnthorsdottir</a:t>
            </a:r>
            <a:r>
              <a:rPr lang="en-US" sz="3400" dirty="0"/>
              <a:t>, Houser and McCabe (2007</a:t>
            </a:r>
            <a:r>
              <a:rPr lang="en-US" sz="3400" dirty="0" smtClean="0"/>
              <a:t>); </a:t>
            </a:r>
            <a:r>
              <a:rPr lang="en-US" sz="3400" dirty="0" err="1" smtClean="0"/>
              <a:t>Brandts</a:t>
            </a:r>
            <a:r>
              <a:rPr lang="en-US" sz="3400" dirty="0" smtClean="0"/>
              <a:t> </a:t>
            </a:r>
            <a:r>
              <a:rPr lang="en-US" sz="3400" dirty="0"/>
              <a:t>and </a:t>
            </a:r>
            <a:r>
              <a:rPr lang="en-US" sz="3400" dirty="0" err="1"/>
              <a:t>Schram</a:t>
            </a:r>
            <a:r>
              <a:rPr lang="en-US" sz="3400" dirty="0"/>
              <a:t> (2001</a:t>
            </a:r>
            <a:r>
              <a:rPr lang="en-US" sz="3400" dirty="0" smtClean="0"/>
              <a:t>); Palfrey </a:t>
            </a:r>
            <a:r>
              <a:rPr lang="en-US" sz="3400" dirty="0"/>
              <a:t>and </a:t>
            </a:r>
            <a:r>
              <a:rPr lang="en-US" sz="3400" dirty="0" err="1"/>
              <a:t>Prisbrey</a:t>
            </a:r>
            <a:r>
              <a:rPr lang="en-US" sz="3400" dirty="0"/>
              <a:t> (1997</a:t>
            </a:r>
            <a:r>
              <a:rPr lang="en-US" sz="3400" dirty="0" smtClean="0"/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3400" dirty="0" smtClean="0"/>
              <a:t>High initial contributions, e.g., 50 percent of optimal), tend to decline towards 10 percent over time and experience in laboratory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/>
              <a:t>Few, little noted, papers  with voting on a contribution rate (tax) that is then either implemented or “cheating” is possible. </a:t>
            </a:r>
            <a:endParaRPr lang="en-US" sz="34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400" dirty="0" smtClean="0"/>
              <a:t>Main </a:t>
            </a:r>
            <a:r>
              <a:rPr lang="en-US" sz="3400" dirty="0"/>
              <a:t>finding: close to 100% contribution rates when enforced or punishment possible, otherwise low contributions (Kroll et al. Economic Inquiry, 2007)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436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b="1" dirty="0" smtClean="0"/>
              <a:t>Financing Public Goods in General Equilibrium</a:t>
            </a:r>
            <a:endParaRPr lang="en-US" sz="3200" b="1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We modify </a:t>
            </a:r>
            <a:r>
              <a:rPr lang="en-US" dirty="0"/>
              <a:t>a general equilibrium model of the economy to include government and a full process description of agents playing both economic (</a:t>
            </a:r>
            <a:r>
              <a:rPr lang="en-US" dirty="0" smtClean="0"/>
              <a:t>market) </a:t>
            </a:r>
            <a:r>
              <a:rPr lang="en-US" dirty="0"/>
              <a:t>and political (voting) </a:t>
            </a:r>
            <a:r>
              <a:rPr lang="en-US" dirty="0" smtClean="0"/>
              <a:t>roles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Provision </a:t>
            </a:r>
            <a:r>
              <a:rPr lang="en-US" dirty="0"/>
              <a:t>of public goods </a:t>
            </a:r>
            <a:r>
              <a:rPr lang="en-US" dirty="0" smtClean="0"/>
              <a:t>financed </a:t>
            </a:r>
            <a:r>
              <a:rPr lang="en-US" dirty="0"/>
              <a:t>through taxation on private </a:t>
            </a:r>
            <a:r>
              <a:rPr lang="en-US" dirty="0" smtClean="0"/>
              <a:t>income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Each tax rate yields a unique </a:t>
            </a:r>
            <a:r>
              <a:rPr lang="en-US" dirty="0"/>
              <a:t>equilibrium solution </a:t>
            </a:r>
            <a:r>
              <a:rPr lang="en-US" dirty="0" smtClean="0"/>
              <a:t>and consumption/investment </a:t>
            </a:r>
            <a:r>
              <a:rPr lang="en-US" dirty="0"/>
              <a:t>policy for </a:t>
            </a:r>
            <a:r>
              <a:rPr lang="en-US" dirty="0" smtClean="0"/>
              <a:t>individuals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Dynamic </a:t>
            </a:r>
            <a:r>
              <a:rPr lang="en-US" dirty="0"/>
              <a:t>programming </a:t>
            </a:r>
            <a:r>
              <a:rPr lang="en-US" dirty="0" smtClean="0"/>
              <a:t>solution for </a:t>
            </a:r>
            <a:r>
              <a:rPr lang="en-US" dirty="0"/>
              <a:t>an optimal rate of taxation for society as a whole using symmetry of the </a:t>
            </a:r>
            <a:r>
              <a:rPr lang="en-US" dirty="0" smtClean="0"/>
              <a:t>agents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41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de-AT" dirty="0" smtClean="0"/>
              <a:t>The Model 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791200"/>
          </a:xfrm>
        </p:spPr>
        <p:txBody>
          <a:bodyPr/>
          <a:lstStyle/>
          <a:p>
            <a:pPr>
              <a:buNone/>
            </a:pPr>
            <a:r>
              <a:rPr lang="de-AT" sz="2400" u="sng" dirty="0" err="1" smtClean="0"/>
              <a:t>One</a:t>
            </a:r>
            <a:r>
              <a:rPr lang="de-AT" sz="2400" u="sng" dirty="0" smtClean="0"/>
              <a:t> private </a:t>
            </a:r>
            <a:r>
              <a:rPr lang="de-AT" sz="2400" u="sng" dirty="0" err="1" smtClean="0"/>
              <a:t>good</a:t>
            </a:r>
            <a:r>
              <a:rPr lang="de-AT" sz="2400" u="sng" dirty="0" smtClean="0"/>
              <a:t> </a:t>
            </a:r>
            <a:r>
              <a:rPr lang="de-AT" sz="2400" dirty="0" smtClean="0"/>
              <a:t>that is produced and traded.</a:t>
            </a:r>
          </a:p>
          <a:p>
            <a:pPr>
              <a:buNone/>
            </a:pPr>
            <a:r>
              <a:rPr lang="de-AT" sz="2400" dirty="0" smtClean="0"/>
              <a:t>Can </a:t>
            </a:r>
            <a:r>
              <a:rPr lang="de-AT" sz="2400" dirty="0" err="1" smtClean="0"/>
              <a:t>be</a:t>
            </a:r>
            <a:r>
              <a:rPr lang="de-AT" sz="2400" dirty="0" smtClean="0"/>
              <a:t> </a:t>
            </a:r>
            <a:r>
              <a:rPr lang="de-AT" sz="2400" dirty="0" err="1" smtClean="0"/>
              <a:t>used</a:t>
            </a:r>
            <a:r>
              <a:rPr lang="de-AT" sz="2400" dirty="0" smtClean="0"/>
              <a:t> </a:t>
            </a:r>
            <a:r>
              <a:rPr lang="de-AT" sz="2400" dirty="0" err="1" smtClean="0"/>
              <a:t>for</a:t>
            </a:r>
            <a:r>
              <a:rPr lang="de-AT" sz="2400" dirty="0" smtClean="0"/>
              <a:t> </a:t>
            </a:r>
            <a:r>
              <a:rPr lang="de-AT" sz="2400" dirty="0" err="1" smtClean="0"/>
              <a:t>consumption</a:t>
            </a:r>
            <a:r>
              <a:rPr lang="de-AT" sz="2400" dirty="0" smtClean="0"/>
              <a:t> </a:t>
            </a:r>
            <a:r>
              <a:rPr lang="de-AT" sz="2400" dirty="0" err="1" smtClean="0"/>
              <a:t>or</a:t>
            </a:r>
            <a:r>
              <a:rPr lang="de-AT" sz="2400" dirty="0" smtClean="0"/>
              <a:t> </a:t>
            </a:r>
            <a:r>
              <a:rPr lang="de-AT" sz="2400" dirty="0" err="1" smtClean="0"/>
              <a:t>as</a:t>
            </a:r>
            <a:r>
              <a:rPr lang="de-AT" sz="2400" dirty="0" smtClean="0"/>
              <a:t> </a:t>
            </a:r>
            <a:r>
              <a:rPr lang="de-AT" sz="2400" dirty="0" err="1" smtClean="0"/>
              <a:t>input</a:t>
            </a:r>
            <a:r>
              <a:rPr lang="de-AT" sz="2400" dirty="0" smtClean="0"/>
              <a:t> </a:t>
            </a:r>
            <a:r>
              <a:rPr lang="de-AT" sz="2400" dirty="0" err="1" smtClean="0"/>
              <a:t>for</a:t>
            </a:r>
            <a:r>
              <a:rPr lang="de-AT" sz="2400" dirty="0" smtClean="0"/>
              <a:t> </a:t>
            </a:r>
          </a:p>
          <a:p>
            <a:pPr>
              <a:buNone/>
            </a:pPr>
            <a:r>
              <a:rPr lang="de-AT" sz="2400" dirty="0" err="1" smtClean="0"/>
              <a:t>production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 private </a:t>
            </a:r>
            <a:r>
              <a:rPr lang="de-AT" sz="2400" dirty="0" err="1" smtClean="0"/>
              <a:t>or</a:t>
            </a:r>
            <a:r>
              <a:rPr lang="de-AT" sz="2400" dirty="0" smtClean="0"/>
              <a:t> </a:t>
            </a:r>
            <a:r>
              <a:rPr lang="de-AT" sz="2400" dirty="0" err="1" smtClean="0"/>
              <a:t>public</a:t>
            </a:r>
            <a:r>
              <a:rPr lang="de-AT" sz="2400" dirty="0" smtClean="0"/>
              <a:t> </a:t>
            </a:r>
            <a:r>
              <a:rPr lang="de-AT" sz="2400" dirty="0" err="1" smtClean="0"/>
              <a:t>good</a:t>
            </a:r>
            <a:r>
              <a:rPr lang="de-AT" sz="2400" dirty="0" smtClean="0"/>
              <a:t>.</a:t>
            </a:r>
          </a:p>
          <a:p>
            <a:pPr>
              <a:buNone/>
            </a:pPr>
            <a:endParaRPr lang="de-AT" sz="2400" dirty="0" smtClean="0"/>
          </a:p>
        </p:txBody>
      </p:sp>
      <p:pic>
        <p:nvPicPr>
          <p:cNvPr id="43010" name="Picture 2" descr="http://us.123rf.com/400wm/400/400/dazdraperma/dazdraperma1008/dazdraperma100800074/7628264-saisonale-background-with-plump-pumpkins-weizen-mais-und-autumn-le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6144" y="733020"/>
            <a:ext cx="1190244" cy="167640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444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de-AT" dirty="0" smtClean="0"/>
              <a:t>The Model 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791200"/>
          </a:xfrm>
        </p:spPr>
        <p:txBody>
          <a:bodyPr/>
          <a:lstStyle/>
          <a:p>
            <a:pPr>
              <a:buNone/>
            </a:pPr>
            <a:r>
              <a:rPr lang="de-AT" sz="2400" u="sng" dirty="0" smtClean="0"/>
              <a:t>Private </a:t>
            </a:r>
            <a:r>
              <a:rPr lang="de-AT" sz="2400" u="sng" dirty="0" err="1" smtClean="0"/>
              <a:t>good</a:t>
            </a:r>
            <a:r>
              <a:rPr lang="de-AT" sz="2400" u="sng" dirty="0" smtClean="0"/>
              <a:t> </a:t>
            </a:r>
            <a:r>
              <a:rPr lang="de-AT" sz="2400" dirty="0" err="1" smtClean="0"/>
              <a:t>that</a:t>
            </a:r>
            <a:r>
              <a:rPr lang="de-AT" sz="2400" dirty="0" smtClean="0"/>
              <a:t> </a:t>
            </a:r>
            <a:r>
              <a:rPr lang="de-AT" sz="2400" dirty="0" err="1" smtClean="0"/>
              <a:t>is</a:t>
            </a:r>
            <a:r>
              <a:rPr lang="de-AT" sz="2400" dirty="0" smtClean="0"/>
              <a:t> </a:t>
            </a:r>
            <a:r>
              <a:rPr lang="de-AT" sz="2400" dirty="0" err="1" smtClean="0"/>
              <a:t>produced</a:t>
            </a:r>
            <a:r>
              <a:rPr lang="de-AT" sz="2400" dirty="0" smtClean="0"/>
              <a:t> </a:t>
            </a:r>
            <a:r>
              <a:rPr lang="de-AT" sz="2400" dirty="0" err="1" smtClean="0"/>
              <a:t>and</a:t>
            </a:r>
            <a:r>
              <a:rPr lang="de-AT" sz="2400" dirty="0" smtClean="0"/>
              <a:t> </a:t>
            </a:r>
            <a:r>
              <a:rPr lang="de-AT" sz="2400" dirty="0" err="1" smtClean="0"/>
              <a:t>traded</a:t>
            </a:r>
            <a:r>
              <a:rPr lang="de-AT" sz="2400" dirty="0" smtClean="0"/>
              <a:t>.</a:t>
            </a:r>
          </a:p>
          <a:p>
            <a:pPr>
              <a:buNone/>
            </a:pPr>
            <a:r>
              <a:rPr lang="de-AT" sz="2400" dirty="0" smtClean="0"/>
              <a:t>Can </a:t>
            </a:r>
            <a:r>
              <a:rPr lang="de-AT" sz="2400" dirty="0" err="1" smtClean="0"/>
              <a:t>be</a:t>
            </a:r>
            <a:r>
              <a:rPr lang="de-AT" sz="2400" dirty="0" smtClean="0"/>
              <a:t> </a:t>
            </a:r>
            <a:r>
              <a:rPr lang="de-AT" sz="2400" dirty="0" err="1" smtClean="0"/>
              <a:t>used</a:t>
            </a:r>
            <a:r>
              <a:rPr lang="de-AT" sz="2400" dirty="0" smtClean="0"/>
              <a:t> </a:t>
            </a:r>
            <a:r>
              <a:rPr lang="de-AT" sz="2400" dirty="0" err="1" smtClean="0"/>
              <a:t>for</a:t>
            </a:r>
            <a:r>
              <a:rPr lang="de-AT" sz="2400" dirty="0" smtClean="0"/>
              <a:t> </a:t>
            </a:r>
            <a:r>
              <a:rPr lang="de-AT" sz="2400" dirty="0" err="1" smtClean="0"/>
              <a:t>consumption</a:t>
            </a:r>
            <a:r>
              <a:rPr lang="de-AT" sz="2400" dirty="0" smtClean="0"/>
              <a:t> </a:t>
            </a:r>
            <a:r>
              <a:rPr lang="de-AT" sz="2400" dirty="0" err="1" smtClean="0"/>
              <a:t>or</a:t>
            </a:r>
            <a:r>
              <a:rPr lang="de-AT" sz="2400" dirty="0" smtClean="0"/>
              <a:t> </a:t>
            </a:r>
            <a:r>
              <a:rPr lang="de-AT" sz="2400" dirty="0" err="1" smtClean="0"/>
              <a:t>as</a:t>
            </a:r>
            <a:r>
              <a:rPr lang="de-AT" sz="2400" dirty="0" smtClean="0"/>
              <a:t> </a:t>
            </a:r>
            <a:r>
              <a:rPr lang="de-AT" sz="2400" dirty="0" err="1" smtClean="0"/>
              <a:t>input</a:t>
            </a:r>
            <a:r>
              <a:rPr lang="de-AT" sz="2400" dirty="0" smtClean="0"/>
              <a:t> </a:t>
            </a:r>
            <a:r>
              <a:rPr lang="de-AT" sz="2400" dirty="0" err="1" smtClean="0"/>
              <a:t>for</a:t>
            </a:r>
            <a:r>
              <a:rPr lang="de-AT" sz="2400" dirty="0" smtClean="0"/>
              <a:t> </a:t>
            </a:r>
          </a:p>
          <a:p>
            <a:pPr>
              <a:buNone/>
            </a:pPr>
            <a:r>
              <a:rPr lang="de-AT" sz="2400" dirty="0" err="1" smtClean="0"/>
              <a:t>production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 private </a:t>
            </a:r>
            <a:r>
              <a:rPr lang="de-AT" sz="2400" dirty="0" err="1" smtClean="0"/>
              <a:t>or</a:t>
            </a:r>
            <a:r>
              <a:rPr lang="de-AT" sz="2400" dirty="0" smtClean="0"/>
              <a:t> </a:t>
            </a:r>
            <a:r>
              <a:rPr lang="de-AT" sz="2400" dirty="0" err="1" smtClean="0"/>
              <a:t>public</a:t>
            </a:r>
            <a:r>
              <a:rPr lang="de-AT" sz="2400" dirty="0" smtClean="0"/>
              <a:t> </a:t>
            </a:r>
            <a:r>
              <a:rPr lang="de-AT" sz="2400" dirty="0" err="1" smtClean="0"/>
              <a:t>good</a:t>
            </a:r>
            <a:r>
              <a:rPr lang="de-AT" sz="2400" dirty="0" smtClean="0"/>
              <a:t>.</a:t>
            </a:r>
          </a:p>
          <a:p>
            <a:pPr>
              <a:buNone/>
            </a:pPr>
            <a:endParaRPr lang="de-AT" sz="2400" dirty="0" smtClean="0"/>
          </a:p>
          <a:p>
            <a:pPr>
              <a:buNone/>
            </a:pPr>
            <a:r>
              <a:rPr lang="de-AT" sz="2400" u="sng" dirty="0" smtClean="0"/>
              <a:t>Public </a:t>
            </a:r>
            <a:r>
              <a:rPr lang="de-AT" sz="2400" u="sng" dirty="0" err="1" smtClean="0"/>
              <a:t>good</a:t>
            </a:r>
            <a:r>
              <a:rPr lang="de-AT" sz="2400" dirty="0" smtClean="0"/>
              <a:t> (PG) </a:t>
            </a:r>
            <a:r>
              <a:rPr lang="de-AT" sz="2400" dirty="0" err="1" smtClean="0"/>
              <a:t>that</a:t>
            </a:r>
            <a:r>
              <a:rPr lang="de-AT" sz="2400" dirty="0" smtClean="0"/>
              <a:t> </a:t>
            </a:r>
            <a:r>
              <a:rPr lang="de-AT" sz="2400" dirty="0" err="1" smtClean="0"/>
              <a:t>benfits</a:t>
            </a:r>
            <a:r>
              <a:rPr lang="de-AT" sz="2400" dirty="0" smtClean="0"/>
              <a:t> </a:t>
            </a:r>
            <a:r>
              <a:rPr lang="de-AT" sz="2400" dirty="0" err="1" smtClean="0"/>
              <a:t>everybody</a:t>
            </a:r>
            <a:r>
              <a:rPr lang="de-AT" sz="2400" dirty="0" smtClean="0"/>
              <a:t>. </a:t>
            </a:r>
          </a:p>
          <a:p>
            <a:pPr>
              <a:buNone/>
            </a:pPr>
            <a:r>
              <a:rPr lang="de-AT" sz="2400" dirty="0" err="1" smtClean="0"/>
              <a:t>Financed</a:t>
            </a:r>
            <a:r>
              <a:rPr lang="de-AT" sz="2400" dirty="0" smtClean="0"/>
              <a:t> </a:t>
            </a:r>
            <a:r>
              <a:rPr lang="de-AT" sz="2400" dirty="0" err="1" smtClean="0"/>
              <a:t>through</a:t>
            </a:r>
            <a:r>
              <a:rPr lang="de-AT" sz="2400" dirty="0" smtClean="0"/>
              <a:t> tax (</a:t>
            </a:r>
            <a:r>
              <a:rPr lang="de-AT" sz="2400" dirty="0" err="1" smtClean="0"/>
              <a:t>or</a:t>
            </a:r>
            <a:r>
              <a:rPr lang="de-AT" sz="2400" dirty="0" smtClean="0"/>
              <a:t> </a:t>
            </a:r>
            <a:r>
              <a:rPr lang="de-AT" sz="2400" dirty="0" err="1" smtClean="0"/>
              <a:t>voluntary</a:t>
            </a:r>
            <a:r>
              <a:rPr lang="de-AT" sz="2400" dirty="0" smtClean="0"/>
              <a:t> </a:t>
            </a:r>
          </a:p>
          <a:p>
            <a:pPr>
              <a:buNone/>
            </a:pPr>
            <a:r>
              <a:rPr lang="de-AT" sz="2400" dirty="0" err="1" smtClean="0"/>
              <a:t>contribution</a:t>
            </a:r>
            <a:r>
              <a:rPr lang="de-AT" sz="2400" dirty="0" smtClean="0"/>
              <a:t>) on </a:t>
            </a:r>
            <a:r>
              <a:rPr lang="de-AT" sz="2400" dirty="0" err="1" smtClean="0"/>
              <a:t>income</a:t>
            </a:r>
            <a:r>
              <a:rPr lang="de-AT" sz="2400" dirty="0" smtClean="0"/>
              <a:t>. </a:t>
            </a:r>
            <a:r>
              <a:rPr lang="de-AT" sz="2400" dirty="0" err="1" smtClean="0"/>
              <a:t>Government</a:t>
            </a:r>
            <a:endParaRPr lang="de-AT" sz="2400" dirty="0" smtClean="0"/>
          </a:p>
          <a:p>
            <a:pPr>
              <a:buNone/>
            </a:pPr>
            <a:r>
              <a:rPr lang="de-AT" sz="2400" dirty="0" smtClean="0"/>
              <a:t>buys  private good from tax collected and </a:t>
            </a:r>
          </a:p>
          <a:p>
            <a:pPr>
              <a:buNone/>
            </a:pPr>
            <a:r>
              <a:rPr lang="de-AT" sz="2400" dirty="0" smtClean="0"/>
              <a:t>produces public good. The production of public good is added to its</a:t>
            </a:r>
          </a:p>
          <a:p>
            <a:pPr>
              <a:buNone/>
            </a:pPr>
            <a:r>
              <a:rPr lang="de-AT" sz="2400" dirty="0" smtClean="0"/>
              <a:t>stock which depreciates over time at a given rate.</a:t>
            </a:r>
          </a:p>
          <a:p>
            <a:pPr>
              <a:buNone/>
            </a:pPr>
            <a:endParaRPr lang="de-AT" sz="2400" dirty="0" smtClean="0"/>
          </a:p>
        </p:txBody>
      </p:sp>
      <p:pic>
        <p:nvPicPr>
          <p:cNvPr id="43010" name="Picture 2" descr="http://us.123rf.com/400wm/400/400/dazdraperma/dazdraperma1008/dazdraperma100800074/7628264-saisonale-background-with-plump-pumpkins-weizen-mais-und-autumn-le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6144" y="733020"/>
            <a:ext cx="1190244" cy="1676400"/>
          </a:xfrm>
          <a:prstGeom prst="rect">
            <a:avLst/>
          </a:prstGeom>
          <a:noFill/>
        </p:spPr>
      </p:pic>
      <p:pic>
        <p:nvPicPr>
          <p:cNvPr id="43012" name="Picture 4" descr="http://us.123rf.com/400wm/400/400/kovacevic/kovacevic1004/kovacevic100400021/6793425-vector-cartoon-rotes-auto-auf-der-stra-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838450"/>
            <a:ext cx="2209800" cy="165735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571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de-AT" dirty="0" smtClean="0"/>
              <a:t>The Model 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791200"/>
          </a:xfrm>
        </p:spPr>
        <p:txBody>
          <a:bodyPr/>
          <a:lstStyle/>
          <a:p>
            <a:pPr>
              <a:buNone/>
            </a:pPr>
            <a:r>
              <a:rPr lang="de-AT" sz="2400" u="sng" dirty="0" smtClean="0"/>
              <a:t>Private </a:t>
            </a:r>
            <a:r>
              <a:rPr lang="de-AT" sz="2400" u="sng" dirty="0" err="1" smtClean="0"/>
              <a:t>good</a:t>
            </a:r>
            <a:r>
              <a:rPr lang="de-AT" sz="2400" u="sng" dirty="0" smtClean="0"/>
              <a:t> </a:t>
            </a:r>
            <a:r>
              <a:rPr lang="de-AT" sz="2400" dirty="0" err="1" smtClean="0"/>
              <a:t>that</a:t>
            </a:r>
            <a:r>
              <a:rPr lang="de-AT" sz="2400" dirty="0" smtClean="0"/>
              <a:t> </a:t>
            </a:r>
            <a:r>
              <a:rPr lang="de-AT" sz="2400" dirty="0" err="1" smtClean="0"/>
              <a:t>is</a:t>
            </a:r>
            <a:r>
              <a:rPr lang="de-AT" sz="2400" dirty="0" smtClean="0"/>
              <a:t> </a:t>
            </a:r>
            <a:r>
              <a:rPr lang="de-AT" sz="2400" dirty="0" err="1" smtClean="0"/>
              <a:t>produced</a:t>
            </a:r>
            <a:r>
              <a:rPr lang="de-AT" sz="2400" dirty="0" smtClean="0"/>
              <a:t> </a:t>
            </a:r>
            <a:r>
              <a:rPr lang="de-AT" sz="2400" dirty="0" err="1" smtClean="0"/>
              <a:t>and</a:t>
            </a:r>
            <a:r>
              <a:rPr lang="de-AT" sz="2400" dirty="0" smtClean="0"/>
              <a:t> </a:t>
            </a:r>
            <a:r>
              <a:rPr lang="de-AT" sz="2400" dirty="0" err="1" smtClean="0"/>
              <a:t>traded</a:t>
            </a:r>
            <a:r>
              <a:rPr lang="de-AT" sz="2400" dirty="0" smtClean="0"/>
              <a:t>.</a:t>
            </a:r>
          </a:p>
          <a:p>
            <a:pPr>
              <a:buNone/>
            </a:pPr>
            <a:r>
              <a:rPr lang="de-AT" sz="2400" dirty="0" smtClean="0"/>
              <a:t>Can </a:t>
            </a:r>
            <a:r>
              <a:rPr lang="de-AT" sz="2400" dirty="0" err="1" smtClean="0"/>
              <a:t>be</a:t>
            </a:r>
            <a:r>
              <a:rPr lang="de-AT" sz="2400" dirty="0" smtClean="0"/>
              <a:t> </a:t>
            </a:r>
            <a:r>
              <a:rPr lang="de-AT" sz="2400" dirty="0" err="1" smtClean="0"/>
              <a:t>used</a:t>
            </a:r>
            <a:r>
              <a:rPr lang="de-AT" sz="2400" dirty="0" smtClean="0"/>
              <a:t> </a:t>
            </a:r>
            <a:r>
              <a:rPr lang="de-AT" sz="2400" dirty="0" err="1" smtClean="0"/>
              <a:t>for</a:t>
            </a:r>
            <a:r>
              <a:rPr lang="de-AT" sz="2400" dirty="0" smtClean="0"/>
              <a:t> </a:t>
            </a:r>
            <a:r>
              <a:rPr lang="de-AT" sz="2400" dirty="0" err="1" smtClean="0"/>
              <a:t>consumption</a:t>
            </a:r>
            <a:r>
              <a:rPr lang="de-AT" sz="2400" dirty="0" smtClean="0"/>
              <a:t> </a:t>
            </a:r>
            <a:r>
              <a:rPr lang="de-AT" sz="2400" dirty="0" err="1" smtClean="0"/>
              <a:t>or</a:t>
            </a:r>
            <a:r>
              <a:rPr lang="de-AT" sz="2400" dirty="0" smtClean="0"/>
              <a:t> </a:t>
            </a:r>
            <a:r>
              <a:rPr lang="de-AT" sz="2400" dirty="0" err="1" smtClean="0"/>
              <a:t>as</a:t>
            </a:r>
            <a:r>
              <a:rPr lang="de-AT" sz="2400" dirty="0" smtClean="0"/>
              <a:t> </a:t>
            </a:r>
            <a:r>
              <a:rPr lang="de-AT" sz="2400" dirty="0" err="1" smtClean="0"/>
              <a:t>input</a:t>
            </a:r>
            <a:r>
              <a:rPr lang="de-AT" sz="2400" dirty="0" smtClean="0"/>
              <a:t> </a:t>
            </a:r>
            <a:r>
              <a:rPr lang="de-AT" sz="2400" dirty="0" err="1" smtClean="0"/>
              <a:t>for</a:t>
            </a:r>
            <a:r>
              <a:rPr lang="de-AT" sz="2400" dirty="0" smtClean="0"/>
              <a:t> </a:t>
            </a:r>
          </a:p>
          <a:p>
            <a:pPr>
              <a:buNone/>
            </a:pPr>
            <a:r>
              <a:rPr lang="de-AT" sz="2400" dirty="0" err="1" smtClean="0"/>
              <a:t>production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 private </a:t>
            </a:r>
            <a:r>
              <a:rPr lang="de-AT" sz="2400" dirty="0" err="1" smtClean="0"/>
              <a:t>or</a:t>
            </a:r>
            <a:r>
              <a:rPr lang="de-AT" sz="2400" dirty="0" smtClean="0"/>
              <a:t> </a:t>
            </a:r>
            <a:r>
              <a:rPr lang="de-AT" sz="2400" dirty="0" err="1" smtClean="0"/>
              <a:t>public</a:t>
            </a:r>
            <a:r>
              <a:rPr lang="de-AT" sz="2400" dirty="0" smtClean="0"/>
              <a:t> </a:t>
            </a:r>
            <a:r>
              <a:rPr lang="de-AT" sz="2400" dirty="0" err="1" smtClean="0"/>
              <a:t>good</a:t>
            </a:r>
            <a:r>
              <a:rPr lang="de-AT" sz="2400" dirty="0" smtClean="0"/>
              <a:t>.</a:t>
            </a:r>
          </a:p>
          <a:p>
            <a:pPr>
              <a:buNone/>
            </a:pPr>
            <a:endParaRPr lang="de-AT" sz="2400" dirty="0" smtClean="0"/>
          </a:p>
          <a:p>
            <a:pPr>
              <a:buNone/>
            </a:pPr>
            <a:r>
              <a:rPr lang="de-AT" sz="2400" u="sng" dirty="0" smtClean="0"/>
              <a:t>Public </a:t>
            </a:r>
            <a:r>
              <a:rPr lang="de-AT" sz="2400" u="sng" dirty="0" err="1" smtClean="0"/>
              <a:t>good</a:t>
            </a:r>
            <a:r>
              <a:rPr lang="de-AT" sz="2400" dirty="0" smtClean="0"/>
              <a:t> (PG) </a:t>
            </a:r>
            <a:r>
              <a:rPr lang="de-AT" sz="2400" dirty="0" err="1" smtClean="0"/>
              <a:t>that</a:t>
            </a:r>
            <a:r>
              <a:rPr lang="de-AT" sz="2400" dirty="0" smtClean="0"/>
              <a:t> </a:t>
            </a:r>
            <a:r>
              <a:rPr lang="de-AT" sz="2400" dirty="0" err="1" smtClean="0"/>
              <a:t>benfits</a:t>
            </a:r>
            <a:r>
              <a:rPr lang="de-AT" sz="2400" dirty="0" smtClean="0"/>
              <a:t> </a:t>
            </a:r>
            <a:r>
              <a:rPr lang="de-AT" sz="2400" dirty="0" err="1" smtClean="0"/>
              <a:t>everybody</a:t>
            </a:r>
            <a:r>
              <a:rPr lang="de-AT" sz="2400" dirty="0" smtClean="0"/>
              <a:t>. </a:t>
            </a:r>
          </a:p>
          <a:p>
            <a:pPr>
              <a:buNone/>
            </a:pPr>
            <a:r>
              <a:rPr lang="de-AT" sz="2400" dirty="0" err="1" smtClean="0"/>
              <a:t>Financed</a:t>
            </a:r>
            <a:r>
              <a:rPr lang="de-AT" sz="2400" dirty="0" smtClean="0"/>
              <a:t> </a:t>
            </a:r>
            <a:r>
              <a:rPr lang="de-AT" sz="2400" dirty="0" err="1" smtClean="0"/>
              <a:t>through</a:t>
            </a:r>
            <a:r>
              <a:rPr lang="de-AT" sz="2400" dirty="0" smtClean="0"/>
              <a:t> tax (</a:t>
            </a:r>
            <a:r>
              <a:rPr lang="de-AT" sz="2400" dirty="0" err="1" smtClean="0"/>
              <a:t>or</a:t>
            </a:r>
            <a:r>
              <a:rPr lang="de-AT" sz="2400" dirty="0" smtClean="0"/>
              <a:t> </a:t>
            </a:r>
            <a:r>
              <a:rPr lang="de-AT" sz="2400" dirty="0" err="1" smtClean="0"/>
              <a:t>voluntary</a:t>
            </a:r>
            <a:r>
              <a:rPr lang="de-AT" sz="2400" dirty="0" smtClean="0"/>
              <a:t> </a:t>
            </a:r>
          </a:p>
          <a:p>
            <a:pPr>
              <a:buNone/>
            </a:pPr>
            <a:r>
              <a:rPr lang="de-AT" sz="2400" dirty="0" err="1" smtClean="0"/>
              <a:t>contribution</a:t>
            </a:r>
            <a:r>
              <a:rPr lang="de-AT" sz="2400" dirty="0" smtClean="0"/>
              <a:t>) on </a:t>
            </a:r>
            <a:r>
              <a:rPr lang="de-AT" sz="2400" dirty="0" err="1" smtClean="0"/>
              <a:t>income</a:t>
            </a:r>
            <a:r>
              <a:rPr lang="de-AT" sz="2400" dirty="0" smtClean="0"/>
              <a:t>. </a:t>
            </a:r>
            <a:r>
              <a:rPr lang="de-AT" sz="2400" dirty="0" err="1" smtClean="0"/>
              <a:t>Government</a:t>
            </a:r>
            <a:endParaRPr lang="de-AT" sz="2400" dirty="0" smtClean="0"/>
          </a:p>
          <a:p>
            <a:pPr>
              <a:buNone/>
            </a:pPr>
            <a:r>
              <a:rPr lang="de-AT" sz="2400" dirty="0" err="1" smtClean="0"/>
              <a:t>buys</a:t>
            </a:r>
            <a:r>
              <a:rPr lang="de-AT" sz="2400" dirty="0" smtClean="0"/>
              <a:t>  private </a:t>
            </a:r>
            <a:r>
              <a:rPr lang="de-AT" sz="2400" dirty="0" err="1" smtClean="0"/>
              <a:t>good</a:t>
            </a:r>
            <a:r>
              <a:rPr lang="de-AT" sz="2400" dirty="0" smtClean="0"/>
              <a:t> </a:t>
            </a:r>
            <a:r>
              <a:rPr lang="de-AT" sz="2400" dirty="0" err="1" smtClean="0"/>
              <a:t>from</a:t>
            </a:r>
            <a:r>
              <a:rPr lang="de-AT" sz="2400" dirty="0" smtClean="0"/>
              <a:t> tax </a:t>
            </a:r>
            <a:r>
              <a:rPr lang="de-AT" sz="2400" dirty="0" err="1" smtClean="0"/>
              <a:t>and</a:t>
            </a:r>
            <a:r>
              <a:rPr lang="de-AT" sz="2400" dirty="0" smtClean="0"/>
              <a:t> </a:t>
            </a:r>
          </a:p>
          <a:p>
            <a:pPr>
              <a:buNone/>
            </a:pPr>
            <a:r>
              <a:rPr lang="de-AT" sz="2400" dirty="0" err="1" smtClean="0"/>
              <a:t>Provides</a:t>
            </a:r>
            <a:r>
              <a:rPr lang="de-AT" sz="2400" dirty="0" smtClean="0"/>
              <a:t> PG </a:t>
            </a:r>
            <a:r>
              <a:rPr lang="de-AT" sz="2400" dirty="0" err="1" smtClean="0"/>
              <a:t>from</a:t>
            </a:r>
            <a:r>
              <a:rPr lang="de-AT" sz="2400" dirty="0" smtClean="0"/>
              <a:t> </a:t>
            </a:r>
            <a:r>
              <a:rPr lang="de-AT" sz="2400" dirty="0" err="1" smtClean="0"/>
              <a:t>this</a:t>
            </a:r>
            <a:r>
              <a:rPr lang="de-AT" sz="2400" dirty="0" smtClean="0"/>
              <a:t>. Stock </a:t>
            </a:r>
            <a:r>
              <a:rPr lang="de-AT" sz="2400" dirty="0" err="1" smtClean="0"/>
              <a:t>of</a:t>
            </a:r>
            <a:r>
              <a:rPr lang="de-AT" sz="2400" dirty="0" smtClean="0"/>
              <a:t> PG </a:t>
            </a:r>
            <a:r>
              <a:rPr lang="de-AT" sz="2400" dirty="0" err="1" smtClean="0"/>
              <a:t>depreciates</a:t>
            </a:r>
            <a:r>
              <a:rPr lang="de-AT" sz="2400" dirty="0" smtClean="0"/>
              <a:t> </a:t>
            </a:r>
            <a:r>
              <a:rPr lang="de-AT" sz="2400" dirty="0" err="1" smtClean="0"/>
              <a:t>over</a:t>
            </a:r>
            <a:r>
              <a:rPr lang="de-AT" sz="2400" dirty="0" smtClean="0"/>
              <a:t> time.</a:t>
            </a:r>
          </a:p>
          <a:p>
            <a:pPr>
              <a:buNone/>
            </a:pPr>
            <a:endParaRPr lang="de-AT" sz="2400" dirty="0" smtClean="0"/>
          </a:p>
          <a:p>
            <a:pPr>
              <a:buNone/>
            </a:pPr>
            <a:r>
              <a:rPr lang="de-AT" sz="2400" dirty="0" smtClean="0"/>
              <a:t>Money is just a means of exchange (and taxation)</a:t>
            </a:r>
            <a:endParaRPr lang="de-AT" sz="2400" dirty="0"/>
          </a:p>
        </p:txBody>
      </p:sp>
      <p:pic>
        <p:nvPicPr>
          <p:cNvPr id="43010" name="Picture 2" descr="http://us.123rf.com/400wm/400/400/dazdraperma/dazdraperma1008/dazdraperma100800074/7628264-saisonale-background-with-plump-pumpkins-weizen-mais-und-autumn-le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6144" y="733020"/>
            <a:ext cx="1190244" cy="1676400"/>
          </a:xfrm>
          <a:prstGeom prst="rect">
            <a:avLst/>
          </a:prstGeom>
          <a:noFill/>
        </p:spPr>
      </p:pic>
      <p:pic>
        <p:nvPicPr>
          <p:cNvPr id="43012" name="Picture 4" descr="http://us.123rf.com/400wm/400/400/kovacevic/kovacevic1004/kovacevic100400021/6793425-vector-cartoon-rotes-auto-auf-der-stra-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838450"/>
            <a:ext cx="2209800" cy="1657350"/>
          </a:xfrm>
          <a:prstGeom prst="rect">
            <a:avLst/>
          </a:prstGeom>
          <a:noFill/>
        </p:spPr>
      </p:pic>
      <p:pic>
        <p:nvPicPr>
          <p:cNvPr id="43014" name="Picture 6" descr="http://www.andreadams.com/assets/watermark%20files/mon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266" y="4950941"/>
            <a:ext cx="1141470" cy="1171575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908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de-AT" b="1" dirty="0" err="1" smtClean="0"/>
              <a:t>Procedure</a:t>
            </a:r>
            <a:endParaRPr lang="de-AT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r>
              <a:rPr lang="de-AT" sz="2400" dirty="0" smtClean="0"/>
              <a:t>10 </a:t>
            </a:r>
            <a:r>
              <a:rPr lang="de-AT" sz="2400" dirty="0" err="1" smtClean="0"/>
              <a:t>subjects</a:t>
            </a:r>
            <a:r>
              <a:rPr lang="de-AT" sz="2400" dirty="0" smtClean="0"/>
              <a:t> in an </a:t>
            </a:r>
            <a:r>
              <a:rPr lang="de-AT" sz="2400" dirty="0" err="1" smtClean="0"/>
              <a:t>economy</a:t>
            </a:r>
            <a:r>
              <a:rPr lang="de-AT" sz="2400" dirty="0" smtClean="0"/>
              <a:t>, all </a:t>
            </a:r>
            <a:r>
              <a:rPr lang="de-AT" sz="2400" dirty="0" err="1" smtClean="0"/>
              <a:t>are</a:t>
            </a:r>
            <a:r>
              <a:rPr lang="de-AT" sz="2400" dirty="0" smtClean="0"/>
              <a:t> </a:t>
            </a:r>
            <a:r>
              <a:rPr lang="de-AT" sz="2400" dirty="0" err="1" smtClean="0"/>
              <a:t>producer</a:t>
            </a:r>
            <a:r>
              <a:rPr lang="de-AT" sz="2400" dirty="0" smtClean="0"/>
              <a:t>/</a:t>
            </a:r>
            <a:r>
              <a:rPr lang="de-AT" sz="2400" dirty="0" err="1" smtClean="0"/>
              <a:t>consumers</a:t>
            </a:r>
            <a:r>
              <a:rPr lang="de-AT" sz="2400" dirty="0" smtClean="0"/>
              <a:t> </a:t>
            </a:r>
            <a:r>
              <a:rPr lang="de-AT" sz="2400" dirty="0" err="1" smtClean="0"/>
              <a:t>of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 smtClean="0"/>
              <a:t> private </a:t>
            </a:r>
            <a:r>
              <a:rPr lang="de-AT" sz="2400" dirty="0" err="1" smtClean="0"/>
              <a:t>good</a:t>
            </a:r>
            <a:r>
              <a:rPr lang="de-AT" sz="2400" dirty="0" smtClean="0"/>
              <a:t>. </a:t>
            </a:r>
          </a:p>
          <a:p>
            <a:r>
              <a:rPr lang="de-AT" sz="2400" dirty="0" err="1" smtClean="0"/>
              <a:t>Equal</a:t>
            </a:r>
            <a:r>
              <a:rPr lang="de-AT" sz="2400" dirty="0" smtClean="0"/>
              <a:t> </a:t>
            </a:r>
            <a:r>
              <a:rPr lang="de-AT" sz="2400" dirty="0" err="1" smtClean="0"/>
              <a:t>starting</a:t>
            </a:r>
            <a:r>
              <a:rPr lang="de-AT" sz="2400" dirty="0" smtClean="0"/>
              <a:t> </a:t>
            </a:r>
            <a:r>
              <a:rPr lang="de-AT" sz="2400" dirty="0" err="1" smtClean="0"/>
              <a:t>endowments</a:t>
            </a:r>
            <a:r>
              <a:rPr lang="de-AT" sz="2400" dirty="0" smtClean="0"/>
              <a:t> (217 private </a:t>
            </a:r>
            <a:r>
              <a:rPr lang="de-AT" sz="2400" dirty="0" err="1" smtClean="0"/>
              <a:t>goods</a:t>
            </a:r>
            <a:r>
              <a:rPr lang="de-AT" sz="2400" dirty="0" smtClean="0"/>
              <a:t>, 4700 cash)</a:t>
            </a:r>
          </a:p>
          <a:p>
            <a:r>
              <a:rPr lang="de-AT" sz="2400" dirty="0" smtClean="0"/>
              <a:t>Government is computer-run; its only function is to collect taxes (fixed or set by subjects by a vote), use all tax to produce public good (no waste).</a:t>
            </a:r>
          </a:p>
          <a:p>
            <a:r>
              <a:rPr lang="de-AT" sz="2400" dirty="0" smtClean="0"/>
              <a:t>Initial </a:t>
            </a:r>
            <a:r>
              <a:rPr lang="de-AT" sz="2400" dirty="0" err="1" smtClean="0"/>
              <a:t>endowment</a:t>
            </a:r>
            <a:r>
              <a:rPr lang="de-AT" sz="2400" dirty="0" smtClean="0"/>
              <a:t> </a:t>
            </a:r>
            <a:r>
              <a:rPr lang="de-AT" sz="2400" dirty="0" err="1" smtClean="0"/>
              <a:t>with</a:t>
            </a:r>
            <a:r>
              <a:rPr lang="de-AT" sz="2400" dirty="0" smtClean="0"/>
              <a:t> </a:t>
            </a:r>
          </a:p>
          <a:p>
            <a:pPr lvl="1"/>
            <a:r>
              <a:rPr lang="de-AT" sz="2000" dirty="0" smtClean="0"/>
              <a:t>money (4,700 each subject, 13,000 government, for a total of 60,000, remains fixed throughout the session) and </a:t>
            </a:r>
          </a:p>
          <a:p>
            <a:pPr lvl="1"/>
            <a:r>
              <a:rPr lang="de-AT" sz="2000" dirty="0" smtClean="0"/>
              <a:t>private </a:t>
            </a:r>
            <a:r>
              <a:rPr lang="de-AT" sz="2000" dirty="0" err="1" smtClean="0"/>
              <a:t>goods</a:t>
            </a:r>
            <a:r>
              <a:rPr lang="de-AT" sz="2000" dirty="0" smtClean="0"/>
              <a:t> (217 </a:t>
            </a:r>
            <a:r>
              <a:rPr lang="de-AT" sz="2000" dirty="0" err="1" smtClean="0"/>
              <a:t>each</a:t>
            </a:r>
            <a:r>
              <a:rPr lang="de-AT" sz="2000" dirty="0" smtClean="0"/>
              <a:t> </a:t>
            </a:r>
            <a:r>
              <a:rPr lang="de-AT" sz="2000" dirty="0" err="1" smtClean="0"/>
              <a:t>subject</a:t>
            </a:r>
            <a:r>
              <a:rPr lang="de-AT" sz="2000" dirty="0" smtClean="0"/>
              <a:t>), </a:t>
            </a:r>
            <a:r>
              <a:rPr lang="de-AT" sz="2000" dirty="0" err="1" smtClean="0"/>
              <a:t>as</a:t>
            </a:r>
            <a:r>
              <a:rPr lang="de-AT" sz="2000" dirty="0" smtClean="0"/>
              <a:t> well </a:t>
            </a:r>
            <a:r>
              <a:rPr lang="de-AT" sz="2000" dirty="0" err="1" smtClean="0"/>
              <a:t>as</a:t>
            </a:r>
            <a:r>
              <a:rPr lang="de-AT" sz="2000" dirty="0" smtClean="0"/>
              <a:t>  </a:t>
            </a:r>
          </a:p>
          <a:p>
            <a:pPr lvl="1"/>
            <a:r>
              <a:rPr lang="de-AT" sz="2000" dirty="0" smtClean="0"/>
              <a:t>An initial stock of public goods (427  which is the optimal level, or one half of that at 213)</a:t>
            </a:r>
          </a:p>
          <a:p>
            <a:endParaRPr lang="de-AT" sz="2400" dirty="0" err="1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617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15962"/>
          </a:xfrm>
        </p:spPr>
        <p:txBody>
          <a:bodyPr/>
          <a:lstStyle/>
          <a:p>
            <a:r>
              <a:rPr lang="de-AT" dirty="0" err="1" smtClean="0"/>
              <a:t>Sequence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decisions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000" dirty="0" smtClean="0"/>
              <a:t>Determine tax rate (exogenously, or by vote--median)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000" dirty="0" smtClean="0"/>
              <a:t>Stock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public</a:t>
            </a:r>
            <a:r>
              <a:rPr lang="de-DE" sz="2000" dirty="0" smtClean="0"/>
              <a:t> </a:t>
            </a:r>
            <a:r>
              <a:rPr lang="de-DE" sz="2000" dirty="0" err="1" smtClean="0"/>
              <a:t>good</a:t>
            </a:r>
            <a:r>
              <a:rPr lang="de-DE" sz="2000" dirty="0" smtClean="0"/>
              <a:t> </a:t>
            </a:r>
            <a:r>
              <a:rPr lang="de-DE" sz="2000" dirty="0" err="1" smtClean="0"/>
              <a:t>depreciates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10%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000" dirty="0" smtClean="0"/>
              <a:t>Sell-all minimal market structure for private goods: 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de-DE" sz="2000" dirty="0" smtClean="0"/>
              <a:t>	All the money (47,000 in period 1 in the hands of the ten agents and 13,000 with the government in period 1) is pooled and divided by all units  of the private </a:t>
            </a:r>
            <a:r>
              <a:rPr lang="de-DE" sz="2000" dirty="0" err="1" smtClean="0"/>
              <a:t>good</a:t>
            </a:r>
            <a:r>
              <a:rPr lang="de-DE" sz="2000" dirty="0" smtClean="0"/>
              <a:t> in the hands of the ten agents (2,170 in period 1) to determine the price (27.65 in period 1)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000" dirty="0" err="1" smtClean="0"/>
              <a:t>Allocations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ten</a:t>
            </a:r>
            <a:r>
              <a:rPr lang="de-DE" sz="2000" dirty="0" smtClean="0"/>
              <a:t> </a:t>
            </a:r>
            <a:r>
              <a:rPr lang="de-DE" sz="2000" dirty="0" err="1" smtClean="0"/>
              <a:t>agents</a:t>
            </a:r>
            <a:r>
              <a:rPr lang="de-DE" sz="2000" dirty="0" smtClean="0"/>
              <a:t> (170 </a:t>
            </a:r>
            <a:r>
              <a:rPr lang="de-DE" sz="2000" dirty="0" err="1" smtClean="0"/>
              <a:t>units</a:t>
            </a:r>
            <a:r>
              <a:rPr lang="de-DE" sz="2000" dirty="0" smtClean="0"/>
              <a:t> of good and 6,000 </a:t>
            </a:r>
            <a:r>
              <a:rPr lang="de-DE" sz="2000" dirty="0" err="1" smtClean="0"/>
              <a:t>units</a:t>
            </a:r>
            <a:r>
              <a:rPr lang="de-DE" sz="2000" dirty="0" smtClean="0"/>
              <a:t> of </a:t>
            </a:r>
            <a:r>
              <a:rPr lang="de-DE" sz="2000" dirty="0" err="1" smtClean="0"/>
              <a:t>money</a:t>
            </a:r>
            <a:r>
              <a:rPr lang="de-DE" sz="2000" dirty="0" smtClean="0"/>
              <a:t> in </a:t>
            </a:r>
            <a:r>
              <a:rPr lang="de-DE" sz="2000" dirty="0" err="1" smtClean="0"/>
              <a:t>period</a:t>
            </a:r>
            <a:r>
              <a:rPr lang="de-DE" sz="2000" dirty="0" smtClean="0"/>
              <a:t> 1) and </a:t>
            </a:r>
            <a:r>
              <a:rPr lang="de-DE" sz="2000" dirty="0" err="1" smtClean="0"/>
              <a:t>government</a:t>
            </a:r>
            <a:r>
              <a:rPr lang="de-DE" sz="2000" dirty="0" smtClean="0"/>
              <a:t> (470 </a:t>
            </a:r>
            <a:r>
              <a:rPr lang="de-DE" sz="2000" dirty="0" err="1" smtClean="0"/>
              <a:t>units</a:t>
            </a:r>
            <a:r>
              <a:rPr lang="de-DE" sz="2000" dirty="0" smtClean="0"/>
              <a:t> of private good in </a:t>
            </a:r>
            <a:r>
              <a:rPr lang="de-DE" sz="2000" dirty="0" err="1" smtClean="0"/>
              <a:t>period</a:t>
            </a:r>
            <a:r>
              <a:rPr lang="de-DE" sz="2000" dirty="0" smtClean="0"/>
              <a:t> 1)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000" dirty="0" smtClean="0"/>
              <a:t>Government </a:t>
            </a:r>
            <a:r>
              <a:rPr lang="de-DE" sz="2000" dirty="0" err="1" smtClean="0"/>
              <a:t>collects</a:t>
            </a:r>
            <a:r>
              <a:rPr lang="de-DE" sz="2000" dirty="0" smtClean="0"/>
              <a:t> </a:t>
            </a:r>
            <a:r>
              <a:rPr lang="de-DE" sz="2000" dirty="0" err="1" smtClean="0"/>
              <a:t>taxes</a:t>
            </a:r>
            <a:r>
              <a:rPr lang="de-DE" sz="2000" dirty="0" smtClean="0"/>
              <a:t> on </a:t>
            </a:r>
            <a:r>
              <a:rPr lang="de-DE" sz="2000" dirty="0" err="1" smtClean="0"/>
              <a:t>money</a:t>
            </a:r>
            <a:r>
              <a:rPr lang="de-DE" sz="2000" dirty="0" smtClean="0"/>
              <a:t> </a:t>
            </a:r>
            <a:r>
              <a:rPr lang="de-DE" sz="2000" dirty="0" err="1" smtClean="0"/>
              <a:t>income</a:t>
            </a:r>
            <a:r>
              <a:rPr lang="de-DE" sz="2000" dirty="0" smtClean="0"/>
              <a:t> of </a:t>
            </a:r>
            <a:r>
              <a:rPr lang="de-DE" sz="2000" dirty="0" err="1" smtClean="0"/>
              <a:t>agents</a:t>
            </a:r>
            <a:endParaRPr lang="de-DE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000" dirty="0" smtClean="0"/>
              <a:t>Agents </a:t>
            </a:r>
            <a:r>
              <a:rPr lang="de-DE" sz="2000" dirty="0" err="1" smtClean="0"/>
              <a:t>divide</a:t>
            </a:r>
            <a:r>
              <a:rPr lang="de-DE" sz="2000" dirty="0" smtClean="0"/>
              <a:t> </a:t>
            </a:r>
            <a:r>
              <a:rPr lang="de-DE" sz="2000" dirty="0" err="1" smtClean="0"/>
              <a:t>their</a:t>
            </a:r>
            <a:r>
              <a:rPr lang="de-DE" sz="2000" dirty="0" smtClean="0"/>
              <a:t> </a:t>
            </a:r>
            <a:r>
              <a:rPr lang="de-DE" sz="2000" dirty="0" err="1" smtClean="0"/>
              <a:t>allocation</a:t>
            </a:r>
            <a:r>
              <a:rPr lang="de-DE" sz="2000" dirty="0" smtClean="0"/>
              <a:t> of good </a:t>
            </a:r>
            <a:r>
              <a:rPr lang="de-DE" sz="2000" dirty="0" err="1" smtClean="0"/>
              <a:t>between</a:t>
            </a:r>
            <a:r>
              <a:rPr lang="de-DE" sz="2000" dirty="0" smtClean="0"/>
              <a:t> </a:t>
            </a:r>
            <a:r>
              <a:rPr lang="de-DE" sz="2000" dirty="0" err="1" smtClean="0"/>
              <a:t>consumption</a:t>
            </a:r>
            <a:r>
              <a:rPr lang="de-DE" sz="2000" dirty="0" smtClean="0"/>
              <a:t> and </a:t>
            </a:r>
            <a:r>
              <a:rPr lang="de-DE" sz="2000" dirty="0" err="1" smtClean="0"/>
              <a:t>production</a:t>
            </a:r>
            <a:r>
              <a:rPr lang="de-DE" sz="2000" dirty="0" smtClean="0"/>
              <a:t> of private good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next</a:t>
            </a:r>
            <a:r>
              <a:rPr lang="de-DE" sz="2000" dirty="0" smtClean="0"/>
              <a:t> </a:t>
            </a:r>
            <a:r>
              <a:rPr lang="de-DE" sz="2000" dirty="0" err="1" smtClean="0"/>
              <a:t>period</a:t>
            </a:r>
            <a:endParaRPr lang="de-DE" sz="2000" dirty="0" smtClean="0"/>
          </a:p>
          <a:p>
            <a:pPr fontAlgn="auto">
              <a:spcAft>
                <a:spcPts val="0"/>
              </a:spcAft>
              <a:buNone/>
              <a:defRPr/>
            </a:pPr>
            <a:r>
              <a:rPr lang="de-DE" sz="2000" dirty="0" smtClean="0"/>
              <a:t>	</a:t>
            </a:r>
            <a:r>
              <a:rPr lang="en-US" sz="2000" dirty="0" smtClean="0"/>
              <a:t>UNITS OF THE PRIVATE GOOD PRODUCED = 80*(UNITS INVESTED)</a:t>
            </a:r>
            <a:r>
              <a:rPr lang="en-US" sz="2000" baseline="30000" dirty="0" smtClean="0"/>
              <a:t>0.25</a:t>
            </a:r>
            <a:r>
              <a:rPr lang="en-US" sz="2000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000" dirty="0" smtClean="0"/>
              <a:t>Government </a:t>
            </a:r>
            <a:r>
              <a:rPr lang="de-DE" sz="2000" dirty="0" err="1" smtClean="0"/>
              <a:t>converts</a:t>
            </a:r>
            <a:r>
              <a:rPr lang="de-DE" sz="2000" dirty="0" smtClean="0"/>
              <a:t> </a:t>
            </a:r>
            <a:r>
              <a:rPr lang="de-DE" sz="2000" dirty="0" err="1" smtClean="0"/>
              <a:t>its</a:t>
            </a:r>
            <a:r>
              <a:rPr lang="de-DE" sz="2000" dirty="0" smtClean="0"/>
              <a:t> </a:t>
            </a:r>
            <a:r>
              <a:rPr lang="de-DE" sz="2000" dirty="0" err="1" smtClean="0"/>
              <a:t>share</a:t>
            </a:r>
            <a:r>
              <a:rPr lang="de-DE" sz="2000" dirty="0" smtClean="0"/>
              <a:t> of private </a:t>
            </a:r>
            <a:r>
              <a:rPr lang="de-DE" sz="2000" dirty="0" err="1" smtClean="0"/>
              <a:t>goods</a:t>
            </a:r>
            <a:r>
              <a:rPr lang="de-DE" sz="2000" dirty="0" smtClean="0"/>
              <a:t> to </a:t>
            </a:r>
            <a:r>
              <a:rPr lang="de-DE" sz="2000" dirty="0" err="1" smtClean="0"/>
              <a:t>produce</a:t>
            </a:r>
            <a:r>
              <a:rPr lang="de-DE" sz="2000" dirty="0" smtClean="0"/>
              <a:t> </a:t>
            </a:r>
            <a:r>
              <a:rPr lang="de-DE" sz="2000" dirty="0" err="1" smtClean="0"/>
              <a:t>public</a:t>
            </a:r>
            <a:r>
              <a:rPr lang="de-DE" sz="2000" dirty="0" smtClean="0"/>
              <a:t> </a:t>
            </a:r>
            <a:r>
              <a:rPr lang="de-DE" sz="2000" dirty="0" err="1" smtClean="0"/>
              <a:t>goods</a:t>
            </a:r>
            <a:r>
              <a:rPr lang="de-DE" sz="2000" dirty="0" smtClean="0"/>
              <a:t>: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sz="2000" dirty="0" smtClean="0"/>
              <a:t>	PUBLIC GOODS PRODUCED = 2*(UNITS OF PRIVATE GOOD INVESTED)</a:t>
            </a:r>
            <a:r>
              <a:rPr lang="en-US" sz="2000" baseline="30000" dirty="0" smtClean="0"/>
              <a:t>0.5</a:t>
            </a:r>
            <a:r>
              <a:rPr lang="en-US" sz="2000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/>
              <a:t>Period payoff of agents = private goods consumed +public good stock/4</a:t>
            </a:r>
            <a:endParaRPr lang="de-DE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/>
          </a:p>
        </p:txBody>
      </p:sp>
      <p:pic>
        <p:nvPicPr>
          <p:cNvPr id="4" name="Picture 2" descr="http://t0.gstatic.com/images?q=tbn:ANd9GcRCsi6Nh3JmCoaRCWy42KFKBAAivgvdOmS-3os0R4SdyaEUu028c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838200"/>
            <a:ext cx="1076325" cy="1095376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781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2x2 Experimental Design</a:t>
            </a:r>
            <a:endParaRPr lang="en-US" b="1" dirty="0" smtClean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11847404"/>
              </p:ext>
            </p:extLst>
          </p:nvPr>
        </p:nvGraphicFramePr>
        <p:xfrm>
          <a:off x="838200" y="2057400"/>
          <a:ext cx="75438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50"/>
                <a:gridCol w="1885950"/>
                <a:gridCol w="1885950"/>
                <a:gridCol w="1885950"/>
              </a:tblGrid>
              <a:tr h="5638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Starting</a:t>
                      </a:r>
                      <a:r>
                        <a:rPr lang="en-US" baseline="0" dirty="0" smtClean="0"/>
                        <a:t> Level of PG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6388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 X Optimal</a:t>
                      </a:r>
                      <a:endParaRPr lang="en-US" dirty="0"/>
                    </a:p>
                  </a:txBody>
                  <a:tcPr/>
                </a:tc>
              </a:tr>
              <a:tr h="56388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Tax</a:t>
                      </a:r>
                      <a:r>
                        <a:rPr lang="en-US" baseline="0" dirty="0" smtClean="0"/>
                        <a:t> Rate Determination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Exogenous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T1: 4 Sessions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T2: 4 Sessions</a:t>
                      </a:r>
                      <a:endParaRPr lang="en-US" dirty="0"/>
                    </a:p>
                  </a:txBody>
                  <a:tcPr/>
                </a:tc>
              </a:tr>
              <a:tr h="5638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Vote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T3: 6 Sessions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T4: 6 Sessions</a:t>
                      </a:r>
                      <a:endParaRPr lang="en-US" dirty="0"/>
                    </a:p>
                  </a:txBody>
                  <a:tcPr/>
                </a:tc>
              </a:tr>
              <a:tr h="56388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Anonymous voluntary</a:t>
                      </a:r>
                      <a:r>
                        <a:rPr lang="en-US" baseline="0" dirty="0" smtClean="0"/>
                        <a:t> contrib.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T0: 2 Sessions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6271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Experimental Design</a:t>
            </a:r>
            <a:endParaRPr lang="en-US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2x2 treatment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We </a:t>
            </a:r>
            <a:r>
              <a:rPr lang="en-US" sz="2200" dirty="0"/>
              <a:t>examine </a:t>
            </a:r>
            <a:r>
              <a:rPr lang="en-US" sz="2200" dirty="0" smtClean="0"/>
              <a:t>the model </a:t>
            </a:r>
            <a:r>
              <a:rPr lang="en-US" sz="2200" dirty="0"/>
              <a:t>in a laboratory setting </a:t>
            </a:r>
            <a:r>
              <a:rPr lang="en-US" sz="2200" dirty="0" smtClean="0"/>
              <a:t>when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200" dirty="0" smtClean="0"/>
              <a:t>The economy starts from an optimum level of public good, and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200" dirty="0" smtClean="0"/>
              <a:t>When it starts at 50 percent of the optimum level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 smtClean="0"/>
              <a:t>The </a:t>
            </a:r>
            <a:r>
              <a:rPr lang="en-US" sz="2200" dirty="0"/>
              <a:t>efficiency of the outcomes of the economy </a:t>
            </a:r>
            <a:r>
              <a:rPr lang="en-US" sz="2200" dirty="0" smtClean="0"/>
              <a:t>will be </a:t>
            </a:r>
            <a:r>
              <a:rPr lang="en-US" sz="2200" dirty="0"/>
              <a:t>compared </a:t>
            </a:r>
            <a:endParaRPr lang="en-US" sz="22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200" dirty="0" smtClean="0"/>
              <a:t>When Tax rate exogenously </a:t>
            </a:r>
            <a:r>
              <a:rPr lang="en-US" sz="2200" dirty="0"/>
              <a:t>fixed at the theoretical optimal level, </a:t>
            </a:r>
            <a:r>
              <a:rPr lang="en-US" sz="2200" dirty="0" smtClean="0"/>
              <a:t>practical </a:t>
            </a:r>
            <a:r>
              <a:rPr lang="en-US" sz="2200" dirty="0"/>
              <a:t>only in a </a:t>
            </a:r>
            <a:r>
              <a:rPr lang="en-US" sz="2200" dirty="0" smtClean="0"/>
              <a:t>world </a:t>
            </a:r>
            <a:r>
              <a:rPr lang="en-US" sz="2200" dirty="0"/>
              <a:t>of an omniscient government</a:t>
            </a:r>
            <a:r>
              <a:rPr lang="en-US" sz="2200" dirty="0" smtClean="0"/>
              <a:t>;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200" dirty="0" smtClean="0"/>
              <a:t>When tax rate can </a:t>
            </a:r>
            <a:r>
              <a:rPr lang="en-US" sz="2200" dirty="0"/>
              <a:t>be adjusted by the political process that moves on a longer time scale than the day-to-day economic </a:t>
            </a:r>
            <a:r>
              <a:rPr lang="en-US" sz="2200" dirty="0" smtClean="0"/>
              <a:t>process</a:t>
            </a:r>
            <a:r>
              <a:rPr lang="en-US" sz="2200" dirty="0"/>
              <a:t> </a:t>
            </a:r>
            <a:r>
              <a:rPr lang="en-US" sz="2200" dirty="0" smtClean="0"/>
              <a:t>(tax rate set to the median of the individual proposals)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200" dirty="0" smtClean="0"/>
              <a:t>Compare the outcomes of the</a:t>
            </a:r>
            <a:r>
              <a:rPr lang="de-DE" sz="2200" dirty="0"/>
              <a:t> human-subject against </a:t>
            </a:r>
            <a:r>
              <a:rPr lang="de-DE" sz="2200" dirty="0" smtClean="0"/>
              <a:t>: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DE" sz="2200" dirty="0" smtClean="0"/>
              <a:t>The general equilibrium solution to the model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889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el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15962"/>
          </a:xfrm>
        </p:spPr>
        <p:txBody>
          <a:bodyPr/>
          <a:lstStyle/>
          <a:p>
            <a:r>
              <a:rPr lang="de-DE" dirty="0" err="1" smtClean="0"/>
              <a:t>Payoff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en-US" dirty="0" smtClean="0"/>
          </a:p>
        </p:txBody>
      </p:sp>
      <p:sp>
        <p:nvSpPr>
          <p:cNvPr id="41987" name="Inhaltsplatzhalt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POINTS = CONSUMPTION OF PRIVATE GOOD + PUBLIC GOOD/4</a:t>
            </a:r>
          </a:p>
        </p:txBody>
      </p:sp>
      <p:graphicFrame>
        <p:nvGraphicFramePr>
          <p:cNvPr id="4" name="Chart 23"/>
          <p:cNvGraphicFramePr>
            <a:graphicFrameLocks/>
          </p:cNvGraphicFramePr>
          <p:nvPr/>
        </p:nvGraphicFramePr>
        <p:xfrm>
          <a:off x="1371600" y="1447799"/>
          <a:ext cx="5417126" cy="5410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85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sz="2600" dirty="0"/>
              <a:t>Predictions of a general equilibrium model in which public goods are efficiently financed by </a:t>
            </a:r>
            <a:r>
              <a:rPr lang="en-US" sz="2600" dirty="0" smtClean="0"/>
              <a:t>a democratically-chosen </a:t>
            </a:r>
            <a:r>
              <a:rPr lang="en-US" sz="2600" dirty="0"/>
              <a:t>rate of taxation are </a:t>
            </a:r>
            <a:r>
              <a:rPr lang="en-US" sz="2600" dirty="0" smtClean="0"/>
              <a:t>largely supported </a:t>
            </a:r>
            <a:r>
              <a:rPr lang="en-US" sz="2600" dirty="0"/>
              <a:t>in laboratory </a:t>
            </a:r>
            <a:r>
              <a:rPr lang="en-US" sz="2600" dirty="0" smtClean="0"/>
              <a:t>economies</a:t>
            </a:r>
          </a:p>
          <a:p>
            <a:r>
              <a:rPr lang="en-US" sz="2600" dirty="0" smtClean="0"/>
              <a:t>In </a:t>
            </a:r>
            <a:r>
              <a:rPr lang="en-US" sz="2600" dirty="0"/>
              <a:t>contrast, voluntary anonymous contributions fail to support efficient level of public </a:t>
            </a:r>
            <a:r>
              <a:rPr lang="en-US" sz="2600" dirty="0" smtClean="0"/>
              <a:t>goods</a:t>
            </a:r>
          </a:p>
          <a:p>
            <a:r>
              <a:rPr lang="en-US" sz="2600" dirty="0" smtClean="0"/>
              <a:t>The </a:t>
            </a:r>
            <a:r>
              <a:rPr lang="en-US" sz="2600" dirty="0"/>
              <a:t>results point to the possibility that the social institution of government-enforced taxation may have evolved to address the problem of under-production of public </a:t>
            </a:r>
            <a:r>
              <a:rPr lang="en-US" sz="2600" dirty="0" smtClean="0"/>
              <a:t>goods</a:t>
            </a:r>
          </a:p>
          <a:p>
            <a:r>
              <a:rPr lang="en-US" sz="2600" dirty="0" smtClean="0"/>
              <a:t>Q: Chances of success of continuing the search for decentralized mechanisms for financing public goods?</a:t>
            </a:r>
            <a:endParaRPr lang="en-US" sz="2600" dirty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884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Different Time Scales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Much economic theory (and experimental work) neutral in time scale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But different decisions may involve quite different time scales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 small </a:t>
            </a:r>
            <a:r>
              <a:rPr lang="en-US" dirty="0"/>
              <a:t>step to address this matter by introducing “annual” economic decisions on production and consumption alongside “quadrennial” the politico-economic decisions for choosing the tax rate, to implement at 4:1 ratio in the two time scales.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535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9144000" cy="579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sz="3200" dirty="0" smtClean="0"/>
              <a:t>Figure 1: </a:t>
            </a:r>
            <a:r>
              <a:rPr lang="en-US" sz="3200" u="sng" dirty="0" smtClean="0"/>
              <a:t>Stock of Public Good </a:t>
            </a:r>
            <a:r>
              <a:rPr lang="en-US" sz="3200" dirty="0" smtClean="0"/>
              <a:t>in Economies Grouped by Types of Sessions</a:t>
            </a:r>
          </a:p>
        </p:txBody>
      </p:sp>
      <p:sp>
        <p:nvSpPr>
          <p:cNvPr id="4" name="Rechteck 3"/>
          <p:cNvSpPr/>
          <p:nvPr/>
        </p:nvSpPr>
        <p:spPr>
          <a:xfrm>
            <a:off x="4724400" y="1664043"/>
            <a:ext cx="4267200" cy="2362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Rechteck 4"/>
          <p:cNvSpPr/>
          <p:nvPr/>
        </p:nvSpPr>
        <p:spPr>
          <a:xfrm>
            <a:off x="4724400" y="4382529"/>
            <a:ext cx="4267200" cy="2362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Rechteck 5"/>
          <p:cNvSpPr/>
          <p:nvPr/>
        </p:nvSpPr>
        <p:spPr>
          <a:xfrm>
            <a:off x="267237" y="4392828"/>
            <a:ext cx="4267200" cy="2362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38AAA-F732-40DF-893F-9FB1A623C11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013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9144000" cy="579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sz="3200" dirty="0" smtClean="0"/>
              <a:t>Figure 1: </a:t>
            </a:r>
            <a:r>
              <a:rPr lang="en-US" sz="3200" u="sng" dirty="0" smtClean="0"/>
              <a:t>Stock of Public Good </a:t>
            </a:r>
            <a:r>
              <a:rPr lang="en-US" sz="3200" dirty="0" smtClean="0"/>
              <a:t>in Economies Grouped by Types of Sessions</a:t>
            </a:r>
          </a:p>
        </p:txBody>
      </p:sp>
      <p:sp>
        <p:nvSpPr>
          <p:cNvPr id="5" name="Rechteck 4"/>
          <p:cNvSpPr/>
          <p:nvPr/>
        </p:nvSpPr>
        <p:spPr>
          <a:xfrm>
            <a:off x="4724400" y="4388712"/>
            <a:ext cx="4267200" cy="2362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Rechteck 5"/>
          <p:cNvSpPr/>
          <p:nvPr/>
        </p:nvSpPr>
        <p:spPr>
          <a:xfrm>
            <a:off x="267237" y="4390770"/>
            <a:ext cx="4267200" cy="2362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38AAA-F732-40DF-893F-9FB1A623C11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441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sz="3200" dirty="0" smtClean="0"/>
              <a:t>Figure 1: </a:t>
            </a:r>
            <a:r>
              <a:rPr lang="en-US" sz="3200" u="sng" dirty="0" smtClean="0"/>
              <a:t>Stock of Public Good </a:t>
            </a:r>
            <a:r>
              <a:rPr lang="en-US" sz="3200" dirty="0" smtClean="0"/>
              <a:t>in Economies Grouped by Types of Sessions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38AAA-F732-40DF-893F-9FB1A623C11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9144000" cy="579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834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el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US" sz="3200" dirty="0" smtClean="0"/>
              <a:t>Figure 2: Tax Rates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38AAA-F732-40DF-893F-9FB1A623C11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8" y="914400"/>
            <a:ext cx="9108942" cy="491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7941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3"/>
          <p:cNvSpPr>
            <a:spLocks noGrp="1"/>
          </p:cNvSpPr>
          <p:nvPr>
            <p:ph type="title"/>
          </p:nvPr>
        </p:nvSpPr>
        <p:spPr>
          <a:xfrm>
            <a:off x="457200" y="11805"/>
            <a:ext cx="8229600" cy="1143000"/>
          </a:xfrm>
        </p:spPr>
        <p:txBody>
          <a:bodyPr/>
          <a:lstStyle/>
          <a:p>
            <a:r>
              <a:rPr lang="en-US" sz="3200" dirty="0" smtClean="0"/>
              <a:t>Figure 3: </a:t>
            </a:r>
            <a:r>
              <a:rPr lang="en-US" sz="3200" u="sng" dirty="0" smtClean="0"/>
              <a:t>Efficiency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>Grouped for Four Types of Sessions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38AAA-F732-40DF-893F-9FB1A623C11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656" y="1034641"/>
            <a:ext cx="8869944" cy="582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4365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el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sz="3200" dirty="0" smtClean="0"/>
              <a:t>Figure 4: </a:t>
            </a:r>
            <a:r>
              <a:rPr lang="en-US" sz="3200" u="sng" dirty="0" smtClean="0"/>
              <a:t>Total Production of Private Good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Grouped by Four Types of Sessions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38AAA-F732-40DF-893F-9FB1A623C11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016096"/>
            <a:ext cx="8915400" cy="5841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2858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44562"/>
          </a:xfrm>
        </p:spPr>
        <p:txBody>
          <a:bodyPr/>
          <a:lstStyle/>
          <a:p>
            <a:r>
              <a:rPr lang="en-US" sz="3200" dirty="0" smtClean="0"/>
              <a:t>Figure 5: Total Consumption as Percentage of Total Individual Purchases of Private Good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38AAA-F732-40DF-893F-9FB1A623C11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966788"/>
            <a:ext cx="9002046" cy="589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0620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en-US" b="1" dirty="0" smtClean="0"/>
              <a:t>Summary</a:t>
            </a:r>
          </a:p>
        </p:txBody>
      </p:sp>
      <p:sp>
        <p:nvSpPr>
          <p:cNvPr id="36867" name="Inhaltsplatzhalt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83163"/>
          </a:xfrm>
        </p:spPr>
        <p:txBody>
          <a:bodyPr/>
          <a:lstStyle/>
          <a:p>
            <a:r>
              <a:rPr lang="en-US" dirty="0"/>
              <a:t>Contribution rates fall to zero when contributions are voluntary, but remain fairly high when set through a (binding) </a:t>
            </a:r>
            <a:r>
              <a:rPr lang="en-US" dirty="0" smtClean="0"/>
              <a:t>vote on rate of taxation </a:t>
            </a:r>
            <a:endParaRPr lang="en-US" dirty="0"/>
          </a:p>
          <a:p>
            <a:r>
              <a:rPr lang="en-US" dirty="0"/>
              <a:t>Consumption rates are on average higher than in the theoretical </a:t>
            </a:r>
            <a:r>
              <a:rPr lang="en-US" dirty="0" smtClean="0"/>
              <a:t>optimum</a:t>
            </a:r>
            <a:endParaRPr lang="en-US" dirty="0"/>
          </a:p>
          <a:p>
            <a:r>
              <a:rPr lang="en-US" dirty="0" smtClean="0"/>
              <a:t>In a fairly demanding public goods setting, </a:t>
            </a:r>
            <a:r>
              <a:rPr lang="en-US" dirty="0"/>
              <a:t>democratic vote as a mechanism to set contribution rates achieves high levels of </a:t>
            </a:r>
            <a:r>
              <a:rPr lang="en-US" dirty="0" smtClean="0"/>
              <a:t>efficiency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803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2819400"/>
          </a:xfrm>
        </p:spPr>
        <p:txBody>
          <a:bodyPr/>
          <a:lstStyle/>
          <a:p>
            <a:r>
              <a:rPr lang="de-AT" sz="4800" dirty="0" smtClean="0"/>
              <a:t>Thank you!</a:t>
            </a:r>
            <a:br>
              <a:rPr lang="de-AT" sz="4800" dirty="0" smtClean="0"/>
            </a:br>
            <a:r>
              <a:rPr lang="en-US" sz="2400" dirty="0"/>
              <a:t>Huber, Juergen, Shubik, Martin and Sunder, Shyam, Financing of Public Goods Through Taxation in a General Equilibrium Economy: Theory and Experimental Evidence (October 28, 2011). Cowles Foundation Discussion Paper No. 1830. Available at SSRN: </a:t>
            </a: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ssrn.com/abstract=1950643</a:t>
            </a:r>
            <a:r>
              <a:rPr lang="en-US" sz="2400" dirty="0" smtClean="0"/>
              <a:t> </a:t>
            </a:r>
            <a:endParaRPr lang="de-AT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384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Public Goods and Taxation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077200" cy="4572000"/>
          </a:xfrm>
        </p:spPr>
        <p:txBody>
          <a:bodyPr/>
          <a:lstStyle/>
          <a:p>
            <a:r>
              <a:rPr lang="en-US" dirty="0" smtClean="0"/>
              <a:t>Project to explore the role </a:t>
            </a:r>
            <a:r>
              <a:rPr lang="en-US" dirty="0"/>
              <a:t>of institutions in economic </a:t>
            </a:r>
            <a:r>
              <a:rPr lang="en-US" dirty="0" smtClean="0"/>
              <a:t>life through theory and experimentation</a:t>
            </a:r>
          </a:p>
          <a:p>
            <a:r>
              <a:rPr lang="en-US" dirty="0" smtClean="0"/>
              <a:t>Complexity of public financing in a modern society</a:t>
            </a:r>
          </a:p>
          <a:p>
            <a:r>
              <a:rPr lang="en-US" dirty="0" smtClean="0"/>
              <a:t>Importance of taxation in providing the coordination needed for the provision of public goods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485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Grafik 3" descr="screen1 GERMA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543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Screen 2</a:t>
            </a:r>
            <a:endParaRPr lang="en-US" smtClean="0"/>
          </a:p>
        </p:txBody>
      </p:sp>
      <p:pic>
        <p:nvPicPr>
          <p:cNvPr id="37891" name="Bild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38AAA-F732-40DF-893F-9FB1A623C11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962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History Screen</a:t>
            </a:r>
            <a:endParaRPr lang="en-US" smtClean="0"/>
          </a:p>
        </p:txBody>
      </p:sp>
      <p:pic>
        <p:nvPicPr>
          <p:cNvPr id="38915" name="Bild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" b="45258"/>
          <a:stretch>
            <a:fillRect/>
          </a:stretch>
        </p:blipFill>
        <p:spPr bwMode="auto">
          <a:xfrm>
            <a:off x="0" y="1412875"/>
            <a:ext cx="914400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38AAA-F732-40DF-893F-9FB1A623C11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835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Private </a:t>
            </a: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en-US" sz="2200" dirty="0" smtClean="0"/>
              <a:t>UNITS OF THE PRIVATE GOOD PRODUCED = 80*(UNITS INVESTED)</a:t>
            </a:r>
            <a:r>
              <a:rPr lang="en-US" sz="2200" baseline="30000" dirty="0" smtClean="0"/>
              <a:t>0.25</a:t>
            </a:r>
            <a:endParaRPr lang="en-US" sz="2200" dirty="0" smtClean="0"/>
          </a:p>
        </p:txBody>
      </p:sp>
      <p:graphicFrame>
        <p:nvGraphicFramePr>
          <p:cNvPr id="5" name="Chart 1"/>
          <p:cNvGraphicFramePr/>
          <p:nvPr/>
        </p:nvGraphicFramePr>
        <p:xfrm>
          <a:off x="914400" y="1447800"/>
          <a:ext cx="74676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38AAA-F732-40DF-893F-9FB1A623C11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277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Public </a:t>
            </a: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en-US" sz="2000" dirty="0"/>
              <a:t>UNITS OF THE PUBLIC GOOD PRODUCED = 2*(UNITS OF PRIVATE GOOD INVESTED)</a:t>
            </a:r>
            <a:r>
              <a:rPr lang="en-US" sz="2000" baseline="30000" dirty="0"/>
              <a:t>0.5</a:t>
            </a:r>
            <a:endParaRPr lang="en-US" sz="2000" dirty="0"/>
          </a:p>
        </p:txBody>
      </p:sp>
      <p:graphicFrame>
        <p:nvGraphicFramePr>
          <p:cNvPr id="4" name="Chart 4"/>
          <p:cNvGraphicFramePr/>
          <p:nvPr/>
        </p:nvGraphicFramePr>
        <p:xfrm>
          <a:off x="1115616" y="1412776"/>
          <a:ext cx="698477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738AAA-F732-40DF-893F-9FB1A623C11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076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Payoff Function</a:t>
            </a:r>
            <a:endParaRPr lang="en-US" smtClean="0"/>
          </a:p>
        </p:txBody>
      </p:sp>
      <p:sp>
        <p:nvSpPr>
          <p:cNvPr id="4198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POINTS = CONSUMPTION OF PRIVATE GOOD + PUBLIC GOOD/4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662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Context and the success of Microeconomics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1"/>
            <a:ext cx="8001000" cy="4648200"/>
          </a:xfrm>
        </p:spPr>
        <p:txBody>
          <a:bodyPr/>
          <a:lstStyle/>
          <a:p>
            <a:r>
              <a:rPr lang="en-US" dirty="0" smtClean="0"/>
              <a:t>Success of microeconomic analysis to specific problems such as industrial organization and taxation</a:t>
            </a:r>
          </a:p>
          <a:p>
            <a:r>
              <a:rPr lang="en-US" dirty="0" smtClean="0"/>
              <a:t>Context specificity of human rationality</a:t>
            </a:r>
          </a:p>
          <a:p>
            <a:r>
              <a:rPr lang="en-US" dirty="0" smtClean="0"/>
              <a:t>Without the guidance from context and institutions the individual may be overwhelmed by information overload  and limited skills in a complex world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889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Economic Dynamics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342900" lvl="3" indent="-342900">
              <a:buFont typeface="Arial" charset="0"/>
              <a:buChar char="•"/>
            </a:pPr>
            <a:r>
              <a:rPr lang="en-US" sz="3200" dirty="0"/>
              <a:t>Much of microeconomic theory </a:t>
            </a:r>
            <a:r>
              <a:rPr lang="en-US" sz="3200" dirty="0" smtClean="0"/>
              <a:t>built </a:t>
            </a:r>
            <a:r>
              <a:rPr lang="en-US" sz="3200" dirty="0"/>
              <a:t>on the static </a:t>
            </a:r>
            <a:r>
              <a:rPr lang="en-US" sz="3200" dirty="0" smtClean="0"/>
              <a:t>model </a:t>
            </a:r>
            <a:r>
              <a:rPr lang="en-US" sz="3200" dirty="0"/>
              <a:t>of </a:t>
            </a:r>
            <a:r>
              <a:rPr lang="en-US" sz="3200" dirty="0" smtClean="0"/>
              <a:t>utility </a:t>
            </a:r>
            <a:r>
              <a:rPr lang="en-US" sz="3200" dirty="0"/>
              <a:t>or profit maximizing agent that provides a gross simplification of economic </a:t>
            </a:r>
            <a:r>
              <a:rPr lang="en-US" sz="3200" dirty="0" smtClean="0"/>
              <a:t>behavior</a:t>
            </a:r>
          </a:p>
          <a:p>
            <a:pPr marL="342900" lvl="3" indent="-342900">
              <a:buFont typeface="Arial" charset="0"/>
              <a:buChar char="•"/>
            </a:pPr>
            <a:r>
              <a:rPr lang="en-US" sz="3200" dirty="0" smtClean="0"/>
              <a:t>Dynamics frequently </a:t>
            </a:r>
            <a:r>
              <a:rPr lang="en-US" sz="3200" dirty="0"/>
              <a:t>treated by comparative </a:t>
            </a:r>
            <a:r>
              <a:rPr lang="en-US" sz="3200" dirty="0" smtClean="0"/>
              <a:t>statics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Our </a:t>
            </a:r>
            <a:r>
              <a:rPr lang="en-US" dirty="0"/>
              <a:t>basic </a:t>
            </a:r>
            <a:r>
              <a:rPr lang="en-US" dirty="0" smtClean="0"/>
              <a:t>premise: </a:t>
            </a:r>
            <a:r>
              <a:rPr lang="en-US" b="1" dirty="0" smtClean="0"/>
              <a:t>institutions </a:t>
            </a:r>
            <a:r>
              <a:rPr lang="en-US" b="1" dirty="0"/>
              <a:t>and the context of the socio-political </a:t>
            </a:r>
            <a:r>
              <a:rPr lang="en-US" b="1" dirty="0" smtClean="0"/>
              <a:t>structures</a:t>
            </a:r>
            <a:r>
              <a:rPr lang="en-US" dirty="0" smtClean="0"/>
              <a:t> </a:t>
            </a:r>
            <a:r>
              <a:rPr lang="en-US" dirty="0"/>
              <a:t>are critical to the understanding of  </a:t>
            </a:r>
            <a:r>
              <a:rPr lang="en-US" b="1" dirty="0"/>
              <a:t>economic dynamics.</a:t>
            </a:r>
          </a:p>
          <a:p>
            <a:pPr lvl="4">
              <a:buFont typeface="Arial" pitchFamily="34" charset="0"/>
              <a:buChar char="•"/>
            </a:pPr>
            <a:endParaRPr lang="en-US" sz="32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011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Minimal Institutions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We build (here and in related work) fully specified game theoretic models of the phenomenon of interest, and to observe their performance in laboratory. </a:t>
            </a:r>
          </a:p>
          <a:p>
            <a:r>
              <a:rPr lang="en-US" dirty="0" smtClean="0"/>
              <a:t>Minimal </a:t>
            </a:r>
            <a:r>
              <a:rPr lang="en-US" dirty="0"/>
              <a:t>institutional structures </a:t>
            </a:r>
            <a:r>
              <a:rPr lang="en-US" dirty="0" smtClean="0"/>
              <a:t>emerge as part of the rules of the game </a:t>
            </a:r>
          </a:p>
          <a:p>
            <a:r>
              <a:rPr lang="en-US" dirty="0" smtClean="0"/>
              <a:t>These include representations of  markets, money, government, taxation enforcement mechanisms, and depending on the question at hand, financial instruments and institutions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933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Comparing Theory and Experimental Observations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These models of strategic market games are solved for their sub-game perfect </a:t>
            </a:r>
            <a:r>
              <a:rPr lang="en-US" sz="2800" dirty="0" smtClean="0"/>
              <a:t>non-cooperative </a:t>
            </a:r>
            <a:r>
              <a:rPr lang="en-US" sz="2800" dirty="0"/>
              <a:t>equilibria, using dynamic programming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/>
              <a:t>Observations from experimental games are compared with these equilibrium </a:t>
            </a:r>
            <a:r>
              <a:rPr lang="en-US" sz="2800" dirty="0" smtClean="0"/>
              <a:t>predictions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The </a:t>
            </a:r>
            <a:r>
              <a:rPr lang="en-US" sz="2800" dirty="0"/>
              <a:t>experimental subjects are not briefed to solve dynamic programs; yet the institutional structures reflected in the rules of the game often yield outcomes that approximate optimal outcomes, even with agents </a:t>
            </a:r>
            <a:r>
              <a:rPr lang="en-US" sz="2800" dirty="0" smtClean="0"/>
              <a:t>having </a:t>
            </a:r>
            <a:r>
              <a:rPr lang="en-US" sz="2800" dirty="0"/>
              <a:t>limited cognitive abilities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214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“As If” versus Institutional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This approach may appear to be consonant with Milton Friedman’s views that we merely have to show that individuals behave “as if” they are rational optimizers.  </a:t>
            </a:r>
          </a:p>
          <a:p>
            <a:r>
              <a:rPr lang="en-US" sz="2800" dirty="0" smtClean="0"/>
              <a:t>Our argument: this apparently sweeping statement is in actuality highly context and institution specific</a:t>
            </a:r>
          </a:p>
          <a:p>
            <a:r>
              <a:rPr lang="en-US" sz="2800" dirty="0" smtClean="0"/>
              <a:t>It is the institution that bears the burden of providing the means for the ordinary individual agent acting relatively simply and locally to coordinate, and yield </a:t>
            </a:r>
            <a:r>
              <a:rPr lang="en-US" sz="2800" dirty="0"/>
              <a:t>outcomes </a:t>
            </a:r>
            <a:r>
              <a:rPr lang="en-US" sz="2800" dirty="0" smtClean="0"/>
              <a:t>in the neighborhood of the optima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285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Taxation with and without Voting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3" indent="-342900">
              <a:buFont typeface="Arial" charset="0"/>
              <a:buChar char="•"/>
            </a:pPr>
            <a:r>
              <a:rPr lang="en-US" sz="3200" dirty="0" smtClean="0"/>
              <a:t>In </a:t>
            </a:r>
            <a:r>
              <a:rPr lang="en-US" sz="3200" dirty="0"/>
              <a:t>game </a:t>
            </a:r>
            <a:r>
              <a:rPr lang="en-US" sz="3200" dirty="0" smtClean="0"/>
              <a:t>theory, RE equilibrium (often used in macroeconomic studies) </a:t>
            </a:r>
            <a:r>
              <a:rPr lang="en-US" sz="3200" dirty="0"/>
              <a:t>is the same as a </a:t>
            </a:r>
            <a:r>
              <a:rPr lang="en-US" sz="3200" dirty="0" smtClean="0"/>
              <a:t>sub-game </a:t>
            </a:r>
            <a:r>
              <a:rPr lang="en-US" sz="3200" dirty="0"/>
              <a:t>perfect </a:t>
            </a:r>
            <a:r>
              <a:rPr lang="en-US" sz="3200" dirty="0" smtClean="0"/>
              <a:t>non-cooperative </a:t>
            </a:r>
            <a:r>
              <a:rPr lang="en-US" sz="3200" dirty="0"/>
              <a:t>equilibrium </a:t>
            </a:r>
            <a:r>
              <a:rPr lang="en-US" sz="3200" dirty="0" smtClean="0"/>
              <a:t>with </a:t>
            </a:r>
            <a:r>
              <a:rPr lang="en-US" sz="3200" dirty="0"/>
              <a:t>a continuum of </a:t>
            </a:r>
            <a:r>
              <a:rPr lang="en-US" sz="3200" dirty="0" smtClean="0"/>
              <a:t>agents</a:t>
            </a:r>
          </a:p>
          <a:p>
            <a:r>
              <a:rPr lang="en-US" dirty="0" smtClean="0"/>
              <a:t>Game </a:t>
            </a:r>
            <a:r>
              <a:rPr lang="en-US" dirty="0"/>
              <a:t>theoretic </a:t>
            </a:r>
            <a:r>
              <a:rPr lang="en-US" dirty="0" smtClean="0"/>
              <a:t>models of tax-financed public </a:t>
            </a:r>
            <a:r>
              <a:rPr lang="en-US" dirty="0"/>
              <a:t>goods </a:t>
            </a:r>
            <a:r>
              <a:rPr lang="en-US" dirty="0" smtClean="0"/>
              <a:t>yield different non-cooperative equilibria with and without </a:t>
            </a:r>
            <a:r>
              <a:rPr lang="en-US" dirty="0"/>
              <a:t>voting </a:t>
            </a:r>
            <a:endParaRPr lang="en-US" dirty="0" smtClean="0"/>
          </a:p>
          <a:p>
            <a:r>
              <a:rPr lang="en-US" dirty="0" smtClean="0"/>
              <a:t>These differences </a:t>
            </a:r>
            <a:r>
              <a:rPr lang="en-US" dirty="0"/>
              <a:t>appear in </a:t>
            </a:r>
            <a:r>
              <a:rPr lang="en-US" dirty="0" smtClean="0"/>
              <a:t>experimental observations from laboratory exercises</a:t>
            </a:r>
            <a:endParaRPr lang="en-US" dirty="0"/>
          </a:p>
          <a:p>
            <a:pPr marL="342900" lvl="3" indent="-342900">
              <a:buFont typeface="Arial" charset="0"/>
              <a:buChar char="•"/>
            </a:pPr>
            <a:endParaRPr lang="en-US" sz="32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JSS: Public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C7A29-68EF-4C37-80C2-644B2FE8E94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031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blic Good MPIBonnJuly142011-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Public Good MPIBonnJuly142011-1</Template>
  <TotalTime>51</TotalTime>
  <Words>1665</Words>
  <Application>Microsoft Office PowerPoint</Application>
  <PresentationFormat>On-screen Show (4:3)</PresentationFormat>
  <Paragraphs>218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Public Good MPIBonnJuly142011-1</vt:lpstr>
      <vt:lpstr>Financing of a Public Good by Taxation in a General Equilibrium Economy:  Theory and Experimental Evidence</vt:lpstr>
      <vt:lpstr>Overview</vt:lpstr>
      <vt:lpstr>Public Goods and Taxation</vt:lpstr>
      <vt:lpstr>Context and the success of Microeconomics</vt:lpstr>
      <vt:lpstr>Economic Dynamics</vt:lpstr>
      <vt:lpstr>Minimal Institutions</vt:lpstr>
      <vt:lpstr>Comparing Theory and Experimental Observations</vt:lpstr>
      <vt:lpstr>“As If” versus Institutional</vt:lpstr>
      <vt:lpstr>Taxation with and without Voting</vt:lpstr>
      <vt:lpstr>Prior Experimental Work on Public Goods</vt:lpstr>
      <vt:lpstr>Financing Public Goods in General Equilibrium</vt:lpstr>
      <vt:lpstr>The Model </vt:lpstr>
      <vt:lpstr>The Model </vt:lpstr>
      <vt:lpstr>The Model </vt:lpstr>
      <vt:lpstr>Procedure</vt:lpstr>
      <vt:lpstr>Sequence of decisions</vt:lpstr>
      <vt:lpstr>2x2 Experimental Design</vt:lpstr>
      <vt:lpstr>Experimental Design</vt:lpstr>
      <vt:lpstr>Payoff Function</vt:lpstr>
      <vt:lpstr>Different Time Scales</vt:lpstr>
      <vt:lpstr>Figure 1: Stock of Public Good in Economies Grouped by Types of Sessions</vt:lpstr>
      <vt:lpstr>Figure 1: Stock of Public Good in Economies Grouped by Types of Sessions</vt:lpstr>
      <vt:lpstr>Figure 1: Stock of Public Good in Economies Grouped by Types of Sessions</vt:lpstr>
      <vt:lpstr>Figure 2: Tax Rates </vt:lpstr>
      <vt:lpstr>Figure 3: Efficiency  Grouped for Four Types of Sessions</vt:lpstr>
      <vt:lpstr>Figure 4: Total Production of Private Good  Grouped by Four Types of Sessions</vt:lpstr>
      <vt:lpstr>Figure 5: Total Consumption as Percentage of Total Individual Purchases of Private Good</vt:lpstr>
      <vt:lpstr>Summary</vt:lpstr>
      <vt:lpstr>Thank you! Huber, Juergen, Shubik, Martin and Sunder, Shyam, Financing of Public Goods Through Taxation in a General Equilibrium Economy: Theory and Experimental Evidence (October 28, 2011). Cowles Foundation Discussion Paper No. 1830. Available at SSRN: http://ssrn.com/abstract=1950643 </vt:lpstr>
      <vt:lpstr>Slide 30</vt:lpstr>
      <vt:lpstr>Screen 2</vt:lpstr>
      <vt:lpstr>History Screen</vt:lpstr>
      <vt:lpstr>Private Good Production Function UNITS OF THE PRIVATE GOOD PRODUCED = 80*(UNITS INVESTED)0.25</vt:lpstr>
      <vt:lpstr>Public Good Production Function: UNITS OF THE PUBLIC GOOD PRODUCED = 2*(UNITS OF PRIVATE GOOD INVESTED)0.5</vt:lpstr>
      <vt:lpstr>Payoff Function</vt:lpstr>
    </vt:vector>
  </TitlesOfParts>
  <Company>Uni Innsbruck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Financing of Public Good by Taxation in a General Equilibrium Economy:  Theory and Experimental Evidence</dc:title>
  <dc:creator>Juergen Huber</dc:creator>
  <cp:lastModifiedBy>dw38</cp:lastModifiedBy>
  <cp:revision>238</cp:revision>
  <cp:lastPrinted>2011-11-30T16:02:52Z</cp:lastPrinted>
  <dcterms:created xsi:type="dcterms:W3CDTF">2011-10-04T07:58:17Z</dcterms:created>
  <dcterms:modified xsi:type="dcterms:W3CDTF">2012-04-10T20:54:53Z</dcterms:modified>
</cp:coreProperties>
</file>