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handoutMasterIdLst>
    <p:handoutMasterId r:id="rId48"/>
  </p:handoutMasterIdLst>
  <p:sldIdLst>
    <p:sldId id="256" r:id="rId2"/>
    <p:sldId id="257" r:id="rId3"/>
    <p:sldId id="305" r:id="rId4"/>
    <p:sldId id="307" r:id="rId5"/>
    <p:sldId id="308" r:id="rId6"/>
    <p:sldId id="258" r:id="rId7"/>
    <p:sldId id="259" r:id="rId8"/>
    <p:sldId id="311" r:id="rId9"/>
    <p:sldId id="312" r:id="rId10"/>
    <p:sldId id="329" r:id="rId11"/>
    <p:sldId id="330" r:id="rId12"/>
    <p:sldId id="327" r:id="rId13"/>
    <p:sldId id="328" r:id="rId14"/>
    <p:sldId id="331" r:id="rId15"/>
    <p:sldId id="332" r:id="rId16"/>
    <p:sldId id="333" r:id="rId17"/>
    <p:sldId id="316" r:id="rId18"/>
    <p:sldId id="313" r:id="rId19"/>
    <p:sldId id="318" r:id="rId20"/>
    <p:sldId id="319" r:id="rId21"/>
    <p:sldId id="260" r:id="rId22"/>
    <p:sldId id="321" r:id="rId23"/>
    <p:sldId id="322" r:id="rId24"/>
    <p:sldId id="261" r:id="rId25"/>
    <p:sldId id="315" r:id="rId26"/>
    <p:sldId id="325" r:id="rId27"/>
    <p:sldId id="326" r:id="rId28"/>
    <p:sldId id="262" r:id="rId29"/>
    <p:sldId id="263" r:id="rId30"/>
    <p:sldId id="264" r:id="rId31"/>
    <p:sldId id="265" r:id="rId32"/>
    <p:sldId id="266" r:id="rId33"/>
    <p:sldId id="267" r:id="rId34"/>
    <p:sldId id="268" r:id="rId35"/>
    <p:sldId id="269" r:id="rId36"/>
    <p:sldId id="270" r:id="rId37"/>
    <p:sldId id="271" r:id="rId38"/>
    <p:sldId id="272" r:id="rId39"/>
    <p:sldId id="273" r:id="rId40"/>
    <p:sldId id="274" r:id="rId41"/>
    <p:sldId id="275" r:id="rId42"/>
    <p:sldId id="324" r:id="rId43"/>
    <p:sldId id="276" r:id="rId44"/>
    <p:sldId id="306" r:id="rId45"/>
    <p:sldId id="304" r:id="rId46"/>
  </p:sldIdLst>
  <p:sldSz cx="9144000" cy="6858000" type="screen4x3"/>
  <p:notesSz cx="9296400" cy="7010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KINGSTON:IndiaFebMar2012:BridgingNationsPune:Higher%20education%20finance%20in%20Chin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sz="3200"/>
            </a:pPr>
            <a:r>
              <a:rPr lang="en-US" sz="3200"/>
              <a:t>Gross Enrollment Ratio (Relevant Age)</a:t>
            </a:r>
          </a:p>
        </c:rich>
      </c:tx>
      <c:layout/>
    </c:title>
    <c:plotArea>
      <c:layout/>
      <c:barChart>
        <c:barDir val="col"/>
        <c:grouping val="clustered"/>
        <c:ser>
          <c:idx val="0"/>
          <c:order val="0"/>
          <c:tx>
            <c:strRef>
              <c:f>Sheet1!$D$8</c:f>
              <c:strCache>
                <c:ptCount val="1"/>
                <c:pt idx="0">
                  <c:v>1995</c:v>
                </c:pt>
              </c:strCache>
            </c:strRef>
          </c:tx>
          <c:cat>
            <c:strRef>
              <c:f>Sheet1!$C$9:$C$16</c:f>
              <c:strCache>
                <c:ptCount val="8"/>
                <c:pt idx="0">
                  <c:v>North America</c:v>
                </c:pt>
                <c:pt idx="1">
                  <c:v>Asia/Oceania.</c:v>
                </c:pt>
                <c:pt idx="2">
                  <c:v>Europe</c:v>
                </c:pt>
                <c:pt idx="3">
                  <c:v>Arab</c:v>
                </c:pt>
                <c:pt idx="4">
                  <c:v>Latin/Car.</c:v>
                </c:pt>
                <c:pt idx="5">
                  <c:v>India</c:v>
                </c:pt>
                <c:pt idx="6">
                  <c:v>World</c:v>
                </c:pt>
                <c:pt idx="7">
                  <c:v>Total</c:v>
                </c:pt>
              </c:strCache>
            </c:strRef>
          </c:cat>
          <c:val>
            <c:numRef>
              <c:f>Sheet1!$D$9:$D$16</c:f>
              <c:numCache>
                <c:formatCode>General</c:formatCode>
                <c:ptCount val="8"/>
                <c:pt idx="0">
                  <c:v>61.7</c:v>
                </c:pt>
                <c:pt idx="1">
                  <c:v>28.8</c:v>
                </c:pt>
                <c:pt idx="2">
                  <c:v>32.300000000000004</c:v>
                </c:pt>
                <c:pt idx="3">
                  <c:v>11.5</c:v>
                </c:pt>
                <c:pt idx="4">
                  <c:v>15.7</c:v>
                </c:pt>
                <c:pt idx="5">
                  <c:v>6</c:v>
                </c:pt>
                <c:pt idx="6">
                  <c:v>12.5</c:v>
                </c:pt>
              </c:numCache>
            </c:numRef>
          </c:val>
        </c:ser>
        <c:ser>
          <c:idx val="1"/>
          <c:order val="1"/>
          <c:tx>
            <c:strRef>
              <c:f>Sheet1!$E$8</c:f>
              <c:strCache>
                <c:ptCount val="1"/>
                <c:pt idx="0">
                  <c:v>2000</c:v>
                </c:pt>
              </c:strCache>
            </c:strRef>
          </c:tx>
          <c:cat>
            <c:strRef>
              <c:f>Sheet1!$C$9:$C$16</c:f>
              <c:strCache>
                <c:ptCount val="8"/>
                <c:pt idx="0">
                  <c:v>North America</c:v>
                </c:pt>
                <c:pt idx="1">
                  <c:v>Asia/Oceania.</c:v>
                </c:pt>
                <c:pt idx="2">
                  <c:v>Europe</c:v>
                </c:pt>
                <c:pt idx="3">
                  <c:v>Arab</c:v>
                </c:pt>
                <c:pt idx="4">
                  <c:v>Latin/Car.</c:v>
                </c:pt>
                <c:pt idx="5">
                  <c:v>India</c:v>
                </c:pt>
                <c:pt idx="6">
                  <c:v>World</c:v>
                </c:pt>
                <c:pt idx="7">
                  <c:v>Total</c:v>
                </c:pt>
              </c:strCache>
            </c:strRef>
          </c:cat>
          <c:val>
            <c:numRef>
              <c:f>Sheet1!$E$9:$E$16</c:f>
              <c:numCache>
                <c:formatCode>General</c:formatCode>
                <c:ptCount val="8"/>
                <c:pt idx="0">
                  <c:v>80.7</c:v>
                </c:pt>
                <c:pt idx="1">
                  <c:v>42.1</c:v>
                </c:pt>
                <c:pt idx="2">
                  <c:v>50.7</c:v>
                </c:pt>
                <c:pt idx="3">
                  <c:v>14.9</c:v>
                </c:pt>
                <c:pt idx="4">
                  <c:v>19.399999999999999</c:v>
                </c:pt>
                <c:pt idx="5">
                  <c:v>7.2</c:v>
                </c:pt>
                <c:pt idx="6">
                  <c:v>17.399999999999999</c:v>
                </c:pt>
              </c:numCache>
            </c:numRef>
          </c:val>
        </c:ser>
        <c:axId val="58726656"/>
        <c:axId val="50429952"/>
      </c:barChart>
      <c:catAx>
        <c:axId val="58726656"/>
        <c:scaling>
          <c:orientation val="minMax"/>
        </c:scaling>
        <c:axPos val="b"/>
        <c:title>
          <c:tx>
            <c:rich>
              <a:bodyPr/>
              <a:lstStyle/>
              <a:p>
                <a:pPr>
                  <a:defRPr sz="2200"/>
                </a:pPr>
                <a:r>
                  <a:rPr lang="en-US" sz="2200" dirty="0" smtClean="0"/>
                  <a:t>World Region</a:t>
                </a:r>
                <a:endParaRPr lang="en-US" sz="2200" dirty="0"/>
              </a:p>
            </c:rich>
          </c:tx>
          <c:layout/>
        </c:title>
        <c:tickLblPos val="nextTo"/>
        <c:txPr>
          <a:bodyPr/>
          <a:lstStyle/>
          <a:p>
            <a:pPr>
              <a:defRPr sz="2200"/>
            </a:pPr>
            <a:endParaRPr lang="en-US"/>
          </a:p>
        </c:txPr>
        <c:crossAx val="50429952"/>
        <c:crosses val="autoZero"/>
        <c:auto val="1"/>
        <c:lblAlgn val="ctr"/>
        <c:lblOffset val="100"/>
      </c:catAx>
      <c:valAx>
        <c:axId val="50429952"/>
        <c:scaling>
          <c:orientation val="minMax"/>
        </c:scaling>
        <c:axPos val="l"/>
        <c:majorGridlines/>
        <c:title>
          <c:tx>
            <c:rich>
              <a:bodyPr rot="0" vert="wordArtVert"/>
              <a:lstStyle/>
              <a:p>
                <a:pPr>
                  <a:defRPr sz="2200"/>
                </a:pPr>
                <a:r>
                  <a:rPr lang="en-US" sz="2200" dirty="0" smtClean="0"/>
                  <a:t>Percent</a:t>
                </a:r>
              </a:p>
            </c:rich>
          </c:tx>
          <c:layout/>
        </c:title>
        <c:numFmt formatCode="General" sourceLinked="1"/>
        <c:tickLblPos val="nextTo"/>
        <c:txPr>
          <a:bodyPr/>
          <a:lstStyle/>
          <a:p>
            <a:pPr>
              <a:defRPr sz="1600"/>
            </a:pPr>
            <a:endParaRPr lang="en-US"/>
          </a:p>
        </c:txPr>
        <c:crossAx val="58726656"/>
        <c:crosses val="autoZero"/>
        <c:crossBetween val="between"/>
      </c:valAx>
    </c:plotArea>
    <c:legend>
      <c:legendPos val="r"/>
      <c:layout/>
      <c:txPr>
        <a:bodyPr/>
        <a:lstStyle/>
        <a:p>
          <a:pPr>
            <a:defRPr sz="2400"/>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sz="3200"/>
            </a:pPr>
            <a:r>
              <a:rPr lang="en-US" sz="3200"/>
              <a:t>Teachers per Million Population</a:t>
            </a:r>
          </a:p>
        </c:rich>
      </c:tx>
    </c:title>
    <c:plotArea>
      <c:layout/>
      <c:barChart>
        <c:barDir val="col"/>
        <c:grouping val="clustered"/>
        <c:ser>
          <c:idx val="0"/>
          <c:order val="0"/>
          <c:tx>
            <c:strRef>
              <c:f>Sheet1!$D$22</c:f>
              <c:strCache>
                <c:ptCount val="1"/>
                <c:pt idx="0">
                  <c:v>1995</c:v>
                </c:pt>
              </c:strCache>
            </c:strRef>
          </c:tx>
          <c:cat>
            <c:strRef>
              <c:f>Sheet1!$C$23:$C$30</c:f>
              <c:strCache>
                <c:ptCount val="8"/>
                <c:pt idx="0">
                  <c:v>North America</c:v>
                </c:pt>
                <c:pt idx="1">
                  <c:v>Asia/Oceania.</c:v>
                </c:pt>
                <c:pt idx="2">
                  <c:v>Europe</c:v>
                </c:pt>
                <c:pt idx="3">
                  <c:v>Arab</c:v>
                </c:pt>
                <c:pt idx="4">
                  <c:v>Latin/Car.</c:v>
                </c:pt>
                <c:pt idx="5">
                  <c:v>India</c:v>
                </c:pt>
                <c:pt idx="6">
                  <c:v>World</c:v>
                </c:pt>
                <c:pt idx="7">
                  <c:v>Total</c:v>
                </c:pt>
              </c:strCache>
            </c:strRef>
          </c:cat>
          <c:val>
            <c:numRef>
              <c:f>Sheet1!$D$23:$D$30</c:f>
              <c:numCache>
                <c:formatCode>General</c:formatCode>
                <c:ptCount val="8"/>
                <c:pt idx="0">
                  <c:v>2980</c:v>
                </c:pt>
                <c:pt idx="1">
                  <c:v>2162</c:v>
                </c:pt>
                <c:pt idx="2">
                  <c:v>2042</c:v>
                </c:pt>
                <c:pt idx="3">
                  <c:v>653</c:v>
                </c:pt>
                <c:pt idx="4">
                  <c:v>1422</c:v>
                </c:pt>
                <c:pt idx="5">
                  <c:v>436</c:v>
                </c:pt>
                <c:pt idx="6">
                  <c:v>964</c:v>
                </c:pt>
              </c:numCache>
            </c:numRef>
          </c:val>
        </c:ser>
        <c:ser>
          <c:idx val="1"/>
          <c:order val="1"/>
          <c:tx>
            <c:strRef>
              <c:f>Sheet1!$E$22</c:f>
              <c:strCache>
                <c:ptCount val="1"/>
                <c:pt idx="0">
                  <c:v>2000</c:v>
                </c:pt>
              </c:strCache>
            </c:strRef>
          </c:tx>
          <c:cat>
            <c:strRef>
              <c:f>Sheet1!$C$23:$C$30</c:f>
              <c:strCache>
                <c:ptCount val="8"/>
                <c:pt idx="0">
                  <c:v>North America</c:v>
                </c:pt>
                <c:pt idx="1">
                  <c:v>Asia/Oceania.</c:v>
                </c:pt>
                <c:pt idx="2">
                  <c:v>Europe</c:v>
                </c:pt>
                <c:pt idx="3">
                  <c:v>Arab</c:v>
                </c:pt>
                <c:pt idx="4">
                  <c:v>Latin/Car.</c:v>
                </c:pt>
                <c:pt idx="5">
                  <c:v>India</c:v>
                </c:pt>
                <c:pt idx="6">
                  <c:v>World</c:v>
                </c:pt>
                <c:pt idx="7">
                  <c:v>Total</c:v>
                </c:pt>
              </c:strCache>
            </c:strRef>
          </c:cat>
          <c:val>
            <c:numRef>
              <c:f>Sheet1!$E$23:$E$30</c:f>
              <c:numCache>
                <c:formatCode>General</c:formatCode>
                <c:ptCount val="8"/>
                <c:pt idx="0">
                  <c:v>3612</c:v>
                </c:pt>
                <c:pt idx="1">
                  <c:v>3205</c:v>
                </c:pt>
                <c:pt idx="2">
                  <c:v>2393</c:v>
                </c:pt>
                <c:pt idx="3">
                  <c:v>730</c:v>
                </c:pt>
                <c:pt idx="4">
                  <c:v>1608</c:v>
                </c:pt>
                <c:pt idx="5">
                  <c:v>434</c:v>
                </c:pt>
                <c:pt idx="6">
                  <c:v>1084</c:v>
                </c:pt>
              </c:numCache>
            </c:numRef>
          </c:val>
        </c:ser>
        <c:axId val="50726016"/>
        <c:axId val="50727936"/>
      </c:barChart>
      <c:catAx>
        <c:axId val="50726016"/>
        <c:scaling>
          <c:orientation val="minMax"/>
        </c:scaling>
        <c:axPos val="b"/>
        <c:title>
          <c:tx>
            <c:rich>
              <a:bodyPr/>
              <a:lstStyle/>
              <a:p>
                <a:pPr>
                  <a:defRPr sz="2200"/>
                </a:pPr>
                <a:r>
                  <a:rPr lang="en-US" sz="2200"/>
                  <a:t>World Region</a:t>
                </a:r>
              </a:p>
            </c:rich>
          </c:tx>
        </c:title>
        <c:tickLblPos val="nextTo"/>
        <c:txPr>
          <a:bodyPr/>
          <a:lstStyle/>
          <a:p>
            <a:pPr>
              <a:defRPr sz="2200"/>
            </a:pPr>
            <a:endParaRPr lang="en-US"/>
          </a:p>
        </c:txPr>
        <c:crossAx val="50727936"/>
        <c:crosses val="autoZero"/>
        <c:auto val="1"/>
        <c:lblAlgn val="ctr"/>
        <c:lblOffset val="100"/>
      </c:catAx>
      <c:valAx>
        <c:axId val="50727936"/>
        <c:scaling>
          <c:orientation val="minMax"/>
        </c:scaling>
        <c:axPos val="l"/>
        <c:majorGridlines/>
        <c:title>
          <c:tx>
            <c:rich>
              <a:bodyPr rot="0" vert="wordArtVert"/>
              <a:lstStyle/>
              <a:p>
                <a:pPr>
                  <a:defRPr sz="2200"/>
                </a:pPr>
                <a:r>
                  <a:rPr lang="en-US" sz="2200"/>
                  <a:t>Percent</a:t>
                </a:r>
              </a:p>
            </c:rich>
          </c:tx>
        </c:title>
        <c:numFmt formatCode="General" sourceLinked="1"/>
        <c:tickLblPos val="nextTo"/>
        <c:txPr>
          <a:bodyPr/>
          <a:lstStyle/>
          <a:p>
            <a:pPr>
              <a:defRPr sz="1800"/>
            </a:pPr>
            <a:endParaRPr lang="en-US"/>
          </a:p>
        </c:txPr>
        <c:crossAx val="50726016"/>
        <c:crosses val="autoZero"/>
        <c:crossBetween val="between"/>
      </c:valAx>
    </c:plotArea>
    <c:legend>
      <c:legendPos val="r"/>
      <c:txPr>
        <a:bodyPr/>
        <a:lstStyle/>
        <a:p>
          <a:pPr>
            <a:defRPr sz="2000"/>
          </a:pPr>
          <a:endParaRPr lang="en-US"/>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300"/>
              <a:t>Revenue Composition of Regular Institutions of Higher Education in PRC</a:t>
            </a:r>
          </a:p>
          <a:p>
            <a:pPr>
              <a:defRPr/>
            </a:pPr>
            <a:r>
              <a:rPr lang="en-US" sz="1300"/>
              <a:t>(in percent)</a:t>
            </a:r>
          </a:p>
        </c:rich>
      </c:tx>
    </c:title>
    <c:plotArea>
      <c:layout/>
      <c:barChart>
        <c:barDir val="col"/>
        <c:grouping val="clustered"/>
        <c:ser>
          <c:idx val="0"/>
          <c:order val="0"/>
          <c:tx>
            <c:strRef>
              <c:f>Trend!$B$3</c:f>
              <c:strCache>
                <c:ptCount val="1"/>
                <c:pt idx="0">
                  <c:v>State funding</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Trend!$B$4:$B$16</c:f>
              <c:numCache>
                <c:formatCode>General</c:formatCode>
                <c:ptCount val="13"/>
                <c:pt idx="0">
                  <c:v>92</c:v>
                </c:pt>
                <c:pt idx="1">
                  <c:v>73</c:v>
                </c:pt>
                <c:pt idx="2">
                  <c:v>71</c:v>
                </c:pt>
                <c:pt idx="3">
                  <c:v>70</c:v>
                </c:pt>
                <c:pt idx="4">
                  <c:v>68</c:v>
                </c:pt>
                <c:pt idx="5">
                  <c:v>65</c:v>
                </c:pt>
                <c:pt idx="6">
                  <c:v>61</c:v>
                </c:pt>
                <c:pt idx="7">
                  <c:v>57</c:v>
                </c:pt>
                <c:pt idx="8">
                  <c:v>54</c:v>
                </c:pt>
                <c:pt idx="9">
                  <c:v>51</c:v>
                </c:pt>
                <c:pt idx="10">
                  <c:v>49</c:v>
                </c:pt>
                <c:pt idx="11">
                  <c:v>47</c:v>
                </c:pt>
                <c:pt idx="12">
                  <c:v>45</c:v>
                </c:pt>
              </c:numCache>
            </c:numRef>
          </c:val>
        </c:ser>
        <c:ser>
          <c:idx val="1"/>
          <c:order val="1"/>
          <c:tx>
            <c:strRef>
              <c:f>Trend!$C$3</c:f>
              <c:strCache>
                <c:ptCount val="1"/>
                <c:pt idx="0">
                  <c:v>Tuition &amp; fees</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Trend!$C$4:$C$16</c:f>
              <c:numCache>
                <c:formatCode>General</c:formatCode>
                <c:ptCount val="13"/>
                <c:pt idx="0">
                  <c:v>6</c:v>
                </c:pt>
                <c:pt idx="1">
                  <c:v>12</c:v>
                </c:pt>
                <c:pt idx="2">
                  <c:v>14</c:v>
                </c:pt>
                <c:pt idx="3">
                  <c:v>14</c:v>
                </c:pt>
                <c:pt idx="4">
                  <c:v>16</c:v>
                </c:pt>
                <c:pt idx="5">
                  <c:v>13</c:v>
                </c:pt>
                <c:pt idx="6">
                  <c:v>17</c:v>
                </c:pt>
                <c:pt idx="7">
                  <c:v>21</c:v>
                </c:pt>
                <c:pt idx="8">
                  <c:v>25</c:v>
                </c:pt>
                <c:pt idx="9">
                  <c:v>27</c:v>
                </c:pt>
                <c:pt idx="10">
                  <c:v>30</c:v>
                </c:pt>
                <c:pt idx="11">
                  <c:v>32</c:v>
                </c:pt>
                <c:pt idx="12">
                  <c:v>34</c:v>
                </c:pt>
              </c:numCache>
            </c:numRef>
          </c:val>
        </c:ser>
        <c:ser>
          <c:idx val="2"/>
          <c:order val="2"/>
          <c:tx>
            <c:strRef>
              <c:f>Trend!$D$3</c:f>
              <c:strCache>
                <c:ptCount val="1"/>
                <c:pt idx="0">
                  <c:v>Other income</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Trend!$D$4:$D$16</c:f>
              <c:numCache>
                <c:formatCode>General</c:formatCode>
                <c:ptCount val="13"/>
                <c:pt idx="0">
                  <c:v>2</c:v>
                </c:pt>
                <c:pt idx="1">
                  <c:v>15</c:v>
                </c:pt>
                <c:pt idx="2">
                  <c:v>15</c:v>
                </c:pt>
                <c:pt idx="3">
                  <c:v>16</c:v>
                </c:pt>
                <c:pt idx="4">
                  <c:v>16</c:v>
                </c:pt>
                <c:pt idx="5">
                  <c:v>22</c:v>
                </c:pt>
                <c:pt idx="6">
                  <c:v>22</c:v>
                </c:pt>
                <c:pt idx="7">
                  <c:v>22</c:v>
                </c:pt>
                <c:pt idx="8">
                  <c:v>21</c:v>
                </c:pt>
                <c:pt idx="9">
                  <c:v>22</c:v>
                </c:pt>
                <c:pt idx="10">
                  <c:v>21</c:v>
                </c:pt>
                <c:pt idx="11">
                  <c:v>21</c:v>
                </c:pt>
                <c:pt idx="12">
                  <c:v>21</c:v>
                </c:pt>
              </c:numCache>
            </c:numRef>
          </c:val>
        </c:ser>
        <c:axId val="50774400"/>
        <c:axId val="50775936"/>
      </c:barChart>
      <c:catAx>
        <c:axId val="50774400"/>
        <c:scaling>
          <c:orientation val="minMax"/>
        </c:scaling>
        <c:axPos val="b"/>
        <c:numFmt formatCode="General" sourceLinked="1"/>
        <c:majorTickMark val="none"/>
        <c:tickLblPos val="nextTo"/>
        <c:crossAx val="50775936"/>
        <c:crosses val="autoZero"/>
        <c:auto val="1"/>
        <c:lblAlgn val="ctr"/>
        <c:lblOffset val="100"/>
      </c:catAx>
      <c:valAx>
        <c:axId val="50775936"/>
        <c:scaling>
          <c:orientation val="minMax"/>
        </c:scaling>
        <c:axPos val="l"/>
        <c:majorGridlines/>
        <c:numFmt formatCode="General" sourceLinked="1"/>
        <c:majorTickMark val="none"/>
        <c:tickLblPos val="nextTo"/>
        <c:crossAx val="50774400"/>
        <c:crosses val="autoZero"/>
        <c:crossBetween val="between"/>
      </c:valAx>
    </c:plotArea>
    <c:legend>
      <c:legendPos val="r"/>
    </c:legend>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CEBFC25-84B0-431E-BD9E-23D02CA6D660}" type="datetimeFigureOut">
              <a:rPr lang="en-US"/>
              <a:pPr>
                <a:defRPr/>
              </a:pPr>
              <a:t>4/10/2012</a:t>
            </a:fld>
            <a:endParaRPr lang="en-US"/>
          </a:p>
        </p:txBody>
      </p:sp>
      <p:sp>
        <p:nvSpPr>
          <p:cNvPr id="4" name="Footer Placeholder 3"/>
          <p:cNvSpPr>
            <a:spLocks noGrp="1"/>
          </p:cNvSpPr>
          <p:nvPr>
            <p:ph type="ftr" sz="quarter" idx="2"/>
          </p:nvPr>
        </p:nvSpPr>
        <p:spPr>
          <a:xfrm>
            <a:off x="0" y="6657975"/>
            <a:ext cx="4029075" cy="3508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5265738" y="6657975"/>
            <a:ext cx="4029075" cy="350838"/>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01F4F5C-98D8-4929-85E9-08B9466461A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65586A1-DB42-4CCA-8FE2-69511B660463}" type="datetimeFigureOut">
              <a:rPr lang="en-US"/>
              <a:pPr>
                <a:defRPr/>
              </a:pPr>
              <a:t>4/10/2012</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30275" y="3330575"/>
            <a:ext cx="7435850" cy="31543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657975"/>
            <a:ext cx="4029075" cy="3508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5738" y="6657975"/>
            <a:ext cx="4029075" cy="350838"/>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A7AF0ED-2AAE-490B-B616-4C67F3952F7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D90E79-808C-4845-87BD-77D0613FE9A7}" type="slidenum">
              <a:rPr lang="en-US">
                <a:cs typeface="Arial" charset="0"/>
              </a:rPr>
              <a:pPr fontAlgn="base">
                <a:spcBef>
                  <a:spcPct val="0"/>
                </a:spcBef>
                <a:spcAft>
                  <a:spcPct val="0"/>
                </a:spcAft>
              </a:pPr>
              <a:t>17</a:t>
            </a:fld>
            <a:endParaRPr lang="en-US">
              <a:cs typeface="Arial" charset="0"/>
            </a:endParaRPr>
          </a:p>
        </p:txBody>
      </p:sp>
      <p:sp>
        <p:nvSpPr>
          <p:cNvPr id="389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74668E-065E-439B-B14F-29835F38CCF6}" type="slidenum">
              <a:rPr lang="en-US">
                <a:cs typeface="Arial" charset="0"/>
              </a:rPr>
              <a:pPr fontAlgn="base">
                <a:spcBef>
                  <a:spcPct val="0"/>
                </a:spcBef>
                <a:spcAft>
                  <a:spcPct val="0"/>
                </a:spcAft>
              </a:pPr>
              <a:t>19</a:t>
            </a:fld>
            <a:endParaRPr lang="en-US">
              <a:cs typeface="Arial" charset="0"/>
            </a:endParaRPr>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281737-46EB-4807-93B6-60CF6E79763B}" type="slidenum">
              <a:rPr lang="en-US">
                <a:cs typeface="Arial" charset="0"/>
              </a:rPr>
              <a:pPr fontAlgn="base">
                <a:spcBef>
                  <a:spcPct val="0"/>
                </a:spcBef>
                <a:spcAft>
                  <a:spcPct val="0"/>
                </a:spcAft>
              </a:pPr>
              <a:t>20</a:t>
            </a:fld>
            <a:endParaRPr lang="en-US">
              <a:cs typeface="Arial" charset="0"/>
            </a:endParaRPr>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04E05-F77C-4237-BAF0-E7D524DB068A}" type="slidenum">
              <a:rPr lang="en-US">
                <a:cs typeface="Arial" charset="0"/>
              </a:rPr>
              <a:pPr fontAlgn="base">
                <a:spcBef>
                  <a:spcPct val="0"/>
                </a:spcBef>
                <a:spcAft>
                  <a:spcPct val="0"/>
                </a:spcAft>
              </a:pPr>
              <a:t>22</a:t>
            </a:fld>
            <a:endParaRPr lang="en-US">
              <a:cs typeface="Arial" charset="0"/>
            </a:endParaRPr>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7B95F5-F21B-4DEE-9762-D84275971DF1}" type="slidenum">
              <a:rPr lang="en-US">
                <a:cs typeface="Arial" charset="0"/>
              </a:rPr>
              <a:pPr fontAlgn="base">
                <a:spcBef>
                  <a:spcPct val="0"/>
                </a:spcBef>
                <a:spcAft>
                  <a:spcPct val="0"/>
                </a:spcAft>
              </a:pPr>
              <a:t>23</a:t>
            </a:fld>
            <a:endParaRPr lang="en-US">
              <a:cs typeface="Arial" charset="0"/>
            </a:endParaRPr>
          </a:p>
        </p:txBody>
      </p:sp>
      <p:sp>
        <p:nvSpPr>
          <p:cNvPr id="501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F75A7C-E329-4FA9-B0EA-F58416483A25}" type="slidenum">
              <a:rPr lang="en-US">
                <a:cs typeface="Arial" charset="0"/>
              </a:rPr>
              <a:pPr fontAlgn="base">
                <a:spcBef>
                  <a:spcPct val="0"/>
                </a:spcBef>
                <a:spcAft>
                  <a:spcPct val="0"/>
                </a:spcAft>
              </a:pPr>
              <a:t>42</a:t>
            </a:fld>
            <a:endParaRPr lang="en-US">
              <a:cs typeface="Arial" charset="0"/>
            </a:endParaRPr>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B79C94-2927-4E40-A0B7-84C59C594AFF}" type="slidenum">
              <a:rPr lang="en-US">
                <a:cs typeface="Arial" charset="0"/>
              </a:rPr>
              <a:pPr fontAlgn="base">
                <a:spcBef>
                  <a:spcPct val="0"/>
                </a:spcBef>
                <a:spcAft>
                  <a:spcPct val="0"/>
                </a:spcAft>
              </a:pPr>
              <a:t>44</a:t>
            </a:fld>
            <a:endParaRPr lang="en-US">
              <a:cs typeface="Arial" charset="0"/>
            </a:endParaRPr>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DFE0B17-ECB5-489D-86E6-23A78BE4A43C}" type="datetime1">
              <a:rPr lang="en-US"/>
              <a:pPr>
                <a:defRPr/>
              </a:pPr>
              <a:t>4/10/2012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lvl1pPr>
              <a:defRPr/>
            </a:lvl1pPr>
          </a:lstStyle>
          <a:p>
            <a:pPr>
              <a:defRPr/>
            </a:pPr>
            <a:fld id="{8D4BC54C-BC63-4588-94AA-1F831FCBE20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C2B15AE-7C63-4354-9E57-B46866BD5D1F}" type="datetime1">
              <a:rPr lang="en-US"/>
              <a:pPr>
                <a:defRPr/>
              </a:pPr>
              <a:t>4/10/2012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lvl1pPr>
              <a:defRPr/>
            </a:lvl1pPr>
          </a:lstStyle>
          <a:p>
            <a:pPr>
              <a:defRPr/>
            </a:pPr>
            <a:fld id="{46F4AB37-EC51-4C62-B1EB-5149B4CA743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847950-D5FA-425D-B04B-2808D79F594D}" type="datetime1">
              <a:rPr lang="en-US"/>
              <a:pPr>
                <a:defRPr/>
              </a:pPr>
              <a:t>4/10/2012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lvl1pPr>
              <a:defRPr/>
            </a:lvl1pPr>
          </a:lstStyle>
          <a:p>
            <a:pPr>
              <a:defRPr/>
            </a:pPr>
            <a:fld id="{5A15BB66-81DF-4CB0-97ED-4569CCD64F7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69FF01-DD19-4D1A-8866-683722DB72AC}" type="datetime1">
              <a:rPr lang="en-US"/>
              <a:pPr>
                <a:defRPr/>
              </a:pPr>
              <a:t>4/10/2012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lvl1pPr>
              <a:defRPr/>
            </a:lvl1pPr>
          </a:lstStyle>
          <a:p>
            <a:pPr>
              <a:defRPr/>
            </a:pPr>
            <a:fld id="{72D38148-507C-4949-A66E-EF25FABF90B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3EBAA9C-2302-435F-A08F-20DACF2C82E9}" type="datetime1">
              <a:rPr lang="en-US"/>
              <a:pPr>
                <a:defRPr/>
              </a:pPr>
              <a:t>4/10/2012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lvl1pPr>
              <a:defRPr/>
            </a:lvl1pPr>
          </a:lstStyle>
          <a:p>
            <a:pPr>
              <a:defRPr/>
            </a:pPr>
            <a:fld id="{3810E10D-1D18-48FB-B524-76588C4B712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DCE96FD-F48A-4C0F-B447-B1754A93833E}" type="datetime1">
              <a:rPr lang="en-US"/>
              <a:pPr>
                <a:defRPr/>
              </a:pPr>
              <a:t>4/10/2012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7" name="Slide Number Placeholder 5"/>
          <p:cNvSpPr>
            <a:spLocks noGrp="1"/>
          </p:cNvSpPr>
          <p:nvPr>
            <p:ph type="sldNum" sz="quarter" idx="12"/>
          </p:nvPr>
        </p:nvSpPr>
        <p:spPr/>
        <p:txBody>
          <a:bodyPr/>
          <a:lstStyle>
            <a:lvl1pPr>
              <a:defRPr/>
            </a:lvl1pPr>
          </a:lstStyle>
          <a:p>
            <a:pPr>
              <a:defRPr/>
            </a:pPr>
            <a:fld id="{00A0A93B-D836-4F93-BC3D-520DEE5F70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0DC807F-A39F-455E-8586-DFEBDBD40BCF}" type="datetime1">
              <a:rPr lang="en-US"/>
              <a:pPr>
                <a:defRPr/>
              </a:pPr>
              <a:t>4/10/2012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9" name="Slide Number Placeholder 5"/>
          <p:cNvSpPr>
            <a:spLocks noGrp="1"/>
          </p:cNvSpPr>
          <p:nvPr>
            <p:ph type="sldNum" sz="quarter" idx="12"/>
          </p:nvPr>
        </p:nvSpPr>
        <p:spPr/>
        <p:txBody>
          <a:bodyPr/>
          <a:lstStyle>
            <a:lvl1pPr>
              <a:defRPr/>
            </a:lvl1pPr>
          </a:lstStyle>
          <a:p>
            <a:pPr>
              <a:defRPr/>
            </a:pPr>
            <a:fld id="{79E234BE-1542-40BC-9388-FFB8F5AB446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9D35F1E-F664-4EAC-90A8-CC7F476F84CC}" type="datetime1">
              <a:rPr lang="en-US"/>
              <a:pPr>
                <a:defRPr/>
              </a:pPr>
              <a:t>4/10/2012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5" name="Slide Number Placeholder 5"/>
          <p:cNvSpPr>
            <a:spLocks noGrp="1"/>
          </p:cNvSpPr>
          <p:nvPr>
            <p:ph type="sldNum" sz="quarter" idx="12"/>
          </p:nvPr>
        </p:nvSpPr>
        <p:spPr/>
        <p:txBody>
          <a:bodyPr/>
          <a:lstStyle>
            <a:lvl1pPr>
              <a:defRPr/>
            </a:lvl1pPr>
          </a:lstStyle>
          <a:p>
            <a:pPr>
              <a:defRPr/>
            </a:pPr>
            <a:fld id="{1CB0747D-8549-43F9-905E-F5A48ED362B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067C6CD-8E21-40AF-9C18-EC84501A3C06}" type="datetime1">
              <a:rPr lang="en-US"/>
              <a:pPr>
                <a:defRPr/>
              </a:pPr>
              <a:t>4/10/2012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4" name="Slide Number Placeholder 5"/>
          <p:cNvSpPr>
            <a:spLocks noGrp="1"/>
          </p:cNvSpPr>
          <p:nvPr>
            <p:ph type="sldNum" sz="quarter" idx="12"/>
          </p:nvPr>
        </p:nvSpPr>
        <p:spPr/>
        <p:txBody>
          <a:bodyPr/>
          <a:lstStyle>
            <a:lvl1pPr>
              <a:defRPr/>
            </a:lvl1pPr>
          </a:lstStyle>
          <a:p>
            <a:pPr>
              <a:defRPr/>
            </a:pPr>
            <a:fld id="{BD9D03B1-3998-40CA-8E91-0916168058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40D1CB-C87A-4A19-B6A1-04E1CAEE6C78}" type="datetime1">
              <a:rPr lang="en-US"/>
              <a:pPr>
                <a:defRPr/>
              </a:pPr>
              <a:t>4/10/2012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7" name="Slide Number Placeholder 5"/>
          <p:cNvSpPr>
            <a:spLocks noGrp="1"/>
          </p:cNvSpPr>
          <p:nvPr>
            <p:ph type="sldNum" sz="quarter" idx="12"/>
          </p:nvPr>
        </p:nvSpPr>
        <p:spPr/>
        <p:txBody>
          <a:bodyPr/>
          <a:lstStyle>
            <a:lvl1pPr>
              <a:defRPr/>
            </a:lvl1pPr>
          </a:lstStyle>
          <a:p>
            <a:pPr>
              <a:defRPr/>
            </a:pPr>
            <a:fld id="{273462C8-0B87-4AA2-9133-357CF44307F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715FC1-ABB3-4122-BB72-480B17654997}" type="datetime1">
              <a:rPr lang="en-US"/>
              <a:pPr>
                <a:defRPr/>
              </a:pPr>
              <a:t>4/10/2012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Higher Education China and India (c) Shyam Sunder</a:t>
            </a:r>
          </a:p>
        </p:txBody>
      </p:sp>
      <p:sp>
        <p:nvSpPr>
          <p:cNvPr id="7" name="Slide Number Placeholder 5"/>
          <p:cNvSpPr>
            <a:spLocks noGrp="1"/>
          </p:cNvSpPr>
          <p:nvPr>
            <p:ph type="sldNum" sz="quarter" idx="12"/>
          </p:nvPr>
        </p:nvSpPr>
        <p:spPr/>
        <p:txBody>
          <a:bodyPr/>
          <a:lstStyle>
            <a:lvl1pPr>
              <a:defRPr/>
            </a:lvl1pPr>
          </a:lstStyle>
          <a:p>
            <a:pPr>
              <a:defRPr/>
            </a:pPr>
            <a:fld id="{EFA1B493-3F92-49C1-B198-41EDC66BD3B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3AC0E44E-F1BF-4711-985C-FF61A6B308DA}" type="datetime1">
              <a:rPr lang="en-US"/>
              <a:pPr>
                <a:defRPr/>
              </a:pPr>
              <a:t>4/10/2012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r>
              <a:rPr lang="en-US"/>
              <a:t>Higher Education China and India (c) Shyam Sunder</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589ADAC1-4803-4872-A3CA-B810775E557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Manmohan_Singh"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som.yale.edu/faculty/sunder" TargetMode="External"/><Relationship Id="rId2" Type="http://schemas.openxmlformats.org/officeDocument/2006/relationships/hyperlink" Target="mailto:Shyam.Sunder@yale.edu"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r>
              <a:rPr lang="en-US" b="1" smtClean="0"/>
              <a:t>Higher Education in India and China</a:t>
            </a:r>
          </a:p>
        </p:txBody>
      </p:sp>
      <p:sp>
        <p:nvSpPr>
          <p:cNvPr id="3" name="Subtitle 2"/>
          <p:cNvSpPr>
            <a:spLocks noGrp="1"/>
          </p:cNvSpPr>
          <p:nvPr>
            <p:ph type="subTitle" idx="1"/>
          </p:nvPr>
        </p:nvSpPr>
        <p:spPr/>
        <p:txBody>
          <a:bodyPr rtlCol="0">
            <a:normAutofit fontScale="85000" lnSpcReduction="20000"/>
          </a:bodyPr>
          <a:lstStyle/>
          <a:p>
            <a:pPr fontAlgn="auto">
              <a:spcAft>
                <a:spcPts val="0"/>
              </a:spcAft>
              <a:buFont typeface="Arial" pitchFamily="34" charset="0"/>
              <a:buNone/>
              <a:defRPr/>
            </a:pPr>
            <a:r>
              <a:rPr lang="en-US" dirty="0" smtClean="0"/>
              <a:t>Shyam Sunder</a:t>
            </a:r>
          </a:p>
          <a:p>
            <a:pPr fontAlgn="auto">
              <a:spcAft>
                <a:spcPts val="0"/>
              </a:spcAft>
              <a:buFont typeface="Arial" pitchFamily="34" charset="0"/>
              <a:buNone/>
              <a:defRPr/>
            </a:pPr>
            <a:r>
              <a:rPr lang="en-US" dirty="0" smtClean="0"/>
              <a:t>Yale University</a:t>
            </a:r>
          </a:p>
          <a:p>
            <a:pPr fontAlgn="auto">
              <a:spcAft>
                <a:spcPts val="0"/>
              </a:spcAft>
              <a:buFont typeface="Arial" pitchFamily="34" charset="0"/>
              <a:buNone/>
              <a:defRPr/>
            </a:pPr>
            <a:r>
              <a:rPr lang="en-US" dirty="0" smtClean="0"/>
              <a:t>Bridging Nations’ India-China Center</a:t>
            </a:r>
          </a:p>
          <a:p>
            <a:pPr fontAlgn="auto">
              <a:spcAft>
                <a:spcPts val="0"/>
              </a:spcAft>
              <a:buFont typeface="Arial" pitchFamily="34" charset="0"/>
              <a:buNone/>
              <a:defRPr/>
            </a:pPr>
            <a:r>
              <a:rPr lang="en-US" dirty="0" smtClean="0"/>
              <a:t>Pune, India, March 5, 2012</a:t>
            </a:r>
            <a:endParaRPr lang="en-US"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3"/>
          <p:cNvSpPr>
            <a:spLocks noGrp="1"/>
          </p:cNvSpPr>
          <p:nvPr>
            <p:ph type="title"/>
          </p:nvPr>
        </p:nvSpPr>
        <p:spPr/>
        <p:txBody>
          <a:bodyPr/>
          <a:lstStyle/>
          <a:p>
            <a:r>
              <a:rPr lang="en-US" sz="2400" b="1" smtClean="0"/>
              <a:t>Delhi, Kanpur and Bombay IIT Students’ main reasons for not wanting to do PhD in India</a:t>
            </a:r>
            <a:endParaRPr lang="en-US" sz="2400" smtClean="0"/>
          </a:p>
        </p:txBody>
      </p:sp>
      <p:graphicFrame>
        <p:nvGraphicFramePr>
          <p:cNvPr id="5" name="Table 4"/>
          <p:cNvGraphicFramePr>
            <a:graphicFrameLocks noGrp="1"/>
          </p:cNvGraphicFramePr>
          <p:nvPr/>
        </p:nvGraphicFramePr>
        <p:xfrm>
          <a:off x="685800" y="1371600"/>
          <a:ext cx="7696200" cy="5410204"/>
        </p:xfrm>
        <a:graphic>
          <a:graphicData uri="http://schemas.openxmlformats.org/drawingml/2006/table">
            <a:tbl>
              <a:tblPr>
                <a:tableStyleId>{5C22544A-7EE6-4342-B048-85BDC9FD1C3A}</a:tableStyleId>
              </a:tblPr>
              <a:tblGrid>
                <a:gridCol w="5451474"/>
                <a:gridCol w="730426"/>
                <a:gridCol w="801688"/>
                <a:gridCol w="712612"/>
              </a:tblGrid>
              <a:tr h="249154">
                <a:tc>
                  <a:txBody>
                    <a:bodyPr/>
                    <a:lstStyle/>
                    <a:p>
                      <a:pPr marL="0" marR="0">
                        <a:spcBef>
                          <a:spcPts val="0"/>
                        </a:spcBef>
                        <a:spcAft>
                          <a:spcPts val="0"/>
                        </a:spcAft>
                      </a:pPr>
                      <a:r>
                        <a:rPr lang="en-US" sz="1400" b="1" dirty="0">
                          <a:effectLst/>
                        </a:rPr>
                        <a:t>Reason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IITD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IITK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IITB</a:t>
                      </a:r>
                      <a:endParaRPr lang="en-US" sz="1400" b="1" dirty="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PhD takes too much time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47.0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24.2</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Doing a good PhD in India is not possible as research work in India is poor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5.3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Indian PhD has low market value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35.0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12.1</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Faculty who taught me doesn't inspire me to take up higher studies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26.0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Do not want to spend another few years as a student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25.0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0.0</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Have just not thought about PhD and career options with it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21.0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54.7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36.4</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 do not want to be an academician (and that is what PhDs do)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20.0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22.7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33.3</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Faculty and their research is not known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6.7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Job options after PhD are few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41.3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37.4</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Attraction of settling abroad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16.0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6.7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3.0</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Range of research areas available in India are limited as compared to foreign universities</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38.7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31.3</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 expect to get a good job, so why should I do a PhD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34.3</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There are too many courses which one has to do before starting research work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4.0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17.2</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a:effectLst/>
                        </a:rPr>
                        <a:t>Would not be able to get admission in IITs/IISc or other top places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3.0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12.0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19.2</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a:effectLst/>
                        </a:rPr>
                        <a:t>PhD is too difficult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9.3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22.2</a:t>
                      </a:r>
                      <a:endParaRPr lang="en-US" sz="1400" dirty="0">
                        <a:effectLst/>
                        <a:latin typeface="Times New Roman"/>
                        <a:ea typeface="MS Mincho"/>
                      </a:endParaRPr>
                    </a:p>
                  </a:txBody>
                  <a:tcPr marL="68580" marR="68580" marT="0" marB="0"/>
                </a:tc>
              </a:tr>
            </a:tbl>
          </a:graphicData>
        </a:graphic>
      </p:graphicFrame>
      <p:sp>
        <p:nvSpPr>
          <p:cNvPr id="6" name="Date Placeholder 5"/>
          <p:cNvSpPr>
            <a:spLocks noGrp="1"/>
          </p:cNvSpPr>
          <p:nvPr>
            <p:ph type="dt" sz="quarter" idx="10"/>
          </p:nvPr>
        </p:nvSpPr>
        <p:spPr/>
        <p:txBody>
          <a:bodyPr/>
          <a:lstStyle/>
          <a:p>
            <a:pPr>
              <a:defRPr/>
            </a:pPr>
            <a:fld id="{162A0484-B514-254B-BD6A-CFEC82328343}" type="datetime1">
              <a:rPr lang="en-US"/>
              <a:pPr>
                <a:defRPr/>
              </a:pPr>
              <a:t>4/10/2012</a:t>
            </a:fld>
            <a:endParaRPr lang="en-US"/>
          </a:p>
        </p:txBody>
      </p:sp>
      <p:sp>
        <p:nvSpPr>
          <p:cNvPr id="7" name="Footer Placeholder 6"/>
          <p:cNvSpPr>
            <a:spLocks noGrp="1"/>
          </p:cNvSpPr>
          <p:nvPr>
            <p:ph type="ftr" sz="quarter" idx="11"/>
          </p:nvPr>
        </p:nvSpPr>
        <p:spPr/>
        <p:txBody>
          <a:bodyPr/>
          <a:lstStyle/>
          <a:p>
            <a:pPr>
              <a:defRPr/>
            </a:pPr>
            <a:r>
              <a:rPr lang="en-US"/>
              <a:t>Higher Education China and India (c) Shyam Sunder</a:t>
            </a:r>
          </a:p>
        </p:txBody>
      </p:sp>
      <p:sp>
        <p:nvSpPr>
          <p:cNvPr id="8" name="Slide Number Placeholder 7"/>
          <p:cNvSpPr>
            <a:spLocks noGrp="1"/>
          </p:cNvSpPr>
          <p:nvPr>
            <p:ph type="sldNum" sz="quarter" idx="12"/>
          </p:nvPr>
        </p:nvSpPr>
        <p:spPr/>
        <p:txBody>
          <a:bodyPr/>
          <a:lstStyle/>
          <a:p>
            <a:pPr>
              <a:defRPr/>
            </a:pPr>
            <a:fld id="{DB196F75-1D34-4038-9715-8D1BD0F8E66A}" type="slidenum">
              <a:rPr lang="en-US"/>
              <a:pPr>
                <a:defRPr/>
              </a:pPr>
              <a:t>10</a:t>
            </a:fld>
            <a:endParaRPr lang="en-US"/>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2800" b="1" smtClean="0"/>
              <a:t>Delhi, Kanpur and Bombay IIT Students’ Changes that will make the consider doing PhD in India</a:t>
            </a:r>
            <a:endParaRPr lang="en-US" sz="2800" smtClean="0"/>
          </a:p>
        </p:txBody>
      </p:sp>
      <p:graphicFrame>
        <p:nvGraphicFramePr>
          <p:cNvPr id="4" name="Table 3"/>
          <p:cNvGraphicFramePr>
            <a:graphicFrameLocks noGrp="1"/>
          </p:cNvGraphicFramePr>
          <p:nvPr/>
        </p:nvGraphicFramePr>
        <p:xfrm>
          <a:off x="152400" y="1295400"/>
          <a:ext cx="8991600" cy="5562602"/>
        </p:xfrm>
        <a:graphic>
          <a:graphicData uri="http://schemas.openxmlformats.org/drawingml/2006/table">
            <a:tbl>
              <a:tblPr>
                <a:tableStyleId>{5C22544A-7EE6-4342-B048-85BDC9FD1C3A}</a:tableStyleId>
              </a:tblPr>
              <a:tblGrid>
                <a:gridCol w="6264980"/>
                <a:gridCol w="957439"/>
                <a:gridCol w="936625"/>
                <a:gridCol w="832556"/>
              </a:tblGrid>
              <a:tr h="391733">
                <a:tc>
                  <a:txBody>
                    <a:bodyPr/>
                    <a:lstStyle/>
                    <a:p>
                      <a:pPr marL="0" marR="0">
                        <a:spcBef>
                          <a:spcPts val="0"/>
                        </a:spcBef>
                        <a:spcAft>
                          <a:spcPts val="0"/>
                        </a:spcAft>
                      </a:pPr>
                      <a:r>
                        <a:rPr lang="en-US" sz="1600" b="1" dirty="0">
                          <a:effectLst/>
                        </a:rPr>
                        <a:t>Option</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IITD </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IITK </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IITB </a:t>
                      </a:r>
                      <a:endParaRPr lang="en-US" sz="1600" b="1" dirty="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job opportunities after PhD increase and provide a compensation of more than `100,000 per month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56.0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32.0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40.4</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Part-time program option of doing PhD while in job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7.1</a:t>
                      </a:r>
                      <a:endParaRPr lang="en-US" sz="160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PhD program involves collaboration with R&amp;D groups in companies in India including internship stints for PhD scholars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17.3</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22.2</a:t>
                      </a:r>
                      <a:endParaRPr lang="en-US" sz="1600">
                        <a:effectLst/>
                        <a:latin typeface="Times New Roman"/>
                        <a:ea typeface="MS Mincho"/>
                      </a:endParaRPr>
                    </a:p>
                  </a:txBody>
                  <a:tcPr marL="68580" marR="68580" marT="0" marB="0"/>
                </a:tc>
              </a:tr>
              <a:tr h="940158">
                <a:tc>
                  <a:txBody>
                    <a:bodyPr/>
                    <a:lstStyle/>
                    <a:p>
                      <a:pPr marL="0" marR="0">
                        <a:spcBef>
                          <a:spcPts val="0"/>
                        </a:spcBef>
                        <a:spcAft>
                          <a:spcPts val="0"/>
                        </a:spcAft>
                      </a:pPr>
                      <a:r>
                        <a:rPr lang="en-US" sz="1600" dirty="0">
                          <a:effectLst/>
                        </a:rPr>
                        <a:t>If the PhD degree is a joint degree between an Indian Institution and a foreign university (with at least one year being spent in the foreign university)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44.0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32.3</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If the stipend of PhD scholars is increased to about `20K per month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34.7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33.3</a:t>
                      </a:r>
                      <a:endParaRPr lang="en-US" sz="160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PhD program involves spending (on scholarship) at least one-year in a research group in an overseas University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44.0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37.4</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If the duration of PhD is reduced so it can be completed in four years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28.0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21.3</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14.1</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More information on programmes and opportunities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25.0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42.7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49.5</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If the course work in PhD is reduced and the focus is mostly on research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19.0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20.0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23.2</a:t>
                      </a:r>
                      <a:endParaRPr lang="en-US" sz="1600" dirty="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Removal of compulsory GATE exam for admission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38.7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40.4</a:t>
                      </a:r>
                      <a:endParaRPr lang="en-US" sz="1600" dirty="0">
                        <a:effectLst/>
                        <a:latin typeface="Times New Roman"/>
                        <a:ea typeface="MS Mincho"/>
                      </a:endParaRPr>
                    </a:p>
                  </a:txBody>
                  <a:tcPr marL="68580" marR="68580" marT="0" marB="0"/>
                </a:tc>
              </a:tr>
            </a:tbl>
          </a:graphicData>
        </a:graphic>
      </p:graphicFrame>
      <p:sp>
        <p:nvSpPr>
          <p:cNvPr id="5" name="Date Placeholder 4"/>
          <p:cNvSpPr>
            <a:spLocks noGrp="1"/>
          </p:cNvSpPr>
          <p:nvPr>
            <p:ph type="dt" sz="quarter" idx="10"/>
          </p:nvPr>
        </p:nvSpPr>
        <p:spPr/>
        <p:txBody>
          <a:bodyPr/>
          <a:lstStyle/>
          <a:p>
            <a:pPr>
              <a:defRPr/>
            </a:pPr>
            <a:fld id="{F9E76D55-C22D-504B-BE39-875A9471C332}" type="datetime1">
              <a:rPr lang="en-US"/>
              <a:pPr>
                <a:defRPr/>
              </a:pPr>
              <a:t>4/10/2012</a:t>
            </a:fld>
            <a:endParaRPr lang="en-US"/>
          </a:p>
        </p:txBody>
      </p:sp>
      <p:sp>
        <p:nvSpPr>
          <p:cNvPr id="6" name="Footer Placeholder 5"/>
          <p:cNvSpPr>
            <a:spLocks noGrp="1"/>
          </p:cNvSpPr>
          <p:nvPr>
            <p:ph type="ftr" sz="quarter" idx="11"/>
          </p:nvPr>
        </p:nvSpPr>
        <p:spPr/>
        <p:txBody>
          <a:bodyPr/>
          <a:lstStyle/>
          <a:p>
            <a:pPr>
              <a:defRPr/>
            </a:pPr>
            <a:r>
              <a:rPr lang="en-US"/>
              <a:t>Higher Education China and India (c) Shyam Sunder</a:t>
            </a:r>
          </a:p>
        </p:txBody>
      </p:sp>
      <p:sp>
        <p:nvSpPr>
          <p:cNvPr id="7" name="Slide Number Placeholder 6"/>
          <p:cNvSpPr>
            <a:spLocks noGrp="1"/>
          </p:cNvSpPr>
          <p:nvPr>
            <p:ph type="sldNum" sz="quarter" idx="12"/>
          </p:nvPr>
        </p:nvSpPr>
        <p:spPr/>
        <p:txBody>
          <a:bodyPr/>
          <a:lstStyle/>
          <a:p>
            <a:pPr>
              <a:defRPr/>
            </a:pPr>
            <a:fld id="{74012C25-82C0-4466-A9BE-476211B767E7}" type="slidenum">
              <a:rPr lang="en-US"/>
              <a:pPr>
                <a:defRPr/>
              </a:pPr>
              <a:t>11</a:t>
            </a:fld>
            <a:endParaRPr lang="en-US"/>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p:txBody>
          <a:bodyPr/>
          <a:lstStyle/>
          <a:p>
            <a:pPr>
              <a:defRPr/>
            </a:pPr>
            <a:fld id="{9ABF5BBA-C1C2-2C45-B782-32E919F936D6}" type="datetime1">
              <a:rPr lang="en-US"/>
              <a:pPr>
                <a:defRPr/>
              </a:pPr>
              <a:t>4/10/2012</a:t>
            </a:fld>
            <a:endParaRPr lang="en-US"/>
          </a:p>
        </p:txBody>
      </p:sp>
      <p:sp>
        <p:nvSpPr>
          <p:cNvPr id="4" name="Footer Placeholder 3"/>
          <p:cNvSpPr>
            <a:spLocks noGrp="1"/>
          </p:cNvSpPr>
          <p:nvPr>
            <p:ph type="ftr" sz="quarter" idx="11"/>
          </p:nvPr>
        </p:nvSpPr>
        <p:spPr/>
        <p:txBody>
          <a:bodyPr/>
          <a:lstStyle/>
          <a:p>
            <a:pPr>
              <a:defRPr/>
            </a:pPr>
            <a:r>
              <a:rPr lang="en-US"/>
              <a:t>Higher Education China and India (c) Shyam Sunder</a:t>
            </a:r>
          </a:p>
        </p:txBody>
      </p:sp>
      <p:sp>
        <p:nvSpPr>
          <p:cNvPr id="5" name="Slide Number Placeholder 4"/>
          <p:cNvSpPr>
            <a:spLocks noGrp="1"/>
          </p:cNvSpPr>
          <p:nvPr>
            <p:ph type="sldNum" sz="quarter" idx="12"/>
          </p:nvPr>
        </p:nvSpPr>
        <p:spPr/>
        <p:txBody>
          <a:bodyPr/>
          <a:lstStyle/>
          <a:p>
            <a:pPr>
              <a:defRPr/>
            </a:pPr>
            <a:fld id="{FC3FF82B-DE9B-4FCA-88DB-32D0A6BC20B2}" type="slidenum">
              <a:rPr lang="en-US"/>
              <a:pPr>
                <a:defRPr/>
              </a:pPr>
              <a:t>12</a:t>
            </a:fld>
            <a:endParaRPr lang="en-US"/>
          </a:p>
        </p:txBody>
      </p:sp>
      <p:graphicFrame>
        <p:nvGraphicFramePr>
          <p:cNvPr id="6" name="Chart 5"/>
          <p:cNvGraphicFramePr>
            <a:graphicFrameLocks/>
          </p:cNvGraphicFramePr>
          <p:nvPr/>
        </p:nvGraphicFramePr>
        <p:xfrm>
          <a:off x="457200" y="381000"/>
          <a:ext cx="8229600" cy="5867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p:txBody>
          <a:bodyPr/>
          <a:lstStyle/>
          <a:p>
            <a:pPr>
              <a:defRPr/>
            </a:pPr>
            <a:fld id="{9ABF5BBA-C1C2-2C45-B782-32E919F936D6}" type="datetime1">
              <a:rPr lang="en-US"/>
              <a:pPr>
                <a:defRPr/>
              </a:pPr>
              <a:t>4/10/2012</a:t>
            </a:fld>
            <a:endParaRPr lang="en-US"/>
          </a:p>
        </p:txBody>
      </p:sp>
      <p:sp>
        <p:nvSpPr>
          <p:cNvPr id="4" name="Footer Placeholder 3"/>
          <p:cNvSpPr>
            <a:spLocks noGrp="1"/>
          </p:cNvSpPr>
          <p:nvPr>
            <p:ph type="ftr" sz="quarter" idx="11"/>
          </p:nvPr>
        </p:nvSpPr>
        <p:spPr/>
        <p:txBody>
          <a:bodyPr/>
          <a:lstStyle/>
          <a:p>
            <a:pPr>
              <a:defRPr/>
            </a:pPr>
            <a:r>
              <a:rPr lang="en-US"/>
              <a:t>Higher Education China and India (c) Shyam Sunder</a:t>
            </a:r>
          </a:p>
        </p:txBody>
      </p:sp>
      <p:sp>
        <p:nvSpPr>
          <p:cNvPr id="5" name="Slide Number Placeholder 4"/>
          <p:cNvSpPr>
            <a:spLocks noGrp="1"/>
          </p:cNvSpPr>
          <p:nvPr>
            <p:ph type="sldNum" sz="quarter" idx="12"/>
          </p:nvPr>
        </p:nvSpPr>
        <p:spPr/>
        <p:txBody>
          <a:bodyPr/>
          <a:lstStyle/>
          <a:p>
            <a:pPr>
              <a:defRPr/>
            </a:pPr>
            <a:fld id="{278EDFD0-C9E7-41A8-8DA0-E1A511F05513}" type="slidenum">
              <a:rPr lang="en-US"/>
              <a:pPr>
                <a:defRPr/>
              </a:pPr>
              <a:t>13</a:t>
            </a:fld>
            <a:endParaRPr lang="en-US"/>
          </a:p>
        </p:txBody>
      </p:sp>
      <p:graphicFrame>
        <p:nvGraphicFramePr>
          <p:cNvPr id="6" name="Chart 5"/>
          <p:cNvGraphicFramePr>
            <a:graphicFrameLocks/>
          </p:cNvGraphicFramePr>
          <p:nvPr/>
        </p:nvGraphicFramePr>
        <p:xfrm>
          <a:off x="457200" y="457200"/>
          <a:ext cx="8305800" cy="5867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3"/>
          <p:cNvSpPr>
            <a:spLocks noGrp="1"/>
          </p:cNvSpPr>
          <p:nvPr>
            <p:ph type="title"/>
          </p:nvPr>
        </p:nvSpPr>
        <p:spPr>
          <a:xfrm>
            <a:off x="457200" y="274638"/>
            <a:ext cx="8229600" cy="944562"/>
          </a:xfrm>
        </p:spPr>
        <p:txBody>
          <a:bodyPr/>
          <a:lstStyle/>
          <a:p>
            <a:r>
              <a:rPr lang="en-US" b="1" smtClean="0"/>
              <a:t>World University Rankings</a:t>
            </a:r>
            <a:endParaRPr lang="en-US" smtClean="0"/>
          </a:p>
        </p:txBody>
      </p:sp>
      <p:graphicFrame>
        <p:nvGraphicFramePr>
          <p:cNvPr id="5" name="Table 4"/>
          <p:cNvGraphicFramePr>
            <a:graphicFrameLocks noGrp="1"/>
          </p:cNvGraphicFramePr>
          <p:nvPr/>
        </p:nvGraphicFramePr>
        <p:xfrm>
          <a:off x="990600" y="1143000"/>
          <a:ext cx="7391400" cy="5907088"/>
        </p:xfrm>
        <a:graphic>
          <a:graphicData uri="http://schemas.openxmlformats.org/drawingml/2006/table">
            <a:tbl>
              <a:tblPr firstRow="1" firstCol="1" lastRow="1" bandRow="1" bandCol="1">
                <a:tableStyleId>{5C22544A-7EE6-4342-B048-85BDC9FD1C3A}</a:tableStyleId>
              </a:tblPr>
              <a:tblGrid>
                <a:gridCol w="1231900"/>
                <a:gridCol w="1231900"/>
                <a:gridCol w="1231900"/>
                <a:gridCol w="1231900"/>
                <a:gridCol w="1231900"/>
                <a:gridCol w="1231900"/>
              </a:tblGrid>
              <a:tr h="481555">
                <a:tc>
                  <a:txBody>
                    <a:bodyPr/>
                    <a:lstStyle/>
                    <a:p>
                      <a:pPr marL="0" marR="0" algn="ctr">
                        <a:spcBef>
                          <a:spcPts val="0"/>
                        </a:spcBef>
                        <a:spcAft>
                          <a:spcPts val="0"/>
                        </a:spcAft>
                      </a:pPr>
                      <a:r>
                        <a:rPr lang="en-US" sz="1200" dirty="0">
                          <a:effectLst/>
                        </a:rPr>
                        <a:t> </a:t>
                      </a:r>
                      <a:endParaRPr lang="en-US" sz="12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600" dirty="0">
                          <a:effectLst/>
                        </a:rPr>
                        <a:t>Population</a:t>
                      </a:r>
                    </a:p>
                    <a:p>
                      <a:pPr marL="0" marR="0" algn="ctr">
                        <a:spcBef>
                          <a:spcPts val="0"/>
                        </a:spcBef>
                        <a:spcAft>
                          <a:spcPts val="0"/>
                        </a:spcAft>
                      </a:pPr>
                      <a:r>
                        <a:rPr lang="en-US" sz="1600" dirty="0">
                          <a:effectLst/>
                        </a:rPr>
                        <a:t>(millions)</a:t>
                      </a:r>
                      <a:endParaRPr lang="en-US" sz="16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600" dirty="0">
                          <a:effectLst/>
                        </a:rPr>
                        <a:t>Top 20</a:t>
                      </a:r>
                      <a:endParaRPr lang="en-US" sz="16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600" dirty="0">
                          <a:effectLst/>
                        </a:rPr>
                        <a:t>Top 50</a:t>
                      </a:r>
                      <a:endParaRPr lang="en-US" sz="16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600" dirty="0">
                          <a:effectLst/>
                        </a:rPr>
                        <a:t>Top 100</a:t>
                      </a:r>
                      <a:endParaRPr lang="en-US" sz="16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600" dirty="0">
                          <a:effectLst/>
                        </a:rPr>
                        <a:t>Top 200</a:t>
                      </a:r>
                      <a:endParaRPr lang="en-US" sz="1600" dirty="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dirty="0">
                          <a:effectLst/>
                        </a:rPr>
                        <a:t>China</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1,330</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0</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2</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smtClean="0">
                          <a:effectLst/>
                        </a:rPr>
                        <a:t>6</a:t>
                      </a:r>
                      <a:endParaRPr lang="en-US" sz="2000" dirty="0">
                        <a:effectLst/>
                      </a:endParaRPr>
                    </a:p>
                    <a:p>
                      <a:pPr marL="0" marR="0" algn="ctr">
                        <a:spcBef>
                          <a:spcPts val="0"/>
                        </a:spcBef>
                        <a:spcAft>
                          <a:spcPts val="0"/>
                        </a:spcAft>
                      </a:pPr>
                      <a:r>
                        <a:rPr lang="en-US" sz="2000" dirty="0">
                          <a:effectLst/>
                        </a:rPr>
                        <a:t> </a:t>
                      </a:r>
                      <a:endParaRPr lang="en-US" sz="20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dirty="0">
                          <a:effectLst/>
                        </a:rPr>
                        <a:t>Hong Kong</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7</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5</a:t>
                      </a:r>
                      <a:endParaRPr lang="en-US" sz="20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dirty="0">
                          <a:solidFill>
                            <a:srgbClr val="FF0000"/>
                          </a:solidFill>
                          <a:effectLst/>
                        </a:rPr>
                        <a:t>India</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solidFill>
                            <a:srgbClr val="FF0000"/>
                          </a:solidFill>
                          <a:effectLst/>
                        </a:rPr>
                        <a:t>1,173</a:t>
                      </a:r>
                      <a:endParaRPr lang="en-US" sz="20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solidFill>
                            <a:srgbClr val="FF0000"/>
                          </a:solidFill>
                          <a:effectLst/>
                        </a:rPr>
                        <a:t>0</a:t>
                      </a:r>
                      <a:endParaRPr lang="en-US" sz="20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solidFill>
                            <a:srgbClr val="FF0000"/>
                          </a:solidFill>
                          <a:effectLst/>
                        </a:rPr>
                        <a:t>0</a:t>
                      </a:r>
                      <a:endParaRPr lang="en-US" sz="20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solidFill>
                            <a:srgbClr val="FF0000"/>
                          </a:solidFill>
                          <a:effectLst/>
                        </a:rPr>
                        <a:t>0</a:t>
                      </a:r>
                      <a:endParaRPr lang="en-US" sz="20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solidFill>
                            <a:srgbClr val="FF0000"/>
                          </a:solidFill>
                          <a:effectLst/>
                        </a:rPr>
                        <a:t>2*</a:t>
                      </a:r>
                      <a:endParaRPr lang="en-US" sz="2000" dirty="0">
                        <a:solidFill>
                          <a:srgbClr val="FF0000"/>
                        </a:solidFill>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Japan</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127</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0</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6</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11</a:t>
                      </a:r>
                      <a:endParaRPr lang="en-US" sz="20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Other Asia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1,270</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0</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2</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5</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8</a:t>
                      </a:r>
                      <a:endParaRPr lang="en-US" sz="200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Asia sub-total</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3,907</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0</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9</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16</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32</a:t>
                      </a:r>
                      <a:endParaRPr lang="en-US" sz="20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Australia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22</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6</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8</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9</a:t>
                      </a:r>
                      <a:endParaRPr lang="en-US" sz="20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Canada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34</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4</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11</a:t>
                      </a:r>
                      <a:endParaRPr lang="en-US" sz="2000" dirty="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New Zealand</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4</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1</a:t>
                      </a:r>
                      <a:endParaRPr lang="en-US" sz="20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3</a:t>
                      </a:r>
                      <a:endParaRPr lang="en-US" sz="20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U.K.</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61</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5</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8</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18</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29</a:t>
                      </a:r>
                      <a:endParaRPr lang="en-US" sz="20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U.S.</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310</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13</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18</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a:effectLst/>
                        </a:rPr>
                        <a:t>32</a:t>
                      </a:r>
                      <a:endParaRPr lang="en-US" sz="20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2000" dirty="0">
                          <a:effectLst/>
                        </a:rPr>
                        <a:t>54</a:t>
                      </a:r>
                      <a:endParaRPr lang="en-US" sz="2000" dirty="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Total in this table**</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4,338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20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44</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79</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138</a:t>
                      </a:r>
                      <a:endParaRPr lang="en-US" sz="1800" dirty="0">
                        <a:effectLst/>
                        <a:latin typeface="Times New Roman"/>
                        <a:ea typeface="MS Mincho"/>
                      </a:endParaRPr>
                    </a:p>
                  </a:txBody>
                  <a:tcPr marL="68580" marR="68580" marT="0" marB="0" anchor="ctr"/>
                </a:tc>
              </a:tr>
            </a:tbl>
          </a:graphicData>
        </a:graphic>
      </p:graphicFrame>
      <p:sp>
        <p:nvSpPr>
          <p:cNvPr id="7" name="Date Placeholder 6"/>
          <p:cNvSpPr>
            <a:spLocks noGrp="1"/>
          </p:cNvSpPr>
          <p:nvPr>
            <p:ph type="dt" sz="quarter" idx="10"/>
          </p:nvPr>
        </p:nvSpPr>
        <p:spPr/>
        <p:txBody>
          <a:bodyPr/>
          <a:lstStyle/>
          <a:p>
            <a:pPr>
              <a:defRPr/>
            </a:pPr>
            <a:fld id="{6EF64A6E-347A-2C48-A2A0-4E2BD5FFE111}" type="datetime1">
              <a:rPr lang="en-US"/>
              <a:pPr>
                <a:defRPr/>
              </a:pPr>
              <a:t>4/10/2012</a:t>
            </a:fld>
            <a:endParaRPr lang="en-US"/>
          </a:p>
        </p:txBody>
      </p:sp>
      <p:sp>
        <p:nvSpPr>
          <p:cNvPr id="8" name="Footer Placeholder 7"/>
          <p:cNvSpPr>
            <a:spLocks noGrp="1"/>
          </p:cNvSpPr>
          <p:nvPr>
            <p:ph type="ftr" sz="quarter" idx="11"/>
          </p:nvPr>
        </p:nvSpPr>
        <p:spPr/>
        <p:txBody>
          <a:bodyPr/>
          <a:lstStyle/>
          <a:p>
            <a:pPr>
              <a:defRPr/>
            </a:pPr>
            <a:r>
              <a:rPr lang="en-US"/>
              <a:t>Higher Education China and India (c) Shyam Sunder</a:t>
            </a:r>
          </a:p>
        </p:txBody>
      </p:sp>
      <p:sp>
        <p:nvSpPr>
          <p:cNvPr id="9" name="Slide Number Placeholder 8"/>
          <p:cNvSpPr>
            <a:spLocks noGrp="1"/>
          </p:cNvSpPr>
          <p:nvPr>
            <p:ph type="sldNum" sz="quarter" idx="12"/>
          </p:nvPr>
        </p:nvSpPr>
        <p:spPr/>
        <p:txBody>
          <a:bodyPr/>
          <a:lstStyle/>
          <a:p>
            <a:pPr>
              <a:defRPr/>
            </a:pPr>
            <a:fld id="{A2CDD7E3-8AD6-48CE-9001-3DB3B0C33646}" type="slidenum">
              <a:rPr lang="en-US"/>
              <a:pPr>
                <a:defRPr/>
              </a:pPr>
              <a:t>14</a:t>
            </a:fld>
            <a:endParaRPr lang="en-US"/>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3"/>
          <p:cNvSpPr>
            <a:spLocks noGrp="1"/>
          </p:cNvSpPr>
          <p:nvPr>
            <p:ph type="title"/>
          </p:nvPr>
        </p:nvSpPr>
        <p:spPr>
          <a:xfrm>
            <a:off x="381000" y="228600"/>
            <a:ext cx="8229600" cy="808038"/>
          </a:xfrm>
        </p:spPr>
        <p:txBody>
          <a:bodyPr/>
          <a:lstStyle/>
          <a:p>
            <a:r>
              <a:rPr lang="en-US" sz="3600" b="1" smtClean="0"/>
              <a:t>Top 200 Universities of the World</a:t>
            </a:r>
            <a:endParaRPr lang="en-US" sz="3600" smtClean="0"/>
          </a:p>
        </p:txBody>
      </p:sp>
      <p:graphicFrame>
        <p:nvGraphicFramePr>
          <p:cNvPr id="5" name="Table 4"/>
          <p:cNvGraphicFramePr>
            <a:graphicFrameLocks noGrp="1"/>
          </p:cNvGraphicFramePr>
          <p:nvPr/>
        </p:nvGraphicFramePr>
        <p:xfrm>
          <a:off x="381000" y="914400"/>
          <a:ext cx="8458200" cy="5627688"/>
        </p:xfrm>
        <a:graphic>
          <a:graphicData uri="http://schemas.openxmlformats.org/drawingml/2006/table">
            <a:tbl>
              <a:tblPr firstRow="1" firstCol="1" bandRow="1" bandCol="1">
                <a:tableStyleId>{5C22544A-7EE6-4342-B048-85BDC9FD1C3A}</a:tableStyleId>
              </a:tblPr>
              <a:tblGrid>
                <a:gridCol w="621784"/>
                <a:gridCol w="519414"/>
                <a:gridCol w="1754400"/>
                <a:gridCol w="863601"/>
                <a:gridCol w="639064"/>
                <a:gridCol w="676656"/>
                <a:gridCol w="592074"/>
                <a:gridCol w="761238"/>
                <a:gridCol w="676656"/>
                <a:gridCol w="676656"/>
                <a:gridCol w="676656"/>
              </a:tblGrid>
              <a:tr h="954442">
                <a:tc>
                  <a:txBody>
                    <a:bodyPr/>
                    <a:lstStyle/>
                    <a:p>
                      <a:pPr marL="0" marR="0">
                        <a:spcBef>
                          <a:spcPts val="0"/>
                        </a:spcBef>
                        <a:spcAft>
                          <a:spcPts val="0"/>
                        </a:spcAft>
                      </a:pPr>
                      <a:r>
                        <a:rPr lang="en-US" sz="1200" dirty="0">
                          <a:effectLst/>
                        </a:rPr>
                        <a:t>2009</a:t>
                      </a:r>
                      <a:endParaRPr lang="en-US" sz="1400" dirty="0">
                        <a:effectLst/>
                      </a:endParaRPr>
                    </a:p>
                    <a:p>
                      <a:pPr marL="0" marR="0">
                        <a:spcBef>
                          <a:spcPts val="0"/>
                        </a:spcBef>
                        <a:spcAft>
                          <a:spcPts val="0"/>
                        </a:spcAft>
                      </a:pPr>
                      <a:r>
                        <a:rPr lang="en-US" sz="1200" dirty="0">
                          <a:effectLst/>
                        </a:rPr>
                        <a:t>Rank</a:t>
                      </a:r>
                      <a:endParaRPr lang="en-US" sz="14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2008</a:t>
                      </a:r>
                      <a:endParaRPr lang="en-US" sz="1400">
                        <a:effectLst/>
                      </a:endParaRPr>
                    </a:p>
                    <a:p>
                      <a:pPr marL="0" marR="0">
                        <a:spcBef>
                          <a:spcPts val="0"/>
                        </a:spcBef>
                        <a:spcAft>
                          <a:spcPts val="0"/>
                        </a:spcAft>
                      </a:pPr>
                      <a:r>
                        <a:rPr lang="en-US" sz="1200">
                          <a:effectLst/>
                        </a:rPr>
                        <a:t>Rank</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dirty="0">
                          <a:effectLst/>
                        </a:rPr>
                        <a:t>Name</a:t>
                      </a:r>
                      <a:endParaRPr lang="en-US" sz="14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Country</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Peer review Score  (40%)</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Recruiter</a:t>
                      </a:r>
                      <a:endParaRPr lang="en-US" sz="1400">
                        <a:effectLst/>
                      </a:endParaRPr>
                    </a:p>
                    <a:p>
                      <a:pPr marL="0" marR="0">
                        <a:spcBef>
                          <a:spcPts val="0"/>
                        </a:spcBef>
                        <a:spcAft>
                          <a:spcPts val="0"/>
                        </a:spcAft>
                      </a:pPr>
                      <a:r>
                        <a:rPr lang="en-US" sz="1200">
                          <a:effectLst/>
                        </a:rPr>
                        <a:t>Review (10%)</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Int’l</a:t>
                      </a:r>
                      <a:endParaRPr lang="en-US" sz="1400">
                        <a:effectLst/>
                      </a:endParaRPr>
                    </a:p>
                    <a:p>
                      <a:pPr marL="0" marR="0">
                        <a:spcBef>
                          <a:spcPts val="0"/>
                        </a:spcBef>
                        <a:spcAft>
                          <a:spcPts val="0"/>
                        </a:spcAft>
                      </a:pPr>
                      <a:r>
                        <a:rPr lang="en-US" sz="1200">
                          <a:effectLst/>
                        </a:rPr>
                        <a:t>Faculty</a:t>
                      </a:r>
                      <a:endParaRPr lang="en-US" sz="1400">
                        <a:effectLst/>
                      </a:endParaRPr>
                    </a:p>
                    <a:p>
                      <a:pPr marL="0" marR="0">
                        <a:spcBef>
                          <a:spcPts val="0"/>
                        </a:spcBef>
                        <a:spcAft>
                          <a:spcPts val="0"/>
                        </a:spcAft>
                      </a:pPr>
                      <a:r>
                        <a:rPr lang="en-US" sz="1200">
                          <a:effectLst/>
                        </a:rPr>
                        <a:t>Score</a:t>
                      </a:r>
                      <a:endParaRPr lang="en-US" sz="1400">
                        <a:effectLst/>
                      </a:endParaRPr>
                    </a:p>
                    <a:p>
                      <a:pPr marL="0" marR="0">
                        <a:spcBef>
                          <a:spcPts val="0"/>
                        </a:spcBef>
                        <a:spcAft>
                          <a:spcPts val="0"/>
                        </a:spcAft>
                      </a:pPr>
                      <a:r>
                        <a:rPr lang="en-US" sz="1200">
                          <a:effectLst/>
                        </a:rPr>
                        <a:t>(5%)</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Int’l</a:t>
                      </a:r>
                      <a:endParaRPr lang="en-US" sz="1400">
                        <a:effectLst/>
                      </a:endParaRPr>
                    </a:p>
                    <a:p>
                      <a:pPr marL="0" marR="0">
                        <a:spcBef>
                          <a:spcPts val="0"/>
                        </a:spcBef>
                        <a:spcAft>
                          <a:spcPts val="0"/>
                        </a:spcAft>
                      </a:pPr>
                      <a:r>
                        <a:rPr lang="en-US" sz="1200">
                          <a:effectLst/>
                        </a:rPr>
                        <a:t>Student</a:t>
                      </a:r>
                      <a:endParaRPr lang="en-US" sz="1400">
                        <a:effectLst/>
                      </a:endParaRPr>
                    </a:p>
                    <a:p>
                      <a:pPr marL="0" marR="0">
                        <a:spcBef>
                          <a:spcPts val="0"/>
                        </a:spcBef>
                        <a:spcAft>
                          <a:spcPts val="0"/>
                        </a:spcAft>
                      </a:pPr>
                      <a:r>
                        <a:rPr lang="en-US" sz="1200">
                          <a:effectLst/>
                        </a:rPr>
                        <a:t>Score</a:t>
                      </a:r>
                      <a:endParaRPr lang="en-US" sz="1400">
                        <a:effectLst/>
                      </a:endParaRPr>
                    </a:p>
                    <a:p>
                      <a:pPr marL="0" marR="0">
                        <a:spcBef>
                          <a:spcPts val="0"/>
                        </a:spcBef>
                        <a:spcAft>
                          <a:spcPts val="0"/>
                        </a:spcAft>
                      </a:pPr>
                      <a:r>
                        <a:rPr lang="en-US" sz="1200">
                          <a:effectLst/>
                        </a:rPr>
                        <a:t>(5%)</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Faculty</a:t>
                      </a:r>
                      <a:endParaRPr lang="en-US" sz="1400">
                        <a:effectLst/>
                      </a:endParaRPr>
                    </a:p>
                    <a:p>
                      <a:pPr marL="0" marR="0">
                        <a:spcBef>
                          <a:spcPts val="0"/>
                        </a:spcBef>
                        <a:spcAft>
                          <a:spcPts val="0"/>
                        </a:spcAft>
                      </a:pPr>
                      <a:r>
                        <a:rPr lang="en-US" sz="1200">
                          <a:effectLst/>
                        </a:rPr>
                        <a:t>Student</a:t>
                      </a:r>
                      <a:endParaRPr lang="en-US" sz="1400">
                        <a:effectLst/>
                      </a:endParaRPr>
                    </a:p>
                    <a:p>
                      <a:pPr marL="0" marR="0">
                        <a:spcBef>
                          <a:spcPts val="0"/>
                        </a:spcBef>
                        <a:spcAft>
                          <a:spcPts val="0"/>
                        </a:spcAft>
                      </a:pPr>
                      <a:r>
                        <a:rPr lang="en-US" sz="1200">
                          <a:effectLst/>
                        </a:rPr>
                        <a:t>Score</a:t>
                      </a:r>
                      <a:endParaRPr lang="en-US" sz="1400">
                        <a:effectLst/>
                      </a:endParaRPr>
                    </a:p>
                    <a:p>
                      <a:pPr marL="0" marR="0">
                        <a:spcBef>
                          <a:spcPts val="0"/>
                        </a:spcBef>
                        <a:spcAft>
                          <a:spcPts val="0"/>
                        </a:spcAft>
                      </a:pPr>
                      <a:r>
                        <a:rPr lang="en-US" sz="1200">
                          <a:effectLst/>
                        </a:rPr>
                        <a:t>(20%)</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a:effectLst/>
                        </a:rPr>
                        <a:t>Citations</a:t>
                      </a:r>
                      <a:endParaRPr lang="en-US" sz="1400">
                        <a:effectLst/>
                      </a:endParaRPr>
                    </a:p>
                    <a:p>
                      <a:pPr marL="0" marR="0">
                        <a:spcBef>
                          <a:spcPts val="0"/>
                        </a:spcBef>
                        <a:spcAft>
                          <a:spcPts val="0"/>
                        </a:spcAft>
                      </a:pPr>
                      <a:r>
                        <a:rPr lang="en-US" sz="1200">
                          <a:effectLst/>
                        </a:rPr>
                        <a:t>Faculty</a:t>
                      </a:r>
                      <a:endParaRPr lang="en-US" sz="1400">
                        <a:effectLst/>
                      </a:endParaRPr>
                    </a:p>
                    <a:p>
                      <a:pPr marL="0" marR="0">
                        <a:spcBef>
                          <a:spcPts val="0"/>
                        </a:spcBef>
                        <a:spcAft>
                          <a:spcPts val="0"/>
                        </a:spcAft>
                      </a:pPr>
                      <a:r>
                        <a:rPr lang="en-US" sz="1200">
                          <a:effectLst/>
                        </a:rPr>
                        <a:t>Score</a:t>
                      </a:r>
                      <a:endParaRPr lang="en-US" sz="1400">
                        <a:effectLst/>
                      </a:endParaRPr>
                    </a:p>
                    <a:p>
                      <a:pPr marL="0" marR="0">
                        <a:spcBef>
                          <a:spcPts val="0"/>
                        </a:spcBef>
                        <a:spcAft>
                          <a:spcPts val="0"/>
                        </a:spcAft>
                      </a:pPr>
                      <a:r>
                        <a:rPr lang="en-US" sz="1200">
                          <a:effectLst/>
                        </a:rPr>
                        <a:t>(20%)</a:t>
                      </a:r>
                      <a:endParaRPr lang="en-US" sz="1400">
                        <a:effectLst/>
                        <a:latin typeface="Times New Roman"/>
                        <a:ea typeface="MS Mincho"/>
                      </a:endParaRPr>
                    </a:p>
                  </a:txBody>
                  <a:tcPr marL="54161" marR="54161" marT="0" marB="0" anchor="ctr"/>
                </a:tc>
                <a:tc>
                  <a:txBody>
                    <a:bodyPr/>
                    <a:lstStyle/>
                    <a:p>
                      <a:pPr marL="0" marR="0">
                        <a:spcBef>
                          <a:spcPts val="0"/>
                        </a:spcBef>
                        <a:spcAft>
                          <a:spcPts val="0"/>
                        </a:spcAft>
                      </a:pPr>
                      <a:r>
                        <a:rPr lang="en-US" sz="1200" dirty="0">
                          <a:effectLst/>
                        </a:rPr>
                        <a:t>Overall</a:t>
                      </a:r>
                      <a:endParaRPr lang="en-US" sz="1400" dirty="0">
                        <a:effectLst/>
                      </a:endParaRPr>
                    </a:p>
                    <a:p>
                      <a:pPr marL="0" marR="0">
                        <a:spcBef>
                          <a:spcPts val="0"/>
                        </a:spcBef>
                        <a:spcAft>
                          <a:spcPts val="0"/>
                        </a:spcAft>
                      </a:pPr>
                      <a:r>
                        <a:rPr lang="en-US" sz="1200" dirty="0">
                          <a:effectLst/>
                        </a:rPr>
                        <a:t>Score</a:t>
                      </a:r>
                      <a:endParaRPr lang="en-US" sz="1400" dirty="0">
                        <a:effectLst/>
                      </a:endParaRPr>
                    </a:p>
                    <a:p>
                      <a:pPr marL="0" marR="0">
                        <a:spcBef>
                          <a:spcPts val="0"/>
                        </a:spcBef>
                        <a:spcAft>
                          <a:spcPts val="0"/>
                        </a:spcAft>
                      </a:pPr>
                      <a:r>
                        <a:rPr lang="en-US" sz="1200" dirty="0">
                          <a:effectLst/>
                        </a:rPr>
                        <a:t> </a:t>
                      </a:r>
                      <a:endParaRPr lang="en-US" sz="1400" dirty="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1</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1</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Harvard University</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US</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100.0</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2</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3</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Cambridge University</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UK</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400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89</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96</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99.6</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3</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2</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Yale University</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US</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99</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94</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77</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99.1</a:t>
                      </a:r>
                      <a:endParaRPr lang="en-US" sz="1600">
                        <a:effectLst/>
                        <a:latin typeface="Times New Roman"/>
                        <a:ea typeface="MS Mincho"/>
                      </a:endParaRPr>
                    </a:p>
                  </a:txBody>
                  <a:tcPr marL="54161" marR="54161" marT="0" marB="0" anchor="ctr"/>
                </a:tc>
              </a:tr>
              <a:tr h="444789">
                <a:tc>
                  <a:txBody>
                    <a:bodyPr/>
                    <a:lstStyle/>
                    <a:p>
                      <a:pPr marL="0" marR="0">
                        <a:spcBef>
                          <a:spcPts val="0"/>
                        </a:spcBef>
                        <a:spcAft>
                          <a:spcPts val="0"/>
                        </a:spcAft>
                      </a:pPr>
                      <a:r>
                        <a:rPr lang="en-US" sz="1600" dirty="0">
                          <a:effectLst/>
                        </a:rPr>
                        <a:t>17</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16</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Australian National University</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Australia</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100</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91</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74</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99</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92</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90.5</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18</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20</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McGill University</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Canada</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100</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97</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92</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61</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67</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90.4</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22</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19</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Tokyo University</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Japan</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97</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28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42</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88.9</a:t>
                      </a:r>
                      <a:endParaRPr lang="en-US" sz="1600">
                        <a:effectLst/>
                        <a:latin typeface="Times New Roman"/>
                        <a:ea typeface="MS Mincho"/>
                      </a:endParaRPr>
                    </a:p>
                  </a:txBody>
                  <a:tcPr marL="54161" marR="54161" marT="0" marB="0" anchor="ctr"/>
                </a:tc>
              </a:tr>
              <a:tr h="444789">
                <a:tc>
                  <a:txBody>
                    <a:bodyPr/>
                    <a:lstStyle/>
                    <a:p>
                      <a:pPr marL="0" marR="0">
                        <a:spcBef>
                          <a:spcPts val="0"/>
                        </a:spcBef>
                        <a:spcAft>
                          <a:spcPts val="0"/>
                        </a:spcAft>
                      </a:pPr>
                      <a:r>
                        <a:rPr lang="en-US" sz="1600" dirty="0">
                          <a:effectLst/>
                        </a:rPr>
                        <a:t>24</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26</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University of Hong Kong</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Hong</a:t>
                      </a:r>
                      <a:endParaRPr lang="en-US" sz="1600">
                        <a:effectLst/>
                      </a:endParaRPr>
                    </a:p>
                    <a:p>
                      <a:pPr marL="0" marR="0">
                        <a:spcBef>
                          <a:spcPts val="0"/>
                        </a:spcBef>
                        <a:spcAft>
                          <a:spcPts val="0"/>
                        </a:spcAft>
                      </a:pPr>
                      <a:r>
                        <a:rPr lang="en-US" sz="1400">
                          <a:effectLst/>
                        </a:rPr>
                        <a:t>Kong</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96</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89</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87</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56</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87.5</a:t>
                      </a:r>
                      <a:endParaRPr lang="en-US" sz="1600">
                        <a:effectLst/>
                        <a:latin typeface="Times New Roman"/>
                        <a:ea typeface="MS Mincho"/>
                      </a:endParaRPr>
                    </a:p>
                  </a:txBody>
                  <a:tcPr marL="54161" marR="54161" marT="0" marB="0" anchor="ctr"/>
                </a:tc>
              </a:tr>
              <a:tr h="548197">
                <a:tc>
                  <a:txBody>
                    <a:bodyPr/>
                    <a:lstStyle/>
                    <a:p>
                      <a:pPr marL="0" marR="0">
                        <a:spcBef>
                          <a:spcPts val="0"/>
                        </a:spcBef>
                        <a:spcAft>
                          <a:spcPts val="0"/>
                        </a:spcAft>
                      </a:pPr>
                      <a:r>
                        <a:rPr lang="en-US" sz="1600" dirty="0">
                          <a:effectLst/>
                        </a:rPr>
                        <a:t>30</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30</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National University of Singapore</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Singapore</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96</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40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75</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84.3</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49</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56</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Tsinghua University</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China</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98</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83</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95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34</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45</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34</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78.9</a:t>
                      </a:r>
                      <a:endParaRPr lang="en-US" sz="1600">
                        <a:effectLst/>
                        <a:latin typeface="Times New Roman"/>
                        <a:ea typeface="MS Mincho"/>
                      </a:endParaRPr>
                    </a:p>
                  </a:txBody>
                  <a:tcPr marL="54161" marR="54161" marT="0" marB="0" anchor="ctr"/>
                </a:tc>
              </a:tr>
              <a:tr h="305506">
                <a:tc>
                  <a:txBody>
                    <a:bodyPr/>
                    <a:lstStyle/>
                    <a:p>
                      <a:pPr marL="0" marR="0">
                        <a:spcBef>
                          <a:spcPts val="0"/>
                        </a:spcBef>
                        <a:spcAft>
                          <a:spcPts val="0"/>
                        </a:spcAft>
                      </a:pPr>
                      <a:r>
                        <a:rPr lang="en-US" sz="1600" dirty="0">
                          <a:effectLst/>
                        </a:rPr>
                        <a:t>52</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effectLst/>
                        </a:rPr>
                        <a:t>50</a:t>
                      </a:r>
                      <a:endParaRPr lang="en-US" sz="18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Peking University</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China</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100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effectLst/>
                        </a:rPr>
                        <a:t>93</a:t>
                      </a:r>
                      <a:endParaRPr lang="en-US" sz="16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89</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35</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24</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30</a:t>
                      </a:r>
                      <a:endParaRPr lang="en-US" sz="1600">
                        <a:effectLst/>
                        <a:latin typeface="Times New Roman"/>
                        <a:ea typeface="MS Mincho"/>
                      </a:endParaRPr>
                    </a:p>
                  </a:txBody>
                  <a:tcPr marL="54161" marR="54161" marT="0" marB="0" anchor="ctr"/>
                </a:tc>
                <a:tc>
                  <a:txBody>
                    <a:bodyPr/>
                    <a:lstStyle/>
                    <a:p>
                      <a:pPr marL="0" marR="0">
                        <a:spcBef>
                          <a:spcPts val="0"/>
                        </a:spcBef>
                        <a:spcAft>
                          <a:spcPts val="0"/>
                        </a:spcAft>
                      </a:pPr>
                      <a:r>
                        <a:rPr lang="en-US" sz="1400">
                          <a:effectLst/>
                        </a:rPr>
                        <a:t>78.4</a:t>
                      </a:r>
                      <a:endParaRPr lang="en-US" sz="1600">
                        <a:effectLst/>
                        <a:latin typeface="Times New Roman"/>
                        <a:ea typeface="MS Mincho"/>
                      </a:endParaRPr>
                    </a:p>
                  </a:txBody>
                  <a:tcPr marL="54161" marR="54161" marT="0" marB="0" anchor="ctr"/>
                </a:tc>
              </a:tr>
              <a:tr h="548197">
                <a:tc>
                  <a:txBody>
                    <a:bodyPr/>
                    <a:lstStyle/>
                    <a:p>
                      <a:pPr marL="0" marR="0">
                        <a:spcBef>
                          <a:spcPts val="0"/>
                        </a:spcBef>
                        <a:spcAft>
                          <a:spcPts val="0"/>
                        </a:spcAft>
                      </a:pPr>
                      <a:r>
                        <a:rPr lang="en-US" sz="1600" dirty="0">
                          <a:solidFill>
                            <a:srgbClr val="FF0000"/>
                          </a:solidFill>
                          <a:effectLst/>
                        </a:rPr>
                        <a:t>163</a:t>
                      </a:r>
                      <a:endParaRPr lang="en-US" sz="18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solidFill>
                            <a:srgbClr val="FF0000"/>
                          </a:solidFill>
                          <a:effectLst/>
                        </a:rPr>
                        <a:t>174</a:t>
                      </a:r>
                      <a:endParaRPr lang="en-US" sz="18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Indian Institute of Technology Bombay</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India</a:t>
                      </a:r>
                      <a:endParaRPr lang="en-US" sz="16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76</a:t>
                      </a:r>
                      <a:endParaRPr lang="en-US" sz="16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79</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43</a:t>
                      </a:r>
                      <a:endParaRPr lang="en-US" sz="16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45</a:t>
                      </a:r>
                      <a:endParaRPr lang="en-US" sz="16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16</a:t>
                      </a:r>
                      <a:endParaRPr lang="en-US" sz="16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13</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a:solidFill>
                            <a:srgbClr val="FF0000"/>
                          </a:solidFill>
                          <a:effectLst/>
                        </a:rPr>
                        <a:t>58.6</a:t>
                      </a:r>
                      <a:endParaRPr lang="en-US" sz="1600">
                        <a:solidFill>
                          <a:srgbClr val="FF0000"/>
                        </a:solidFill>
                        <a:effectLst/>
                        <a:latin typeface="Times New Roman"/>
                        <a:ea typeface="MS Mincho"/>
                      </a:endParaRPr>
                    </a:p>
                  </a:txBody>
                  <a:tcPr marL="54161" marR="54161" marT="0" marB="0" anchor="ctr"/>
                </a:tc>
              </a:tr>
              <a:tr h="548197">
                <a:tc>
                  <a:txBody>
                    <a:bodyPr/>
                    <a:lstStyle/>
                    <a:p>
                      <a:pPr marL="0" marR="0">
                        <a:spcBef>
                          <a:spcPts val="0"/>
                        </a:spcBef>
                        <a:spcAft>
                          <a:spcPts val="0"/>
                        </a:spcAft>
                      </a:pPr>
                      <a:r>
                        <a:rPr lang="en-US" sz="1600" dirty="0">
                          <a:solidFill>
                            <a:srgbClr val="FF0000"/>
                          </a:solidFill>
                          <a:effectLst/>
                        </a:rPr>
                        <a:t>181</a:t>
                      </a:r>
                      <a:endParaRPr lang="en-US" sz="18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600" dirty="0">
                          <a:solidFill>
                            <a:srgbClr val="FF0000"/>
                          </a:solidFill>
                          <a:effectLst/>
                        </a:rPr>
                        <a:t>154</a:t>
                      </a:r>
                      <a:endParaRPr lang="en-US" sz="18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Indian Institute of Technology Delhi</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India</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68</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81</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46</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48</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15</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13</a:t>
                      </a:r>
                      <a:endParaRPr lang="en-US" sz="16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400" dirty="0">
                          <a:solidFill>
                            <a:srgbClr val="FF0000"/>
                          </a:solidFill>
                          <a:effectLst/>
                        </a:rPr>
                        <a:t>56.4</a:t>
                      </a:r>
                      <a:endParaRPr lang="en-US" sz="1600" dirty="0">
                        <a:solidFill>
                          <a:srgbClr val="FF0000"/>
                        </a:solidFill>
                        <a:effectLst/>
                        <a:latin typeface="Times New Roman"/>
                        <a:ea typeface="MS Mincho"/>
                      </a:endParaRPr>
                    </a:p>
                  </a:txBody>
                  <a:tcPr marL="54161" marR="54161" marT="0" marB="0" anchor="ctr"/>
                </a:tc>
              </a:tr>
            </a:tbl>
          </a:graphicData>
        </a:graphic>
      </p:graphicFrame>
      <p:sp>
        <p:nvSpPr>
          <p:cNvPr id="6" name="Date Placeholder 5"/>
          <p:cNvSpPr>
            <a:spLocks noGrp="1"/>
          </p:cNvSpPr>
          <p:nvPr>
            <p:ph type="dt" sz="quarter" idx="10"/>
          </p:nvPr>
        </p:nvSpPr>
        <p:spPr/>
        <p:txBody>
          <a:bodyPr/>
          <a:lstStyle/>
          <a:p>
            <a:pPr>
              <a:defRPr/>
            </a:pPr>
            <a:fld id="{BB2F83BA-0DBD-CE46-9E1F-AC6B82B165AF}" type="datetime1">
              <a:rPr lang="en-US"/>
              <a:pPr>
                <a:defRPr/>
              </a:pPr>
              <a:t>4/10/2012</a:t>
            </a:fld>
            <a:endParaRPr lang="en-US"/>
          </a:p>
        </p:txBody>
      </p:sp>
      <p:sp>
        <p:nvSpPr>
          <p:cNvPr id="7" name="Footer Placeholder 6"/>
          <p:cNvSpPr>
            <a:spLocks noGrp="1"/>
          </p:cNvSpPr>
          <p:nvPr>
            <p:ph type="ftr" sz="quarter" idx="11"/>
          </p:nvPr>
        </p:nvSpPr>
        <p:spPr/>
        <p:txBody>
          <a:bodyPr/>
          <a:lstStyle/>
          <a:p>
            <a:pPr>
              <a:defRPr/>
            </a:pPr>
            <a:r>
              <a:rPr lang="en-US"/>
              <a:t>Higher Education China and India (c) Shyam Sunder</a:t>
            </a:r>
          </a:p>
        </p:txBody>
      </p:sp>
      <p:sp>
        <p:nvSpPr>
          <p:cNvPr id="8" name="Slide Number Placeholder 7"/>
          <p:cNvSpPr>
            <a:spLocks noGrp="1"/>
          </p:cNvSpPr>
          <p:nvPr>
            <p:ph type="sldNum" sz="quarter" idx="12"/>
          </p:nvPr>
        </p:nvSpPr>
        <p:spPr/>
        <p:txBody>
          <a:bodyPr/>
          <a:lstStyle/>
          <a:p>
            <a:pPr>
              <a:defRPr/>
            </a:pPr>
            <a:fld id="{ED6F9649-D0FB-4E93-B978-23F84094972F}" type="slidenum">
              <a:rPr lang="en-US"/>
              <a:pPr>
                <a:defRPr/>
              </a:pPr>
              <a:t>15</a:t>
            </a:fld>
            <a:endParaRPr lang="en-US"/>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3"/>
          <p:cNvSpPr>
            <a:spLocks noGrp="1"/>
          </p:cNvSpPr>
          <p:nvPr>
            <p:ph type="title"/>
          </p:nvPr>
        </p:nvSpPr>
        <p:spPr>
          <a:xfrm>
            <a:off x="457200" y="274638"/>
            <a:ext cx="8229600" cy="715962"/>
          </a:xfrm>
        </p:spPr>
        <p:txBody>
          <a:bodyPr/>
          <a:lstStyle/>
          <a:p>
            <a:r>
              <a:rPr lang="en-US" sz="3200" b="1" smtClean="0"/>
              <a:t>Number of High-Ranked Universities</a:t>
            </a:r>
            <a:endParaRPr lang="en-US" sz="3200" smtClean="0"/>
          </a:p>
        </p:txBody>
      </p:sp>
      <p:graphicFrame>
        <p:nvGraphicFramePr>
          <p:cNvPr id="5" name="Table 4"/>
          <p:cNvGraphicFramePr>
            <a:graphicFrameLocks noGrp="1"/>
          </p:cNvGraphicFramePr>
          <p:nvPr/>
        </p:nvGraphicFramePr>
        <p:xfrm>
          <a:off x="1219200" y="927100"/>
          <a:ext cx="7086600" cy="5062538"/>
        </p:xfrm>
        <a:graphic>
          <a:graphicData uri="http://schemas.openxmlformats.org/drawingml/2006/table">
            <a:tbl>
              <a:tblPr firstRow="1" firstCol="1" lastRow="1" lastCol="1" bandRow="1" bandCol="1">
                <a:tableStyleId>{5C22544A-7EE6-4342-B048-85BDC9FD1C3A}</a:tableStyleId>
              </a:tblPr>
              <a:tblGrid>
                <a:gridCol w="609600"/>
                <a:gridCol w="1295400"/>
                <a:gridCol w="752474"/>
                <a:gridCol w="885824"/>
                <a:gridCol w="885824"/>
                <a:gridCol w="885824"/>
                <a:gridCol w="885824"/>
                <a:gridCol w="885824"/>
              </a:tblGrid>
              <a:tr h="221974">
                <a:tc>
                  <a:txBody>
                    <a:bodyPr/>
                    <a:lstStyle/>
                    <a:p>
                      <a:pPr marL="0" marR="0">
                        <a:spcBef>
                          <a:spcPts val="0"/>
                        </a:spcBef>
                        <a:spcAft>
                          <a:spcPts val="0"/>
                        </a:spcAft>
                      </a:pPr>
                      <a:r>
                        <a:rPr lang="en-US" sz="1600" dirty="0">
                          <a:effectLst/>
                        </a:rPr>
                        <a:t>Rank </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Country</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20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100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200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300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400</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500</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USA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17 </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53 </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90 </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119 </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140 </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168</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2</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UK</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2</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11</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19</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30</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36</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40</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Japan</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5</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9</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13</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24</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34</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4</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Germany</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5</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16</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23</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33</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40</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Canada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4</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8</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17</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19</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23</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France</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4</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8</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13</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19</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21</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Sweden</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4</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5</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9</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11</a:t>
                      </a:r>
                      <a:endParaRPr lang="en-US" sz="1800">
                        <a:effectLst/>
                        <a:latin typeface="Times New Roman"/>
                        <a:ea typeface="MS Mincho"/>
                      </a:endParaRPr>
                    </a:p>
                  </a:txBody>
                  <a:tcPr marL="68580" marR="68580" marT="0" marB="0"/>
                </a:tc>
              </a:tr>
              <a:tr h="337267">
                <a:tc>
                  <a:txBody>
                    <a:bodyPr/>
                    <a:lstStyle/>
                    <a:p>
                      <a:pPr marL="0" marR="0">
                        <a:spcBef>
                          <a:spcPts val="0"/>
                        </a:spcBef>
                        <a:spcAft>
                          <a:spcPts val="0"/>
                        </a:spcAft>
                      </a:pPr>
                      <a:r>
                        <a:rPr lang="en-US" sz="1600">
                          <a:effectLst/>
                        </a:rPr>
                        <a:t>8</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Switzerland</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3</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6</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6</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7</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8</a:t>
                      </a:r>
                      <a:endParaRPr lang="en-US" sz="1800">
                        <a:effectLst/>
                        <a:latin typeface="Times New Roman"/>
                        <a:ea typeface="MS Mincho"/>
                      </a:endParaRPr>
                    </a:p>
                  </a:txBody>
                  <a:tcPr marL="68580" marR="68580" marT="0" marB="0"/>
                </a:tc>
              </a:tr>
              <a:tr h="304801">
                <a:tc>
                  <a:txBody>
                    <a:bodyPr/>
                    <a:lstStyle/>
                    <a:p>
                      <a:pPr marL="0" marR="0">
                        <a:spcBef>
                          <a:spcPts val="0"/>
                        </a:spcBef>
                        <a:spcAft>
                          <a:spcPts val="0"/>
                        </a:spcAft>
                      </a:pPr>
                      <a:r>
                        <a:rPr lang="en-US" sz="1600">
                          <a:effectLst/>
                        </a:rPr>
                        <a:t>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Netherlands</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7</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9</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12</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10</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Australia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6</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9</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14</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Israel</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4</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4</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6</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7</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Russia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China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2</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6</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15</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18</a:t>
                      </a:r>
                      <a:endParaRPr lang="en-US" sz="1800">
                        <a:effectLst/>
                        <a:latin typeface="Times New Roman"/>
                        <a:ea typeface="MS Mincho"/>
                      </a:endParaRPr>
                    </a:p>
                  </a:txBody>
                  <a:tcPr marL="68580" marR="68580" marT="0" marB="0"/>
                </a:tc>
              </a:tr>
              <a:tr h="274320">
                <a:tc>
                  <a:txBody>
                    <a:bodyPr/>
                    <a:lstStyle/>
                    <a:p>
                      <a:pPr marL="0" marR="0">
                        <a:spcBef>
                          <a:spcPts val="0"/>
                        </a:spcBef>
                        <a:spcAft>
                          <a:spcPts val="0"/>
                        </a:spcAft>
                      </a:pPr>
                      <a:r>
                        <a:rPr lang="en-US" sz="1600">
                          <a:effectLst/>
                        </a:rPr>
                        <a:t>21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South Korea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5</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8</a:t>
                      </a:r>
                      <a:endParaRPr lang="en-US" sz="1800">
                        <a:effectLst/>
                        <a:latin typeface="Times New Roman"/>
                        <a:ea typeface="MS Mincho"/>
                      </a:endParaRPr>
                    </a:p>
                  </a:txBody>
                  <a:tcPr marL="68580" marR="68580" marT="0" marB="0"/>
                </a:tc>
              </a:tr>
              <a:tr h="304800">
                <a:tc>
                  <a:txBody>
                    <a:bodyPr/>
                    <a:lstStyle/>
                    <a:p>
                      <a:pPr marL="0" marR="0">
                        <a:spcBef>
                          <a:spcPts val="0"/>
                        </a:spcBef>
                        <a:spcAft>
                          <a:spcPts val="0"/>
                        </a:spcAft>
                      </a:pPr>
                      <a:r>
                        <a:rPr lang="en-US" sz="1600">
                          <a:effectLst/>
                        </a:rPr>
                        <a:t>23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Singapore</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1</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r>
              <a:tr h="304800">
                <a:tc>
                  <a:txBody>
                    <a:bodyPr/>
                    <a:lstStyle/>
                    <a:p>
                      <a:pPr marL="0" marR="0">
                        <a:spcBef>
                          <a:spcPts val="0"/>
                        </a:spcBef>
                        <a:spcAft>
                          <a:spcPts val="0"/>
                        </a:spcAft>
                      </a:pPr>
                      <a:r>
                        <a:rPr lang="en-US" sz="1600">
                          <a:effectLst/>
                        </a:rPr>
                        <a:t>25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New Zealand</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dirty="0">
                          <a:effectLst/>
                        </a:rPr>
                        <a:t>-</a:t>
                      </a:r>
                      <a:endParaRPr lang="en-US" sz="1800" dirty="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1</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2</a:t>
                      </a:r>
                      <a:endParaRPr lang="en-US" sz="1800">
                        <a:effectLst/>
                        <a:latin typeface="Times New Roman"/>
                        <a:ea typeface="MS Mincho"/>
                      </a:endParaRPr>
                    </a:p>
                  </a:txBody>
                  <a:tcPr marL="68580" marR="68580" marT="0" marB="0"/>
                </a:tc>
                <a:tc>
                  <a:txBody>
                    <a:bodyPr/>
                    <a:lstStyle/>
                    <a:p>
                      <a:pPr marL="0" marR="0">
                        <a:spcBef>
                          <a:spcPts val="0"/>
                        </a:spcBef>
                        <a:spcAft>
                          <a:spcPts val="0"/>
                        </a:spcAft>
                      </a:pPr>
                      <a:r>
                        <a:rPr lang="en-US" sz="1800">
                          <a:effectLst/>
                        </a:rPr>
                        <a:t>5</a:t>
                      </a:r>
                      <a:endParaRPr lang="en-US" sz="18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solidFill>
                            <a:srgbClr val="FF0000"/>
                          </a:solidFill>
                          <a:effectLst/>
                        </a:rPr>
                        <a:t>33</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India</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a:t>
                      </a:r>
                      <a:endParaRPr lang="en-US" sz="18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a:t>
                      </a:r>
                      <a:endParaRPr lang="en-US" sz="18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a:t>
                      </a:r>
                      <a:endParaRPr lang="en-US" sz="18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a:t>
                      </a:r>
                      <a:endParaRPr lang="en-US" sz="18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1*</a:t>
                      </a:r>
                      <a:endParaRPr lang="en-US" sz="18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800" dirty="0">
                          <a:solidFill>
                            <a:srgbClr val="FF0000"/>
                          </a:solidFill>
                          <a:effectLst/>
                        </a:rPr>
                        <a:t>3**</a:t>
                      </a:r>
                      <a:endParaRPr lang="en-US" sz="1800" dirty="0">
                        <a:solidFill>
                          <a:srgbClr val="FF0000"/>
                        </a:solidFill>
                        <a:effectLst/>
                        <a:latin typeface="Times New Roman"/>
                        <a:ea typeface="MS Mincho"/>
                      </a:endParaRPr>
                    </a:p>
                  </a:txBody>
                  <a:tcPr marL="68580" marR="68580" marT="0" marB="0"/>
                </a:tc>
              </a:tr>
            </a:tbl>
          </a:graphicData>
        </a:graphic>
      </p:graphicFrame>
      <p:sp>
        <p:nvSpPr>
          <p:cNvPr id="6" name="Date Placeholder 5"/>
          <p:cNvSpPr>
            <a:spLocks noGrp="1"/>
          </p:cNvSpPr>
          <p:nvPr>
            <p:ph type="dt" sz="quarter" idx="10"/>
          </p:nvPr>
        </p:nvSpPr>
        <p:spPr/>
        <p:txBody>
          <a:bodyPr/>
          <a:lstStyle/>
          <a:p>
            <a:pPr>
              <a:defRPr/>
            </a:pPr>
            <a:fld id="{8C2EA948-72DF-8043-B12C-E53F4967E04C}" type="datetime1">
              <a:rPr lang="en-US"/>
              <a:pPr>
                <a:defRPr/>
              </a:pPr>
              <a:t>4/10/2012</a:t>
            </a:fld>
            <a:endParaRPr lang="en-US"/>
          </a:p>
        </p:txBody>
      </p:sp>
      <p:sp>
        <p:nvSpPr>
          <p:cNvPr id="7" name="Footer Placeholder 6"/>
          <p:cNvSpPr>
            <a:spLocks noGrp="1"/>
          </p:cNvSpPr>
          <p:nvPr>
            <p:ph type="ftr" sz="quarter" idx="11"/>
          </p:nvPr>
        </p:nvSpPr>
        <p:spPr/>
        <p:txBody>
          <a:bodyPr/>
          <a:lstStyle/>
          <a:p>
            <a:pPr>
              <a:defRPr/>
            </a:pPr>
            <a:r>
              <a:rPr lang="en-US"/>
              <a:t>Higher Education China and India (c) Shyam Sunder</a:t>
            </a:r>
          </a:p>
        </p:txBody>
      </p:sp>
      <p:sp>
        <p:nvSpPr>
          <p:cNvPr id="8" name="Slide Number Placeholder 7"/>
          <p:cNvSpPr>
            <a:spLocks noGrp="1"/>
          </p:cNvSpPr>
          <p:nvPr>
            <p:ph type="sldNum" sz="quarter" idx="12"/>
          </p:nvPr>
        </p:nvSpPr>
        <p:spPr/>
        <p:txBody>
          <a:bodyPr/>
          <a:lstStyle/>
          <a:p>
            <a:pPr>
              <a:defRPr/>
            </a:pPr>
            <a:fld id="{C53E0B65-58C3-4240-ADCB-B291EFDB5CF4}" type="slidenum">
              <a:rPr lang="en-US"/>
              <a:pPr>
                <a:defRPr/>
              </a:pPr>
              <a:t>16</a:t>
            </a:fld>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37890" name="Rectangle 2"/>
          <p:cNvSpPr>
            <a:spLocks noGrp="1" noChangeArrowheads="1"/>
          </p:cNvSpPr>
          <p:nvPr>
            <p:ph type="title"/>
          </p:nvPr>
        </p:nvSpPr>
        <p:spPr/>
        <p:txBody>
          <a:bodyPr/>
          <a:lstStyle/>
          <a:p>
            <a:r>
              <a:rPr lang="en-US" smtClean="0"/>
              <a:t>An Inconvenient Truth</a:t>
            </a:r>
          </a:p>
        </p:txBody>
      </p:sp>
      <p:sp>
        <p:nvSpPr>
          <p:cNvPr id="37891" name="Rectangle 3"/>
          <p:cNvSpPr>
            <a:spLocks noGrp="1" noChangeArrowheads="1"/>
          </p:cNvSpPr>
          <p:nvPr>
            <p:ph type="body" idx="1"/>
          </p:nvPr>
        </p:nvSpPr>
        <p:spPr/>
        <p:txBody>
          <a:bodyPr/>
          <a:lstStyle/>
          <a:p>
            <a:pPr>
              <a:lnSpc>
                <a:spcPct val="90000"/>
              </a:lnSpc>
            </a:pPr>
            <a:r>
              <a:rPr lang="en-US" sz="2800" b="1" i="1" smtClean="0">
                <a:solidFill>
                  <a:schemeClr val="folHlink"/>
                </a:solidFill>
              </a:rPr>
              <a:t>An inconvenient truth</a:t>
            </a:r>
            <a:r>
              <a:rPr lang="en-US" sz="2800" b="1" smtClean="0"/>
              <a:t>:</a:t>
            </a:r>
            <a:r>
              <a:rPr lang="en-US" sz="2800" smtClean="0"/>
              <a:t> India lags in innovation, is falling further behind—a largely unrecognized crisis</a:t>
            </a:r>
          </a:p>
          <a:p>
            <a:pPr>
              <a:lnSpc>
                <a:spcPct val="90000"/>
              </a:lnSpc>
            </a:pPr>
            <a:r>
              <a:rPr lang="en-US" sz="2800" smtClean="0"/>
              <a:t>Research and scholarship lies at the narrow top of the educational pyramid (like a seed farm at the top of the pyramid of agriculture)</a:t>
            </a:r>
          </a:p>
          <a:p>
            <a:pPr lvl="1">
              <a:lnSpc>
                <a:spcPct val="90000"/>
              </a:lnSpc>
            </a:pPr>
            <a:r>
              <a:rPr lang="en-US" sz="2400" smtClean="0"/>
              <a:t>2.6 crore children born/year</a:t>
            </a:r>
          </a:p>
          <a:p>
            <a:pPr lvl="1">
              <a:lnSpc>
                <a:spcPct val="90000"/>
              </a:lnSpc>
            </a:pPr>
            <a:r>
              <a:rPr lang="en-US" sz="2400" smtClean="0"/>
              <a:t>1 crore in high school/year</a:t>
            </a:r>
          </a:p>
          <a:p>
            <a:pPr lvl="1">
              <a:lnSpc>
                <a:spcPct val="90000"/>
              </a:lnSpc>
            </a:pPr>
            <a:r>
              <a:rPr lang="en-US" sz="2400" smtClean="0"/>
              <a:t>40 lakh in college/per year</a:t>
            </a:r>
          </a:p>
          <a:p>
            <a:pPr>
              <a:lnSpc>
                <a:spcPct val="90000"/>
              </a:lnSpc>
            </a:pPr>
            <a:r>
              <a:rPr lang="en-US" sz="2800" smtClean="0"/>
              <a:t>Only 16,000 PhDs/per year</a:t>
            </a:r>
            <a:endParaRPr lang="en-US" sz="2800" b="1" smtClean="0"/>
          </a:p>
        </p:txBody>
      </p:sp>
      <p:sp>
        <p:nvSpPr>
          <p:cNvPr id="2" name="Date Placeholder 1"/>
          <p:cNvSpPr>
            <a:spLocks noGrp="1"/>
          </p:cNvSpPr>
          <p:nvPr>
            <p:ph type="dt" sz="quarter" idx="10"/>
          </p:nvPr>
        </p:nvSpPr>
        <p:spPr/>
        <p:txBody>
          <a:bodyPr/>
          <a:lstStyle/>
          <a:p>
            <a:pPr>
              <a:defRPr/>
            </a:pPr>
            <a:fld id="{9B570999-BBBB-A34C-B170-1741766FD09E}"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3D977234-4D71-4505-B8EE-1EAF931CCC93}" type="slidenum">
              <a:rPr lang="en-US"/>
              <a:pPr>
                <a:defRPr/>
              </a:pPr>
              <a:t>17</a:t>
            </a:fld>
            <a:endParaRPr lang="en-US"/>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t>Developing Scholarly Talent</a:t>
            </a:r>
          </a:p>
        </p:txBody>
      </p:sp>
      <p:sp>
        <p:nvSpPr>
          <p:cNvPr id="6" name="Content Placeholder 5"/>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n-US" dirty="0"/>
              <a:t>In year 2006-2007 [the </a:t>
            </a:r>
            <a:r>
              <a:rPr lang="en-US" dirty="0" smtClean="0"/>
              <a:t>annual </a:t>
            </a:r>
            <a:r>
              <a:rPr lang="en-US" dirty="0"/>
              <a:t>report of </a:t>
            </a:r>
            <a:r>
              <a:rPr lang="en-US" dirty="0" smtClean="0"/>
              <a:t>AICTE], </a:t>
            </a:r>
            <a:r>
              <a:rPr lang="en-US" dirty="0"/>
              <a:t>faculty development programs affected </a:t>
            </a:r>
            <a:r>
              <a:rPr lang="en-US" dirty="0" smtClean="0"/>
              <a:t>1,350 individuals</a:t>
            </a:r>
          </a:p>
          <a:p>
            <a:pPr fontAlgn="auto">
              <a:spcAft>
                <a:spcPts val="0"/>
              </a:spcAft>
              <a:buFont typeface="Arial" pitchFamily="34" charset="0"/>
              <a:buChar char="•"/>
              <a:defRPr/>
            </a:pPr>
            <a:r>
              <a:rPr lang="en-US" dirty="0" smtClean="0"/>
              <a:t>Granted </a:t>
            </a:r>
            <a:r>
              <a:rPr lang="en-US" dirty="0" err="1" smtClean="0"/>
              <a:t>Rs</a:t>
            </a:r>
            <a:r>
              <a:rPr lang="en-US" dirty="0" smtClean="0"/>
              <a:t>. 50,000 each to 10 out of 25 research proposals received (Compare with Chinese program)</a:t>
            </a:r>
          </a:p>
          <a:p>
            <a:pPr fontAlgn="auto">
              <a:spcAft>
                <a:spcPts val="0"/>
              </a:spcAft>
              <a:buFont typeface="Arial" pitchFamily="34" charset="0"/>
              <a:buChar char="•"/>
              <a:defRPr/>
            </a:pPr>
            <a:r>
              <a:rPr lang="en-US" dirty="0" smtClean="0"/>
              <a:t>Consuming the fruits of trees planted long ago</a:t>
            </a:r>
          </a:p>
          <a:p>
            <a:pPr fontAlgn="auto">
              <a:spcAft>
                <a:spcPts val="0"/>
              </a:spcAft>
              <a:buFont typeface="Arial" pitchFamily="34" charset="0"/>
              <a:buChar char="•"/>
              <a:defRPr/>
            </a:pPr>
            <a:r>
              <a:rPr lang="en-US" dirty="0"/>
              <a:t>Unless </a:t>
            </a:r>
            <a:r>
              <a:rPr lang="en-US" dirty="0" smtClean="0"/>
              <a:t>India </a:t>
            </a:r>
            <a:r>
              <a:rPr lang="en-US" dirty="0"/>
              <a:t>invests heavily in research </a:t>
            </a:r>
            <a:r>
              <a:rPr lang="en-US" dirty="0" smtClean="0"/>
              <a:t>and </a:t>
            </a:r>
            <a:r>
              <a:rPr lang="en-US" dirty="0"/>
              <a:t>doctoral education </a:t>
            </a:r>
            <a:r>
              <a:rPr lang="en-US" dirty="0" smtClean="0"/>
              <a:t>today </a:t>
            </a:r>
            <a:r>
              <a:rPr lang="en-US" dirty="0"/>
              <a:t>the quality of its higher education will continue to decline, with serious consequences for its </a:t>
            </a:r>
            <a:r>
              <a:rPr lang="en-US" dirty="0" smtClean="0"/>
              <a:t>economy</a:t>
            </a:r>
          </a:p>
          <a:p>
            <a:pPr fontAlgn="auto">
              <a:spcAft>
                <a:spcPts val="0"/>
              </a:spcAft>
              <a:buFont typeface="Arial" pitchFamily="34" charset="0"/>
              <a:buChar char="•"/>
              <a:defRPr/>
            </a:pPr>
            <a:r>
              <a:rPr lang="en-US" dirty="0" smtClean="0"/>
              <a:t>Evidence </a:t>
            </a:r>
            <a:r>
              <a:rPr lang="en-US" dirty="0"/>
              <a:t>that this decline has been continuing for </a:t>
            </a:r>
            <a:r>
              <a:rPr lang="en-US" dirty="0" smtClean="0"/>
              <a:t>years</a:t>
            </a:r>
          </a:p>
          <a:p>
            <a:pPr fontAlgn="auto">
              <a:spcAft>
                <a:spcPts val="0"/>
              </a:spcAft>
              <a:buFont typeface="Arial" pitchFamily="34" charset="0"/>
              <a:buChar char="•"/>
              <a:defRPr/>
            </a:pPr>
            <a:r>
              <a:rPr lang="en-US" dirty="0" smtClean="0"/>
              <a:t>The </a:t>
            </a:r>
            <a:r>
              <a:rPr lang="en-US" dirty="0"/>
              <a:t>technology boom may lose steam as Indian firms move their operations to other countries where they can find well-educated employees in large </a:t>
            </a:r>
            <a:r>
              <a:rPr lang="en-US" dirty="0" smtClean="0"/>
              <a:t>numbers </a:t>
            </a:r>
            <a:endParaRPr lang="en-US" dirty="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3" name="Date Placeholder 2"/>
          <p:cNvSpPr>
            <a:spLocks noGrp="1"/>
          </p:cNvSpPr>
          <p:nvPr>
            <p:ph type="dt" sz="quarter" idx="10"/>
          </p:nvPr>
        </p:nvSpPr>
        <p:spPr/>
        <p:txBody>
          <a:bodyPr/>
          <a:lstStyle/>
          <a:p>
            <a:pPr>
              <a:defRPr/>
            </a:pPr>
            <a:fld id="{F90619AD-9B29-8A45-A639-4BDC36E5695D}" type="datetime1">
              <a:rPr lang="en-US"/>
              <a:pPr>
                <a:defRPr/>
              </a:pPr>
              <a:t>4/10/2012</a:t>
            </a:fld>
            <a:endParaRPr lang="en-US"/>
          </a:p>
        </p:txBody>
      </p:sp>
      <p:sp>
        <p:nvSpPr>
          <p:cNvPr id="4" name="Footer Placeholder 3"/>
          <p:cNvSpPr>
            <a:spLocks noGrp="1"/>
          </p:cNvSpPr>
          <p:nvPr>
            <p:ph type="ftr" sz="quarter" idx="11"/>
          </p:nvPr>
        </p:nvSpPr>
        <p:spPr/>
        <p:txBody>
          <a:bodyPr/>
          <a:lstStyle/>
          <a:p>
            <a:pPr>
              <a:defRPr/>
            </a:pPr>
            <a:r>
              <a:rPr lang="en-US"/>
              <a:t>Higher Education China and India (c) Shyam Sunder</a:t>
            </a:r>
          </a:p>
        </p:txBody>
      </p:sp>
      <p:sp>
        <p:nvSpPr>
          <p:cNvPr id="5" name="Slide Number Placeholder 4"/>
          <p:cNvSpPr>
            <a:spLocks noGrp="1"/>
          </p:cNvSpPr>
          <p:nvPr>
            <p:ph type="sldNum" sz="quarter" idx="12"/>
          </p:nvPr>
        </p:nvSpPr>
        <p:spPr/>
        <p:txBody>
          <a:bodyPr/>
          <a:lstStyle/>
          <a:p>
            <a:pPr>
              <a:defRPr/>
            </a:pPr>
            <a:fld id="{9B604649-57DC-4CF9-9ABC-709CD2820042}" type="slidenum">
              <a:rPr lang="en-US"/>
              <a:pPr>
                <a:defRPr/>
              </a:pPr>
              <a:t>18</a:t>
            </a:fld>
            <a:endParaRPr lang="en-US"/>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94210" name="Rectangle 2"/>
          <p:cNvSpPr>
            <a:spLocks noGrp="1" noChangeArrowheads="1"/>
          </p:cNvSpPr>
          <p:nvPr>
            <p:ph type="title"/>
          </p:nvPr>
        </p:nvSpPr>
        <p:spPr>
          <a:xfrm>
            <a:off x="457200" y="274638"/>
            <a:ext cx="8229600" cy="944562"/>
          </a:xfrm>
        </p:spPr>
        <p:txBody>
          <a:bodyPr rtlCol="0">
            <a:normAutofit fontScale="90000"/>
          </a:bodyPr>
          <a:lstStyle/>
          <a:p>
            <a:pPr fontAlgn="auto">
              <a:spcAft>
                <a:spcPts val="0"/>
              </a:spcAft>
              <a:defRPr/>
            </a:pPr>
            <a:r>
              <a:rPr lang="en-US" sz="4000" dirty="0" smtClean="0"/>
              <a:t>Structure </a:t>
            </a:r>
            <a:r>
              <a:rPr lang="en-US" sz="4000" dirty="0"/>
              <a:t>of Innovation/Research in India</a:t>
            </a:r>
          </a:p>
        </p:txBody>
      </p:sp>
      <p:sp>
        <p:nvSpPr>
          <p:cNvPr id="40963" name="Rectangle 3"/>
          <p:cNvSpPr>
            <a:spLocks noGrp="1" noChangeArrowheads="1"/>
          </p:cNvSpPr>
          <p:nvPr>
            <p:ph type="body" idx="1"/>
          </p:nvPr>
        </p:nvSpPr>
        <p:spPr>
          <a:xfrm>
            <a:off x="457200" y="1295400"/>
            <a:ext cx="8229600" cy="4830763"/>
          </a:xfrm>
        </p:spPr>
        <p:txBody>
          <a:bodyPr/>
          <a:lstStyle/>
          <a:p>
            <a:pPr>
              <a:lnSpc>
                <a:spcPct val="80000"/>
              </a:lnSpc>
            </a:pPr>
            <a:r>
              <a:rPr lang="en-US" altLang="ja-JP" sz="2400" smtClean="0"/>
              <a:t>Structural obstacles to promote research and innovation</a:t>
            </a:r>
          </a:p>
          <a:p>
            <a:pPr>
              <a:lnSpc>
                <a:spcPct val="80000"/>
              </a:lnSpc>
            </a:pPr>
            <a:r>
              <a:rPr lang="en-US" altLang="ja-JP" sz="2400" smtClean="0"/>
              <a:t>After independence, set up specialized research organizations initially attracted talented scientists and engineers to research</a:t>
            </a:r>
          </a:p>
          <a:p>
            <a:pPr>
              <a:lnSpc>
                <a:spcPct val="80000"/>
              </a:lnSpc>
            </a:pPr>
            <a:r>
              <a:rPr lang="en-US" altLang="ja-JP" sz="2400" smtClean="0"/>
              <a:t>Were well financed by government, had little contact with education, industry or the market (business was a dirty word)</a:t>
            </a:r>
          </a:p>
          <a:p>
            <a:pPr>
              <a:lnSpc>
                <a:spcPct val="80000"/>
              </a:lnSpc>
            </a:pPr>
            <a:r>
              <a:rPr lang="en-US" altLang="ja-JP" sz="2400" smtClean="0"/>
              <a:t>With a few exceptions, isolated from the fresh air and inconvenient discipline of the market and contact with the young minds, most laboratories gradually fell into bureaucratic routine, promoting largely by seniority, spending the budget, producing little research or innovation (India hardly appears in the world research map)</a:t>
            </a:r>
          </a:p>
          <a:p>
            <a:pPr>
              <a:lnSpc>
                <a:spcPct val="80000"/>
              </a:lnSpc>
            </a:pPr>
            <a:r>
              <a:rPr lang="en-US" altLang="ja-JP" sz="2400" smtClean="0"/>
              <a:t>The civil services that run these organizations, e.g., Council for Scientific and Industrial Research, control much of government budget for promoting innovation</a:t>
            </a:r>
          </a:p>
        </p:txBody>
      </p:sp>
      <p:sp>
        <p:nvSpPr>
          <p:cNvPr id="2" name="Date Placeholder 1"/>
          <p:cNvSpPr>
            <a:spLocks noGrp="1"/>
          </p:cNvSpPr>
          <p:nvPr>
            <p:ph type="dt" sz="quarter" idx="10"/>
          </p:nvPr>
        </p:nvSpPr>
        <p:spPr/>
        <p:txBody>
          <a:bodyPr/>
          <a:lstStyle/>
          <a:p>
            <a:pPr>
              <a:defRPr/>
            </a:pPr>
            <a:fld id="{EBB1A8AB-A66C-0741-BB9C-28DF04CFBCCF}"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4801C161-D15B-4E73-A67E-5F56735FA865}" type="slidenum">
              <a:rPr lang="en-US"/>
              <a:pPr>
                <a:defRPr/>
              </a:pPr>
              <a:t>19</a:t>
            </a:fld>
            <a:endParaRPr lang="en-US"/>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b="1" smtClean="0"/>
              <a:t>An Overview</a:t>
            </a:r>
          </a:p>
        </p:txBody>
      </p:sp>
      <p:sp>
        <p:nvSpPr>
          <p:cNvPr id="3" name="Content Placeholder 2"/>
          <p:cNvSpPr>
            <a:spLocks noGrp="1"/>
          </p:cNvSpPr>
          <p:nvPr>
            <p:ph idx="1"/>
          </p:nvPr>
        </p:nvSpPr>
        <p:spPr>
          <a:xfrm>
            <a:off x="457200" y="1219200"/>
            <a:ext cx="8229600" cy="4906963"/>
          </a:xfrm>
        </p:spPr>
        <p:txBody>
          <a:bodyPr rtlCol="0">
            <a:normAutofit fontScale="92500" lnSpcReduction="20000"/>
          </a:bodyPr>
          <a:lstStyle/>
          <a:p>
            <a:pPr fontAlgn="auto">
              <a:spcAft>
                <a:spcPts val="0"/>
              </a:spcAft>
              <a:buFont typeface="Arial" pitchFamily="34" charset="0"/>
              <a:buChar char="•"/>
              <a:defRPr/>
            </a:pPr>
            <a:r>
              <a:rPr lang="en-US" sz="2400" dirty="0" smtClean="0"/>
              <a:t>Rapid </a:t>
            </a:r>
            <a:r>
              <a:rPr lang="en-US" sz="2400" b="1" dirty="0" smtClean="0"/>
              <a:t>growth</a:t>
            </a:r>
            <a:r>
              <a:rPr lang="en-US" sz="2400" dirty="0" smtClean="0"/>
              <a:t> of institutions, and enrollments</a:t>
            </a:r>
          </a:p>
          <a:p>
            <a:pPr fontAlgn="auto">
              <a:spcAft>
                <a:spcPts val="0"/>
              </a:spcAft>
              <a:buFont typeface="Arial" pitchFamily="34" charset="0"/>
              <a:buChar char="•"/>
              <a:defRPr/>
            </a:pPr>
            <a:r>
              <a:rPr lang="en-US" sz="2400" dirty="0" smtClean="0"/>
              <a:t>But of uncertain </a:t>
            </a:r>
            <a:r>
              <a:rPr lang="en-US" sz="2400" b="1" dirty="0" smtClean="0"/>
              <a:t>quality</a:t>
            </a:r>
            <a:r>
              <a:rPr lang="en-US" sz="2400" dirty="0" smtClean="0"/>
              <a:t>, compared to the West as well as China</a:t>
            </a:r>
          </a:p>
          <a:p>
            <a:pPr fontAlgn="auto">
              <a:spcAft>
                <a:spcPts val="0"/>
              </a:spcAft>
              <a:buFont typeface="Arial" pitchFamily="34" charset="0"/>
              <a:buChar char="•"/>
              <a:defRPr/>
            </a:pPr>
            <a:r>
              <a:rPr lang="en-US" sz="2400" b="1" dirty="0" smtClean="0"/>
              <a:t>Thin top layer </a:t>
            </a:r>
            <a:r>
              <a:rPr lang="en-US" sz="2400" dirty="0" smtClean="0"/>
              <a:t>of talent entering a few dozen state institutions</a:t>
            </a:r>
          </a:p>
          <a:p>
            <a:pPr fontAlgn="auto">
              <a:spcAft>
                <a:spcPts val="0"/>
              </a:spcAft>
              <a:buFont typeface="Arial" pitchFamily="34" charset="0"/>
              <a:buChar char="•"/>
              <a:defRPr/>
            </a:pPr>
            <a:r>
              <a:rPr lang="en-US" sz="2400" dirty="0" smtClean="0"/>
              <a:t>Their selective admissions provide valued </a:t>
            </a:r>
            <a:r>
              <a:rPr lang="en-US" sz="2400" b="1" dirty="0" smtClean="0"/>
              <a:t>screening</a:t>
            </a:r>
            <a:r>
              <a:rPr lang="en-US" sz="2400" dirty="0" smtClean="0"/>
              <a:t> for employers</a:t>
            </a:r>
          </a:p>
          <a:p>
            <a:pPr fontAlgn="auto">
              <a:spcAft>
                <a:spcPts val="0"/>
              </a:spcAft>
              <a:buFont typeface="Arial" pitchFamily="34" charset="0"/>
              <a:buChar char="•"/>
              <a:defRPr/>
            </a:pPr>
            <a:r>
              <a:rPr lang="en-US" sz="2400" dirty="0" smtClean="0"/>
              <a:t>Inflated reputation of </a:t>
            </a:r>
            <a:r>
              <a:rPr lang="en-US" sz="2400" b="1" dirty="0" smtClean="0"/>
              <a:t>overall</a:t>
            </a:r>
            <a:r>
              <a:rPr lang="en-US" sz="2400" dirty="0" smtClean="0"/>
              <a:t> quality of education in India</a:t>
            </a:r>
          </a:p>
          <a:p>
            <a:pPr fontAlgn="auto">
              <a:spcAft>
                <a:spcPts val="0"/>
              </a:spcAft>
              <a:buFont typeface="Arial" pitchFamily="34" charset="0"/>
              <a:buChar char="•"/>
              <a:defRPr/>
            </a:pPr>
            <a:r>
              <a:rPr lang="en-US" sz="2400" dirty="0" smtClean="0"/>
              <a:t>Quality/quantity of </a:t>
            </a:r>
            <a:r>
              <a:rPr lang="en-US" sz="2400" b="1" dirty="0" smtClean="0"/>
              <a:t>manpower</a:t>
            </a:r>
            <a:r>
              <a:rPr lang="en-US" sz="2400" dirty="0" smtClean="0"/>
              <a:t> to support economic growth</a:t>
            </a:r>
          </a:p>
          <a:p>
            <a:pPr fontAlgn="auto">
              <a:spcAft>
                <a:spcPts val="0"/>
              </a:spcAft>
              <a:buFont typeface="Arial" pitchFamily="34" charset="0"/>
              <a:buChar char="•"/>
              <a:defRPr/>
            </a:pPr>
            <a:r>
              <a:rPr lang="en-US" sz="2400" b="1" dirty="0" smtClean="0"/>
              <a:t>Graduate ed. </a:t>
            </a:r>
            <a:r>
              <a:rPr lang="en-US" sz="2400" dirty="0" smtClean="0"/>
              <a:t>seed farm in alarming disarray (quality and quantity)</a:t>
            </a:r>
          </a:p>
          <a:p>
            <a:pPr fontAlgn="auto">
              <a:spcAft>
                <a:spcPts val="0"/>
              </a:spcAft>
              <a:buFont typeface="Arial" pitchFamily="34" charset="0"/>
              <a:buChar char="•"/>
              <a:defRPr/>
            </a:pPr>
            <a:r>
              <a:rPr lang="en-US" sz="2400" dirty="0" smtClean="0"/>
              <a:t>Budget-constrained government turns to </a:t>
            </a:r>
            <a:r>
              <a:rPr lang="en-US" sz="2400" b="1" dirty="0" smtClean="0"/>
              <a:t>profit-oriented </a:t>
            </a:r>
            <a:r>
              <a:rPr lang="en-US" sz="2400" b="1" dirty="0" err="1" smtClean="0"/>
              <a:t>pvt.</a:t>
            </a:r>
            <a:r>
              <a:rPr lang="en-US" sz="2400" b="1" dirty="0" smtClean="0"/>
              <a:t> ed. </a:t>
            </a:r>
          </a:p>
          <a:p>
            <a:pPr fontAlgn="auto">
              <a:spcAft>
                <a:spcPts val="0"/>
              </a:spcAft>
              <a:buFont typeface="Arial" pitchFamily="34" charset="0"/>
              <a:buChar char="•"/>
              <a:defRPr/>
            </a:pPr>
            <a:r>
              <a:rPr lang="en-US" sz="2400" dirty="0" smtClean="0"/>
              <a:t>No known successful </a:t>
            </a:r>
            <a:r>
              <a:rPr lang="en-US" sz="2400" b="1" dirty="0" smtClean="0"/>
              <a:t>models</a:t>
            </a:r>
            <a:r>
              <a:rPr lang="en-US" sz="2400" dirty="0" smtClean="0"/>
              <a:t> of profit-based quality education</a:t>
            </a:r>
          </a:p>
          <a:p>
            <a:pPr fontAlgn="auto">
              <a:spcAft>
                <a:spcPts val="0"/>
              </a:spcAft>
              <a:buFont typeface="Arial" pitchFamily="34" charset="0"/>
              <a:buChar char="•"/>
              <a:defRPr/>
            </a:pPr>
            <a:r>
              <a:rPr lang="en-US" sz="2400" dirty="0" smtClean="0"/>
              <a:t>Recent proposals for radical </a:t>
            </a:r>
            <a:r>
              <a:rPr lang="en-US" sz="2400" b="1" dirty="0" smtClean="0"/>
              <a:t>reform </a:t>
            </a:r>
            <a:r>
              <a:rPr lang="en-US" sz="2400" dirty="0" smtClean="0"/>
              <a:t>offer some hope</a:t>
            </a:r>
          </a:p>
          <a:p>
            <a:pPr fontAlgn="auto">
              <a:spcAft>
                <a:spcPts val="0"/>
              </a:spcAft>
              <a:buFont typeface="Arial" pitchFamily="34" charset="0"/>
              <a:buChar char="•"/>
              <a:defRPr/>
            </a:pPr>
            <a:r>
              <a:rPr lang="en-US" sz="2400" dirty="0" smtClean="0"/>
              <a:t>Need for </a:t>
            </a:r>
            <a:r>
              <a:rPr lang="en-US" sz="2400" b="1" dirty="0" smtClean="0"/>
              <a:t>wisdom and far sight </a:t>
            </a:r>
            <a:r>
              <a:rPr lang="en-US" sz="2400" dirty="0" smtClean="0"/>
              <a:t>in government, politicians, business, faculty, and public</a:t>
            </a:r>
          </a:p>
          <a:p>
            <a:pPr fontAlgn="auto">
              <a:spcAft>
                <a:spcPts val="0"/>
              </a:spcAft>
              <a:buFont typeface="Arial" pitchFamily="34" charset="0"/>
              <a:buChar char="•"/>
              <a:defRPr/>
            </a:pPr>
            <a:r>
              <a:rPr lang="en-US" sz="2400" b="1" dirty="0" smtClean="0"/>
              <a:t>Challenges</a:t>
            </a:r>
            <a:r>
              <a:rPr lang="en-US" sz="2400" dirty="0" smtClean="0"/>
              <a:t>, administrative perspectives, reform proposals, and concluding remarks</a:t>
            </a:r>
          </a:p>
          <a:p>
            <a:pPr fontAlgn="auto">
              <a:spcAft>
                <a:spcPts val="0"/>
              </a:spcAft>
              <a:buFont typeface="Arial" pitchFamily="34" charset="0"/>
              <a:buChar char="•"/>
              <a:defRPr/>
            </a:pPr>
            <a:endParaRPr lang="en-US" sz="2400" dirty="0"/>
          </a:p>
        </p:txBody>
      </p:sp>
      <p:sp>
        <p:nvSpPr>
          <p:cNvPr id="4" name="Date Placeholder 3"/>
          <p:cNvSpPr>
            <a:spLocks noGrp="1"/>
          </p:cNvSpPr>
          <p:nvPr>
            <p:ph type="dt" sz="quarter" idx="10"/>
          </p:nvPr>
        </p:nvSpPr>
        <p:spPr/>
        <p:txBody>
          <a:bodyPr/>
          <a:lstStyle/>
          <a:p>
            <a:pPr>
              <a:defRPr/>
            </a:pPr>
            <a:fld id="{235E0236-3A99-CA4F-BF13-39D290878FCE}"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98550FB8-0C05-4EF1-AA58-8E58B1990AFC}" type="slidenum">
              <a:rPr lang="en-US"/>
              <a:pPr>
                <a:defRPr/>
              </a:pPr>
              <a:t>2</a:t>
            </a:fld>
            <a:endParaRPr lang="en-US"/>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95234" name="Rectangle 2"/>
          <p:cNvSpPr>
            <a:spLocks noGrp="1" noChangeArrowheads="1"/>
          </p:cNvSpPr>
          <p:nvPr>
            <p:ph type="title"/>
          </p:nvPr>
        </p:nvSpPr>
        <p:spPr/>
        <p:txBody>
          <a:bodyPr rtlCol="0">
            <a:normAutofit fontScale="90000"/>
          </a:bodyPr>
          <a:lstStyle/>
          <a:p>
            <a:pPr fontAlgn="auto">
              <a:spcAft>
                <a:spcPts val="0"/>
              </a:spcAft>
              <a:defRPr/>
            </a:pPr>
            <a:r>
              <a:rPr lang="en-US" sz="4000"/>
              <a:t>Policy of Separating Research from Education</a:t>
            </a:r>
          </a:p>
        </p:txBody>
      </p:sp>
      <p:sp>
        <p:nvSpPr>
          <p:cNvPr id="43011" name="Rectangle 3"/>
          <p:cNvSpPr>
            <a:spLocks noGrp="1" noChangeArrowheads="1"/>
          </p:cNvSpPr>
          <p:nvPr>
            <p:ph type="body" idx="1"/>
          </p:nvPr>
        </p:nvSpPr>
        <p:spPr/>
        <p:txBody>
          <a:bodyPr/>
          <a:lstStyle/>
          <a:p>
            <a:pPr>
              <a:lnSpc>
                <a:spcPct val="80000"/>
              </a:lnSpc>
            </a:pPr>
            <a:r>
              <a:rPr lang="en-US" altLang="ja-JP" sz="2400" smtClean="0"/>
              <a:t>Second, most of the government budget for innovation captured by these organizations, leaving little for universities</a:t>
            </a:r>
          </a:p>
          <a:p>
            <a:pPr>
              <a:lnSpc>
                <a:spcPct val="80000"/>
              </a:lnSpc>
            </a:pPr>
            <a:r>
              <a:rPr lang="en-US" altLang="ja-JP" sz="2400" smtClean="0"/>
              <a:t>Third, isolation of research from the education of the young </a:t>
            </a:r>
          </a:p>
          <a:p>
            <a:pPr>
              <a:lnSpc>
                <a:spcPct val="80000"/>
              </a:lnSpc>
            </a:pPr>
            <a:r>
              <a:rPr lang="en-US" altLang="ja-JP" sz="2400" smtClean="0"/>
              <a:t>Universities reduced to classrooms printing diplomas</a:t>
            </a:r>
          </a:p>
          <a:p>
            <a:pPr>
              <a:lnSpc>
                <a:spcPct val="80000"/>
              </a:lnSpc>
            </a:pPr>
            <a:r>
              <a:rPr lang="en-US" altLang="ja-JP" sz="2400" smtClean="0"/>
              <a:t>Starved of talent in faculty, funding for innovation, and research culture. In such environment, even talented students had no exposure to research, no opportunities for even accidental discovery of their affinity for innovation. </a:t>
            </a:r>
          </a:p>
          <a:p>
            <a:pPr>
              <a:lnSpc>
                <a:spcPct val="80000"/>
              </a:lnSpc>
            </a:pPr>
            <a:r>
              <a:rPr lang="en-US" altLang="ja-JP" sz="2400" smtClean="0"/>
              <a:t>The few PhD programs that existed could not attract young talent</a:t>
            </a:r>
          </a:p>
          <a:p>
            <a:pPr>
              <a:lnSpc>
                <a:spcPct val="80000"/>
              </a:lnSpc>
            </a:pPr>
            <a:r>
              <a:rPr lang="en-US" altLang="ja-JP" sz="2400" smtClean="0"/>
              <a:t>Most members of faculty could not do or supervise research </a:t>
            </a:r>
          </a:p>
          <a:p>
            <a:pPr>
              <a:lnSpc>
                <a:spcPct val="80000"/>
              </a:lnSpc>
            </a:pPr>
            <a:r>
              <a:rPr lang="en-US" altLang="ja-JP" sz="2400" smtClean="0"/>
              <a:t>The quality of people entering the PhD program lowered the social regard for academia; this vicious cycle of mutual reinforcement continues</a:t>
            </a:r>
          </a:p>
        </p:txBody>
      </p:sp>
      <p:sp>
        <p:nvSpPr>
          <p:cNvPr id="2" name="Date Placeholder 1"/>
          <p:cNvSpPr>
            <a:spLocks noGrp="1"/>
          </p:cNvSpPr>
          <p:nvPr>
            <p:ph type="dt" sz="quarter" idx="10"/>
          </p:nvPr>
        </p:nvSpPr>
        <p:spPr/>
        <p:txBody>
          <a:bodyPr/>
          <a:lstStyle/>
          <a:p>
            <a:pPr>
              <a:defRPr/>
            </a:pPr>
            <a:fld id="{99F049C9-B8F8-B040-B6A6-59EDD68B9F89}"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74A9C0FE-505D-4618-AA36-07F60C2AF141}" type="slidenum">
              <a:rPr lang="en-US"/>
              <a:pPr>
                <a:defRPr/>
              </a:pPr>
              <a:t>20</a:t>
            </a:fld>
            <a:endParaRPr lang="en-US"/>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Separation of Research from Teaching</a:t>
            </a:r>
            <a:endParaRPr lang="en-US" dirty="0"/>
          </a:p>
        </p:txBody>
      </p:sp>
      <p:sp>
        <p:nvSpPr>
          <p:cNvPr id="3" name="Content Placeholder 2"/>
          <p:cNvSpPr>
            <a:spLocks noGrp="1"/>
          </p:cNvSpPr>
          <p:nvPr>
            <p:ph idx="1"/>
          </p:nvPr>
        </p:nvSpPr>
        <p:spPr>
          <a:xfrm>
            <a:off x="457200" y="1219200"/>
            <a:ext cx="8229600" cy="4906963"/>
          </a:xfrm>
        </p:spPr>
        <p:txBody>
          <a:bodyPr rtlCol="0">
            <a:normAutofit fontScale="25000" lnSpcReduction="20000"/>
          </a:bodyPr>
          <a:lstStyle/>
          <a:p>
            <a:pPr fontAlgn="auto">
              <a:spcAft>
                <a:spcPts val="0"/>
              </a:spcAft>
              <a:buFont typeface="Arial" pitchFamily="34" charset="0"/>
              <a:buChar char="•"/>
              <a:defRPr/>
            </a:pPr>
            <a:r>
              <a:rPr lang="en-US" sz="9600" dirty="0" smtClean="0"/>
              <a:t>System of independent bunkers for research and teaching, had devastating consequences</a:t>
            </a:r>
          </a:p>
          <a:p>
            <a:pPr fontAlgn="auto">
              <a:spcAft>
                <a:spcPts val="0"/>
              </a:spcAft>
              <a:buFont typeface="Arial" pitchFamily="34" charset="0"/>
              <a:buChar char="•"/>
              <a:defRPr/>
            </a:pPr>
            <a:r>
              <a:rPr lang="en-US" sz="9600" dirty="0" smtClean="0"/>
              <a:t>Neither research (no youth) nor education (no money and talent)</a:t>
            </a:r>
          </a:p>
          <a:p>
            <a:pPr fontAlgn="auto">
              <a:spcAft>
                <a:spcPts val="0"/>
              </a:spcAft>
              <a:buFont typeface="Arial" pitchFamily="34" charset="0"/>
              <a:buChar char="•"/>
              <a:defRPr/>
            </a:pPr>
            <a:r>
              <a:rPr lang="en-US" sz="9600" dirty="0" smtClean="0"/>
              <a:t>Functioning by civil service rules, little mobility, competition, or industry contact</a:t>
            </a:r>
          </a:p>
          <a:p>
            <a:pPr fontAlgn="auto">
              <a:spcAft>
                <a:spcPts val="0"/>
              </a:spcAft>
              <a:buFont typeface="Arial" pitchFamily="34" charset="0"/>
              <a:buChar char="•"/>
              <a:defRPr/>
            </a:pPr>
            <a:r>
              <a:rPr lang="en-US" sz="9600" dirty="0" smtClean="0"/>
              <a:t>Low quality of students in PhD programs</a:t>
            </a:r>
          </a:p>
          <a:p>
            <a:pPr fontAlgn="auto">
              <a:spcAft>
                <a:spcPts val="0"/>
              </a:spcAft>
              <a:buFont typeface="Arial" pitchFamily="34" charset="0"/>
              <a:buChar char="•"/>
              <a:defRPr/>
            </a:pPr>
            <a:r>
              <a:rPr lang="en-US" sz="9600" dirty="0" smtClean="0"/>
              <a:t>Narrowly defined disciplinary charters of research labs as well as educational institutions</a:t>
            </a:r>
          </a:p>
          <a:p>
            <a:pPr fontAlgn="auto">
              <a:spcAft>
                <a:spcPts val="0"/>
              </a:spcAft>
              <a:buFont typeface="Arial" pitchFamily="34" charset="0"/>
              <a:buChar char="•"/>
              <a:defRPr/>
            </a:pPr>
            <a:r>
              <a:rPr lang="en-US" sz="9600" dirty="0"/>
              <a:t>S</a:t>
            </a:r>
            <a:r>
              <a:rPr lang="en-US" sz="9600" dirty="0" smtClean="0"/>
              <a:t>ignboards of “National Institute of XYZ” in and around Delhi (e.g., National </a:t>
            </a:r>
            <a:r>
              <a:rPr lang="en-US" sz="9600" dirty="0" err="1" smtClean="0"/>
              <a:t>Defence</a:t>
            </a:r>
            <a:r>
              <a:rPr lang="en-US" sz="9600" dirty="0" smtClean="0"/>
              <a:t> University at 3B rupees, 200 acres, why not on a university campus?)</a:t>
            </a:r>
          </a:p>
          <a:p>
            <a:pPr fontAlgn="auto">
              <a:spcAft>
                <a:spcPts val="0"/>
              </a:spcAft>
              <a:buFont typeface="Arial" pitchFamily="34" charset="0"/>
              <a:buChar char="•"/>
              <a:defRPr/>
            </a:pPr>
            <a:r>
              <a:rPr lang="en-US" sz="9600" dirty="0" smtClean="0"/>
              <a:t>Consequences of free-standing special purpose universities</a:t>
            </a:r>
          </a:p>
          <a:p>
            <a:pPr fontAlgn="auto">
              <a:spcAft>
                <a:spcPts val="0"/>
              </a:spcAft>
              <a:buFont typeface="Arial" pitchFamily="34" charset="0"/>
              <a:buChar char="•"/>
              <a:defRPr/>
            </a:pPr>
            <a:r>
              <a:rPr lang="en-US" sz="9600" dirty="0" smtClean="0"/>
              <a:t>Legislative and financial controls: 15 councils each with its own act of Parliament; every ministry is an education ministry</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1BEF25AA-83C7-CF4A-B858-801526C65C68}"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5ED53AE7-7C9E-41B8-BA14-E9A54221239F}" type="slidenum">
              <a:rPr lang="en-US"/>
              <a:pPr>
                <a:defRPr/>
              </a:pPr>
              <a:t>21</a:t>
            </a:fld>
            <a:endParaRPr lang="en-US"/>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47106" name="Rectangle 2"/>
          <p:cNvSpPr>
            <a:spLocks noGrp="1" noChangeArrowheads="1"/>
          </p:cNvSpPr>
          <p:nvPr>
            <p:ph type="title"/>
          </p:nvPr>
        </p:nvSpPr>
        <p:spPr>
          <a:xfrm>
            <a:off x="457200" y="274638"/>
            <a:ext cx="8229600" cy="1020762"/>
          </a:xfrm>
        </p:spPr>
        <p:txBody>
          <a:bodyPr/>
          <a:lstStyle/>
          <a:p>
            <a:r>
              <a:rPr lang="en-US" smtClean="0"/>
              <a:t>Super-Specialization</a:t>
            </a:r>
          </a:p>
        </p:txBody>
      </p:sp>
      <p:sp>
        <p:nvSpPr>
          <p:cNvPr id="96259" name="Rectangle 3"/>
          <p:cNvSpPr>
            <a:spLocks noGrp="1" noChangeArrowheads="1"/>
          </p:cNvSpPr>
          <p:nvPr>
            <p:ph type="body" idx="1"/>
          </p:nvPr>
        </p:nvSpPr>
        <p:spPr>
          <a:xfrm>
            <a:off x="457200" y="1219200"/>
            <a:ext cx="8229600" cy="4906963"/>
          </a:xfrm>
        </p:spPr>
        <p:txBody>
          <a:bodyPr rtlCol="0">
            <a:normAutofit lnSpcReduction="10000"/>
          </a:bodyPr>
          <a:lstStyle/>
          <a:p>
            <a:pPr fontAlgn="auto">
              <a:lnSpc>
                <a:spcPct val="80000"/>
              </a:lnSpc>
              <a:spcAft>
                <a:spcPts val="0"/>
              </a:spcAft>
              <a:buFont typeface="Arial" pitchFamily="34" charset="0"/>
              <a:buChar char="•"/>
              <a:defRPr/>
            </a:pPr>
            <a:r>
              <a:rPr lang="en-US" altLang="ja-JP" sz="2400" dirty="0"/>
              <a:t>A fourth </a:t>
            </a:r>
            <a:r>
              <a:rPr lang="en-US" altLang="ja-JP" sz="2400" dirty="0" smtClean="0"/>
              <a:t>consequence: narrow charters of research </a:t>
            </a:r>
            <a:r>
              <a:rPr lang="en-US" altLang="ja-JP" sz="2400" dirty="0"/>
              <a:t>institutes </a:t>
            </a:r>
            <a:r>
              <a:rPr lang="en-US" altLang="ja-JP" sz="2400" dirty="0" smtClean="0"/>
              <a:t>did </a:t>
            </a:r>
            <a:r>
              <a:rPr lang="en-US" altLang="ja-JP" sz="2400" dirty="0"/>
              <a:t>not </a:t>
            </a:r>
            <a:r>
              <a:rPr lang="en-US" altLang="ja-JP" sz="2400" dirty="0" smtClean="0"/>
              <a:t>allow focus on the </a:t>
            </a:r>
            <a:r>
              <a:rPr lang="en-US" altLang="ja-JP" sz="2400" dirty="0"/>
              <a:t>exciting interfaces of disciplines where innovation occurs </a:t>
            </a:r>
            <a:r>
              <a:rPr lang="en-US" altLang="ja-JP" sz="2400" dirty="0" smtClean="0"/>
              <a:t>as</a:t>
            </a:r>
            <a:endParaRPr lang="en-US" altLang="ja-JP" sz="2400" dirty="0"/>
          </a:p>
          <a:p>
            <a:pPr fontAlgn="auto">
              <a:lnSpc>
                <a:spcPct val="80000"/>
              </a:lnSpc>
              <a:spcAft>
                <a:spcPts val="0"/>
              </a:spcAft>
              <a:buFont typeface="Arial" pitchFamily="34" charset="0"/>
              <a:buChar char="•"/>
              <a:defRPr/>
            </a:pPr>
            <a:r>
              <a:rPr lang="en-US" altLang="ja-JP" sz="2400" dirty="0"/>
              <a:t>Each institute, defined by its own agenda or discipline, </a:t>
            </a:r>
            <a:r>
              <a:rPr lang="en-US" altLang="ja-JP" sz="2400" dirty="0" smtClean="0"/>
              <a:t>bound </a:t>
            </a:r>
            <a:r>
              <a:rPr lang="en-US" altLang="ja-JP" sz="2400" dirty="0"/>
              <a:t>by its own </a:t>
            </a:r>
            <a:r>
              <a:rPr lang="en-US" altLang="ja-JP" sz="2400" dirty="0" smtClean="0"/>
              <a:t>charter, did </a:t>
            </a:r>
            <a:r>
              <a:rPr lang="en-US" altLang="ja-JP" sz="2400" dirty="0"/>
              <a:t>not facilitate or encourage casual interaction with ideas from outside that may occur in broader university settings</a:t>
            </a:r>
          </a:p>
          <a:p>
            <a:pPr lvl="1" fontAlgn="auto">
              <a:lnSpc>
                <a:spcPct val="80000"/>
              </a:lnSpc>
              <a:spcAft>
                <a:spcPts val="0"/>
              </a:spcAft>
              <a:buFont typeface="Arial" pitchFamily="34" charset="0"/>
              <a:buChar char="–"/>
              <a:defRPr/>
            </a:pPr>
            <a:r>
              <a:rPr lang="en-US" altLang="ja-JP" sz="2200" dirty="0" smtClean="0"/>
              <a:t>Will an </a:t>
            </a:r>
            <a:r>
              <a:rPr lang="en-US" altLang="ja-JP" sz="2200" dirty="0"/>
              <a:t>institute to conduct research on candles </a:t>
            </a:r>
            <a:r>
              <a:rPr lang="en-US" altLang="ja-JP" sz="2200" dirty="0" smtClean="0"/>
              <a:t>discover </a:t>
            </a:r>
            <a:r>
              <a:rPr lang="en-US" altLang="ja-JP" sz="2200" dirty="0"/>
              <a:t>electricity</a:t>
            </a:r>
          </a:p>
          <a:p>
            <a:pPr lvl="1" fontAlgn="auto">
              <a:lnSpc>
                <a:spcPct val="80000"/>
              </a:lnSpc>
              <a:spcAft>
                <a:spcPts val="0"/>
              </a:spcAft>
              <a:buFont typeface="Arial" pitchFamily="34" charset="0"/>
              <a:buChar char="–"/>
              <a:defRPr/>
            </a:pPr>
            <a:r>
              <a:rPr lang="en-US" altLang="ja-JP" sz="2200" dirty="0" smtClean="0"/>
              <a:t>Will an institute </a:t>
            </a:r>
            <a:r>
              <a:rPr lang="en-US" altLang="ja-JP" sz="2200" dirty="0"/>
              <a:t>to conduct research on horse carts </a:t>
            </a:r>
            <a:r>
              <a:rPr lang="en-US" altLang="ja-JP" sz="2200" dirty="0" smtClean="0"/>
              <a:t>invent a </a:t>
            </a:r>
            <a:r>
              <a:rPr lang="en-US" altLang="ja-JP" sz="2200" dirty="0"/>
              <a:t>car</a:t>
            </a:r>
          </a:p>
          <a:p>
            <a:pPr fontAlgn="auto">
              <a:lnSpc>
                <a:spcPct val="80000"/>
              </a:lnSpc>
              <a:spcAft>
                <a:spcPts val="0"/>
              </a:spcAft>
              <a:buFont typeface="Arial" pitchFamily="34" charset="0"/>
              <a:buChar char="•"/>
              <a:defRPr/>
            </a:pPr>
            <a:r>
              <a:rPr lang="en-US" altLang="ja-JP" sz="2400" dirty="0" smtClean="0"/>
              <a:t>Imposition of narrow super-specialization has damaged India’s education </a:t>
            </a:r>
            <a:r>
              <a:rPr lang="en-US" altLang="ja-JP" sz="2400" dirty="0"/>
              <a:t>system </a:t>
            </a:r>
            <a:r>
              <a:rPr lang="en-US" sz="2400" dirty="0" smtClean="0"/>
              <a:t>Importance </a:t>
            </a:r>
            <a:r>
              <a:rPr lang="en-US" sz="2400" dirty="0"/>
              <a:t>to diploma, not to the creativity of a young mind</a:t>
            </a:r>
          </a:p>
          <a:p>
            <a:pPr fontAlgn="auto">
              <a:lnSpc>
                <a:spcPct val="80000"/>
              </a:lnSpc>
              <a:spcAft>
                <a:spcPts val="0"/>
              </a:spcAft>
              <a:buFont typeface="Arial" pitchFamily="34" charset="0"/>
              <a:buChar char="•"/>
              <a:defRPr/>
            </a:pPr>
            <a:r>
              <a:rPr lang="en-US" sz="2400" dirty="0"/>
              <a:t>Importance to administrative authority, not to originality of thinking and power of ideas</a:t>
            </a:r>
          </a:p>
          <a:p>
            <a:pPr lvl="1" fontAlgn="auto">
              <a:lnSpc>
                <a:spcPct val="80000"/>
              </a:lnSpc>
              <a:spcAft>
                <a:spcPts val="0"/>
              </a:spcAft>
              <a:buFont typeface="Arial" pitchFamily="34" charset="0"/>
              <a:buChar char="–"/>
              <a:defRPr/>
            </a:pPr>
            <a:r>
              <a:rPr lang="en-US" sz="2200" dirty="0" smtClean="0"/>
              <a:t>Human Indian scientists </a:t>
            </a:r>
            <a:r>
              <a:rPr lang="en-US" sz="2200" dirty="0"/>
              <a:t>known for </a:t>
            </a:r>
            <a:r>
              <a:rPr lang="en-US" sz="2200" dirty="0" smtClean="0"/>
              <a:t>their science</a:t>
            </a:r>
            <a:r>
              <a:rPr lang="en-US" sz="2200" dirty="0"/>
              <a:t>, not authority</a:t>
            </a:r>
          </a:p>
          <a:p>
            <a:pPr fontAlgn="auto">
              <a:lnSpc>
                <a:spcPct val="80000"/>
              </a:lnSpc>
              <a:spcAft>
                <a:spcPts val="0"/>
              </a:spcAft>
              <a:buFont typeface="Arial" pitchFamily="34" charset="0"/>
              <a:buChar char="•"/>
              <a:defRPr/>
            </a:pPr>
            <a:endParaRPr lang="en-US" sz="2000" dirty="0"/>
          </a:p>
          <a:p>
            <a:pPr fontAlgn="auto">
              <a:lnSpc>
                <a:spcPct val="80000"/>
              </a:lnSpc>
              <a:spcAft>
                <a:spcPts val="0"/>
              </a:spcAft>
              <a:buFont typeface="Arial" pitchFamily="34" charset="0"/>
              <a:buChar char="•"/>
              <a:defRPr/>
            </a:pPr>
            <a:endParaRPr lang="en-US" sz="1800" dirty="0"/>
          </a:p>
        </p:txBody>
      </p:sp>
      <p:sp>
        <p:nvSpPr>
          <p:cNvPr id="2" name="Date Placeholder 1"/>
          <p:cNvSpPr>
            <a:spLocks noGrp="1"/>
          </p:cNvSpPr>
          <p:nvPr>
            <p:ph type="dt" sz="quarter" idx="10"/>
          </p:nvPr>
        </p:nvSpPr>
        <p:spPr/>
        <p:txBody>
          <a:bodyPr/>
          <a:lstStyle/>
          <a:p>
            <a:pPr>
              <a:defRPr/>
            </a:pPr>
            <a:fld id="{8F8D3783-9C06-284E-B334-13F6EBBEC482}"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CA5995D4-456E-40FC-B104-D7AADEA0654C}" type="slidenum">
              <a:rPr lang="en-US"/>
              <a:pPr>
                <a:defRPr/>
              </a:pPr>
              <a:t>22</a:t>
            </a:fld>
            <a:endParaRPr lang="en-US"/>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28674" name="Rectangle 2"/>
          <p:cNvSpPr>
            <a:spLocks noGrp="1" noChangeArrowheads="1"/>
          </p:cNvSpPr>
          <p:nvPr>
            <p:ph type="title"/>
          </p:nvPr>
        </p:nvSpPr>
        <p:spPr/>
        <p:txBody>
          <a:bodyPr rtlCol="0">
            <a:normAutofit fontScale="90000"/>
          </a:bodyPr>
          <a:lstStyle/>
          <a:p>
            <a:pPr fontAlgn="auto">
              <a:spcAft>
                <a:spcPts val="0"/>
              </a:spcAft>
              <a:defRPr/>
            </a:pPr>
            <a:r>
              <a:rPr lang="en-US" sz="4000"/>
              <a:t>India Needs Domestic Capacity for Scholarship and Innovation</a:t>
            </a:r>
          </a:p>
        </p:txBody>
      </p:sp>
      <p:sp>
        <p:nvSpPr>
          <p:cNvPr id="49155" name="Rectangle 3"/>
          <p:cNvSpPr>
            <a:spLocks noGrp="1" noChangeArrowheads="1"/>
          </p:cNvSpPr>
          <p:nvPr>
            <p:ph type="body" idx="1"/>
          </p:nvPr>
        </p:nvSpPr>
        <p:spPr/>
        <p:txBody>
          <a:bodyPr/>
          <a:lstStyle/>
          <a:p>
            <a:pPr>
              <a:lnSpc>
                <a:spcPct val="80000"/>
              </a:lnSpc>
            </a:pPr>
            <a:r>
              <a:rPr lang="en-US" sz="2400" b="1" i="1" smtClean="0">
                <a:solidFill>
                  <a:schemeClr val="folHlink"/>
                </a:solidFill>
              </a:rPr>
              <a:t>To lead</a:t>
            </a:r>
            <a:r>
              <a:rPr lang="en-US" sz="2400" b="1" smtClean="0"/>
              <a:t> </a:t>
            </a:r>
            <a:r>
              <a:rPr lang="en-US" sz="2400" smtClean="0"/>
              <a:t>India needs to seriously rethink the future of innovation and original research in the Indian economy</a:t>
            </a:r>
          </a:p>
          <a:p>
            <a:pPr>
              <a:lnSpc>
                <a:spcPct val="80000"/>
              </a:lnSpc>
            </a:pPr>
            <a:r>
              <a:rPr lang="en-US" altLang="ja-JP" sz="2200" smtClean="0"/>
              <a:t>For India to become a “brain bank,” to use a popular phrase, it will have to become a source for first class scholarship where new theories, theorems, products, and ideas are generated for itself and the rest of the world. In other words, India must create, today, the seed farms for scholarship</a:t>
            </a:r>
          </a:p>
          <a:p>
            <a:pPr>
              <a:lnSpc>
                <a:spcPct val="80000"/>
              </a:lnSpc>
            </a:pPr>
            <a:r>
              <a:rPr lang="en-US" altLang="ja-JP" sz="2200" smtClean="0"/>
              <a:t>From all indications, the quality as well as quantity of high-talent young people being attracted to scholarly careers is too small today to support such dreams for the future</a:t>
            </a:r>
          </a:p>
          <a:p>
            <a:pPr>
              <a:lnSpc>
                <a:spcPct val="80000"/>
              </a:lnSpc>
            </a:pPr>
            <a:r>
              <a:rPr lang="en-US" altLang="ja-JP" sz="2200" smtClean="0"/>
              <a:t>Even US universities which used to attract a large number of PhD candidates from India, the number has dropped as the economic reforms made better employment opportunities available to them</a:t>
            </a:r>
          </a:p>
          <a:p>
            <a:pPr>
              <a:lnSpc>
                <a:spcPct val="80000"/>
              </a:lnSpc>
            </a:pPr>
            <a:r>
              <a:rPr lang="en-US" altLang="ja-JP" sz="2200" smtClean="0"/>
              <a:t>India as well as China is so large that neither can depend on foreign universities to train enough PhD for it</a:t>
            </a:r>
            <a:endParaRPr lang="en-US" sz="2200" smtClean="0"/>
          </a:p>
        </p:txBody>
      </p:sp>
      <p:sp>
        <p:nvSpPr>
          <p:cNvPr id="2" name="Date Placeholder 1"/>
          <p:cNvSpPr>
            <a:spLocks noGrp="1"/>
          </p:cNvSpPr>
          <p:nvPr>
            <p:ph type="dt" sz="quarter" idx="10"/>
          </p:nvPr>
        </p:nvSpPr>
        <p:spPr/>
        <p:txBody>
          <a:bodyPr/>
          <a:lstStyle/>
          <a:p>
            <a:pPr>
              <a:defRPr/>
            </a:pPr>
            <a:fld id="{50F93EDF-7322-AF40-9306-8592B03A2BFD}"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A8059C1B-5D3F-4528-8842-B51C1B9C43C0}" type="slidenum">
              <a:rPr lang="en-US"/>
              <a:pPr>
                <a:defRPr/>
              </a:pPr>
              <a:t>23</a:t>
            </a:fld>
            <a:endParaRPr lang="en-US"/>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Financing</a:t>
            </a:r>
          </a:p>
        </p:txBody>
      </p:sp>
      <p:sp>
        <p:nvSpPr>
          <p:cNvPr id="3" name="Content Placeholder 2"/>
          <p:cNvSpPr>
            <a:spLocks noGrp="1"/>
          </p:cNvSpPr>
          <p:nvPr>
            <p:ph idx="1"/>
          </p:nvPr>
        </p:nvSpPr>
        <p:spPr>
          <a:xfrm>
            <a:off x="457200" y="1295400"/>
            <a:ext cx="8229600" cy="4830763"/>
          </a:xfrm>
        </p:spPr>
        <p:txBody>
          <a:bodyPr rtlCol="0">
            <a:normAutofit fontScale="40000" lnSpcReduction="20000"/>
          </a:bodyPr>
          <a:lstStyle/>
          <a:p>
            <a:pPr fontAlgn="auto">
              <a:spcAft>
                <a:spcPts val="0"/>
              </a:spcAft>
              <a:buFont typeface="Arial" pitchFamily="34" charset="0"/>
              <a:buChar char="•"/>
              <a:defRPr/>
            </a:pPr>
            <a:r>
              <a:rPr lang="en-US" sz="6000" dirty="0" smtClean="0"/>
              <a:t>India’s expenditures (12.73% of government spending, 3.46% of GDP in 2005-6) comparable to developed countries</a:t>
            </a:r>
          </a:p>
          <a:p>
            <a:pPr fontAlgn="auto">
              <a:spcAft>
                <a:spcPts val="0"/>
              </a:spcAft>
              <a:buFont typeface="Arial" pitchFamily="34" charset="0"/>
              <a:buChar char="•"/>
              <a:defRPr/>
            </a:pPr>
            <a:r>
              <a:rPr lang="en-US" sz="6000" dirty="0" smtClean="0"/>
              <a:t>But large chunks already assigned to low productivity “research labs” run by civil service rules, not innovation</a:t>
            </a:r>
          </a:p>
          <a:p>
            <a:pPr fontAlgn="auto">
              <a:spcAft>
                <a:spcPts val="0"/>
              </a:spcAft>
              <a:buFont typeface="Arial" pitchFamily="34" charset="0"/>
              <a:buChar char="•"/>
              <a:defRPr/>
            </a:pPr>
            <a:r>
              <a:rPr lang="en-US" sz="6000" dirty="0" smtClean="0"/>
              <a:t>With competing developmental demands, substantial increase in government funding is not likely</a:t>
            </a:r>
          </a:p>
          <a:p>
            <a:pPr fontAlgn="auto">
              <a:spcAft>
                <a:spcPts val="0"/>
              </a:spcAft>
              <a:buFont typeface="Arial" pitchFamily="34" charset="0"/>
              <a:buChar char="•"/>
              <a:defRPr/>
            </a:pPr>
            <a:r>
              <a:rPr lang="en-US" sz="6000" dirty="0" smtClean="0"/>
              <a:t>Only other sources: </a:t>
            </a:r>
          </a:p>
          <a:p>
            <a:pPr lvl="1" fontAlgn="auto">
              <a:spcAft>
                <a:spcPts val="0"/>
              </a:spcAft>
              <a:buFont typeface="Arial" pitchFamily="34" charset="0"/>
              <a:buChar char="–"/>
              <a:defRPr/>
            </a:pPr>
            <a:r>
              <a:rPr lang="en-US" sz="5100" dirty="0" smtClean="0"/>
              <a:t>students (either cutting back on massive subsidies at older government schools or commercialization of higher education), or </a:t>
            </a:r>
          </a:p>
          <a:p>
            <a:pPr lvl="1" fontAlgn="auto">
              <a:spcAft>
                <a:spcPts val="0"/>
              </a:spcAft>
              <a:buFont typeface="Arial" pitchFamily="34" charset="0"/>
              <a:buChar char="–"/>
              <a:defRPr/>
            </a:pPr>
            <a:r>
              <a:rPr lang="en-US" sz="5100" dirty="0" smtClean="0"/>
              <a:t>Philanthropy (long tradition in India); money and management</a:t>
            </a:r>
          </a:p>
          <a:p>
            <a:pPr lvl="1" fontAlgn="auto">
              <a:spcAft>
                <a:spcPts val="0"/>
              </a:spcAft>
              <a:buFont typeface="Arial" pitchFamily="34" charset="0"/>
              <a:buChar char="–"/>
              <a:defRPr/>
            </a:pPr>
            <a:r>
              <a:rPr lang="en-US" sz="5100" dirty="0" smtClean="0"/>
              <a:t>See financing of U.S. universities</a:t>
            </a:r>
          </a:p>
          <a:p>
            <a:pPr lvl="1" fontAlgn="auto">
              <a:spcAft>
                <a:spcPts val="0"/>
              </a:spcAft>
              <a:buFont typeface="Arial" pitchFamily="34" charset="0"/>
              <a:buChar char="–"/>
              <a:defRPr/>
            </a:pPr>
            <a:r>
              <a:rPr lang="en-US" sz="5100" dirty="0" smtClean="0"/>
              <a:t>In India, even genuinely NFP universities derive close to 100% revenue from students; others make profits</a:t>
            </a:r>
          </a:p>
          <a:p>
            <a:pPr lvl="1" fontAlgn="auto">
              <a:spcAft>
                <a:spcPts val="0"/>
              </a:spcAft>
              <a:buFont typeface="Arial" pitchFamily="34" charset="0"/>
              <a:buChar char="–"/>
              <a:defRPr/>
            </a:pPr>
            <a:r>
              <a:rPr lang="en-US" sz="5100" dirty="0" smtClean="0"/>
              <a:t>Only Microsoft supports advanced theoretical research in India</a:t>
            </a:r>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B7A7F8F8-C590-554E-8897-72C012205DAC}"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418F2AF3-6502-4CE9-A75C-88DC97DDB830}" type="slidenum">
              <a:rPr lang="en-US"/>
              <a:pPr>
                <a:defRPr/>
              </a:pPr>
              <a:t>24</a:t>
            </a:fld>
            <a:endParaRPr lang="en-US"/>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3"/>
          <p:cNvSpPr>
            <a:spLocks noGrp="1"/>
          </p:cNvSpPr>
          <p:nvPr>
            <p:ph type="title"/>
          </p:nvPr>
        </p:nvSpPr>
        <p:spPr>
          <a:xfrm>
            <a:off x="457200" y="274638"/>
            <a:ext cx="8229600" cy="715962"/>
          </a:xfrm>
        </p:spPr>
        <p:txBody>
          <a:bodyPr/>
          <a:lstStyle/>
          <a:p>
            <a:r>
              <a:rPr lang="en-US" sz="2800" b="1" smtClean="0"/>
              <a:t>Revenue from Students at 39 US Universities</a:t>
            </a:r>
            <a:endParaRPr lang="en-US" sz="2800" smtClean="0"/>
          </a:p>
        </p:txBody>
      </p:sp>
      <p:sp>
        <p:nvSpPr>
          <p:cNvPr id="5222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sp>
        <p:nvSpPr>
          <p:cNvPr id="7" name="Date Placeholder 6"/>
          <p:cNvSpPr>
            <a:spLocks noGrp="1"/>
          </p:cNvSpPr>
          <p:nvPr>
            <p:ph type="dt" sz="quarter" idx="10"/>
          </p:nvPr>
        </p:nvSpPr>
        <p:spPr/>
        <p:txBody>
          <a:bodyPr/>
          <a:lstStyle/>
          <a:p>
            <a:pPr>
              <a:defRPr/>
            </a:pPr>
            <a:fld id="{92103E01-13FA-374C-AECF-9C1DF40A6EDA}" type="datetime1">
              <a:rPr lang="en-US"/>
              <a:pPr>
                <a:defRPr/>
              </a:pPr>
              <a:t>4/10/2012</a:t>
            </a:fld>
            <a:endParaRPr lang="en-US"/>
          </a:p>
        </p:txBody>
      </p:sp>
      <p:sp>
        <p:nvSpPr>
          <p:cNvPr id="8" name="Footer Placeholder 7"/>
          <p:cNvSpPr>
            <a:spLocks noGrp="1"/>
          </p:cNvSpPr>
          <p:nvPr>
            <p:ph type="ftr" sz="quarter" idx="11"/>
          </p:nvPr>
        </p:nvSpPr>
        <p:spPr/>
        <p:txBody>
          <a:bodyPr/>
          <a:lstStyle/>
          <a:p>
            <a:pPr>
              <a:defRPr/>
            </a:pPr>
            <a:r>
              <a:rPr lang="en-US"/>
              <a:t>Higher Education China and India (c) Shyam Sunder</a:t>
            </a:r>
          </a:p>
        </p:txBody>
      </p:sp>
      <p:sp>
        <p:nvSpPr>
          <p:cNvPr id="9" name="Slide Number Placeholder 8"/>
          <p:cNvSpPr>
            <a:spLocks noGrp="1"/>
          </p:cNvSpPr>
          <p:nvPr>
            <p:ph type="sldNum" sz="quarter" idx="12"/>
          </p:nvPr>
        </p:nvSpPr>
        <p:spPr/>
        <p:txBody>
          <a:bodyPr/>
          <a:lstStyle/>
          <a:p>
            <a:pPr>
              <a:defRPr/>
            </a:pPr>
            <a:fld id="{4907E33D-B75F-4826-A7CF-B6B730E89278}" type="slidenum">
              <a:rPr lang="en-US"/>
              <a:pPr>
                <a:defRPr/>
              </a:pPr>
              <a:t>25</a:t>
            </a:fld>
            <a:endParaRPr lang="en-US"/>
          </a:p>
        </p:txBody>
      </p:sp>
      <p:pic>
        <p:nvPicPr>
          <p:cNvPr id="52230" name="Picture 2"/>
          <p:cNvPicPr>
            <a:picLocks noChangeAspect="1"/>
          </p:cNvPicPr>
          <p:nvPr/>
        </p:nvPicPr>
        <p:blipFill>
          <a:blip r:embed="rId2" cstate="print"/>
          <a:srcRect/>
          <a:stretch>
            <a:fillRect/>
          </a:stretch>
        </p:blipFill>
        <p:spPr bwMode="auto">
          <a:xfrm>
            <a:off x="628650" y="1016000"/>
            <a:ext cx="7905750" cy="5354638"/>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3"/>
          <p:cNvSpPr>
            <a:spLocks noGrp="1"/>
          </p:cNvSpPr>
          <p:nvPr>
            <p:ph type="title"/>
          </p:nvPr>
        </p:nvSpPr>
        <p:spPr>
          <a:xfrm>
            <a:off x="457200" y="274638"/>
            <a:ext cx="8229600" cy="715962"/>
          </a:xfrm>
        </p:spPr>
        <p:txBody>
          <a:bodyPr/>
          <a:lstStyle/>
          <a:p>
            <a:r>
              <a:rPr lang="en-US" sz="2800" b="1" smtClean="0"/>
              <a:t>Financing of Universities in China</a:t>
            </a:r>
            <a:br>
              <a:rPr lang="en-US" sz="2800" b="1" smtClean="0"/>
            </a:br>
            <a:r>
              <a:rPr lang="en-US" sz="2800" b="1" smtClean="0"/>
              <a:t>(Ministry of Education)</a:t>
            </a:r>
            <a:endParaRPr lang="en-US" sz="2800" smtClean="0"/>
          </a:p>
        </p:txBody>
      </p:sp>
      <p:sp>
        <p:nvSpPr>
          <p:cNvPr id="5325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sp>
        <p:nvSpPr>
          <p:cNvPr id="7" name="Date Placeholder 6"/>
          <p:cNvSpPr>
            <a:spLocks noGrp="1"/>
          </p:cNvSpPr>
          <p:nvPr>
            <p:ph type="dt" sz="quarter" idx="10"/>
          </p:nvPr>
        </p:nvSpPr>
        <p:spPr/>
        <p:txBody>
          <a:bodyPr/>
          <a:lstStyle/>
          <a:p>
            <a:pPr>
              <a:defRPr/>
            </a:pPr>
            <a:fld id="{BF858C90-63EF-4147-A552-902C7AA48B08}" type="datetime1">
              <a:rPr lang="en-US"/>
              <a:pPr>
                <a:defRPr/>
              </a:pPr>
              <a:t>4/10/2012</a:t>
            </a:fld>
            <a:endParaRPr lang="en-US"/>
          </a:p>
        </p:txBody>
      </p:sp>
      <p:sp>
        <p:nvSpPr>
          <p:cNvPr id="8" name="Footer Placeholder 7"/>
          <p:cNvSpPr>
            <a:spLocks noGrp="1"/>
          </p:cNvSpPr>
          <p:nvPr>
            <p:ph type="ftr" sz="quarter" idx="11"/>
          </p:nvPr>
        </p:nvSpPr>
        <p:spPr/>
        <p:txBody>
          <a:bodyPr/>
          <a:lstStyle/>
          <a:p>
            <a:pPr>
              <a:defRPr/>
            </a:pPr>
            <a:r>
              <a:rPr lang="en-US"/>
              <a:t>Higher Education China and India (c) Shyam Sunder</a:t>
            </a:r>
          </a:p>
        </p:txBody>
      </p:sp>
      <p:sp>
        <p:nvSpPr>
          <p:cNvPr id="9" name="Slide Number Placeholder 8"/>
          <p:cNvSpPr>
            <a:spLocks noGrp="1"/>
          </p:cNvSpPr>
          <p:nvPr>
            <p:ph type="sldNum" sz="quarter" idx="12"/>
          </p:nvPr>
        </p:nvSpPr>
        <p:spPr/>
        <p:txBody>
          <a:bodyPr/>
          <a:lstStyle/>
          <a:p>
            <a:pPr>
              <a:defRPr/>
            </a:pPr>
            <a:fld id="{4F17C0E6-238E-450A-B284-61516AA47424}" type="slidenum">
              <a:rPr lang="en-US"/>
              <a:pPr>
                <a:defRPr/>
              </a:pPr>
              <a:t>26</a:t>
            </a:fld>
            <a:endParaRPr lang="en-US"/>
          </a:p>
        </p:txBody>
      </p:sp>
      <p:graphicFrame>
        <p:nvGraphicFramePr>
          <p:cNvPr id="10" name="Chart 9"/>
          <p:cNvGraphicFramePr>
            <a:graphicFrameLocks/>
          </p:cNvGraphicFramePr>
          <p:nvPr/>
        </p:nvGraphicFramePr>
        <p:xfrm>
          <a:off x="304800" y="1295400"/>
          <a:ext cx="8686800" cy="44195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Top 20 University-Run Corporations in China by Revenue (in 10,000 RMB)</a:t>
            </a:r>
            <a:br>
              <a:rPr lang="en-US" dirty="0" smtClean="0"/>
            </a:br>
            <a:r>
              <a:rPr lang="en-US" sz="2700" dirty="0" smtClean="0"/>
              <a:t>Source: MOE </a:t>
            </a:r>
            <a:r>
              <a:rPr lang="en-US" sz="2700" dirty="0"/>
              <a:t>Science and Technology Development Center </a:t>
            </a:r>
          </a:p>
        </p:txBody>
      </p:sp>
      <p:sp>
        <p:nvSpPr>
          <p:cNvPr id="3" name="Date Placeholder 2"/>
          <p:cNvSpPr>
            <a:spLocks noGrp="1"/>
          </p:cNvSpPr>
          <p:nvPr>
            <p:ph type="dt" sz="quarter" idx="10"/>
          </p:nvPr>
        </p:nvSpPr>
        <p:spPr/>
        <p:txBody>
          <a:bodyPr/>
          <a:lstStyle/>
          <a:p>
            <a:pPr>
              <a:defRPr/>
            </a:pPr>
            <a:fld id="{CC787541-BE53-574E-8D6B-AA6D94E17A09}" type="datetime1">
              <a:rPr lang="en-US"/>
              <a:pPr>
                <a:defRPr/>
              </a:pPr>
              <a:t>4/10/2012</a:t>
            </a:fld>
            <a:endParaRPr lang="en-US"/>
          </a:p>
        </p:txBody>
      </p:sp>
      <p:sp>
        <p:nvSpPr>
          <p:cNvPr id="4" name="Footer Placeholder 3"/>
          <p:cNvSpPr>
            <a:spLocks noGrp="1"/>
          </p:cNvSpPr>
          <p:nvPr>
            <p:ph type="ftr" sz="quarter" idx="11"/>
          </p:nvPr>
        </p:nvSpPr>
        <p:spPr/>
        <p:txBody>
          <a:bodyPr/>
          <a:lstStyle/>
          <a:p>
            <a:pPr>
              <a:defRPr/>
            </a:pPr>
            <a:r>
              <a:rPr lang="en-US"/>
              <a:t>Higher Education China and India (c) Shyam Sunder</a:t>
            </a:r>
          </a:p>
        </p:txBody>
      </p:sp>
      <p:sp>
        <p:nvSpPr>
          <p:cNvPr id="5" name="Slide Number Placeholder 4"/>
          <p:cNvSpPr>
            <a:spLocks noGrp="1"/>
          </p:cNvSpPr>
          <p:nvPr>
            <p:ph type="sldNum" sz="quarter" idx="12"/>
          </p:nvPr>
        </p:nvSpPr>
        <p:spPr/>
        <p:txBody>
          <a:bodyPr/>
          <a:lstStyle/>
          <a:p>
            <a:pPr>
              <a:defRPr/>
            </a:pPr>
            <a:fld id="{93073AB6-6C18-4EC8-804B-71BB42A033EF}" type="slidenum">
              <a:rPr lang="en-US"/>
              <a:pPr>
                <a:defRPr/>
              </a:pPr>
              <a:t>27</a:t>
            </a:fld>
            <a:endParaRPr lang="en-US"/>
          </a:p>
        </p:txBody>
      </p:sp>
      <p:graphicFrame>
        <p:nvGraphicFramePr>
          <p:cNvPr id="6" name="Table 5"/>
          <p:cNvGraphicFramePr>
            <a:graphicFrameLocks noGrp="1"/>
          </p:cNvGraphicFramePr>
          <p:nvPr/>
        </p:nvGraphicFramePr>
        <p:xfrm>
          <a:off x="457200" y="1851025"/>
          <a:ext cx="8229600" cy="4206875"/>
        </p:xfrm>
        <a:graphic>
          <a:graphicData uri="http://schemas.openxmlformats.org/drawingml/2006/table">
            <a:tbl>
              <a:tblPr/>
              <a:tblGrid>
                <a:gridCol w="653926"/>
                <a:gridCol w="2985852"/>
                <a:gridCol w="2985852"/>
                <a:gridCol w="1603970"/>
              </a:tblGrid>
              <a:tr h="177671">
                <a:tc>
                  <a:txBody>
                    <a:bodyPr/>
                    <a:lstStyle/>
                    <a:p>
                      <a:pPr algn="l" fontAlgn="ctr"/>
                      <a:r>
                        <a:rPr lang="ja-JP" altLang="en-US" sz="1200" b="1" i="0" u="none" strike="noStrike">
                          <a:solidFill>
                            <a:srgbClr val="000000"/>
                          </a:solidFill>
                          <a:effectLst/>
                          <a:latin typeface="Garamond"/>
                        </a:rPr>
                        <a:t>序号</a:t>
                      </a:r>
                    </a:p>
                  </a:txBody>
                  <a:tcPr marL="296118"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1" i="0" u="none" strike="noStrike">
                          <a:solidFill>
                            <a:srgbClr val="000000"/>
                          </a:solidFill>
                          <a:effectLst/>
                          <a:latin typeface="Garamond"/>
                        </a:rPr>
                        <a:t>企业名称</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1" i="0" u="none" strike="noStrike">
                          <a:solidFill>
                            <a:srgbClr val="000000"/>
                          </a:solidFill>
                          <a:effectLst/>
                          <a:latin typeface="Garamond"/>
                        </a:rPr>
                        <a:t>Corporation Name or University</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1" i="0" u="none" strike="noStrike">
                          <a:solidFill>
                            <a:srgbClr val="000000"/>
                          </a:solidFill>
                          <a:effectLst/>
                          <a:latin typeface="Garamond"/>
                        </a:rPr>
                        <a:t>Revenue</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北大方正集团有限公司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Founder</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4,856,234.33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2</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同方股份有限公司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Tongfang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1,601,900.81</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3</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山东石大科技集团有限公司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China U of Petroleum</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540,269.25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4</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东软集团股份有限公司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 </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434,561.00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5</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紫光股份有限公司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Ziguang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421,592.71</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6</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诚志股份有限公司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Chengzhi</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284,867.25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7</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北京北大资源集团有限公司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Ziyuan</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229,640.64</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8</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辽宁省路桥建设有限公司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 </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185,963.89</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9</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华工科技产业股份有限公司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Huazhong University of ST</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158,201.00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10</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广州中山医医药有限公司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Zhongshan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156,000.13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11</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上海同济科技实业股份有限公司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Tongji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151,462.37</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12</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北京清尚建筑装饰工程有限公司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Gongmei</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112,421.66</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13</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外语教学与研究出版社</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Beijing Foreign Studies U</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94,985.72</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355341">
                <a:tc>
                  <a:txBody>
                    <a:bodyPr/>
                    <a:lstStyle/>
                    <a:p>
                      <a:pPr algn="ctr" fontAlgn="ctr"/>
                      <a:r>
                        <a:rPr lang="en-US" sz="1200" b="0" i="0" u="none" strike="noStrike">
                          <a:solidFill>
                            <a:srgbClr val="000000"/>
                          </a:solidFill>
                          <a:effectLst/>
                          <a:latin typeface="Garamond"/>
                        </a:rPr>
                        <a:t>14</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同济大学建筑设计研究院（集团）有限公司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Tongji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73,314.00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15</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北京师范大学出版社</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Beijing Normal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68,908.37</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16</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浦华环保有限公司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Puhua</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65,870.00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17</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北京北大未名生物工程集团有限公司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Weiming Bioengineering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58,544.08</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18</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上海复旦复华科技股份有限公司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Fudan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58,130.25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19</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山东山大华特科技股份有限公司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Shandong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51,042.00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20</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紫光集团有限公司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Ziguang Group</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dirty="0">
                          <a:solidFill>
                            <a:srgbClr val="000000"/>
                          </a:solidFill>
                          <a:effectLst/>
                          <a:latin typeface="Garamond"/>
                        </a:rPr>
                        <a:t>50,520.83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bl>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Investor-run Colleges and Universities</a:t>
            </a:r>
            <a:endParaRPr lang="en-US" dirty="0"/>
          </a:p>
        </p:txBody>
      </p:sp>
      <p:sp>
        <p:nvSpPr>
          <p:cNvPr id="55298" name="Content Placeholder 2"/>
          <p:cNvSpPr>
            <a:spLocks noGrp="1"/>
          </p:cNvSpPr>
          <p:nvPr>
            <p:ph idx="1"/>
          </p:nvPr>
        </p:nvSpPr>
        <p:spPr/>
        <p:txBody>
          <a:bodyPr/>
          <a:lstStyle/>
          <a:p>
            <a:r>
              <a:rPr lang="en-US" sz="2200" smtClean="0"/>
              <a:t>Relieves exchequer of budgetary pressure</a:t>
            </a:r>
          </a:p>
          <a:p>
            <a:r>
              <a:rPr lang="en-US" sz="2200" smtClean="0"/>
              <a:t>But feasible only for vocational and low quality professional education</a:t>
            </a:r>
          </a:p>
          <a:p>
            <a:r>
              <a:rPr lang="en-US" sz="2200" smtClean="0"/>
              <a:t>India: Management, engineering and computer applications (without computers)</a:t>
            </a:r>
          </a:p>
          <a:p>
            <a:r>
              <a:rPr lang="en-US" sz="2200" smtClean="0"/>
              <a:t>Not humanities, arts, social and natural sciences, and mathematics</a:t>
            </a:r>
          </a:p>
          <a:p>
            <a:r>
              <a:rPr lang="en-US" sz="2200" smtClean="0"/>
              <a:t>Little scholarly or curricular innovation</a:t>
            </a:r>
          </a:p>
          <a:p>
            <a:r>
              <a:rPr lang="en-US" sz="2200" smtClean="0"/>
              <a:t>Investor run commercial schools do not prepare citizenry for a free society</a:t>
            </a:r>
          </a:p>
          <a:p>
            <a:r>
              <a:rPr lang="en-US" sz="2200" smtClean="0"/>
              <a:t>Look for successful examples of quality higher education without significant subsidies from either government or philanthropy</a:t>
            </a:r>
          </a:p>
          <a:p>
            <a:r>
              <a:rPr lang="en-US" sz="2200" smtClean="0"/>
              <a:t>China’s advantage: No investor-run universities</a:t>
            </a:r>
          </a:p>
        </p:txBody>
      </p:sp>
      <p:sp>
        <p:nvSpPr>
          <p:cNvPr id="4" name="Date Placeholder 3"/>
          <p:cNvSpPr>
            <a:spLocks noGrp="1"/>
          </p:cNvSpPr>
          <p:nvPr>
            <p:ph type="dt" sz="quarter" idx="10"/>
          </p:nvPr>
        </p:nvSpPr>
        <p:spPr/>
        <p:txBody>
          <a:bodyPr/>
          <a:lstStyle/>
          <a:p>
            <a:pPr>
              <a:defRPr/>
            </a:pPr>
            <a:fld id="{A5644D31-DB9B-4341-A6D0-42EB94E53E0A}"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07B6E19C-2E82-49BA-97D5-361AF4B6582A}" type="slidenum">
              <a:rPr lang="en-US"/>
              <a:pPr>
                <a:defRPr/>
              </a:pPr>
              <a:t>28</a:t>
            </a:fld>
            <a:endParaRPr lang="en-US"/>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t>Attitudes of Business Community</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Largely see higher education as new entrepreneurial frontier for making money from for-profit institutions</a:t>
            </a:r>
          </a:p>
          <a:p>
            <a:pPr fontAlgn="auto">
              <a:spcAft>
                <a:spcPts val="0"/>
              </a:spcAft>
              <a:buFont typeface="Arial" pitchFamily="34" charset="0"/>
              <a:buChar char="•"/>
              <a:defRPr/>
            </a:pPr>
            <a:r>
              <a:rPr lang="en-US" dirty="0" smtClean="0"/>
              <a:t>No successful examples</a:t>
            </a:r>
          </a:p>
          <a:p>
            <a:pPr fontAlgn="auto">
              <a:spcAft>
                <a:spcPts val="0"/>
              </a:spcAft>
              <a:buFont typeface="Arial" pitchFamily="34" charset="0"/>
              <a:buChar char="•"/>
              <a:defRPr/>
            </a:pPr>
            <a:r>
              <a:rPr lang="en-US" dirty="0" smtClean="0"/>
              <a:t>FICCI Educational Summit in Delhi oriented to profit-making universities</a:t>
            </a:r>
          </a:p>
          <a:p>
            <a:pPr fontAlgn="auto">
              <a:spcAft>
                <a:spcPts val="0"/>
              </a:spcAft>
              <a:buFont typeface="Arial" pitchFamily="34" charset="0"/>
              <a:buChar char="•"/>
              <a:defRPr/>
            </a:pPr>
            <a:r>
              <a:rPr lang="en-US" dirty="0" smtClean="0"/>
              <a:t>Profit making institutions owned and run by public men and women in highest policy making positions in government</a:t>
            </a:r>
            <a:endParaRPr lang="en-US" dirty="0"/>
          </a:p>
        </p:txBody>
      </p:sp>
      <p:sp>
        <p:nvSpPr>
          <p:cNvPr id="4" name="Date Placeholder 3"/>
          <p:cNvSpPr>
            <a:spLocks noGrp="1"/>
          </p:cNvSpPr>
          <p:nvPr>
            <p:ph type="dt" sz="quarter" idx="10"/>
          </p:nvPr>
        </p:nvSpPr>
        <p:spPr/>
        <p:txBody>
          <a:bodyPr/>
          <a:lstStyle/>
          <a:p>
            <a:pPr>
              <a:defRPr/>
            </a:pPr>
            <a:fld id="{0F0EDD58-BBB7-EE40-B8D2-1D1675EB6155}"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FD25D1FE-0B22-4AE8-A004-85E8A0CD4FF7}" type="slidenum">
              <a:rPr lang="en-US"/>
              <a:pPr>
                <a:defRPr/>
              </a:pPr>
              <a:t>29</a:t>
            </a:fld>
            <a:endParaRPr lang="en-US"/>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Nothing New or Radical</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dirty="0"/>
              <a:t>Our university system is, in many parts, in a state of disrepair.... In almost half the districts in the country, higher education enrollments are abysmally low, almost two-third of our universities and 90 percent of our colleges are rated as below average on quality parameters.... I am concerned that in many states university appointments, including that of vice-chancellors, have been </a:t>
            </a:r>
            <a:r>
              <a:rPr lang="en-US" dirty="0" err="1"/>
              <a:t>politicised</a:t>
            </a:r>
            <a:r>
              <a:rPr lang="en-US" dirty="0"/>
              <a:t> and have become subject to caste and communal considerations, there are complaints of </a:t>
            </a:r>
            <a:r>
              <a:rPr lang="en-US" dirty="0" err="1"/>
              <a:t>favouritism</a:t>
            </a:r>
            <a:r>
              <a:rPr lang="en-US" dirty="0"/>
              <a:t> and corruption</a:t>
            </a:r>
            <a:r>
              <a:rPr lang="en-US" dirty="0" smtClean="0"/>
              <a:t>. …</a:t>
            </a:r>
            <a:endParaRPr lang="en-US" dirty="0"/>
          </a:p>
          <a:p>
            <a:pPr fontAlgn="auto">
              <a:spcAft>
                <a:spcPts val="0"/>
              </a:spcAft>
              <a:buFont typeface="Arial" pitchFamily="34" charset="0"/>
              <a:buChar char="•"/>
              <a:defRPr/>
            </a:pPr>
            <a:r>
              <a:rPr lang="en-US" i="1" u="sng" dirty="0" err="1">
                <a:hlinkClick r:id="rId2" tooltip="Manmohan &#10;Singh"/>
              </a:rPr>
              <a:t>Manmohan</a:t>
            </a:r>
            <a:r>
              <a:rPr lang="en-US" i="1" u="sng" dirty="0">
                <a:hlinkClick r:id="rId2" tooltip="Manmohan &#10;Singh"/>
              </a:rPr>
              <a:t> Singh</a:t>
            </a:r>
            <a:r>
              <a:rPr lang="en-US" i="1" dirty="0"/>
              <a:t>, Prime Minister of India (2007)</a:t>
            </a:r>
            <a:endParaRPr lang="en-US" dirty="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1172D60B-C729-8F43-8368-B26D0B700616}"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57E0525E-2678-464D-9B98-0B19D6404821}" type="slidenum">
              <a:rPr lang="en-US"/>
              <a:pPr>
                <a:defRPr/>
              </a:pPr>
              <a:t>3</a:t>
            </a:fld>
            <a:endParaRPr lang="en-US"/>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Rent-seeking and University as Employment Agency</a:t>
            </a:r>
            <a:endParaRPr lang="en-US" dirty="0"/>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US" sz="3600" dirty="0" smtClean="0"/>
              <a:t>University priorities:</a:t>
            </a:r>
          </a:p>
          <a:p>
            <a:pPr lvl="1" fontAlgn="auto">
              <a:spcAft>
                <a:spcPts val="0"/>
              </a:spcAft>
              <a:buFont typeface="Arial" pitchFamily="34" charset="0"/>
              <a:buChar char="–"/>
              <a:defRPr/>
            </a:pPr>
            <a:r>
              <a:rPr lang="en-US" sz="2900" dirty="0" smtClean="0"/>
              <a:t>Help the young attain their potential through learning</a:t>
            </a:r>
          </a:p>
          <a:p>
            <a:pPr lvl="1" fontAlgn="auto">
              <a:spcAft>
                <a:spcPts val="0"/>
              </a:spcAft>
              <a:buFont typeface="Arial" pitchFamily="34" charset="0"/>
              <a:buChar char="–"/>
              <a:defRPr/>
            </a:pPr>
            <a:r>
              <a:rPr lang="en-US" sz="2900" dirty="0" smtClean="0"/>
              <a:t>Prepare for employment</a:t>
            </a:r>
          </a:p>
          <a:p>
            <a:pPr lvl="1" fontAlgn="auto">
              <a:spcAft>
                <a:spcPts val="0"/>
              </a:spcAft>
              <a:buFont typeface="Arial" pitchFamily="34" charset="0"/>
              <a:buChar char="–"/>
              <a:defRPr/>
            </a:pPr>
            <a:r>
              <a:rPr lang="en-US" sz="2900" dirty="0" smtClean="0"/>
              <a:t>Provide employment for teachers and staff</a:t>
            </a:r>
          </a:p>
          <a:p>
            <a:pPr fontAlgn="auto">
              <a:spcAft>
                <a:spcPts val="0"/>
              </a:spcAft>
              <a:buFont typeface="Arial" pitchFamily="34" charset="0"/>
              <a:buChar char="•"/>
              <a:defRPr/>
            </a:pPr>
            <a:r>
              <a:rPr lang="en-US" sz="3600" dirty="0" smtClean="0"/>
              <a:t>UGC Website on ICAR:</a:t>
            </a:r>
          </a:p>
          <a:p>
            <a:pPr lvl="1" fontAlgn="auto">
              <a:spcAft>
                <a:spcPts val="0"/>
              </a:spcAft>
              <a:buFont typeface="Arial" pitchFamily="34" charset="0"/>
              <a:buChar char="–"/>
              <a:defRPr/>
            </a:pPr>
            <a:r>
              <a:rPr lang="en-US" sz="2900" dirty="0"/>
              <a:t>ICAR has established various research </a:t>
            </a:r>
            <a:r>
              <a:rPr lang="en-US" sz="2900" dirty="0" err="1"/>
              <a:t>centres</a:t>
            </a:r>
            <a:r>
              <a:rPr lang="en-US" sz="2900" dirty="0"/>
              <a:t> in order to meet the agricultural research and education needs of the country. It is actively pursuing human resource development in the field of agricultural sciences by setting up numerous agricultural universities spanning the entire country. It provides funding to nearly 30 (Thirty) State Agricultural Universities, one Central University and several Deemed Universities. These universities </a:t>
            </a:r>
            <a:r>
              <a:rPr lang="en-US" sz="2900" dirty="0">
                <a:solidFill>
                  <a:srgbClr val="FF0000"/>
                </a:solidFill>
              </a:rPr>
              <a:t>employ about 26,000 </a:t>
            </a:r>
            <a:r>
              <a:rPr lang="en-US" sz="2900" dirty="0"/>
              <a:t>scientists for teaching, research and extension education; of these, </a:t>
            </a:r>
            <a:r>
              <a:rPr lang="en-US" sz="2900" dirty="0">
                <a:solidFill>
                  <a:srgbClr val="FF0000"/>
                </a:solidFill>
              </a:rPr>
              <a:t>over 6,000 scientists are employed </a:t>
            </a:r>
            <a:r>
              <a:rPr lang="en-US" sz="2900" dirty="0"/>
              <a:t>in the ICAR supported coordinated projects</a:t>
            </a:r>
            <a:r>
              <a:rPr lang="en-US" sz="2900" dirty="0" smtClean="0"/>
              <a:t>.</a:t>
            </a:r>
          </a:p>
          <a:p>
            <a:pPr fontAlgn="auto">
              <a:spcAft>
                <a:spcPts val="0"/>
              </a:spcAft>
              <a:buFont typeface="Arial" pitchFamily="34" charset="0"/>
              <a:buChar char="•"/>
              <a:defRPr/>
            </a:pPr>
            <a:r>
              <a:rPr lang="en-US" sz="3600" dirty="0" smtClean="0"/>
              <a:t>National Council of Rural Institutes (purpose? No sunset clauses)</a:t>
            </a:r>
          </a:p>
          <a:p>
            <a:pPr fontAlgn="auto">
              <a:spcAft>
                <a:spcPts val="0"/>
              </a:spcAft>
              <a:buFont typeface="Arial" pitchFamily="34" charset="0"/>
              <a:buChar char="•"/>
              <a:defRPr/>
            </a:pPr>
            <a:r>
              <a:rPr lang="en-US" sz="3600" dirty="0" smtClean="0"/>
              <a:t>Choice of methods of dealing with caste and gender injustices</a:t>
            </a:r>
          </a:p>
          <a:p>
            <a:pPr fontAlgn="auto">
              <a:spcAft>
                <a:spcPts val="0"/>
              </a:spcAft>
              <a:buFont typeface="Arial" pitchFamily="34" charset="0"/>
              <a:buChar char="•"/>
              <a:defRPr/>
            </a:pPr>
            <a:r>
              <a:rPr lang="en-US" sz="3600" dirty="0" smtClean="0"/>
              <a:t>Responding to organized rent-seeking vs. expanding quality and quantity</a:t>
            </a:r>
          </a:p>
          <a:p>
            <a:pPr fontAlgn="auto">
              <a:spcAft>
                <a:spcPts val="0"/>
              </a:spcAft>
              <a:buFont typeface="Arial" pitchFamily="34" charset="0"/>
              <a:buChar char="•"/>
              <a:defRPr/>
            </a:pPr>
            <a:r>
              <a:rPr lang="en-US" sz="3600" dirty="0" smtClean="0"/>
              <a:t>Responsibilities of the Depart of Higher Education in HRD (42 items)</a:t>
            </a:r>
            <a:endParaRPr lang="en-US" sz="3600" dirty="0"/>
          </a:p>
          <a:p>
            <a:pPr lvl="1"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92348547-4408-6946-85A6-0C6B2FA97901}"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60AF8606-CA1D-4B10-9BF3-8DC6037DCED5}" type="slidenum">
              <a:rPr lang="en-US"/>
              <a:pPr>
                <a:defRPr/>
              </a:pPr>
              <a:t>30</a:t>
            </a:fld>
            <a:endParaRPr lang="en-US"/>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t>Administrative Perspectives</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dirty="0" smtClean="0"/>
              <a:t>Physical vs. human resources</a:t>
            </a:r>
          </a:p>
          <a:p>
            <a:pPr fontAlgn="auto">
              <a:spcAft>
                <a:spcPts val="0"/>
              </a:spcAft>
              <a:buFont typeface="Arial" pitchFamily="34" charset="0"/>
              <a:buChar char="•"/>
              <a:defRPr/>
            </a:pPr>
            <a:r>
              <a:rPr lang="en-US" dirty="0" smtClean="0"/>
              <a:t>Every ministry is in education</a:t>
            </a:r>
          </a:p>
          <a:p>
            <a:pPr fontAlgn="auto">
              <a:spcAft>
                <a:spcPts val="0"/>
              </a:spcAft>
              <a:buFont typeface="Arial" pitchFamily="34" charset="0"/>
              <a:buChar char="•"/>
              <a:defRPr/>
            </a:pPr>
            <a:r>
              <a:rPr lang="en-US" dirty="0" smtClean="0"/>
              <a:t>Regulatory waste</a:t>
            </a:r>
          </a:p>
          <a:p>
            <a:pPr fontAlgn="auto">
              <a:spcAft>
                <a:spcPts val="0"/>
              </a:spcAft>
              <a:buFont typeface="Arial" pitchFamily="34" charset="0"/>
              <a:buChar char="•"/>
              <a:defRPr/>
            </a:pPr>
            <a:r>
              <a:rPr lang="en-US" dirty="0" smtClean="0"/>
              <a:t>Political, civil service and commercial control</a:t>
            </a:r>
          </a:p>
          <a:p>
            <a:pPr fontAlgn="auto">
              <a:spcAft>
                <a:spcPts val="0"/>
              </a:spcAft>
              <a:buFont typeface="Arial" pitchFamily="34" charset="0"/>
              <a:buChar char="•"/>
              <a:defRPr/>
            </a:pPr>
            <a:r>
              <a:rPr lang="en-US" dirty="0" smtClean="0"/>
              <a:t>Indian constitution and the political power of teachers</a:t>
            </a:r>
          </a:p>
          <a:p>
            <a:pPr fontAlgn="auto">
              <a:spcAft>
                <a:spcPts val="0"/>
              </a:spcAft>
              <a:buFont typeface="Arial" pitchFamily="34" charset="0"/>
              <a:buChar char="•"/>
              <a:defRPr/>
            </a:pPr>
            <a:r>
              <a:rPr lang="en-US" dirty="0" smtClean="0"/>
              <a:t>Enforcement of societies act</a:t>
            </a:r>
          </a:p>
          <a:p>
            <a:pPr fontAlgn="auto">
              <a:spcAft>
                <a:spcPts val="0"/>
              </a:spcAft>
              <a:buFont typeface="Arial" pitchFamily="34" charset="0"/>
              <a:buChar char="•"/>
              <a:defRPr/>
            </a:pPr>
            <a:r>
              <a:rPr lang="en-US" dirty="0" smtClean="0"/>
              <a:t>Resource use and productivity</a:t>
            </a:r>
          </a:p>
          <a:p>
            <a:pPr fontAlgn="auto">
              <a:spcAft>
                <a:spcPts val="0"/>
              </a:spcAft>
              <a:buFont typeface="Arial" pitchFamily="34" charset="0"/>
              <a:buChar char="•"/>
              <a:defRPr/>
            </a:pPr>
            <a:r>
              <a:rPr lang="en-US" dirty="0" smtClean="0"/>
              <a:t>Public good aspects of higher education</a:t>
            </a:r>
          </a:p>
          <a:p>
            <a:pPr fontAlgn="auto">
              <a:spcAft>
                <a:spcPts val="0"/>
              </a:spcAft>
              <a:buFont typeface="Arial" pitchFamily="34" charset="0"/>
              <a:buChar char="•"/>
              <a:defRPr/>
            </a:pPr>
            <a:r>
              <a:rPr lang="en-US" dirty="0" smtClean="0"/>
              <a:t>Internal governance and evaluation of faculty</a:t>
            </a:r>
          </a:p>
          <a:p>
            <a:pPr fontAlgn="auto">
              <a:spcAft>
                <a:spcPts val="0"/>
              </a:spcAft>
              <a:buFont typeface="Arial" pitchFamily="34" charset="0"/>
              <a:buChar char="•"/>
              <a:defRPr/>
            </a:pPr>
            <a:r>
              <a:rPr lang="en-US" dirty="0" smtClean="0"/>
              <a:t>Personnel policies</a:t>
            </a:r>
            <a:endParaRPr lang="en-US" dirty="0"/>
          </a:p>
        </p:txBody>
      </p:sp>
      <p:sp>
        <p:nvSpPr>
          <p:cNvPr id="4" name="Date Placeholder 3"/>
          <p:cNvSpPr>
            <a:spLocks noGrp="1"/>
          </p:cNvSpPr>
          <p:nvPr>
            <p:ph type="dt" sz="quarter" idx="10"/>
          </p:nvPr>
        </p:nvSpPr>
        <p:spPr/>
        <p:txBody>
          <a:bodyPr/>
          <a:lstStyle/>
          <a:p>
            <a:pPr>
              <a:defRPr/>
            </a:pPr>
            <a:fld id="{0F3C93F1-31C4-C643-93B3-D65949C114F1}"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637B0770-3CF9-4B75-902B-E541A3E554E8}" type="slidenum">
              <a:rPr lang="en-US"/>
              <a:pPr>
                <a:defRPr/>
              </a:pPr>
              <a:t>31</a:t>
            </a:fld>
            <a:endParaRPr lang="en-US"/>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Physical vs. Human Resources</a:t>
            </a:r>
          </a:p>
        </p:txBody>
      </p:sp>
      <p:sp>
        <p:nvSpPr>
          <p:cNvPr id="3" name="Content Placeholder 2"/>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n-US" dirty="0" smtClean="0"/>
              <a:t>Planning and governance dominated by physical resources—property and goods—as wealth of society</a:t>
            </a:r>
          </a:p>
          <a:p>
            <a:pPr fontAlgn="auto">
              <a:spcAft>
                <a:spcPts val="0"/>
              </a:spcAft>
              <a:buFont typeface="Arial" pitchFamily="34" charset="0"/>
              <a:buChar char="•"/>
              <a:defRPr/>
            </a:pPr>
            <a:r>
              <a:rPr lang="en-US" dirty="0" smtClean="0"/>
              <a:t>Creative ability of people to think and do receives less attention</a:t>
            </a:r>
          </a:p>
          <a:p>
            <a:pPr fontAlgn="auto">
              <a:spcAft>
                <a:spcPts val="0"/>
              </a:spcAft>
              <a:buFont typeface="Arial" pitchFamily="34" charset="0"/>
              <a:buChar char="•"/>
              <a:defRPr/>
            </a:pPr>
            <a:r>
              <a:rPr lang="en-US" dirty="0" smtClean="0"/>
              <a:t>Higher education plans consist of: acres, square meters of building space, employment, budgets, degree programs and diplomas granted</a:t>
            </a:r>
          </a:p>
          <a:p>
            <a:pPr fontAlgn="auto">
              <a:spcAft>
                <a:spcPts val="0"/>
              </a:spcAft>
              <a:buFont typeface="Arial" pitchFamily="34" charset="0"/>
              <a:buChar char="•"/>
              <a:defRPr/>
            </a:pPr>
            <a:r>
              <a:rPr lang="en-US" dirty="0"/>
              <a:t>The critical feature of education—the talent necessary to think, innovate, inspire, and teach—is more difficult to judge, is not emphasized, and remains in short </a:t>
            </a:r>
            <a:r>
              <a:rPr lang="en-US" dirty="0" smtClean="0"/>
              <a:t>supply</a:t>
            </a:r>
          </a:p>
          <a:p>
            <a:pPr fontAlgn="auto">
              <a:spcAft>
                <a:spcPts val="0"/>
              </a:spcAft>
              <a:buFont typeface="Arial" pitchFamily="34" charset="0"/>
              <a:buChar char="•"/>
              <a:defRPr/>
            </a:pPr>
            <a:r>
              <a:rPr lang="en-US" dirty="0" smtClean="0"/>
              <a:t>Prescription of the Pharmacy Council of India:</a:t>
            </a:r>
          </a:p>
          <a:p>
            <a:pPr lvl="1" fontAlgn="auto">
              <a:spcAft>
                <a:spcPts val="0"/>
              </a:spcAft>
              <a:buFont typeface="Arial" pitchFamily="34" charset="0"/>
              <a:buChar char="–"/>
              <a:defRPr/>
            </a:pPr>
            <a:r>
              <a:rPr lang="en-US" dirty="0"/>
              <a:t>The nature and period of study of practical training to be undertaken before admission to an examination; </a:t>
            </a:r>
          </a:p>
          <a:p>
            <a:pPr lvl="1" fontAlgn="auto">
              <a:spcAft>
                <a:spcPts val="0"/>
              </a:spcAft>
              <a:buFont typeface="Arial" pitchFamily="34" charset="0"/>
              <a:buChar char="–"/>
              <a:defRPr/>
            </a:pPr>
            <a:r>
              <a:rPr lang="en-US" dirty="0"/>
              <a:t>the equipment and facilities to be provided for students undergoing approved courses of study; </a:t>
            </a:r>
          </a:p>
          <a:p>
            <a:pPr lvl="1" fontAlgn="auto">
              <a:spcAft>
                <a:spcPts val="0"/>
              </a:spcAft>
              <a:buFont typeface="Arial" pitchFamily="34" charset="0"/>
              <a:buChar char="–"/>
              <a:defRPr/>
            </a:pPr>
            <a:r>
              <a:rPr lang="en-US" dirty="0"/>
              <a:t>the subject of examination and the standards therein to be attained; and </a:t>
            </a:r>
          </a:p>
          <a:p>
            <a:pPr lvl="1" fontAlgn="auto">
              <a:spcAft>
                <a:spcPts val="0"/>
              </a:spcAft>
              <a:buFont typeface="Arial" pitchFamily="34" charset="0"/>
              <a:buChar char="–"/>
              <a:defRPr/>
            </a:pPr>
            <a:r>
              <a:rPr lang="en-US" dirty="0"/>
              <a:t>any other conditions of admission to examinations.” </a:t>
            </a:r>
            <a:endParaRPr lang="en-US" dirty="0" smtClean="0"/>
          </a:p>
          <a:p>
            <a:pPr fontAlgn="auto">
              <a:spcAft>
                <a:spcPts val="0"/>
              </a:spcAft>
              <a:buFont typeface="Arial" pitchFamily="34" charset="0"/>
              <a:buChar char="•"/>
              <a:defRPr/>
            </a:pPr>
            <a:r>
              <a:rPr lang="en-US" dirty="0" smtClean="0"/>
              <a:t>What is missing here?</a:t>
            </a:r>
            <a:endParaRPr lang="en-US" dirty="0"/>
          </a:p>
          <a:p>
            <a:pPr lvl="1" fontAlgn="auto">
              <a:spcAft>
                <a:spcPts val="0"/>
              </a:spcAft>
              <a:buFont typeface="Arial" pitchFamily="34" charset="0"/>
              <a:buChar char="–"/>
              <a:defRPr/>
            </a:pPr>
            <a:endParaRPr lang="en-US" dirty="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9D375589-A0E3-1B48-9866-12705E9C6200}"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58317A91-E4C2-4B82-AE24-6FABC4F61AEC}" type="slidenum">
              <a:rPr lang="en-US"/>
              <a:pPr>
                <a:defRPr/>
              </a:pPr>
              <a:t>32</a:t>
            </a:fld>
            <a:endParaRPr lang="en-US"/>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Every Ministry is Education Ministry</a:t>
            </a:r>
            <a:endParaRPr lang="en-US" dirty="0"/>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Fifteen councils, controlled by various ministries under various acts of Parliament</a:t>
            </a:r>
          </a:p>
          <a:p>
            <a:pPr fontAlgn="auto">
              <a:spcAft>
                <a:spcPts val="0"/>
              </a:spcAft>
              <a:buFont typeface="Arial" pitchFamily="34" charset="0"/>
              <a:buChar char="•"/>
              <a:defRPr/>
            </a:pPr>
            <a:r>
              <a:rPr lang="en-US" dirty="0" smtClean="0"/>
              <a:t>Ministry of Health and Family Welfare controls Pharmacy Council of India</a:t>
            </a:r>
          </a:p>
          <a:p>
            <a:pPr fontAlgn="auto">
              <a:spcAft>
                <a:spcPts val="0"/>
              </a:spcAft>
              <a:buFont typeface="Arial" pitchFamily="34" charset="0"/>
              <a:buChar char="•"/>
              <a:defRPr/>
            </a:pPr>
            <a:r>
              <a:rPr lang="en-US" dirty="0" smtClean="0"/>
              <a:t>Everybody protects their turf</a:t>
            </a:r>
          </a:p>
          <a:p>
            <a:pPr fontAlgn="auto">
              <a:spcAft>
                <a:spcPts val="0"/>
              </a:spcAft>
              <a:buFont typeface="Arial" pitchFamily="34" charset="0"/>
              <a:buChar char="•"/>
              <a:defRPr/>
            </a:pPr>
            <a:r>
              <a:rPr lang="en-US" dirty="0" smtClean="0"/>
              <a:t>Collective opposition of all ministries and councils to </a:t>
            </a:r>
            <a:r>
              <a:rPr lang="en-US" dirty="0" err="1" smtClean="0"/>
              <a:t>Yash</a:t>
            </a:r>
            <a:r>
              <a:rPr lang="en-US" dirty="0" smtClean="0"/>
              <a:t> Pal Committee recommendation for integration of education</a:t>
            </a:r>
          </a:p>
          <a:p>
            <a:pPr fontAlgn="auto">
              <a:spcAft>
                <a:spcPts val="0"/>
              </a:spcAft>
              <a:buFont typeface="Arial" pitchFamily="34" charset="0"/>
              <a:buChar char="•"/>
              <a:defRPr/>
            </a:pPr>
            <a:r>
              <a:rPr lang="en-US" dirty="0" smtClean="0"/>
              <a:t>Need strong political leadership to change</a:t>
            </a:r>
            <a:endParaRPr lang="en-US" dirty="0"/>
          </a:p>
        </p:txBody>
      </p:sp>
      <p:sp>
        <p:nvSpPr>
          <p:cNvPr id="4" name="Date Placeholder 3"/>
          <p:cNvSpPr>
            <a:spLocks noGrp="1"/>
          </p:cNvSpPr>
          <p:nvPr>
            <p:ph type="dt" sz="quarter" idx="10"/>
          </p:nvPr>
        </p:nvSpPr>
        <p:spPr/>
        <p:txBody>
          <a:bodyPr/>
          <a:lstStyle/>
          <a:p>
            <a:pPr>
              <a:defRPr/>
            </a:pPr>
            <a:fld id="{682F2136-1A20-804C-8BE8-CBF99B67B7CB}"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2626519E-1536-4347-AC64-1E4D4263A234}" type="slidenum">
              <a:rPr lang="en-US"/>
              <a:pPr>
                <a:defRPr/>
              </a:pPr>
              <a:t>33</a:t>
            </a:fld>
            <a:endParaRPr lang="en-US"/>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t>Regulatory Waste</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Mind-numbing detail in regulations to avoid discretion</a:t>
            </a:r>
          </a:p>
          <a:p>
            <a:pPr fontAlgn="auto">
              <a:spcAft>
                <a:spcPts val="0"/>
              </a:spcAft>
              <a:buFont typeface="Arial" pitchFamily="34" charset="0"/>
              <a:buChar char="•"/>
              <a:defRPr/>
            </a:pPr>
            <a:r>
              <a:rPr lang="en-US" dirty="0" smtClean="0"/>
              <a:t>E.g., Dental Council of India: 5 acres, 30-year lease, 600-1,000 sq. ft./student, 50% living space, Rs.200,000 per student plus bank guarantee but no mention of faculty</a:t>
            </a:r>
          </a:p>
          <a:p>
            <a:pPr fontAlgn="auto">
              <a:spcAft>
                <a:spcPts val="0"/>
              </a:spcAft>
              <a:buFont typeface="Arial" pitchFamily="34" charset="0"/>
              <a:buChar char="•"/>
              <a:defRPr/>
            </a:pPr>
            <a:r>
              <a:rPr lang="en-US" dirty="0" smtClean="0"/>
              <a:t>Avoiding fly-by-night operators, but permitting veritable </a:t>
            </a:r>
            <a:r>
              <a:rPr lang="en-US" dirty="0" err="1" smtClean="0"/>
              <a:t>Taj</a:t>
            </a:r>
            <a:r>
              <a:rPr lang="en-US" dirty="0" smtClean="0"/>
              <a:t> </a:t>
            </a:r>
            <a:r>
              <a:rPr lang="en-US" dirty="0" err="1" smtClean="0"/>
              <a:t>Mahals</a:t>
            </a:r>
            <a:r>
              <a:rPr lang="en-US" dirty="0" smtClean="0"/>
              <a:t> ignoring their opportunity cost and limits on enrollments</a:t>
            </a:r>
            <a:endParaRPr lang="en-US" dirty="0"/>
          </a:p>
        </p:txBody>
      </p:sp>
      <p:sp>
        <p:nvSpPr>
          <p:cNvPr id="4" name="Date Placeholder 3"/>
          <p:cNvSpPr>
            <a:spLocks noGrp="1"/>
          </p:cNvSpPr>
          <p:nvPr>
            <p:ph type="dt" sz="quarter" idx="10"/>
          </p:nvPr>
        </p:nvSpPr>
        <p:spPr/>
        <p:txBody>
          <a:bodyPr/>
          <a:lstStyle/>
          <a:p>
            <a:pPr>
              <a:defRPr/>
            </a:pPr>
            <a:fld id="{61D3907B-660E-D447-B280-607EC9EAEF27}"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31DDEB8B-7BC1-4910-BFE0-F1E65AEE1505}" type="slidenum">
              <a:rPr lang="en-US"/>
              <a:pPr>
                <a:defRPr/>
              </a:pPr>
              <a:t>34</a:t>
            </a:fld>
            <a:endParaRPr lang="en-US"/>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Political, Civil Service and Commercial Control</a:t>
            </a:r>
            <a:endParaRPr lang="en-US" dirty="0"/>
          </a:p>
        </p:txBody>
      </p:sp>
      <p:sp>
        <p:nvSpPr>
          <p:cNvPr id="62466" name="Content Placeholder 2"/>
          <p:cNvSpPr>
            <a:spLocks noGrp="1"/>
          </p:cNvSpPr>
          <p:nvPr>
            <p:ph idx="1"/>
          </p:nvPr>
        </p:nvSpPr>
        <p:spPr/>
        <p:txBody>
          <a:bodyPr/>
          <a:lstStyle/>
          <a:p>
            <a:r>
              <a:rPr lang="en-US" smtClean="0"/>
              <a:t>We do not need to go into them here. </a:t>
            </a:r>
          </a:p>
          <a:p>
            <a:r>
              <a:rPr lang="en-US" smtClean="0"/>
              <a:t>Outsized control of ex officio presence of civil servants on policies</a:t>
            </a:r>
          </a:p>
        </p:txBody>
      </p:sp>
      <p:sp>
        <p:nvSpPr>
          <p:cNvPr id="4" name="Date Placeholder 3"/>
          <p:cNvSpPr>
            <a:spLocks noGrp="1"/>
          </p:cNvSpPr>
          <p:nvPr>
            <p:ph type="dt" sz="quarter" idx="10"/>
          </p:nvPr>
        </p:nvSpPr>
        <p:spPr/>
        <p:txBody>
          <a:bodyPr/>
          <a:lstStyle/>
          <a:p>
            <a:pPr>
              <a:defRPr/>
            </a:pPr>
            <a:fld id="{C899B4E2-D3DB-5E4C-9A96-CD46B9059AB6}"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6666B7FB-A6D7-4D78-BFA3-7A6A83C4DF75}" type="slidenum">
              <a:rPr lang="en-US"/>
              <a:pPr>
                <a:defRPr/>
              </a:pPr>
              <a:t>35</a:t>
            </a:fld>
            <a:endParaRPr lang="en-US"/>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t>Constitutional Power of Teachers</a:t>
            </a:r>
          </a:p>
        </p:txBody>
      </p:sp>
      <p:sp>
        <p:nvSpPr>
          <p:cNvPr id="63490" name="Content Placeholder 2"/>
          <p:cNvSpPr>
            <a:spLocks noGrp="1"/>
          </p:cNvSpPr>
          <p:nvPr>
            <p:ph idx="1"/>
          </p:nvPr>
        </p:nvSpPr>
        <p:spPr/>
        <p:txBody>
          <a:bodyPr/>
          <a:lstStyle/>
          <a:p>
            <a:r>
              <a:rPr lang="en-US" smtClean="0"/>
              <a:t>Low level of expectations (and performance) from teachers</a:t>
            </a:r>
          </a:p>
          <a:p>
            <a:r>
              <a:rPr lang="en-US" smtClean="0"/>
              <a:t>Between civil service rules and intensive unionism of teachers, how do you specify obligations for inspired teaching and brilliant scholarship?</a:t>
            </a:r>
          </a:p>
          <a:p>
            <a:r>
              <a:rPr lang="en-US" smtClean="0"/>
              <a:t>Execessive “democracy” on campus</a:t>
            </a:r>
          </a:p>
          <a:p>
            <a:r>
              <a:rPr lang="en-US" smtClean="0"/>
              <a:t>Article 171(3c) of Indian Constitution</a:t>
            </a:r>
          </a:p>
          <a:p>
            <a:endParaRPr lang="en-US" smtClean="0"/>
          </a:p>
        </p:txBody>
      </p:sp>
      <p:sp>
        <p:nvSpPr>
          <p:cNvPr id="4" name="Date Placeholder 3"/>
          <p:cNvSpPr>
            <a:spLocks noGrp="1"/>
          </p:cNvSpPr>
          <p:nvPr>
            <p:ph type="dt" sz="quarter" idx="10"/>
          </p:nvPr>
        </p:nvSpPr>
        <p:spPr/>
        <p:txBody>
          <a:bodyPr/>
          <a:lstStyle/>
          <a:p>
            <a:pPr>
              <a:defRPr/>
            </a:pPr>
            <a:fld id="{9B44A82F-3DAA-F046-A3EE-EF2EA74D545A}"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028EDA6A-59E7-4FFD-AD23-C7CD0AAFEC93}" type="slidenum">
              <a:rPr lang="en-US"/>
              <a:pPr>
                <a:defRPr/>
              </a:pPr>
              <a:t>36</a:t>
            </a:fld>
            <a:endParaRPr lang="en-US"/>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t>Enforcement of Societies Act</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Traditional </a:t>
            </a:r>
            <a:r>
              <a:rPr lang="en-US" dirty="0"/>
              <a:t>charitable and managerial participation of civil society in </a:t>
            </a:r>
            <a:r>
              <a:rPr lang="en-US" dirty="0" smtClean="0"/>
              <a:t>higher </a:t>
            </a:r>
            <a:r>
              <a:rPr lang="en-US" dirty="0"/>
              <a:t>education </a:t>
            </a:r>
            <a:r>
              <a:rPr lang="en-US" dirty="0" smtClean="0"/>
              <a:t>being </a:t>
            </a:r>
            <a:r>
              <a:rPr lang="en-US" dirty="0"/>
              <a:t>overtaken by </a:t>
            </a:r>
            <a:r>
              <a:rPr lang="en-US" dirty="0" smtClean="0"/>
              <a:t>commercial interests</a:t>
            </a:r>
          </a:p>
          <a:p>
            <a:pPr fontAlgn="auto">
              <a:spcAft>
                <a:spcPts val="0"/>
              </a:spcAft>
              <a:buFont typeface="Arial" pitchFamily="34" charset="0"/>
              <a:buChar char="•"/>
              <a:defRPr/>
            </a:pPr>
            <a:r>
              <a:rPr lang="en-US" dirty="0" smtClean="0"/>
              <a:t>Focus: Return on invested capital</a:t>
            </a:r>
          </a:p>
          <a:p>
            <a:pPr fontAlgn="auto">
              <a:spcAft>
                <a:spcPts val="0"/>
              </a:spcAft>
              <a:buFont typeface="Arial" pitchFamily="34" charset="0"/>
              <a:buChar char="•"/>
              <a:defRPr/>
            </a:pPr>
            <a:r>
              <a:rPr lang="en-US" dirty="0" smtClean="0"/>
              <a:t>Failure of the government to enforce the Societies Act</a:t>
            </a:r>
          </a:p>
          <a:p>
            <a:pPr fontAlgn="auto">
              <a:spcAft>
                <a:spcPts val="0"/>
              </a:spcAft>
              <a:buFont typeface="Arial" pitchFamily="34" charset="0"/>
              <a:buChar char="•"/>
              <a:defRPr/>
            </a:pPr>
            <a:r>
              <a:rPr lang="en-US" dirty="0" smtClean="0"/>
              <a:t>Well-intentioned land grants for education become private source of wealth</a:t>
            </a:r>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40FAC73A-1D67-2448-BA11-E229206C0597}"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BE6EB9BC-42D9-4BE1-BE6C-3BF16BAA49F2}" type="slidenum">
              <a:rPr lang="en-US"/>
              <a:pPr>
                <a:defRPr/>
              </a:pPr>
              <a:t>37</a:t>
            </a:fld>
            <a:endParaRPr lang="en-US"/>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t>Resource Use and Productivity</a:t>
            </a:r>
          </a:p>
        </p:txBody>
      </p:sp>
      <p:sp>
        <p:nvSpPr>
          <p:cNvPr id="65538" name="Content Placeholder 2"/>
          <p:cNvSpPr>
            <a:spLocks noGrp="1"/>
          </p:cNvSpPr>
          <p:nvPr>
            <p:ph idx="1"/>
          </p:nvPr>
        </p:nvSpPr>
        <p:spPr>
          <a:xfrm>
            <a:off x="457200" y="1143000"/>
            <a:ext cx="8229600" cy="4983163"/>
          </a:xfrm>
        </p:spPr>
        <p:txBody>
          <a:bodyPr/>
          <a:lstStyle/>
          <a:p>
            <a:r>
              <a:rPr lang="en-US" sz="1800" smtClean="0"/>
              <a:t>High unfulfilled demand for higher education, low enrollment ratio, and scarcity of resources for higher education coexist with anomalous pattern of resource allocation by government</a:t>
            </a:r>
          </a:p>
          <a:p>
            <a:r>
              <a:rPr lang="en-US" sz="1800" smtClean="0"/>
              <a:t>Sprawling academic campuses in middle of cities with well-separated low-rise buildings on high value land on which 10 or 20 times as many students could be given quality education if faculty were available</a:t>
            </a:r>
          </a:p>
          <a:p>
            <a:r>
              <a:rPr lang="en-US" sz="1800" smtClean="0"/>
              <a:t>Provision of campus housing makes VCs and Directors mayors as well as land lords, high capital cost, lowers capacity</a:t>
            </a:r>
          </a:p>
          <a:p>
            <a:r>
              <a:rPr lang="en-US" sz="1800" smtClean="0"/>
              <a:t>Initial planning: </a:t>
            </a:r>
          </a:p>
          <a:p>
            <a:pPr lvl="1"/>
            <a:r>
              <a:rPr lang="en-US" sz="1800" smtClean="0"/>
              <a:t>provisions for land, buildings, staff quarters, and academic and support staffs</a:t>
            </a:r>
          </a:p>
          <a:p>
            <a:pPr lvl="1"/>
            <a:r>
              <a:rPr lang="en-US" sz="1800" smtClean="0"/>
              <a:t>Support staff positions are quickly filled into permanent tenure</a:t>
            </a:r>
          </a:p>
          <a:p>
            <a:pPr lvl="1"/>
            <a:r>
              <a:rPr lang="en-US" sz="1800" smtClean="0"/>
              <a:t>Scarcity of candidates for the academic staff keeps positions vacant, forces compromises on hiring quality</a:t>
            </a:r>
          </a:p>
          <a:p>
            <a:pPr lvl="1"/>
            <a:r>
              <a:rPr lang="en-US" sz="1800" smtClean="0"/>
              <a:t>Unfulfilled demand for higher-education brings plenty of student applications</a:t>
            </a:r>
          </a:p>
          <a:p>
            <a:pPr lvl="1"/>
            <a:r>
              <a:rPr lang="en-US" sz="1800" smtClean="0"/>
              <a:t>Administration scurries to find instructors to fill the class time</a:t>
            </a:r>
          </a:p>
          <a:p>
            <a:pPr lvl="1"/>
            <a:r>
              <a:rPr lang="en-US" sz="1800" smtClean="0"/>
              <a:t>No matter what the initial plans and intentions, the shortage of high-quality academic personnel makes it all but impossible to attend to the research and innovation goals of the project   </a:t>
            </a:r>
          </a:p>
        </p:txBody>
      </p:sp>
      <p:sp>
        <p:nvSpPr>
          <p:cNvPr id="4" name="Date Placeholder 3"/>
          <p:cNvSpPr>
            <a:spLocks noGrp="1"/>
          </p:cNvSpPr>
          <p:nvPr>
            <p:ph type="dt" sz="quarter" idx="10"/>
          </p:nvPr>
        </p:nvSpPr>
        <p:spPr/>
        <p:txBody>
          <a:bodyPr/>
          <a:lstStyle/>
          <a:p>
            <a:pPr>
              <a:defRPr/>
            </a:pPr>
            <a:fld id="{C720B639-2709-D04C-91BC-052DDBDD6219}"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37ABAFBD-658F-43C6-996F-16124DD0CB6D}" type="slidenum">
              <a:rPr lang="en-US"/>
              <a:pPr>
                <a:defRPr/>
              </a:pPr>
              <a:t>38</a:t>
            </a:fld>
            <a:endParaRPr lang="en-US"/>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Public Good Aspects of Higher Education</a:t>
            </a:r>
            <a:endParaRPr lang="en-US" dirty="0"/>
          </a:p>
        </p:txBody>
      </p:sp>
      <p:sp>
        <p:nvSpPr>
          <p:cNvPr id="66562" name="Content Placeholder 2"/>
          <p:cNvSpPr>
            <a:spLocks noGrp="1"/>
          </p:cNvSpPr>
          <p:nvPr>
            <p:ph idx="1"/>
          </p:nvPr>
        </p:nvSpPr>
        <p:spPr/>
        <p:txBody>
          <a:bodyPr/>
          <a:lstStyle/>
          <a:p>
            <a:r>
              <a:rPr lang="en-US" smtClean="0"/>
              <a:t>Public good elements of various levels of education</a:t>
            </a:r>
          </a:p>
          <a:p>
            <a:r>
              <a:rPr lang="en-US" smtClean="0"/>
              <a:t>PhD education is an extreme case</a:t>
            </a:r>
          </a:p>
          <a:p>
            <a:r>
              <a:rPr lang="en-US" smtClean="0"/>
              <a:t>Cannot survive without major subsidies</a:t>
            </a:r>
          </a:p>
          <a:p>
            <a:r>
              <a:rPr lang="en-US" smtClean="0"/>
              <a:t>What does privatization of education do to seed farms?</a:t>
            </a:r>
          </a:p>
          <a:p>
            <a:endParaRPr lang="en-US" smtClean="0"/>
          </a:p>
        </p:txBody>
      </p:sp>
      <p:sp>
        <p:nvSpPr>
          <p:cNvPr id="4" name="Date Placeholder 3"/>
          <p:cNvSpPr>
            <a:spLocks noGrp="1"/>
          </p:cNvSpPr>
          <p:nvPr>
            <p:ph type="dt" sz="quarter" idx="10"/>
          </p:nvPr>
        </p:nvSpPr>
        <p:spPr/>
        <p:txBody>
          <a:bodyPr/>
          <a:lstStyle/>
          <a:p>
            <a:pPr>
              <a:defRPr/>
            </a:pPr>
            <a:fld id="{C6432DDF-F322-BB47-9A61-E71A7913421C}"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01A03937-A89E-4DCE-91B9-3155A7B2DF6D}" type="slidenum">
              <a:rPr lang="en-US"/>
              <a:pPr>
                <a:defRPr/>
              </a:pPr>
              <a:t>39</a:t>
            </a:fld>
            <a:endParaRPr lang="en-US"/>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rtlCol="0">
            <a:normAutofit fontScale="90000"/>
          </a:bodyPr>
          <a:lstStyle/>
          <a:p>
            <a:pPr fontAlgn="auto">
              <a:spcAft>
                <a:spcPts val="0"/>
              </a:spcAft>
              <a:defRPr/>
            </a:pPr>
            <a:r>
              <a:rPr lang="en-US" dirty="0" smtClean="0"/>
              <a:t>Levels of Knowledge</a:t>
            </a:r>
            <a:endParaRPr lang="en-US" dirty="0"/>
          </a:p>
        </p:txBody>
      </p:sp>
      <p:sp>
        <p:nvSpPr>
          <p:cNvPr id="3" name="Content Placeholder 2"/>
          <p:cNvSpPr>
            <a:spLocks noGrp="1"/>
          </p:cNvSpPr>
          <p:nvPr>
            <p:ph idx="1"/>
          </p:nvPr>
        </p:nvSpPr>
        <p:spPr>
          <a:xfrm>
            <a:off x="457200" y="914400"/>
            <a:ext cx="8229600" cy="5211763"/>
          </a:xfrm>
        </p:spPr>
        <p:txBody>
          <a:bodyPr rtlCol="0">
            <a:normAutofit fontScale="92500" lnSpcReduction="20000"/>
          </a:bodyPr>
          <a:lstStyle/>
          <a:p>
            <a:pPr fontAlgn="auto">
              <a:spcAft>
                <a:spcPts val="0"/>
              </a:spcAft>
              <a:buFont typeface="Arial" pitchFamily="34" charset="0"/>
              <a:buChar char="•"/>
              <a:defRPr/>
            </a:pPr>
            <a:r>
              <a:rPr lang="en-US" sz="2400" dirty="0" smtClean="0"/>
              <a:t>India exudes a great deal of confidence in its technological capabilities today</a:t>
            </a:r>
          </a:p>
          <a:p>
            <a:pPr fontAlgn="auto">
              <a:spcAft>
                <a:spcPts val="0"/>
              </a:spcAft>
              <a:buFont typeface="Arial" pitchFamily="34" charset="0"/>
              <a:buChar char="•"/>
              <a:defRPr/>
            </a:pPr>
            <a:r>
              <a:rPr lang="en-US" sz="2400" dirty="0" smtClean="0"/>
              <a:t>Confidence is a big plus, but misplaced confidence brings catastrophe</a:t>
            </a:r>
          </a:p>
          <a:p>
            <a:pPr fontAlgn="auto">
              <a:spcAft>
                <a:spcPts val="0"/>
              </a:spcAft>
              <a:buFont typeface="Arial" pitchFamily="34" charset="0"/>
              <a:buChar char="•"/>
              <a:defRPr/>
            </a:pPr>
            <a:r>
              <a:rPr lang="en-US" sz="2400" dirty="0" smtClean="0"/>
              <a:t>Distinction among various levels of knowledge is critical</a:t>
            </a:r>
          </a:p>
          <a:p>
            <a:pPr fontAlgn="auto">
              <a:lnSpc>
                <a:spcPct val="80000"/>
              </a:lnSpc>
              <a:spcAft>
                <a:spcPts val="0"/>
              </a:spcAft>
              <a:buFont typeface="Arial" pitchFamily="34" charset="0"/>
              <a:buChar char="•"/>
              <a:defRPr/>
            </a:pPr>
            <a:r>
              <a:rPr lang="en-US" sz="2400" dirty="0" smtClean="0"/>
              <a:t>Six levels of knowledge about a car:</a:t>
            </a:r>
          </a:p>
          <a:p>
            <a:pPr lvl="1" fontAlgn="auto">
              <a:lnSpc>
                <a:spcPct val="80000"/>
              </a:lnSpc>
              <a:spcAft>
                <a:spcPts val="0"/>
              </a:spcAft>
              <a:buFont typeface="Arial" pitchFamily="34" charset="0"/>
              <a:buChar char="–"/>
              <a:defRPr/>
            </a:pPr>
            <a:r>
              <a:rPr lang="en-US" sz="2000" dirty="0" smtClean="0"/>
              <a:t>The owner</a:t>
            </a:r>
          </a:p>
          <a:p>
            <a:pPr lvl="1" fontAlgn="auto">
              <a:lnSpc>
                <a:spcPct val="80000"/>
              </a:lnSpc>
              <a:spcAft>
                <a:spcPts val="0"/>
              </a:spcAft>
              <a:buFont typeface="Arial" pitchFamily="34" charset="0"/>
              <a:buChar char="–"/>
              <a:defRPr/>
            </a:pPr>
            <a:r>
              <a:rPr lang="en-US" sz="2000" dirty="0" smtClean="0"/>
              <a:t>The driver</a:t>
            </a:r>
          </a:p>
          <a:p>
            <a:pPr lvl="1" fontAlgn="auto">
              <a:lnSpc>
                <a:spcPct val="80000"/>
              </a:lnSpc>
              <a:spcAft>
                <a:spcPts val="0"/>
              </a:spcAft>
              <a:buFont typeface="Arial" pitchFamily="34" charset="0"/>
              <a:buChar char="–"/>
              <a:defRPr/>
            </a:pPr>
            <a:r>
              <a:rPr lang="en-US" sz="2000" dirty="0" smtClean="0"/>
              <a:t>The mechanic</a:t>
            </a:r>
          </a:p>
          <a:p>
            <a:pPr lvl="1" fontAlgn="auto">
              <a:lnSpc>
                <a:spcPct val="80000"/>
              </a:lnSpc>
              <a:spcAft>
                <a:spcPts val="0"/>
              </a:spcAft>
              <a:buFont typeface="Arial" pitchFamily="34" charset="0"/>
              <a:buChar char="–"/>
              <a:defRPr/>
            </a:pPr>
            <a:r>
              <a:rPr lang="en-US" sz="2000" dirty="0" smtClean="0"/>
              <a:t>The manufacturer (production engineer)</a:t>
            </a:r>
          </a:p>
          <a:p>
            <a:pPr lvl="1" fontAlgn="auto">
              <a:lnSpc>
                <a:spcPct val="80000"/>
              </a:lnSpc>
              <a:spcAft>
                <a:spcPts val="0"/>
              </a:spcAft>
              <a:buFont typeface="Arial" pitchFamily="34" charset="0"/>
              <a:buChar char="–"/>
              <a:defRPr/>
            </a:pPr>
            <a:r>
              <a:rPr lang="en-US" sz="2000" dirty="0" smtClean="0"/>
              <a:t>The Designer (engineer)</a:t>
            </a:r>
          </a:p>
          <a:p>
            <a:pPr lvl="1" fontAlgn="auto">
              <a:lnSpc>
                <a:spcPct val="80000"/>
              </a:lnSpc>
              <a:spcAft>
                <a:spcPts val="0"/>
              </a:spcAft>
              <a:buFont typeface="Arial" pitchFamily="34" charset="0"/>
              <a:buChar char="–"/>
              <a:defRPr/>
            </a:pPr>
            <a:r>
              <a:rPr lang="en-US" sz="2000" dirty="0" smtClean="0"/>
              <a:t>The inventor</a:t>
            </a:r>
          </a:p>
          <a:p>
            <a:pPr fontAlgn="auto">
              <a:lnSpc>
                <a:spcPct val="80000"/>
              </a:lnSpc>
              <a:spcAft>
                <a:spcPts val="0"/>
              </a:spcAft>
              <a:buFont typeface="Arial" pitchFamily="34" charset="0"/>
              <a:buChar char="•"/>
              <a:defRPr/>
            </a:pPr>
            <a:r>
              <a:rPr lang="en-US" sz="2400" dirty="0" smtClean="0"/>
              <a:t>A person riding in his car may appear knowledgeable (= rich?)</a:t>
            </a:r>
          </a:p>
          <a:p>
            <a:pPr fontAlgn="auto">
              <a:lnSpc>
                <a:spcPct val="80000"/>
              </a:lnSpc>
              <a:spcAft>
                <a:spcPts val="0"/>
              </a:spcAft>
              <a:buFont typeface="Arial" pitchFamily="34" charset="0"/>
              <a:buChar char="•"/>
              <a:defRPr/>
            </a:pPr>
            <a:r>
              <a:rPr lang="en-US" sz="2400" dirty="0" smtClean="0"/>
              <a:t>But owning a car requires little knowledge, driving requires only a little more</a:t>
            </a:r>
          </a:p>
          <a:p>
            <a:pPr fontAlgn="auto">
              <a:lnSpc>
                <a:spcPct val="80000"/>
              </a:lnSpc>
              <a:spcAft>
                <a:spcPts val="0"/>
              </a:spcAft>
              <a:buFont typeface="Arial" pitchFamily="34" charset="0"/>
              <a:buChar char="•"/>
              <a:defRPr/>
            </a:pPr>
            <a:r>
              <a:rPr lang="en-US" sz="2400" dirty="0" smtClean="0"/>
              <a:t>What is the link between level of knowledge and social status in various societies? In India?</a:t>
            </a:r>
          </a:p>
          <a:p>
            <a:pPr fontAlgn="auto">
              <a:lnSpc>
                <a:spcPct val="80000"/>
              </a:lnSpc>
              <a:spcAft>
                <a:spcPts val="0"/>
              </a:spcAft>
              <a:buFont typeface="Arial" pitchFamily="34" charset="0"/>
              <a:buChar char="•"/>
              <a:defRPr/>
            </a:pPr>
            <a:r>
              <a:rPr lang="en-US" sz="2400" dirty="0" smtClean="0"/>
              <a:t>At which level of knowledge do India’s IT or other industries operate?</a:t>
            </a:r>
            <a:endParaRPr lang="en-US" dirty="0"/>
          </a:p>
        </p:txBody>
      </p:sp>
      <p:sp>
        <p:nvSpPr>
          <p:cNvPr id="4" name="Date Placeholder 3"/>
          <p:cNvSpPr>
            <a:spLocks noGrp="1"/>
          </p:cNvSpPr>
          <p:nvPr>
            <p:ph type="dt" sz="quarter" idx="10"/>
          </p:nvPr>
        </p:nvSpPr>
        <p:spPr/>
        <p:txBody>
          <a:bodyPr/>
          <a:lstStyle/>
          <a:p>
            <a:pPr>
              <a:defRPr/>
            </a:pPr>
            <a:fld id="{51EDA15E-A088-A048-B9CB-12CA5FC3E670}"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FD4914D2-AB91-497F-86AA-5BD768696DF5}" type="slidenum">
              <a:rPr lang="en-US"/>
              <a:pPr>
                <a:defRPr/>
              </a:pPr>
              <a:t>4</a:t>
            </a:fld>
            <a:endParaRPr lang="en-US"/>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Internal Governance and Evaluation of Faculty</a:t>
            </a:r>
            <a:endParaRPr lang="en-US" dirty="0"/>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Difficulty </a:t>
            </a:r>
            <a:r>
              <a:rPr lang="en-US" dirty="0"/>
              <a:t>of </a:t>
            </a:r>
            <a:r>
              <a:rPr lang="en-US" dirty="0" smtClean="0"/>
              <a:t>objectively measuring accomplishment</a:t>
            </a:r>
          </a:p>
          <a:p>
            <a:pPr fontAlgn="auto">
              <a:spcAft>
                <a:spcPts val="0"/>
              </a:spcAft>
              <a:buFont typeface="Arial" pitchFamily="34" charset="0"/>
              <a:buChar char="•"/>
              <a:defRPr/>
            </a:pPr>
            <a:r>
              <a:rPr lang="en-US" dirty="0" smtClean="0"/>
              <a:t>Universities </a:t>
            </a:r>
            <a:r>
              <a:rPr lang="en-US" dirty="0"/>
              <a:t>depend on </a:t>
            </a:r>
            <a:r>
              <a:rPr lang="en-US" dirty="0" smtClean="0"/>
              <a:t>shared values </a:t>
            </a:r>
            <a:r>
              <a:rPr lang="en-US" dirty="0"/>
              <a:t>among students, faculty, staff, administration, parents, government, donors, and the </a:t>
            </a:r>
            <a:r>
              <a:rPr lang="en-US" dirty="0" smtClean="0"/>
              <a:t>society</a:t>
            </a:r>
          </a:p>
          <a:p>
            <a:pPr fontAlgn="auto">
              <a:spcAft>
                <a:spcPts val="0"/>
              </a:spcAft>
              <a:buFont typeface="Arial" pitchFamily="34" charset="0"/>
              <a:buChar char="•"/>
              <a:defRPr/>
            </a:pPr>
            <a:r>
              <a:rPr lang="en-US" dirty="0" smtClean="0"/>
              <a:t>Values too </a:t>
            </a:r>
            <a:r>
              <a:rPr lang="en-US" dirty="0"/>
              <a:t>delicate to stand up to hard-ball confrontation and tactics by which various constituencies </a:t>
            </a:r>
            <a:r>
              <a:rPr lang="en-US" dirty="0" smtClean="0"/>
              <a:t>may seek </a:t>
            </a:r>
            <a:r>
              <a:rPr lang="en-US" dirty="0"/>
              <a:t>their own rights with little shared understanding and obligation for their </a:t>
            </a:r>
            <a:r>
              <a:rPr lang="en-US" dirty="0" smtClean="0"/>
              <a:t>responsibilities</a:t>
            </a:r>
          </a:p>
          <a:p>
            <a:pPr fontAlgn="auto">
              <a:spcAft>
                <a:spcPts val="0"/>
              </a:spcAft>
              <a:buFont typeface="Arial" pitchFamily="34" charset="0"/>
              <a:buChar char="•"/>
              <a:defRPr/>
            </a:pPr>
            <a:r>
              <a:rPr lang="en-US" dirty="0" smtClean="0"/>
              <a:t>Absent </a:t>
            </a:r>
            <a:r>
              <a:rPr lang="en-US" dirty="0"/>
              <a:t>shared expectations and values, no university can deliver quality education, no matter how talented the administration </a:t>
            </a:r>
            <a:r>
              <a:rPr lang="en-US" dirty="0" smtClean="0"/>
              <a:t>is</a:t>
            </a:r>
          </a:p>
          <a:p>
            <a:pPr fontAlgn="auto">
              <a:spcAft>
                <a:spcPts val="0"/>
              </a:spcAft>
              <a:buFont typeface="Arial" pitchFamily="34" charset="0"/>
              <a:buChar char="•"/>
              <a:defRPr/>
            </a:pPr>
            <a:r>
              <a:rPr lang="en-US" dirty="0" smtClean="0"/>
              <a:t>Degradation </a:t>
            </a:r>
            <a:r>
              <a:rPr lang="en-US" dirty="0"/>
              <a:t>of education is the first victim of conflict</a:t>
            </a:r>
            <a:r>
              <a:rPr lang="en-US" dirty="0" smtClean="0"/>
              <a:t>.</a:t>
            </a:r>
          </a:p>
          <a:p>
            <a:pPr fontAlgn="auto">
              <a:spcAft>
                <a:spcPts val="0"/>
              </a:spcAft>
              <a:buFont typeface="Arial" pitchFamily="34" charset="0"/>
              <a:buChar char="•"/>
              <a:defRPr/>
            </a:pPr>
            <a:r>
              <a:rPr lang="en-US" dirty="0" smtClean="0"/>
              <a:t>Almost immediate tenure to faculty</a:t>
            </a:r>
          </a:p>
          <a:p>
            <a:pPr fontAlgn="auto">
              <a:spcAft>
                <a:spcPts val="0"/>
              </a:spcAft>
              <a:buFont typeface="Arial" pitchFamily="34" charset="0"/>
              <a:buChar char="•"/>
              <a:defRPr/>
            </a:pPr>
            <a:r>
              <a:rPr lang="en-US" dirty="0" smtClean="0"/>
              <a:t>Since subjective judgment may be abused, bright line rules made in Asia, damaging research cultures and intellectual discourse</a:t>
            </a:r>
            <a:endParaRPr lang="en-US" dirty="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5EF0F2D9-F0DE-5D49-8CA2-3CB73AD93841}"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9FAAA4FA-9392-41AC-9678-10FD247890A2}" type="slidenum">
              <a:rPr lang="en-US"/>
              <a:pPr>
                <a:defRPr/>
              </a:pPr>
              <a:t>40</a:t>
            </a:fld>
            <a:endParaRPr lang="en-US"/>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t>Personnel Policies</a:t>
            </a:r>
          </a:p>
        </p:txBody>
      </p:sp>
      <p:sp>
        <p:nvSpPr>
          <p:cNvPr id="3" name="Content Placeholder 2"/>
          <p:cNvSpPr>
            <a:spLocks noGrp="1"/>
          </p:cNvSpPr>
          <p:nvPr>
            <p:ph idx="1"/>
          </p:nvPr>
        </p:nvSpPr>
        <p:spPr>
          <a:xfrm>
            <a:off x="457200" y="1295400"/>
            <a:ext cx="8229600" cy="5029200"/>
          </a:xfrm>
        </p:spPr>
        <p:txBody>
          <a:bodyPr rtlCol="0">
            <a:normAutofit fontScale="47500" lnSpcReduction="20000"/>
          </a:bodyPr>
          <a:lstStyle/>
          <a:p>
            <a:pPr fontAlgn="auto">
              <a:spcAft>
                <a:spcPts val="0"/>
              </a:spcAft>
              <a:buFont typeface="Arial" pitchFamily="34" charset="0"/>
              <a:buChar char="•"/>
              <a:defRPr/>
            </a:pPr>
            <a:r>
              <a:rPr lang="en-US" sz="4600" dirty="0" smtClean="0"/>
              <a:t>Importance to degrees and administrative authority, and seniority </a:t>
            </a:r>
          </a:p>
          <a:p>
            <a:pPr fontAlgn="auto">
              <a:spcAft>
                <a:spcPts val="0"/>
              </a:spcAft>
              <a:buFont typeface="Arial" pitchFamily="34" charset="0"/>
              <a:buChar char="•"/>
              <a:defRPr/>
            </a:pPr>
            <a:r>
              <a:rPr lang="en-US" sz="4600" dirty="0" smtClean="0"/>
              <a:t>Creativity, originality of young minds ignored</a:t>
            </a:r>
          </a:p>
          <a:p>
            <a:pPr fontAlgn="auto">
              <a:spcAft>
                <a:spcPts val="0"/>
              </a:spcAft>
              <a:buFont typeface="Arial" pitchFamily="34" charset="0"/>
              <a:buChar char="•"/>
              <a:defRPr/>
            </a:pPr>
            <a:r>
              <a:rPr lang="en-US" sz="4600" dirty="0" smtClean="0"/>
              <a:t>Scholars without administrative authority rarely in public domain</a:t>
            </a:r>
          </a:p>
          <a:p>
            <a:pPr fontAlgn="auto">
              <a:spcAft>
                <a:spcPts val="0"/>
              </a:spcAft>
              <a:buFont typeface="Arial" pitchFamily="34" charset="0"/>
              <a:buChar char="•"/>
              <a:defRPr/>
            </a:pPr>
            <a:r>
              <a:rPr lang="en-US" sz="4600" dirty="0" smtClean="0"/>
              <a:t>P</a:t>
            </a:r>
            <a:r>
              <a:rPr lang="en-US" sz="4600" dirty="0"/>
              <a:t>. </a:t>
            </a:r>
            <a:r>
              <a:rPr lang="en-US" sz="4600" dirty="0" err="1"/>
              <a:t>Anandan</a:t>
            </a:r>
            <a:r>
              <a:rPr lang="en-US" sz="4600" dirty="0"/>
              <a:t> </a:t>
            </a:r>
            <a:r>
              <a:rPr lang="en-US" sz="4600" dirty="0" smtClean="0"/>
              <a:t>: </a:t>
            </a:r>
            <a:r>
              <a:rPr lang="en-US" sz="4600" dirty="0"/>
              <a:t>“India doesn't make heroes of its researchers</a:t>
            </a:r>
            <a:r>
              <a:rPr lang="en-US" sz="4600" dirty="0" smtClean="0"/>
              <a:t>.”</a:t>
            </a:r>
          </a:p>
          <a:p>
            <a:pPr fontAlgn="auto">
              <a:spcAft>
                <a:spcPts val="0"/>
              </a:spcAft>
              <a:buFont typeface="Arial" pitchFamily="34" charset="0"/>
              <a:buChar char="•"/>
              <a:defRPr/>
            </a:pPr>
            <a:r>
              <a:rPr lang="en-US" sz="4600" dirty="0" smtClean="0"/>
              <a:t>Catch </a:t>
            </a:r>
            <a:r>
              <a:rPr lang="en-US" sz="4600" dirty="0"/>
              <a:t>22 of Indian </a:t>
            </a:r>
            <a:r>
              <a:rPr lang="en-US" sz="4600" dirty="0" smtClean="0"/>
              <a:t>scholarship: </a:t>
            </a:r>
            <a:r>
              <a:rPr lang="en-US" sz="4600" dirty="0"/>
              <a:t>scholars </a:t>
            </a:r>
            <a:r>
              <a:rPr lang="en-US" sz="4600" dirty="0" smtClean="0"/>
              <a:t>become </a:t>
            </a:r>
            <a:r>
              <a:rPr lang="en-US" sz="4600" dirty="0"/>
              <a:t>civil servants </a:t>
            </a:r>
            <a:r>
              <a:rPr lang="en-US" sz="4600" dirty="0" smtClean="0"/>
              <a:t>to </a:t>
            </a:r>
            <a:r>
              <a:rPr lang="en-US" sz="4600" dirty="0"/>
              <a:t>have control over their </a:t>
            </a:r>
            <a:r>
              <a:rPr lang="en-US" sz="4600" dirty="0" smtClean="0"/>
              <a:t>work, </a:t>
            </a:r>
            <a:r>
              <a:rPr lang="en-US" sz="4600" dirty="0"/>
              <a:t>which leaves them little time for scholarly work. </a:t>
            </a:r>
          </a:p>
          <a:p>
            <a:pPr fontAlgn="auto">
              <a:spcAft>
                <a:spcPts val="0"/>
              </a:spcAft>
              <a:buFont typeface="Arial" pitchFamily="34" charset="0"/>
              <a:buChar char="•"/>
              <a:defRPr/>
            </a:pPr>
            <a:r>
              <a:rPr lang="en-US" sz="4600" dirty="0"/>
              <a:t>C</a:t>
            </a:r>
            <a:r>
              <a:rPr lang="en-US" sz="4600" dirty="0" smtClean="0"/>
              <a:t>ivil servants can rarely independently </a:t>
            </a:r>
            <a:r>
              <a:rPr lang="en-US" sz="4600" dirty="0"/>
              <a:t>to judge scholarship and art, it is reasonable for them to rely on the judgment of eminent people in the </a:t>
            </a:r>
            <a:r>
              <a:rPr lang="en-US" sz="4600" dirty="0" smtClean="0"/>
              <a:t>field</a:t>
            </a:r>
          </a:p>
          <a:p>
            <a:pPr fontAlgn="auto">
              <a:spcAft>
                <a:spcPts val="0"/>
              </a:spcAft>
              <a:buFont typeface="Arial" pitchFamily="34" charset="0"/>
              <a:buChar char="•"/>
              <a:defRPr/>
            </a:pPr>
            <a:r>
              <a:rPr lang="en-US" sz="4600" dirty="0" smtClean="0"/>
              <a:t>This </a:t>
            </a:r>
            <a:r>
              <a:rPr lang="en-US" sz="4600" dirty="0"/>
              <a:t>involvement in administrative matters also consumes time that would otherwise be spent on creative or scientific </a:t>
            </a:r>
            <a:r>
              <a:rPr lang="en-US" sz="4600" dirty="0" smtClean="0"/>
              <a:t>work</a:t>
            </a:r>
          </a:p>
          <a:p>
            <a:pPr fontAlgn="auto">
              <a:spcAft>
                <a:spcPts val="0"/>
              </a:spcAft>
              <a:buFont typeface="Arial" pitchFamily="34" charset="0"/>
              <a:buChar char="•"/>
              <a:defRPr/>
            </a:pPr>
            <a:r>
              <a:rPr lang="en-US" sz="4600" dirty="0" smtClean="0"/>
              <a:t>India</a:t>
            </a:r>
            <a:r>
              <a:rPr lang="en-US" sz="4600" dirty="0"/>
              <a:t>, </a:t>
            </a:r>
            <a:r>
              <a:rPr lang="en-US" sz="4600" dirty="0" smtClean="0"/>
              <a:t>like China, uses age </a:t>
            </a:r>
            <a:r>
              <a:rPr lang="en-US" sz="4600" dirty="0"/>
              <a:t>and seniority as qualifications for </a:t>
            </a:r>
            <a:r>
              <a:rPr lang="en-US" sz="4600" dirty="0" smtClean="0"/>
              <a:t>decision-making, putting meritorious </a:t>
            </a:r>
            <a:r>
              <a:rPr lang="en-US" sz="4600" dirty="0"/>
              <a:t>young scholars and their heterodox ideas at a disadvantage.</a:t>
            </a:r>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CC817578-0787-BA4E-98F3-D6449F6C1F79}"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4B32086E-7F7E-41E6-BE1C-723E68B8E480}" type="slidenum">
              <a:rPr lang="en-US"/>
              <a:pPr>
                <a:defRPr/>
              </a:pPr>
              <a:t>41</a:t>
            </a:fld>
            <a:endParaRPr lang="en-US"/>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9634" name="Rectangle 2"/>
          <p:cNvSpPr>
            <a:spLocks noGrp="1" noChangeArrowheads="1"/>
          </p:cNvSpPr>
          <p:nvPr>
            <p:ph type="title"/>
          </p:nvPr>
        </p:nvSpPr>
        <p:spPr/>
        <p:txBody>
          <a:bodyPr/>
          <a:lstStyle/>
          <a:p>
            <a:r>
              <a:rPr lang="en-US" smtClean="0"/>
              <a:t>What Should India Do?</a:t>
            </a:r>
          </a:p>
        </p:txBody>
      </p:sp>
      <p:sp>
        <p:nvSpPr>
          <p:cNvPr id="20483" name="Rectangle 3"/>
          <p:cNvSpPr>
            <a:spLocks noGrp="1" noChangeArrowheads="1"/>
          </p:cNvSpPr>
          <p:nvPr>
            <p:ph type="body" idx="1"/>
          </p:nvPr>
        </p:nvSpPr>
        <p:spPr/>
        <p:txBody>
          <a:bodyPr rtlCol="0">
            <a:normAutofit lnSpcReduction="10000"/>
          </a:bodyPr>
          <a:lstStyle/>
          <a:p>
            <a:pPr fontAlgn="auto">
              <a:lnSpc>
                <a:spcPct val="90000"/>
              </a:lnSpc>
              <a:spcAft>
                <a:spcPts val="0"/>
              </a:spcAft>
              <a:buFont typeface="Arial" pitchFamily="34" charset="0"/>
              <a:buChar char="•"/>
              <a:defRPr/>
            </a:pPr>
            <a:r>
              <a:rPr lang="en-US" sz="2400" b="1" i="1" dirty="0">
                <a:solidFill>
                  <a:schemeClr val="folHlink"/>
                </a:solidFill>
              </a:rPr>
              <a:t>Solutions</a:t>
            </a:r>
            <a:r>
              <a:rPr lang="en-US" sz="2400" b="1" dirty="0"/>
              <a:t> </a:t>
            </a:r>
            <a:r>
              <a:rPr lang="en-US" sz="2400" dirty="0"/>
              <a:t>will have to be found urgently, and from within India</a:t>
            </a:r>
          </a:p>
          <a:p>
            <a:pPr lvl="1" fontAlgn="auto">
              <a:lnSpc>
                <a:spcPct val="90000"/>
              </a:lnSpc>
              <a:spcAft>
                <a:spcPts val="0"/>
              </a:spcAft>
              <a:buFont typeface="Arial" pitchFamily="34" charset="0"/>
              <a:buChar char="–"/>
              <a:defRPr/>
            </a:pPr>
            <a:r>
              <a:rPr lang="en-US" sz="2000" dirty="0"/>
              <a:t>No solutions suggested from outside would be acceptable to a proud society</a:t>
            </a:r>
          </a:p>
          <a:p>
            <a:pPr lvl="1" fontAlgn="auto">
              <a:lnSpc>
                <a:spcPct val="90000"/>
              </a:lnSpc>
              <a:spcAft>
                <a:spcPts val="0"/>
              </a:spcAft>
              <a:buFont typeface="Arial" pitchFamily="34" charset="0"/>
              <a:buChar char="–"/>
              <a:defRPr/>
            </a:pPr>
            <a:r>
              <a:rPr lang="en-US" sz="2000" dirty="0"/>
              <a:t>Proposals from outside attract immediate attention to why they would not work</a:t>
            </a:r>
          </a:p>
          <a:p>
            <a:pPr lvl="1" fontAlgn="auto">
              <a:lnSpc>
                <a:spcPct val="90000"/>
              </a:lnSpc>
              <a:spcAft>
                <a:spcPts val="0"/>
              </a:spcAft>
              <a:buFont typeface="Arial" pitchFamily="34" charset="0"/>
              <a:buChar char="–"/>
              <a:defRPr/>
            </a:pPr>
            <a:r>
              <a:rPr lang="en-US" sz="2000" dirty="0"/>
              <a:t>Nor are they likely to work</a:t>
            </a:r>
          </a:p>
          <a:p>
            <a:pPr fontAlgn="auto">
              <a:lnSpc>
                <a:spcPct val="90000"/>
              </a:lnSpc>
              <a:spcAft>
                <a:spcPts val="0"/>
              </a:spcAft>
              <a:buFont typeface="Arial" pitchFamily="34" charset="0"/>
              <a:buChar char="•"/>
              <a:defRPr/>
            </a:pPr>
            <a:r>
              <a:rPr lang="en-US" sz="2400" dirty="0"/>
              <a:t>If the problem is considered important, it must be addressed from within by carefully deliberation among top policy makers and experts, recognizing the serious conflicts of interest that exist at all levels (profit-making institutions owned by businessmen and legislators</a:t>
            </a:r>
            <a:r>
              <a:rPr lang="en-US" sz="2400" dirty="0" smtClean="0"/>
              <a:t>)</a:t>
            </a:r>
          </a:p>
          <a:p>
            <a:pPr fontAlgn="auto">
              <a:lnSpc>
                <a:spcPct val="90000"/>
              </a:lnSpc>
              <a:spcAft>
                <a:spcPts val="0"/>
              </a:spcAft>
              <a:buFont typeface="Arial" pitchFamily="34" charset="0"/>
              <a:buChar char="•"/>
              <a:defRPr/>
            </a:pPr>
            <a:r>
              <a:rPr lang="en-US" sz="2400" dirty="0" smtClean="0"/>
              <a:t>Perhaps we should take some time to develop and discuss ideas for reform</a:t>
            </a:r>
            <a:endParaRPr lang="en-US" sz="2400" dirty="0"/>
          </a:p>
          <a:p>
            <a:pPr lvl="1" fontAlgn="auto">
              <a:lnSpc>
                <a:spcPct val="90000"/>
              </a:lnSpc>
              <a:spcAft>
                <a:spcPts val="0"/>
              </a:spcAft>
              <a:buFont typeface="Arial" pitchFamily="34" charset="0"/>
              <a:buChar char="–"/>
              <a:defRPr/>
            </a:pPr>
            <a:endParaRPr lang="en-US" sz="2000" dirty="0"/>
          </a:p>
        </p:txBody>
      </p:sp>
      <p:sp>
        <p:nvSpPr>
          <p:cNvPr id="2" name="Date Placeholder 1"/>
          <p:cNvSpPr>
            <a:spLocks noGrp="1"/>
          </p:cNvSpPr>
          <p:nvPr>
            <p:ph type="dt" sz="quarter" idx="10"/>
          </p:nvPr>
        </p:nvSpPr>
        <p:spPr/>
        <p:txBody>
          <a:bodyPr/>
          <a:lstStyle/>
          <a:p>
            <a:pPr>
              <a:defRPr/>
            </a:pPr>
            <a:fld id="{E72E5264-4594-BB40-AFC8-3D4451D21D82}"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B993AFAA-882F-41F2-AEF3-E3AF5FC8799E}" type="slidenum">
              <a:rPr lang="en-US"/>
              <a:pPr>
                <a:defRPr/>
              </a:pPr>
              <a:t>42</a:t>
            </a:fld>
            <a:endParaRPr lang="en-US"/>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t>Reform Proposals</a:t>
            </a:r>
          </a:p>
        </p:txBody>
      </p:sp>
      <p:sp>
        <p:nvSpPr>
          <p:cNvPr id="3" name="Content Placeholder 2"/>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n-US" dirty="0" err="1"/>
              <a:t>Yash</a:t>
            </a:r>
            <a:r>
              <a:rPr lang="en-US" dirty="0"/>
              <a:t> Pal Committee </a:t>
            </a:r>
            <a:r>
              <a:rPr lang="en-US" dirty="0" smtClean="0"/>
              <a:t>Report</a:t>
            </a:r>
          </a:p>
          <a:p>
            <a:pPr fontAlgn="auto">
              <a:spcAft>
                <a:spcPts val="0"/>
              </a:spcAft>
              <a:buFont typeface="Arial" pitchFamily="34" charset="0"/>
              <a:buChar char="•"/>
              <a:defRPr/>
            </a:pPr>
            <a:r>
              <a:rPr lang="en-US" dirty="0"/>
              <a:t>Centers of </a:t>
            </a:r>
            <a:r>
              <a:rPr lang="en-US" dirty="0" smtClean="0"/>
              <a:t>Excellence</a:t>
            </a:r>
          </a:p>
          <a:p>
            <a:pPr fontAlgn="auto">
              <a:spcAft>
                <a:spcPts val="0"/>
              </a:spcAft>
              <a:buFont typeface="Arial" pitchFamily="34" charset="0"/>
              <a:buChar char="•"/>
              <a:defRPr/>
            </a:pPr>
            <a:r>
              <a:rPr lang="en-US" dirty="0"/>
              <a:t>Knowledge as Commodity or </a:t>
            </a:r>
            <a:r>
              <a:rPr lang="en-US" dirty="0" smtClean="0"/>
              <a:t>Process</a:t>
            </a:r>
          </a:p>
          <a:p>
            <a:pPr fontAlgn="auto">
              <a:spcAft>
                <a:spcPts val="0"/>
              </a:spcAft>
              <a:buFont typeface="Arial" pitchFamily="34" charset="0"/>
              <a:buChar char="•"/>
              <a:defRPr/>
            </a:pPr>
            <a:r>
              <a:rPr lang="en-US" dirty="0"/>
              <a:t>Education or </a:t>
            </a:r>
            <a:r>
              <a:rPr lang="en-US" dirty="0" smtClean="0"/>
              <a:t>Screening</a:t>
            </a:r>
          </a:p>
          <a:p>
            <a:pPr fontAlgn="auto">
              <a:spcAft>
                <a:spcPts val="0"/>
              </a:spcAft>
              <a:buFont typeface="Arial" pitchFamily="34" charset="0"/>
              <a:buChar char="•"/>
              <a:defRPr/>
            </a:pPr>
            <a:r>
              <a:rPr lang="en-US" dirty="0"/>
              <a:t>Identifying and Attracting </a:t>
            </a:r>
            <a:r>
              <a:rPr lang="en-US" dirty="0" smtClean="0"/>
              <a:t>Talent</a:t>
            </a:r>
          </a:p>
          <a:p>
            <a:pPr fontAlgn="auto">
              <a:spcAft>
                <a:spcPts val="0"/>
              </a:spcAft>
              <a:buFont typeface="Arial" pitchFamily="34" charset="0"/>
              <a:buChar char="•"/>
              <a:defRPr/>
            </a:pPr>
            <a:r>
              <a:rPr lang="en-US" dirty="0"/>
              <a:t>Audit and </a:t>
            </a:r>
            <a:r>
              <a:rPr lang="en-US" dirty="0" smtClean="0"/>
              <a:t>Accountability</a:t>
            </a:r>
          </a:p>
          <a:p>
            <a:pPr fontAlgn="auto">
              <a:spcAft>
                <a:spcPts val="0"/>
              </a:spcAft>
              <a:buFont typeface="Arial" pitchFamily="34" charset="0"/>
              <a:buChar char="•"/>
              <a:defRPr/>
            </a:pPr>
            <a:r>
              <a:rPr lang="en-US" dirty="0"/>
              <a:t>Building Expectations of Good </a:t>
            </a:r>
            <a:r>
              <a:rPr lang="en-US" dirty="0" smtClean="0"/>
              <a:t>Governance</a:t>
            </a:r>
          </a:p>
          <a:p>
            <a:pPr fontAlgn="auto">
              <a:spcAft>
                <a:spcPts val="0"/>
              </a:spcAft>
              <a:buFont typeface="Arial" pitchFamily="34" charset="0"/>
              <a:buChar char="•"/>
              <a:defRPr/>
            </a:pPr>
            <a:r>
              <a:rPr lang="en-US" dirty="0" smtClean="0"/>
              <a:t>Financing</a:t>
            </a:r>
          </a:p>
          <a:p>
            <a:pPr fontAlgn="auto">
              <a:spcAft>
                <a:spcPts val="0"/>
              </a:spcAft>
              <a:buFont typeface="Arial" pitchFamily="34" charset="0"/>
              <a:buChar char="•"/>
              <a:defRPr/>
            </a:pPr>
            <a:r>
              <a:rPr lang="en-US" dirty="0"/>
              <a:t>Organic </a:t>
            </a:r>
            <a:r>
              <a:rPr lang="en-US" dirty="0" smtClean="0"/>
              <a:t>Growth</a:t>
            </a:r>
          </a:p>
          <a:p>
            <a:pPr fontAlgn="auto">
              <a:spcAft>
                <a:spcPts val="0"/>
              </a:spcAft>
              <a:buFont typeface="Arial" pitchFamily="34" charset="0"/>
              <a:buChar char="•"/>
              <a:defRPr/>
            </a:pPr>
            <a:r>
              <a:rPr lang="en-US" dirty="0"/>
              <a:t>Evolving Self-Regulatory </a:t>
            </a:r>
            <a:r>
              <a:rPr lang="en-US" dirty="0" smtClean="0"/>
              <a:t>Structures</a:t>
            </a:r>
          </a:p>
          <a:p>
            <a:pPr fontAlgn="auto">
              <a:spcAft>
                <a:spcPts val="0"/>
              </a:spcAft>
              <a:buFont typeface="Arial" pitchFamily="34" charset="0"/>
              <a:buChar char="•"/>
              <a:defRPr/>
            </a:pPr>
            <a:r>
              <a:rPr lang="en-US" dirty="0" smtClean="0"/>
              <a:t>Retirement age</a:t>
            </a:r>
          </a:p>
          <a:p>
            <a:pPr fontAlgn="auto">
              <a:spcAft>
                <a:spcPts val="0"/>
              </a:spcAft>
              <a:buFont typeface="Arial" pitchFamily="34" charset="0"/>
              <a:buChar char="•"/>
              <a:defRPr/>
            </a:pPr>
            <a:r>
              <a:rPr lang="en-US" dirty="0" smtClean="0"/>
              <a:t>Faculty support</a:t>
            </a:r>
          </a:p>
          <a:p>
            <a:pPr fontAlgn="auto">
              <a:spcAft>
                <a:spcPts val="0"/>
              </a:spcAft>
              <a:buFont typeface="Arial" pitchFamily="34" charset="0"/>
              <a:buChar char="•"/>
              <a:defRPr/>
            </a:pPr>
            <a:r>
              <a:rPr lang="en-US" dirty="0" smtClean="0"/>
              <a:t>International faculty and students</a:t>
            </a:r>
          </a:p>
          <a:p>
            <a:pPr fontAlgn="auto">
              <a:spcAft>
                <a:spcPts val="0"/>
              </a:spcAft>
              <a:buFont typeface="Arial" pitchFamily="34" charset="0"/>
              <a:buChar char="•"/>
              <a:defRPr/>
            </a:pPr>
            <a:r>
              <a:rPr lang="en-US" dirty="0" smtClean="0"/>
              <a:t>Redefinition of most PhD programs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71A9BC03-D6E5-9744-9AFE-25C692FCB4F4}"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9098AC72-97A0-4D75-BEC6-A23A232439C1}" type="slidenum">
              <a:rPr lang="en-US"/>
              <a:pPr>
                <a:defRPr/>
              </a:pPr>
              <a:t>43</a:t>
            </a:fld>
            <a:endParaRPr lang="en-US"/>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88066" name="Rectangle 2"/>
          <p:cNvSpPr>
            <a:spLocks noGrp="1" noChangeArrowheads="1"/>
          </p:cNvSpPr>
          <p:nvPr>
            <p:ph type="title"/>
          </p:nvPr>
        </p:nvSpPr>
        <p:spPr/>
        <p:txBody>
          <a:bodyPr/>
          <a:lstStyle/>
          <a:p>
            <a:r>
              <a:rPr lang="en-US" smtClean="0"/>
              <a:t>An Overview</a:t>
            </a:r>
          </a:p>
        </p:txBody>
      </p:sp>
      <p:sp>
        <p:nvSpPr>
          <p:cNvPr id="88067" name="Rectangle 3"/>
          <p:cNvSpPr>
            <a:spLocks noGrp="1" noChangeArrowheads="1"/>
          </p:cNvSpPr>
          <p:nvPr>
            <p:ph type="body" idx="1"/>
          </p:nvPr>
        </p:nvSpPr>
        <p:spPr/>
        <p:txBody>
          <a:bodyPr/>
          <a:lstStyle/>
          <a:p>
            <a:pPr>
              <a:lnSpc>
                <a:spcPct val="80000"/>
              </a:lnSpc>
            </a:pPr>
            <a:r>
              <a:rPr lang="en-US" sz="1800" b="1" i="1" smtClean="0">
                <a:solidFill>
                  <a:schemeClr val="folHlink"/>
                </a:solidFill>
              </a:rPr>
              <a:t>Innovation</a:t>
            </a:r>
            <a:r>
              <a:rPr lang="en-US" sz="1800" smtClean="0"/>
              <a:t> is the primary engine of economic growth</a:t>
            </a:r>
          </a:p>
          <a:p>
            <a:pPr>
              <a:lnSpc>
                <a:spcPct val="80000"/>
              </a:lnSpc>
            </a:pPr>
            <a:r>
              <a:rPr lang="en-US" sz="1800" b="1" i="1" smtClean="0">
                <a:solidFill>
                  <a:schemeClr val="folHlink"/>
                </a:solidFill>
              </a:rPr>
              <a:t>Adoption</a:t>
            </a:r>
            <a:r>
              <a:rPr lang="en-US" sz="1800" smtClean="0"/>
              <a:t> of innovation in the past has helped India reap its fruits and grow: agriculture, software</a:t>
            </a:r>
          </a:p>
          <a:p>
            <a:pPr>
              <a:lnSpc>
                <a:spcPct val="80000"/>
              </a:lnSpc>
            </a:pPr>
            <a:r>
              <a:rPr lang="en-US" sz="1800" b="1" i="1" smtClean="0">
                <a:solidFill>
                  <a:schemeClr val="folHlink"/>
                </a:solidFill>
              </a:rPr>
              <a:t>Global competition</a:t>
            </a:r>
            <a:r>
              <a:rPr lang="en-US" sz="1800" b="1" smtClean="0"/>
              <a:t> </a:t>
            </a:r>
            <a:r>
              <a:rPr lang="en-US" sz="1800" smtClean="0"/>
              <a:t>will not allow India to sustain this strategy for long</a:t>
            </a:r>
          </a:p>
          <a:p>
            <a:pPr>
              <a:lnSpc>
                <a:spcPct val="80000"/>
              </a:lnSpc>
            </a:pPr>
            <a:r>
              <a:rPr lang="en-US" sz="1800" b="1" i="1" smtClean="0">
                <a:solidFill>
                  <a:schemeClr val="folHlink"/>
                </a:solidFill>
              </a:rPr>
              <a:t>An inconvenient truth</a:t>
            </a:r>
            <a:r>
              <a:rPr lang="en-US" sz="1800" b="1" smtClean="0"/>
              <a:t>:</a:t>
            </a:r>
            <a:r>
              <a:rPr lang="en-US" sz="1800" smtClean="0"/>
              <a:t> India lags in innovation, is falling further behind—a largely unrecognized crisis</a:t>
            </a:r>
            <a:endParaRPr lang="en-US" sz="1800" b="1" smtClean="0"/>
          </a:p>
          <a:p>
            <a:pPr>
              <a:lnSpc>
                <a:spcPct val="80000"/>
              </a:lnSpc>
            </a:pPr>
            <a:r>
              <a:rPr lang="en-US" sz="1800" b="1" i="1" smtClean="0">
                <a:solidFill>
                  <a:schemeClr val="folHlink"/>
                </a:solidFill>
              </a:rPr>
              <a:t>To lead</a:t>
            </a:r>
            <a:r>
              <a:rPr lang="en-US" sz="1800" b="1" smtClean="0"/>
              <a:t> </a:t>
            </a:r>
            <a:r>
              <a:rPr lang="en-US" sz="1800" smtClean="0"/>
              <a:t>India needs to seriously rethink the future of innovation in Indian universities and the economy</a:t>
            </a:r>
          </a:p>
          <a:p>
            <a:pPr>
              <a:lnSpc>
                <a:spcPct val="80000"/>
              </a:lnSpc>
            </a:pPr>
            <a:r>
              <a:rPr lang="en-US" sz="1800" b="1" i="1" smtClean="0">
                <a:solidFill>
                  <a:schemeClr val="folHlink"/>
                </a:solidFill>
              </a:rPr>
              <a:t>Building seed farms of innovation</a:t>
            </a:r>
            <a:r>
              <a:rPr lang="en-US" sz="1800" b="1" smtClean="0"/>
              <a:t> </a:t>
            </a:r>
            <a:r>
              <a:rPr lang="en-US" sz="1800" smtClean="0"/>
              <a:t>needs political and academic leadership, commitment, restructuring the institutions of innovation, financial investment, and social respect for scholarship</a:t>
            </a:r>
          </a:p>
          <a:p>
            <a:pPr>
              <a:lnSpc>
                <a:spcPct val="80000"/>
              </a:lnSpc>
            </a:pPr>
            <a:r>
              <a:rPr lang="en-US" sz="1800" b="1" i="1" smtClean="0">
                <a:solidFill>
                  <a:schemeClr val="folHlink"/>
                </a:solidFill>
              </a:rPr>
              <a:t>Key elements:</a:t>
            </a:r>
            <a:r>
              <a:rPr lang="en-US" sz="1800" smtClean="0"/>
              <a:t> not buildings, budgets and bureaucracy but imagination, creativity and ideas from brilliant brains</a:t>
            </a:r>
          </a:p>
          <a:p>
            <a:pPr>
              <a:lnSpc>
                <a:spcPct val="80000"/>
              </a:lnSpc>
            </a:pPr>
            <a:r>
              <a:rPr lang="en-US" sz="1800" b="1" i="1" smtClean="0">
                <a:solidFill>
                  <a:schemeClr val="folHlink"/>
                </a:solidFill>
              </a:rPr>
              <a:t>False hope</a:t>
            </a:r>
            <a:r>
              <a:rPr lang="en-US" sz="1800" smtClean="0"/>
              <a:t> of profit-driven colleges—which will not spend on talent or innovation—subsidy from government or charity necessary for quality</a:t>
            </a:r>
          </a:p>
          <a:p>
            <a:pPr>
              <a:lnSpc>
                <a:spcPct val="80000"/>
              </a:lnSpc>
            </a:pPr>
            <a:r>
              <a:rPr lang="en-US" sz="1800" b="1" i="1" smtClean="0">
                <a:solidFill>
                  <a:schemeClr val="folHlink"/>
                </a:solidFill>
              </a:rPr>
              <a:t>Engage with this problem</a:t>
            </a:r>
            <a:r>
              <a:rPr lang="en-US" sz="1800" b="1" smtClean="0"/>
              <a:t> </a:t>
            </a:r>
            <a:r>
              <a:rPr lang="en-US" sz="1800" smtClean="0"/>
              <a:t>and India can address it as well as others</a:t>
            </a:r>
          </a:p>
          <a:p>
            <a:pPr>
              <a:lnSpc>
                <a:spcPct val="80000"/>
              </a:lnSpc>
            </a:pPr>
            <a:r>
              <a:rPr lang="en-US" sz="1800" b="1" i="1" smtClean="0">
                <a:solidFill>
                  <a:schemeClr val="folHlink"/>
                </a:solidFill>
              </a:rPr>
              <a:t>Better Solutions</a:t>
            </a:r>
            <a:r>
              <a:rPr lang="en-US" sz="1800" b="1" smtClean="0"/>
              <a:t> </a:t>
            </a:r>
            <a:r>
              <a:rPr lang="en-US" sz="1800" smtClean="0"/>
              <a:t>from within, urgently</a:t>
            </a:r>
          </a:p>
          <a:p>
            <a:pPr>
              <a:lnSpc>
                <a:spcPct val="80000"/>
              </a:lnSpc>
            </a:pPr>
            <a:endParaRPr lang="en-US" sz="1600" smtClean="0"/>
          </a:p>
        </p:txBody>
      </p:sp>
      <p:sp>
        <p:nvSpPr>
          <p:cNvPr id="2" name="Date Placeholder 1"/>
          <p:cNvSpPr>
            <a:spLocks noGrp="1"/>
          </p:cNvSpPr>
          <p:nvPr>
            <p:ph type="dt" sz="quarter" idx="10"/>
          </p:nvPr>
        </p:nvSpPr>
        <p:spPr/>
        <p:txBody>
          <a:bodyPr/>
          <a:lstStyle/>
          <a:p>
            <a:pPr>
              <a:defRPr/>
            </a:pPr>
            <a:fld id="{031ACE66-A9F4-324D-9FA1-C56FDCA69365}" type="datetime1">
              <a:rPr lang="en-US"/>
              <a:pPr>
                <a:defRPr/>
              </a:pPr>
              <a:t>4/10/2012</a:t>
            </a:fld>
            <a:endParaRPr lang="en-US"/>
          </a:p>
        </p:txBody>
      </p:sp>
      <p:sp>
        <p:nvSpPr>
          <p:cNvPr id="3" name="Slide Number Placeholder 2"/>
          <p:cNvSpPr>
            <a:spLocks noGrp="1"/>
          </p:cNvSpPr>
          <p:nvPr>
            <p:ph type="sldNum" sz="quarter" idx="12"/>
          </p:nvPr>
        </p:nvSpPr>
        <p:spPr/>
        <p:txBody>
          <a:bodyPr/>
          <a:lstStyle/>
          <a:p>
            <a:pPr>
              <a:defRPr/>
            </a:pPr>
            <a:fld id="{F8ECD5DC-CA67-46A3-94EB-E2C15F17B85D}" type="slidenum">
              <a:rPr lang="en-US"/>
              <a:pPr>
                <a:defRPr/>
              </a:pPr>
              <a:t>44</a:t>
            </a:fld>
            <a:endParaRPr lang="en-US"/>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3"/>
          <p:cNvSpPr>
            <a:spLocks noGrp="1"/>
          </p:cNvSpPr>
          <p:nvPr>
            <p:ph type="ctrTitle"/>
          </p:nvPr>
        </p:nvSpPr>
        <p:spPr/>
        <p:txBody>
          <a:bodyPr/>
          <a:lstStyle/>
          <a:p>
            <a:r>
              <a:rPr lang="en-US" smtClean="0"/>
              <a:t>Thank You!</a:t>
            </a:r>
          </a:p>
        </p:txBody>
      </p:sp>
      <p:sp>
        <p:nvSpPr>
          <p:cNvPr id="5" name="Subtitle 4"/>
          <p:cNvSpPr>
            <a:spLocks noGrp="1"/>
          </p:cNvSpPr>
          <p:nvPr>
            <p:ph type="subTitle" idx="1"/>
          </p:nvPr>
        </p:nvSpPr>
        <p:spPr/>
        <p:txBody>
          <a:bodyPr rtlCol="0">
            <a:normAutofit fontScale="70000" lnSpcReduction="20000"/>
          </a:bodyPr>
          <a:lstStyle/>
          <a:p>
            <a:pPr fontAlgn="auto">
              <a:spcAft>
                <a:spcPts val="0"/>
              </a:spcAft>
              <a:buFont typeface="Arial" pitchFamily="34" charset="0"/>
              <a:buNone/>
              <a:defRPr/>
            </a:pPr>
            <a:r>
              <a:rPr lang="en-US" dirty="0" smtClean="0">
                <a:hlinkClick r:id="rId2"/>
              </a:rPr>
              <a:t>Shyam Sunder, “Higher Education Reforms in India” Oxford Handbook of Indian Economy (2011)</a:t>
            </a:r>
          </a:p>
          <a:p>
            <a:pPr fontAlgn="auto">
              <a:spcAft>
                <a:spcPts val="0"/>
              </a:spcAft>
              <a:buFont typeface="Arial" pitchFamily="34" charset="0"/>
              <a:buNone/>
              <a:defRPr/>
            </a:pPr>
            <a:r>
              <a:rPr lang="en-US" dirty="0" smtClean="0">
                <a:hlinkClick r:id="rId2"/>
              </a:rPr>
              <a:t>Shyam.Sunder@yale.edu</a:t>
            </a:r>
            <a:endParaRPr lang="en-US" dirty="0" smtClean="0"/>
          </a:p>
          <a:p>
            <a:pPr fontAlgn="auto">
              <a:spcAft>
                <a:spcPts val="0"/>
              </a:spcAft>
              <a:buFont typeface="Arial" pitchFamily="34" charset="0"/>
              <a:buNone/>
              <a:defRPr/>
            </a:pPr>
            <a:r>
              <a:rPr lang="en-US" dirty="0" smtClean="0">
                <a:hlinkClick r:id="rId3"/>
              </a:rPr>
              <a:t>www.som.yale.edu/faculty/sunder</a:t>
            </a:r>
            <a:endParaRPr lang="en-US" dirty="0" smtClean="0"/>
          </a:p>
          <a:p>
            <a:pPr fontAlgn="auto">
              <a:spcAft>
                <a:spcPts val="0"/>
              </a:spcAft>
              <a:buFont typeface="Arial" pitchFamily="34" charset="0"/>
              <a:buNone/>
              <a:defRPr/>
            </a:pPr>
            <a:endParaRPr lang="en-US"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fontAlgn="auto">
              <a:spcAft>
                <a:spcPts val="0"/>
              </a:spcAft>
              <a:defRPr/>
            </a:pPr>
            <a:r>
              <a:rPr lang="en-US" dirty="0" smtClean="0"/>
              <a:t>The Problem of Quality</a:t>
            </a:r>
            <a:endParaRPr lang="en-US" dirty="0"/>
          </a:p>
        </p:txBody>
      </p:sp>
      <p:sp>
        <p:nvSpPr>
          <p:cNvPr id="3" name="Content Placeholder 2"/>
          <p:cNvSpPr>
            <a:spLocks noGrp="1"/>
          </p:cNvSpPr>
          <p:nvPr>
            <p:ph idx="1"/>
          </p:nvPr>
        </p:nvSpPr>
        <p:spPr>
          <a:xfrm>
            <a:off x="457200" y="1036638"/>
            <a:ext cx="8229600" cy="5364162"/>
          </a:xfrm>
        </p:spPr>
        <p:txBody>
          <a:bodyPr rtlCol="0">
            <a:normAutofit fontScale="70000" lnSpcReduction="20000"/>
          </a:bodyPr>
          <a:lstStyle/>
          <a:p>
            <a:pPr fontAlgn="auto">
              <a:spcAft>
                <a:spcPts val="0"/>
              </a:spcAft>
              <a:buFont typeface="Arial" pitchFamily="34" charset="0"/>
              <a:buChar char="•"/>
              <a:defRPr/>
            </a:pPr>
            <a:r>
              <a:rPr lang="en-US" dirty="0" smtClean="0"/>
              <a:t>World Bank-FICCI Survey: 64 percent employers not satisfied with engineering graduates at some level</a:t>
            </a:r>
          </a:p>
          <a:p>
            <a:pPr fontAlgn="auto">
              <a:spcAft>
                <a:spcPts val="0"/>
              </a:spcAft>
              <a:buFont typeface="Arial" pitchFamily="34" charset="0"/>
              <a:buChar char="•"/>
              <a:defRPr/>
            </a:pPr>
            <a:r>
              <a:rPr lang="en-US" dirty="0" smtClean="0"/>
              <a:t>Infosys finds 2 percent of 1.3 million job applicants acceptable</a:t>
            </a:r>
          </a:p>
          <a:p>
            <a:pPr fontAlgn="auto">
              <a:spcAft>
                <a:spcPts val="0"/>
              </a:spcAft>
              <a:buFont typeface="Arial" pitchFamily="34" charset="0"/>
              <a:buChar char="•"/>
              <a:defRPr/>
            </a:pPr>
            <a:r>
              <a:rPr lang="en-US" dirty="0" smtClean="0"/>
              <a:t>Not enough talent goes into teaching and scholarship</a:t>
            </a:r>
          </a:p>
          <a:p>
            <a:pPr fontAlgn="auto">
              <a:spcAft>
                <a:spcPts val="0"/>
              </a:spcAft>
              <a:buFont typeface="Arial" pitchFamily="34" charset="0"/>
              <a:buChar char="•"/>
              <a:defRPr/>
            </a:pPr>
            <a:r>
              <a:rPr lang="en-US" dirty="0" smtClean="0"/>
              <a:t>Colleges reduced to rule-bound bureaucracies</a:t>
            </a:r>
          </a:p>
          <a:p>
            <a:pPr fontAlgn="auto">
              <a:spcAft>
                <a:spcPts val="0"/>
              </a:spcAft>
              <a:buFont typeface="Arial" pitchFamily="34" charset="0"/>
              <a:buChar char="•"/>
              <a:defRPr/>
            </a:pPr>
            <a:r>
              <a:rPr lang="en-US" dirty="0" smtClean="0"/>
              <a:t>Profit-seeking businesses cannot produce public goods for society</a:t>
            </a:r>
          </a:p>
          <a:p>
            <a:pPr fontAlgn="auto">
              <a:spcAft>
                <a:spcPts val="0"/>
              </a:spcAft>
              <a:buFont typeface="Arial" pitchFamily="34" charset="0"/>
              <a:buChar char="•"/>
              <a:defRPr/>
            </a:pPr>
            <a:r>
              <a:rPr lang="en-US" dirty="0" smtClean="0"/>
              <a:t>Difficulty of running universities by civil service processes because learning, scholarship, and teaching do not lend themselves to bureaucratic control and performance measurement</a:t>
            </a:r>
          </a:p>
          <a:p>
            <a:pPr fontAlgn="auto">
              <a:spcAft>
                <a:spcPts val="0"/>
              </a:spcAft>
              <a:buFont typeface="Arial" pitchFamily="34" charset="0"/>
              <a:buChar char="•"/>
              <a:defRPr/>
            </a:pPr>
            <a:r>
              <a:rPr lang="en-US" dirty="0" smtClean="0"/>
              <a:t>India’s reputation built on a few lakh graduates of elite colleges that shine mostly by their screening function</a:t>
            </a:r>
          </a:p>
          <a:p>
            <a:pPr fontAlgn="auto">
              <a:spcAft>
                <a:spcPts val="0"/>
              </a:spcAft>
              <a:buFont typeface="Arial" pitchFamily="34" charset="0"/>
              <a:buChar char="•"/>
              <a:defRPr/>
            </a:pPr>
            <a:r>
              <a:rPr lang="en-US" dirty="0" smtClean="0"/>
              <a:t>But India’s economy calls for educating the annual cohort of 2.6 </a:t>
            </a:r>
            <a:r>
              <a:rPr lang="en-US" dirty="0" err="1" smtClean="0"/>
              <a:t>crore</a:t>
            </a:r>
            <a:r>
              <a:rPr lang="en-US" dirty="0" smtClean="0"/>
              <a:t> children</a:t>
            </a:r>
          </a:p>
          <a:p>
            <a:pPr fontAlgn="auto">
              <a:spcAft>
                <a:spcPts val="0"/>
              </a:spcAft>
              <a:buFont typeface="Arial" pitchFamily="34" charset="0"/>
              <a:buChar char="•"/>
              <a:defRPr/>
            </a:pPr>
            <a:r>
              <a:rPr lang="en-US" dirty="0" smtClean="0"/>
              <a:t>To teach the remaining 2.5 </a:t>
            </a:r>
            <a:r>
              <a:rPr lang="en-US" dirty="0" err="1" smtClean="0"/>
              <a:t>crore</a:t>
            </a:r>
            <a:r>
              <a:rPr lang="en-US" dirty="0" smtClean="0"/>
              <a:t> students below the top layer per year, India needs real teachers, real colleges and real resources</a:t>
            </a:r>
          </a:p>
          <a:p>
            <a:pPr fontAlgn="auto">
              <a:spcAft>
                <a:spcPts val="0"/>
              </a:spcAft>
              <a:buFont typeface="Arial" pitchFamily="34" charset="0"/>
              <a:buChar char="•"/>
              <a:defRPr/>
            </a:pPr>
            <a:r>
              <a:rPr lang="en-US" dirty="0" smtClean="0"/>
              <a:t>Though comparative data are hard to get, personal observations of top universities in both suggest big Chinese lead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F0C7E2F9-E1B9-6844-8AFF-CB8AB7CA01BE}"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dirty="0"/>
              <a:t>Higher Education China and India (c) Shyam Sunder</a:t>
            </a:r>
          </a:p>
        </p:txBody>
      </p:sp>
      <p:sp>
        <p:nvSpPr>
          <p:cNvPr id="6" name="Slide Number Placeholder 5"/>
          <p:cNvSpPr>
            <a:spLocks noGrp="1"/>
          </p:cNvSpPr>
          <p:nvPr>
            <p:ph type="sldNum" sz="quarter" idx="12"/>
          </p:nvPr>
        </p:nvSpPr>
        <p:spPr/>
        <p:txBody>
          <a:bodyPr/>
          <a:lstStyle/>
          <a:p>
            <a:pPr>
              <a:defRPr/>
            </a:pPr>
            <a:fld id="{7DF0BBA3-8B0B-438B-B638-FEA85086FF80}" type="slidenum">
              <a:rPr lang="en-US"/>
              <a:pPr>
                <a:defRPr/>
              </a:pPr>
              <a:t>5</a:t>
            </a:fld>
            <a:endParaRPr lang="en-US"/>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b="1" smtClean="0"/>
              <a:t>Challenges in India</a:t>
            </a:r>
          </a:p>
        </p:txBody>
      </p:sp>
      <p:sp>
        <p:nvSpPr>
          <p:cNvPr id="20482" name="Content Placeholder 2"/>
          <p:cNvSpPr>
            <a:spLocks noGrp="1"/>
          </p:cNvSpPr>
          <p:nvPr>
            <p:ph idx="1"/>
          </p:nvPr>
        </p:nvSpPr>
        <p:spPr/>
        <p:txBody>
          <a:bodyPr/>
          <a:lstStyle/>
          <a:p>
            <a:r>
              <a:rPr lang="en-US" sz="2800" smtClean="0"/>
              <a:t>Attracting more talent to teaching and scholarship</a:t>
            </a:r>
          </a:p>
          <a:p>
            <a:r>
              <a:rPr lang="en-US" sz="2800" smtClean="0"/>
              <a:t>Separation and fragmentation of education and research</a:t>
            </a:r>
          </a:p>
          <a:p>
            <a:r>
              <a:rPr lang="en-US" sz="2800" smtClean="0"/>
              <a:t>Inadequate financing</a:t>
            </a:r>
          </a:p>
          <a:p>
            <a:r>
              <a:rPr lang="en-US" sz="2800" smtClean="0"/>
              <a:t>Investor-run colleges and universities</a:t>
            </a:r>
          </a:p>
          <a:p>
            <a:r>
              <a:rPr lang="en-US" sz="2800" smtClean="0"/>
              <a:t>Attitude of the business community</a:t>
            </a:r>
          </a:p>
          <a:p>
            <a:r>
              <a:rPr lang="en-US" sz="2800" smtClean="0"/>
              <a:t>Rent-seeking and universities as employment agencies</a:t>
            </a:r>
          </a:p>
        </p:txBody>
      </p:sp>
      <p:sp>
        <p:nvSpPr>
          <p:cNvPr id="4" name="Date Placeholder 3"/>
          <p:cNvSpPr>
            <a:spLocks noGrp="1"/>
          </p:cNvSpPr>
          <p:nvPr>
            <p:ph type="dt" sz="quarter" idx="10"/>
          </p:nvPr>
        </p:nvSpPr>
        <p:spPr/>
        <p:txBody>
          <a:bodyPr/>
          <a:lstStyle/>
          <a:p>
            <a:pPr>
              <a:defRPr/>
            </a:pPr>
            <a:fld id="{06E57D6F-8B32-6946-8E2B-0E1C5C829081}"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F66C8244-5D7C-4E32-B96A-E14FD47CDA38}" type="slidenum">
              <a:rPr lang="en-US"/>
              <a:pPr>
                <a:defRPr/>
              </a:pPr>
              <a:t>6</a:t>
            </a:fld>
            <a:endParaRPr lang="en-US"/>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Attracting More Talent to Universities</a:t>
            </a:r>
            <a:endParaRPr lang="en-US" dirty="0"/>
          </a:p>
        </p:txBody>
      </p:sp>
      <p:sp>
        <p:nvSpPr>
          <p:cNvPr id="3" name="Content Placeholder 2"/>
          <p:cNvSpPr>
            <a:spLocks noGrp="1"/>
          </p:cNvSpPr>
          <p:nvPr>
            <p:ph idx="1"/>
          </p:nvPr>
        </p:nvSpPr>
        <p:spPr/>
        <p:txBody>
          <a:bodyPr rtlCol="0">
            <a:normAutofit fontScale="40000" lnSpcReduction="20000"/>
          </a:bodyPr>
          <a:lstStyle/>
          <a:p>
            <a:pPr fontAlgn="auto">
              <a:spcAft>
                <a:spcPts val="0"/>
              </a:spcAft>
              <a:buFont typeface="Arial" pitchFamily="34" charset="0"/>
              <a:buChar char="•"/>
              <a:defRPr/>
            </a:pPr>
            <a:r>
              <a:rPr lang="en-US" sz="5000" dirty="0" smtClean="0"/>
              <a:t>Insufficient top quality talent attracted to teaching and scholarship</a:t>
            </a:r>
          </a:p>
          <a:p>
            <a:pPr fontAlgn="auto">
              <a:spcAft>
                <a:spcPts val="0"/>
              </a:spcAft>
              <a:buFont typeface="Arial" pitchFamily="34" charset="0"/>
              <a:buChar char="•"/>
              <a:defRPr/>
            </a:pPr>
            <a:r>
              <a:rPr lang="en-US" sz="5000" dirty="0" smtClean="0"/>
              <a:t>This problem cannot be addressed for India by U.S. or British universities; India is too big</a:t>
            </a:r>
          </a:p>
          <a:p>
            <a:pPr fontAlgn="auto">
              <a:spcAft>
                <a:spcPts val="0"/>
              </a:spcAft>
              <a:buFont typeface="Arial" pitchFamily="34" charset="0"/>
              <a:buChar char="•"/>
              <a:defRPr/>
            </a:pPr>
            <a:r>
              <a:rPr lang="en-US" sz="5000" dirty="0" smtClean="0"/>
              <a:t>Farmer saves the best grains for seed</a:t>
            </a:r>
          </a:p>
          <a:p>
            <a:pPr fontAlgn="auto">
              <a:spcAft>
                <a:spcPts val="0"/>
              </a:spcAft>
              <a:buFont typeface="Arial" pitchFamily="34" charset="0"/>
              <a:buChar char="•"/>
              <a:defRPr/>
            </a:pPr>
            <a:r>
              <a:rPr lang="en-US" sz="5000" dirty="0" smtClean="0"/>
              <a:t>PhD programs are the seed farms for national intellect—to instruct, expose, explore, innovate and inspire the youth</a:t>
            </a:r>
          </a:p>
          <a:p>
            <a:pPr fontAlgn="auto">
              <a:spcAft>
                <a:spcPts val="0"/>
              </a:spcAft>
              <a:buFont typeface="Arial" pitchFamily="34" charset="0"/>
              <a:buChar char="•"/>
              <a:defRPr/>
            </a:pPr>
            <a:r>
              <a:rPr lang="en-US" sz="5000" dirty="0" smtClean="0"/>
              <a:t>Money matters, but is not the only factor</a:t>
            </a:r>
          </a:p>
          <a:p>
            <a:pPr lvl="1" fontAlgn="auto">
              <a:spcAft>
                <a:spcPts val="0"/>
              </a:spcAft>
              <a:buFont typeface="Arial" pitchFamily="34" charset="0"/>
              <a:buChar char="–"/>
              <a:defRPr/>
            </a:pPr>
            <a:r>
              <a:rPr lang="en-US" sz="5000" dirty="0"/>
              <a:t>“The Pharmacy Council of India has noted with concern that several Universities/institutions are offering PG </a:t>
            </a:r>
            <a:r>
              <a:rPr lang="en-US" sz="5000" dirty="0" err="1"/>
              <a:t>programmes</a:t>
            </a:r>
            <a:r>
              <a:rPr lang="en-US" sz="5000" dirty="0"/>
              <a:t> in Pharmacy (</a:t>
            </a:r>
            <a:r>
              <a:rPr lang="en-US" sz="5000" dirty="0" err="1"/>
              <a:t>M.Pharm</a:t>
            </a:r>
            <a:r>
              <a:rPr lang="en-US" sz="5000" dirty="0"/>
              <a:t>) without having necessary infrastructure and qualified faculty. The pass outs from such universities/institutions are appointed as teaching faculty in pharmacy institutions to teach </a:t>
            </a:r>
            <a:r>
              <a:rPr lang="en-US" sz="5000" dirty="0" err="1"/>
              <a:t>D.Pharm</a:t>
            </a:r>
            <a:r>
              <a:rPr lang="en-US" sz="5000" dirty="0"/>
              <a:t>/</a:t>
            </a:r>
            <a:r>
              <a:rPr lang="en-US" sz="5000" dirty="0" err="1"/>
              <a:t>B.Pharm</a:t>
            </a:r>
            <a:r>
              <a:rPr lang="en-US" sz="5000" dirty="0"/>
              <a:t>/ </a:t>
            </a:r>
            <a:r>
              <a:rPr lang="en-US" sz="5000" dirty="0" err="1"/>
              <a:t>M.Pharm</a:t>
            </a:r>
            <a:r>
              <a:rPr lang="en-US" sz="5000" dirty="0"/>
              <a:t>/</a:t>
            </a:r>
            <a:r>
              <a:rPr lang="en-US" sz="5000" dirty="0" err="1"/>
              <a:t>Pharm.D</a:t>
            </a:r>
            <a:r>
              <a:rPr lang="en-US" sz="5000" dirty="0"/>
              <a:t>. students.” </a:t>
            </a:r>
            <a:endParaRPr lang="en-US" sz="5000" dirty="0" smtClean="0"/>
          </a:p>
          <a:p>
            <a:pPr lvl="1" fontAlgn="auto">
              <a:spcAft>
                <a:spcPts val="0"/>
              </a:spcAft>
              <a:buFont typeface="Arial" pitchFamily="34" charset="0"/>
              <a:buChar char="–"/>
              <a:defRPr/>
            </a:pPr>
            <a:r>
              <a:rPr lang="en-US" sz="5000" dirty="0" smtClean="0"/>
              <a:t>500+ engineering schools in Anna University; who teaches them?</a:t>
            </a:r>
          </a:p>
          <a:p>
            <a:pPr fontAlgn="auto">
              <a:spcAft>
                <a:spcPts val="0"/>
              </a:spcAft>
              <a:buFont typeface="Arial" pitchFamily="34" charset="0"/>
              <a:buChar char="•"/>
              <a:defRPr/>
            </a:pPr>
            <a:r>
              <a:rPr lang="en-US" sz="5000" dirty="0" smtClean="0"/>
              <a:t>A </a:t>
            </a:r>
            <a:r>
              <a:rPr lang="en-US" sz="5000" dirty="0"/>
              <a:t>wise </a:t>
            </a:r>
            <a:r>
              <a:rPr lang="en-US" sz="5000" dirty="0" smtClean="0"/>
              <a:t>society sends </a:t>
            </a:r>
            <a:r>
              <a:rPr lang="en-US" sz="5000" dirty="0"/>
              <a:t>its best brains to think, create, and teach the next generation</a:t>
            </a:r>
            <a:endParaRPr lang="en-US" sz="5000"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7AC66A43-0E13-5C41-B1EE-5450BEF1D661}" type="datetime1">
              <a:rPr lang="en-US"/>
              <a:pPr>
                <a:defRPr/>
              </a:pPr>
              <a:t>4/10/2012</a:t>
            </a:fld>
            <a:endParaRPr lang="en-US"/>
          </a:p>
        </p:txBody>
      </p:sp>
      <p:sp>
        <p:nvSpPr>
          <p:cNvPr id="5" name="Footer Placeholder 4"/>
          <p:cNvSpPr>
            <a:spLocks noGrp="1"/>
          </p:cNvSpPr>
          <p:nvPr>
            <p:ph type="ftr" sz="quarter" idx="11"/>
          </p:nvPr>
        </p:nvSpPr>
        <p:spPr/>
        <p:txBody>
          <a:bodyPr/>
          <a:lstStyle/>
          <a:p>
            <a:pPr>
              <a:defRPr/>
            </a:pPr>
            <a:r>
              <a:rPr lang="en-US"/>
              <a:t>Higher Education China and India (c) Shyam Sunder</a:t>
            </a:r>
          </a:p>
        </p:txBody>
      </p:sp>
      <p:sp>
        <p:nvSpPr>
          <p:cNvPr id="6" name="Slide Number Placeholder 5"/>
          <p:cNvSpPr>
            <a:spLocks noGrp="1"/>
          </p:cNvSpPr>
          <p:nvPr>
            <p:ph type="sldNum" sz="quarter" idx="12"/>
          </p:nvPr>
        </p:nvSpPr>
        <p:spPr/>
        <p:txBody>
          <a:bodyPr/>
          <a:lstStyle/>
          <a:p>
            <a:pPr>
              <a:defRPr/>
            </a:pPr>
            <a:fld id="{294DB1F6-2E92-4866-A6CF-A6435EF0F699}" type="slidenum">
              <a:rPr lang="en-US"/>
              <a:pPr>
                <a:defRPr/>
              </a:pPr>
              <a:t>7</a:t>
            </a:fld>
            <a:endParaRPr lang="en-US"/>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rtlCol="0">
            <a:normAutofit fontScale="90000"/>
          </a:bodyPr>
          <a:lstStyle/>
          <a:p>
            <a:pPr fontAlgn="auto">
              <a:spcAft>
                <a:spcPts val="0"/>
              </a:spcAft>
              <a:defRPr/>
            </a:pPr>
            <a:r>
              <a:rPr lang="en-US" sz="3100" b="1" dirty="0" smtClean="0"/>
              <a:t>Total PhD Degrees </a:t>
            </a:r>
            <a:r>
              <a:rPr lang="en-US" sz="3100" b="1" dirty="0"/>
              <a:t>Granted in China, India and </a:t>
            </a:r>
            <a:r>
              <a:rPr lang="en-US" sz="3100" b="1" dirty="0" smtClean="0"/>
              <a:t>US</a:t>
            </a:r>
            <a:endParaRPr lang="en-US" dirty="0"/>
          </a:p>
        </p:txBody>
      </p:sp>
      <p:graphicFrame>
        <p:nvGraphicFramePr>
          <p:cNvPr id="12312" name="Object 24"/>
          <p:cNvGraphicFramePr>
            <a:graphicFrameLocks noChangeAspect="1"/>
          </p:cNvGraphicFramePr>
          <p:nvPr/>
        </p:nvGraphicFramePr>
        <p:xfrm>
          <a:off x="990600" y="914400"/>
          <a:ext cx="7288213" cy="5265738"/>
        </p:xfrm>
        <a:graphic>
          <a:graphicData uri="http://schemas.openxmlformats.org/presentationml/2006/ole">
            <p:oleObj spid="_x0000_s12312" name="Chart" r:id="rId3" imgW="4086245" imgH="2952824" progId="Excel.Sheet.8">
              <p:embed/>
            </p:oleObj>
          </a:graphicData>
        </a:graphic>
      </p:graphicFrame>
      <p:sp>
        <p:nvSpPr>
          <p:cNvPr id="8" name="Date Placeholder 7"/>
          <p:cNvSpPr>
            <a:spLocks noGrp="1"/>
          </p:cNvSpPr>
          <p:nvPr>
            <p:ph type="dt" sz="quarter" idx="10"/>
          </p:nvPr>
        </p:nvSpPr>
        <p:spPr/>
        <p:txBody>
          <a:bodyPr/>
          <a:lstStyle/>
          <a:p>
            <a:pPr>
              <a:defRPr/>
            </a:pPr>
            <a:fld id="{ACD42D36-954B-0A4B-8AA2-2552E0DCF35C}" type="datetime1">
              <a:rPr lang="en-US"/>
              <a:pPr>
                <a:defRPr/>
              </a:pPr>
              <a:t>4/10/2012</a:t>
            </a:fld>
            <a:endParaRPr lang="en-US"/>
          </a:p>
        </p:txBody>
      </p:sp>
      <p:sp>
        <p:nvSpPr>
          <p:cNvPr id="9" name="Footer Placeholder 8"/>
          <p:cNvSpPr>
            <a:spLocks noGrp="1"/>
          </p:cNvSpPr>
          <p:nvPr>
            <p:ph type="ftr" sz="quarter" idx="11"/>
          </p:nvPr>
        </p:nvSpPr>
        <p:spPr/>
        <p:txBody>
          <a:bodyPr/>
          <a:lstStyle/>
          <a:p>
            <a:pPr>
              <a:defRPr/>
            </a:pPr>
            <a:r>
              <a:rPr lang="en-US"/>
              <a:t>Higher Education China and India (c) Shyam Sunder</a:t>
            </a:r>
          </a:p>
        </p:txBody>
      </p:sp>
      <p:sp>
        <p:nvSpPr>
          <p:cNvPr id="10" name="Slide Number Placeholder 9"/>
          <p:cNvSpPr>
            <a:spLocks noGrp="1"/>
          </p:cNvSpPr>
          <p:nvPr>
            <p:ph type="sldNum" sz="quarter" idx="12"/>
          </p:nvPr>
        </p:nvSpPr>
        <p:spPr/>
        <p:txBody>
          <a:bodyPr/>
          <a:lstStyle/>
          <a:p>
            <a:pPr>
              <a:defRPr/>
            </a:pPr>
            <a:fld id="{785B0457-C5BE-4259-A869-87B19F85C225}" type="slidenum">
              <a:rPr lang="en-US"/>
              <a:pPr>
                <a:defRPr/>
              </a:pPr>
              <a:t>8</a:t>
            </a:fld>
            <a:endParaRPr lang="en-US"/>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7" name="Title 3"/>
          <p:cNvSpPr>
            <a:spLocks noGrp="1"/>
          </p:cNvSpPr>
          <p:nvPr>
            <p:ph type="title"/>
          </p:nvPr>
        </p:nvSpPr>
        <p:spPr>
          <a:xfrm>
            <a:off x="457200" y="274638"/>
            <a:ext cx="8229600" cy="792162"/>
          </a:xfrm>
        </p:spPr>
        <p:txBody>
          <a:bodyPr/>
          <a:lstStyle/>
          <a:p>
            <a:r>
              <a:rPr lang="en-US" sz="2400" b="1" smtClean="0"/>
              <a:t>Science-Engg. PhD Degrees Granted in China, India, and U. S.</a:t>
            </a:r>
            <a:r>
              <a:rPr lang="en-US" sz="2400" smtClean="0"/>
              <a:t> </a:t>
            </a:r>
          </a:p>
        </p:txBody>
      </p:sp>
      <p:graphicFrame>
        <p:nvGraphicFramePr>
          <p:cNvPr id="13336" name="Object 24"/>
          <p:cNvGraphicFramePr>
            <a:graphicFrameLocks noChangeAspect="1"/>
          </p:cNvGraphicFramePr>
          <p:nvPr/>
        </p:nvGraphicFramePr>
        <p:xfrm>
          <a:off x="1014413" y="990600"/>
          <a:ext cx="7367587" cy="5319713"/>
        </p:xfrm>
        <a:graphic>
          <a:graphicData uri="http://schemas.openxmlformats.org/presentationml/2006/ole">
            <p:oleObj spid="_x0000_s13336" name="Chart" r:id="rId3" imgW="4076620" imgH="2943070" progId="Excel.Sheet.8">
              <p:embed/>
            </p:oleObj>
          </a:graphicData>
        </a:graphic>
      </p:graphicFrame>
      <p:sp>
        <p:nvSpPr>
          <p:cNvPr id="8" name="Date Placeholder 7"/>
          <p:cNvSpPr>
            <a:spLocks noGrp="1"/>
          </p:cNvSpPr>
          <p:nvPr>
            <p:ph type="dt" sz="quarter" idx="10"/>
          </p:nvPr>
        </p:nvSpPr>
        <p:spPr/>
        <p:txBody>
          <a:bodyPr/>
          <a:lstStyle/>
          <a:p>
            <a:pPr>
              <a:defRPr/>
            </a:pPr>
            <a:fld id="{FC219468-3C83-A64C-AA22-2459B6C55691}" type="datetime1">
              <a:rPr lang="en-US"/>
              <a:pPr>
                <a:defRPr/>
              </a:pPr>
              <a:t>4/10/2012</a:t>
            </a:fld>
            <a:endParaRPr lang="en-US"/>
          </a:p>
        </p:txBody>
      </p:sp>
      <p:sp>
        <p:nvSpPr>
          <p:cNvPr id="9" name="Footer Placeholder 8"/>
          <p:cNvSpPr>
            <a:spLocks noGrp="1"/>
          </p:cNvSpPr>
          <p:nvPr>
            <p:ph type="ftr" sz="quarter" idx="11"/>
          </p:nvPr>
        </p:nvSpPr>
        <p:spPr/>
        <p:txBody>
          <a:bodyPr/>
          <a:lstStyle/>
          <a:p>
            <a:pPr>
              <a:defRPr/>
            </a:pPr>
            <a:r>
              <a:rPr lang="en-US"/>
              <a:t>Higher Education China and India (c) Shyam Sunder</a:t>
            </a:r>
          </a:p>
        </p:txBody>
      </p:sp>
      <p:sp>
        <p:nvSpPr>
          <p:cNvPr id="10" name="Slide Number Placeholder 9"/>
          <p:cNvSpPr>
            <a:spLocks noGrp="1"/>
          </p:cNvSpPr>
          <p:nvPr>
            <p:ph type="sldNum" sz="quarter" idx="12"/>
          </p:nvPr>
        </p:nvSpPr>
        <p:spPr/>
        <p:txBody>
          <a:bodyPr/>
          <a:lstStyle/>
          <a:p>
            <a:pPr>
              <a:defRPr/>
            </a:pPr>
            <a:fld id="{ED174B35-A89E-46D0-AE13-50D484ACBE1A}" type="slidenum">
              <a:rPr lang="en-US"/>
              <a:pPr>
                <a:defRPr/>
              </a:pPr>
              <a:t>9</a:t>
            </a:fld>
            <a:endParaRPr lang="en-US"/>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Custom 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Formal.thmx</Template>
  <TotalTime>2044</TotalTime>
  <Words>5015</Words>
  <Application>Microsoft Office PowerPoint</Application>
  <PresentationFormat>On-screen Show (4:3)</PresentationFormat>
  <Paragraphs>1004</Paragraphs>
  <Slides>45</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Office Theme</vt:lpstr>
      <vt:lpstr>Chart</vt:lpstr>
      <vt:lpstr>Higher Education in India and China</vt:lpstr>
      <vt:lpstr>An Overview</vt:lpstr>
      <vt:lpstr>Nothing New or Radical</vt:lpstr>
      <vt:lpstr>Levels of Knowledge</vt:lpstr>
      <vt:lpstr>The Problem of Quality</vt:lpstr>
      <vt:lpstr>Challenges in India</vt:lpstr>
      <vt:lpstr>Attracting More Talent to Universities</vt:lpstr>
      <vt:lpstr>Total PhD Degrees Granted in China, India and US</vt:lpstr>
      <vt:lpstr>Science-Engg. PhD Degrees Granted in China, India, and U. S. </vt:lpstr>
      <vt:lpstr>Delhi, Kanpur and Bombay IIT Students’ main reasons for not wanting to do PhD in India</vt:lpstr>
      <vt:lpstr>Delhi, Kanpur and Bombay IIT Students’ Changes that will make the consider doing PhD in India</vt:lpstr>
      <vt:lpstr>Slide 12</vt:lpstr>
      <vt:lpstr>Slide 13</vt:lpstr>
      <vt:lpstr>World University Rankings</vt:lpstr>
      <vt:lpstr>Top 200 Universities of the World</vt:lpstr>
      <vt:lpstr>Number of High-Ranked Universities</vt:lpstr>
      <vt:lpstr>An Inconvenient Truth</vt:lpstr>
      <vt:lpstr>Developing Scholarly Talent</vt:lpstr>
      <vt:lpstr>Structure of Innovation/Research in India</vt:lpstr>
      <vt:lpstr>Policy of Separating Research from Education</vt:lpstr>
      <vt:lpstr>Separation of Research from Teaching</vt:lpstr>
      <vt:lpstr>Super-Specialization</vt:lpstr>
      <vt:lpstr>India Needs Domestic Capacity for Scholarship and Innovation</vt:lpstr>
      <vt:lpstr>Financing</vt:lpstr>
      <vt:lpstr>Revenue from Students at 39 US Universities</vt:lpstr>
      <vt:lpstr>Financing of Universities in China (Ministry of Education)</vt:lpstr>
      <vt:lpstr>Top 20 University-Run Corporations in China by Revenue (in 10,000 RMB) Source: MOE Science and Technology Development Center </vt:lpstr>
      <vt:lpstr>Investor-run Colleges and Universities</vt:lpstr>
      <vt:lpstr>Attitudes of Business Community</vt:lpstr>
      <vt:lpstr>Rent-seeking and University as Employment Agency</vt:lpstr>
      <vt:lpstr>Administrative Perspectives</vt:lpstr>
      <vt:lpstr>Physical vs. Human Resources</vt:lpstr>
      <vt:lpstr>Every Ministry is Education Ministry</vt:lpstr>
      <vt:lpstr>Regulatory Waste</vt:lpstr>
      <vt:lpstr>Political, Civil Service and Commercial Control</vt:lpstr>
      <vt:lpstr>Constitutional Power of Teachers</vt:lpstr>
      <vt:lpstr>Enforcement of Societies Act</vt:lpstr>
      <vt:lpstr>Resource Use and Productivity</vt:lpstr>
      <vt:lpstr>Public Good Aspects of Higher Education</vt:lpstr>
      <vt:lpstr>Internal Governance and Evaluation of Faculty</vt:lpstr>
      <vt:lpstr>Personnel Policies</vt:lpstr>
      <vt:lpstr>What Should India Do?</vt:lpstr>
      <vt:lpstr>Reform Proposals</vt:lpstr>
      <vt:lpstr>An Overview</vt:lpstr>
      <vt:lpstr>Thank You!</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Reforms in India</dc:title>
  <dc:creator>Sunder, Shyam</dc:creator>
  <cp:lastModifiedBy>dw38</cp:lastModifiedBy>
  <cp:revision>47</cp:revision>
  <cp:lastPrinted>2011-09-29T01:48:24Z</cp:lastPrinted>
  <dcterms:created xsi:type="dcterms:W3CDTF">2011-09-28T23:18:42Z</dcterms:created>
  <dcterms:modified xsi:type="dcterms:W3CDTF">2012-04-10T20:58:06Z</dcterms:modified>
</cp:coreProperties>
</file>