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0"/>
  </p:notesMasterIdLst>
  <p:handoutMasterIdLst>
    <p:handoutMasterId r:id="rId51"/>
  </p:handoutMasterIdLst>
  <p:sldIdLst>
    <p:sldId id="256" r:id="rId2"/>
    <p:sldId id="305" r:id="rId3"/>
    <p:sldId id="258" r:id="rId4"/>
    <p:sldId id="310" r:id="rId5"/>
    <p:sldId id="269" r:id="rId6"/>
    <p:sldId id="261" r:id="rId7"/>
    <p:sldId id="268" r:id="rId8"/>
    <p:sldId id="262" r:id="rId9"/>
    <p:sldId id="307" r:id="rId10"/>
    <p:sldId id="308" r:id="rId11"/>
    <p:sldId id="309" r:id="rId12"/>
    <p:sldId id="263" r:id="rId13"/>
    <p:sldId id="270" r:id="rId14"/>
    <p:sldId id="311" r:id="rId15"/>
    <p:sldId id="264" r:id="rId16"/>
    <p:sldId id="265" r:id="rId17"/>
    <p:sldId id="277" r:id="rId18"/>
    <p:sldId id="312" r:id="rId19"/>
    <p:sldId id="266" r:id="rId20"/>
    <p:sldId id="296" r:id="rId21"/>
    <p:sldId id="297" r:id="rId22"/>
    <p:sldId id="298" r:id="rId23"/>
    <p:sldId id="299" r:id="rId24"/>
    <p:sldId id="330" r:id="rId25"/>
    <p:sldId id="313" r:id="rId26"/>
    <p:sldId id="300" r:id="rId27"/>
    <p:sldId id="301" r:id="rId28"/>
    <p:sldId id="302" r:id="rId29"/>
    <p:sldId id="303" r:id="rId30"/>
    <p:sldId id="314" r:id="rId31"/>
    <p:sldId id="304" r:id="rId32"/>
    <p:sldId id="315" r:id="rId33"/>
    <p:sldId id="316" r:id="rId34"/>
    <p:sldId id="278" r:id="rId35"/>
    <p:sldId id="317" r:id="rId36"/>
    <p:sldId id="279" r:id="rId37"/>
    <p:sldId id="318" r:id="rId38"/>
    <p:sldId id="319" r:id="rId39"/>
    <p:sldId id="326" r:id="rId40"/>
    <p:sldId id="327" r:id="rId41"/>
    <p:sldId id="328" r:id="rId42"/>
    <p:sldId id="329" r:id="rId43"/>
    <p:sldId id="321" r:id="rId44"/>
    <p:sldId id="322" r:id="rId45"/>
    <p:sldId id="325" r:id="rId46"/>
    <p:sldId id="323" r:id="rId47"/>
    <p:sldId id="276" r:id="rId48"/>
    <p:sldId id="306" r:id="rId4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1pPr>
    <a:lvl2pPr marL="4572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2pPr>
    <a:lvl3pPr marL="9144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3pPr>
    <a:lvl4pPr marL="13716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4pPr>
    <a:lvl5pPr marL="18288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5pPr>
    <a:lvl6pPr marL="2286000" algn="l" defTabSz="914400" rtl="0" eaLnBrk="1" latinLnBrk="0" hangingPunct="1">
      <a:defRPr sz="2400" kern="1200">
        <a:solidFill>
          <a:schemeClr val="tx1"/>
        </a:solidFill>
        <a:latin typeface="Times New Roman" pitchFamily="26" charset="0"/>
        <a:ea typeface="ＭＳ Ｐゴシック" pitchFamily="26" charset="-128"/>
        <a:cs typeface="+mn-cs"/>
      </a:defRPr>
    </a:lvl6pPr>
    <a:lvl7pPr marL="2743200" algn="l" defTabSz="914400" rtl="0" eaLnBrk="1" latinLnBrk="0" hangingPunct="1">
      <a:defRPr sz="2400" kern="1200">
        <a:solidFill>
          <a:schemeClr val="tx1"/>
        </a:solidFill>
        <a:latin typeface="Times New Roman" pitchFamily="26" charset="0"/>
        <a:ea typeface="ＭＳ Ｐゴシック" pitchFamily="26" charset="-128"/>
        <a:cs typeface="+mn-cs"/>
      </a:defRPr>
    </a:lvl7pPr>
    <a:lvl8pPr marL="3200400" algn="l" defTabSz="914400" rtl="0" eaLnBrk="1" latinLnBrk="0" hangingPunct="1">
      <a:defRPr sz="2400" kern="1200">
        <a:solidFill>
          <a:schemeClr val="tx1"/>
        </a:solidFill>
        <a:latin typeface="Times New Roman" pitchFamily="26" charset="0"/>
        <a:ea typeface="ＭＳ Ｐゴシック" pitchFamily="26" charset="-128"/>
        <a:cs typeface="+mn-cs"/>
      </a:defRPr>
    </a:lvl8pPr>
    <a:lvl9pPr marL="3657600" algn="l" defTabSz="914400" rtl="0" eaLnBrk="1" latinLnBrk="0" hangingPunct="1">
      <a:defRPr sz="2400" kern="1200">
        <a:solidFill>
          <a:schemeClr val="tx1"/>
        </a:solidFill>
        <a:latin typeface="Times New Roman" pitchFamily="26" charset="0"/>
        <a:ea typeface="ＭＳ Ｐゴシック" pitchFamily="2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74"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2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Mappe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sz="1400"/>
              <a:t>Comparisons of 17 Theories of Risky Choice</a:t>
            </a:r>
          </a:p>
          <a:p>
            <a:pPr>
              <a:defRPr/>
            </a:pPr>
            <a:r>
              <a:rPr lang="en-US" sz="1400"/>
              <a:t>%Correct Predictions (Gloeckner and Pachur 2011)</a:t>
            </a:r>
          </a:p>
        </c:rich>
      </c:tx>
    </c:title>
    <c:plotArea>
      <c:layout/>
      <c:barChart>
        <c:barDir val="col"/>
        <c:grouping val="clustered"/>
        <c:ser>
          <c:idx val="0"/>
          <c:order val="0"/>
          <c:tx>
            <c:strRef>
              <c:f>Tabelle1!$D$7</c:f>
              <c:strCache>
                <c:ptCount val="1"/>
                <c:pt idx="0">
                  <c:v>%Correct Predictions</c:v>
                </c:pt>
              </c:strCache>
            </c:strRef>
          </c:tx>
          <c:cat>
            <c:strRef>
              <c:f>Tabelle1!$C$8:$C$24</c:f>
              <c:strCache>
                <c:ptCount val="17"/>
                <c:pt idx="0">
                  <c:v>pCPT(5)</c:v>
                </c:pt>
                <c:pt idx="1">
                  <c:v>pCPT(4)</c:v>
                </c:pt>
                <c:pt idx="2">
                  <c:v>dCPT(4)</c:v>
                </c:pt>
                <c:pt idx="3">
                  <c:v>dCPT(3)</c:v>
                </c:pt>
                <c:pt idx="4">
                  <c:v>CPT(TK)</c:v>
                </c:pt>
                <c:pt idx="5">
                  <c:v>EV</c:v>
                </c:pt>
                <c:pt idx="6">
                  <c:v>PH</c:v>
                </c:pt>
                <c:pt idx="7">
                  <c:v>EQUI</c:v>
                </c:pt>
                <c:pt idx="8">
                  <c:v>EQW</c:v>
                </c:pt>
                <c:pt idx="9">
                  <c:v>BTA</c:v>
                </c:pt>
                <c:pt idx="10">
                  <c:v>TALLY</c:v>
                </c:pt>
                <c:pt idx="11">
                  <c:v>PROB</c:v>
                </c:pt>
                <c:pt idx="12">
                  <c:v>MINI</c:v>
                </c:pt>
                <c:pt idx="13">
                  <c:v>MAXI</c:v>
                </c:pt>
                <c:pt idx="14">
                  <c:v>LEX</c:v>
                </c:pt>
                <c:pt idx="15">
                  <c:v>LL</c:v>
                </c:pt>
                <c:pt idx="16">
                  <c:v>ML</c:v>
                </c:pt>
              </c:strCache>
            </c:strRef>
          </c:cat>
          <c:val>
            <c:numRef>
              <c:f>Tabelle1!$D$8:$D$24</c:f>
              <c:numCache>
                <c:formatCode>General</c:formatCode>
                <c:ptCount val="17"/>
                <c:pt idx="0">
                  <c:v>75</c:v>
                </c:pt>
                <c:pt idx="1">
                  <c:v>74</c:v>
                </c:pt>
                <c:pt idx="2">
                  <c:v>75</c:v>
                </c:pt>
                <c:pt idx="3">
                  <c:v>75</c:v>
                </c:pt>
                <c:pt idx="4">
                  <c:v>72</c:v>
                </c:pt>
                <c:pt idx="5">
                  <c:v>66</c:v>
                </c:pt>
                <c:pt idx="6">
                  <c:v>62</c:v>
                </c:pt>
                <c:pt idx="7">
                  <c:v>58</c:v>
                </c:pt>
                <c:pt idx="8">
                  <c:v>58</c:v>
                </c:pt>
                <c:pt idx="9">
                  <c:v>54</c:v>
                </c:pt>
                <c:pt idx="10">
                  <c:v>55</c:v>
                </c:pt>
                <c:pt idx="11">
                  <c:v>58</c:v>
                </c:pt>
                <c:pt idx="12">
                  <c:v>64</c:v>
                </c:pt>
                <c:pt idx="13">
                  <c:v>50</c:v>
                </c:pt>
                <c:pt idx="14">
                  <c:v>56</c:v>
                </c:pt>
                <c:pt idx="15">
                  <c:v>52</c:v>
                </c:pt>
                <c:pt idx="16">
                  <c:v>56</c:v>
                </c:pt>
              </c:numCache>
            </c:numRef>
          </c:val>
        </c:ser>
        <c:axId val="75937280"/>
        <c:axId val="75938816"/>
      </c:barChart>
      <c:catAx>
        <c:axId val="75937280"/>
        <c:scaling>
          <c:orientation val="minMax"/>
        </c:scaling>
        <c:axPos val="b"/>
        <c:tickLblPos val="nextTo"/>
        <c:crossAx val="75938816"/>
        <c:crosses val="autoZero"/>
        <c:auto val="1"/>
        <c:lblAlgn val="ctr"/>
        <c:lblOffset val="100"/>
      </c:catAx>
      <c:valAx>
        <c:axId val="75938816"/>
        <c:scaling>
          <c:orientation val="minMax"/>
        </c:scaling>
        <c:axPos val="l"/>
        <c:majorGridlines/>
        <c:numFmt formatCode="General" sourceLinked="1"/>
        <c:tickLblPos val="nextTo"/>
        <c:crossAx val="75937280"/>
        <c:crosses val="autoZero"/>
        <c:crossBetween val="between"/>
      </c:valAx>
    </c:plotArea>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37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09" charset="0"/>
                <a:ea typeface="+mn-ea"/>
                <a:cs typeface="+mn-cs"/>
              </a:defRPr>
            </a:lvl1pPr>
          </a:lstStyle>
          <a:p>
            <a:pPr>
              <a:defRPr/>
            </a:pPr>
            <a:endParaRPr lang="en-US"/>
          </a:p>
        </p:txBody>
      </p:sp>
      <p:sp>
        <p:nvSpPr>
          <p:cNvPr id="337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37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B7111207-AAC7-41F8-8B46-1AE86EA37FB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09" charset="0"/>
                <a:ea typeface="+mn-ea"/>
                <a:cs typeface="+mn-cs"/>
              </a:defRPr>
            </a:lvl1pPr>
          </a:lstStyle>
          <a:p>
            <a:pPr>
              <a:defRPr/>
            </a:pPr>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C41B529C-6BAC-47EF-ABFB-2ADD1EE569D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9" charset="0"/>
        <a:ea typeface="ＭＳ Ｐゴシック" pitchFamily="34" charset="-128"/>
        <a:cs typeface="ＭＳ Ｐゴシック" pitchFamily="-105" charset="-128"/>
      </a:defRPr>
    </a:lvl1pPr>
    <a:lvl2pPr marL="4572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AC79639-7357-4605-B8E5-9175A7259B23}" type="slidenum">
              <a:rPr lang="en-US"/>
              <a:pPr/>
              <a:t>2</a:t>
            </a:fld>
            <a:endParaRPr lang="en-US"/>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W is wood. Similar equation works for fuels with higher phlogiston content like charcoal or oil. (Discrepancies remain in heat per unit mass of phlogiston) </a:t>
            </a:r>
          </a:p>
          <a:p>
            <a:r>
              <a:rPr lang="en-US" smtClean="0">
                <a:latin typeface="Times New Roman" pitchFamily="26" charset="0"/>
                <a:ea typeface="ＭＳ Ｐゴシック" pitchFamily="26" charset="-128"/>
              </a:rPr>
              <a:t>Hg is mercury. Several complications; see Priestly’s final essay. But metals we usually infer negative mass for phlogiston.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Ro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E66E0D39-D5D2-42F5-B48F-1BBF2F700AFE}" type="slidenum">
              <a:rPr lang="en-US"/>
              <a:pPr/>
              <a:t>34</a:t>
            </a:fld>
            <a:endParaRPr lang="en-US"/>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Kink is smoothed out if obligation z is uncertain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Ro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Ro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Rot="1" noChangeArrowheads="1" noTextEdit="1"/>
          </p:cNvSpPr>
          <p:nvPr>
            <p:ph type="sldImg"/>
          </p:nvPr>
        </p:nvSpPr>
        <p:spPr>
          <a:ln/>
        </p:spPr>
      </p:sp>
      <p:sp>
        <p:nvSpPr>
          <p:cNvPr id="10240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Rot="1" noChangeArrowheads="1" noTextEdit="1"/>
          </p:cNvSpPr>
          <p:nvPr>
            <p:ph type="sldImg"/>
          </p:nvPr>
        </p:nvSpPr>
        <p:spPr>
          <a:ln/>
        </p:spPr>
      </p:sp>
      <p:sp>
        <p:nvSpPr>
          <p:cNvPr id="10445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F1757615-A447-4937-93A5-9440E029BF39}" type="slidenum">
              <a:rPr lang="en-US"/>
              <a:pPr/>
              <a:t>47</a:t>
            </a:fld>
            <a:endParaRPr lang="en-US"/>
          </a:p>
        </p:txBody>
      </p:sp>
      <p:sp>
        <p:nvSpPr>
          <p:cNvPr id="106499" name="Rectangle 2"/>
          <p:cNvSpPr>
            <a:spLocks noRo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Shyam—</a:t>
            </a:r>
          </a:p>
          <a:p>
            <a:r>
              <a:rPr lang="en-US" smtClean="0">
                <a:latin typeface="Times New Roman" pitchFamily="26" charset="0"/>
                <a:ea typeface="ＭＳ Ｐゴシック" pitchFamily="26" charset="-128"/>
              </a:rPr>
              <a:t>Probably we’ll have to retreat from that last phrase…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Rot="1" noChangeArrowheads="1" noTextEdit="1"/>
          </p:cNvSpPr>
          <p:nvPr>
            <p:ph type="sldImg"/>
          </p:nvPr>
        </p:nvSpPr>
        <p:spPr>
          <a:ln/>
        </p:spPr>
      </p:sp>
      <p:sp>
        <p:nvSpPr>
          <p:cNvPr id="10854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88724996-29FA-45AF-899D-A51F3BA28D25}" type="datetime1">
              <a:rPr lang="en-US"/>
              <a:pPr/>
              <a:t>10/10/2011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25311B22-5DB6-4C77-B44B-607CB2A1328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07F5B231-B58C-430F-9D9A-59BA57CB93C0}" type="datetime1">
              <a:rPr lang="en-US"/>
              <a:pPr/>
              <a:t>10/10/2011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71E9C001-C141-4F61-8CFC-7B91C67046E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BF596244-668E-443E-A810-936120711E33}" type="datetime1">
              <a:rPr lang="en-US"/>
              <a:pPr/>
              <a:t>10/10/2011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60476200-3C04-4A13-BF62-CCF997B19E0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pic>
        <p:nvPicPr>
          <p:cNvPr id="5" name="Picture 1"/>
          <p:cNvPicPr>
            <a:picLocks noChangeAspect="1" noChangeArrowheads="1"/>
          </p:cNvPicPr>
          <p:nvPr userDrawn="1"/>
        </p:nvPicPr>
        <p:blipFill>
          <a:blip r:embed="rId2"/>
          <a:srcRect/>
          <a:stretch>
            <a:fillRect/>
          </a:stretch>
        </p:blipFill>
        <p:spPr bwMode="auto">
          <a:xfrm>
            <a:off x="3371850" y="2547938"/>
            <a:ext cx="2400300" cy="1762125"/>
          </a:xfrm>
          <a:prstGeom prst="rect">
            <a:avLst/>
          </a:prstGeom>
          <a:noFill/>
          <a:ln w="9525">
            <a:noFill/>
            <a:miter lim="800000"/>
            <a:headEnd/>
            <a:tailEnd/>
          </a:ln>
        </p:spPr>
      </p:pic>
      <p:sp>
        <p:nvSpPr>
          <p:cNvPr id="2" name="Title 1"/>
          <p:cNvSpPr>
            <a:spLocks noGrp="1"/>
          </p:cNvSpPr>
          <p:nvPr>
            <p:ph type="title"/>
          </p:nvPr>
        </p:nvSpPr>
        <p:spPr>
          <a:xfrm>
            <a:off x="685800" y="609600"/>
            <a:ext cx="7772400" cy="1143000"/>
          </a:xfrm>
        </p:spPr>
        <p:txBody>
          <a:bodyPr/>
          <a:lstStyle>
            <a:lvl1pPr>
              <a:defRPr baseline="0"/>
            </a:lvl1pPr>
          </a:lstStyle>
          <a:p>
            <a:r>
              <a:rPr lang="de-DE" smtClean="0"/>
              <a:t>Titelmasterformat durch Klicken bearbeiten</a:t>
            </a:r>
            <a:endParaRPr lang="en-US" dirty="0"/>
          </a:p>
        </p:txBody>
      </p:sp>
      <p:sp>
        <p:nvSpPr>
          <p:cNvPr id="3" name="Text Placeholder 2"/>
          <p:cNvSpPr>
            <a:spLocks noGrp="1"/>
          </p:cNvSpPr>
          <p:nvPr>
            <p:ph type="body" sz="half" idx="1"/>
          </p:nvPr>
        </p:nvSpPr>
        <p:spPr>
          <a:xfrm>
            <a:off x="685800" y="1981200"/>
            <a:ext cx="3810000" cy="41148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981200"/>
            <a:ext cx="38100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dt" sz="half" idx="10"/>
          </p:nvPr>
        </p:nvSpPr>
        <p:spPr/>
        <p:txBody>
          <a:bodyPr/>
          <a:lstStyle>
            <a:lvl1pPr>
              <a:defRPr/>
            </a:lvl1pPr>
          </a:lstStyle>
          <a:p>
            <a:fld id="{338E640D-56F6-4F59-BE98-11ABAB2011A5}" type="datetime1">
              <a:rPr lang="en-US"/>
              <a:pPr/>
              <a:t>10/10/2011</a:t>
            </a:fld>
            <a:endParaRPr lang="en-US"/>
          </a:p>
        </p:txBody>
      </p:sp>
      <p:sp>
        <p:nvSpPr>
          <p:cNvPr id="7" name="Rectangle 5"/>
          <p:cNvSpPr>
            <a:spLocks noGrp="1" noChangeArrowheads="1"/>
          </p:cNvSpPr>
          <p:nvPr>
            <p:ph type="ftr" sz="quarter" idx="11"/>
          </p:nvPr>
        </p:nvSpPr>
        <p:spPr/>
        <p:txBody>
          <a:bodyPr/>
          <a:lstStyle>
            <a:lvl1pPr>
              <a:defRPr/>
            </a:lvl1pPr>
          </a:lstStyle>
          <a:p>
            <a:pPr>
              <a:defRPr/>
            </a:pPr>
            <a:r>
              <a:rPr lang="en-US"/>
              <a:t>Risky Curves</a:t>
            </a:r>
          </a:p>
        </p:txBody>
      </p:sp>
      <p:sp>
        <p:nvSpPr>
          <p:cNvPr id="8" name="Rectangle 6"/>
          <p:cNvSpPr>
            <a:spLocks noGrp="1" noChangeArrowheads="1"/>
          </p:cNvSpPr>
          <p:nvPr>
            <p:ph type="sldNum" sz="quarter" idx="12"/>
          </p:nvPr>
        </p:nvSpPr>
        <p:spPr/>
        <p:txBody>
          <a:bodyPr/>
          <a:lstStyle>
            <a:lvl1pPr>
              <a:defRPr/>
            </a:lvl1pPr>
          </a:lstStyle>
          <a:p>
            <a:fld id="{88FB7717-9F8D-4E4E-B99C-F9C7FBAAB6A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CE98189E-6A35-4CAE-9AFC-2FE97FD9CE7A}" type="datetime1">
              <a:rPr lang="en-US"/>
              <a:pPr/>
              <a:t>10/10/2011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34075C32-66CE-469F-B6E0-FC019DEDF35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1FCB60F-09C8-48EA-85CE-41B864FB03E4}" type="datetime1">
              <a:rPr lang="en-US"/>
              <a:pPr/>
              <a:t>10/10/2011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BA87A9FA-9173-4463-B64F-E6DA2390852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F6D2D474-AEF5-45D9-A757-BBD1B22F04FC}" type="datetime1">
              <a:rPr lang="en-US"/>
              <a:pPr/>
              <a:t>10/10/2011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85B74806-7FDD-4F55-86AE-35A86861C9E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1797057B-C637-4F7C-B719-F5EE6FE4BC25}" type="datetime1">
              <a:rPr lang="en-US"/>
              <a:pPr/>
              <a:t>10/10/2011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9" name="Rectangle 6"/>
          <p:cNvSpPr>
            <a:spLocks noGrp="1" noChangeArrowheads="1"/>
          </p:cNvSpPr>
          <p:nvPr>
            <p:ph type="sldNum" sz="quarter" idx="12"/>
          </p:nvPr>
        </p:nvSpPr>
        <p:spPr>
          <a:ln/>
        </p:spPr>
        <p:txBody>
          <a:bodyPr/>
          <a:lstStyle>
            <a:lvl1pPr>
              <a:defRPr/>
            </a:lvl1pPr>
          </a:lstStyle>
          <a:p>
            <a:fld id="{6F9923C9-4720-4630-9200-AC29A44196D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7498B037-AC54-4EFF-BF97-7F7A2E142AAB}" type="datetime1">
              <a:rPr lang="en-US"/>
              <a:pPr/>
              <a:t>10/10/2011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5" name="Rectangle 6"/>
          <p:cNvSpPr>
            <a:spLocks noGrp="1" noChangeArrowheads="1"/>
          </p:cNvSpPr>
          <p:nvPr>
            <p:ph type="sldNum" sz="quarter" idx="12"/>
          </p:nvPr>
        </p:nvSpPr>
        <p:spPr>
          <a:ln/>
        </p:spPr>
        <p:txBody>
          <a:bodyPr/>
          <a:lstStyle>
            <a:lvl1pPr>
              <a:defRPr/>
            </a:lvl1pPr>
          </a:lstStyle>
          <a:p>
            <a:fld id="{9E5568DB-4704-4C49-B1F8-FC047BE7290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DB8F6747-1921-4180-90EB-2BA437D220FD}" type="datetime1">
              <a:rPr lang="en-US"/>
              <a:pPr/>
              <a:t>10/10/2011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4" name="Rectangle 6"/>
          <p:cNvSpPr>
            <a:spLocks noGrp="1" noChangeArrowheads="1"/>
          </p:cNvSpPr>
          <p:nvPr>
            <p:ph type="sldNum" sz="quarter" idx="12"/>
          </p:nvPr>
        </p:nvSpPr>
        <p:spPr>
          <a:ln/>
        </p:spPr>
        <p:txBody>
          <a:bodyPr/>
          <a:lstStyle>
            <a:lvl1pPr>
              <a:defRPr/>
            </a:lvl1pPr>
          </a:lstStyle>
          <a:p>
            <a:fld id="{2282F814-BC74-46CA-8E0D-416AC5ACC0E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FD28C32C-1A68-4D32-A044-06D7A87FB0F8}" type="datetime1">
              <a:rPr lang="en-US"/>
              <a:pPr/>
              <a:t>10/10/2011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6B2CF817-12E4-4B3E-9BEF-68EAB857DBB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C9E39838-9BBE-412E-B922-C9A97E7DD34F}" type="datetime1">
              <a:rPr lang="en-US"/>
              <a:pPr/>
              <a:t>10/10/2011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382BA98F-9FC4-429E-8D4E-D9D317222EC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457C9E2-F31F-4DA7-AD95-78043BF1E6AE}" type="datetime1">
              <a:rPr lang="en-US"/>
              <a:pPr/>
              <a:t>10/10/2011</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ＭＳ Ｐゴシック" pitchFamily="34" charset="-128"/>
                <a:cs typeface="+mn-cs"/>
              </a:defRPr>
            </a:lvl1pPr>
          </a:lstStyle>
          <a:p>
            <a:pPr>
              <a:defRPr/>
            </a:pPr>
            <a:r>
              <a:rPr lang="en-US"/>
              <a:t>Risky Curves</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B85497E-6F25-463D-8C93-2944EF545F3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ＭＳ Ｐゴシック" pitchFamily="-105" charset="-128"/>
        </a:defRPr>
      </a:lvl1pPr>
      <a:lvl2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2pPr>
      <a:lvl3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3pPr>
      <a:lvl4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4pPr>
      <a:lvl5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5pPr>
      <a:lvl6pPr marL="457200" algn="ctr" rtl="0" fontAlgn="base">
        <a:spcBef>
          <a:spcPct val="0"/>
        </a:spcBef>
        <a:spcAft>
          <a:spcPct val="0"/>
        </a:spcAft>
        <a:defRPr sz="4400">
          <a:solidFill>
            <a:schemeClr val="tx2"/>
          </a:solidFill>
          <a:latin typeface="Times New Roman" pitchFamily="-109" charset="0"/>
        </a:defRPr>
      </a:lvl6pPr>
      <a:lvl7pPr marL="914400" algn="ctr" rtl="0" fontAlgn="base">
        <a:spcBef>
          <a:spcPct val="0"/>
        </a:spcBef>
        <a:spcAft>
          <a:spcPct val="0"/>
        </a:spcAft>
        <a:defRPr sz="4400">
          <a:solidFill>
            <a:schemeClr val="tx2"/>
          </a:solidFill>
          <a:latin typeface="Times New Roman" pitchFamily="-109" charset="0"/>
        </a:defRPr>
      </a:lvl7pPr>
      <a:lvl8pPr marL="1371600" algn="ctr" rtl="0" fontAlgn="base">
        <a:spcBef>
          <a:spcPct val="0"/>
        </a:spcBef>
        <a:spcAft>
          <a:spcPct val="0"/>
        </a:spcAft>
        <a:defRPr sz="4400">
          <a:solidFill>
            <a:schemeClr val="tx2"/>
          </a:solidFill>
          <a:latin typeface="Times New Roman" pitchFamily="-109" charset="0"/>
        </a:defRPr>
      </a:lvl8pPr>
      <a:lvl9pPr marL="1828800" algn="ctr" rtl="0" fontAlgn="base">
        <a:spcBef>
          <a:spcPct val="0"/>
        </a:spcBef>
        <a:spcAft>
          <a:spcPct val="0"/>
        </a:spcAft>
        <a:defRPr sz="44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ＭＳ Ｐゴシック" pitchFamily="-10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9"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9"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9"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Chart1.xls"/></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Chart2.xls"/></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dan@ucsc.edu"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hyperlink" Target="http://ssrn.com/abstract=1858769" TargetMode="External"/><Relationship Id="rId4" Type="http://schemas.openxmlformats.org/officeDocument/2006/relationships/hyperlink" Target="mailto:Shyam.sunder@yale.edu"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600200"/>
            <a:ext cx="7772400" cy="1143000"/>
          </a:xfrm>
        </p:spPr>
        <p:txBody>
          <a:bodyPr/>
          <a:lstStyle/>
          <a:p>
            <a:pPr eaLnBrk="1" hangingPunct="1"/>
            <a:r>
              <a:rPr lang="en-US" sz="3600" smtClean="0">
                <a:ea typeface="ＭＳ Ｐゴシック" pitchFamily="26" charset="-128"/>
                <a:cs typeface="Times New Roman" pitchFamily="26" charset="0"/>
              </a:rPr>
              <a:t>Risky Curves: From Unobservable Utility to Observable Opportunity Sets</a:t>
            </a:r>
            <a:endParaRPr lang="en-US" sz="3600" smtClean="0">
              <a:ea typeface="ＭＳ Ｐゴシック" pitchFamily="26" charset="-128"/>
            </a:endParaRPr>
          </a:p>
        </p:txBody>
      </p:sp>
      <p:sp>
        <p:nvSpPr>
          <p:cNvPr id="16387" name="Rectangle 3"/>
          <p:cNvSpPr>
            <a:spLocks noGrp="1" noChangeArrowheads="1"/>
          </p:cNvSpPr>
          <p:nvPr>
            <p:ph type="subTitle" idx="1"/>
          </p:nvPr>
        </p:nvSpPr>
        <p:spPr>
          <a:xfrm>
            <a:off x="1371600" y="2971800"/>
            <a:ext cx="6400800" cy="2057400"/>
          </a:xfrm>
        </p:spPr>
        <p:txBody>
          <a:bodyPr/>
          <a:lstStyle/>
          <a:p>
            <a:pPr eaLnBrk="1" hangingPunct="1">
              <a:lnSpc>
                <a:spcPct val="80000"/>
              </a:lnSpc>
            </a:pPr>
            <a:r>
              <a:rPr lang="en-US" sz="2000" b="1" smtClean="0">
                <a:ea typeface="ＭＳ Ｐゴシック" pitchFamily="26" charset="-128"/>
                <a:cs typeface="Times New Roman" pitchFamily="26" charset="0"/>
              </a:rPr>
              <a:t>Shyam Sunder, Yale University</a:t>
            </a:r>
          </a:p>
          <a:p>
            <a:pPr eaLnBrk="1" hangingPunct="1">
              <a:lnSpc>
                <a:spcPct val="80000"/>
              </a:lnSpc>
            </a:pPr>
            <a:r>
              <a:rPr lang="en-US" sz="2000" b="1" smtClean="0">
                <a:ea typeface="ＭＳ Ｐゴシック" pitchFamily="26" charset="-128"/>
                <a:cs typeface="Times New Roman" pitchFamily="26" charset="0"/>
              </a:rPr>
              <a:t>(Joint work with Daniel Friedman, UC Santa Cruz) </a:t>
            </a:r>
          </a:p>
          <a:p>
            <a:pPr eaLnBrk="1" hangingPunct="1">
              <a:lnSpc>
                <a:spcPct val="80000"/>
              </a:lnSpc>
            </a:pPr>
            <a:r>
              <a:rPr lang="en-US" sz="2000" b="1" smtClean="0">
                <a:ea typeface="ＭＳ Ｐゴシック" pitchFamily="26" charset="-128"/>
                <a:cs typeface="Times New Roman" pitchFamily="26" charset="0"/>
              </a:rPr>
              <a:t>Fourth Workshop on Empirical and Experimental Economics, University of Innsbruck</a:t>
            </a:r>
          </a:p>
          <a:p>
            <a:pPr eaLnBrk="1" hangingPunct="1">
              <a:lnSpc>
                <a:spcPct val="80000"/>
              </a:lnSpc>
            </a:pPr>
            <a:r>
              <a:rPr lang="en-US" sz="2000" b="1" smtClean="0">
                <a:ea typeface="ＭＳ Ｐゴシック" pitchFamily="26" charset="-128"/>
                <a:cs typeface="Times New Roman" pitchFamily="26" charset="0"/>
              </a:rPr>
              <a:t>Innsbruck, Austria, October 10,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sldNum" sz="quarter" idx="12"/>
          </p:nvPr>
        </p:nvSpPr>
        <p:spPr>
          <a:noFill/>
        </p:spPr>
        <p:txBody>
          <a:bodyPr/>
          <a:lstStyle/>
          <a:p>
            <a:fld id="{72DD29A7-493E-4430-9E0A-3435F61E36DA}" type="slidenum">
              <a:rPr lang="en-US"/>
              <a:pPr/>
              <a:t>10</a:t>
            </a:fld>
            <a:endParaRPr lang="en-US"/>
          </a:p>
        </p:txBody>
      </p:sp>
      <p:sp>
        <p:nvSpPr>
          <p:cNvPr id="34819" name="Rectangle 2"/>
          <p:cNvSpPr>
            <a:spLocks noGrp="1" noChangeArrowheads="1"/>
          </p:cNvSpPr>
          <p:nvPr>
            <p:ph type="title"/>
          </p:nvPr>
        </p:nvSpPr>
        <p:spPr/>
        <p:txBody>
          <a:bodyPr/>
          <a:lstStyle/>
          <a:p>
            <a:r>
              <a:rPr lang="en-US" smtClean="0">
                <a:ea typeface="ＭＳ Ｐゴシック" pitchFamily="26" charset="-128"/>
              </a:rPr>
              <a:t>Markowitz (1952)</a:t>
            </a:r>
          </a:p>
        </p:txBody>
      </p:sp>
      <p:pic>
        <p:nvPicPr>
          <p:cNvPr id="34820" name="Picture 4"/>
          <p:cNvPicPr>
            <a:picLocks noChangeAspect="1" noChangeArrowheads="1"/>
          </p:cNvPicPr>
          <p:nvPr/>
        </p:nvPicPr>
        <p:blipFill>
          <a:blip r:embed="rId3"/>
          <a:srcRect/>
          <a:stretch>
            <a:fillRect/>
          </a:stretch>
        </p:blipFill>
        <p:spPr bwMode="auto">
          <a:xfrm>
            <a:off x="1981200" y="1600200"/>
            <a:ext cx="5257800" cy="519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sldNum" sz="quarter" idx="12"/>
          </p:nvPr>
        </p:nvSpPr>
        <p:spPr>
          <a:noFill/>
        </p:spPr>
        <p:txBody>
          <a:bodyPr/>
          <a:lstStyle/>
          <a:p>
            <a:fld id="{0A70B5D9-6176-43FB-9718-D476EDD73150}" type="slidenum">
              <a:rPr lang="en-US"/>
              <a:pPr/>
              <a:t>11</a:t>
            </a:fld>
            <a:endParaRPr lang="en-US"/>
          </a:p>
        </p:txBody>
      </p:sp>
      <p:sp>
        <p:nvSpPr>
          <p:cNvPr id="36867" name="Rectangle 4"/>
          <p:cNvSpPr>
            <a:spLocks noGrp="1" noChangeArrowheads="1"/>
          </p:cNvSpPr>
          <p:nvPr>
            <p:ph type="title"/>
          </p:nvPr>
        </p:nvSpPr>
        <p:spPr>
          <a:xfrm>
            <a:off x="609600" y="228600"/>
            <a:ext cx="7772400" cy="838200"/>
          </a:xfrm>
        </p:spPr>
        <p:txBody>
          <a:bodyPr/>
          <a:lstStyle/>
          <a:p>
            <a:r>
              <a:rPr lang="en-US" sz="2000" smtClean="0">
                <a:ea typeface="ＭＳ Ｐゴシック" pitchFamily="26" charset="-128"/>
              </a:rPr>
              <a:t>Edwards (1955): FIG. 1. Experimentally determined individual utility curves. The 45° line in each graph is the curve which would be obtained if the subjective value of money were equal to its objective value.</a:t>
            </a:r>
          </a:p>
        </p:txBody>
      </p:sp>
      <p:graphicFrame>
        <p:nvGraphicFramePr>
          <p:cNvPr id="81955" name="Group 35"/>
          <p:cNvGraphicFramePr>
            <a:graphicFrameLocks noGrp="1"/>
          </p:cNvGraphicFramePr>
          <p:nvPr>
            <p:ph idx="1"/>
          </p:nvPr>
        </p:nvGraphicFramePr>
        <p:xfrm>
          <a:off x="685800" y="1143000"/>
          <a:ext cx="7772400" cy="5562600"/>
        </p:xfrm>
        <a:graphic>
          <a:graphicData uri="http://schemas.openxmlformats.org/drawingml/2006/table">
            <a:tbl>
              <a:tblPr/>
              <a:tblGrid>
                <a:gridCol w="2590800"/>
                <a:gridCol w="2590800"/>
                <a:gridCol w="2590800"/>
              </a:tblGrid>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882" name="Picture 36"/>
          <p:cNvPicPr>
            <a:picLocks noChangeAspect="1" noChangeArrowheads="1"/>
          </p:cNvPicPr>
          <p:nvPr/>
        </p:nvPicPr>
        <p:blipFill>
          <a:blip r:embed="rId3"/>
          <a:srcRect/>
          <a:stretch>
            <a:fillRect/>
          </a:stretch>
        </p:blipFill>
        <p:spPr bwMode="auto">
          <a:xfrm>
            <a:off x="914400" y="1143000"/>
            <a:ext cx="1962150" cy="2743200"/>
          </a:xfrm>
          <a:prstGeom prst="rect">
            <a:avLst/>
          </a:prstGeom>
          <a:noFill/>
          <a:ln w="9525">
            <a:noFill/>
            <a:miter lim="800000"/>
            <a:headEnd/>
            <a:tailEnd/>
          </a:ln>
        </p:spPr>
      </p:pic>
      <p:pic>
        <p:nvPicPr>
          <p:cNvPr id="36883" name="Picture 37"/>
          <p:cNvPicPr>
            <a:picLocks noChangeAspect="1" noChangeArrowheads="1"/>
          </p:cNvPicPr>
          <p:nvPr/>
        </p:nvPicPr>
        <p:blipFill>
          <a:blip r:embed="rId4"/>
          <a:srcRect/>
          <a:stretch>
            <a:fillRect/>
          </a:stretch>
        </p:blipFill>
        <p:spPr bwMode="auto">
          <a:xfrm>
            <a:off x="912813" y="3962400"/>
            <a:ext cx="2208212" cy="2743200"/>
          </a:xfrm>
          <a:prstGeom prst="rect">
            <a:avLst/>
          </a:prstGeom>
          <a:noFill/>
          <a:ln w="9525">
            <a:noFill/>
            <a:miter lim="800000"/>
            <a:headEnd/>
            <a:tailEnd/>
          </a:ln>
        </p:spPr>
      </p:pic>
      <p:pic>
        <p:nvPicPr>
          <p:cNvPr id="36884" name="Picture 39"/>
          <p:cNvPicPr>
            <a:picLocks noChangeAspect="1" noChangeArrowheads="1"/>
          </p:cNvPicPr>
          <p:nvPr/>
        </p:nvPicPr>
        <p:blipFill>
          <a:blip r:embed="rId5"/>
          <a:srcRect/>
          <a:stretch>
            <a:fillRect/>
          </a:stretch>
        </p:blipFill>
        <p:spPr bwMode="auto">
          <a:xfrm>
            <a:off x="3548063" y="1143000"/>
            <a:ext cx="2025650" cy="2743200"/>
          </a:xfrm>
          <a:prstGeom prst="rect">
            <a:avLst/>
          </a:prstGeom>
          <a:noFill/>
          <a:ln w="9525">
            <a:noFill/>
            <a:miter lim="800000"/>
            <a:headEnd/>
            <a:tailEnd/>
          </a:ln>
        </p:spPr>
      </p:pic>
      <p:pic>
        <p:nvPicPr>
          <p:cNvPr id="36885" name="Picture 40"/>
          <p:cNvPicPr>
            <a:picLocks noChangeAspect="1" noChangeArrowheads="1"/>
          </p:cNvPicPr>
          <p:nvPr/>
        </p:nvPicPr>
        <p:blipFill>
          <a:blip r:embed="rId6"/>
          <a:srcRect/>
          <a:stretch>
            <a:fillRect/>
          </a:stretch>
        </p:blipFill>
        <p:spPr bwMode="auto">
          <a:xfrm>
            <a:off x="3505200" y="3962400"/>
            <a:ext cx="2211388" cy="2667000"/>
          </a:xfrm>
          <a:prstGeom prst="rect">
            <a:avLst/>
          </a:prstGeom>
          <a:noFill/>
          <a:ln w="9525">
            <a:noFill/>
            <a:miter lim="800000"/>
            <a:headEnd/>
            <a:tailEnd/>
          </a:ln>
        </p:spPr>
      </p:pic>
      <p:pic>
        <p:nvPicPr>
          <p:cNvPr id="36886" name="Picture 41"/>
          <p:cNvPicPr>
            <a:picLocks noChangeAspect="1" noChangeArrowheads="1"/>
          </p:cNvPicPr>
          <p:nvPr/>
        </p:nvPicPr>
        <p:blipFill>
          <a:blip r:embed="rId7"/>
          <a:srcRect/>
          <a:stretch>
            <a:fillRect/>
          </a:stretch>
        </p:blipFill>
        <p:spPr bwMode="auto">
          <a:xfrm>
            <a:off x="5956300" y="1143000"/>
            <a:ext cx="2287588"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sldNum" sz="quarter" idx="12"/>
          </p:nvPr>
        </p:nvSpPr>
        <p:spPr>
          <a:noFill/>
        </p:spPr>
        <p:txBody>
          <a:bodyPr/>
          <a:lstStyle/>
          <a:p>
            <a:fld id="{C8C8FD49-4256-4BCD-8468-74C2A01F37CB}" type="slidenum">
              <a:rPr lang="en-US"/>
              <a:pPr/>
              <a:t>12</a:t>
            </a:fld>
            <a:endParaRPr lang="en-US"/>
          </a:p>
        </p:txBody>
      </p:sp>
      <p:sp>
        <p:nvSpPr>
          <p:cNvPr id="3891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3891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A2D75854-5F8D-4703-8932-7F76DFDD54BE}" type="slidenum">
              <a:rPr lang="en-US" sz="1400"/>
              <a:pPr algn="r"/>
              <a:t>12</a:t>
            </a:fld>
            <a:endParaRPr lang="en-US" sz="1400"/>
          </a:p>
        </p:txBody>
      </p:sp>
      <p:sp>
        <p:nvSpPr>
          <p:cNvPr id="38917" name="Rectangle 2"/>
          <p:cNvSpPr>
            <a:spLocks noGrp="1" noChangeArrowheads="1"/>
          </p:cNvSpPr>
          <p:nvPr>
            <p:ph type="title"/>
          </p:nvPr>
        </p:nvSpPr>
        <p:spPr>
          <a:xfrm>
            <a:off x="685800" y="457200"/>
            <a:ext cx="7772400" cy="914400"/>
          </a:xfrm>
        </p:spPr>
        <p:txBody>
          <a:bodyPr/>
          <a:lstStyle/>
          <a:p>
            <a:pPr eaLnBrk="1" hangingPunct="1"/>
            <a:r>
              <a:rPr lang="en-US" smtClean="0">
                <a:ea typeface="ＭＳ Ｐゴシック" pitchFamily="26" charset="-128"/>
              </a:rPr>
              <a:t>Fall Back Position #1</a:t>
            </a:r>
          </a:p>
        </p:txBody>
      </p:sp>
      <p:sp>
        <p:nvSpPr>
          <p:cNvPr id="38918" name="Rectangle 3"/>
          <p:cNvSpPr>
            <a:spLocks noGrp="1" noChangeArrowheads="1"/>
          </p:cNvSpPr>
          <p:nvPr>
            <p:ph type="body" idx="1"/>
          </p:nvPr>
        </p:nvSpPr>
        <p:spPr>
          <a:xfrm>
            <a:off x="685800" y="1447800"/>
            <a:ext cx="7772400" cy="5105400"/>
          </a:xfrm>
        </p:spPr>
        <p:txBody>
          <a:bodyPr/>
          <a:lstStyle/>
          <a:p>
            <a:pPr marL="609600" indent="-609600" eaLnBrk="1" hangingPunct="1">
              <a:lnSpc>
                <a:spcPct val="90000"/>
              </a:lnSpc>
            </a:pPr>
            <a:r>
              <a:rPr lang="en-US" sz="2400" smtClean="0">
                <a:ea typeface="ＭＳ Ｐゴシック" pitchFamily="26" charset="-128"/>
              </a:rPr>
              <a:t>Human population could consist of a few basic risk types</a:t>
            </a:r>
          </a:p>
          <a:p>
            <a:pPr marL="990600" lvl="1" indent="-533400" eaLnBrk="1" hangingPunct="1">
              <a:lnSpc>
                <a:spcPct val="90000"/>
              </a:lnSpc>
            </a:pPr>
            <a:r>
              <a:rPr lang="en-US" sz="2000" smtClean="0">
                <a:ea typeface="ＭＳ Ｐゴシック" pitchFamily="26" charset="-128"/>
              </a:rPr>
              <a:t>Such as blood types: O, A, B, etc.</a:t>
            </a:r>
          </a:p>
          <a:p>
            <a:pPr marL="990600" lvl="1" indent="-533400" eaLnBrk="1" hangingPunct="1">
              <a:lnSpc>
                <a:spcPct val="90000"/>
              </a:lnSpc>
            </a:pPr>
            <a:r>
              <a:rPr lang="en-US" sz="2000" smtClean="0">
                <a:ea typeface="ＭＳ Ｐゴシック" pitchFamily="26" charset="-128"/>
              </a:rPr>
              <a:t>Stable after measurement: doesn’t change. </a:t>
            </a:r>
          </a:p>
          <a:p>
            <a:pPr marL="609600" indent="-609600" eaLnBrk="1" hangingPunct="1">
              <a:lnSpc>
                <a:spcPct val="90000"/>
              </a:lnSpc>
            </a:pPr>
            <a:r>
              <a:rPr lang="en-US" sz="2400" smtClean="0">
                <a:ea typeface="ＭＳ Ｐゴシック" pitchFamily="26" charset="-128"/>
              </a:rPr>
              <a:t>Binswanger (1980, 1981, 1982) study of 380 farmers in India is the most cited support, but it doesn’t hold up.</a:t>
            </a:r>
          </a:p>
          <a:p>
            <a:pPr marL="990600" lvl="1" indent="-533400" eaLnBrk="1" hangingPunct="1">
              <a:lnSpc>
                <a:spcPct val="90000"/>
              </a:lnSpc>
            </a:pPr>
            <a:r>
              <a:rPr lang="en-US" sz="2000" smtClean="0">
                <a:ea typeface="ＭＳ Ｐゴシック" pitchFamily="26" charset="-128"/>
              </a:rPr>
              <a:t>Lottery outcomes significant relative to farmer incomes</a:t>
            </a:r>
          </a:p>
          <a:p>
            <a:pPr marL="990600" lvl="1" indent="-533400" eaLnBrk="1" hangingPunct="1">
              <a:lnSpc>
                <a:spcPct val="90000"/>
              </a:lnSpc>
            </a:pPr>
            <a:r>
              <a:rPr lang="en-US" sz="2000" smtClean="0">
                <a:ea typeface="ＭＳ Ｐゴシック" pitchFamily="26" charset="-128"/>
              </a:rPr>
              <a:t>Lottery choices didn’t predict farming decisions. </a:t>
            </a:r>
          </a:p>
          <a:p>
            <a:pPr marL="990600" lvl="1" indent="-533400" eaLnBrk="1" hangingPunct="1">
              <a:lnSpc>
                <a:spcPct val="90000"/>
              </a:lnSpc>
            </a:pPr>
            <a:r>
              <a:rPr lang="en-US" sz="2000" smtClean="0">
                <a:ea typeface="ＭＳ Ｐゴシック" pitchFamily="26" charset="-128"/>
              </a:rPr>
              <a:t>Luck was the only significant explanatory variable in lottery choices!</a:t>
            </a:r>
          </a:p>
          <a:p>
            <a:pPr marL="609600" indent="-609600" eaLnBrk="1" hangingPunct="1">
              <a:lnSpc>
                <a:spcPct val="90000"/>
              </a:lnSpc>
            </a:pPr>
            <a:r>
              <a:rPr lang="en-US" sz="2400" smtClean="0">
                <a:ea typeface="ＭＳ Ｐゴシック" pitchFamily="26" charset="-128"/>
              </a:rPr>
              <a:t>So far, evidence is unkind to the idea that human population consists of individuals of a given set of risk types.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p:spPr>
        <p:txBody>
          <a:bodyPr/>
          <a:lstStyle/>
          <a:p>
            <a:fld id="{02FFAC4F-2AD6-418B-AF23-7F4831139500}" type="slidenum">
              <a:rPr lang="en-US"/>
              <a:pPr/>
              <a:t>13</a:t>
            </a:fld>
            <a:endParaRPr lang="en-US"/>
          </a:p>
        </p:txBody>
      </p:sp>
      <p:sp>
        <p:nvSpPr>
          <p:cNvPr id="4096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096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EB087CF0-1774-4A61-B081-F3E67B3E9118}" type="slidenum">
              <a:rPr lang="en-US" sz="1400"/>
              <a:pPr algn="r"/>
              <a:t>13</a:t>
            </a:fld>
            <a:endParaRPr lang="en-US" sz="1400"/>
          </a:p>
        </p:txBody>
      </p:sp>
      <p:sp>
        <p:nvSpPr>
          <p:cNvPr id="40965" name="Rectangle 2"/>
          <p:cNvSpPr>
            <a:spLocks noGrp="1" noChangeArrowheads="1"/>
          </p:cNvSpPr>
          <p:nvPr>
            <p:ph type="title"/>
          </p:nvPr>
        </p:nvSpPr>
        <p:spPr>
          <a:xfrm>
            <a:off x="685800" y="304800"/>
            <a:ext cx="7772400" cy="838200"/>
          </a:xfrm>
        </p:spPr>
        <p:txBody>
          <a:bodyPr/>
          <a:lstStyle/>
          <a:p>
            <a:pPr eaLnBrk="1" hangingPunct="1"/>
            <a:r>
              <a:rPr lang="en-US" smtClean="0">
                <a:ea typeface="ＭＳ Ｐゴシック" pitchFamily="26" charset="-128"/>
              </a:rPr>
              <a:t>Fall back position #2</a:t>
            </a:r>
          </a:p>
        </p:txBody>
      </p:sp>
      <p:sp>
        <p:nvSpPr>
          <p:cNvPr id="40966" name="Rectangle 3"/>
          <p:cNvSpPr>
            <a:spLocks noGrp="1" noChangeArrowheads="1"/>
          </p:cNvSpPr>
          <p:nvPr>
            <p:ph type="body" idx="1"/>
          </p:nvPr>
        </p:nvSpPr>
        <p:spPr>
          <a:xfrm>
            <a:off x="304800" y="1371600"/>
            <a:ext cx="8534400" cy="5486400"/>
          </a:xfrm>
        </p:spPr>
        <p:txBody>
          <a:bodyPr/>
          <a:lstStyle/>
          <a:p>
            <a:pPr marL="609600" indent="-609600" eaLnBrk="1" hangingPunct="1">
              <a:lnSpc>
                <a:spcPct val="80000"/>
              </a:lnSpc>
            </a:pPr>
            <a:r>
              <a:rPr lang="en-US" sz="2000" smtClean="0">
                <a:ea typeface="ＭＳ Ｐゴシック" pitchFamily="26" charset="-128"/>
              </a:rPr>
              <a:t>Observable demographic characteristics map into </a:t>
            </a:r>
            <a:r>
              <a:rPr lang="en-US" sz="2000" i="1" smtClean="0">
                <a:ea typeface="ＭＳ Ｐゴシック" pitchFamily="26" charset="-128"/>
              </a:rPr>
              <a:t>u </a:t>
            </a:r>
            <a:r>
              <a:rPr lang="en-US" sz="2000" smtClean="0">
                <a:ea typeface="ＭＳ Ｐゴシック" pitchFamily="26" charset="-128"/>
              </a:rPr>
              <a:t>in a knowable manner. </a:t>
            </a:r>
          </a:p>
          <a:p>
            <a:pPr marL="990600" lvl="1" indent="-533400" eaLnBrk="1" hangingPunct="1">
              <a:lnSpc>
                <a:spcPct val="80000"/>
              </a:lnSpc>
            </a:pPr>
            <a:r>
              <a:rPr lang="en-US" sz="1800" smtClean="0">
                <a:ea typeface="ＭＳ Ｐゴシック" pitchFamily="26" charset="-128"/>
              </a:rPr>
              <a:t>age, gender, wealth, education, race, etc. (e.g., susceptibility to heart disease) </a:t>
            </a:r>
          </a:p>
          <a:p>
            <a:pPr marL="990600" lvl="1" indent="-533400" eaLnBrk="1" hangingPunct="1">
              <a:lnSpc>
                <a:spcPct val="80000"/>
              </a:lnSpc>
            </a:pPr>
            <a:r>
              <a:rPr lang="en-US" sz="1800" smtClean="0">
                <a:ea typeface="ＭＳ Ｐゴシック" pitchFamily="26" charset="-128"/>
              </a:rPr>
              <a:t>E.g., lower middle class American males have a Friedman-Savage type utility function with the lower inflection point near income 0, the upper near 20, and absolute risk aversion in the three segments is approximately a = 2.5, -1.2, and 2.2 respectively.</a:t>
            </a:r>
          </a:p>
          <a:p>
            <a:pPr marL="990600" lvl="1" indent="-533400" eaLnBrk="1" hangingPunct="1">
              <a:lnSpc>
                <a:spcPct val="80000"/>
              </a:lnSpc>
            </a:pPr>
            <a:r>
              <a:rPr lang="en-US" sz="1800" smtClean="0">
                <a:ea typeface="ＭＳ Ｐゴシック" pitchFamily="26" charset="-128"/>
              </a:rPr>
              <a:t>An upper middle income Japanese housewife of age 50-55 tends to have a CRRA utility function with r = 3.0</a:t>
            </a:r>
          </a:p>
          <a:p>
            <a:pPr marL="609600" indent="-609600" eaLnBrk="1" hangingPunct="1">
              <a:lnSpc>
                <a:spcPct val="80000"/>
              </a:lnSpc>
            </a:pPr>
            <a:r>
              <a:rPr lang="en-US" sz="2000" smtClean="0">
                <a:ea typeface="ＭＳ Ｐゴシック" pitchFamily="26" charset="-128"/>
              </a:rPr>
              <a:t>Dozens of gender studies, but inconclusive:</a:t>
            </a:r>
          </a:p>
          <a:p>
            <a:pPr marL="990600" lvl="1" indent="-533400" eaLnBrk="1" hangingPunct="1">
              <a:lnSpc>
                <a:spcPct val="80000"/>
              </a:lnSpc>
            </a:pPr>
            <a:r>
              <a:rPr lang="en-US" sz="1800" smtClean="0">
                <a:ea typeface="ＭＳ Ｐゴシック" pitchFamily="26" charset="-128"/>
              </a:rPr>
              <a:t>“Our findings suggest that gender-specific risk behavior found in previous survey data may be due to differences in male and female opportunity sets rather than stereotypic risk attitudes. Our results also suggest that abstract gambling experiments may not be adequate for the analysis of gender-specific risk attitudes toward financial decisions.” [Schubert et al, 1999, p. 385]</a:t>
            </a:r>
          </a:p>
          <a:p>
            <a:pPr marL="990600" lvl="1" indent="-533400" eaLnBrk="1" hangingPunct="1">
              <a:lnSpc>
                <a:spcPct val="80000"/>
              </a:lnSpc>
            </a:pPr>
            <a:r>
              <a:rPr lang="en-US" sz="1800" smtClean="0">
                <a:ea typeface="ＭＳ Ｐゴシック" pitchFamily="26" charset="-128"/>
              </a:rPr>
              <a:t>Eckel and Grossman (2003) meta-study finds support for gender difference in about half, and reverse or no effect in the other half.</a:t>
            </a:r>
          </a:p>
          <a:p>
            <a:pPr marL="609600" indent="-609600" eaLnBrk="1" hangingPunct="1">
              <a:lnSpc>
                <a:spcPct val="80000"/>
              </a:lnSpc>
            </a:pPr>
            <a:r>
              <a:rPr lang="en-US" sz="2000" smtClean="0">
                <a:ea typeface="ＭＳ Ｐゴシック" pitchFamily="26" charset="-128"/>
              </a:rPr>
              <a:t>Effects of age, etc. are even more obscure.</a:t>
            </a:r>
          </a:p>
          <a:p>
            <a:pPr marL="990600" lvl="1" indent="-533400" eaLnBrk="1" hangingPunct="1">
              <a:lnSpc>
                <a:spcPct val="80000"/>
              </a:lnSpc>
            </a:pPr>
            <a:r>
              <a:rPr lang="en-US" sz="1800" smtClean="0">
                <a:ea typeface="ＭＳ Ｐゴシック" pitchFamily="26" charset="-128"/>
              </a:rPr>
              <a:t>Leland and Grafman (2003) undercut even the Ventromedial cortex damage story!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sldNum" sz="quarter" idx="12"/>
          </p:nvPr>
        </p:nvSpPr>
        <p:spPr>
          <a:noFill/>
        </p:spPr>
        <p:txBody>
          <a:bodyPr/>
          <a:lstStyle/>
          <a:p>
            <a:fld id="{7D9C8C25-C53B-4B84-94F6-9D0175AF1D7C}" type="slidenum">
              <a:rPr lang="en-US"/>
              <a:pPr/>
              <a:t>14</a:t>
            </a:fld>
            <a:endParaRPr lang="en-US"/>
          </a:p>
        </p:txBody>
      </p:sp>
      <p:sp>
        <p:nvSpPr>
          <p:cNvPr id="43011" name="Rectangle 2"/>
          <p:cNvSpPr>
            <a:spLocks noGrp="1" noChangeArrowheads="1"/>
          </p:cNvSpPr>
          <p:nvPr>
            <p:ph type="title"/>
          </p:nvPr>
        </p:nvSpPr>
        <p:spPr/>
        <p:txBody>
          <a:bodyPr/>
          <a:lstStyle/>
          <a:p>
            <a:r>
              <a:rPr lang="en-US" sz="4000" smtClean="0">
                <a:ea typeface="ＭＳ Ｐゴシック" pitchFamily="26" charset="-128"/>
              </a:rPr>
              <a:t>Binswanger and Sillers Field Studies</a:t>
            </a:r>
          </a:p>
        </p:txBody>
      </p:sp>
      <p:sp>
        <p:nvSpPr>
          <p:cNvPr id="43012" name="Rectangle 3"/>
          <p:cNvSpPr>
            <a:spLocks noGrp="1" noChangeArrowheads="1"/>
          </p:cNvSpPr>
          <p:nvPr>
            <p:ph type="body" idx="1"/>
          </p:nvPr>
        </p:nvSpPr>
        <p:spPr/>
        <p:txBody>
          <a:bodyPr/>
          <a:lstStyle/>
          <a:p>
            <a:pPr>
              <a:lnSpc>
                <a:spcPct val="80000"/>
              </a:lnSpc>
            </a:pPr>
            <a:r>
              <a:rPr lang="en-US" sz="2000" smtClean="0">
                <a:ea typeface="ＭＳ Ｐゴシック" pitchFamily="26" charset="-128"/>
              </a:rPr>
              <a:t>Binswanger found that wealth, schooling, age, and caste were all insignificant</a:t>
            </a:r>
          </a:p>
          <a:p>
            <a:pPr>
              <a:lnSpc>
                <a:spcPct val="80000"/>
              </a:lnSpc>
            </a:pPr>
            <a:r>
              <a:rPr lang="en-US" sz="2000" smtClean="0">
                <a:ea typeface="ＭＳ Ｐゴシック" pitchFamily="26" charset="-128"/>
              </a:rPr>
              <a:t>Sillers (1980) field study with Filipino farmers:</a:t>
            </a:r>
          </a:p>
          <a:p>
            <a:pPr lvl="1">
              <a:lnSpc>
                <a:spcPct val="80000"/>
              </a:lnSpc>
            </a:pPr>
            <a:r>
              <a:rPr lang="en-US" sz="1700" smtClean="0">
                <a:ea typeface="ＭＳ Ｐゴシック" pitchFamily="26" charset="-128"/>
              </a:rPr>
              <a:t>“This chapter briefly describes an attempt to use household risk preferences, as measured in the experimental game sequence, to test the impact of household risk aversion on the rate of fertilizer applied to the dry season rice crop. This effort failed to produce a satisfactory test of the importance of this relationship or its direction…”</a:t>
            </a:r>
          </a:p>
          <a:p>
            <a:pPr>
              <a:lnSpc>
                <a:spcPct val="80000"/>
              </a:lnSpc>
            </a:pPr>
            <a:r>
              <a:rPr lang="en-US" sz="2000" smtClean="0">
                <a:ea typeface="ＭＳ Ｐゴシック" pitchFamily="26" charset="-128"/>
              </a:rPr>
              <a:t>Neither Binswanger nor Sillers could explain farmers’ decisions in familiar tasks using risk preferences inferred from their experimental tasks</a:t>
            </a:r>
          </a:p>
          <a:p>
            <a:pPr>
              <a:lnSpc>
                <a:spcPct val="80000"/>
              </a:lnSpc>
            </a:pPr>
            <a:r>
              <a:rPr lang="en-US" sz="2000" smtClean="0">
                <a:ea typeface="ＭＳ Ｐゴシック" pitchFamily="26" charset="-128"/>
              </a:rPr>
              <a:t>Our partial screening of the literature has not yet revealed a validated evidence on how the curvature of utility functions might be systematically related to some observable human characteristics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sldNum" sz="quarter" idx="12"/>
          </p:nvPr>
        </p:nvSpPr>
        <p:spPr>
          <a:noFill/>
        </p:spPr>
        <p:txBody>
          <a:bodyPr/>
          <a:lstStyle/>
          <a:p>
            <a:fld id="{682BD1D6-9918-4E12-A869-CE027B6647CF}" type="slidenum">
              <a:rPr lang="en-US"/>
              <a:pPr/>
              <a:t>15</a:t>
            </a:fld>
            <a:endParaRPr lang="en-US"/>
          </a:p>
        </p:txBody>
      </p:sp>
      <p:sp>
        <p:nvSpPr>
          <p:cNvPr id="4505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506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F09B326D-324C-4A29-9D7F-94C7CD998627}" type="slidenum">
              <a:rPr lang="en-US" sz="1400"/>
              <a:pPr algn="r"/>
              <a:t>15</a:t>
            </a:fld>
            <a:endParaRPr lang="en-US" sz="1400"/>
          </a:p>
        </p:txBody>
      </p:sp>
      <p:sp>
        <p:nvSpPr>
          <p:cNvPr id="45061" name="Rectangle 2"/>
          <p:cNvSpPr>
            <a:spLocks noGrp="1" noChangeArrowheads="1"/>
          </p:cNvSpPr>
          <p:nvPr>
            <p:ph type="title"/>
          </p:nvPr>
        </p:nvSpPr>
        <p:spPr/>
        <p:txBody>
          <a:bodyPr/>
          <a:lstStyle/>
          <a:p>
            <a:pPr eaLnBrk="1" hangingPunct="1"/>
            <a:r>
              <a:rPr lang="en-US" smtClean="0">
                <a:ea typeface="ＭＳ Ｐゴシック" pitchFamily="26" charset="-128"/>
              </a:rPr>
              <a:t>Fall back position #3</a:t>
            </a:r>
          </a:p>
        </p:txBody>
      </p:sp>
      <p:sp>
        <p:nvSpPr>
          <p:cNvPr id="45062" name="Rectangle 3"/>
          <p:cNvSpPr>
            <a:spLocks noGrp="1" noChangeArrowheads="1"/>
          </p:cNvSpPr>
          <p:nvPr>
            <p:ph type="body" idx="1"/>
          </p:nvPr>
        </p:nvSpPr>
        <p:spPr/>
        <p:txBody>
          <a:bodyPr/>
          <a:lstStyle/>
          <a:p>
            <a:pPr marL="609600" indent="-609600" eaLnBrk="1" hangingPunct="1">
              <a:lnSpc>
                <a:spcPct val="90000"/>
              </a:lnSpc>
            </a:pPr>
            <a:r>
              <a:rPr lang="en-US" sz="2800" smtClean="0">
                <a:ea typeface="ＭＳ Ｐゴシック" pitchFamily="26" charset="-128"/>
              </a:rPr>
              <a:t>Bernoulli functions are idiosyncratic but have some identifiable population distribution (e.g., intelligence or creativity?). </a:t>
            </a:r>
          </a:p>
          <a:p>
            <a:pPr marL="990600" lvl="1" indent="-533400" eaLnBrk="1" hangingPunct="1">
              <a:lnSpc>
                <a:spcPct val="90000"/>
              </a:lnSpc>
            </a:pPr>
            <a:r>
              <a:rPr lang="en-US" sz="2400" smtClean="0">
                <a:ea typeface="ＭＳ Ｐゴシック" pitchFamily="26" charset="-128"/>
              </a:rPr>
              <a:t>Many such individual properties have been tabulated for populations: income, food and clothing preferences, body sizes and weights, etc.</a:t>
            </a:r>
          </a:p>
          <a:p>
            <a:pPr marL="990600" lvl="1" indent="-533400" eaLnBrk="1" hangingPunct="1">
              <a:lnSpc>
                <a:spcPct val="90000"/>
              </a:lnSpc>
            </a:pPr>
            <a:r>
              <a:rPr lang="en-US" sz="2400" smtClean="0">
                <a:ea typeface="ＭＳ Ｐゴシック" pitchFamily="26" charset="-128"/>
              </a:rPr>
              <a:t>“Goldman-Sachs risk preference tables” don’t yet exist, however. Why not?</a:t>
            </a:r>
          </a:p>
          <a:p>
            <a:pPr marL="990600" lvl="1" indent="-533400" eaLnBrk="1" hangingPunct="1">
              <a:lnSpc>
                <a:spcPct val="90000"/>
              </a:lnSpc>
            </a:pPr>
            <a:r>
              <a:rPr lang="en-US" sz="2400" smtClean="0">
                <a:ea typeface="ＭＳ Ｐゴシック" pitchFamily="26" charset="-128"/>
              </a:rPr>
              <a:t>We know of no attempts to try to build such tables. </a:t>
            </a:r>
          </a:p>
          <a:p>
            <a:pPr marL="990600" lvl="1" indent="-533400" eaLnBrk="1" hangingPunct="1">
              <a:lnSpc>
                <a:spcPct val="90000"/>
              </a:lnSpc>
            </a:pPr>
            <a:r>
              <a:rPr lang="en-US" sz="2400" smtClean="0">
                <a:ea typeface="ＭＳ Ｐゴシック" pitchFamily="26" charset="-128"/>
              </a:rPr>
              <a:t>So the evidence is negative, but only circumstantial.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sldNum" sz="quarter" idx="12"/>
          </p:nvPr>
        </p:nvSpPr>
        <p:spPr>
          <a:noFill/>
        </p:spPr>
        <p:txBody>
          <a:bodyPr/>
          <a:lstStyle/>
          <a:p>
            <a:fld id="{5084FCDF-88BD-4618-908C-56E7CA4794D3}" type="slidenum">
              <a:rPr lang="en-US"/>
              <a:pPr/>
              <a:t>16</a:t>
            </a:fld>
            <a:endParaRPr lang="en-US"/>
          </a:p>
        </p:txBody>
      </p:sp>
      <p:sp>
        <p:nvSpPr>
          <p:cNvPr id="4710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710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D107E424-4171-4729-9FB6-B84B7F42869C}" type="slidenum">
              <a:rPr lang="en-US" sz="1400"/>
              <a:pPr algn="r"/>
              <a:t>16</a:t>
            </a:fld>
            <a:endParaRPr lang="en-US" sz="1400"/>
          </a:p>
        </p:txBody>
      </p:sp>
      <p:sp>
        <p:nvSpPr>
          <p:cNvPr id="47109" name="Rectangle 2"/>
          <p:cNvSpPr>
            <a:spLocks noGrp="1" noChangeArrowheads="1"/>
          </p:cNvSpPr>
          <p:nvPr>
            <p:ph type="title"/>
          </p:nvPr>
        </p:nvSpPr>
        <p:spPr/>
        <p:txBody>
          <a:bodyPr/>
          <a:lstStyle/>
          <a:p>
            <a:pPr eaLnBrk="1" hangingPunct="1"/>
            <a:r>
              <a:rPr lang="en-US" smtClean="0">
                <a:ea typeface="ＭＳ Ｐゴシック" pitchFamily="26" charset="-128"/>
              </a:rPr>
              <a:t>Fall back position #4</a:t>
            </a:r>
          </a:p>
        </p:txBody>
      </p:sp>
      <p:sp>
        <p:nvSpPr>
          <p:cNvPr id="47110"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Bernoulli functions are idiosyncratic but at least are stable at the individual level.</a:t>
            </a:r>
          </a:p>
          <a:p>
            <a:pPr eaLnBrk="1" hangingPunct="1">
              <a:lnSpc>
                <a:spcPct val="80000"/>
              </a:lnSpc>
            </a:pPr>
            <a:r>
              <a:rPr lang="en-US" sz="2400" smtClean="0">
                <a:ea typeface="ＭＳ Ｐゴシック" pitchFamily="26" charset="-128"/>
              </a:rPr>
              <a:t>Harlow and Brown (1990) is the  most favorable evidence we could find.</a:t>
            </a:r>
          </a:p>
          <a:p>
            <a:pPr lvl="1" eaLnBrk="1" hangingPunct="1">
              <a:lnSpc>
                <a:spcPct val="80000"/>
              </a:lnSpc>
            </a:pPr>
            <a:r>
              <a:rPr lang="en-US" sz="2000" smtClean="0">
                <a:ea typeface="ＭＳ Ｐゴシック" pitchFamily="26" charset="-128"/>
              </a:rPr>
              <a:t>weak but significant correlations across choice and physiological risk measures for male Ss; no relation for the female Ss; artifact indications even for males.</a:t>
            </a:r>
          </a:p>
          <a:p>
            <a:pPr eaLnBrk="1" hangingPunct="1">
              <a:lnSpc>
                <a:spcPct val="80000"/>
              </a:lnSpc>
            </a:pPr>
            <a:r>
              <a:rPr lang="en-US" sz="2400" smtClean="0">
                <a:ea typeface="ＭＳ Ｐゴシック" pitchFamily="26" charset="-128"/>
              </a:rPr>
              <a:t>Isaac and James (2000) is a blow to this position</a:t>
            </a:r>
          </a:p>
          <a:p>
            <a:pPr lvl="1" eaLnBrk="1" hangingPunct="1">
              <a:lnSpc>
                <a:spcPct val="80000"/>
              </a:lnSpc>
            </a:pPr>
            <a:r>
              <a:rPr lang="en-US" sz="2000" smtClean="0">
                <a:ea typeface="ＭＳ Ｐゴシック" pitchFamily="26" charset="-128"/>
              </a:rPr>
              <a:t>strong </a:t>
            </a:r>
            <a:r>
              <a:rPr lang="en-US" sz="2000" i="1" smtClean="0">
                <a:ea typeface="ＭＳ Ｐゴシック" pitchFamily="26" charset="-128"/>
              </a:rPr>
              <a:t>negative</a:t>
            </a:r>
            <a:r>
              <a:rPr lang="en-US" sz="2000" smtClean="0">
                <a:ea typeface="ＭＳ Ｐゴシック" pitchFamily="26" charset="-128"/>
              </a:rPr>
              <a:t> correlation between risk aversion measured in (a) 1P-IPV auction vs. (b) BDM task. </a:t>
            </a:r>
          </a:p>
          <a:p>
            <a:pPr eaLnBrk="1" hangingPunct="1">
              <a:lnSpc>
                <a:spcPct val="80000"/>
              </a:lnSpc>
            </a:pPr>
            <a:r>
              <a:rPr lang="en-US" sz="2400" smtClean="0">
                <a:ea typeface="ＭＳ Ｐゴシック" pitchFamily="26" charset="-128"/>
              </a:rPr>
              <a:t>Sillers (1980) thesis at Yale</a:t>
            </a:r>
          </a:p>
          <a:p>
            <a:pPr lvl="1" eaLnBrk="1" hangingPunct="1">
              <a:lnSpc>
                <a:spcPct val="80000"/>
              </a:lnSpc>
            </a:pPr>
            <a:r>
              <a:rPr lang="en-US" sz="2000" smtClean="0">
                <a:ea typeface="ＭＳ Ｐゴシック" pitchFamily="26" charset="-128"/>
              </a:rPr>
              <a:t>Risk attitudes estimated from experimental tasks could not explain crop decisions of Filipino farmers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sldNum" sz="quarter" idx="12"/>
          </p:nvPr>
        </p:nvSpPr>
        <p:spPr>
          <a:noFill/>
        </p:spPr>
        <p:txBody>
          <a:bodyPr/>
          <a:lstStyle/>
          <a:p>
            <a:fld id="{5F44AFB1-0ADD-46B5-852B-F21BB81CF443}" type="slidenum">
              <a:rPr lang="en-US"/>
              <a:pPr/>
              <a:t>17</a:t>
            </a:fld>
            <a:endParaRPr lang="en-US"/>
          </a:p>
        </p:txBody>
      </p:sp>
      <p:sp>
        <p:nvSpPr>
          <p:cNvPr id="4915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915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492EA22D-0F57-4852-9A71-3124B04E94F8}" type="slidenum">
              <a:rPr lang="en-US" sz="1400"/>
              <a:pPr algn="r"/>
              <a:t>17</a:t>
            </a:fld>
            <a:endParaRPr lang="en-US" sz="1400"/>
          </a:p>
        </p:txBody>
      </p:sp>
      <p:sp>
        <p:nvSpPr>
          <p:cNvPr id="49157" name="Rectangle 2"/>
          <p:cNvSpPr>
            <a:spLocks noGrp="1" noChangeArrowheads="1"/>
          </p:cNvSpPr>
          <p:nvPr>
            <p:ph type="title"/>
          </p:nvPr>
        </p:nvSpPr>
        <p:spPr/>
        <p:txBody>
          <a:bodyPr/>
          <a:lstStyle/>
          <a:p>
            <a:pPr eaLnBrk="1" hangingPunct="1"/>
            <a:r>
              <a:rPr lang="en-US" sz="4000" smtClean="0">
                <a:ea typeface="ＭＳ Ｐゴシック" pitchFamily="26" charset="-128"/>
              </a:rPr>
              <a:t>Rock-Bottom Position #5: Can’t Fall Any Further</a:t>
            </a:r>
          </a:p>
        </p:txBody>
      </p:sp>
      <p:sp>
        <p:nvSpPr>
          <p:cNvPr id="49158"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Bernoulli Functions are person </a:t>
            </a:r>
            <a:r>
              <a:rPr lang="en-US" sz="2000" i="1" smtClean="0">
                <a:ea typeface="ＭＳ Ｐゴシック" pitchFamily="26" charset="-128"/>
              </a:rPr>
              <a:t>and</a:t>
            </a:r>
            <a:r>
              <a:rPr lang="en-US" sz="2000" smtClean="0">
                <a:ea typeface="ＭＳ Ｐゴシック" pitchFamily="26" charset="-128"/>
              </a:rPr>
              <a:t> context specific </a:t>
            </a:r>
          </a:p>
          <a:p>
            <a:pPr lvl="1" eaLnBrk="1" hangingPunct="1">
              <a:lnSpc>
                <a:spcPct val="80000"/>
              </a:lnSpc>
            </a:pPr>
            <a:r>
              <a:rPr lang="en-US" sz="1800" smtClean="0">
                <a:ea typeface="ＭＳ Ｐゴシック" pitchFamily="26" charset="-128"/>
              </a:rPr>
              <a:t>Contexts: investment, insurance, sports, gambling, health, etc.</a:t>
            </a:r>
          </a:p>
          <a:p>
            <a:pPr eaLnBrk="1" hangingPunct="1">
              <a:lnSpc>
                <a:spcPct val="80000"/>
              </a:lnSpc>
            </a:pPr>
            <a:r>
              <a:rPr lang="en-US" sz="2000" smtClean="0">
                <a:ea typeface="ＭＳ Ｐゴシック" pitchFamily="26" charset="-128"/>
              </a:rPr>
              <a:t>These functions vary (according to some fixed discoverable laws) across N persons and M contexts to yield a set of N*M; still plenty of degrees of freedom in choice data to estimate so many functions</a:t>
            </a:r>
          </a:p>
          <a:p>
            <a:pPr eaLnBrk="1" hangingPunct="1">
              <a:lnSpc>
                <a:spcPct val="80000"/>
              </a:lnSpc>
            </a:pPr>
            <a:r>
              <a:rPr lang="en-US" sz="2000" smtClean="0">
                <a:ea typeface="ＭＳ Ｐゴシック" pitchFamily="26" charset="-128"/>
              </a:rPr>
              <a:t>Evidence: no such functions, and laws governing them discovered so far</a:t>
            </a:r>
          </a:p>
          <a:p>
            <a:pPr eaLnBrk="1" hangingPunct="1">
              <a:lnSpc>
                <a:spcPct val="80000"/>
              </a:lnSpc>
            </a:pPr>
            <a:r>
              <a:rPr lang="en-US" sz="2000" smtClean="0">
                <a:ea typeface="ＭＳ Ｐゴシック" pitchFamily="26" charset="-128"/>
              </a:rPr>
              <a:t>No room for further retreat within science</a:t>
            </a:r>
          </a:p>
          <a:p>
            <a:pPr lvl="1" eaLnBrk="1" hangingPunct="1">
              <a:lnSpc>
                <a:spcPct val="80000"/>
              </a:lnSpc>
            </a:pPr>
            <a:r>
              <a:rPr lang="en-US" sz="1800" smtClean="0">
                <a:ea typeface="ＭＳ Ｐゴシック" pitchFamily="26" charset="-128"/>
              </a:rPr>
              <a:t>Unless we postulate that risk preferences are unique to each act of choice</a:t>
            </a:r>
          </a:p>
          <a:p>
            <a:pPr lvl="1" eaLnBrk="1" hangingPunct="1">
              <a:lnSpc>
                <a:spcPct val="80000"/>
              </a:lnSpc>
            </a:pPr>
            <a:r>
              <a:rPr lang="en-US" sz="1800" smtClean="0">
                <a:ea typeface="ＭＳ Ｐゴシック" pitchFamily="26" charset="-128"/>
              </a:rPr>
              <a:t>One or more parameters need to be estimated from each observed choice (not enough degrees of freedom)</a:t>
            </a:r>
          </a:p>
          <a:p>
            <a:pPr lvl="1" eaLnBrk="1" hangingPunct="1">
              <a:lnSpc>
                <a:spcPct val="80000"/>
              </a:lnSpc>
            </a:pPr>
            <a:r>
              <a:rPr lang="en-US" sz="1800" smtClean="0">
                <a:ea typeface="ＭＳ Ｐゴシック" pitchFamily="26" charset="-128"/>
              </a:rPr>
              <a:t>May be difficult to defend it as science</a:t>
            </a:r>
          </a:p>
          <a:p>
            <a:pPr eaLnBrk="1" hangingPunct="1">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sldNum" sz="quarter" idx="12"/>
          </p:nvPr>
        </p:nvSpPr>
        <p:spPr>
          <a:noFill/>
        </p:spPr>
        <p:txBody>
          <a:bodyPr/>
          <a:lstStyle/>
          <a:p>
            <a:fld id="{EFB4F307-6D0A-41B4-8028-A4CB3533BE61}" type="slidenum">
              <a:rPr lang="en-US"/>
              <a:pPr/>
              <a:t>18</a:t>
            </a:fld>
            <a:endParaRPr lang="en-US"/>
          </a:p>
        </p:txBody>
      </p:sp>
      <p:sp>
        <p:nvSpPr>
          <p:cNvPr id="51203" name="Rectangle 2"/>
          <p:cNvSpPr>
            <a:spLocks noGrp="1" noChangeArrowheads="1"/>
          </p:cNvSpPr>
          <p:nvPr>
            <p:ph type="title"/>
          </p:nvPr>
        </p:nvSpPr>
        <p:spPr/>
        <p:txBody>
          <a:bodyPr/>
          <a:lstStyle/>
          <a:p>
            <a:r>
              <a:rPr lang="en-US" smtClean="0">
                <a:ea typeface="ＭＳ Ｐゴシック" pitchFamily="26" charset="-128"/>
              </a:rPr>
              <a:t>Micro-Level Summary</a:t>
            </a:r>
          </a:p>
        </p:txBody>
      </p:sp>
      <p:sp>
        <p:nvSpPr>
          <p:cNvPr id="51204" name="Rectangle 3"/>
          <p:cNvSpPr>
            <a:spLocks noGrp="1" noChangeArrowheads="1"/>
          </p:cNvSpPr>
          <p:nvPr>
            <p:ph type="body" idx="1"/>
          </p:nvPr>
        </p:nvSpPr>
        <p:spPr/>
        <p:txBody>
          <a:bodyPr/>
          <a:lstStyle/>
          <a:p>
            <a:pPr>
              <a:lnSpc>
                <a:spcPct val="90000"/>
              </a:lnSpc>
            </a:pPr>
            <a:r>
              <a:rPr lang="en-US" sz="2400" smtClean="0">
                <a:ea typeface="ＭＳ Ｐゴシック" pitchFamily="26" charset="-128"/>
              </a:rPr>
              <a:t>The micro-level evidence so far is not palatable to non-linear utility</a:t>
            </a:r>
          </a:p>
          <a:p>
            <a:pPr>
              <a:lnSpc>
                <a:spcPct val="90000"/>
              </a:lnSpc>
            </a:pPr>
            <a:r>
              <a:rPr lang="en-US" sz="2400" smtClean="0">
                <a:ea typeface="ＭＳ Ｐゴシック" pitchFamily="26" charset="-128"/>
              </a:rPr>
              <a:t>If non-linear utility </a:t>
            </a:r>
            <a:r>
              <a:rPr lang="en-US" sz="2400" i="1" smtClean="0">
                <a:ea typeface="ＭＳ Ｐゴシック" pitchFamily="26" charset="-128"/>
              </a:rPr>
              <a:t>u</a:t>
            </a:r>
            <a:r>
              <a:rPr lang="en-US" sz="2400" smtClean="0">
                <a:ea typeface="ＭＳ Ｐゴシック" pitchFamily="26" charset="-128"/>
              </a:rPr>
              <a:t> shifts arbitrarily even for a given individual and context, it seems to have little scientific value (attributing choices to themselves!) or arbitrary moods or spirits (outside the domain of science)</a:t>
            </a:r>
          </a:p>
          <a:p>
            <a:pPr>
              <a:lnSpc>
                <a:spcPct val="90000"/>
              </a:lnSpc>
            </a:pPr>
            <a:r>
              <a:rPr lang="en-US" sz="2400" smtClean="0">
                <a:ea typeface="ＭＳ Ｐゴシック" pitchFamily="26" charset="-128"/>
              </a:rPr>
              <a:t>Friedman and Savage (1948, p. 282) promise:</a:t>
            </a:r>
          </a:p>
          <a:p>
            <a:pPr lvl="1">
              <a:lnSpc>
                <a:spcPct val="90000"/>
              </a:lnSpc>
            </a:pPr>
            <a:r>
              <a:rPr lang="en-US" sz="2000" smtClean="0">
                <a:ea typeface="ＭＳ Ｐゴシック" pitchFamily="26" charset="-128"/>
              </a:rPr>
              <a:t>This special shape, which can be given a tolerably satisfactory interpretation (sec. 5), not only brings under the aegis of rational utility maximization much behavior that is ordinarily explained in other terms but also has implications about observable behavior not used in deriving it (sec. 6).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sldNum" sz="quarter" idx="12"/>
          </p:nvPr>
        </p:nvSpPr>
        <p:spPr>
          <a:noFill/>
        </p:spPr>
        <p:txBody>
          <a:bodyPr/>
          <a:lstStyle/>
          <a:p>
            <a:fld id="{9BC7D48E-5C0B-4DC6-9032-D2305914FEF5}" type="slidenum">
              <a:rPr lang="en-US"/>
              <a:pPr/>
              <a:t>19</a:t>
            </a:fld>
            <a:endParaRPr lang="en-US"/>
          </a:p>
        </p:txBody>
      </p:sp>
      <p:sp>
        <p:nvSpPr>
          <p:cNvPr id="53251"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3252"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A709B091-3CB2-4BB0-831C-CE86F590B6FC}" type="slidenum">
              <a:rPr lang="en-US" sz="1400"/>
              <a:pPr algn="r"/>
              <a:t>19</a:t>
            </a:fld>
            <a:endParaRPr lang="en-US" sz="1400"/>
          </a:p>
        </p:txBody>
      </p:sp>
      <p:sp>
        <p:nvSpPr>
          <p:cNvPr id="53253" name="Rectangle 2"/>
          <p:cNvSpPr>
            <a:spLocks noGrp="1" noChangeArrowheads="1"/>
          </p:cNvSpPr>
          <p:nvPr>
            <p:ph type="title"/>
          </p:nvPr>
        </p:nvSpPr>
        <p:spPr>
          <a:xfrm>
            <a:off x="685800" y="228600"/>
            <a:ext cx="7772400" cy="990600"/>
          </a:xfrm>
        </p:spPr>
        <p:txBody>
          <a:bodyPr/>
          <a:lstStyle/>
          <a:p>
            <a:pPr eaLnBrk="1" hangingPunct="1"/>
            <a:r>
              <a:rPr lang="en-US" sz="3600" smtClean="0">
                <a:ea typeface="ＭＳ Ｐゴシック" pitchFamily="26" charset="-128"/>
              </a:rPr>
              <a:t>Do We Have Macro Level Evidence?</a:t>
            </a:r>
          </a:p>
        </p:txBody>
      </p:sp>
      <p:sp>
        <p:nvSpPr>
          <p:cNvPr id="53254" name="Rectangle 3"/>
          <p:cNvSpPr>
            <a:spLocks noGrp="1" noChangeArrowheads="1"/>
          </p:cNvSpPr>
          <p:nvPr>
            <p:ph type="body" idx="1"/>
          </p:nvPr>
        </p:nvSpPr>
        <p:spPr>
          <a:xfrm>
            <a:off x="685800" y="1143000"/>
            <a:ext cx="7772400" cy="5486400"/>
          </a:xfrm>
        </p:spPr>
        <p:txBody>
          <a:bodyPr/>
          <a:lstStyle/>
          <a:p>
            <a:pPr eaLnBrk="1" hangingPunct="1">
              <a:lnSpc>
                <a:spcPct val="90000"/>
              </a:lnSpc>
            </a:pPr>
            <a:r>
              <a:rPr lang="en-US" smtClean="0">
                <a:ea typeface="ＭＳ Ｐゴシック" pitchFamily="26" charset="-128"/>
              </a:rPr>
              <a:t>Even if we cannot measure them at individual (micro) level, perhaps Bernoulli functions for “representative agents” (or population distribution across heterogeneous agents) can give us macro-level insights into important aspects of the economy and society, e.g., in:</a:t>
            </a:r>
          </a:p>
          <a:p>
            <a:pPr lvl="1" eaLnBrk="1" hangingPunct="1">
              <a:lnSpc>
                <a:spcPct val="90000"/>
              </a:lnSpc>
            </a:pPr>
            <a:r>
              <a:rPr lang="en-US" smtClean="0">
                <a:ea typeface="ＭＳ Ｐゴシック" pitchFamily="26" charset="-128"/>
              </a:rPr>
              <a:t>Stock Market</a:t>
            </a:r>
          </a:p>
          <a:p>
            <a:pPr lvl="1" eaLnBrk="1" hangingPunct="1">
              <a:lnSpc>
                <a:spcPct val="90000"/>
              </a:lnSpc>
            </a:pPr>
            <a:r>
              <a:rPr lang="en-US" smtClean="0">
                <a:ea typeface="ＭＳ Ｐゴシック" pitchFamily="26" charset="-128"/>
              </a:rPr>
              <a:t>Bond Market</a:t>
            </a:r>
          </a:p>
          <a:p>
            <a:pPr lvl="1" eaLnBrk="1" hangingPunct="1">
              <a:lnSpc>
                <a:spcPct val="90000"/>
              </a:lnSpc>
            </a:pPr>
            <a:r>
              <a:rPr lang="en-US" smtClean="0">
                <a:ea typeface="ＭＳ Ｐゴシック" pitchFamily="26" charset="-128"/>
              </a:rPr>
              <a:t>Insurance</a:t>
            </a:r>
          </a:p>
          <a:p>
            <a:pPr lvl="1" eaLnBrk="1" hangingPunct="1">
              <a:lnSpc>
                <a:spcPct val="90000"/>
              </a:lnSpc>
            </a:pPr>
            <a:r>
              <a:rPr lang="en-US" smtClean="0">
                <a:ea typeface="ＭＳ Ｐゴシック" pitchFamily="26" charset="-128"/>
              </a:rPr>
              <a:t>Gambling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p:cNvSpPr>
            <a:spLocks noGrp="1" noChangeArrowheads="1"/>
          </p:cNvSpPr>
          <p:nvPr>
            <p:ph type="sldNum" sz="quarter" idx="12"/>
          </p:nvPr>
        </p:nvSpPr>
        <p:spPr>
          <a:noFill/>
        </p:spPr>
        <p:txBody>
          <a:bodyPr/>
          <a:lstStyle/>
          <a:p>
            <a:fld id="{A64038B7-BF42-4D86-B0F7-833FAA949662}" type="slidenum">
              <a:rPr lang="en-US"/>
              <a:pPr/>
              <a:t>2</a:t>
            </a:fld>
            <a:endParaRPr lang="en-US"/>
          </a:p>
        </p:txBody>
      </p:sp>
      <p:sp>
        <p:nvSpPr>
          <p:cNvPr id="18436"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18437"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247D762-FDE6-433D-8175-E77234E0E472}" type="slidenum">
              <a:rPr lang="en-US" sz="1400"/>
              <a:pPr algn="r"/>
              <a:t>2</a:t>
            </a:fld>
            <a:endParaRPr lang="en-US" sz="1400"/>
          </a:p>
        </p:txBody>
      </p:sp>
      <p:sp>
        <p:nvSpPr>
          <p:cNvPr id="18438" name="Rectangle 2"/>
          <p:cNvSpPr>
            <a:spLocks noGrp="1" noChangeArrowheads="1"/>
          </p:cNvSpPr>
          <p:nvPr>
            <p:ph type="title"/>
          </p:nvPr>
        </p:nvSpPr>
        <p:spPr/>
        <p:txBody>
          <a:bodyPr/>
          <a:lstStyle/>
          <a:p>
            <a:pPr eaLnBrk="1" hangingPunct="1"/>
            <a:r>
              <a:rPr lang="en-US" smtClean="0">
                <a:ea typeface="ＭＳ Ｐゴシック" pitchFamily="26" charset="-128"/>
              </a:rPr>
              <a:t>Fire: Circa 1750 CE</a:t>
            </a:r>
          </a:p>
        </p:txBody>
      </p:sp>
      <p:sp>
        <p:nvSpPr>
          <p:cNvPr id="18439" name="Rectangle 3"/>
          <p:cNvSpPr>
            <a:spLocks noGrp="1" noChangeArrowheads="1"/>
          </p:cNvSpPr>
          <p:nvPr>
            <p:ph type="body" idx="1"/>
          </p:nvPr>
        </p:nvSpPr>
        <p:spPr/>
        <p:txBody>
          <a:bodyPr/>
          <a:lstStyle/>
          <a:p>
            <a:pPr eaLnBrk="1" hangingPunct="1">
              <a:lnSpc>
                <a:spcPct val="80000"/>
              </a:lnSpc>
            </a:pPr>
            <a:r>
              <a:rPr lang="en-US" sz="1800" smtClean="0">
                <a:ea typeface="ＭＳ Ｐゴシック" pitchFamily="26" charset="-128"/>
              </a:rPr>
              <a:t>Everyone knew fire to be an element</a:t>
            </a:r>
          </a:p>
          <a:p>
            <a:pPr lvl="1" eaLnBrk="1" hangingPunct="1">
              <a:lnSpc>
                <a:spcPct val="80000"/>
              </a:lnSpc>
            </a:pPr>
            <a:r>
              <a:rPr lang="en-US" sz="1600" smtClean="0">
                <a:ea typeface="ＭＳ Ｐゴシック" pitchFamily="26" charset="-128"/>
              </a:rPr>
              <a:t>In the preceding century, the precise scientific term phlogiston had replaced the vague,  Aristotelian label: fire.</a:t>
            </a:r>
          </a:p>
          <a:p>
            <a:pPr lvl="1" eaLnBrk="1" hangingPunct="1">
              <a:lnSpc>
                <a:spcPct val="80000"/>
              </a:lnSpc>
            </a:pPr>
            <a:r>
              <a:rPr lang="en-US" sz="1600" smtClean="0">
                <a:ea typeface="ＭＳ Ｐゴシック" pitchFamily="26" charset="-128"/>
              </a:rPr>
              <a:t>Johann Joachim Becher (1667): a fire-like element, later called phlogiston, was contained within combustible materials; released during combustion, leaving calx behind.</a:t>
            </a:r>
          </a:p>
          <a:p>
            <a:pPr eaLnBrk="1" hangingPunct="1">
              <a:lnSpc>
                <a:spcPct val="80000"/>
              </a:lnSpc>
            </a:pPr>
            <a:r>
              <a:rPr lang="en-US" sz="1800" smtClean="0">
                <a:ea typeface="ＭＳ Ｐゴシック" pitchFamily="26" charset="-128"/>
              </a:rPr>
              <a:t>What is the mass of this element? E.g., burning wood produced ashes:</a:t>
            </a:r>
          </a:p>
          <a:p>
            <a:pPr lvl="1" eaLnBrk="1" hangingPunct="1">
              <a:lnSpc>
                <a:spcPct val="80000"/>
              </a:lnSpc>
              <a:buFontTx/>
              <a:buNone/>
            </a:pPr>
            <a:r>
              <a:rPr lang="en-US" sz="1600" smtClean="0">
                <a:ea typeface="ＭＳ Ｐゴシック" pitchFamily="26" charset="-128"/>
              </a:rPr>
              <a:t> </a:t>
            </a:r>
          </a:p>
          <a:p>
            <a:pPr lvl="1" eaLnBrk="1" hangingPunct="1">
              <a:lnSpc>
                <a:spcPct val="80000"/>
              </a:lnSpc>
            </a:pPr>
            <a:endParaRPr lang="en-US" sz="1600" smtClean="0">
              <a:ea typeface="ＭＳ Ｐゴシック" pitchFamily="26" charset="-128"/>
            </a:endParaRPr>
          </a:p>
          <a:p>
            <a:pPr eaLnBrk="1" hangingPunct="1">
              <a:lnSpc>
                <a:spcPct val="80000"/>
              </a:lnSpc>
            </a:pPr>
            <a:r>
              <a:rPr lang="en-US" sz="1800" smtClean="0">
                <a:ea typeface="ＭＳ Ｐゴシック" pitchFamily="26" charset="-128"/>
                <a:sym typeface="Wingdings" pitchFamily="26" charset="2"/>
              </a:rPr>
              <a:t>But empirical problems arose with metals (mercury and magnesium):</a:t>
            </a:r>
            <a:r>
              <a:rPr lang="en-US" sz="1800" i="1" smtClean="0">
                <a:ea typeface="ＭＳ Ｐゴシック" pitchFamily="26" charset="-128"/>
                <a:sym typeface="Wingdings" pitchFamily="26" charset="2"/>
              </a:rPr>
              <a:t> </a:t>
            </a:r>
          </a:p>
          <a:p>
            <a:pPr eaLnBrk="1" hangingPunct="1">
              <a:lnSpc>
                <a:spcPct val="80000"/>
              </a:lnSpc>
            </a:pPr>
            <a:r>
              <a:rPr lang="en-US" sz="2000" i="1" smtClean="0">
                <a:ea typeface="ＭＳ Ｐゴシック" pitchFamily="26" charset="-128"/>
                <a:sym typeface="Wingdings" pitchFamily="26" charset="2"/>
              </a:rPr>
              <a:t>m</a:t>
            </a:r>
            <a:r>
              <a:rPr lang="en-US" sz="1200" i="1" smtClean="0">
                <a:ea typeface="ＭＳ Ｐゴシック" pitchFamily="26" charset="-128"/>
                <a:sym typeface="Wingdings" pitchFamily="26" charset="2"/>
              </a:rPr>
              <a:t>Hg</a:t>
            </a:r>
            <a:r>
              <a:rPr lang="en-US" sz="1800" smtClean="0">
                <a:ea typeface="ＭＳ Ｐゴシック" pitchFamily="26" charset="-128"/>
                <a:sym typeface="Wingdings" pitchFamily="26" charset="2"/>
              </a:rPr>
              <a:t> = </a:t>
            </a:r>
            <a:r>
              <a:rPr lang="en-US" sz="2000" i="1" smtClean="0">
                <a:ea typeface="ＭＳ Ｐゴシック" pitchFamily="26" charset="-128"/>
                <a:sym typeface="Wingdings" pitchFamily="26" charset="2"/>
              </a:rPr>
              <a:t>m</a:t>
            </a:r>
            <a:r>
              <a:rPr lang="en-US" sz="1400" i="1" smtClean="0">
                <a:ea typeface="ＭＳ Ｐゴシック" pitchFamily="26" charset="-128"/>
                <a:sym typeface="Wingdings" pitchFamily="26" charset="2"/>
              </a:rPr>
              <a:t>Calx</a:t>
            </a:r>
            <a:r>
              <a:rPr lang="en-US" sz="1800" smtClean="0">
                <a:ea typeface="ＭＳ Ｐゴシック" pitchFamily="26" charset="-128"/>
                <a:sym typeface="Wingdings" pitchFamily="26" charset="2"/>
              </a:rPr>
              <a:t> + </a:t>
            </a:r>
            <a:r>
              <a:rPr lang="en-US" sz="2400" i="1" smtClean="0">
                <a:ea typeface="ＭＳ Ｐゴシック" pitchFamily="26" charset="-128"/>
                <a:sym typeface="Wingdings" pitchFamily="26" charset="2"/>
              </a:rPr>
              <a:t>m</a:t>
            </a:r>
            <a:r>
              <a:rPr lang="en-US" sz="1600" i="1" smtClean="0">
                <a:ea typeface="ＭＳ Ｐゴシック" pitchFamily="26" charset="-128"/>
                <a:sym typeface="Wingdings" pitchFamily="26" charset="2"/>
              </a:rPr>
              <a:t>p</a:t>
            </a:r>
            <a:r>
              <a:rPr lang="en-US" sz="1800" smtClean="0">
                <a:ea typeface="ＭＳ Ｐゴシック" pitchFamily="26" charset="-128"/>
                <a:sym typeface="Wingdings" pitchFamily="26" charset="2"/>
              </a:rPr>
              <a:t> , and the calx weighs more than the metal…</a:t>
            </a:r>
          </a:p>
          <a:p>
            <a:pPr eaLnBrk="1" hangingPunct="1">
              <a:lnSpc>
                <a:spcPct val="80000"/>
              </a:lnSpc>
            </a:pPr>
            <a:r>
              <a:rPr lang="en-US" sz="1800" smtClean="0">
                <a:ea typeface="ＭＳ Ｐゴシック" pitchFamily="26" charset="-128"/>
                <a:sym typeface="Wingdings" pitchFamily="26" charset="2"/>
              </a:rPr>
              <a:t>Imagine the theme for an 18</a:t>
            </a:r>
            <a:r>
              <a:rPr lang="en-US" sz="1800" baseline="30000" smtClean="0">
                <a:ea typeface="ＭＳ Ｐゴシック" pitchFamily="26" charset="-128"/>
                <a:sym typeface="Wingdings" pitchFamily="26" charset="2"/>
              </a:rPr>
              <a:t>th</a:t>
            </a:r>
            <a:r>
              <a:rPr lang="en-US" sz="1800" smtClean="0">
                <a:ea typeface="ＭＳ Ｐゴシック" pitchFamily="26" charset="-128"/>
                <a:sym typeface="Wingdings" pitchFamily="26" charset="2"/>
              </a:rPr>
              <a:t> century chemistry conference:</a:t>
            </a:r>
          </a:p>
          <a:p>
            <a:pPr lvl="1" eaLnBrk="1" hangingPunct="1">
              <a:lnSpc>
                <a:spcPct val="80000"/>
              </a:lnSpc>
            </a:pPr>
            <a:r>
              <a:rPr lang="en-US" sz="1600" smtClean="0">
                <a:ea typeface="ＭＳ Ｐゴシック" pitchFamily="26" charset="-128"/>
                <a:sym typeface="Wingdings" pitchFamily="26" charset="2"/>
              </a:rPr>
              <a:t>How many varieties of phlogiston (with positive and negative mass)?</a:t>
            </a:r>
          </a:p>
          <a:p>
            <a:pPr lvl="1" eaLnBrk="1" hangingPunct="1">
              <a:lnSpc>
                <a:spcPct val="80000"/>
              </a:lnSpc>
            </a:pPr>
            <a:r>
              <a:rPr lang="en-US" sz="1600" smtClean="0">
                <a:ea typeface="ＭＳ Ｐゴシック" pitchFamily="26" charset="-128"/>
                <a:sym typeface="Wingdings" pitchFamily="26" charset="2"/>
              </a:rPr>
              <a:t>And not: what does it mean to have an element of matter with negative mass?</a:t>
            </a:r>
          </a:p>
          <a:p>
            <a:pPr lvl="1" eaLnBrk="1" hangingPunct="1">
              <a:lnSpc>
                <a:spcPct val="80000"/>
              </a:lnSpc>
            </a:pPr>
            <a:endParaRPr lang="en-US" sz="1600" smtClean="0">
              <a:ea typeface="ＭＳ Ｐゴシック" pitchFamily="26" charset="-128"/>
              <a:sym typeface="Wingdings" pitchFamily="26" charset="2"/>
            </a:endParaRPr>
          </a:p>
        </p:txBody>
      </p:sp>
      <p:sp>
        <p:nvSpPr>
          <p:cNvPr id="1844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de-DE"/>
          </a:p>
        </p:txBody>
      </p:sp>
      <p:graphicFrame>
        <p:nvGraphicFramePr>
          <p:cNvPr id="18434" name="Object 2"/>
          <p:cNvGraphicFramePr>
            <a:graphicFrameLocks noChangeAspect="1"/>
          </p:cNvGraphicFramePr>
          <p:nvPr/>
        </p:nvGraphicFramePr>
        <p:xfrm>
          <a:off x="1600200" y="3429000"/>
          <a:ext cx="3352800" cy="769938"/>
        </p:xfrm>
        <a:graphic>
          <a:graphicData uri="http://schemas.openxmlformats.org/presentationml/2006/ole">
            <p:oleObj spid="_x0000_s18434" name="Equation" r:id="rId4" imgW="863225" imgH="241195" progId="Equation.3">
              <p:embed/>
            </p:oleObj>
          </a:graphicData>
        </a:graphic>
      </p:graphicFrame>
      <p:sp>
        <p:nvSpPr>
          <p:cNvPr id="18441" name="Rectangle 6"/>
          <p:cNvSpPr>
            <a:spLocks noChangeArrowheads="1"/>
          </p:cNvSpPr>
          <p:nvPr/>
        </p:nvSpPr>
        <p:spPr bwMode="auto">
          <a:xfrm>
            <a:off x="0" y="238125"/>
            <a:ext cx="9144000" cy="0"/>
          </a:xfrm>
          <a:prstGeom prst="rect">
            <a:avLst/>
          </a:prstGeom>
          <a:noFill/>
          <a:ln w="9525">
            <a:noFill/>
            <a:miter lim="800000"/>
            <a:headEnd/>
            <a:tailEnd/>
          </a:ln>
        </p:spPr>
        <p:txBody>
          <a:bodyPr wrap="none" anchor="ctr">
            <a:spAutoFit/>
          </a:bodyPr>
          <a:lstStyle/>
          <a:p>
            <a:pPr eaLnBrk="0" hangingPunct="0"/>
            <a:endParaRPr 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sldNum" sz="quarter" idx="12"/>
          </p:nvPr>
        </p:nvSpPr>
        <p:spPr>
          <a:noFill/>
        </p:spPr>
        <p:txBody>
          <a:bodyPr/>
          <a:lstStyle/>
          <a:p>
            <a:fld id="{1050C0EC-42CE-48DD-BE06-B957901F8E97}" type="slidenum">
              <a:rPr lang="en-US"/>
              <a:pPr/>
              <a:t>20</a:t>
            </a:fld>
            <a:endParaRPr lang="en-US"/>
          </a:p>
        </p:txBody>
      </p:sp>
      <p:sp>
        <p:nvSpPr>
          <p:cNvPr id="5529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530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BDFD853-92D4-4C43-ADCB-E59206418378}" type="slidenum">
              <a:rPr lang="en-US" sz="1400"/>
              <a:pPr algn="r"/>
              <a:t>20</a:t>
            </a:fld>
            <a:endParaRPr lang="en-US" sz="1400"/>
          </a:p>
        </p:txBody>
      </p:sp>
      <p:sp>
        <p:nvSpPr>
          <p:cNvPr id="55301" name="Rectangle 2"/>
          <p:cNvSpPr>
            <a:spLocks noGrp="1" noChangeArrowheads="1"/>
          </p:cNvSpPr>
          <p:nvPr>
            <p:ph type="title"/>
          </p:nvPr>
        </p:nvSpPr>
        <p:spPr/>
        <p:txBody>
          <a:bodyPr/>
          <a:lstStyle/>
          <a:p>
            <a:pPr eaLnBrk="1" hangingPunct="1"/>
            <a:r>
              <a:rPr lang="en-US" sz="4000" smtClean="0">
                <a:ea typeface="ＭＳ Ｐゴシック" pitchFamily="26" charset="-128"/>
              </a:rPr>
              <a:t>Portfolio Theory and Stock Market</a:t>
            </a:r>
          </a:p>
        </p:txBody>
      </p:sp>
      <p:sp>
        <p:nvSpPr>
          <p:cNvPr id="55302"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Portfolio theory built on the assumption of risk preferences (Markowitz)</a:t>
            </a:r>
          </a:p>
          <a:p>
            <a:pPr eaLnBrk="1" hangingPunct="1">
              <a:lnSpc>
                <a:spcPct val="80000"/>
              </a:lnSpc>
            </a:pPr>
            <a:r>
              <a:rPr lang="en-US" sz="2400" smtClean="0">
                <a:ea typeface="ＭＳ Ｐゴシック" pitchFamily="26" charset="-128"/>
              </a:rPr>
              <a:t>A special interpretation of risk (dispersion of outcomes) which is at variance with the interpretation of risk in many other fields (harm and uncertainty); possibly for mathematical convenience</a:t>
            </a:r>
          </a:p>
          <a:p>
            <a:pPr>
              <a:lnSpc>
                <a:spcPct val="90000"/>
              </a:lnSpc>
            </a:pPr>
            <a:r>
              <a:rPr lang="en-US" sz="2400" smtClean="0">
                <a:ea typeface="ＭＳ Ｐゴシック" pitchFamily="26" charset="-128"/>
              </a:rPr>
              <a:t>In equilibrium, mean return on a security is proportional to its market risk (Sharpe 1964, Lintner 1965)</a:t>
            </a:r>
          </a:p>
          <a:p>
            <a:pPr eaLnBrk="1" hangingPunct="1">
              <a:lnSpc>
                <a:spcPct val="80000"/>
              </a:lnSpc>
            </a:pPr>
            <a:r>
              <a:rPr lang="en-US" sz="2400" smtClean="0">
                <a:ea typeface="ＭＳ Ｐゴシック" pitchFamily="26" charset="-128"/>
              </a:rPr>
              <a:t>Risk-return trade-off is a foundation result in finance taught to students for almost five decades</a:t>
            </a:r>
          </a:p>
          <a:p>
            <a:pPr eaLnBrk="1" hangingPunct="1">
              <a:lnSpc>
                <a:spcPct val="80000"/>
              </a:lnSpc>
            </a:pPr>
            <a:r>
              <a:rPr lang="en-US" sz="2400" smtClean="0">
                <a:ea typeface="ＭＳ Ｐゴシック" pitchFamily="26" charset="-128"/>
              </a:rPr>
              <a:t>Supporting evidence from voluminous transactions and return data?</a:t>
            </a:r>
          </a:p>
          <a:p>
            <a:pPr eaLnBrk="1" hangingPunct="1">
              <a:lnSpc>
                <a:spcPct val="80000"/>
              </a:lnSpc>
            </a:pPr>
            <a:endParaRPr lang="en-US" sz="2400" smtClean="0">
              <a:ea typeface="ＭＳ Ｐゴシック" pitchFamily="26"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6"/>
          <p:cNvSpPr>
            <a:spLocks noGrp="1" noChangeArrowheads="1"/>
          </p:cNvSpPr>
          <p:nvPr>
            <p:ph type="sldNum" sz="quarter" idx="12"/>
          </p:nvPr>
        </p:nvSpPr>
        <p:spPr>
          <a:noFill/>
        </p:spPr>
        <p:txBody>
          <a:bodyPr/>
          <a:lstStyle/>
          <a:p>
            <a:fld id="{82A39B11-E69D-4BAE-A6AF-96F45E6F4870}" type="slidenum">
              <a:rPr lang="en-US"/>
              <a:pPr/>
              <a:t>21</a:t>
            </a:fld>
            <a:endParaRPr lang="en-US"/>
          </a:p>
        </p:txBody>
      </p:sp>
      <p:sp>
        <p:nvSpPr>
          <p:cNvPr id="57348"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7349"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D9EFAE23-48DC-43DE-AC96-AF1865482E87}" type="slidenum">
              <a:rPr lang="en-US" sz="1400"/>
              <a:pPr algn="r"/>
              <a:t>21</a:t>
            </a:fld>
            <a:endParaRPr lang="en-US" sz="1400"/>
          </a:p>
        </p:txBody>
      </p:sp>
      <p:sp>
        <p:nvSpPr>
          <p:cNvPr id="57350" name="Rectangle 6"/>
          <p:cNvSpPr>
            <a:spLocks noGrp="1" noChangeArrowheads="1"/>
          </p:cNvSpPr>
          <p:nvPr>
            <p:ph type="title"/>
          </p:nvPr>
        </p:nvSpPr>
        <p:spPr/>
        <p:txBody>
          <a:bodyPr/>
          <a:lstStyle/>
          <a:p>
            <a:pPr eaLnBrk="1" hangingPunct="1"/>
            <a:r>
              <a:rPr lang="en-US" sz="2400" b="1" smtClean="0">
                <a:ea typeface="ＭＳ Ｐゴシック" pitchFamily="26" charset="-128"/>
              </a:rPr>
              <a:t>Evidence from Stock Market on Risk and Return</a:t>
            </a:r>
            <a:br>
              <a:rPr lang="en-US" sz="2400" b="1" smtClean="0">
                <a:ea typeface="ＭＳ Ｐゴシック" pitchFamily="26" charset="-128"/>
              </a:rPr>
            </a:br>
            <a:r>
              <a:rPr lang="en-US" sz="2400" b="1" smtClean="0">
                <a:ea typeface="ＭＳ Ｐゴシック" pitchFamily="26" charset="-128"/>
              </a:rPr>
              <a:t>(</a:t>
            </a:r>
            <a:r>
              <a:rPr lang="en-US" sz="2400" smtClean="0">
                <a:ea typeface="ＭＳ Ｐゴシック" pitchFamily="26" charset="-128"/>
              </a:rPr>
              <a:t>Source: Prepared by authors from data in Black (1992, Exhibits 3 and 4)</a:t>
            </a:r>
          </a:p>
        </p:txBody>
      </p:sp>
      <p:graphicFrame>
        <p:nvGraphicFramePr>
          <p:cNvPr id="57346" name="Object 2"/>
          <p:cNvGraphicFramePr>
            <a:graphicFrameLocks noChangeAspect="1"/>
          </p:cNvGraphicFramePr>
          <p:nvPr>
            <p:ph idx="1"/>
          </p:nvPr>
        </p:nvGraphicFramePr>
        <p:xfrm>
          <a:off x="1447800" y="1963738"/>
          <a:ext cx="6324600" cy="4200525"/>
        </p:xfrm>
        <a:graphic>
          <a:graphicData uri="http://schemas.openxmlformats.org/presentationml/2006/ole">
            <p:oleObj spid="_x0000_s57346" name="Chart" r:id="rId4" imgW="4876800" imgH="3238500" progId="Excel.Char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6"/>
          <p:cNvSpPr>
            <a:spLocks noGrp="1" noChangeArrowheads="1"/>
          </p:cNvSpPr>
          <p:nvPr>
            <p:ph type="sldNum" sz="quarter" idx="12"/>
          </p:nvPr>
        </p:nvSpPr>
        <p:spPr>
          <a:noFill/>
        </p:spPr>
        <p:txBody>
          <a:bodyPr/>
          <a:lstStyle/>
          <a:p>
            <a:fld id="{57A331EA-1C5E-4F67-AD02-2566C1A4C5A8}" type="slidenum">
              <a:rPr lang="en-US"/>
              <a:pPr/>
              <a:t>22</a:t>
            </a:fld>
            <a:endParaRPr lang="en-US"/>
          </a:p>
        </p:txBody>
      </p:sp>
      <p:sp>
        <p:nvSpPr>
          <p:cNvPr id="59396"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9397"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89444A0-211B-4C26-BA23-6C56D56A65BE}" type="slidenum">
              <a:rPr lang="en-US" sz="1400"/>
              <a:pPr algn="r"/>
              <a:t>22</a:t>
            </a:fld>
            <a:endParaRPr lang="en-US" sz="1400"/>
          </a:p>
        </p:txBody>
      </p:sp>
      <p:sp>
        <p:nvSpPr>
          <p:cNvPr id="59398" name="Rectangle 6"/>
          <p:cNvSpPr>
            <a:spLocks noGrp="1" noChangeArrowheads="1"/>
          </p:cNvSpPr>
          <p:nvPr>
            <p:ph type="title"/>
          </p:nvPr>
        </p:nvSpPr>
        <p:spPr/>
        <p:txBody>
          <a:bodyPr/>
          <a:lstStyle/>
          <a:p>
            <a:pPr eaLnBrk="1" hangingPunct="1"/>
            <a:r>
              <a:rPr lang="en-US" sz="2400" b="1" smtClean="0">
                <a:ea typeface="ＭＳ Ｐゴシック" pitchFamily="26" charset="-128"/>
              </a:rPr>
              <a:t>Evidence from Stock Market on Risk and Return</a:t>
            </a:r>
            <a:br>
              <a:rPr lang="en-US" sz="2400" b="1" smtClean="0">
                <a:ea typeface="ＭＳ Ｐゴシック" pitchFamily="26" charset="-128"/>
              </a:rPr>
            </a:br>
            <a:r>
              <a:rPr lang="en-US" sz="2400" b="1" smtClean="0">
                <a:ea typeface="ＭＳ Ｐゴシック" pitchFamily="26" charset="-128"/>
              </a:rPr>
              <a:t>(</a:t>
            </a:r>
            <a:r>
              <a:rPr lang="en-US" sz="2400" smtClean="0">
                <a:ea typeface="ＭＳ Ｐゴシック" pitchFamily="26" charset="-128"/>
              </a:rPr>
              <a:t>Source: Prepared by authors from data in Black (1992, Exhibits 3 and 4)</a:t>
            </a:r>
          </a:p>
        </p:txBody>
      </p:sp>
      <p:graphicFrame>
        <p:nvGraphicFramePr>
          <p:cNvPr id="59394" name="Object 2"/>
          <p:cNvGraphicFramePr>
            <a:graphicFrameLocks noChangeAspect="1"/>
          </p:cNvGraphicFramePr>
          <p:nvPr>
            <p:ph idx="1"/>
          </p:nvPr>
        </p:nvGraphicFramePr>
        <p:xfrm>
          <a:off x="1295400" y="1862138"/>
          <a:ext cx="6400800" cy="4251325"/>
        </p:xfrm>
        <a:graphic>
          <a:graphicData uri="http://schemas.openxmlformats.org/presentationml/2006/ole">
            <p:oleObj spid="_x0000_s59394" name="Chart" r:id="rId4" imgW="4876800" imgH="3238500" progId="Excel.Char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sldNum" sz="quarter" idx="12"/>
          </p:nvPr>
        </p:nvSpPr>
        <p:spPr>
          <a:noFill/>
        </p:spPr>
        <p:txBody>
          <a:bodyPr/>
          <a:lstStyle/>
          <a:p>
            <a:fld id="{484FC05C-126B-4651-B270-724FD55E0AC0}" type="slidenum">
              <a:rPr lang="en-US"/>
              <a:pPr/>
              <a:t>23</a:t>
            </a:fld>
            <a:endParaRPr lang="en-US"/>
          </a:p>
        </p:txBody>
      </p:sp>
      <p:sp>
        <p:nvSpPr>
          <p:cNvPr id="6144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144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F7DCCB9-DBF1-45B0-A9A3-C5BEA30A6612}" type="slidenum">
              <a:rPr lang="en-US" sz="1400"/>
              <a:pPr algn="r"/>
              <a:t>23</a:t>
            </a:fld>
            <a:endParaRPr lang="en-US" sz="1400"/>
          </a:p>
        </p:txBody>
      </p:sp>
      <p:sp>
        <p:nvSpPr>
          <p:cNvPr id="61445" name="Rectangle 2"/>
          <p:cNvSpPr>
            <a:spLocks noGrp="1" noChangeArrowheads="1"/>
          </p:cNvSpPr>
          <p:nvPr>
            <p:ph type="title"/>
          </p:nvPr>
        </p:nvSpPr>
        <p:spPr>
          <a:xfrm>
            <a:off x="685800" y="381000"/>
            <a:ext cx="7772400" cy="914400"/>
          </a:xfrm>
        </p:spPr>
        <p:txBody>
          <a:bodyPr/>
          <a:lstStyle/>
          <a:p>
            <a:pPr eaLnBrk="1" hangingPunct="1"/>
            <a:r>
              <a:rPr lang="en-US" smtClean="0">
                <a:ea typeface="ＭＳ Ｐゴシック" pitchFamily="26" charset="-128"/>
              </a:rPr>
              <a:t>Consensus in Finance?</a:t>
            </a:r>
          </a:p>
        </p:txBody>
      </p:sp>
      <p:sp>
        <p:nvSpPr>
          <p:cNvPr id="61446" name="Rectangle 3"/>
          <p:cNvSpPr>
            <a:spLocks noGrp="1" noChangeArrowheads="1"/>
          </p:cNvSpPr>
          <p:nvPr>
            <p:ph type="body" idx="1"/>
          </p:nvPr>
        </p:nvSpPr>
        <p:spPr>
          <a:xfrm>
            <a:off x="609600" y="1219200"/>
            <a:ext cx="7772400" cy="4495800"/>
          </a:xfrm>
        </p:spPr>
        <p:txBody>
          <a:bodyPr/>
          <a:lstStyle/>
          <a:p>
            <a:pPr>
              <a:lnSpc>
                <a:spcPct val="70000"/>
              </a:lnSpc>
            </a:pPr>
            <a:r>
              <a:rPr lang="en-US" sz="2400" smtClean="0">
                <a:ea typeface="ＭＳ Ｐゴシック" pitchFamily="26" charset="-128"/>
              </a:rPr>
              <a:t>“Our tests do not support the most basic prediction of the Sharpe-Lintner-Black model, that average stock returns are positively related to market betas. “(Fama and French 1992, p. 428)</a:t>
            </a:r>
          </a:p>
          <a:p>
            <a:pPr eaLnBrk="1" hangingPunct="1">
              <a:lnSpc>
                <a:spcPct val="80000"/>
              </a:lnSpc>
            </a:pPr>
            <a:r>
              <a:rPr lang="en-US" sz="2400" smtClean="0">
                <a:ea typeface="ＭＳ Ｐゴシック" pitchFamily="26" charset="-128"/>
              </a:rPr>
              <a:t>“Since William Sharpe published his seminal paper on CAPM (capital asset pricing model), researchers have subjected the model to numerous empirical tests. Early on, most of these tests seem to support the CAPM’s main predictions. Over time, however, evidence mounted indicating that the CAPM had serious flaws.”  (Smart, Magginson and Gitman 2004, pp. 210-212).</a:t>
            </a:r>
          </a:p>
          <a:p>
            <a:pPr eaLnBrk="1" hangingPunct="1">
              <a:lnSpc>
                <a:spcPct val="80000"/>
              </a:lnSpc>
            </a:pPr>
            <a:r>
              <a:rPr lang="en-US" sz="2400" smtClean="0">
                <a:ea typeface="ＭＳ Ｐゴシック" pitchFamily="26" charset="-128"/>
              </a:rPr>
              <a:t>“What is going on here? It is hard to say. …One thing is for sure. It will be very hard to reject the CAPM beyond all reasonable doubt.” (Brealy &amp; Myers, pp. 187-8). Note the reversal of Fisher-Neyman-Pearson hypothesis testing framework (failure to reject the null interpreted as evidence in favor of the null?)</a:t>
            </a:r>
          </a:p>
          <a:p>
            <a:pPr marL="37931725" lvl="1" indent="-37474525"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ea typeface="ＭＳ Ｐゴシック" pitchFamily="26" charset="-128"/>
              </a:rPr>
              <a:t>Consensus in Finance (contd.)</a:t>
            </a:r>
          </a:p>
        </p:txBody>
      </p:sp>
      <p:sp>
        <p:nvSpPr>
          <p:cNvPr id="63491" name="Content Placeholder 2"/>
          <p:cNvSpPr>
            <a:spLocks noGrp="1"/>
          </p:cNvSpPr>
          <p:nvPr>
            <p:ph idx="1"/>
          </p:nvPr>
        </p:nvSpPr>
        <p:spPr/>
        <p:txBody>
          <a:bodyPr/>
          <a:lstStyle/>
          <a:p>
            <a:pPr>
              <a:lnSpc>
                <a:spcPct val="70000"/>
              </a:lnSpc>
            </a:pPr>
            <a:r>
              <a:rPr lang="en-US" sz="2600" smtClean="0">
                <a:ea typeface="ＭＳ Ｐゴシック" pitchFamily="26" charset="-128"/>
              </a:rPr>
              <a:t>“…do not feel that the evidence for discarding beta is clear cut and overwhelming” (Chan and Lokanishok 1993)</a:t>
            </a:r>
          </a:p>
          <a:p>
            <a:r>
              <a:rPr lang="en-US" sz="2600" smtClean="0">
                <a:ea typeface="ＭＳ Ｐゴシック" pitchFamily="26" charset="-128"/>
              </a:rPr>
              <a:t>“…despite widely differing specifications and estimation techniques, most studies find a weak or negative relation. Examples include French, Schwert and Stambaugh (1987), Campbell (1987), Glosten, Jagannathan and Runkle (1993), Whitelaw (1994), Goyal and Santa-Clara (2003) and Lettau and Ludvigson (2003).” Guo &amp; Whitelaw 2003.</a:t>
            </a:r>
          </a:p>
          <a:p>
            <a:pPr>
              <a:lnSpc>
                <a:spcPct val="70000"/>
              </a:lnSpc>
            </a:pPr>
            <a:r>
              <a:rPr lang="en-US" sz="2600" smtClean="0">
                <a:ea typeface="ＭＳ Ｐゴシック" pitchFamily="26" charset="-128"/>
              </a:rPr>
              <a:t>Few doubts raised about the existence of concave utility functions</a:t>
            </a:r>
          </a:p>
        </p:txBody>
      </p:sp>
      <p:sp>
        <p:nvSpPr>
          <p:cNvPr id="4" name="Footer Placeholder 3"/>
          <p:cNvSpPr>
            <a:spLocks noGrp="1"/>
          </p:cNvSpPr>
          <p:nvPr>
            <p:ph type="ftr" sz="quarter" idx="11"/>
          </p:nvPr>
        </p:nvSpPr>
        <p:spPr/>
        <p:txBody>
          <a:bodyPr/>
          <a:lstStyle/>
          <a:p>
            <a:r>
              <a:rPr lang="en-US" smtClean="0">
                <a:latin typeface="Times New Roman" pitchFamily="26" charset="0"/>
                <a:ea typeface="ＭＳ Ｐゴシック" pitchFamily="26" charset="-128"/>
              </a:rPr>
              <a:t>Risky Curves</a:t>
            </a:r>
          </a:p>
        </p:txBody>
      </p:sp>
      <p:sp>
        <p:nvSpPr>
          <p:cNvPr id="63493" name="Slide Number Placeholder 4"/>
          <p:cNvSpPr>
            <a:spLocks noGrp="1"/>
          </p:cNvSpPr>
          <p:nvPr>
            <p:ph type="sldNum" sz="quarter" idx="12"/>
          </p:nvPr>
        </p:nvSpPr>
        <p:spPr>
          <a:noFill/>
        </p:spPr>
        <p:txBody>
          <a:bodyPr/>
          <a:lstStyle/>
          <a:p>
            <a:fld id="{B7E15737-B334-4FD8-8ACB-1EFB5CE81BBD}" type="slidenum">
              <a:rPr lang="en-US"/>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a:spLocks noGrp="1" noChangeArrowheads="1"/>
          </p:cNvSpPr>
          <p:nvPr>
            <p:ph type="sldNum" sz="quarter" idx="12"/>
          </p:nvPr>
        </p:nvSpPr>
        <p:spPr>
          <a:noFill/>
        </p:spPr>
        <p:txBody>
          <a:bodyPr/>
          <a:lstStyle/>
          <a:p>
            <a:fld id="{433268F7-565C-407F-AF3F-3EC7C6D2C548}" type="slidenum">
              <a:rPr lang="en-US"/>
              <a:pPr/>
              <a:t>25</a:t>
            </a:fld>
            <a:endParaRPr lang="en-US"/>
          </a:p>
        </p:txBody>
      </p:sp>
      <p:sp>
        <p:nvSpPr>
          <p:cNvPr id="64515" name="Rectangle 2"/>
          <p:cNvSpPr>
            <a:spLocks noGrp="1" noChangeArrowheads="1"/>
          </p:cNvSpPr>
          <p:nvPr>
            <p:ph type="title"/>
          </p:nvPr>
        </p:nvSpPr>
        <p:spPr/>
        <p:txBody>
          <a:bodyPr/>
          <a:lstStyle/>
          <a:p>
            <a:r>
              <a:rPr lang="en-US" smtClean="0">
                <a:ea typeface="ＭＳ Ｐゴシック" pitchFamily="26" charset="-128"/>
              </a:rPr>
              <a:t>Equity Risk Premium Puzzle</a:t>
            </a:r>
          </a:p>
        </p:txBody>
      </p:sp>
      <p:sp>
        <p:nvSpPr>
          <p:cNvPr id="64516" name="Rectangle 3"/>
          <p:cNvSpPr>
            <a:spLocks noGrp="1" noChangeArrowheads="1"/>
          </p:cNvSpPr>
          <p:nvPr>
            <p:ph type="body" idx="1"/>
          </p:nvPr>
        </p:nvSpPr>
        <p:spPr/>
        <p:txBody>
          <a:bodyPr/>
          <a:lstStyle/>
          <a:p>
            <a:pPr>
              <a:lnSpc>
                <a:spcPct val="90000"/>
              </a:lnSpc>
            </a:pPr>
            <a:r>
              <a:rPr lang="en-US" sz="2800" smtClean="0">
                <a:ea typeface="ＭＳ Ｐゴシック" pitchFamily="26" charset="-128"/>
              </a:rPr>
              <a:t>Theoretical predictions of equilibrium equity risk premium are an order of magnitude smaller than what has been observed during the past 100 years (Mehra and Prescott 1985)</a:t>
            </a:r>
          </a:p>
          <a:p>
            <a:pPr>
              <a:lnSpc>
                <a:spcPct val="90000"/>
              </a:lnSpc>
            </a:pPr>
            <a:r>
              <a:rPr lang="en-US" sz="2800" smtClean="0">
                <a:ea typeface="ＭＳ Ｐゴシック" pitchFamily="26" charset="-128"/>
              </a:rPr>
              <a:t>Recommendations of market risk premiums vary widely across finance text books; US mean 6.0, Europe mean 5.3, 3.6 in Denmark, 10.9 in Mexico, average within country range 7.4, average std 2.4% for 33 countries (Fernandez 2010)</a:t>
            </a:r>
          </a:p>
          <a:p>
            <a:pPr>
              <a:lnSpc>
                <a:spcPct val="90000"/>
              </a:lnSpc>
            </a:pPr>
            <a:r>
              <a:rPr lang="en-US" sz="2800" smtClean="0">
                <a:ea typeface="ＭＳ Ｐゴシック" pitchFamily="26" charset="-128"/>
              </a:rPr>
              <a:t>No explanation/consensus in finance, behavioral or otherwise</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Grp="1" noChangeArrowheads="1"/>
          </p:cNvSpPr>
          <p:nvPr>
            <p:ph type="sldNum" sz="quarter" idx="12"/>
          </p:nvPr>
        </p:nvSpPr>
        <p:spPr>
          <a:noFill/>
        </p:spPr>
        <p:txBody>
          <a:bodyPr/>
          <a:lstStyle/>
          <a:p>
            <a:fld id="{2E1A5883-80DB-4F08-B3D8-3802FB98B333}" type="slidenum">
              <a:rPr lang="en-US"/>
              <a:pPr/>
              <a:t>26</a:t>
            </a:fld>
            <a:endParaRPr lang="en-US"/>
          </a:p>
        </p:txBody>
      </p:sp>
      <p:sp>
        <p:nvSpPr>
          <p:cNvPr id="6656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656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AD5F480-1DF9-4FC0-B133-9421FACB2FB2}" type="slidenum">
              <a:rPr lang="en-US" sz="1400"/>
              <a:pPr algn="r"/>
              <a:t>26</a:t>
            </a:fld>
            <a:endParaRPr lang="en-US" sz="1400"/>
          </a:p>
        </p:txBody>
      </p:sp>
      <p:sp>
        <p:nvSpPr>
          <p:cNvPr id="66565" name="Rectangle 2"/>
          <p:cNvSpPr>
            <a:spLocks noGrp="1" noChangeArrowheads="1"/>
          </p:cNvSpPr>
          <p:nvPr>
            <p:ph type="title"/>
          </p:nvPr>
        </p:nvSpPr>
        <p:spPr/>
        <p:txBody>
          <a:bodyPr/>
          <a:lstStyle/>
          <a:p>
            <a:pPr eaLnBrk="1" hangingPunct="1"/>
            <a:r>
              <a:rPr lang="en-US" smtClean="0">
                <a:ea typeface="ＭＳ Ｐゴシック" pitchFamily="26" charset="-128"/>
              </a:rPr>
              <a:t>The Bond Market</a:t>
            </a:r>
          </a:p>
        </p:txBody>
      </p:sp>
      <p:sp>
        <p:nvSpPr>
          <p:cNvPr id="66566" name="Rectangle 3"/>
          <p:cNvSpPr>
            <a:spLocks noGrp="1" noChangeArrowheads="1"/>
          </p:cNvSpPr>
          <p:nvPr>
            <p:ph type="body" idx="1"/>
          </p:nvPr>
        </p:nvSpPr>
        <p:spPr>
          <a:xfrm>
            <a:off x="685800" y="1676400"/>
            <a:ext cx="7772400" cy="4419600"/>
          </a:xfrm>
        </p:spPr>
        <p:txBody>
          <a:bodyPr/>
          <a:lstStyle/>
          <a:p>
            <a:pPr eaLnBrk="1" hangingPunct="1">
              <a:lnSpc>
                <a:spcPct val="80000"/>
              </a:lnSpc>
            </a:pPr>
            <a:r>
              <a:rPr lang="en-US" sz="2200" smtClean="0">
                <a:ea typeface="ＭＳ Ｐゴシック" pitchFamily="26" charset="-128"/>
              </a:rPr>
              <a:t>Unlike the stock market, most analyses of risk in the bond market still use the “possibility of harm” concept of risk</a:t>
            </a:r>
          </a:p>
          <a:p>
            <a:pPr eaLnBrk="1" hangingPunct="1">
              <a:lnSpc>
                <a:spcPct val="80000"/>
              </a:lnSpc>
            </a:pPr>
            <a:r>
              <a:rPr lang="en-US" sz="2200" smtClean="0">
                <a:ea typeface="ＭＳ Ｐゴシック" pitchFamily="26" charset="-128"/>
              </a:rPr>
              <a:t>Popular bond ratings (Moody’s and Standard &amp; Poor’s) not based on dispersion measure of risk</a:t>
            </a:r>
          </a:p>
          <a:p>
            <a:pPr eaLnBrk="1" hangingPunct="1">
              <a:lnSpc>
                <a:spcPct val="80000"/>
              </a:lnSpc>
            </a:pPr>
            <a:r>
              <a:rPr lang="en-US" sz="2200" smtClean="0">
                <a:ea typeface="ＭＳ Ｐゴシック" pitchFamily="26" charset="-128"/>
              </a:rPr>
              <a:t>Even with (dispersion) risk neutral investors, one should expect to see a higher promised yield on higher risk (lower rated) bonds</a:t>
            </a:r>
          </a:p>
          <a:p>
            <a:pPr eaLnBrk="1" hangingPunct="1">
              <a:lnSpc>
                <a:spcPct val="80000"/>
              </a:lnSpc>
            </a:pPr>
            <a:r>
              <a:rPr lang="en-US" sz="2200" smtClean="0">
                <a:ea typeface="ＭＳ Ｐゴシック" pitchFamily="26" charset="-128"/>
              </a:rPr>
              <a:t>Lawrence Fisher (1959) model, based on default risk and marketability explains 74 percent of the variability of bond yields in excess of treasury securities</a:t>
            </a:r>
          </a:p>
          <a:p>
            <a:pPr lvl="1" eaLnBrk="1" hangingPunct="1">
              <a:lnSpc>
                <a:spcPct val="80000"/>
              </a:lnSpc>
            </a:pPr>
            <a:r>
              <a:rPr lang="en-US" sz="2000" smtClean="0">
                <a:ea typeface="ＭＳ Ｐゴシック" pitchFamily="26" charset="-128"/>
              </a:rPr>
              <a:t>No role for concavity of utility function</a:t>
            </a:r>
          </a:p>
          <a:p>
            <a:pPr lvl="1" eaLnBrk="1" hangingPunct="1">
              <a:lnSpc>
                <a:spcPct val="80000"/>
              </a:lnSpc>
            </a:pPr>
            <a:r>
              <a:rPr lang="en-US" sz="2000" smtClean="0">
                <a:ea typeface="ＭＳ Ｐゴシック" pitchFamily="26" charset="-128"/>
              </a:rPr>
              <a:t>Altman (1989) finds monotonic link between bond ratings and returns net of defaults which is not consistent with CAPM</a:t>
            </a:r>
          </a:p>
          <a:p>
            <a:pPr lvl="1" eaLnBrk="1" hangingPunct="1">
              <a:lnSpc>
                <a:spcPct val="80000"/>
              </a:lnSpc>
            </a:pPr>
            <a:r>
              <a:rPr lang="en-US" sz="2000" smtClean="0">
                <a:ea typeface="ＭＳ Ｐゴシック" pitchFamily="26" charset="-128"/>
              </a:rPr>
              <a:t>Many explanations available; most do not require concave utilities</a:t>
            </a:r>
          </a:p>
          <a:p>
            <a:pPr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a:spLocks noGrp="1" noChangeArrowheads="1"/>
          </p:cNvSpPr>
          <p:nvPr>
            <p:ph type="sldNum" sz="quarter" idx="12"/>
          </p:nvPr>
        </p:nvSpPr>
        <p:spPr>
          <a:noFill/>
        </p:spPr>
        <p:txBody>
          <a:bodyPr/>
          <a:lstStyle/>
          <a:p>
            <a:fld id="{39AAA468-10B4-46CC-A7FB-F66C43C20B1D}" type="slidenum">
              <a:rPr lang="en-US"/>
              <a:pPr/>
              <a:t>27</a:t>
            </a:fld>
            <a:endParaRPr lang="en-US"/>
          </a:p>
        </p:txBody>
      </p:sp>
      <p:sp>
        <p:nvSpPr>
          <p:cNvPr id="68611"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8612"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51E6990-C8D9-449F-B70E-5CB6FD896098}" type="slidenum">
              <a:rPr lang="en-US" sz="1400"/>
              <a:pPr algn="r"/>
              <a:t>27</a:t>
            </a:fld>
            <a:endParaRPr lang="en-US" sz="1400"/>
          </a:p>
        </p:txBody>
      </p:sp>
      <p:sp>
        <p:nvSpPr>
          <p:cNvPr id="68613" name="Rectangle 2"/>
          <p:cNvSpPr>
            <a:spLocks noGrp="1" noChangeArrowheads="1"/>
          </p:cNvSpPr>
          <p:nvPr>
            <p:ph type="title"/>
          </p:nvPr>
        </p:nvSpPr>
        <p:spPr/>
        <p:txBody>
          <a:bodyPr/>
          <a:lstStyle/>
          <a:p>
            <a:pPr eaLnBrk="1" hangingPunct="1"/>
            <a:r>
              <a:rPr lang="en-US" smtClean="0">
                <a:ea typeface="ＭＳ Ｐゴシック" pitchFamily="26" charset="-128"/>
              </a:rPr>
              <a:t>Insurance</a:t>
            </a:r>
          </a:p>
        </p:txBody>
      </p:sp>
      <p:sp>
        <p:nvSpPr>
          <p:cNvPr id="68614"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Most common basis for theories of risk aversion</a:t>
            </a:r>
          </a:p>
          <a:p>
            <a:pPr eaLnBrk="1" hangingPunct="1">
              <a:lnSpc>
                <a:spcPct val="80000"/>
              </a:lnSpc>
            </a:pPr>
            <a:r>
              <a:rPr lang="en-US" sz="2000" smtClean="0">
                <a:ea typeface="ＭＳ Ｐゴシック" pitchFamily="26" charset="-128"/>
              </a:rPr>
              <a:t>But risk aversion is only one possible explanation for why people buy insurance</a:t>
            </a:r>
          </a:p>
          <a:p>
            <a:pPr eaLnBrk="1" hangingPunct="1">
              <a:lnSpc>
                <a:spcPct val="80000"/>
              </a:lnSpc>
            </a:pPr>
            <a:r>
              <a:rPr lang="en-US" sz="2000" smtClean="0">
                <a:ea typeface="ＭＳ Ｐゴシック" pitchFamily="26" charset="-128"/>
              </a:rPr>
              <a:t>Alternatives include</a:t>
            </a:r>
          </a:p>
          <a:p>
            <a:pPr lvl="1" eaLnBrk="1" hangingPunct="1">
              <a:lnSpc>
                <a:spcPct val="80000"/>
              </a:lnSpc>
            </a:pPr>
            <a:r>
              <a:rPr lang="en-US" sz="2000" smtClean="0">
                <a:ea typeface="ＭＳ Ｐゴシック" pitchFamily="26" charset="-128"/>
              </a:rPr>
              <a:t>Concave net payoffs (see later)</a:t>
            </a:r>
          </a:p>
          <a:p>
            <a:pPr lvl="1" eaLnBrk="1" hangingPunct="1">
              <a:lnSpc>
                <a:spcPct val="80000"/>
              </a:lnSpc>
            </a:pPr>
            <a:r>
              <a:rPr lang="en-US" sz="2000" smtClean="0">
                <a:ea typeface="ＭＳ Ｐゴシック" pitchFamily="26" charset="-128"/>
              </a:rPr>
              <a:t>Legal requirements</a:t>
            </a:r>
          </a:p>
          <a:p>
            <a:pPr lvl="1" eaLnBrk="1" hangingPunct="1">
              <a:lnSpc>
                <a:spcPct val="80000"/>
              </a:lnSpc>
            </a:pPr>
            <a:r>
              <a:rPr lang="en-US" sz="2000" smtClean="0">
                <a:ea typeface="ＭＳ Ｐゴシック" pitchFamily="26" charset="-128"/>
              </a:rPr>
              <a:t>Social pressure and conventions (not seen in primitive societies, insurance sales and marketing)</a:t>
            </a:r>
          </a:p>
          <a:p>
            <a:pPr lvl="1" eaLnBrk="1" hangingPunct="1">
              <a:lnSpc>
                <a:spcPct val="80000"/>
              </a:lnSpc>
            </a:pPr>
            <a:r>
              <a:rPr lang="en-US" sz="2000" smtClean="0">
                <a:ea typeface="ＭＳ Ｐゴシック" pitchFamily="26" charset="-128"/>
              </a:rPr>
              <a:t>Simplifying planning for contingencies</a:t>
            </a:r>
          </a:p>
          <a:p>
            <a:pPr eaLnBrk="1" hangingPunct="1">
              <a:lnSpc>
                <a:spcPct val="80000"/>
              </a:lnSpc>
            </a:pPr>
            <a:r>
              <a:rPr lang="en-US" sz="2000" smtClean="0">
                <a:ea typeface="ＭＳ Ｐゴシック" pitchFamily="26" charset="-128"/>
              </a:rPr>
              <a:t>Amazingly—insurance is inconsistent with the currently popular prospect theory that predicts that people would pay to bear (dispersion) uncertainty in loss domains!</a:t>
            </a:r>
          </a:p>
          <a:p>
            <a:pPr eaLnBrk="1" hangingPunct="1">
              <a:lnSpc>
                <a:spcPct val="80000"/>
              </a:lnSpc>
            </a:pPr>
            <a:r>
              <a:rPr lang="en-US" sz="2000" smtClean="0">
                <a:ea typeface="ＭＳ Ｐゴシック" pitchFamily="26" charset="-128"/>
              </a:rPr>
              <a:t>One sided nature of insurance suggests appropriateness of applying option theory here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a:spLocks noGrp="1" noChangeArrowheads="1"/>
          </p:cNvSpPr>
          <p:nvPr>
            <p:ph type="sldNum" sz="quarter" idx="12"/>
          </p:nvPr>
        </p:nvSpPr>
        <p:spPr>
          <a:noFill/>
        </p:spPr>
        <p:txBody>
          <a:bodyPr/>
          <a:lstStyle/>
          <a:p>
            <a:fld id="{4F4EEFE5-D77D-4ABF-966F-56557CAAD48A}" type="slidenum">
              <a:rPr lang="en-US"/>
              <a:pPr/>
              <a:t>28</a:t>
            </a:fld>
            <a:endParaRPr lang="en-US"/>
          </a:p>
        </p:txBody>
      </p:sp>
      <p:sp>
        <p:nvSpPr>
          <p:cNvPr id="7065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066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F8B58EA-E9CC-4528-AB0C-92B9FB20F89F}" type="slidenum">
              <a:rPr lang="en-US" sz="1400"/>
              <a:pPr algn="r"/>
              <a:t>28</a:t>
            </a:fld>
            <a:endParaRPr lang="en-US" sz="1400"/>
          </a:p>
        </p:txBody>
      </p:sp>
      <p:sp>
        <p:nvSpPr>
          <p:cNvPr id="70661" name="Rectangle 2"/>
          <p:cNvSpPr>
            <a:spLocks noGrp="1" noChangeArrowheads="1"/>
          </p:cNvSpPr>
          <p:nvPr>
            <p:ph type="title"/>
          </p:nvPr>
        </p:nvSpPr>
        <p:spPr>
          <a:xfrm>
            <a:off x="685800" y="609600"/>
            <a:ext cx="7772400" cy="685800"/>
          </a:xfrm>
        </p:spPr>
        <p:txBody>
          <a:bodyPr/>
          <a:lstStyle/>
          <a:p>
            <a:pPr eaLnBrk="1" hangingPunct="1"/>
            <a:r>
              <a:rPr lang="en-US" smtClean="0">
                <a:ea typeface="ＭＳ Ｐゴシック" pitchFamily="26" charset="-128"/>
              </a:rPr>
              <a:t>Gambling</a:t>
            </a:r>
          </a:p>
        </p:txBody>
      </p:sp>
      <p:sp>
        <p:nvSpPr>
          <p:cNvPr id="70662" name="Rectangle 3"/>
          <p:cNvSpPr>
            <a:spLocks noGrp="1" noChangeArrowheads="1"/>
          </p:cNvSpPr>
          <p:nvPr>
            <p:ph type="body" idx="1"/>
          </p:nvPr>
        </p:nvSpPr>
        <p:spPr>
          <a:xfrm>
            <a:off x="685800" y="1371600"/>
            <a:ext cx="7772400" cy="4724400"/>
          </a:xfrm>
        </p:spPr>
        <p:txBody>
          <a:bodyPr/>
          <a:lstStyle/>
          <a:p>
            <a:pPr>
              <a:lnSpc>
                <a:spcPct val="70000"/>
              </a:lnSpc>
            </a:pPr>
            <a:r>
              <a:rPr lang="en-US" sz="2200" smtClean="0">
                <a:ea typeface="ＭＳ Ｐゴシック" pitchFamily="26" charset="-128"/>
              </a:rPr>
              <a:t>Extensive use of curved utility functions to generate facile but inconsistent explanations of gambling</a:t>
            </a:r>
          </a:p>
          <a:p>
            <a:pPr>
              <a:lnSpc>
                <a:spcPct val="70000"/>
              </a:lnSpc>
            </a:pPr>
            <a:r>
              <a:rPr lang="en-US" sz="2200" smtClean="0">
                <a:ea typeface="ＭＳ Ｐゴシック" pitchFamily="26" charset="-128"/>
              </a:rPr>
              <a:t>The same people also buy insurance</a:t>
            </a:r>
          </a:p>
          <a:p>
            <a:pPr>
              <a:lnSpc>
                <a:spcPct val="70000"/>
              </a:lnSpc>
            </a:pPr>
            <a:r>
              <a:rPr lang="en-US" sz="2200" smtClean="0">
                <a:ea typeface="ＭＳ Ｐゴシック" pitchFamily="26" charset="-128"/>
              </a:rPr>
              <a:t>We could not find estimates or predictions of actual individual or aggregate behavior using Friedman and Savage or Markowitz type of utility functions with multiple points of inflection; no identification of parameters or laws that determine these parameters</a:t>
            </a:r>
          </a:p>
          <a:p>
            <a:pPr>
              <a:lnSpc>
                <a:spcPct val="70000"/>
              </a:lnSpc>
            </a:pPr>
            <a:r>
              <a:rPr lang="en-US" sz="2200" smtClean="0">
                <a:ea typeface="ＭＳ Ｐゴシック" pitchFamily="26" charset="-128"/>
              </a:rPr>
              <a:t>Marshall (1984), Figure 6: Optimal fair bet involves only two  outcomes </a:t>
            </a:r>
            <a:r>
              <a:rPr lang="en-US" sz="2200" i="1" smtClean="0">
                <a:ea typeface="ＭＳ Ｐゴシック" pitchFamily="26" charset="-128"/>
              </a:rPr>
              <a:t>a</a:t>
            </a:r>
            <a:r>
              <a:rPr lang="en-US" sz="2200" smtClean="0">
                <a:ea typeface="ＭＳ Ｐゴシック" pitchFamily="26" charset="-128"/>
              </a:rPr>
              <a:t> and </a:t>
            </a:r>
            <a:r>
              <a:rPr lang="en-US" sz="2200" i="1" smtClean="0">
                <a:ea typeface="ＭＳ Ｐゴシック" pitchFamily="26" charset="-128"/>
              </a:rPr>
              <a:t>d</a:t>
            </a:r>
            <a:r>
              <a:rPr lang="en-US" sz="2200" smtClean="0">
                <a:ea typeface="ＭＳ Ｐゴシック" pitchFamily="26" charset="-128"/>
              </a:rPr>
              <a:t> in FS the utility function</a:t>
            </a:r>
          </a:p>
          <a:p>
            <a:pPr>
              <a:lnSpc>
                <a:spcPct val="70000"/>
              </a:lnSpc>
            </a:pPr>
            <a:r>
              <a:rPr lang="en-US" sz="2200" smtClean="0">
                <a:ea typeface="ＭＳ Ｐゴシック" pitchFamily="26" charset="-128"/>
              </a:rPr>
              <a:t>Nonmonetary motivations behind gambling (emotional, social, addictive, compulsive, entertainment aspects of gambling)</a:t>
            </a:r>
          </a:p>
          <a:p>
            <a:pPr>
              <a:lnSpc>
                <a:spcPct val="70000"/>
              </a:lnSpc>
            </a:pPr>
            <a:r>
              <a:rPr lang="en-US" sz="2200" smtClean="0">
                <a:ea typeface="ＭＳ Ｐゴシック" pitchFamily="26" charset="-128"/>
              </a:rPr>
              <a:t>Utility curvature rarely appears in serious scientific analyses of gambling in any field (or in design of gambling systems)</a:t>
            </a:r>
          </a:p>
          <a:p>
            <a:pPr lvl="1">
              <a:lnSpc>
                <a:spcPct val="70000"/>
              </a:lnSpc>
            </a:pPr>
            <a:r>
              <a:rPr lang="en-US" sz="2000" smtClean="0">
                <a:ea typeface="ＭＳ Ｐゴシック" pitchFamily="26" charset="-128"/>
              </a:rPr>
              <a:t>In economics, gambling is just assumed away to have been generated by convex but unobservable utility function (effectively treating utility function as a plug for observed behavior)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sldNum" sz="quarter" idx="12"/>
          </p:nvPr>
        </p:nvSpPr>
        <p:spPr>
          <a:noFill/>
        </p:spPr>
        <p:txBody>
          <a:bodyPr/>
          <a:lstStyle/>
          <a:p>
            <a:fld id="{2EF9BD3F-6654-49AE-8C3E-BD73E28B96DD}" type="slidenum">
              <a:rPr lang="en-US"/>
              <a:pPr/>
              <a:t>29</a:t>
            </a:fld>
            <a:endParaRPr lang="en-US"/>
          </a:p>
        </p:txBody>
      </p:sp>
      <p:sp>
        <p:nvSpPr>
          <p:cNvPr id="7270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270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3BA3F746-3A32-438A-B33F-D111245EA459}" type="slidenum">
              <a:rPr lang="en-US" sz="1400"/>
              <a:pPr algn="r"/>
              <a:t>29</a:t>
            </a:fld>
            <a:endParaRPr lang="en-US" sz="1400"/>
          </a:p>
        </p:txBody>
      </p:sp>
      <p:sp>
        <p:nvSpPr>
          <p:cNvPr id="72709" name="Rectangle 2"/>
          <p:cNvSpPr>
            <a:spLocks noGrp="1" noChangeArrowheads="1"/>
          </p:cNvSpPr>
          <p:nvPr>
            <p:ph type="title"/>
          </p:nvPr>
        </p:nvSpPr>
        <p:spPr/>
        <p:txBody>
          <a:bodyPr/>
          <a:lstStyle/>
          <a:p>
            <a:pPr eaLnBrk="1" hangingPunct="1"/>
            <a:r>
              <a:rPr lang="en-US" smtClean="0">
                <a:ea typeface="ＭＳ Ｐゴシック" pitchFamily="26" charset="-128"/>
              </a:rPr>
              <a:t>Where Does This Leave Us?</a:t>
            </a:r>
          </a:p>
        </p:txBody>
      </p:sp>
      <p:sp>
        <p:nvSpPr>
          <p:cNvPr id="72710" name="Rectangle 3"/>
          <p:cNvSpPr>
            <a:spLocks noGrp="1" noChangeArrowheads="1"/>
          </p:cNvSpPr>
          <p:nvPr>
            <p:ph type="body" idx="1"/>
          </p:nvPr>
        </p:nvSpPr>
        <p:spPr/>
        <p:txBody>
          <a:bodyPr/>
          <a:lstStyle/>
          <a:p>
            <a:pPr>
              <a:lnSpc>
                <a:spcPct val="90000"/>
              </a:lnSpc>
            </a:pPr>
            <a:r>
              <a:rPr lang="en-US" sz="2400" smtClean="0">
                <a:ea typeface="ＭＳ Ｐゴシック" pitchFamily="26" charset="-128"/>
              </a:rPr>
              <a:t>At individual level, curved utility functions have remained beyond scientific measurement and validation (from any given perspective—universal, a few basic types, demographic, population distribution, idiosyncratic, or idiosyncratic context dependent)—so far</a:t>
            </a:r>
          </a:p>
          <a:p>
            <a:pPr>
              <a:lnSpc>
                <a:spcPct val="90000"/>
              </a:lnSpc>
            </a:pPr>
            <a:r>
              <a:rPr lang="en-US" sz="2400" smtClean="0">
                <a:ea typeface="ＭＳ Ｐゴシック" pitchFamily="26" charset="-128"/>
              </a:rPr>
              <a:t>At macro level, few phenomena are explained by an assumption of a universal risk attitude of “representative” agents or population distribution of heterogeneous agents</a:t>
            </a:r>
          </a:p>
          <a:p>
            <a:pPr>
              <a:lnSpc>
                <a:spcPct val="90000"/>
              </a:lnSpc>
            </a:pPr>
            <a:r>
              <a:rPr lang="en-US" sz="2400" smtClean="0">
                <a:ea typeface="ＭＳ Ｐゴシック" pitchFamily="26" charset="-128"/>
              </a:rPr>
              <a:t>What, then, is the substance behind the concept of risk attitudes? In what sense is it “real” or scientific?</a:t>
            </a:r>
          </a:p>
          <a:p>
            <a:pPr eaLnBrk="1" hangingPunct="1">
              <a:lnSpc>
                <a:spcPct val="90000"/>
              </a:lnSpc>
            </a:pPr>
            <a:r>
              <a:rPr lang="en-US" sz="2400" smtClean="0">
                <a:ea typeface="ＭＳ Ｐゴシック" pitchFamily="26" charset="-128"/>
              </a:rPr>
              <a:t>How useful has it been, and what insights might it yield into economic phenomena in the future? If so, how?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sldNum" sz="quarter" idx="12"/>
          </p:nvPr>
        </p:nvSpPr>
        <p:spPr>
          <a:noFill/>
        </p:spPr>
        <p:txBody>
          <a:bodyPr/>
          <a:lstStyle/>
          <a:p>
            <a:fld id="{B0B243DD-74BA-4761-AF66-01EA446F8287}" type="slidenum">
              <a:rPr lang="en-US"/>
              <a:pPr/>
              <a:t>3</a:t>
            </a:fld>
            <a:endParaRPr lang="en-US"/>
          </a:p>
        </p:txBody>
      </p:sp>
      <p:sp>
        <p:nvSpPr>
          <p:cNvPr id="2048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048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151B1421-C09B-4CF6-B85D-73ADAB287D43}" type="slidenum">
              <a:rPr lang="en-US" sz="1400"/>
              <a:pPr algn="r"/>
              <a:t>3</a:t>
            </a:fld>
            <a:endParaRPr lang="en-US" sz="1400"/>
          </a:p>
        </p:txBody>
      </p:sp>
      <p:sp>
        <p:nvSpPr>
          <p:cNvPr id="20485" name="Rectangle 2"/>
          <p:cNvSpPr>
            <a:spLocks noGrp="1" noChangeArrowheads="1"/>
          </p:cNvSpPr>
          <p:nvPr>
            <p:ph type="title"/>
          </p:nvPr>
        </p:nvSpPr>
        <p:spPr/>
        <p:txBody>
          <a:bodyPr/>
          <a:lstStyle/>
          <a:p>
            <a:pPr eaLnBrk="1" hangingPunct="1"/>
            <a:r>
              <a:rPr lang="en-US" sz="4000" smtClean="0">
                <a:ea typeface="ＭＳ Ｐゴシック" pitchFamily="26" charset="-128"/>
              </a:rPr>
              <a:t>Risk Preferences: Circa 2000 CE</a:t>
            </a:r>
          </a:p>
        </p:txBody>
      </p:sp>
      <p:sp>
        <p:nvSpPr>
          <p:cNvPr id="20486"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Everyone knows that people have risk preferences.</a:t>
            </a:r>
          </a:p>
          <a:p>
            <a:pPr lvl="1" eaLnBrk="1" hangingPunct="1">
              <a:lnSpc>
                <a:spcPct val="80000"/>
              </a:lnSpc>
            </a:pPr>
            <a:r>
              <a:rPr lang="en-US" sz="1800" smtClean="0">
                <a:ea typeface="ＭＳ Ｐゴシック" pitchFamily="26" charset="-128"/>
              </a:rPr>
              <a:t>In recent decades, more precise scientific labels have come into vogue: expected utility theory and the Bernoulli function.</a:t>
            </a:r>
          </a:p>
          <a:p>
            <a:pPr eaLnBrk="1" hangingPunct="1">
              <a:lnSpc>
                <a:spcPct val="80000"/>
              </a:lnSpc>
            </a:pPr>
            <a:r>
              <a:rPr lang="en-US" sz="2000" smtClean="0">
                <a:ea typeface="ＭＳ Ｐゴシック" pitchFamily="26" charset="-128"/>
              </a:rPr>
              <a:t>Measuring the curvature so we can predict behavior in novel risky situations has proved to be elusive </a:t>
            </a:r>
          </a:p>
          <a:p>
            <a:pPr lvl="1" eaLnBrk="1" hangingPunct="1">
              <a:lnSpc>
                <a:spcPct val="80000"/>
              </a:lnSpc>
            </a:pPr>
            <a:r>
              <a:rPr lang="en-US" sz="1800" smtClean="0">
                <a:ea typeface="ＭＳ Ｐゴシック" pitchFamily="26" charset="-128"/>
              </a:rPr>
              <a:t>Portfolio choice etc. usually suggest concave functions</a:t>
            </a:r>
          </a:p>
          <a:p>
            <a:pPr lvl="1" eaLnBrk="1" hangingPunct="1">
              <a:lnSpc>
                <a:spcPct val="80000"/>
              </a:lnSpc>
            </a:pPr>
            <a:r>
              <a:rPr lang="en-US" sz="1800" smtClean="0">
                <a:ea typeface="ＭＳ Ｐゴシック" pitchFamily="26" charset="-128"/>
              </a:rPr>
              <a:t>But gambling suggests convexity, …</a:t>
            </a:r>
          </a:p>
          <a:p>
            <a:pPr lvl="1" eaLnBrk="1" hangingPunct="1">
              <a:lnSpc>
                <a:spcPct val="80000"/>
              </a:lnSpc>
            </a:pPr>
            <a:r>
              <a:rPr lang="en-US" sz="1800" smtClean="0">
                <a:ea typeface="ＭＳ Ｐゴシック" pitchFamily="26" charset="-128"/>
              </a:rPr>
              <a:t>Extreme differences on the degree of curvature inferred from data (equity risk premium puzzle, Mehra and Prescott)</a:t>
            </a:r>
          </a:p>
          <a:p>
            <a:pPr lvl="1" eaLnBrk="1" hangingPunct="1">
              <a:lnSpc>
                <a:spcPct val="80000"/>
              </a:lnSpc>
            </a:pPr>
            <a:r>
              <a:rPr lang="en-US" sz="1800" smtClean="0">
                <a:ea typeface="ＭＳ Ｐゴシック" pitchFamily="26" charset="-128"/>
              </a:rPr>
              <a:t>Possibility of segmented Bernoulli functions with different curvatures, reference points, and kinks, distortions of probability, etc.</a:t>
            </a:r>
          </a:p>
          <a:p>
            <a:pPr eaLnBrk="1" hangingPunct="1">
              <a:lnSpc>
                <a:spcPct val="80000"/>
              </a:lnSpc>
            </a:pPr>
            <a:r>
              <a:rPr lang="en-US" sz="2000" smtClean="0">
                <a:ea typeface="ＭＳ Ｐゴシック" pitchFamily="26" charset="-128"/>
              </a:rPr>
              <a:t>Can we straighten it out…. Perhaps.</a:t>
            </a:r>
          </a:p>
          <a:p>
            <a:pPr eaLnBrk="1" hangingPunct="1">
              <a:lnSpc>
                <a:spcPct val="80000"/>
              </a:lnSpc>
            </a:pPr>
            <a:r>
              <a:rPr lang="en-US" sz="2000" smtClean="0">
                <a:ea typeface="ＭＳ Ｐゴシック" pitchFamily="26" charset="-128"/>
              </a:rPr>
              <a:t>Can we establish “risk preference” as an explanation of observed choice behavior under uncertainty?</a:t>
            </a:r>
          </a:p>
          <a:p>
            <a:pPr lvl="1" eaLnBrk="1" hangingPunct="1">
              <a:lnSpc>
                <a:spcPct val="80000"/>
              </a:lnSpc>
            </a:pPr>
            <a:r>
              <a:rPr lang="en-US" sz="1800" smtClean="0">
                <a:ea typeface="ＭＳ Ｐゴシック" pitchFamily="26" charset="-128"/>
              </a:rPr>
              <a:t>As opposed to a description of observed choices</a:t>
            </a:r>
          </a:p>
          <a:p>
            <a:pPr lvl="1"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sldNum" sz="quarter" idx="12"/>
          </p:nvPr>
        </p:nvSpPr>
        <p:spPr>
          <a:noFill/>
        </p:spPr>
        <p:txBody>
          <a:bodyPr/>
          <a:lstStyle/>
          <a:p>
            <a:fld id="{DA02F8B6-7345-4F79-A238-1CBE1EEA2955}" type="slidenum">
              <a:rPr lang="en-US"/>
              <a:pPr/>
              <a:t>30</a:t>
            </a:fld>
            <a:endParaRPr lang="en-US"/>
          </a:p>
        </p:txBody>
      </p:sp>
      <p:sp>
        <p:nvSpPr>
          <p:cNvPr id="74755" name="Rectangle 2"/>
          <p:cNvSpPr>
            <a:spLocks noGrp="1" noChangeArrowheads="1"/>
          </p:cNvSpPr>
          <p:nvPr>
            <p:ph type="title"/>
          </p:nvPr>
        </p:nvSpPr>
        <p:spPr/>
        <p:txBody>
          <a:bodyPr/>
          <a:lstStyle/>
          <a:p>
            <a:r>
              <a:rPr lang="en-US" smtClean="0">
                <a:ea typeface="ＭＳ Ｐゴシック" pitchFamily="26" charset="-128"/>
              </a:rPr>
              <a:t>Occam’s Razor</a:t>
            </a:r>
          </a:p>
        </p:txBody>
      </p:sp>
      <p:sp>
        <p:nvSpPr>
          <p:cNvPr id="74756"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Utility functions are neither deduced from fundamental propositions, nor observed directly</a:t>
            </a:r>
          </a:p>
          <a:p>
            <a:pPr>
              <a:lnSpc>
                <a:spcPct val="80000"/>
              </a:lnSpc>
            </a:pPr>
            <a:r>
              <a:rPr lang="en-US" sz="2200" smtClean="0">
                <a:ea typeface="ＭＳ Ｐゴシック" pitchFamily="26" charset="-128"/>
              </a:rPr>
              <a:t>They are inferred from observed behavior</a:t>
            </a:r>
          </a:p>
          <a:p>
            <a:pPr>
              <a:lnSpc>
                <a:spcPct val="80000"/>
              </a:lnSpc>
            </a:pPr>
            <a:r>
              <a:rPr lang="en-US" sz="2200" smtClean="0">
                <a:ea typeface="ＭＳ Ｐゴシック" pitchFamily="26" charset="-128"/>
              </a:rPr>
              <a:t>Scientific value of inferred functions derives from their usefulness in organizing and predicting out-of-sample observations</a:t>
            </a:r>
          </a:p>
          <a:p>
            <a:pPr>
              <a:lnSpc>
                <a:spcPct val="80000"/>
              </a:lnSpc>
            </a:pPr>
            <a:r>
              <a:rPr lang="en-US" sz="2200" smtClean="0">
                <a:ea typeface="ＭＳ Ｐゴシック" pitchFamily="26" charset="-128"/>
              </a:rPr>
              <a:t>Sufficient stability and consistency is necessary for scientific value</a:t>
            </a:r>
          </a:p>
          <a:p>
            <a:pPr>
              <a:lnSpc>
                <a:spcPct val="80000"/>
              </a:lnSpc>
            </a:pPr>
            <a:r>
              <a:rPr lang="en-US" sz="2200" smtClean="0">
                <a:ea typeface="ＭＳ Ｐゴシック" pitchFamily="26" charset="-128"/>
              </a:rPr>
              <a:t>Nonlinear Bernoulli functions, in spite of multiple degrees of freedom, do not seem, after more than six decades of intensive investigation, to have an established advantage over simple linear function</a:t>
            </a:r>
          </a:p>
          <a:p>
            <a:pPr>
              <a:lnSpc>
                <a:spcPct val="80000"/>
              </a:lnSpc>
            </a:pPr>
            <a:r>
              <a:rPr lang="en-US" sz="2200" smtClean="0">
                <a:ea typeface="ＭＳ Ｐゴシック" pitchFamily="26" charset="-128"/>
              </a:rPr>
              <a:t>Principle of parsimony (Occam’s Razor) favors linear function, </a:t>
            </a:r>
            <a:r>
              <a:rPr lang="en-US" sz="2200" i="1" smtClean="0">
                <a:ea typeface="ＭＳ Ｐゴシック" pitchFamily="26" charset="-128"/>
              </a:rPr>
              <a:t>ceteris paribus</a:t>
            </a:r>
            <a:endParaRPr lang="en-US" sz="2200" smtClean="0">
              <a:ea typeface="ＭＳ Ｐゴシック" pitchFamily="26" charset="-128"/>
            </a:endParaRPr>
          </a:p>
          <a:p>
            <a:pPr>
              <a:lnSpc>
                <a:spcPct val="80000"/>
              </a:lnSpc>
            </a:pPr>
            <a:endParaRPr lang="en-US" sz="2200" smtClean="0">
              <a:ea typeface="ＭＳ Ｐゴシック" pitchFamily="26"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a:spLocks noGrp="1" noChangeArrowheads="1"/>
          </p:cNvSpPr>
          <p:nvPr>
            <p:ph type="sldNum" sz="quarter" idx="12"/>
          </p:nvPr>
        </p:nvSpPr>
        <p:spPr>
          <a:noFill/>
        </p:spPr>
        <p:txBody>
          <a:bodyPr/>
          <a:lstStyle/>
          <a:p>
            <a:fld id="{496AD650-6AB1-41CD-98F2-1AC7891BF515}" type="slidenum">
              <a:rPr lang="en-US"/>
              <a:pPr/>
              <a:t>31</a:t>
            </a:fld>
            <a:endParaRPr lang="en-US"/>
          </a:p>
        </p:txBody>
      </p:sp>
      <p:sp>
        <p:nvSpPr>
          <p:cNvPr id="7680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680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E228E244-28DC-42D7-8714-29E9DFD155AD}" type="slidenum">
              <a:rPr lang="en-US" sz="1400"/>
              <a:pPr algn="r"/>
              <a:t>31</a:t>
            </a:fld>
            <a:endParaRPr lang="en-US" sz="1400"/>
          </a:p>
        </p:txBody>
      </p:sp>
      <p:sp>
        <p:nvSpPr>
          <p:cNvPr id="76805" name="Rectangle 2"/>
          <p:cNvSpPr>
            <a:spLocks noGrp="1" noChangeArrowheads="1"/>
          </p:cNvSpPr>
          <p:nvPr>
            <p:ph type="title"/>
          </p:nvPr>
        </p:nvSpPr>
        <p:spPr/>
        <p:txBody>
          <a:bodyPr/>
          <a:lstStyle/>
          <a:p>
            <a:pPr eaLnBrk="1" hangingPunct="1"/>
            <a:r>
              <a:rPr lang="en-US" sz="3600" smtClean="0">
                <a:ea typeface="ＭＳ Ｐゴシック" pitchFamily="26" charset="-128"/>
              </a:rPr>
              <a:t>Looking Forward: What Can We Do?</a:t>
            </a:r>
          </a:p>
        </p:txBody>
      </p:sp>
      <p:sp>
        <p:nvSpPr>
          <p:cNvPr id="76806"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Return to the first principles: DM chooses the most preferred of the available opportunities</a:t>
            </a:r>
          </a:p>
          <a:p>
            <a:pPr eaLnBrk="1" hangingPunct="1">
              <a:lnSpc>
                <a:spcPct val="80000"/>
              </a:lnSpc>
            </a:pPr>
            <a:r>
              <a:rPr lang="en-US" sz="2400" smtClean="0">
                <a:ea typeface="ＭＳ Ｐゴシック" pitchFamily="26" charset="-128"/>
              </a:rPr>
              <a:t>Simplest possible assumption about utility—linear utility so EU </a:t>
            </a:r>
            <a:r>
              <a:rPr lang="en-US" sz="2400" smtClean="0">
                <a:ea typeface="ＭＳ Ｐゴシック" pitchFamily="26" charset="-128"/>
                <a:cs typeface="Times New Roman" pitchFamily="26" charset="0"/>
              </a:rPr>
              <a:t>≡ EV.</a:t>
            </a:r>
          </a:p>
          <a:p>
            <a:pPr eaLnBrk="1" hangingPunct="1">
              <a:lnSpc>
                <a:spcPct val="80000"/>
              </a:lnSpc>
            </a:pPr>
            <a:r>
              <a:rPr lang="en-US" sz="2400" smtClean="0">
                <a:ea typeface="ＭＳ Ｐゴシック" pitchFamily="26" charset="-128"/>
                <a:cs typeface="Times New Roman" pitchFamily="26" charset="0"/>
              </a:rPr>
              <a:t>Careful analysis of opportunity sets and choose the highest expected value alternative</a:t>
            </a:r>
          </a:p>
          <a:p>
            <a:pPr eaLnBrk="1" hangingPunct="1">
              <a:lnSpc>
                <a:spcPct val="80000"/>
              </a:lnSpc>
            </a:pPr>
            <a:r>
              <a:rPr lang="en-US" sz="2400" smtClean="0">
                <a:ea typeface="ＭＳ Ｐゴシック" pitchFamily="26" charset="-128"/>
                <a:cs typeface="Times New Roman" pitchFamily="26" charset="0"/>
              </a:rPr>
              <a:t>Look at the out-of-sample explanatory power of this fundamental rule across a wide range of decision contexts and populations</a:t>
            </a:r>
          </a:p>
          <a:p>
            <a:pPr eaLnBrk="1" hangingPunct="1">
              <a:lnSpc>
                <a:spcPct val="80000"/>
              </a:lnSpc>
            </a:pPr>
            <a:r>
              <a:rPr lang="en-US" sz="2400" smtClean="0">
                <a:ea typeface="ＭＳ Ｐゴシック" pitchFamily="26" charset="-128"/>
                <a:cs typeface="Times New Roman" pitchFamily="26" charset="0"/>
              </a:rPr>
              <a:t>Demand better explanatory power before yielding to those who come hawking “better” solutions with hidden free parameters and special contexts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sldNum" sz="quarter" idx="12"/>
          </p:nvPr>
        </p:nvSpPr>
        <p:spPr>
          <a:noFill/>
        </p:spPr>
        <p:txBody>
          <a:bodyPr/>
          <a:lstStyle/>
          <a:p>
            <a:fld id="{275D50F5-5D22-42B4-9740-0CA4CF671D60}" type="slidenum">
              <a:rPr lang="en-US"/>
              <a:pPr/>
              <a:t>32</a:t>
            </a:fld>
            <a:endParaRPr lang="en-US"/>
          </a:p>
        </p:txBody>
      </p:sp>
      <p:sp>
        <p:nvSpPr>
          <p:cNvPr id="78851" name="Rectangle 2"/>
          <p:cNvSpPr>
            <a:spLocks noGrp="1" noChangeArrowheads="1"/>
          </p:cNvSpPr>
          <p:nvPr>
            <p:ph type="title"/>
          </p:nvPr>
        </p:nvSpPr>
        <p:spPr/>
        <p:txBody>
          <a:bodyPr/>
          <a:lstStyle/>
          <a:p>
            <a:r>
              <a:rPr lang="en-US" smtClean="0">
                <a:ea typeface="ＭＳ Ｐゴシック" pitchFamily="26" charset="-128"/>
              </a:rPr>
              <a:t>Gross and Net Payoffs</a:t>
            </a:r>
          </a:p>
        </p:txBody>
      </p:sp>
      <p:sp>
        <p:nvSpPr>
          <p:cNvPr id="78852" name="Rectangle 3"/>
          <p:cNvSpPr>
            <a:spLocks noGrp="1" noChangeArrowheads="1"/>
          </p:cNvSpPr>
          <p:nvPr>
            <p:ph type="body" idx="1"/>
          </p:nvPr>
        </p:nvSpPr>
        <p:spPr/>
        <p:txBody>
          <a:bodyPr/>
          <a:lstStyle/>
          <a:p>
            <a:pPr>
              <a:lnSpc>
                <a:spcPct val="90000"/>
              </a:lnSpc>
            </a:pPr>
            <a:r>
              <a:rPr lang="en-US" sz="2800" smtClean="0">
                <a:ea typeface="ＭＳ Ｐゴシック" pitchFamily="26" charset="-128"/>
              </a:rPr>
              <a:t>Net payoff is what DM values</a:t>
            </a:r>
          </a:p>
          <a:p>
            <a:pPr>
              <a:lnSpc>
                <a:spcPct val="90000"/>
              </a:lnSpc>
            </a:pPr>
            <a:r>
              <a:rPr lang="en-US" sz="2800" smtClean="0">
                <a:ea typeface="ＭＳ Ｐゴシック" pitchFamily="26" charset="-128"/>
              </a:rPr>
              <a:t>Gross payoffs are the lottery prizes</a:t>
            </a:r>
          </a:p>
          <a:p>
            <a:pPr>
              <a:lnSpc>
                <a:spcPct val="90000"/>
              </a:lnSpc>
            </a:pPr>
            <a:r>
              <a:rPr lang="en-US" sz="2800" smtClean="0">
                <a:ea typeface="ＭＳ Ｐゴシック" pitchFamily="26" charset="-128"/>
              </a:rPr>
              <a:t>There is often a gap between the two</a:t>
            </a:r>
          </a:p>
          <a:p>
            <a:pPr>
              <a:lnSpc>
                <a:spcPct val="90000"/>
              </a:lnSpc>
            </a:pPr>
            <a:r>
              <a:rPr lang="en-US" sz="2800" smtClean="0">
                <a:ea typeface="ＭＳ Ｐゴシック" pitchFamily="26" charset="-128"/>
              </a:rPr>
              <a:t>How far can examination of net payoffs as a function of gross payoffs in the context of linear utility help?</a:t>
            </a:r>
          </a:p>
          <a:p>
            <a:pPr>
              <a:lnSpc>
                <a:spcPct val="90000"/>
              </a:lnSpc>
            </a:pPr>
            <a:r>
              <a:rPr lang="en-US" sz="2800" smtClean="0">
                <a:ea typeface="ＭＳ Ｐゴシック" pitchFamily="26" charset="-128"/>
              </a:rPr>
              <a:t>This puts any nonlinearities in directly observable opportunities rather than in preferences</a:t>
            </a:r>
          </a:p>
          <a:p>
            <a:pPr lvl="1">
              <a:lnSpc>
                <a:spcPct val="90000"/>
              </a:lnSpc>
            </a:pPr>
            <a:r>
              <a:rPr lang="en-US" sz="2400" smtClean="0">
                <a:ea typeface="ＭＳ Ｐゴシック" pitchFamily="26" charset="-128"/>
              </a:rPr>
              <a:t>More parsimonious, observed, not inferred</a:t>
            </a:r>
          </a:p>
          <a:p>
            <a:pPr>
              <a:lnSpc>
                <a:spcPct val="9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6"/>
          <p:cNvSpPr>
            <a:spLocks noGrp="1" noChangeArrowheads="1"/>
          </p:cNvSpPr>
          <p:nvPr>
            <p:ph type="sldNum" sz="quarter" idx="12"/>
          </p:nvPr>
        </p:nvSpPr>
        <p:spPr>
          <a:noFill/>
        </p:spPr>
        <p:txBody>
          <a:bodyPr/>
          <a:lstStyle/>
          <a:p>
            <a:fld id="{C70F0641-A30E-4EBB-8D47-EEDBEF0288F2}" type="slidenum">
              <a:rPr lang="en-US"/>
              <a:pPr/>
              <a:t>33</a:t>
            </a:fld>
            <a:endParaRPr lang="en-US"/>
          </a:p>
        </p:txBody>
      </p:sp>
      <p:sp>
        <p:nvSpPr>
          <p:cNvPr id="80899" name="Rectangle 2"/>
          <p:cNvSpPr>
            <a:spLocks noGrp="1" noChangeArrowheads="1"/>
          </p:cNvSpPr>
          <p:nvPr>
            <p:ph type="title"/>
          </p:nvPr>
        </p:nvSpPr>
        <p:spPr/>
        <p:txBody>
          <a:bodyPr/>
          <a:lstStyle/>
          <a:p>
            <a:r>
              <a:rPr lang="en-US" smtClean="0">
                <a:ea typeface="ＭＳ Ｐゴシック" pitchFamily="26" charset="-128"/>
              </a:rPr>
              <a:t>Example 1: Concave Net Payoffs</a:t>
            </a:r>
          </a:p>
        </p:txBody>
      </p:sp>
      <p:sp>
        <p:nvSpPr>
          <p:cNvPr id="80900" name="Rectangle 3"/>
          <p:cNvSpPr>
            <a:spLocks noGrp="1" noChangeArrowheads="1"/>
          </p:cNvSpPr>
          <p:nvPr>
            <p:ph type="body" idx="1"/>
          </p:nvPr>
        </p:nvSpPr>
        <p:spPr>
          <a:xfrm>
            <a:off x="685800" y="1600200"/>
            <a:ext cx="7772400" cy="4114800"/>
          </a:xfrm>
        </p:spPr>
        <p:txBody>
          <a:bodyPr/>
          <a:lstStyle/>
          <a:p>
            <a:pPr>
              <a:lnSpc>
                <a:spcPct val="80000"/>
              </a:lnSpc>
            </a:pPr>
            <a:r>
              <a:rPr lang="en-US" sz="2000" smtClean="0">
                <a:ea typeface="ＭＳ Ｐゴシック" pitchFamily="26" charset="-128"/>
              </a:rPr>
              <a:t>DM has some obligation </a:t>
            </a:r>
            <a:r>
              <a:rPr lang="en-US" sz="2000" i="1" smtClean="0">
                <a:ea typeface="ＭＳ Ｐゴシック" pitchFamily="26" charset="-128"/>
              </a:rPr>
              <a:t>z</a:t>
            </a:r>
            <a:r>
              <a:rPr lang="en-US" sz="2000" smtClean="0">
                <a:ea typeface="ＭＳ Ｐゴシック" pitchFamily="26" charset="-128"/>
              </a:rPr>
              <a:t> &gt; 0 (e.g., credit card balance, payroll of a firm, bond indentures)</a:t>
            </a:r>
          </a:p>
          <a:p>
            <a:pPr>
              <a:lnSpc>
                <a:spcPct val="80000"/>
              </a:lnSpc>
            </a:pPr>
            <a:r>
              <a:rPr lang="en-US" sz="2000" smtClean="0">
                <a:ea typeface="ＭＳ Ｐゴシック" pitchFamily="26" charset="-128"/>
              </a:rPr>
              <a:t>DM has random cash flow </a:t>
            </a:r>
            <a:r>
              <a:rPr lang="en-US" sz="2000" i="1" smtClean="0">
                <a:ea typeface="ＭＳ Ｐゴシック" pitchFamily="26" charset="-128"/>
              </a:rPr>
              <a:t>g </a:t>
            </a:r>
            <a:r>
              <a:rPr lang="en-US" sz="2000" smtClean="0">
                <a:ea typeface="ＭＳ Ｐゴシック" pitchFamily="26" charset="-128"/>
              </a:rPr>
              <a:t>to meet the obligation</a:t>
            </a:r>
          </a:p>
          <a:p>
            <a:pPr>
              <a:lnSpc>
                <a:spcPct val="80000"/>
              </a:lnSpc>
            </a:pPr>
            <a:r>
              <a:rPr lang="en-US" sz="2000" smtClean="0">
                <a:ea typeface="ＭＳ Ｐゴシック" pitchFamily="26" charset="-128"/>
              </a:rPr>
              <a:t>Failure to meet the obligation brings a penalty proportional to the shortfall (</a:t>
            </a:r>
            <a:r>
              <a:rPr lang="en-US" sz="2000" i="1" smtClean="0">
                <a:ea typeface="ＭＳ Ｐゴシック" pitchFamily="26" charset="-128"/>
              </a:rPr>
              <a:t>a</a:t>
            </a:r>
            <a:r>
              <a:rPr lang="en-US" sz="2000" smtClean="0">
                <a:ea typeface="ＭＳ Ｐゴシック" pitchFamily="26" charset="-128"/>
              </a:rPr>
              <a:t>*(</a:t>
            </a:r>
            <a:r>
              <a:rPr lang="en-US" sz="2000" i="1" smtClean="0">
                <a:ea typeface="ＭＳ Ｐゴシック" pitchFamily="26" charset="-128"/>
              </a:rPr>
              <a:t>z-x</a:t>
            </a:r>
            <a:r>
              <a:rPr lang="en-US" sz="2000" smtClean="0">
                <a:ea typeface="ＭＳ Ｐゴシック" pitchFamily="26" charset="-128"/>
              </a:rPr>
              <a:t>) if </a:t>
            </a:r>
            <a:r>
              <a:rPr lang="en-US" sz="2000" i="1" smtClean="0">
                <a:ea typeface="ＭＳ Ｐゴシック" pitchFamily="26" charset="-128"/>
              </a:rPr>
              <a:t>x</a:t>
            </a:r>
            <a:r>
              <a:rPr lang="en-US" sz="2000" smtClean="0">
                <a:ea typeface="ＭＳ Ｐゴシック" pitchFamily="26" charset="-128"/>
              </a:rPr>
              <a:t> &lt; </a:t>
            </a:r>
            <a:r>
              <a:rPr lang="en-US" sz="2000" i="1" smtClean="0">
                <a:ea typeface="ＭＳ Ｐゴシック" pitchFamily="26" charset="-128"/>
              </a:rPr>
              <a:t>z</a:t>
            </a:r>
            <a:r>
              <a:rPr lang="en-US" sz="2000" smtClean="0">
                <a:ea typeface="ＭＳ Ｐゴシック" pitchFamily="26" charset="-128"/>
              </a:rPr>
              <a:t>)</a:t>
            </a:r>
          </a:p>
          <a:p>
            <a:pPr>
              <a:lnSpc>
                <a:spcPct val="80000"/>
              </a:lnSpc>
            </a:pPr>
            <a:r>
              <a:rPr lang="en-US" sz="2000" smtClean="0">
                <a:ea typeface="ＭＳ Ｐゴシック" pitchFamily="26" charset="-128"/>
              </a:rPr>
              <a:t>Net payoff as a function of gross is in Panel A</a:t>
            </a:r>
          </a:p>
          <a:p>
            <a:pPr>
              <a:lnSpc>
                <a:spcPct val="80000"/>
              </a:lnSpc>
            </a:pPr>
            <a:r>
              <a:rPr lang="en-US" sz="2000" smtClean="0">
                <a:ea typeface="ＭＳ Ｐゴシック" pitchFamily="26" charset="-128"/>
              </a:rPr>
              <a:t>It is piecewise linear and concave for </a:t>
            </a:r>
            <a:r>
              <a:rPr lang="en-US" sz="2000" i="1" smtClean="0">
                <a:ea typeface="ＭＳ Ｐゴシック" pitchFamily="26" charset="-128"/>
              </a:rPr>
              <a:t>a</a:t>
            </a:r>
            <a:r>
              <a:rPr lang="en-US" sz="2000" smtClean="0">
                <a:ea typeface="ＭＳ Ｐゴシック" pitchFamily="26" charset="-128"/>
              </a:rPr>
              <a:t> &gt;0; if z is random, strictly concave over support of z</a:t>
            </a:r>
          </a:p>
          <a:p>
            <a:pPr>
              <a:lnSpc>
                <a:spcPct val="80000"/>
              </a:lnSpc>
            </a:pPr>
            <a:r>
              <a:rPr lang="en-US" sz="2000" smtClean="0">
                <a:ea typeface="ＭＳ Ｐゴシック" pitchFamily="26" charset="-128"/>
              </a:rPr>
              <a:t>Also, progressive income taxes, fiduciary duties due to penalties and legal costs</a:t>
            </a:r>
          </a:p>
          <a:p>
            <a:pPr>
              <a:lnSpc>
                <a:spcPct val="80000"/>
              </a:lnSpc>
            </a:pPr>
            <a:r>
              <a:rPr lang="en-US" sz="2000" smtClean="0">
                <a:ea typeface="ＭＳ Ｐゴシック" pitchFamily="26" charset="-128"/>
              </a:rPr>
              <a:t>Also, turning down a superior job offer may be due to the option value of waiting for an even better offer, and not concave utility (Dixit, Pindyck);</a:t>
            </a:r>
          </a:p>
          <a:p>
            <a:pPr>
              <a:lnSpc>
                <a:spcPct val="80000"/>
              </a:lnSpc>
            </a:pPr>
            <a:r>
              <a:rPr lang="en-US" sz="2000" smtClean="0">
                <a:ea typeface="ＭＳ Ｐゴシック" pitchFamily="26" charset="-128"/>
              </a:rPr>
              <a:t>An uninformed outsider may not be able to distinguish between risk averse DM with linear net payoff and risk neutral DM with concave net payoff (specification error)</a:t>
            </a:r>
          </a:p>
          <a:p>
            <a:pPr>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2800" smtClean="0">
                <a:ea typeface="ＭＳ Ｐゴシック" pitchFamily="26" charset="-128"/>
              </a:rPr>
              <a:t>Panel A: Additional cost a&gt;0 on shortfall from z</a:t>
            </a:r>
          </a:p>
        </p:txBody>
      </p:sp>
      <p:sp>
        <p:nvSpPr>
          <p:cNvPr id="82947" name="Footer Placeholder 5"/>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82948" name="Rectangle 6"/>
          <p:cNvSpPr>
            <a:spLocks noGrp="1" noChangeArrowheads="1"/>
          </p:cNvSpPr>
          <p:nvPr>
            <p:ph type="sldNum" sz="quarter" idx="12"/>
          </p:nvPr>
        </p:nvSpPr>
        <p:spPr>
          <a:noFill/>
        </p:spPr>
        <p:txBody>
          <a:bodyPr/>
          <a:lstStyle/>
          <a:p>
            <a:fld id="{597D2EB9-1A2F-481B-8EFA-6A597908782E}" type="slidenum">
              <a:rPr lang="en-US"/>
              <a:pPr/>
              <a:t>34</a:t>
            </a:fld>
            <a:endParaRPr lang="en-US"/>
          </a:p>
        </p:txBody>
      </p:sp>
      <p:sp>
        <p:nvSpPr>
          <p:cNvPr id="82949" name="Slide Number Placeholder 6"/>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132815E1-9C08-49EB-BDA7-76B3D19973AF}" type="slidenum">
              <a:rPr lang="en-US" sz="1400"/>
              <a:pPr algn="r"/>
              <a:t>34</a:t>
            </a:fld>
            <a:endParaRPr lang="en-US" sz="1400"/>
          </a:p>
        </p:txBody>
      </p:sp>
      <p:pic>
        <p:nvPicPr>
          <p:cNvPr id="82950" name="Picture 52"/>
          <p:cNvPicPr>
            <a:picLocks noChangeAspect="1" noChangeArrowheads="1"/>
          </p:cNvPicPr>
          <p:nvPr/>
        </p:nvPicPr>
        <p:blipFill>
          <a:blip r:embed="rId3"/>
          <a:srcRect/>
          <a:stretch>
            <a:fillRect/>
          </a:stretch>
        </p:blipFill>
        <p:spPr bwMode="auto">
          <a:xfrm>
            <a:off x="1065213" y="1447800"/>
            <a:ext cx="72009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a:spLocks noGrp="1" noChangeArrowheads="1"/>
          </p:cNvSpPr>
          <p:nvPr>
            <p:ph type="sldNum" sz="quarter" idx="12"/>
          </p:nvPr>
        </p:nvSpPr>
        <p:spPr>
          <a:noFill/>
        </p:spPr>
        <p:txBody>
          <a:bodyPr/>
          <a:lstStyle/>
          <a:p>
            <a:fld id="{B014AD3A-B45D-44C7-B5B4-C89B591571B1}" type="slidenum">
              <a:rPr lang="en-US"/>
              <a:pPr/>
              <a:t>35</a:t>
            </a:fld>
            <a:endParaRPr lang="en-US"/>
          </a:p>
        </p:txBody>
      </p:sp>
      <p:sp>
        <p:nvSpPr>
          <p:cNvPr id="84995" name="Rectangle 2"/>
          <p:cNvSpPr>
            <a:spLocks noGrp="1" noChangeArrowheads="1"/>
          </p:cNvSpPr>
          <p:nvPr>
            <p:ph type="title"/>
          </p:nvPr>
        </p:nvSpPr>
        <p:spPr/>
        <p:txBody>
          <a:bodyPr/>
          <a:lstStyle/>
          <a:p>
            <a:r>
              <a:rPr lang="en-US" smtClean="0">
                <a:ea typeface="ＭＳ Ｐゴシック" pitchFamily="26" charset="-128"/>
              </a:rPr>
              <a:t>Example 2: Convex Net Payoffs</a:t>
            </a:r>
          </a:p>
        </p:txBody>
      </p:sp>
      <p:sp>
        <p:nvSpPr>
          <p:cNvPr id="84996"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Opposite specification error: An outsider infers risk neutral DM with convex net payoff to be risk loving with linear net payoff</a:t>
            </a:r>
          </a:p>
          <a:p>
            <a:pPr>
              <a:lnSpc>
                <a:spcPct val="80000"/>
              </a:lnSpc>
            </a:pPr>
            <a:r>
              <a:rPr lang="en-US" sz="2200" smtClean="0">
                <a:ea typeface="ＭＳ Ｐゴシック" pitchFamily="26" charset="-128"/>
              </a:rPr>
              <a:t>E.g., tournament payoffs: only the highest </a:t>
            </a:r>
            <a:r>
              <a:rPr lang="en-US" sz="2200" i="1" smtClean="0">
                <a:ea typeface="ＭＳ Ｐゴシック" pitchFamily="26" charset="-128"/>
              </a:rPr>
              <a:t>x</a:t>
            </a:r>
            <a:r>
              <a:rPr lang="en-US" sz="2200" smtClean="0">
                <a:ea typeface="ＭＳ Ｐゴシック" pitchFamily="26" charset="-128"/>
              </a:rPr>
              <a:t> gets a prize </a:t>
            </a:r>
            <a:r>
              <a:rPr lang="en-US" sz="2200" i="1" smtClean="0">
                <a:ea typeface="ＭＳ Ｐゴシック" pitchFamily="26" charset="-128"/>
              </a:rPr>
              <a:t>P</a:t>
            </a:r>
            <a:r>
              <a:rPr lang="en-US" sz="2200" smtClean="0">
                <a:ea typeface="ＭＳ Ｐゴシック" pitchFamily="26" charset="-128"/>
              </a:rPr>
              <a:t>; each of the </a:t>
            </a:r>
            <a:r>
              <a:rPr lang="en-US" sz="2200" i="1" smtClean="0">
                <a:ea typeface="ＭＳ Ｐゴシック" pitchFamily="26" charset="-128"/>
              </a:rPr>
              <a:t>K</a:t>
            </a:r>
            <a:r>
              <a:rPr lang="en-US" sz="2200" smtClean="0">
                <a:ea typeface="ＭＳ Ｐゴシック" pitchFamily="26" charset="-128"/>
              </a:rPr>
              <a:t> &gt;0 contestants draws gross payoff independently from a cumulative distribution </a:t>
            </a:r>
            <a:r>
              <a:rPr lang="en-US" sz="2200" i="1" smtClean="0">
                <a:ea typeface="ＭＳ Ｐゴシック" pitchFamily="26" charset="-128"/>
              </a:rPr>
              <a:t>G</a:t>
            </a:r>
            <a:r>
              <a:rPr lang="en-US" sz="2200" smtClean="0">
                <a:ea typeface="ＭＳ Ｐゴシック" pitchFamily="26" charset="-128"/>
              </a:rPr>
              <a:t>  then the expected net payoff is </a:t>
            </a:r>
            <a:r>
              <a:rPr lang="en-US" sz="2200" i="1" smtClean="0">
                <a:ea typeface="ＭＳ Ｐゴシック" pitchFamily="26" charset="-128"/>
              </a:rPr>
              <a:t>n(x) = PG(x</a:t>
            </a:r>
            <a:r>
              <a:rPr lang="en-US" sz="2200" i="1" baseline="30000" smtClean="0">
                <a:ea typeface="ＭＳ Ｐゴシック" pitchFamily="26" charset="-128"/>
              </a:rPr>
              <a:t>)K</a:t>
            </a:r>
            <a:r>
              <a:rPr lang="en-US" sz="2200" smtClean="0">
                <a:ea typeface="ＭＳ Ｐゴシック" pitchFamily="26" charset="-128"/>
              </a:rPr>
              <a:t> whose concavity increases with </a:t>
            </a:r>
            <a:r>
              <a:rPr lang="en-US" sz="2200" i="1" smtClean="0">
                <a:ea typeface="ＭＳ Ｐゴシック" pitchFamily="26" charset="-128"/>
              </a:rPr>
              <a:t>K </a:t>
            </a:r>
            <a:r>
              <a:rPr lang="en-US" sz="2200" smtClean="0">
                <a:ea typeface="ＭＳ Ｐゴシック" pitchFamily="26" charset="-128"/>
              </a:rPr>
              <a:t>(Panel B)</a:t>
            </a:r>
          </a:p>
          <a:p>
            <a:pPr>
              <a:lnSpc>
                <a:spcPct val="80000"/>
              </a:lnSpc>
            </a:pPr>
            <a:r>
              <a:rPr lang="en-US" sz="2200" smtClean="0">
                <a:ea typeface="ＭＳ Ｐゴシック" pitchFamily="26" charset="-128"/>
              </a:rPr>
              <a:t>Other examples: decisions under shadow of bankruptcy with shortfalls passed to creditors (Panel C): net payoff n(g) = x-z for x&gt;z but n(x) = (1-a)(x-z) for x&lt;z where 0&lt;a&lt;1 is the share of shortfall borne by others; random support for x smooths óut the chart</a:t>
            </a:r>
          </a:p>
          <a:p>
            <a:pPr>
              <a:lnSpc>
                <a:spcPct val="80000"/>
              </a:lnSpc>
            </a:pPr>
            <a:r>
              <a:rPr lang="en-US" sz="2200" smtClean="0">
                <a:ea typeface="ＭＳ Ｐゴシック" pitchFamily="26" charset="-128"/>
              </a:rPr>
              <a:t>Bank bailouts create similar convex net payoffs which induce DM to choose riskier gambles US Savings and loan industry 1980s, Global Financial Crisis, Greek Crisis</a:t>
            </a:r>
          </a:p>
          <a:p>
            <a:pPr>
              <a:lnSpc>
                <a:spcPct val="90000"/>
              </a:lnSpc>
            </a:pPr>
            <a:endParaRPr lang="en-US" sz="2200" smtClean="0">
              <a:ea typeface="ＭＳ Ｐゴシック" pitchFamily="26"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z="3200" smtClean="0">
                <a:ea typeface="ＭＳ Ｐゴシック" pitchFamily="26" charset="-128"/>
              </a:rPr>
              <a:t>Panel B: Tournament (Convex Net Payoff)</a:t>
            </a:r>
          </a:p>
        </p:txBody>
      </p:sp>
      <p:sp>
        <p:nvSpPr>
          <p:cNvPr id="87043" name="Footer Placeholder 5"/>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87044" name="Rectangle 6"/>
          <p:cNvSpPr>
            <a:spLocks noGrp="1" noChangeArrowheads="1"/>
          </p:cNvSpPr>
          <p:nvPr>
            <p:ph type="sldNum" sz="quarter" idx="12"/>
          </p:nvPr>
        </p:nvSpPr>
        <p:spPr>
          <a:noFill/>
        </p:spPr>
        <p:txBody>
          <a:bodyPr/>
          <a:lstStyle/>
          <a:p>
            <a:fld id="{945265D9-26A6-4F71-A0F8-0FC08C121108}" type="slidenum">
              <a:rPr lang="en-US"/>
              <a:pPr/>
              <a:t>36</a:t>
            </a:fld>
            <a:endParaRPr lang="en-US"/>
          </a:p>
        </p:txBody>
      </p:sp>
      <p:sp>
        <p:nvSpPr>
          <p:cNvPr id="87045" name="Rectangle 3"/>
          <p:cNvSpPr>
            <a:spLocks noGrp="1" noChangeArrowheads="1"/>
          </p:cNvSpPr>
          <p:nvPr>
            <p:ph type="body" sz="half" idx="4294967295"/>
          </p:nvPr>
        </p:nvSpPr>
        <p:spPr>
          <a:xfrm>
            <a:off x="0" y="1981200"/>
            <a:ext cx="3810000" cy="4114800"/>
          </a:xfrm>
        </p:spPr>
        <p:txBody>
          <a:bodyPr/>
          <a:lstStyle/>
          <a:p>
            <a:pPr eaLnBrk="1" hangingPunct="1">
              <a:buFontTx/>
              <a:buNone/>
            </a:pPr>
            <a:r>
              <a:rPr lang="en-US" sz="2800" smtClean="0">
                <a:ea typeface="ＭＳ Ｐゴシック" pitchFamily="26" charset="-128"/>
              </a:rPr>
              <a:t> </a:t>
            </a:r>
          </a:p>
        </p:txBody>
      </p:sp>
      <p:sp>
        <p:nvSpPr>
          <p:cNvPr id="87046" name="Slide Number Placeholder 6"/>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48ED977-CCDA-4861-8CB4-2028AD09B77C}" type="slidenum">
              <a:rPr lang="en-US" sz="1400"/>
              <a:pPr algn="r"/>
              <a:t>36</a:t>
            </a:fld>
            <a:endParaRPr lang="en-US" sz="1400"/>
          </a:p>
        </p:txBody>
      </p:sp>
      <p:pic>
        <p:nvPicPr>
          <p:cNvPr id="87047" name="Picture 10"/>
          <p:cNvPicPr>
            <a:picLocks noChangeAspect="1" noChangeArrowheads="1"/>
          </p:cNvPicPr>
          <p:nvPr/>
        </p:nvPicPr>
        <p:blipFill>
          <a:blip r:embed="rId3"/>
          <a:srcRect/>
          <a:stretch>
            <a:fillRect/>
          </a:stretch>
        </p:blipFill>
        <p:spPr bwMode="auto">
          <a:xfrm>
            <a:off x="762000" y="1401763"/>
            <a:ext cx="7345363" cy="4818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extLst>
            <a:ext uri="{909E8E84-426E-40DD-AFC4-6F175D3DCCD1}"/>
            <a:ext uri="{91240B29-F687-4F45-9708-019B960494DF}"/>
          </a:extLst>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sz="2800" dirty="0" smtClean="0"/>
              <a:t>Panel C: Bailout a &gt; 0 for shortfall from z</a:t>
            </a:r>
            <a:endParaRPr lang="en-US" sz="2800" b="1" kern="120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ea typeface="+mj-ea"/>
              <a:cs typeface="+mj-cs"/>
            </a:endParaRPr>
          </a:p>
        </p:txBody>
      </p:sp>
      <p:sp>
        <p:nvSpPr>
          <p:cNvPr id="89091" name="Rectangle 6"/>
          <p:cNvSpPr>
            <a:spLocks noGrp="1" noChangeArrowheads="1"/>
          </p:cNvSpPr>
          <p:nvPr>
            <p:ph type="sldNum" sz="quarter" idx="12"/>
          </p:nvPr>
        </p:nvSpPr>
        <p:spPr>
          <a:noFill/>
        </p:spPr>
        <p:txBody>
          <a:bodyPr/>
          <a:lstStyle/>
          <a:p>
            <a:fld id="{F1B9621E-C957-4027-8E7E-FFABCEA71E6B}" type="slidenum">
              <a:rPr lang="en-US"/>
              <a:pPr/>
              <a:t>37</a:t>
            </a:fld>
            <a:endParaRPr lang="en-US"/>
          </a:p>
        </p:txBody>
      </p:sp>
      <p:sp>
        <p:nvSpPr>
          <p:cNvPr id="89092" name="Footer Placeholder 4"/>
          <p:cNvSpPr txBox="1">
            <a:spLocks noGrp="1"/>
          </p:cNvSpPr>
          <p:nvPr/>
        </p:nvSpPr>
        <p:spPr bwMode="auto">
          <a:xfrm>
            <a:off x="3124200" y="6416675"/>
            <a:ext cx="2895600" cy="365125"/>
          </a:xfrm>
          <a:prstGeom prst="rect">
            <a:avLst/>
          </a:prstGeom>
          <a:noFill/>
          <a:ln w="9525">
            <a:noFill/>
            <a:miter lim="800000"/>
            <a:headEnd/>
            <a:tailEnd/>
          </a:ln>
        </p:spPr>
        <p:txBody>
          <a:bodyPr anchor="b"/>
          <a:lstStyle/>
          <a:p>
            <a:pPr algn="ctr"/>
            <a:r>
              <a:rPr lang="en-US" sz="1200">
                <a:solidFill>
                  <a:srgbClr val="BCBCBC"/>
                </a:solidFill>
              </a:rPr>
              <a:t>Risky Curves</a:t>
            </a:r>
          </a:p>
        </p:txBody>
      </p:sp>
      <p:sp>
        <p:nvSpPr>
          <p:cNvPr id="89093" name="Slide Number Placeholder 5"/>
          <p:cNvSpPr txBox="1">
            <a:spLocks noGrp="1"/>
          </p:cNvSpPr>
          <p:nvPr/>
        </p:nvSpPr>
        <p:spPr bwMode="auto">
          <a:xfrm>
            <a:off x="7924800" y="6416675"/>
            <a:ext cx="762000" cy="365125"/>
          </a:xfrm>
          <a:prstGeom prst="rect">
            <a:avLst/>
          </a:prstGeom>
          <a:noFill/>
          <a:ln w="9525">
            <a:noFill/>
            <a:miter lim="800000"/>
            <a:headEnd/>
            <a:tailEnd/>
          </a:ln>
        </p:spPr>
        <p:txBody>
          <a:bodyPr lIns="0" rIns="0" anchor="b"/>
          <a:lstStyle/>
          <a:p>
            <a:pPr algn="r"/>
            <a:fld id="{E53579E7-3D9C-47EA-8C95-D44394B5423F}" type="slidenum">
              <a:rPr lang="en-US" sz="1200">
                <a:solidFill>
                  <a:srgbClr val="BCBCBC"/>
                </a:solidFill>
              </a:rPr>
              <a:pPr algn="r"/>
              <a:t>37</a:t>
            </a:fld>
            <a:endParaRPr lang="en-US" sz="1200">
              <a:solidFill>
                <a:srgbClr val="BCBCBC"/>
              </a:solidFill>
            </a:endParaRPr>
          </a:p>
        </p:txBody>
      </p:sp>
      <p:pic>
        <p:nvPicPr>
          <p:cNvPr id="89094" name="Picture 17"/>
          <p:cNvPicPr>
            <a:picLocks noChangeAspect="1" noChangeArrowheads="1"/>
          </p:cNvPicPr>
          <p:nvPr/>
        </p:nvPicPr>
        <p:blipFill>
          <a:blip r:embed="rId3"/>
          <a:srcRect/>
          <a:stretch>
            <a:fillRect/>
          </a:stretch>
        </p:blipFill>
        <p:spPr bwMode="auto">
          <a:xfrm>
            <a:off x="1377950" y="1503363"/>
            <a:ext cx="6388100" cy="472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a:spLocks noGrp="1" noChangeArrowheads="1"/>
          </p:cNvSpPr>
          <p:nvPr>
            <p:ph type="sldNum" sz="quarter" idx="12"/>
          </p:nvPr>
        </p:nvSpPr>
        <p:spPr>
          <a:noFill/>
        </p:spPr>
        <p:txBody>
          <a:bodyPr/>
          <a:lstStyle/>
          <a:p>
            <a:fld id="{5A35D746-7BAB-4124-ABBB-311ED57DA78A}" type="slidenum">
              <a:rPr lang="en-US"/>
              <a:pPr/>
              <a:t>38</a:t>
            </a:fld>
            <a:endParaRPr lang="en-US"/>
          </a:p>
        </p:txBody>
      </p:sp>
      <p:sp>
        <p:nvSpPr>
          <p:cNvPr id="91139" name="Rectangle 2"/>
          <p:cNvSpPr>
            <a:spLocks noGrp="1" noChangeArrowheads="1"/>
          </p:cNvSpPr>
          <p:nvPr>
            <p:ph type="title"/>
          </p:nvPr>
        </p:nvSpPr>
        <p:spPr/>
        <p:txBody>
          <a:bodyPr/>
          <a:lstStyle/>
          <a:p>
            <a:r>
              <a:rPr lang="en-US" sz="2800" smtClean="0">
                <a:ea typeface="ＭＳ Ｐゴシック" pitchFamily="26" charset="-128"/>
              </a:rPr>
              <a:t>Bernoulli Functions with Concave and Convex Segments (Markowitz, Friedman and Savage)</a:t>
            </a:r>
          </a:p>
        </p:txBody>
      </p:sp>
      <p:sp>
        <p:nvSpPr>
          <p:cNvPr id="91140" name="Rectangle 3"/>
          <p:cNvSpPr>
            <a:spLocks noGrp="1" noChangeArrowheads="1"/>
          </p:cNvSpPr>
          <p:nvPr>
            <p:ph type="body" idx="1"/>
          </p:nvPr>
        </p:nvSpPr>
        <p:spPr/>
        <p:txBody>
          <a:bodyPr/>
          <a:lstStyle/>
          <a:p>
            <a:pPr>
              <a:lnSpc>
                <a:spcPct val="80000"/>
              </a:lnSpc>
            </a:pPr>
            <a:r>
              <a:rPr lang="en-US" sz="2400" smtClean="0">
                <a:ea typeface="ＭＳ Ｐゴシック" pitchFamily="26" charset="-128"/>
              </a:rPr>
              <a:t>Possible reinterpretation of Friedman and Savege (1948) and Markowitz (1952) proposals with the opportunity set approach</a:t>
            </a:r>
          </a:p>
          <a:p>
            <a:pPr>
              <a:lnSpc>
                <a:spcPct val="80000"/>
              </a:lnSpc>
            </a:pPr>
            <a:r>
              <a:rPr lang="en-US" sz="2400" smtClean="0">
                <a:ea typeface="ＭＳ Ｐゴシック" pitchFamily="26" charset="-128"/>
              </a:rPr>
              <a:t>Markowitz: Income below certain level z(1) gets housing subsidy at rate a &gt; 0, and income above certain level z(2) makes the person ineligible for subsidy makes an outsider infer a Markowitz type utility function (Panel D) when in fact it is linear; only the net payoff function has the shape proposed by Markowitz</a:t>
            </a:r>
          </a:p>
          <a:p>
            <a:pPr>
              <a:lnSpc>
                <a:spcPct val="80000"/>
              </a:lnSpc>
            </a:pPr>
            <a:r>
              <a:rPr lang="en-US" sz="2400" smtClean="0">
                <a:ea typeface="ＭＳ Ｐゴシック" pitchFamily="26" charset="-128"/>
              </a:rPr>
              <a:t>Friedman-Savage story of upward mobility yields a similar inference about utility in presence of costs of private schools and other cash flows that might be associated with the move to a better neighborhood (Panel E); Marshall (F)</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el 21"/>
          <p:cNvSpPr>
            <a:spLocks noGrp="1"/>
          </p:cNvSpPr>
          <p:nvPr>
            <p:ph type="title"/>
          </p:nvPr>
        </p:nvSpPr>
        <p:spPr/>
        <p:txBody>
          <a:bodyPr/>
          <a:lstStyle/>
          <a:p>
            <a:r>
              <a:rPr lang="de-DE" sz="2800" smtClean="0">
                <a:ea typeface="ＭＳ Ｐゴシック" pitchFamily="26" charset="-128"/>
              </a:rPr>
              <a:t>Panel D: Means-Tested Subsidy (Markowitz)</a:t>
            </a:r>
            <a:endParaRPr lang="en-US" sz="2800" smtClean="0">
              <a:ea typeface="ＭＳ Ｐゴシック" pitchFamily="26" charset="-128"/>
            </a:endParaRPr>
          </a:p>
        </p:txBody>
      </p:sp>
      <p:sp>
        <p:nvSpPr>
          <p:cNvPr id="93187"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3188" name="Foliennummernplatzhalter 2"/>
          <p:cNvSpPr>
            <a:spLocks noGrp="1"/>
          </p:cNvSpPr>
          <p:nvPr>
            <p:ph type="sldNum" sz="quarter" idx="12"/>
          </p:nvPr>
        </p:nvSpPr>
        <p:spPr>
          <a:noFill/>
        </p:spPr>
        <p:txBody>
          <a:bodyPr/>
          <a:lstStyle/>
          <a:p>
            <a:fld id="{3E06BB91-C791-404E-AA0E-82B66A3517AA}" type="slidenum">
              <a:rPr lang="en-US"/>
              <a:pPr/>
              <a:t>39</a:t>
            </a:fld>
            <a:endParaRPr lang="en-US"/>
          </a:p>
        </p:txBody>
      </p:sp>
      <p:pic>
        <p:nvPicPr>
          <p:cNvPr id="93189" name="Picture 26"/>
          <p:cNvPicPr>
            <a:picLocks noChangeAspect="1" noChangeArrowheads="1"/>
          </p:cNvPicPr>
          <p:nvPr/>
        </p:nvPicPr>
        <p:blipFill>
          <a:blip r:embed="rId2"/>
          <a:srcRect/>
          <a:stretch>
            <a:fillRect/>
          </a:stretch>
        </p:blipFill>
        <p:spPr bwMode="auto">
          <a:xfrm>
            <a:off x="1447800" y="1752600"/>
            <a:ext cx="6175375"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p:spPr>
        <p:txBody>
          <a:bodyPr/>
          <a:lstStyle/>
          <a:p>
            <a:fld id="{B54B2EDD-EAB2-4C0D-8F4F-633E1519C9E7}" type="slidenum">
              <a:rPr lang="en-US"/>
              <a:pPr/>
              <a:t>4</a:t>
            </a:fld>
            <a:endParaRPr lang="en-US"/>
          </a:p>
        </p:txBody>
      </p:sp>
      <p:sp>
        <p:nvSpPr>
          <p:cNvPr id="22531" name="Rectangle 2"/>
          <p:cNvSpPr>
            <a:spLocks noGrp="1" noChangeArrowheads="1"/>
          </p:cNvSpPr>
          <p:nvPr>
            <p:ph type="title"/>
          </p:nvPr>
        </p:nvSpPr>
        <p:spPr/>
        <p:txBody>
          <a:bodyPr/>
          <a:lstStyle/>
          <a:p>
            <a:r>
              <a:rPr lang="en-US" smtClean="0">
                <a:ea typeface="ＭＳ Ｐゴシック" pitchFamily="26" charset="-128"/>
              </a:rPr>
              <a:t>Which Risk?</a:t>
            </a:r>
          </a:p>
        </p:txBody>
      </p:sp>
      <p:sp>
        <p:nvSpPr>
          <p:cNvPr id="22532" name="Rectangle 3"/>
          <p:cNvSpPr>
            <a:spLocks noGrp="1" noChangeArrowheads="1"/>
          </p:cNvSpPr>
          <p:nvPr>
            <p:ph type="body" idx="1"/>
          </p:nvPr>
        </p:nvSpPr>
        <p:spPr>
          <a:xfrm>
            <a:off x="685800" y="1600200"/>
            <a:ext cx="7772400" cy="4495800"/>
          </a:xfrm>
        </p:spPr>
        <p:txBody>
          <a:bodyPr/>
          <a:lstStyle/>
          <a:p>
            <a:pPr>
              <a:lnSpc>
                <a:spcPct val="80000"/>
              </a:lnSpc>
            </a:pPr>
            <a:r>
              <a:rPr lang="en-US" sz="2600" smtClean="0">
                <a:ea typeface="ＭＳ Ｐゴシック" pitchFamily="26" charset="-128"/>
              </a:rPr>
              <a:t>There are various concepts for which the term “risk” is widely used in different, and sometimes overlapping contexts</a:t>
            </a:r>
          </a:p>
          <a:p>
            <a:pPr>
              <a:lnSpc>
                <a:spcPct val="80000"/>
              </a:lnSpc>
            </a:pPr>
            <a:r>
              <a:rPr lang="en-US" sz="2600" smtClean="0">
                <a:ea typeface="ＭＳ Ｐゴシック" pitchFamily="26" charset="-128"/>
              </a:rPr>
              <a:t>Two important variations:</a:t>
            </a:r>
          </a:p>
          <a:p>
            <a:pPr lvl="1">
              <a:lnSpc>
                <a:spcPct val="80000"/>
              </a:lnSpc>
            </a:pPr>
            <a:r>
              <a:rPr lang="en-US" sz="2200" smtClean="0">
                <a:ea typeface="ＭＳ Ｐゴシック" pitchFamily="26" charset="-128"/>
              </a:rPr>
              <a:t>Risk in the sense of uncertainty of outcomes (for example, measured by dispersion of outcomes; Markowitz)</a:t>
            </a:r>
          </a:p>
          <a:p>
            <a:pPr lvl="1">
              <a:lnSpc>
                <a:spcPct val="80000"/>
              </a:lnSpc>
            </a:pPr>
            <a:r>
              <a:rPr lang="en-US" sz="2200" smtClean="0">
                <a:ea typeface="ＭＳ Ｐゴシック" pitchFamily="26" charset="-128"/>
              </a:rPr>
              <a:t>Risk as the possibility of harm</a:t>
            </a:r>
          </a:p>
          <a:p>
            <a:pPr>
              <a:lnSpc>
                <a:spcPct val="80000"/>
              </a:lnSpc>
            </a:pPr>
            <a:r>
              <a:rPr lang="en-US" sz="2600" smtClean="0">
                <a:ea typeface="ＭＳ Ｐゴシック" pitchFamily="26" charset="-128"/>
              </a:rPr>
              <a:t>In economics literature on risk preferences, the first of these two meanings dominates (mathematical tractability of variance measure, perhaps)</a:t>
            </a:r>
          </a:p>
          <a:p>
            <a:pPr lvl="1">
              <a:lnSpc>
                <a:spcPct val="80000"/>
              </a:lnSpc>
            </a:pPr>
            <a:r>
              <a:rPr lang="en-US" sz="2200" smtClean="0">
                <a:ea typeface="ＭＳ Ｐゴシック" pitchFamily="26" charset="-128"/>
              </a:rPr>
              <a:t>Although, the second meanings slips in many contexts (credit, bond ratings, insurance, health, engineering, internal controls, etc., and lay usage)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el 3"/>
          <p:cNvSpPr>
            <a:spLocks noGrp="1"/>
          </p:cNvSpPr>
          <p:nvPr>
            <p:ph type="title"/>
          </p:nvPr>
        </p:nvSpPr>
        <p:spPr/>
        <p:txBody>
          <a:bodyPr/>
          <a:lstStyle/>
          <a:p>
            <a:r>
              <a:rPr lang="de-DE" sz="2800" smtClean="0">
                <a:ea typeface="ＭＳ Ｐゴシック" pitchFamily="26" charset="-128"/>
              </a:rPr>
              <a:t>Panel E: Social Climbing (Friedman and Savage)</a:t>
            </a:r>
            <a:endParaRPr lang="en-US" sz="2800" smtClean="0">
              <a:ea typeface="ＭＳ Ｐゴシック" pitchFamily="26" charset="-128"/>
            </a:endParaRPr>
          </a:p>
        </p:txBody>
      </p:sp>
      <p:sp>
        <p:nvSpPr>
          <p:cNvPr id="94211"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4212" name="Foliennummernplatzhalter 2"/>
          <p:cNvSpPr>
            <a:spLocks noGrp="1"/>
          </p:cNvSpPr>
          <p:nvPr>
            <p:ph type="sldNum" sz="quarter" idx="12"/>
          </p:nvPr>
        </p:nvSpPr>
        <p:spPr>
          <a:noFill/>
        </p:spPr>
        <p:txBody>
          <a:bodyPr/>
          <a:lstStyle/>
          <a:p>
            <a:fld id="{935B7132-ABA8-4122-A576-0F1EF8171C4E}" type="slidenum">
              <a:rPr lang="en-US"/>
              <a:pPr/>
              <a:t>40</a:t>
            </a:fld>
            <a:endParaRPr lang="en-US"/>
          </a:p>
        </p:txBody>
      </p:sp>
      <p:pic>
        <p:nvPicPr>
          <p:cNvPr id="94213" name="Picture 2"/>
          <p:cNvPicPr>
            <a:picLocks noChangeAspect="1" noChangeArrowheads="1"/>
          </p:cNvPicPr>
          <p:nvPr/>
        </p:nvPicPr>
        <p:blipFill>
          <a:blip r:embed="rId2"/>
          <a:srcRect/>
          <a:stretch>
            <a:fillRect/>
          </a:stretch>
        </p:blipFill>
        <p:spPr bwMode="auto">
          <a:xfrm>
            <a:off x="1143000" y="1420813"/>
            <a:ext cx="6594475" cy="4827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el 3"/>
          <p:cNvSpPr>
            <a:spLocks noGrp="1"/>
          </p:cNvSpPr>
          <p:nvPr>
            <p:ph type="title"/>
          </p:nvPr>
        </p:nvSpPr>
        <p:spPr/>
        <p:txBody>
          <a:bodyPr/>
          <a:lstStyle/>
          <a:p>
            <a:r>
              <a:rPr lang="de-DE" sz="2800" smtClean="0">
                <a:ea typeface="ＭＳ Ｐゴシック" pitchFamily="26" charset="-128"/>
              </a:rPr>
              <a:t>Panel F: Marshall´s Friedman and Savage Gamble</a:t>
            </a:r>
            <a:endParaRPr lang="en-US" sz="2800" smtClean="0">
              <a:ea typeface="ＭＳ Ｐゴシック" pitchFamily="26" charset="-128"/>
            </a:endParaRPr>
          </a:p>
        </p:txBody>
      </p:sp>
      <p:sp>
        <p:nvSpPr>
          <p:cNvPr id="95235"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5236" name="Foliennummernplatzhalter 2"/>
          <p:cNvSpPr>
            <a:spLocks noGrp="1"/>
          </p:cNvSpPr>
          <p:nvPr>
            <p:ph type="sldNum" sz="quarter" idx="12"/>
          </p:nvPr>
        </p:nvSpPr>
        <p:spPr>
          <a:noFill/>
        </p:spPr>
        <p:txBody>
          <a:bodyPr/>
          <a:lstStyle/>
          <a:p>
            <a:fld id="{EA78E24C-81BD-43D6-92C6-3E2EA28A2CBF}" type="slidenum">
              <a:rPr lang="en-US"/>
              <a:pPr/>
              <a:t>41</a:t>
            </a:fld>
            <a:endParaRPr lang="en-US"/>
          </a:p>
        </p:txBody>
      </p:sp>
      <p:pic>
        <p:nvPicPr>
          <p:cNvPr id="95237" name="Picture 2"/>
          <p:cNvPicPr>
            <a:picLocks noChangeAspect="1" noChangeArrowheads="1"/>
          </p:cNvPicPr>
          <p:nvPr/>
        </p:nvPicPr>
        <p:blipFill>
          <a:blip r:embed="rId2"/>
          <a:srcRect/>
          <a:stretch>
            <a:fillRect/>
          </a:stretch>
        </p:blipFill>
        <p:spPr bwMode="auto">
          <a:xfrm>
            <a:off x="1295400" y="1524000"/>
            <a:ext cx="6602413" cy="478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el 1"/>
          <p:cNvSpPr>
            <a:spLocks noGrp="1"/>
          </p:cNvSpPr>
          <p:nvPr>
            <p:ph type="title"/>
          </p:nvPr>
        </p:nvSpPr>
        <p:spPr/>
        <p:txBody>
          <a:bodyPr/>
          <a:lstStyle/>
          <a:p>
            <a:r>
              <a:rPr lang="de-DE" sz="3200" smtClean="0">
                <a:ea typeface="ＭＳ Ｐゴシック" pitchFamily="26" charset="-128"/>
              </a:rPr>
              <a:t>Masson: Unequal Borrowing and Lending Rates</a:t>
            </a:r>
            <a:endParaRPr lang="en-US" sz="3200" smtClean="0">
              <a:ea typeface="ＭＳ Ｐゴシック" pitchFamily="26" charset="-128"/>
            </a:endParaRPr>
          </a:p>
        </p:txBody>
      </p:sp>
      <p:sp>
        <p:nvSpPr>
          <p:cNvPr id="96259" name="Inhaltsplatzhalter 5"/>
          <p:cNvSpPr>
            <a:spLocks noGrp="1"/>
          </p:cNvSpPr>
          <p:nvPr>
            <p:ph idx="1"/>
          </p:nvPr>
        </p:nvSpPr>
        <p:spPr>
          <a:xfrm>
            <a:off x="685800" y="1828800"/>
            <a:ext cx="7772400" cy="4114800"/>
          </a:xfrm>
        </p:spPr>
        <p:txBody>
          <a:bodyPr/>
          <a:lstStyle/>
          <a:p>
            <a:r>
              <a:rPr lang="en-US" sz="2400" smtClean="0">
                <a:ea typeface="ＭＳ Ｐゴシック" pitchFamily="26" charset="-128"/>
              </a:rPr>
              <a:t>Friedman and Savage and Markowitz type net-to-gross payoff functions when borrowing and lending rate of the DM or unequal</a:t>
            </a:r>
          </a:p>
          <a:p>
            <a:r>
              <a:rPr lang="de-DE" sz="2400" smtClean="0">
                <a:ea typeface="ＭＳ Ｐゴシック" pitchFamily="26" charset="-128"/>
              </a:rPr>
              <a:t>St. Petersburg Paradox which inspired Bernoulli to propose log utility can also be understood in terms of options:</a:t>
            </a:r>
          </a:p>
          <a:p>
            <a:endParaRPr lang="de-DE" smtClean="0">
              <a:ea typeface="ＭＳ Ｐゴシック" pitchFamily="26" charset="-128"/>
            </a:endParaRPr>
          </a:p>
          <a:p>
            <a:endParaRPr lang="de-DE" sz="2400" smtClean="0">
              <a:ea typeface="ＭＳ Ｐゴシック" pitchFamily="26" charset="-128"/>
            </a:endParaRPr>
          </a:p>
          <a:p>
            <a:r>
              <a:rPr lang="de-DE" sz="2400" smtClean="0">
                <a:ea typeface="ＭＳ Ｐゴシック" pitchFamily="26" charset="-128"/>
              </a:rPr>
              <a:t>With finite ability of gamblers to pay. If the gambler will default above B = 2</a:t>
            </a:r>
            <a:r>
              <a:rPr lang="de-DE" sz="2400" baseline="30000" smtClean="0">
                <a:ea typeface="ＭＳ Ｐゴシック" pitchFamily="26" charset="-128"/>
              </a:rPr>
              <a:t>n , </a:t>
            </a:r>
            <a:r>
              <a:rPr lang="de-DE" sz="2400" smtClean="0">
                <a:ea typeface="ＭＳ Ｐゴシック" pitchFamily="26" charset="-128"/>
              </a:rPr>
              <a:t>then the expected value of the first n(B) = lnB divided by ln 2</a:t>
            </a:r>
            <a:endParaRPr lang="de-DE" sz="2400" baseline="30000" smtClean="0">
              <a:ea typeface="ＭＳ Ｐゴシック" pitchFamily="26" charset="-128"/>
            </a:endParaRPr>
          </a:p>
          <a:p>
            <a:endParaRPr lang="en-US" smtClean="0">
              <a:ea typeface="ＭＳ Ｐゴシック" pitchFamily="26" charset="-128"/>
            </a:endParaRPr>
          </a:p>
        </p:txBody>
      </p:sp>
      <p:sp>
        <p:nvSpPr>
          <p:cNvPr id="96260" name="Fußzeilenplatzhalter 2"/>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6261" name="Foliennummernplatzhalter 3"/>
          <p:cNvSpPr>
            <a:spLocks noGrp="1"/>
          </p:cNvSpPr>
          <p:nvPr>
            <p:ph type="sldNum" sz="quarter" idx="12"/>
          </p:nvPr>
        </p:nvSpPr>
        <p:spPr>
          <a:noFill/>
        </p:spPr>
        <p:txBody>
          <a:bodyPr/>
          <a:lstStyle/>
          <a:p>
            <a:fld id="{C8011985-42CC-4325-8FB4-C27F0346B721}" type="slidenum">
              <a:rPr lang="en-US"/>
              <a:pPr/>
              <a:t>42</a:t>
            </a:fld>
            <a:endParaRPr lang="en-US"/>
          </a:p>
        </p:txBody>
      </p:sp>
      <p:pic>
        <p:nvPicPr>
          <p:cNvPr id="96262" name="Picture 2"/>
          <p:cNvPicPr>
            <a:picLocks noChangeAspect="1" noChangeArrowheads="1"/>
          </p:cNvPicPr>
          <p:nvPr/>
        </p:nvPicPr>
        <p:blipFill>
          <a:blip r:embed="rId2"/>
          <a:srcRect/>
          <a:stretch>
            <a:fillRect/>
          </a:stretch>
        </p:blipFill>
        <p:spPr bwMode="auto">
          <a:xfrm>
            <a:off x="1676400" y="4038600"/>
            <a:ext cx="542925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6"/>
          <p:cNvSpPr>
            <a:spLocks noGrp="1" noChangeArrowheads="1"/>
          </p:cNvSpPr>
          <p:nvPr>
            <p:ph type="sldNum" sz="quarter" idx="12"/>
          </p:nvPr>
        </p:nvSpPr>
        <p:spPr>
          <a:noFill/>
        </p:spPr>
        <p:txBody>
          <a:bodyPr/>
          <a:lstStyle/>
          <a:p>
            <a:fld id="{5A07C53B-7AE2-4224-AB5E-517682143761}" type="slidenum">
              <a:rPr lang="en-US"/>
              <a:pPr/>
              <a:t>43</a:t>
            </a:fld>
            <a:endParaRPr lang="en-US"/>
          </a:p>
        </p:txBody>
      </p:sp>
      <p:sp>
        <p:nvSpPr>
          <p:cNvPr id="97283" name="Rectangle 2"/>
          <p:cNvSpPr>
            <a:spLocks noGrp="1" noChangeArrowheads="1"/>
          </p:cNvSpPr>
          <p:nvPr>
            <p:ph type="title"/>
          </p:nvPr>
        </p:nvSpPr>
        <p:spPr/>
        <p:txBody>
          <a:bodyPr/>
          <a:lstStyle/>
          <a:p>
            <a:r>
              <a:rPr lang="en-US" smtClean="0">
                <a:ea typeface="ＭＳ Ｐゴシック" pitchFamily="26" charset="-128"/>
              </a:rPr>
              <a:t>Phlogiston Goes Up in Smoke</a:t>
            </a:r>
          </a:p>
        </p:txBody>
      </p:sp>
      <p:sp>
        <p:nvSpPr>
          <p:cNvPr id="97284"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Is non-linear utility phlogiston of economics (proposed by Gabriel Cramer and Daniel Bernoulli (1738)) entered mainstream with vNM in 1944</a:t>
            </a:r>
          </a:p>
          <a:p>
            <a:pPr>
              <a:lnSpc>
                <a:spcPct val="80000"/>
              </a:lnSpc>
            </a:pPr>
            <a:r>
              <a:rPr lang="en-US" sz="2200" smtClean="0">
                <a:ea typeface="ＭＳ Ｐゴシック" pitchFamily="26" charset="-128"/>
              </a:rPr>
              <a:t>It has not yet fulfilled its early promise: no stable consistent estimates of individual utility functions or explanations of macroeconomic phenomena, has not aged well.</a:t>
            </a:r>
          </a:p>
          <a:p>
            <a:pPr>
              <a:lnSpc>
                <a:spcPct val="80000"/>
              </a:lnSpc>
            </a:pPr>
            <a:r>
              <a:rPr lang="en-US" sz="2200" smtClean="0">
                <a:ea typeface="ＭＳ Ｐゴシック" pitchFamily="26" charset="-128"/>
              </a:rPr>
              <a:t>Lavoisier’s radical oxidation/reduction theory took hold in the 1780s and was orthodox by 1800 (oxygen = antiphlogiston; or phlogiston = antioxygen).</a:t>
            </a:r>
          </a:p>
          <a:p>
            <a:pPr>
              <a:lnSpc>
                <a:spcPct val="80000"/>
              </a:lnSpc>
            </a:pPr>
            <a:r>
              <a:rPr lang="en-US" sz="2200" smtClean="0">
                <a:ea typeface="ＭＳ Ｐゴシック" pitchFamily="26" charset="-128"/>
              </a:rPr>
              <a:t>J. Priestly and friends never accepted it, but phlogiston died with them.</a:t>
            </a:r>
          </a:p>
          <a:p>
            <a:pPr>
              <a:lnSpc>
                <a:spcPct val="80000"/>
              </a:lnSpc>
            </a:pPr>
            <a:r>
              <a:rPr lang="en-US" sz="2200" smtClean="0">
                <a:ea typeface="ＭＳ Ｐゴシック" pitchFamily="26" charset="-128"/>
              </a:rPr>
              <a:t>A radical new theory of risky choice could yet emerge eventually (perhaps from neuroscience).</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6"/>
          <p:cNvSpPr>
            <a:spLocks noGrp="1" noChangeArrowheads="1"/>
          </p:cNvSpPr>
          <p:nvPr>
            <p:ph type="sldNum" sz="quarter" idx="12"/>
          </p:nvPr>
        </p:nvSpPr>
        <p:spPr>
          <a:noFill/>
        </p:spPr>
        <p:txBody>
          <a:bodyPr/>
          <a:lstStyle/>
          <a:p>
            <a:fld id="{6195D4B5-E800-468B-8386-1F6DF6A4CC62}" type="slidenum">
              <a:rPr lang="en-US"/>
              <a:pPr/>
              <a:t>44</a:t>
            </a:fld>
            <a:endParaRPr lang="en-US"/>
          </a:p>
        </p:txBody>
      </p:sp>
      <p:sp>
        <p:nvSpPr>
          <p:cNvPr id="99331" name="Rectangle 2"/>
          <p:cNvSpPr>
            <a:spLocks noGrp="1" noChangeArrowheads="1"/>
          </p:cNvSpPr>
          <p:nvPr>
            <p:ph type="title"/>
          </p:nvPr>
        </p:nvSpPr>
        <p:spPr>
          <a:xfrm>
            <a:off x="685800" y="609600"/>
            <a:ext cx="7772400" cy="762000"/>
          </a:xfrm>
        </p:spPr>
        <p:txBody>
          <a:bodyPr/>
          <a:lstStyle/>
          <a:p>
            <a:r>
              <a:rPr lang="en-US" sz="2800" smtClean="0">
                <a:ea typeface="ＭＳ Ｐゴシック" pitchFamily="26" charset="-128"/>
              </a:rPr>
              <a:t>Better Alternatives from Behavioral Economics?</a:t>
            </a:r>
          </a:p>
        </p:txBody>
      </p:sp>
      <p:sp>
        <p:nvSpPr>
          <p:cNvPr id="99332" name="Rectangle 3"/>
          <p:cNvSpPr>
            <a:spLocks noGrp="1" noChangeArrowheads="1"/>
          </p:cNvSpPr>
          <p:nvPr>
            <p:ph type="body" idx="1"/>
          </p:nvPr>
        </p:nvSpPr>
        <p:spPr>
          <a:xfrm>
            <a:off x="685800" y="1371600"/>
            <a:ext cx="7772400" cy="4724400"/>
          </a:xfrm>
        </p:spPr>
        <p:txBody>
          <a:bodyPr/>
          <a:lstStyle/>
          <a:p>
            <a:pPr>
              <a:lnSpc>
                <a:spcPct val="80000"/>
              </a:lnSpc>
            </a:pPr>
            <a:r>
              <a:rPr lang="en-US" sz="2000" smtClean="0">
                <a:ea typeface="ＭＳ Ｐゴシック" pitchFamily="26" charset="-128"/>
              </a:rPr>
              <a:t>Behavior economics might seem to be a promising source for a better alternative</a:t>
            </a:r>
          </a:p>
          <a:p>
            <a:pPr>
              <a:lnSpc>
                <a:spcPct val="80000"/>
              </a:lnSpc>
            </a:pPr>
            <a:r>
              <a:rPr lang="en-US" sz="2000" smtClean="0">
                <a:ea typeface="ＭＳ Ｐゴシック" pitchFamily="26" charset="-128"/>
              </a:rPr>
              <a:t>But it takes nonlinear utility as a given, and is preoccupied with finding specific non-linear functions that might fix the empirical inadequacies of the EUT. </a:t>
            </a:r>
          </a:p>
          <a:p>
            <a:pPr>
              <a:lnSpc>
                <a:spcPct val="80000"/>
              </a:lnSpc>
            </a:pPr>
            <a:r>
              <a:rPr lang="en-US" sz="2000" smtClean="0">
                <a:ea typeface="ＭＳ Ｐゴシック" pitchFamily="26" charset="-128"/>
              </a:rPr>
              <a:t>Therefore most behavior economics is subject to our critique and is included above; no better theoretical alternatives offered yet by behavioral economics</a:t>
            </a:r>
          </a:p>
          <a:p>
            <a:pPr>
              <a:lnSpc>
                <a:spcPct val="80000"/>
              </a:lnSpc>
            </a:pPr>
            <a:r>
              <a:rPr lang="en-US" sz="2000" smtClean="0">
                <a:ea typeface="ＭＳ Ｐゴシック" pitchFamily="26" charset="-128"/>
              </a:rPr>
              <a:t>KT (1979) prospect theory is central to behavioral economics (S-shaped function similar to Markowitz’, convex below an inflection point z and concave above</a:t>
            </a:r>
          </a:p>
          <a:p>
            <a:pPr>
              <a:lnSpc>
                <a:spcPct val="80000"/>
              </a:lnSpc>
            </a:pPr>
            <a:r>
              <a:rPr lang="en-US" sz="2000" smtClean="0">
                <a:ea typeface="ＭＳ Ｐゴシック" pitchFamily="26" charset="-128"/>
              </a:rPr>
              <a:t>It has at least four free parameters and slope and shape parameters for upper and lower ranges of outcomes</a:t>
            </a:r>
          </a:p>
          <a:p>
            <a:pPr>
              <a:lnSpc>
                <a:spcPct val="80000"/>
              </a:lnSpc>
            </a:pPr>
            <a:r>
              <a:rPr lang="en-US" sz="2000" smtClean="0">
                <a:ea typeface="ＭＳ Ｐゴシック" pitchFamily="26" charset="-128"/>
              </a:rPr>
              <a:t>Yet it is inconsistent with insurance for losses</a:t>
            </a:r>
          </a:p>
          <a:p>
            <a:pPr>
              <a:lnSpc>
                <a:spcPct val="80000"/>
              </a:lnSpc>
            </a:pPr>
            <a:r>
              <a:rPr lang="en-US" sz="2000" smtClean="0">
                <a:ea typeface="ＭＳ Ｐゴシック" pitchFamily="26" charset="-128"/>
              </a:rPr>
              <a:t>Additional use of probability weighting and other theories (regret, rank-dependent, etc.) for ex post rationalization of any observations</a:t>
            </a:r>
          </a:p>
          <a:p>
            <a:pPr>
              <a:lnSpc>
                <a:spcPct val="80000"/>
              </a:lnSpc>
            </a:pPr>
            <a:r>
              <a:rPr lang="en-US" sz="2000" smtClean="0">
                <a:ea typeface="ＭＳ Ｐゴシック" pitchFamily="26" charset="-128"/>
              </a:rPr>
              <a:t>Yet to show powers of prediction based on observable explanatory variables</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6"/>
          <p:cNvSpPr>
            <a:spLocks noGrp="1" noChangeArrowheads="1"/>
          </p:cNvSpPr>
          <p:nvPr>
            <p:ph type="sldNum" sz="quarter" idx="12"/>
          </p:nvPr>
        </p:nvSpPr>
        <p:spPr>
          <a:noFill/>
        </p:spPr>
        <p:txBody>
          <a:bodyPr/>
          <a:lstStyle/>
          <a:p>
            <a:fld id="{4B50EE9F-FB5C-4F15-8371-A3D149CC4F88}" type="slidenum">
              <a:rPr lang="en-US"/>
              <a:pPr/>
              <a:t>45</a:t>
            </a:fld>
            <a:endParaRPr lang="en-US"/>
          </a:p>
        </p:txBody>
      </p:sp>
      <p:sp>
        <p:nvSpPr>
          <p:cNvPr id="10137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10138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B82991F1-9815-4C61-8C93-1575442A02D2}" type="slidenum">
              <a:rPr lang="en-US" sz="1400"/>
              <a:pPr algn="r"/>
              <a:t>45</a:t>
            </a:fld>
            <a:endParaRPr lang="en-US" sz="1400"/>
          </a:p>
        </p:txBody>
      </p:sp>
      <p:sp>
        <p:nvSpPr>
          <p:cNvPr id="101381" name="Rectangle 7"/>
          <p:cNvSpPr>
            <a:spLocks noGrp="1" noChangeArrowheads="1"/>
          </p:cNvSpPr>
          <p:nvPr>
            <p:ph type="title"/>
          </p:nvPr>
        </p:nvSpPr>
        <p:spPr/>
        <p:txBody>
          <a:bodyPr/>
          <a:lstStyle/>
          <a:p>
            <a:pPr eaLnBrk="1" hangingPunct="1"/>
            <a:r>
              <a:rPr lang="en-US" smtClean="0">
                <a:ea typeface="ＭＳ Ｐゴシック" pitchFamily="26" charset="-128"/>
              </a:rPr>
              <a:t> </a:t>
            </a:r>
          </a:p>
        </p:txBody>
      </p:sp>
      <p:graphicFrame>
        <p:nvGraphicFramePr>
          <p:cNvPr id="8" name="Inhaltsplatzhalter 7"/>
          <p:cNvGraphicFramePr>
            <a:graphicFrameLocks noGrp="1"/>
          </p:cNvGraphicFramePr>
          <p:nvPr>
            <p:ph idx="1"/>
          </p:nvPr>
        </p:nvGraphicFramePr>
        <p:xfrm>
          <a:off x="685800" y="533400"/>
          <a:ext cx="7772400" cy="5562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6"/>
          <p:cNvSpPr>
            <a:spLocks noGrp="1" noChangeArrowheads="1"/>
          </p:cNvSpPr>
          <p:nvPr>
            <p:ph type="sldNum" sz="quarter" idx="12"/>
          </p:nvPr>
        </p:nvSpPr>
        <p:spPr>
          <a:noFill/>
        </p:spPr>
        <p:txBody>
          <a:bodyPr/>
          <a:lstStyle/>
          <a:p>
            <a:fld id="{60557DC2-706B-45A9-BDC4-84B92D4891E0}" type="slidenum">
              <a:rPr lang="en-US"/>
              <a:pPr/>
              <a:t>46</a:t>
            </a:fld>
            <a:endParaRPr lang="en-US"/>
          </a:p>
        </p:txBody>
      </p:sp>
      <p:sp>
        <p:nvSpPr>
          <p:cNvPr id="103427" name="Rectangle 2"/>
          <p:cNvSpPr>
            <a:spLocks noGrp="1" noChangeArrowheads="1"/>
          </p:cNvSpPr>
          <p:nvPr>
            <p:ph type="title"/>
          </p:nvPr>
        </p:nvSpPr>
        <p:spPr/>
        <p:txBody>
          <a:bodyPr/>
          <a:lstStyle/>
          <a:p>
            <a:r>
              <a:rPr lang="en-US" smtClean="0">
                <a:ea typeface="ＭＳ Ｐゴシック" pitchFamily="26" charset="-128"/>
              </a:rPr>
              <a:t>Way Forward</a:t>
            </a:r>
          </a:p>
        </p:txBody>
      </p:sp>
      <p:sp>
        <p:nvSpPr>
          <p:cNvPr id="103428" name="Rectangle 3"/>
          <p:cNvSpPr>
            <a:spLocks noGrp="1" noChangeArrowheads="1"/>
          </p:cNvSpPr>
          <p:nvPr>
            <p:ph type="body" idx="1"/>
          </p:nvPr>
        </p:nvSpPr>
        <p:spPr/>
        <p:txBody>
          <a:bodyPr/>
          <a:lstStyle/>
          <a:p>
            <a:pPr>
              <a:lnSpc>
                <a:spcPct val="80000"/>
              </a:lnSpc>
            </a:pPr>
            <a:r>
              <a:rPr lang="en-US" sz="2800" smtClean="0">
                <a:ea typeface="ＭＳ Ｐゴシック" pitchFamily="26" charset="-128"/>
              </a:rPr>
              <a:t>Until something better comes along, it seems better and scientifically defensible to stick to what we can directly observe: analysis of opportunity sets of decision makers</a:t>
            </a:r>
          </a:p>
          <a:p>
            <a:pPr lvl="1">
              <a:lnSpc>
                <a:spcPct val="80000"/>
              </a:lnSpc>
            </a:pPr>
            <a:r>
              <a:rPr lang="en-US" sz="2400" smtClean="0">
                <a:ea typeface="ＭＳ Ｐゴシック" pitchFamily="26" charset="-128"/>
              </a:rPr>
              <a:t>Use simplest possible (linear) preferences; EV=EU</a:t>
            </a:r>
          </a:p>
          <a:p>
            <a:pPr lvl="1">
              <a:lnSpc>
                <a:spcPct val="80000"/>
              </a:lnSpc>
            </a:pPr>
            <a:r>
              <a:rPr lang="en-US" sz="2400" smtClean="0">
                <a:ea typeface="ＭＳ Ｐゴシック" pitchFamily="26" charset="-128"/>
              </a:rPr>
              <a:t>Careful examination of observable opportunity sets and how possible outcomes interact with future opportunities and past commitments</a:t>
            </a:r>
          </a:p>
          <a:p>
            <a:pPr lvl="1">
              <a:lnSpc>
                <a:spcPct val="80000"/>
              </a:lnSpc>
            </a:pPr>
            <a:r>
              <a:rPr lang="en-US" sz="2400" smtClean="0">
                <a:ea typeface="ＭＳ Ｐゴシック" pitchFamily="26" charset="-128"/>
              </a:rPr>
              <a:t>Insurance: examine observable commitments and embedded options</a:t>
            </a:r>
          </a:p>
          <a:p>
            <a:pPr lvl="1">
              <a:lnSpc>
                <a:spcPct val="80000"/>
              </a:lnSpc>
            </a:pPr>
            <a:r>
              <a:rPr lang="en-US" sz="2400" smtClean="0">
                <a:ea typeface="ＭＳ Ｐゴシック" pitchFamily="26" charset="-128"/>
              </a:rPr>
              <a:t>Gambling: potentially observable bailout options</a:t>
            </a:r>
          </a:p>
          <a:p>
            <a:pPr>
              <a:lnSpc>
                <a:spcPct val="8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6"/>
          <p:cNvSpPr>
            <a:spLocks noGrp="1" noChangeArrowheads="1"/>
          </p:cNvSpPr>
          <p:nvPr>
            <p:ph type="sldNum" sz="quarter" idx="12"/>
          </p:nvPr>
        </p:nvSpPr>
        <p:spPr>
          <a:noFill/>
        </p:spPr>
        <p:txBody>
          <a:bodyPr/>
          <a:lstStyle/>
          <a:p>
            <a:fld id="{59940EA0-CCD7-4044-9B3D-403E36684F56}" type="slidenum">
              <a:rPr lang="en-US"/>
              <a:pPr/>
              <a:t>47</a:t>
            </a:fld>
            <a:endParaRPr lang="en-US"/>
          </a:p>
        </p:txBody>
      </p:sp>
      <p:sp>
        <p:nvSpPr>
          <p:cNvPr id="105475" name="Footer Placeholder 4"/>
          <p:cNvSpPr>
            <a:spLocks noGrp="1"/>
          </p:cNvSpPr>
          <p:nvPr>
            <p:ph type="ftr" sz="quarter" idx="11"/>
          </p:nvPr>
        </p:nvSpPr>
        <p:spPr>
          <a:noFill/>
        </p:spPr>
        <p:txBody>
          <a:bodyPr/>
          <a:lstStyle/>
          <a:p>
            <a:endParaRPr lang="de-DE" smtClean="0">
              <a:latin typeface="Times New Roman" pitchFamily="26" charset="0"/>
              <a:ea typeface="ＭＳ Ｐゴシック" pitchFamily="26" charset="-128"/>
            </a:endParaRPr>
          </a:p>
        </p:txBody>
      </p:sp>
      <p:sp>
        <p:nvSpPr>
          <p:cNvPr id="10547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09A4FC1-34B0-43A4-9560-F6275821E60B}" type="slidenum">
              <a:rPr lang="en-US" sz="1400"/>
              <a:pPr algn="r"/>
              <a:t>47</a:t>
            </a:fld>
            <a:endParaRPr lang="en-US" sz="1400"/>
          </a:p>
        </p:txBody>
      </p:sp>
      <p:sp>
        <p:nvSpPr>
          <p:cNvPr id="105477" name="Rectangle 2"/>
          <p:cNvSpPr>
            <a:spLocks noGrp="1" noChangeArrowheads="1"/>
          </p:cNvSpPr>
          <p:nvPr>
            <p:ph type="title"/>
          </p:nvPr>
        </p:nvSpPr>
        <p:spPr>
          <a:xfrm>
            <a:off x="685800" y="609600"/>
            <a:ext cx="7772400" cy="762000"/>
          </a:xfrm>
        </p:spPr>
        <p:txBody>
          <a:bodyPr/>
          <a:lstStyle/>
          <a:p>
            <a:pPr eaLnBrk="1" hangingPunct="1"/>
            <a:r>
              <a:rPr lang="en-US" smtClean="0">
                <a:ea typeface="ＭＳ Ｐゴシック" pitchFamily="26" charset="-128"/>
              </a:rPr>
              <a:t>Concluding Remarks</a:t>
            </a:r>
          </a:p>
        </p:txBody>
      </p:sp>
      <p:sp>
        <p:nvSpPr>
          <p:cNvPr id="105478" name="Rectangle 3"/>
          <p:cNvSpPr>
            <a:spLocks noGrp="1" noChangeArrowheads="1"/>
          </p:cNvSpPr>
          <p:nvPr>
            <p:ph type="body" idx="1"/>
          </p:nvPr>
        </p:nvSpPr>
        <p:spPr>
          <a:xfrm>
            <a:off x="685800" y="1524000"/>
            <a:ext cx="7772400" cy="4572000"/>
          </a:xfrm>
        </p:spPr>
        <p:txBody>
          <a:bodyPr/>
          <a:lstStyle/>
          <a:p>
            <a:pPr eaLnBrk="1" hangingPunct="1">
              <a:lnSpc>
                <a:spcPct val="80000"/>
              </a:lnSpc>
            </a:pPr>
            <a:r>
              <a:rPr lang="en-US" sz="2400" smtClean="0">
                <a:ea typeface="ＭＳ Ｐゴシック" pitchFamily="26" charset="-128"/>
              </a:rPr>
              <a:t>What would it take to vindicate empirically non-linear Bernoulli functions?</a:t>
            </a:r>
          </a:p>
          <a:p>
            <a:pPr lvl="1" eaLnBrk="1" hangingPunct="1">
              <a:lnSpc>
                <a:spcPct val="80000"/>
              </a:lnSpc>
            </a:pPr>
            <a:r>
              <a:rPr lang="en-US" sz="2000" smtClean="0">
                <a:ea typeface="ＭＳ Ｐゴシック" pitchFamily="26" charset="-128"/>
              </a:rPr>
              <a:t>Consistency at the individual level: not transient.</a:t>
            </a:r>
          </a:p>
          <a:p>
            <a:pPr lvl="1" eaLnBrk="1" hangingPunct="1">
              <a:lnSpc>
                <a:spcPct val="80000"/>
              </a:lnSpc>
            </a:pPr>
            <a:r>
              <a:rPr lang="en-US" sz="2000" smtClean="0">
                <a:ea typeface="ＭＳ Ｐゴシック" pitchFamily="26" charset="-128"/>
              </a:rPr>
              <a:t>Predictability in new tasks and contexts</a:t>
            </a:r>
          </a:p>
          <a:p>
            <a:pPr eaLnBrk="1" hangingPunct="1">
              <a:lnSpc>
                <a:spcPct val="80000"/>
              </a:lnSpc>
            </a:pPr>
            <a:r>
              <a:rPr lang="en-US" sz="2400" smtClean="0">
                <a:ea typeface="ＭＳ Ｐゴシック" pitchFamily="26" charset="-128"/>
              </a:rPr>
              <a:t>What is the radical new approach?</a:t>
            </a:r>
          </a:p>
          <a:p>
            <a:pPr lvl="1" eaLnBrk="1" hangingPunct="1">
              <a:lnSpc>
                <a:spcPct val="80000"/>
              </a:lnSpc>
            </a:pPr>
            <a:r>
              <a:rPr lang="en-US" sz="2000" smtClean="0">
                <a:ea typeface="ＭＳ Ｐゴシック" pitchFamily="26" charset="-128"/>
              </a:rPr>
              <a:t>Who knows? Not prospect theory…</a:t>
            </a:r>
          </a:p>
          <a:p>
            <a:pPr eaLnBrk="1" hangingPunct="1">
              <a:lnSpc>
                <a:spcPct val="80000"/>
              </a:lnSpc>
            </a:pPr>
            <a:r>
              <a:rPr lang="en-US" sz="2400" smtClean="0">
                <a:ea typeface="ＭＳ Ｐゴシック" pitchFamily="26" charset="-128"/>
              </a:rPr>
              <a:t>What to do in the meantime?</a:t>
            </a:r>
          </a:p>
          <a:p>
            <a:pPr lvl="1" eaLnBrk="1" hangingPunct="1">
              <a:lnSpc>
                <a:spcPct val="80000"/>
              </a:lnSpc>
            </a:pPr>
            <a:r>
              <a:rPr lang="en-US" sz="2000" smtClean="0">
                <a:ea typeface="ＭＳ Ｐゴシック" pitchFamily="26" charset="-128"/>
              </a:rPr>
              <a:t>Conservative program: focus on observable opportunities in gross versus net payoffs.</a:t>
            </a:r>
          </a:p>
          <a:p>
            <a:pPr lvl="1" eaLnBrk="1" hangingPunct="1">
              <a:lnSpc>
                <a:spcPct val="80000"/>
              </a:lnSpc>
            </a:pPr>
            <a:r>
              <a:rPr lang="en-US" sz="2000" smtClean="0">
                <a:ea typeface="ＭＳ Ｐゴシック" pitchFamily="26" charset="-128"/>
              </a:rPr>
              <a:t>Let’s not base a theory of choice on unobservable concepts and untestable propositions</a:t>
            </a:r>
          </a:p>
          <a:p>
            <a:pPr lvl="1">
              <a:lnSpc>
                <a:spcPct val="70000"/>
              </a:lnSpc>
            </a:pPr>
            <a:r>
              <a:rPr lang="en-US" sz="2000" smtClean="0">
                <a:ea typeface="ＭＳ Ｐゴシック" pitchFamily="26" charset="-128"/>
              </a:rPr>
              <a:t>Sixty five years of concentrated efforts to validate curved utility to explain risky choices has not taken us very far</a:t>
            </a:r>
          </a:p>
          <a:p>
            <a:pPr lvl="1">
              <a:lnSpc>
                <a:spcPct val="70000"/>
              </a:lnSpc>
            </a:pPr>
            <a:r>
              <a:rPr lang="en-US" sz="2000" smtClean="0">
                <a:ea typeface="ＭＳ Ｐゴシック" pitchFamily="26" charset="-128"/>
              </a:rPr>
              <a:t>Try option theory instead of risk attitudes as the foundation</a:t>
            </a:r>
          </a:p>
          <a:p>
            <a:pPr eaLnBrk="1" hangingPunct="1">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5"/>
          <p:cNvSpPr>
            <a:spLocks noGrp="1"/>
          </p:cNvSpPr>
          <p:nvPr>
            <p:ph type="ctrTitle"/>
          </p:nvPr>
        </p:nvSpPr>
        <p:spPr/>
        <p:txBody>
          <a:bodyPr/>
          <a:lstStyle/>
          <a:p>
            <a:pPr eaLnBrk="1" hangingPunct="1"/>
            <a:r>
              <a:rPr lang="en-US" smtClean="0">
                <a:ea typeface="ＭＳ Ｐゴシック" pitchFamily="26" charset="-128"/>
              </a:rPr>
              <a:t>Thank You.</a:t>
            </a:r>
          </a:p>
        </p:txBody>
      </p:sp>
      <p:sp>
        <p:nvSpPr>
          <p:cNvPr id="107523" name="Subtitle 6"/>
          <p:cNvSpPr>
            <a:spLocks noGrp="1"/>
          </p:cNvSpPr>
          <p:nvPr>
            <p:ph type="subTitle" idx="1"/>
          </p:nvPr>
        </p:nvSpPr>
        <p:spPr>
          <a:xfrm>
            <a:off x="1371600" y="3352800"/>
            <a:ext cx="6400800" cy="2286000"/>
          </a:xfrm>
        </p:spPr>
        <p:txBody>
          <a:bodyPr/>
          <a:lstStyle/>
          <a:p>
            <a:pPr eaLnBrk="1" hangingPunct="1"/>
            <a:r>
              <a:rPr lang="en-US" smtClean="0">
                <a:ea typeface="ＭＳ Ｐゴシック" pitchFamily="26" charset="-128"/>
                <a:hlinkClick r:id="rId3"/>
              </a:rPr>
              <a:t>dan@ucsc.edu</a:t>
            </a:r>
            <a:r>
              <a:rPr lang="en-US" smtClean="0">
                <a:ea typeface="ＭＳ Ｐゴシック" pitchFamily="26" charset="-128"/>
              </a:rPr>
              <a:t> </a:t>
            </a:r>
            <a:r>
              <a:rPr lang="en-US" smtClean="0">
                <a:ea typeface="ＭＳ Ｐゴシック" pitchFamily="26" charset="-128"/>
                <a:hlinkClick r:id="rId4"/>
              </a:rPr>
              <a:t>Shyam.sunder@yale.edu</a:t>
            </a:r>
            <a:endParaRPr lang="en-US" smtClean="0">
              <a:ea typeface="ＭＳ Ｐゴシック" pitchFamily="26" charset="-128"/>
            </a:endParaRPr>
          </a:p>
          <a:p>
            <a:pPr eaLnBrk="1" hangingPunct="1"/>
            <a:r>
              <a:rPr lang="en-US" smtClean="0">
                <a:ea typeface="ＭＳ Ｐゴシック" pitchFamily="26" charset="-128"/>
              </a:rPr>
              <a:t>For the paper: </a:t>
            </a:r>
            <a:r>
              <a:rPr lang="en-US" smtClean="0">
                <a:ea typeface="ＭＳ Ｐゴシック" pitchFamily="26" charset="-128"/>
                <a:hlinkClick r:id="rId5"/>
              </a:rPr>
              <a:t>http://ssrn.com/abstract=1858769</a:t>
            </a:r>
            <a:r>
              <a:rPr lang="en-US" smtClean="0">
                <a:ea typeface="ＭＳ Ｐゴシック" pitchFamily="26" charset="-128"/>
              </a:rPr>
              <a:t> </a:t>
            </a:r>
          </a:p>
          <a:p>
            <a:pPr eaLnBrk="1" hangingPunct="1"/>
            <a:r>
              <a:rPr lang="en-US" smtClean="0">
                <a:ea typeface="ＭＳ Ｐゴシック" pitchFamily="26" charset="-128"/>
              </a:rPr>
              <a:t> </a:t>
            </a:r>
          </a:p>
        </p:txBody>
      </p:sp>
      <p:sp>
        <p:nvSpPr>
          <p:cNvPr id="107524" name="Footer Placeholder 3"/>
          <p:cNvSpPr>
            <a:spLocks noGrp="1"/>
          </p:cNvSpPr>
          <p:nvPr>
            <p:ph type="ftr" sz="quarter" idx="11"/>
          </p:nvPr>
        </p:nvSpPr>
        <p:spPr>
          <a:noFill/>
        </p:spPr>
        <p:txBody>
          <a:bodyPr/>
          <a:lstStyle/>
          <a:p>
            <a:endParaRPr lang="de-DE" smtClean="0">
              <a:latin typeface="Times New Roman" pitchFamily="26" charset="0"/>
              <a:ea typeface="ＭＳ Ｐゴシック" pitchFamily="26" charset="-128"/>
            </a:endParaRPr>
          </a:p>
        </p:txBody>
      </p:sp>
      <p:sp>
        <p:nvSpPr>
          <p:cNvPr id="107525" name="Slide Number Placeholder 4"/>
          <p:cNvSpPr>
            <a:spLocks noGrp="1"/>
          </p:cNvSpPr>
          <p:nvPr>
            <p:ph type="sldNum" sz="quarter" idx="12"/>
          </p:nvPr>
        </p:nvSpPr>
        <p:spPr>
          <a:noFill/>
        </p:spPr>
        <p:txBody>
          <a:bodyPr/>
          <a:lstStyle/>
          <a:p>
            <a:fld id="{6B569D50-B067-4319-9EE2-5C16FE0FC8F8}" type="slidenum">
              <a:rPr lang="en-US"/>
              <a:pPr/>
              <a:t>48</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sldNum" sz="quarter" idx="12"/>
          </p:nvPr>
        </p:nvSpPr>
        <p:spPr>
          <a:noFill/>
        </p:spPr>
        <p:txBody>
          <a:bodyPr/>
          <a:lstStyle/>
          <a:p>
            <a:fld id="{6DE11140-510B-40C1-B0CD-7D5396ACDB64}" type="slidenum">
              <a:rPr lang="en-US"/>
              <a:pPr/>
              <a:t>5</a:t>
            </a:fld>
            <a:endParaRPr lang="en-US"/>
          </a:p>
        </p:txBody>
      </p:sp>
      <p:sp>
        <p:nvSpPr>
          <p:cNvPr id="2457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458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1D8A8CF-A20D-40EA-A440-A3A77022A024}" type="slidenum">
              <a:rPr lang="en-US" sz="1400"/>
              <a:pPr algn="r"/>
              <a:t>5</a:t>
            </a:fld>
            <a:endParaRPr lang="en-US" sz="1400"/>
          </a:p>
        </p:txBody>
      </p:sp>
      <p:sp>
        <p:nvSpPr>
          <p:cNvPr id="24581" name="Rectangle 2"/>
          <p:cNvSpPr>
            <a:spLocks noGrp="1" noChangeArrowheads="1"/>
          </p:cNvSpPr>
          <p:nvPr>
            <p:ph type="title"/>
          </p:nvPr>
        </p:nvSpPr>
        <p:spPr/>
        <p:txBody>
          <a:bodyPr/>
          <a:lstStyle/>
          <a:p>
            <a:pPr eaLnBrk="1" hangingPunct="1"/>
            <a:r>
              <a:rPr lang="en-US" sz="4000" smtClean="0">
                <a:ea typeface="ＭＳ Ｐゴシック" pitchFamily="26" charset="-128"/>
              </a:rPr>
              <a:t>What is this Person’s Bernoulli function? </a:t>
            </a:r>
          </a:p>
        </p:txBody>
      </p:sp>
      <p:sp>
        <p:nvSpPr>
          <p:cNvPr id="24582" name="Rectangle 3"/>
          <p:cNvSpPr>
            <a:spLocks noGrp="1" noChangeArrowheads="1"/>
          </p:cNvSpPr>
          <p:nvPr>
            <p:ph type="body" idx="1"/>
          </p:nvPr>
        </p:nvSpPr>
        <p:spPr/>
        <p:txBody>
          <a:bodyPr/>
          <a:lstStyle/>
          <a:p>
            <a:pPr eaLnBrk="1" hangingPunct="1"/>
            <a:r>
              <a:rPr lang="en-US" smtClean="0">
                <a:ea typeface="ＭＳ Ｐゴシック" pitchFamily="26" charset="-128"/>
              </a:rPr>
              <a:t>Operates two portfolios:</a:t>
            </a:r>
          </a:p>
          <a:p>
            <a:pPr lvl="1" eaLnBrk="1" hangingPunct="1"/>
            <a:r>
              <a:rPr lang="en-US" smtClean="0">
                <a:ea typeface="ＭＳ Ｐゴシック" pitchFamily="26" charset="-128"/>
              </a:rPr>
              <a:t>Portfolio X: consists only of short maturity Government securities and insured CDs.</a:t>
            </a:r>
          </a:p>
          <a:p>
            <a:pPr lvl="1" eaLnBrk="1" hangingPunct="1"/>
            <a:r>
              <a:rPr lang="en-US" smtClean="0">
                <a:ea typeface="ＭＳ Ｐゴシック" pitchFamily="26" charset="-128"/>
              </a:rPr>
              <a:t>Portfolio Y: consists only of deep out of money call options on oil futures.</a:t>
            </a:r>
          </a:p>
          <a:p>
            <a:pPr eaLnBrk="1" hangingPunct="1"/>
            <a:r>
              <a:rPr lang="en-US" smtClean="0">
                <a:ea typeface="ＭＳ Ｐゴシック" pitchFamily="26" charset="-128"/>
              </a:rPr>
              <a:t>Both are held by the same person!</a:t>
            </a:r>
          </a:p>
          <a:p>
            <a:pPr lvl="1" eaLnBrk="1" hangingPunct="1"/>
            <a:r>
              <a:rPr lang="en-US" smtClean="0">
                <a:ea typeface="ＭＳ Ｐゴシック" pitchFamily="26" charset="-128"/>
              </a:rPr>
              <a:t>She manages X for her great uncle (fiduciary).</a:t>
            </a:r>
          </a:p>
          <a:p>
            <a:pPr lvl="1" eaLnBrk="1" hangingPunct="1"/>
            <a:r>
              <a:rPr lang="en-US" smtClean="0">
                <a:ea typeface="ＭＳ Ｐゴシック" pitchFamily="26" charset="-128"/>
              </a:rPr>
              <a:t>She holds Y in a national contest (competition)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p:spPr>
        <p:txBody>
          <a:bodyPr/>
          <a:lstStyle/>
          <a:p>
            <a:fld id="{AF89095E-90BD-43C8-A060-A6B68CFDBF5F}" type="slidenum">
              <a:rPr lang="en-US"/>
              <a:pPr/>
              <a:t>6</a:t>
            </a:fld>
            <a:endParaRPr lang="en-US"/>
          </a:p>
        </p:txBody>
      </p:sp>
      <p:sp>
        <p:nvSpPr>
          <p:cNvPr id="2662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662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760C71DE-2B12-49D9-A67C-291B4F293403}" type="slidenum">
              <a:rPr lang="en-US" sz="1400"/>
              <a:pPr algn="r"/>
              <a:t>6</a:t>
            </a:fld>
            <a:endParaRPr lang="en-US" sz="1400"/>
          </a:p>
        </p:txBody>
      </p:sp>
      <p:sp>
        <p:nvSpPr>
          <p:cNvPr id="26629" name="Rectangle 2"/>
          <p:cNvSpPr>
            <a:spLocks noGrp="1" noChangeArrowheads="1"/>
          </p:cNvSpPr>
          <p:nvPr>
            <p:ph type="title"/>
          </p:nvPr>
        </p:nvSpPr>
        <p:spPr/>
        <p:txBody>
          <a:bodyPr/>
          <a:lstStyle/>
          <a:p>
            <a:pPr eaLnBrk="1" hangingPunct="1"/>
            <a:r>
              <a:rPr lang="en-US" sz="4000" smtClean="0">
                <a:ea typeface="ＭＳ Ｐゴシック" pitchFamily="26" charset="-128"/>
              </a:rPr>
              <a:t>Is the Bernoulli function </a:t>
            </a:r>
            <a:r>
              <a:rPr lang="en-US" sz="4000" i="1" smtClean="0">
                <a:ea typeface="ＭＳ Ｐゴシック" pitchFamily="26" charset="-128"/>
              </a:rPr>
              <a:t>u</a:t>
            </a:r>
            <a:r>
              <a:rPr lang="en-US" sz="4000" smtClean="0">
                <a:ea typeface="ＭＳ Ｐゴシック" pitchFamily="26" charset="-128"/>
              </a:rPr>
              <a:t> an intrinsic personal characteristic? </a:t>
            </a:r>
          </a:p>
        </p:txBody>
      </p:sp>
      <p:sp>
        <p:nvSpPr>
          <p:cNvPr id="26630" name="Rectangle 3"/>
          <p:cNvSpPr>
            <a:spLocks noGrp="1" noChangeArrowheads="1"/>
          </p:cNvSpPr>
          <p:nvPr>
            <p:ph type="body" idx="1"/>
          </p:nvPr>
        </p:nvSpPr>
        <p:spPr/>
        <p:txBody>
          <a:bodyPr/>
          <a:lstStyle/>
          <a:p>
            <a:pPr eaLnBrk="1" hangingPunct="1">
              <a:lnSpc>
                <a:spcPct val="90000"/>
              </a:lnSpc>
            </a:pPr>
            <a:r>
              <a:rPr lang="en-US" sz="2400" smtClean="0">
                <a:ea typeface="ＭＳ Ｐゴシック" pitchFamily="26" charset="-128"/>
              </a:rPr>
              <a:t>Estimation from choice data is a mechanical process: entering observations into an estimation algorithm necessarily yields a </a:t>
            </a:r>
            <a:r>
              <a:rPr lang="en-US" sz="2400" i="1" smtClean="0">
                <a:ea typeface="ＭＳ Ｐゴシック" pitchFamily="26" charset="-128"/>
              </a:rPr>
              <a:t>u</a:t>
            </a:r>
            <a:endParaRPr lang="en-US" sz="2400" smtClean="0">
              <a:ea typeface="ＭＳ Ｐゴシック" pitchFamily="26" charset="-128"/>
            </a:endParaRPr>
          </a:p>
          <a:p>
            <a:pPr eaLnBrk="1" hangingPunct="1">
              <a:lnSpc>
                <a:spcPct val="90000"/>
              </a:lnSpc>
            </a:pPr>
            <a:r>
              <a:rPr lang="en-US" sz="2400" smtClean="0">
                <a:ea typeface="ＭＳ Ｐゴシック" pitchFamily="26" charset="-128"/>
              </a:rPr>
              <a:t>The specific estimate depends on the criterion used to select the “best fit”</a:t>
            </a:r>
          </a:p>
          <a:p>
            <a:pPr marL="37931725" lvl="1" indent="-37474525" eaLnBrk="1" hangingPunct="1">
              <a:lnSpc>
                <a:spcPct val="90000"/>
              </a:lnSpc>
            </a:pPr>
            <a:endParaRPr lang="en-US" sz="2000" i="1" smtClean="0">
              <a:ea typeface="ＭＳ Ｐゴシック" pitchFamily="26" charset="-128"/>
            </a:endParaRPr>
          </a:p>
          <a:p>
            <a:pPr eaLnBrk="1" hangingPunct="1">
              <a:lnSpc>
                <a:spcPct val="90000"/>
              </a:lnSpc>
            </a:pPr>
            <a:r>
              <a:rPr lang="en-US" sz="2400" smtClean="0">
                <a:ea typeface="ＭＳ Ｐゴシック" pitchFamily="26" charset="-128"/>
              </a:rPr>
              <a:t>Existence of an estimated </a:t>
            </a:r>
            <a:r>
              <a:rPr lang="en-US" sz="2400" i="1" smtClean="0">
                <a:ea typeface="ＭＳ Ｐゴシック" pitchFamily="26" charset="-128"/>
              </a:rPr>
              <a:t>u </a:t>
            </a:r>
            <a:r>
              <a:rPr lang="en-US" sz="2400" smtClean="0">
                <a:ea typeface="ＭＳ Ｐゴシック" pitchFamily="26" charset="-128"/>
              </a:rPr>
              <a:t>says nothing about its validity (regression estimates </a:t>
            </a:r>
            <a:r>
              <a:rPr lang="en-US" sz="2400" smtClean="0">
                <a:ea typeface="ＭＳ Ｐゴシック" pitchFamily="26" charset="-128"/>
                <a:cs typeface="Times New Roman" pitchFamily="26" charset="0"/>
              </a:rPr>
              <a:t>≡</a:t>
            </a:r>
            <a:r>
              <a:rPr lang="en-US" sz="2400" smtClean="0">
                <a:ea typeface="ＭＳ Ｐゴシック" pitchFamily="26" charset="-128"/>
              </a:rPr>
              <a:t> valid estimates?) </a:t>
            </a:r>
          </a:p>
          <a:p>
            <a:pPr eaLnBrk="1" hangingPunct="1">
              <a:lnSpc>
                <a:spcPct val="90000"/>
              </a:lnSpc>
            </a:pPr>
            <a:r>
              <a:rPr lang="en-US" sz="2400" smtClean="0">
                <a:ea typeface="ＭＳ Ｐゴシック" pitchFamily="26" charset="-128"/>
              </a:rPr>
              <a:t>How well can </a:t>
            </a:r>
            <a:r>
              <a:rPr lang="en-US" sz="2400" i="1" smtClean="0">
                <a:ea typeface="ＭＳ Ｐゴシック" pitchFamily="26" charset="-128"/>
              </a:rPr>
              <a:t>u</a:t>
            </a:r>
            <a:r>
              <a:rPr lang="en-US" sz="2400" smtClean="0">
                <a:ea typeface="ＭＳ Ｐゴシック" pitchFamily="26" charset="-128"/>
              </a:rPr>
              <a:t> predict the out-of-sample choice data? </a:t>
            </a:r>
          </a:p>
          <a:p>
            <a:pPr eaLnBrk="1" hangingPunct="1">
              <a:lnSpc>
                <a:spcPct val="90000"/>
              </a:lnSpc>
            </a:pPr>
            <a:r>
              <a:rPr lang="en-US" sz="2400" smtClean="0">
                <a:ea typeface="ＭＳ Ｐゴシック" pitchFamily="26" charset="-128"/>
              </a:rPr>
              <a:t>For a given person or population, how generalizable is </a:t>
            </a:r>
            <a:r>
              <a:rPr lang="en-US" sz="2400" i="1" smtClean="0">
                <a:ea typeface="ＭＳ Ｐゴシック" pitchFamily="26" charset="-128"/>
              </a:rPr>
              <a:t>u </a:t>
            </a:r>
            <a:r>
              <a:rPr lang="en-US" sz="2400" smtClean="0">
                <a:ea typeface="ＭＳ Ｐゴシック" pitchFamily="26" charset="-128"/>
              </a:rPr>
              <a:t>to new tasks and new contexts?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8E34F462-19D4-4C50-B380-006A46A0819B}" type="slidenum">
              <a:rPr lang="en-US"/>
              <a:pPr/>
              <a:t>7</a:t>
            </a:fld>
            <a:endParaRPr lang="en-US"/>
          </a:p>
        </p:txBody>
      </p:sp>
      <p:sp>
        <p:nvSpPr>
          <p:cNvPr id="2867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867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B871AB0A-6D6C-45CF-A412-F48EF844F3FA}" type="slidenum">
              <a:rPr lang="en-US" sz="1400"/>
              <a:pPr algn="r"/>
              <a:t>7</a:t>
            </a:fld>
            <a:endParaRPr lang="en-US" sz="1400"/>
          </a:p>
        </p:txBody>
      </p:sp>
      <p:sp>
        <p:nvSpPr>
          <p:cNvPr id="28677" name="Rectangle 2"/>
          <p:cNvSpPr>
            <a:spLocks noGrp="1" noChangeArrowheads="1"/>
          </p:cNvSpPr>
          <p:nvPr>
            <p:ph type="title"/>
          </p:nvPr>
        </p:nvSpPr>
        <p:spPr/>
        <p:txBody>
          <a:bodyPr/>
          <a:lstStyle/>
          <a:p>
            <a:pPr eaLnBrk="1" hangingPunct="1"/>
            <a:r>
              <a:rPr lang="en-US" smtClean="0">
                <a:ea typeface="ＭＳ Ｐゴシック" pitchFamily="26" charset="-128"/>
              </a:rPr>
              <a:t>Degrees of Freedom </a:t>
            </a:r>
          </a:p>
        </p:txBody>
      </p:sp>
      <p:sp>
        <p:nvSpPr>
          <p:cNvPr id="28678" name="Rectangle 3"/>
          <p:cNvSpPr>
            <a:spLocks noGrp="1" noChangeArrowheads="1"/>
          </p:cNvSpPr>
          <p:nvPr>
            <p:ph type="body" idx="1"/>
          </p:nvPr>
        </p:nvSpPr>
        <p:spPr/>
        <p:txBody>
          <a:bodyPr/>
          <a:lstStyle/>
          <a:p>
            <a:pPr eaLnBrk="1" hangingPunct="1">
              <a:lnSpc>
                <a:spcPct val="90000"/>
              </a:lnSpc>
            </a:pPr>
            <a:r>
              <a:rPr lang="en-US" sz="2400" smtClean="0">
                <a:ea typeface="ＭＳ Ｐゴシック" pitchFamily="26" charset="-128"/>
              </a:rPr>
              <a:t>The parameter space for increasing Bernoulli functions is infinite dimensional (we have unlimited flexibility) </a:t>
            </a:r>
          </a:p>
          <a:p>
            <a:pPr eaLnBrk="1" hangingPunct="1">
              <a:lnSpc>
                <a:spcPct val="90000"/>
              </a:lnSpc>
            </a:pPr>
            <a:r>
              <a:rPr lang="en-US" sz="2400" smtClean="0">
                <a:ea typeface="ＭＳ Ｐゴシック" pitchFamily="26" charset="-128"/>
              </a:rPr>
              <a:t>If we impose CRRA or CARA restriction</a:t>
            </a:r>
          </a:p>
          <a:p>
            <a:pPr lvl="1" eaLnBrk="1" hangingPunct="1">
              <a:lnSpc>
                <a:spcPct val="90000"/>
              </a:lnSpc>
            </a:pPr>
            <a:r>
              <a:rPr lang="en-US" sz="2400" smtClean="0">
                <a:ea typeface="ＭＳ Ｐゴシック" pitchFamily="26" charset="-128"/>
              </a:rPr>
              <a:t> use 1 df, (2 if multiple families allowed) </a:t>
            </a:r>
          </a:p>
          <a:p>
            <a:pPr eaLnBrk="1" hangingPunct="1">
              <a:lnSpc>
                <a:spcPct val="90000"/>
              </a:lnSpc>
            </a:pPr>
            <a:r>
              <a:rPr lang="en-US" sz="2400" smtClean="0">
                <a:ea typeface="ＭＳ Ｐゴシック" pitchFamily="26" charset="-128"/>
              </a:rPr>
              <a:t>Friedman and Savage and Markowitz use at least 4 df </a:t>
            </a:r>
          </a:p>
          <a:p>
            <a:pPr eaLnBrk="1" hangingPunct="1">
              <a:lnSpc>
                <a:spcPct val="90000"/>
              </a:lnSpc>
            </a:pPr>
            <a:r>
              <a:rPr lang="en-US" sz="2400" smtClean="0">
                <a:ea typeface="ＭＳ Ｐゴシック" pitchFamily="26" charset="-128"/>
              </a:rPr>
              <a:t>Prospect theory uses at least 5 df:</a:t>
            </a:r>
          </a:p>
          <a:p>
            <a:pPr lvl="1" eaLnBrk="1" hangingPunct="1">
              <a:lnSpc>
                <a:spcPct val="90000"/>
              </a:lnSpc>
            </a:pPr>
            <a:r>
              <a:rPr lang="en-US" sz="2400" smtClean="0">
                <a:ea typeface="ＭＳ Ｐゴシック" pitchFamily="26" charset="-128"/>
              </a:rPr>
              <a:t> location of reference point, derivatives on each side, curvatures on each side</a:t>
            </a:r>
          </a:p>
          <a:p>
            <a:pPr lvl="1" eaLnBrk="1" hangingPunct="1">
              <a:lnSpc>
                <a:spcPct val="90000"/>
              </a:lnSpc>
            </a:pPr>
            <a:r>
              <a:rPr lang="en-US" sz="2400" smtClean="0">
                <a:ea typeface="ＭＳ Ｐゴシック" pitchFamily="26" charset="-128"/>
              </a:rPr>
              <a:t>Many more df used when you consider probability distortions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74485E25-C923-452C-A5B3-1C9F20D96E23}" type="slidenum">
              <a:rPr lang="en-US"/>
              <a:pPr/>
              <a:t>8</a:t>
            </a:fld>
            <a:endParaRPr lang="en-US"/>
          </a:p>
        </p:txBody>
      </p:sp>
      <p:sp>
        <p:nvSpPr>
          <p:cNvPr id="3072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3072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7FED710C-C70C-45AB-BF61-EEDFDBBD2632}" type="slidenum">
              <a:rPr lang="en-US" sz="1400"/>
              <a:pPr algn="r"/>
              <a:t>8</a:t>
            </a:fld>
            <a:endParaRPr lang="en-US" sz="1400"/>
          </a:p>
        </p:txBody>
      </p:sp>
      <p:sp>
        <p:nvSpPr>
          <p:cNvPr id="30725" name="Rectangle 2"/>
          <p:cNvSpPr>
            <a:spLocks noGrp="1" noChangeArrowheads="1"/>
          </p:cNvSpPr>
          <p:nvPr>
            <p:ph type="title"/>
          </p:nvPr>
        </p:nvSpPr>
        <p:spPr/>
        <p:txBody>
          <a:bodyPr/>
          <a:lstStyle/>
          <a:p>
            <a:pPr eaLnBrk="1" hangingPunct="1"/>
            <a:r>
              <a:rPr lang="en-US" smtClean="0">
                <a:ea typeface="ＭＳ Ｐゴシック" pitchFamily="26" charset="-128"/>
              </a:rPr>
              <a:t>The Best Case: </a:t>
            </a:r>
            <a:r>
              <a:rPr lang="en-US" i="1" smtClean="0">
                <a:ea typeface="ＭＳ Ｐゴシック" pitchFamily="26" charset="-128"/>
              </a:rPr>
              <a:t>u</a:t>
            </a:r>
            <a:r>
              <a:rPr lang="en-US" smtClean="0">
                <a:ea typeface="ＭＳ Ｐゴシック" pitchFamily="26" charset="-128"/>
              </a:rPr>
              <a:t> is Universal</a:t>
            </a:r>
          </a:p>
        </p:txBody>
      </p:sp>
      <p:sp>
        <p:nvSpPr>
          <p:cNvPr id="30726" name="Rectangle 3"/>
          <p:cNvSpPr>
            <a:spLocks noGrp="1" noChangeArrowheads="1"/>
          </p:cNvSpPr>
          <p:nvPr>
            <p:ph type="body" idx="1"/>
          </p:nvPr>
        </p:nvSpPr>
        <p:spPr/>
        <p:txBody>
          <a:bodyPr/>
          <a:lstStyle/>
          <a:p>
            <a:pPr eaLnBrk="1" hangingPunct="1">
              <a:lnSpc>
                <a:spcPct val="80000"/>
              </a:lnSpc>
            </a:pPr>
            <a:r>
              <a:rPr lang="en-US" sz="2800" smtClean="0">
                <a:ea typeface="ＭＳ Ｐゴシック" pitchFamily="26" charset="-128"/>
              </a:rPr>
              <a:t>E.g., binocular vision or bipedal motion</a:t>
            </a:r>
          </a:p>
          <a:p>
            <a:pPr eaLnBrk="1" hangingPunct="1">
              <a:lnSpc>
                <a:spcPct val="80000"/>
              </a:lnSpc>
            </a:pPr>
            <a:r>
              <a:rPr lang="en-US" sz="2800" smtClean="0">
                <a:ea typeface="ＭＳ Ｐゴシック" pitchFamily="26" charset="-128"/>
              </a:rPr>
              <a:t>Bernoulli (1768), Friedman and Savage (1948) and  Markowitz (1952) had hoped so.</a:t>
            </a:r>
          </a:p>
          <a:p>
            <a:pPr lvl="1" eaLnBrk="1" hangingPunct="1">
              <a:lnSpc>
                <a:spcPct val="80000"/>
              </a:lnSpc>
            </a:pPr>
            <a:r>
              <a:rPr lang="en-US" sz="2400" smtClean="0">
                <a:ea typeface="ＭＳ Ｐゴシック" pitchFamily="26" charset="-128"/>
              </a:rPr>
              <a:t>Bernoulli proposed a simple log function</a:t>
            </a:r>
          </a:p>
          <a:p>
            <a:pPr lvl="1" eaLnBrk="1" hangingPunct="1">
              <a:lnSpc>
                <a:spcPct val="80000"/>
              </a:lnSpc>
            </a:pPr>
            <a:r>
              <a:rPr lang="en-US" sz="2400" smtClean="0">
                <a:ea typeface="ＭＳ Ｐゴシック" pitchFamily="26" charset="-128"/>
              </a:rPr>
              <a:t>The other two proposed rather complex functions: 3-4 segments alternately convex and concave. </a:t>
            </a:r>
          </a:p>
          <a:p>
            <a:pPr eaLnBrk="1" hangingPunct="1">
              <a:lnSpc>
                <a:spcPct val="80000"/>
              </a:lnSpc>
            </a:pPr>
            <a:r>
              <a:rPr lang="en-US" sz="2800" smtClean="0">
                <a:ea typeface="ＭＳ Ｐゴシック" pitchFamily="26" charset="-128"/>
              </a:rPr>
              <a:t>But empirics said otherwise, e.g., Ward Edwards (1953, 1955) found interpersonal differences, and little resemblance to these proposals.</a:t>
            </a:r>
          </a:p>
          <a:p>
            <a:pPr>
              <a:lnSpc>
                <a:spcPct val="80000"/>
              </a:lnSpc>
            </a:pPr>
            <a:r>
              <a:rPr lang="en-US" sz="2800" smtClean="0">
                <a:ea typeface="ＭＳ Ｐゴシック" pitchFamily="26" charset="-128"/>
              </a:rPr>
              <a:t>No universal alternative </a:t>
            </a:r>
            <a:r>
              <a:rPr lang="en-US" sz="2800" i="1" smtClean="0">
                <a:ea typeface="ＭＳ Ｐゴシック" pitchFamily="26" charset="-128"/>
              </a:rPr>
              <a:t>u</a:t>
            </a:r>
            <a:r>
              <a:rPr lang="en-US" sz="2800" smtClean="0">
                <a:ea typeface="ＭＳ Ｐゴシック" pitchFamily="26" charset="-128"/>
              </a:rPr>
              <a:t> has been found to improve on the explanatory power of a straight line </a:t>
            </a:r>
            <a:r>
              <a:rPr lang="en-US" sz="2800" i="1" smtClean="0">
                <a:ea typeface="ＭＳ Ｐゴシック" pitchFamily="26" charset="-128"/>
              </a:rPr>
              <a:t>u</a:t>
            </a:r>
            <a:r>
              <a:rPr lang="en-US" sz="2800" smtClean="0">
                <a:ea typeface="ＭＳ Ｐゴシック" pitchFamily="26" charset="-128"/>
              </a:rPr>
              <a:t>.</a:t>
            </a:r>
          </a:p>
          <a:p>
            <a:pPr eaLnBrk="1" hangingPunct="1">
              <a:lnSpc>
                <a:spcPct val="8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sldNum" sz="quarter" idx="12"/>
          </p:nvPr>
        </p:nvSpPr>
        <p:spPr>
          <a:noFill/>
        </p:spPr>
        <p:txBody>
          <a:bodyPr/>
          <a:lstStyle/>
          <a:p>
            <a:fld id="{344B3579-F73C-488B-872D-4BDB2E45E8F9}" type="slidenum">
              <a:rPr lang="en-US"/>
              <a:pPr/>
              <a:t>9</a:t>
            </a:fld>
            <a:endParaRPr lang="en-US"/>
          </a:p>
        </p:txBody>
      </p:sp>
      <p:sp>
        <p:nvSpPr>
          <p:cNvPr id="32771" name="Rectangle 4"/>
          <p:cNvSpPr>
            <a:spLocks noGrp="1" noChangeArrowheads="1"/>
          </p:cNvSpPr>
          <p:nvPr>
            <p:ph type="title"/>
          </p:nvPr>
        </p:nvSpPr>
        <p:spPr/>
        <p:txBody>
          <a:bodyPr/>
          <a:lstStyle/>
          <a:p>
            <a:r>
              <a:rPr lang="en-US" smtClean="0">
                <a:ea typeface="ＭＳ Ｐゴシック" pitchFamily="26" charset="-128"/>
              </a:rPr>
              <a:t>Friedman &amp; Savage (1948)</a:t>
            </a:r>
          </a:p>
        </p:txBody>
      </p:sp>
      <p:pic>
        <p:nvPicPr>
          <p:cNvPr id="32772" name="Picture 8"/>
          <p:cNvPicPr>
            <a:picLocks noChangeAspect="1" noChangeArrowheads="1"/>
          </p:cNvPicPr>
          <p:nvPr/>
        </p:nvPicPr>
        <p:blipFill>
          <a:blip r:embed="rId3"/>
          <a:srcRect l="13333" t="41739" r="62213" b="11304"/>
          <a:stretch>
            <a:fillRect/>
          </a:stretch>
        </p:blipFill>
        <p:spPr bwMode="auto">
          <a:xfrm>
            <a:off x="2133600" y="2209800"/>
            <a:ext cx="5000625" cy="3829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Paper.thmx</Template>
  <TotalTime>13267</TotalTime>
  <Words>4285</Words>
  <Application>Microsoft Office PowerPoint</Application>
  <PresentationFormat>On-screen Show (4:3)</PresentationFormat>
  <Paragraphs>378</Paragraphs>
  <Slides>48</Slides>
  <Notes>43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5" baseType="lpstr">
      <vt:lpstr>Times New Roman</vt:lpstr>
      <vt:lpstr>ＭＳ Ｐゴシック</vt:lpstr>
      <vt:lpstr>Arial</vt:lpstr>
      <vt:lpstr>Wingdings</vt:lpstr>
      <vt:lpstr>Default Design</vt:lpstr>
      <vt:lpstr>Microsoft Equation 3.0</vt:lpstr>
      <vt:lpstr>Microsoft Office Excel Chart</vt:lpstr>
      <vt:lpstr>Risky Curves: From Unobservable Utility to Observable Opportunity Sets</vt:lpstr>
      <vt:lpstr>Fire: Circa 1750 CE</vt:lpstr>
      <vt:lpstr>Risk Preferences: Circa 2000 CE</vt:lpstr>
      <vt:lpstr>Which Risk?</vt:lpstr>
      <vt:lpstr>What is this Person’s Bernoulli function? </vt:lpstr>
      <vt:lpstr>Is the Bernoulli function u an intrinsic personal characteristic? </vt:lpstr>
      <vt:lpstr>Degrees of Freedom </vt:lpstr>
      <vt:lpstr>The Best Case: u is Universal</vt:lpstr>
      <vt:lpstr>Friedman &amp; Savage (1948)</vt:lpstr>
      <vt:lpstr>Markowitz (1952)</vt:lpstr>
      <vt:lpstr>Edwards (1955): FIG. 1. Experimentally determined individual utility curves. The 45° line in each graph is the curve which would be obtained if the subjective value of money were equal to its objective value.</vt:lpstr>
      <vt:lpstr>Fall Back Position #1</vt:lpstr>
      <vt:lpstr>Fall back position #2</vt:lpstr>
      <vt:lpstr>Binswanger and Sillers Field Studies</vt:lpstr>
      <vt:lpstr>Fall back position #3</vt:lpstr>
      <vt:lpstr>Fall back position #4</vt:lpstr>
      <vt:lpstr>Rock-Bottom Position #5: Can’t Fall Any Further</vt:lpstr>
      <vt:lpstr>Micro-Level Summary</vt:lpstr>
      <vt:lpstr>Do We Have Macro Level Evidence?</vt:lpstr>
      <vt:lpstr>Portfolio Theory and Stock Market</vt:lpstr>
      <vt:lpstr>Evidence from Stock Market on Risk and Return (Source: Prepared by authors from data in Black (1992, Exhibits 3 and 4)</vt:lpstr>
      <vt:lpstr>Evidence from Stock Market on Risk and Return (Source: Prepared by authors from data in Black (1992, Exhibits 3 and 4)</vt:lpstr>
      <vt:lpstr>Consensus in Finance?</vt:lpstr>
      <vt:lpstr>Consensus in Finance (contd.)</vt:lpstr>
      <vt:lpstr>Equity Risk Premium Puzzle</vt:lpstr>
      <vt:lpstr>The Bond Market</vt:lpstr>
      <vt:lpstr>Insurance</vt:lpstr>
      <vt:lpstr>Gambling</vt:lpstr>
      <vt:lpstr>Where Does This Leave Us?</vt:lpstr>
      <vt:lpstr>Occam’s Razor</vt:lpstr>
      <vt:lpstr>Looking Forward: What Can We Do?</vt:lpstr>
      <vt:lpstr>Gross and Net Payoffs</vt:lpstr>
      <vt:lpstr>Example 1: Concave Net Payoffs</vt:lpstr>
      <vt:lpstr>Panel A: Additional cost a&gt;0 on shortfall from z</vt:lpstr>
      <vt:lpstr>Example 2: Convex Net Payoffs</vt:lpstr>
      <vt:lpstr>Panel B: Tournament (Convex Net Payoff)</vt:lpstr>
      <vt:lpstr>Panel C: Bailout a &gt; 0 for shortfall from z</vt:lpstr>
      <vt:lpstr>Bernoulli Functions with Concave and Convex Segments (Markowitz, Friedman and Savage)</vt:lpstr>
      <vt:lpstr>Panel D: Means-Tested Subsidy (Markowitz)</vt:lpstr>
      <vt:lpstr>Panel E: Social Climbing (Friedman and Savage)</vt:lpstr>
      <vt:lpstr>Panel F: Marshall´s Friedman and Savage Gamble</vt:lpstr>
      <vt:lpstr>Masson: Unequal Borrowing and Lending Rates</vt:lpstr>
      <vt:lpstr>Phlogiston Goes Up in Smoke</vt:lpstr>
      <vt:lpstr>Better Alternatives from Behavioral Economics?</vt:lpstr>
      <vt:lpstr> </vt:lpstr>
      <vt:lpstr>Way Forward</vt:lpstr>
      <vt:lpstr>Concluding Remarks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dw38</cp:lastModifiedBy>
  <cp:revision>74</cp:revision>
  <dcterms:created xsi:type="dcterms:W3CDTF">2011-10-09T18:42:53Z</dcterms:created>
  <dcterms:modified xsi:type="dcterms:W3CDTF">2011-10-10T15:27:48Z</dcterms:modified>
</cp:coreProperties>
</file>