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2"/>
    <p:sldId id="281" r:id="rId3"/>
    <p:sldId id="282" r:id="rId4"/>
    <p:sldId id="286" r:id="rId5"/>
    <p:sldId id="285" r:id="rId6"/>
    <p:sldId id="289" r:id="rId7"/>
    <p:sldId id="290" r:id="rId8"/>
    <p:sldId id="291" r:id="rId9"/>
    <p:sldId id="292" r:id="rId10"/>
    <p:sldId id="293" r:id="rId11"/>
    <p:sldId id="294" r:id="rId12"/>
    <p:sldId id="309" r:id="rId13"/>
    <p:sldId id="296" r:id="rId14"/>
    <p:sldId id="297" r:id="rId15"/>
    <p:sldId id="298" r:id="rId16"/>
    <p:sldId id="299" r:id="rId17"/>
    <p:sldId id="306" r:id="rId18"/>
    <p:sldId id="300" r:id="rId19"/>
    <p:sldId id="301" r:id="rId20"/>
    <p:sldId id="302" r:id="rId21"/>
    <p:sldId id="303" r:id="rId22"/>
    <p:sldId id="304" r:id="rId23"/>
    <p:sldId id="305" r:id="rId24"/>
    <p:sldId id="307" r:id="rId25"/>
    <p:sldId id="308" r:id="rId26"/>
    <p:sldId id="310" r:id="rId27"/>
    <p:sldId id="284" r:id="rId28"/>
    <p:sldId id="257" r:id="rId29"/>
    <p:sldId id="259" r:id="rId30"/>
    <p:sldId id="258" r:id="rId31"/>
    <p:sldId id="313" r:id="rId32"/>
    <p:sldId id="268" r:id="rId33"/>
    <p:sldId id="263" r:id="rId34"/>
    <p:sldId id="270" r:id="rId35"/>
    <p:sldId id="269" r:id="rId36"/>
    <p:sldId id="271" r:id="rId37"/>
    <p:sldId id="272" r:id="rId38"/>
    <p:sldId id="273" r:id="rId39"/>
    <p:sldId id="274" r:id="rId40"/>
    <p:sldId id="275" r:id="rId41"/>
    <p:sldId id="278" r:id="rId42"/>
    <p:sldId id="277" r:id="rId43"/>
    <p:sldId id="279" r:id="rId44"/>
    <p:sldId id="312" r:id="rId45"/>
    <p:sldId id="264" r:id="rId46"/>
    <p:sldId id="265" r:id="rId47"/>
    <p:sldId id="266" r:id="rId48"/>
    <p:sldId id="267" r:id="rId49"/>
    <p:sldId id="261" r:id="rId50"/>
    <p:sldId id="311" r:id="rId51"/>
    <p:sldId id="262" r:id="rId52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3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22179-18DF-49DC-8B10-36A93E7EAF6E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37DDDD-45F4-4ABC-B68E-7E6BC6F2F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2532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DD8E55C-79CD-4283-B089-EC20CC43772B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A148445-8BAE-40C2-B455-A990F8278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38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D8652C87-F32B-4D5A-83CA-E34FE9EE6850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6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C2E1C532-0AD8-49E2-B8A6-78DA3658A8C9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15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DD5C030C-E62A-4DEC-B4D7-46264E793793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16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B7D3095E-81B9-4CCE-A525-2889A89D15B0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17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6238176A-541A-4033-9138-7870A6F8821C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18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B2B8D063-FA80-40E5-A119-6A396ADD3072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19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127E4EAA-B2F7-4537-BB52-1EC8C0FAFBE6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20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4F3D74AB-C5E2-4731-BB2F-AA94A72A6215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21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9B9E7245-51AA-49F5-8850-DDBA93AF5F59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22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5EFC5BFA-D008-4BBB-BC55-2B815C0B728E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23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7DF8FF76-C08D-41ED-8DD3-ECAB3A7FDEF7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24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E42F8642-B85B-49D4-8417-428D62562B95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7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2EA30503-FFB0-45E4-B761-131905AE2548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25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CA6678F3-A568-4835-9B92-119DEC090B0C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26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AB250020-92A2-4657-BF8E-CAE6CD9AF785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8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EC4CEDB3-C6DF-49C4-8105-7337730167AB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9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CF9EEFAD-947F-4713-AB20-C350343937CA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10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BEDBE806-C2D5-46C8-A4C1-756C6AD6BE9A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11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CA6678F3-A568-4835-9B92-119DEC090B0C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12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DC8A2FCB-B510-48AE-A630-7ECA3725DE95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13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F1199845-F9D3-4DCC-856B-55368DACFECA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14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12B7-097E-4414-9394-C972B50C196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547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12B7-097E-4414-9394-C972B50C196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3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12B7-097E-4414-9394-C972B50C196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074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12B7-097E-4414-9394-C972B50C196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64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12B7-097E-4414-9394-C972B50C196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537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12B7-097E-4414-9394-C972B50C196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07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12B7-097E-4414-9394-C972B50C196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5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12B7-097E-4414-9394-C972B50C196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103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12B7-097E-4414-9394-C972B50C196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249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12B7-097E-4414-9394-C972B50C196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414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12B7-097E-4414-9394-C972B50C196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788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612B7-097E-4414-9394-C972B50C1969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632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2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http://faculty.som.yale.edu/shyamsunder/research.html" TargetMode="External"/><Relationship Id="rId2" Type="http://schemas.openxmlformats.org/officeDocument/2006/relationships/hyperlink" Target="mailto:Shyam.sunder@yale.edu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Short Investment Horizons, Higher Order Beliefs, and Difficulty of Backward Induction: Price Bubbles and Indeterminacy in Financial Markets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Shinichi Hirota, Juergen Huber, Thomas </a:t>
            </a:r>
            <a:r>
              <a:rPr lang="en-US" dirty="0" err="1" smtClean="0"/>
              <a:t>Stoeckl</a:t>
            </a:r>
            <a:r>
              <a:rPr lang="en-US" dirty="0" smtClean="0"/>
              <a:t>, and Shyam Sunder</a:t>
            </a:r>
          </a:p>
          <a:p>
            <a:r>
              <a:rPr lang="en-US" dirty="0" smtClean="0"/>
              <a:t>Yale School of Management Faculty Workshop</a:t>
            </a:r>
          </a:p>
          <a:p>
            <a:r>
              <a:rPr lang="en-US" dirty="0" smtClean="0"/>
              <a:t>April 30,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864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C260EDAA-4082-4BC2-8E05-C9DA990C2983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10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/>
          </a:bodyPr>
          <a:lstStyle/>
          <a:p>
            <a:r>
              <a:rPr lang="en-US" dirty="0" smtClean="0"/>
              <a:t>In an Earlier Experimental Study</a:t>
            </a:r>
            <a:br>
              <a:rPr lang="en-US" dirty="0" smtClean="0"/>
            </a:br>
            <a:r>
              <a:rPr lang="en-US" sz="1800" dirty="0" smtClean="0"/>
              <a:t>Hirota, Shinichi and Shyam Sunder. “Price Bubbles sans Dividend Anchors: Evidence from Laboratory Stock Markets,” </a:t>
            </a:r>
            <a:r>
              <a:rPr lang="en-US" sz="1800" i="1" dirty="0" smtClean="0"/>
              <a:t>Journal of Economic Dynamics and Control</a:t>
            </a:r>
            <a:r>
              <a:rPr lang="en-US" sz="1800" dirty="0" smtClean="0"/>
              <a:t> 31, no. 6 (June 2007): 1875-1909.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0"/>
            <a:ext cx="8001000" cy="4267200"/>
          </a:xfrm>
        </p:spPr>
        <p:txBody>
          <a:bodyPr/>
          <a:lstStyle/>
          <a:p>
            <a:pPr eaLnBrk="1" hangingPunct="1">
              <a:spcAft>
                <a:spcPct val="30000"/>
              </a:spcAft>
            </a:pPr>
            <a:r>
              <a:rPr lang="en-US" dirty="0" smtClean="0"/>
              <a:t>What happens when short-term investors have difficulty in the backward induction? </a:t>
            </a:r>
          </a:p>
          <a:p>
            <a:pPr eaLnBrk="1" hangingPunct="1"/>
            <a:r>
              <a:rPr lang="en-US" dirty="0" smtClean="0"/>
              <a:t>Two kinds of the lab markets </a:t>
            </a:r>
          </a:p>
          <a:p>
            <a:pPr lvl="1" eaLnBrk="1" hangingPunct="1">
              <a:spcAft>
                <a:spcPct val="5000"/>
              </a:spcAft>
            </a:pPr>
            <a:r>
              <a:rPr lang="en-US" dirty="0" smtClean="0"/>
              <a:t>(1) Long-term Horizon Session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dirty="0" smtClean="0"/>
              <a:t>(2) Short-term Horizon Session</a:t>
            </a:r>
          </a:p>
          <a:p>
            <a:pPr eaLnBrk="1" hangingPunct="1"/>
            <a:r>
              <a:rPr lang="en-US" dirty="0" smtClean="0"/>
              <a:t>Bubbles tend to arise in (2), but not in (1)</a:t>
            </a:r>
          </a:p>
        </p:txBody>
      </p:sp>
    </p:spTree>
    <p:extLst>
      <p:ext uri="{BB962C8B-B14F-4D97-AF65-F5344CB8AC3E}">
        <p14:creationId xmlns:p14="http://schemas.microsoft.com/office/powerpoint/2010/main" val="306097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2CF896E5-5740-4613-BF32-559CABA5A74B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11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Long-term Horizon Session</a:t>
            </a:r>
          </a:p>
        </p:txBody>
      </p:sp>
      <p:sp>
        <p:nvSpPr>
          <p:cNvPr id="17412" name="Line 3"/>
          <p:cNvSpPr>
            <a:spLocks noChangeShapeType="1"/>
          </p:cNvSpPr>
          <p:nvPr/>
        </p:nvSpPr>
        <p:spPr bwMode="auto">
          <a:xfrm>
            <a:off x="1524000" y="2971800"/>
            <a:ext cx="3505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3" name="Text Box 23"/>
          <p:cNvSpPr txBox="1">
            <a:spLocks noChangeArrowheads="1"/>
          </p:cNvSpPr>
          <p:nvPr/>
        </p:nvSpPr>
        <p:spPr bwMode="auto">
          <a:xfrm>
            <a:off x="1524000" y="2743200"/>
            <a:ext cx="632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414" name="Text Box 24"/>
          <p:cNvSpPr txBox="1">
            <a:spLocks noChangeArrowheads="1"/>
          </p:cNvSpPr>
          <p:nvPr/>
        </p:nvSpPr>
        <p:spPr bwMode="auto">
          <a:xfrm>
            <a:off x="1600200" y="4800600"/>
            <a:ext cx="632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415" name="Text Box 26"/>
          <p:cNvSpPr txBox="1">
            <a:spLocks noChangeArrowheads="1"/>
          </p:cNvSpPr>
          <p:nvPr/>
        </p:nvSpPr>
        <p:spPr bwMode="auto">
          <a:xfrm>
            <a:off x="762000" y="4114800"/>
            <a:ext cx="79248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30000"/>
              </a:spcAft>
            </a:pPr>
            <a:r>
              <a:rPr lang="en-US" sz="2800">
                <a:solidFill>
                  <a:schemeClr val="tx1"/>
                </a:solidFill>
              </a:rPr>
              <a:t>Single terminal dividend at the end of period 15.</a:t>
            </a:r>
          </a:p>
          <a:p>
            <a:pPr eaLnBrk="1" hangingPunct="1">
              <a:spcBef>
                <a:spcPct val="20000"/>
              </a:spcBef>
              <a:spcAft>
                <a:spcPct val="30000"/>
              </a:spcAft>
            </a:pPr>
            <a:r>
              <a:rPr lang="en-US" sz="2800">
                <a:solidFill>
                  <a:schemeClr val="tx1"/>
                </a:solidFill>
              </a:rPr>
              <a:t>An investor’s time horizon is equal to the security’s maturity.</a:t>
            </a:r>
          </a:p>
          <a:p>
            <a:pPr eaLnBrk="1" hangingPunct="1">
              <a:spcBef>
                <a:spcPct val="20000"/>
              </a:spcBef>
            </a:pPr>
            <a:r>
              <a:rPr lang="en-US" sz="2800">
                <a:solidFill>
                  <a:schemeClr val="tx1"/>
                </a:solidFill>
              </a:rPr>
              <a:t>Prediction: </a:t>
            </a:r>
            <a:r>
              <a:rPr lang="en-US" sz="2800" i="1">
                <a:solidFill>
                  <a:schemeClr val="tx1"/>
                </a:solidFill>
              </a:rPr>
              <a:t>P</a:t>
            </a:r>
            <a:r>
              <a:rPr lang="en-US" sz="2800" i="1" baseline="-25000">
                <a:solidFill>
                  <a:schemeClr val="tx1"/>
                </a:solidFill>
              </a:rPr>
              <a:t>t</a:t>
            </a:r>
            <a:r>
              <a:rPr lang="en-US" sz="2800">
                <a:solidFill>
                  <a:schemeClr val="tx1"/>
                </a:solidFill>
              </a:rPr>
              <a:t> = </a:t>
            </a:r>
            <a:r>
              <a:rPr lang="en-US" sz="2800" i="1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17416" name="Text Box 34"/>
          <p:cNvSpPr txBox="1">
            <a:spLocks noChangeArrowheads="1"/>
          </p:cNvSpPr>
          <p:nvPr/>
        </p:nvSpPr>
        <p:spPr bwMode="auto">
          <a:xfrm>
            <a:off x="1066800" y="23622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Period 1</a:t>
            </a:r>
          </a:p>
        </p:txBody>
      </p:sp>
      <p:sp>
        <p:nvSpPr>
          <p:cNvPr id="17417" name="Text Box 35"/>
          <p:cNvSpPr txBox="1">
            <a:spLocks noChangeArrowheads="1"/>
          </p:cNvSpPr>
          <p:nvPr/>
        </p:nvSpPr>
        <p:spPr bwMode="auto">
          <a:xfrm>
            <a:off x="4343400" y="2362200"/>
            <a:ext cx="1219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Period 15</a:t>
            </a:r>
          </a:p>
        </p:txBody>
      </p:sp>
      <p:sp>
        <p:nvSpPr>
          <p:cNvPr id="17418" name="Line 36"/>
          <p:cNvSpPr>
            <a:spLocks noChangeShapeType="1"/>
          </p:cNvSpPr>
          <p:nvPr/>
        </p:nvSpPr>
        <p:spPr bwMode="auto">
          <a:xfrm>
            <a:off x="1524000" y="2819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9" name="Line 37"/>
          <p:cNvSpPr>
            <a:spLocks noChangeShapeType="1"/>
          </p:cNvSpPr>
          <p:nvPr/>
        </p:nvSpPr>
        <p:spPr bwMode="auto">
          <a:xfrm>
            <a:off x="5029200" y="2819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0" name="Text Box 45"/>
          <p:cNvSpPr txBox="1">
            <a:spLocks noChangeArrowheads="1"/>
          </p:cNvSpPr>
          <p:nvPr/>
        </p:nvSpPr>
        <p:spPr bwMode="auto">
          <a:xfrm>
            <a:off x="4800600" y="3124200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 i="1">
                <a:solidFill>
                  <a:schemeClr val="tx1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17421" name="Text Box 46"/>
          <p:cNvSpPr txBox="1">
            <a:spLocks noChangeArrowheads="1"/>
          </p:cNvSpPr>
          <p:nvPr/>
        </p:nvSpPr>
        <p:spPr bwMode="auto">
          <a:xfrm>
            <a:off x="2667000" y="3124200"/>
            <a:ext cx="1184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1"/>
                </a:solidFill>
              </a:rPr>
              <a:t>(Trade)</a:t>
            </a:r>
          </a:p>
        </p:txBody>
      </p:sp>
    </p:spTree>
    <p:extLst>
      <p:ext uri="{BB962C8B-B14F-4D97-AF65-F5344CB8AC3E}">
        <p14:creationId xmlns:p14="http://schemas.microsoft.com/office/powerpoint/2010/main" val="353752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855E4293-FC9C-4F51-9553-16B02DB1C7BF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12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Short-term Horizon Session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524000" y="2438400"/>
            <a:ext cx="3505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524000" y="2514600"/>
            <a:ext cx="632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600200" y="4800600"/>
            <a:ext cx="632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524000" y="3276600"/>
            <a:ext cx="6858000" cy="326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Single terminal dividend at the end of period 30.</a:t>
            </a:r>
          </a:p>
          <a:p>
            <a:pPr eaLnBrk="1" hangingPunct="1">
              <a:spcBef>
                <a:spcPct val="30000"/>
              </a:spcBef>
            </a:pPr>
            <a:r>
              <a:rPr lang="en-US">
                <a:solidFill>
                  <a:schemeClr val="tx1"/>
                </a:solidFill>
              </a:rPr>
              <a:t>The session will “likely” be terminated earlier. </a:t>
            </a:r>
          </a:p>
          <a:p>
            <a:pPr eaLnBrk="1" hangingPunct="1">
              <a:spcBef>
                <a:spcPct val="30000"/>
              </a:spcBef>
              <a:spcAft>
                <a:spcPct val="30000"/>
              </a:spcAft>
            </a:pPr>
            <a:r>
              <a:rPr lang="en-US">
                <a:solidFill>
                  <a:schemeClr val="tx1"/>
                </a:solidFill>
              </a:rPr>
              <a:t>If terminated earlier, the stock is liquidated at the following period predicted price.</a:t>
            </a:r>
          </a:p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An investor’s time horizon is shorter than the maturity and it is difficult to backward induct.</a:t>
            </a:r>
          </a:p>
          <a:p>
            <a:pPr eaLnBrk="1" hangingPunct="1">
              <a:spcBef>
                <a:spcPct val="30000"/>
              </a:spcBef>
            </a:pPr>
            <a:r>
              <a:rPr lang="en-US">
                <a:solidFill>
                  <a:schemeClr val="tx1"/>
                </a:solidFill>
              </a:rPr>
              <a:t>Prediction: </a:t>
            </a:r>
            <a:r>
              <a:rPr lang="en-US" i="1">
                <a:solidFill>
                  <a:schemeClr val="tx1"/>
                </a:solidFill>
              </a:rPr>
              <a:t>P</a:t>
            </a:r>
            <a:r>
              <a:rPr lang="en-US" i="1" baseline="-25000">
                <a:solidFill>
                  <a:schemeClr val="tx1"/>
                </a:solidFill>
              </a:rPr>
              <a:t>t</a:t>
            </a:r>
            <a:r>
              <a:rPr lang="en-US">
                <a:solidFill>
                  <a:schemeClr val="tx1"/>
                </a:solidFill>
              </a:rPr>
              <a:t>  </a:t>
            </a:r>
            <a:r>
              <a:rPr lang="en-US">
                <a:solidFill>
                  <a:schemeClr val="tx1"/>
                </a:solidFill>
                <a:sym typeface="Symbol" pitchFamily="18" charset="2"/>
              </a:rPr>
              <a:t> </a:t>
            </a:r>
            <a:r>
              <a:rPr lang="en-US" i="1">
                <a:solidFill>
                  <a:schemeClr val="tx1"/>
                </a:solidFill>
                <a:sym typeface="Symbol" pitchFamily="18" charset="2"/>
              </a:rPr>
              <a:t>D</a:t>
            </a:r>
            <a:endParaRPr lang="en-US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440" name="Text Box 10"/>
          <p:cNvSpPr txBox="1">
            <a:spLocks noChangeArrowheads="1"/>
          </p:cNvSpPr>
          <p:nvPr/>
        </p:nvSpPr>
        <p:spPr bwMode="auto">
          <a:xfrm>
            <a:off x="1066800" y="19050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Period 1</a:t>
            </a:r>
          </a:p>
        </p:txBody>
      </p:sp>
      <p:sp>
        <p:nvSpPr>
          <p:cNvPr id="18441" name="Text Box 11"/>
          <p:cNvSpPr txBox="1">
            <a:spLocks noChangeArrowheads="1"/>
          </p:cNvSpPr>
          <p:nvPr/>
        </p:nvSpPr>
        <p:spPr bwMode="auto">
          <a:xfrm>
            <a:off x="4572000" y="1981200"/>
            <a:ext cx="106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Period </a:t>
            </a:r>
            <a:r>
              <a:rPr lang="en-US" sz="1800" i="1">
                <a:solidFill>
                  <a:schemeClr val="tx1"/>
                </a:solidFill>
                <a:latin typeface="Times New Roman" pitchFamily="18" charset="0"/>
              </a:rPr>
              <a:t>x</a:t>
            </a:r>
          </a:p>
        </p:txBody>
      </p:sp>
      <p:sp>
        <p:nvSpPr>
          <p:cNvPr id="18442" name="Line 12"/>
          <p:cNvSpPr>
            <a:spLocks noChangeShapeType="1"/>
          </p:cNvSpPr>
          <p:nvPr/>
        </p:nvSpPr>
        <p:spPr bwMode="auto">
          <a:xfrm>
            <a:off x="1524000" y="2286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3" name="Line 13"/>
          <p:cNvSpPr>
            <a:spLocks noChangeShapeType="1"/>
          </p:cNvSpPr>
          <p:nvPr/>
        </p:nvSpPr>
        <p:spPr bwMode="auto">
          <a:xfrm>
            <a:off x="5029200" y="2286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4" name="Line 15"/>
          <p:cNvSpPr>
            <a:spLocks noChangeShapeType="1"/>
          </p:cNvSpPr>
          <p:nvPr/>
        </p:nvSpPr>
        <p:spPr bwMode="auto">
          <a:xfrm>
            <a:off x="7848600" y="2286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5" name="Text Box 18"/>
          <p:cNvSpPr txBox="1">
            <a:spLocks noChangeArrowheads="1"/>
          </p:cNvSpPr>
          <p:nvPr/>
        </p:nvSpPr>
        <p:spPr bwMode="auto">
          <a:xfrm>
            <a:off x="7315200" y="1981200"/>
            <a:ext cx="106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Period 30</a:t>
            </a:r>
          </a:p>
        </p:txBody>
      </p:sp>
      <p:sp>
        <p:nvSpPr>
          <p:cNvPr id="18446" name="Text Box 20"/>
          <p:cNvSpPr txBox="1">
            <a:spLocks noChangeArrowheads="1"/>
          </p:cNvSpPr>
          <p:nvPr/>
        </p:nvSpPr>
        <p:spPr bwMode="auto">
          <a:xfrm>
            <a:off x="7696200" y="2590800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 i="1">
                <a:solidFill>
                  <a:schemeClr val="tx1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18447" name="Line 21"/>
          <p:cNvSpPr>
            <a:spLocks noChangeShapeType="1"/>
          </p:cNvSpPr>
          <p:nvPr/>
        </p:nvSpPr>
        <p:spPr bwMode="auto">
          <a:xfrm>
            <a:off x="5029200" y="2438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8448" name="Text Box 22"/>
          <p:cNvSpPr txBox="1">
            <a:spLocks noChangeArrowheads="1"/>
          </p:cNvSpPr>
          <p:nvPr/>
        </p:nvSpPr>
        <p:spPr bwMode="auto">
          <a:xfrm>
            <a:off x="4572000" y="2590800"/>
            <a:ext cx="1228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 i="1">
                <a:solidFill>
                  <a:schemeClr val="tx1"/>
                </a:solidFill>
                <a:latin typeface="Times New Roman" pitchFamily="18" charset="0"/>
              </a:rPr>
              <a:t>E</a:t>
            </a:r>
            <a:r>
              <a:rPr lang="en-US" altLang="ja-JP" i="1" baseline="-25000">
                <a:solidFill>
                  <a:schemeClr val="tx1"/>
                </a:solidFill>
                <a:latin typeface="Times New Roman" pitchFamily="18" charset="0"/>
              </a:rPr>
              <a:t>x </a:t>
            </a:r>
            <a:r>
              <a:rPr lang="en-US" altLang="ja-JP">
                <a:solidFill>
                  <a:schemeClr val="tx1"/>
                </a:solidFill>
                <a:latin typeface="Times New Roman" pitchFamily="18" charset="0"/>
              </a:rPr>
              <a:t>(</a:t>
            </a:r>
            <a:r>
              <a:rPr lang="en-US" altLang="ja-JP" i="1">
                <a:solidFill>
                  <a:schemeClr val="tx1"/>
                </a:solidFill>
                <a:latin typeface="Times New Roman" pitchFamily="18" charset="0"/>
              </a:rPr>
              <a:t>P</a:t>
            </a:r>
            <a:r>
              <a:rPr lang="en-US" altLang="ja-JP" i="1" baseline="-25000">
                <a:solidFill>
                  <a:schemeClr val="tx1"/>
                </a:solidFill>
                <a:latin typeface="Times New Roman" pitchFamily="18" charset="0"/>
              </a:rPr>
              <a:t>x+1</a:t>
            </a:r>
            <a:r>
              <a:rPr lang="en-US" altLang="ja-JP">
                <a:solidFill>
                  <a:schemeClr val="tx1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18449" name="Text Box 23"/>
          <p:cNvSpPr txBox="1">
            <a:spLocks noChangeArrowheads="1"/>
          </p:cNvSpPr>
          <p:nvPr/>
        </p:nvSpPr>
        <p:spPr bwMode="auto">
          <a:xfrm>
            <a:off x="2514600" y="2590800"/>
            <a:ext cx="1184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1"/>
                </a:solidFill>
              </a:rPr>
              <a:t>(Trade)</a:t>
            </a:r>
          </a:p>
        </p:txBody>
      </p:sp>
    </p:spTree>
    <p:extLst>
      <p:ext uri="{BB962C8B-B14F-4D97-AF65-F5344CB8AC3E}">
        <p14:creationId xmlns:p14="http://schemas.microsoft.com/office/powerpoint/2010/main" val="409543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E85B5AE9-88EF-4C51-BE6C-011DA610EEBF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13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3094038"/>
            <a:ext cx="9144000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4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/>
            </a:r>
            <a:br>
              <a:rPr lang="en-US" sz="14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</a:b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3094038"/>
            <a:ext cx="9144000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4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/>
            </a:r>
            <a:br>
              <a:rPr lang="en-US" sz="14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</a:b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5605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Figure 4: Stock Prices and Efficiency of Allocations for Session 4</a:t>
            </a:r>
          </a:p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(Exogenous Terminal Payoff Session)</a:t>
            </a:r>
            <a:r>
              <a:rPr lang="en-US" altLang="ja-JP" sz="180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8255000" cy="478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152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34917E0C-4FB7-459D-88E9-6973A684EF10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14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26627" name="Rectangle 5"/>
          <p:cNvSpPr>
            <a:spLocks noChangeArrowheads="1"/>
          </p:cNvSpPr>
          <p:nvPr/>
        </p:nvSpPr>
        <p:spPr bwMode="auto">
          <a:xfrm>
            <a:off x="0" y="533400"/>
            <a:ext cx="914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Figure 5: Stock Prices and Efficiency of Allocations for Session 5</a:t>
            </a:r>
          </a:p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(Exogenous Terminal Payoff Session)</a:t>
            </a:r>
            <a:endParaRPr lang="en-US" altLang="ja-JP" sz="180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8255000" cy="478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901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AE95DDEA-095B-4782-96B5-1809F9568714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15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60488"/>
            <a:ext cx="7937500" cy="549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0" y="566738"/>
            <a:ext cx="914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Figure 6: Stock Prices for Session 6</a:t>
            </a:r>
          </a:p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 (Exogenous Terminal Payoff Session)</a:t>
            </a:r>
            <a:endParaRPr lang="en-US" altLang="ja-JP" sz="18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93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AB77D395-3B8C-4434-A8C2-08F0D791C3F4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16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62075"/>
            <a:ext cx="7937500" cy="549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685800"/>
            <a:ext cx="891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Figure 7: Stock Prices and Efficiency of Allocations for Session 7</a:t>
            </a:r>
          </a:p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(Exogenous Terminal Payoff Session)</a:t>
            </a:r>
            <a:r>
              <a:rPr lang="en-US" altLang="ja-JP" sz="180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5257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ABD9230F-92B4-4D15-BC3D-4E3187819CCE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17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2969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4000" dirty="0" smtClean="0"/>
              <a:t>In long-horizon sessions</a:t>
            </a:r>
          </a:p>
        </p:txBody>
      </p:sp>
      <p:sp>
        <p:nvSpPr>
          <p:cNvPr id="29700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Long-horizon Investors play a crucial role in assuring efficient pricing.</a:t>
            </a:r>
          </a:p>
          <a:p>
            <a:pPr lvl="1" eaLnBrk="1" hangingPunct="1"/>
            <a:r>
              <a:rPr lang="en-US" altLang="ja-JP" dirty="0" smtClean="0"/>
              <a:t>Their arbitrage brings prices to the fundamentals.</a:t>
            </a:r>
          </a:p>
          <a:p>
            <a:pPr eaLnBrk="1" hangingPunct="1"/>
            <a:r>
              <a:rPr lang="en-US" altLang="ja-JP" dirty="0" smtClean="0"/>
              <a:t>Speculative trades do not seem to destabilize prices.</a:t>
            </a:r>
          </a:p>
          <a:p>
            <a:pPr lvl="1" eaLnBrk="1" hangingPunct="1"/>
            <a:r>
              <a:rPr lang="en-US" altLang="ja-JP" dirty="0" smtClean="0"/>
              <a:t>39.0% of transactions were speculative trades.</a:t>
            </a:r>
            <a:endParaRPr lang="en-US" altLang="ja-JP" dirty="0"/>
          </a:p>
          <a:p>
            <a:endParaRPr lang="en-US" altLang="ja-JP" dirty="0" smtClean="0"/>
          </a:p>
          <a:p>
            <a:r>
              <a:rPr lang="en-US" altLang="ja-JP" dirty="0" smtClean="0"/>
              <a:t>By contrast, in short horizon treatments:</a:t>
            </a:r>
          </a:p>
        </p:txBody>
      </p:sp>
    </p:spTree>
    <p:extLst>
      <p:ext uri="{BB962C8B-B14F-4D97-AF65-F5344CB8AC3E}">
        <p14:creationId xmlns:p14="http://schemas.microsoft.com/office/powerpoint/2010/main" val="82425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70A7D0A6-824F-4F65-9EB9-BB5FB96E80F2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18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32771" name="Rectangle 4"/>
          <p:cNvSpPr>
            <a:spLocks noChangeArrowheads="1"/>
          </p:cNvSpPr>
          <p:nvPr/>
        </p:nvSpPr>
        <p:spPr bwMode="auto">
          <a:xfrm>
            <a:off x="0" y="536575"/>
            <a:ext cx="914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Figure 8: Stock Prices and Efficiency of Allocations for Session 1 </a:t>
            </a:r>
          </a:p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(Endogenous Terminal Payoff Session)</a:t>
            </a:r>
            <a:r>
              <a:rPr lang="en-US" altLang="ja-JP" sz="180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3277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14400"/>
            <a:ext cx="7810500" cy="540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546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DBDE840E-9E7D-492E-9B40-7358809C52C0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19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33795" name="Rectangle 5"/>
          <p:cNvSpPr>
            <a:spLocks noChangeArrowheads="1"/>
          </p:cNvSpPr>
          <p:nvPr/>
        </p:nvSpPr>
        <p:spPr bwMode="auto">
          <a:xfrm>
            <a:off x="0" y="228600"/>
            <a:ext cx="914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Figure 9: Stock Prices and Efficiency of Allocations for Session 2 </a:t>
            </a:r>
          </a:p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(Endogenous Terminal Payoff Session)</a:t>
            </a:r>
            <a:r>
              <a:rPr lang="en-US" altLang="ja-JP" sz="180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90600"/>
            <a:ext cx="81280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758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Explore </a:t>
            </a:r>
          </a:p>
          <a:p>
            <a:pPr lvl="1">
              <a:spcAft>
                <a:spcPct val="50000"/>
              </a:spcAft>
            </a:pPr>
            <a:r>
              <a:rPr lang="en-US" altLang="ja-JP" dirty="0" smtClean="0"/>
              <a:t>Why prices may deviate from fundamental values in otherwise well-functioning markets? </a:t>
            </a:r>
          </a:p>
          <a:p>
            <a:r>
              <a:rPr lang="en-US" altLang="ja-JP" dirty="0" smtClean="0"/>
              <a:t>Focus on</a:t>
            </a:r>
          </a:p>
          <a:p>
            <a:pPr lvl="1">
              <a:lnSpc>
                <a:spcPct val="115000"/>
              </a:lnSpc>
              <a:spcAft>
                <a:spcPct val="50000"/>
              </a:spcAft>
            </a:pPr>
            <a:r>
              <a:rPr lang="en-US" altLang="ja-JP" dirty="0" smtClean="0"/>
              <a:t>Effect of the Investors</a:t>
            </a:r>
            <a:r>
              <a:rPr lang="en-US" altLang="ja-JP" dirty="0" smtClean="0">
                <a:latin typeface="Times New Roman" pitchFamily="18" charset="0"/>
              </a:rPr>
              <a:t>’</a:t>
            </a:r>
            <a:r>
              <a:rPr lang="en-US" altLang="ja-JP" dirty="0" smtClean="0"/>
              <a:t> Time Horizon </a:t>
            </a:r>
          </a:p>
          <a:p>
            <a:r>
              <a:rPr lang="en-US" altLang="ja-JP" dirty="0" smtClean="0"/>
              <a:t>Conduct</a:t>
            </a:r>
          </a:p>
          <a:p>
            <a:pPr lvl="1"/>
            <a:r>
              <a:rPr lang="en-US" altLang="ja-JP" dirty="0" smtClean="0"/>
              <a:t>Laboratory Experiments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1715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A83F4DF5-C502-4E8B-B963-8A9314DC034D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20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66800"/>
            <a:ext cx="8064500" cy="558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Rectangle 5"/>
          <p:cNvSpPr>
            <a:spLocks noChangeArrowheads="1"/>
          </p:cNvSpPr>
          <p:nvPr/>
        </p:nvSpPr>
        <p:spPr bwMode="auto">
          <a:xfrm>
            <a:off x="0" y="522288"/>
            <a:ext cx="914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Figure 10: Stock Prices and Efficiency of Allocations for Session 8</a:t>
            </a:r>
          </a:p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(Endogenous Terminal Payoff Session)</a:t>
            </a:r>
            <a:endParaRPr lang="en-US" altLang="ja-JP" sz="18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6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C4879971-563D-4614-9808-83B6B44C3A49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21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73175"/>
            <a:ext cx="8064500" cy="558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Rectangle 5"/>
          <p:cNvSpPr>
            <a:spLocks noChangeArrowheads="1"/>
          </p:cNvSpPr>
          <p:nvPr/>
        </p:nvSpPr>
        <p:spPr bwMode="auto">
          <a:xfrm>
            <a:off x="0" y="449263"/>
            <a:ext cx="914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Figure 11: Stock Prices and Efficiency of Allocations for Session 9</a:t>
            </a:r>
          </a:p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(Endogenous Terminal Payoff Session)</a:t>
            </a:r>
            <a:endParaRPr lang="en-US" altLang="ja-JP" sz="18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24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09E22966-8A82-4406-99AD-4EB2DAE500C8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22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36867" name="Rectangle 9"/>
          <p:cNvSpPr>
            <a:spLocks noChangeArrowheads="1"/>
          </p:cNvSpPr>
          <p:nvPr/>
        </p:nvSpPr>
        <p:spPr bwMode="auto">
          <a:xfrm>
            <a:off x="0" y="449263"/>
            <a:ext cx="914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Figure 12: Stock Prices for Session 10</a:t>
            </a:r>
          </a:p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(Endogenous Terminal Payoff Session)</a:t>
            </a:r>
            <a:endParaRPr lang="en-US" altLang="ja-JP" sz="180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3686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73175"/>
            <a:ext cx="8064500" cy="558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024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51354591-5439-43EE-AD6C-388301F85459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23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37891" name="Rectangle 5"/>
          <p:cNvSpPr>
            <a:spLocks noChangeArrowheads="1"/>
          </p:cNvSpPr>
          <p:nvPr/>
        </p:nvSpPr>
        <p:spPr bwMode="auto">
          <a:xfrm>
            <a:off x="0" y="533400"/>
            <a:ext cx="914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Figure 13: Stock Prices for Session 11 </a:t>
            </a:r>
          </a:p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(Endogenous Terminal Payoff Session)</a:t>
            </a:r>
            <a:r>
              <a:rPr lang="en-US" altLang="ja-JP" sz="180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73175"/>
            <a:ext cx="8064500" cy="558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338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3165C4B6-1B86-4CB8-8738-65D874D7C0B8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24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4000" smtClean="0"/>
              <a:t>Discussion (short-horizon sessions)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057400"/>
            <a:ext cx="7696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altLang="ja-JP" sz="2800" smtClean="0"/>
              <a:t>Price levels and paths are indeterminate.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smtClean="0"/>
              <a:t>Level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ja-JP" sz="2000" smtClean="0"/>
              <a:t>Small Bubble  (Session 1)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ja-JP" sz="2000" smtClean="0"/>
              <a:t>Large Bubble  (2, 8, 9, 10)</a:t>
            </a:r>
          </a:p>
          <a:p>
            <a:pPr lvl="2" eaLnBrk="1" hangingPunct="1">
              <a:lnSpc>
                <a:spcPct val="90000"/>
              </a:lnSpc>
              <a:spcAft>
                <a:spcPct val="40000"/>
              </a:spcAft>
            </a:pPr>
            <a:r>
              <a:rPr lang="en-US" altLang="ja-JP" sz="2000" smtClean="0"/>
              <a:t>Negative Bubble  (11)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smtClean="0"/>
              <a:t>Path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ja-JP" sz="2000" smtClean="0"/>
              <a:t>Stable Bubble  (1, 11, 2 ?)</a:t>
            </a:r>
          </a:p>
          <a:p>
            <a:pPr lvl="3" eaLnBrk="1" hangingPunct="1">
              <a:lnSpc>
                <a:spcPct val="90000"/>
              </a:lnSpc>
            </a:pPr>
            <a:r>
              <a:rPr lang="en-US" altLang="ja-JP" smtClean="0"/>
              <a:t>Rational Bubble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ja-JP" sz="2000" smtClean="0"/>
              <a:t>Growing Bubble  (8, 9, 10)</a:t>
            </a:r>
          </a:p>
          <a:p>
            <a:pPr lvl="3" eaLnBrk="1" hangingPunct="1">
              <a:lnSpc>
                <a:spcPct val="90000"/>
              </a:lnSpc>
            </a:pPr>
            <a:r>
              <a:rPr lang="en-US" altLang="ja-JP" smtClean="0"/>
              <a:t>Amplification Mechanism, Positive Feedback</a:t>
            </a:r>
          </a:p>
          <a:p>
            <a:pPr eaLnBrk="1" hangingPunct="1">
              <a:lnSpc>
                <a:spcPct val="90000"/>
              </a:lnSpc>
            </a:pPr>
            <a:endParaRPr lang="en-US" altLang="ja-JP" sz="2400" smtClean="0"/>
          </a:p>
        </p:txBody>
      </p:sp>
    </p:spTree>
    <p:extLst>
      <p:ext uri="{BB962C8B-B14F-4D97-AF65-F5344CB8AC3E}">
        <p14:creationId xmlns:p14="http://schemas.microsoft.com/office/powerpoint/2010/main" val="288230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6B089CD7-C8FD-4A72-8281-CFC1952D6F84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25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Result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514600"/>
            <a:ext cx="7391400" cy="31242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50000"/>
              </a:spcAft>
            </a:pPr>
            <a:r>
              <a:rPr lang="en-US" altLang="ja-JP" smtClean="0"/>
              <a:t>In the long-horizon sessions, price expectations are consistent with backward induction.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mtClean="0"/>
              <a:t>In the short-horizon sessions, price expectations are consistent with forward induction.</a:t>
            </a:r>
          </a:p>
        </p:txBody>
      </p:sp>
    </p:spTree>
    <p:extLst>
      <p:ext uri="{BB962C8B-B14F-4D97-AF65-F5344CB8AC3E}">
        <p14:creationId xmlns:p14="http://schemas.microsoft.com/office/powerpoint/2010/main" val="325211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855E4293-FC9C-4F51-9553-16B02DB1C7BF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26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However, Objections to Design of the Short-Horizon Sessions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524000" y="2438400"/>
            <a:ext cx="3505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524000" y="2514600"/>
            <a:ext cx="632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600200" y="4800600"/>
            <a:ext cx="632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524000" y="3276600"/>
            <a:ext cx="6858000" cy="33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>
                <a:solidFill>
                  <a:schemeClr val="tx1"/>
                </a:solidFill>
              </a:rPr>
              <a:t>Single terminal dividend at the end of period 30.</a:t>
            </a:r>
          </a:p>
          <a:p>
            <a:pPr eaLnBrk="1" hangingPunct="1">
              <a:spcBef>
                <a:spcPct val="30000"/>
              </a:spcBef>
            </a:pPr>
            <a:r>
              <a:rPr lang="en-US" dirty="0">
                <a:solidFill>
                  <a:schemeClr val="tx1"/>
                </a:solidFill>
              </a:rPr>
              <a:t>The session will “likely” be terminated earlier. </a:t>
            </a:r>
          </a:p>
          <a:p>
            <a:pPr eaLnBrk="1" hangingPunct="1">
              <a:spcBef>
                <a:spcPct val="30000"/>
              </a:spcBef>
              <a:spcAft>
                <a:spcPct val="30000"/>
              </a:spcAft>
            </a:pPr>
            <a:r>
              <a:rPr lang="en-US" dirty="0">
                <a:solidFill>
                  <a:schemeClr val="tx1"/>
                </a:solidFill>
              </a:rPr>
              <a:t>If terminated earlier, the stock is liquidated at the following period predicted price.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 smtClean="0">
                <a:solidFill>
                  <a:schemeClr val="tx1"/>
                </a:solidFill>
              </a:rPr>
              <a:t>Environment not fully specified </a:t>
            </a:r>
            <a:endParaRPr lang="en-US" i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dirty="0">
                <a:solidFill>
                  <a:schemeClr val="tx1"/>
                </a:solidFill>
              </a:rPr>
              <a:t>In the current work, we use a fully specified overlapping generations structure</a:t>
            </a:r>
          </a:p>
        </p:txBody>
      </p:sp>
      <p:sp>
        <p:nvSpPr>
          <p:cNvPr id="18440" name="Text Box 10"/>
          <p:cNvSpPr txBox="1">
            <a:spLocks noChangeArrowheads="1"/>
          </p:cNvSpPr>
          <p:nvPr/>
        </p:nvSpPr>
        <p:spPr bwMode="auto">
          <a:xfrm>
            <a:off x="1066800" y="19050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Period 1</a:t>
            </a:r>
          </a:p>
        </p:txBody>
      </p:sp>
      <p:sp>
        <p:nvSpPr>
          <p:cNvPr id="18441" name="Text Box 11"/>
          <p:cNvSpPr txBox="1">
            <a:spLocks noChangeArrowheads="1"/>
          </p:cNvSpPr>
          <p:nvPr/>
        </p:nvSpPr>
        <p:spPr bwMode="auto">
          <a:xfrm>
            <a:off x="4572000" y="1981200"/>
            <a:ext cx="106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Period </a:t>
            </a:r>
            <a:r>
              <a:rPr lang="en-US" sz="1800" i="1">
                <a:solidFill>
                  <a:schemeClr val="tx1"/>
                </a:solidFill>
                <a:latin typeface="Times New Roman" pitchFamily="18" charset="0"/>
              </a:rPr>
              <a:t>x</a:t>
            </a:r>
          </a:p>
        </p:txBody>
      </p:sp>
      <p:sp>
        <p:nvSpPr>
          <p:cNvPr id="18442" name="Line 12"/>
          <p:cNvSpPr>
            <a:spLocks noChangeShapeType="1"/>
          </p:cNvSpPr>
          <p:nvPr/>
        </p:nvSpPr>
        <p:spPr bwMode="auto">
          <a:xfrm>
            <a:off x="1524000" y="2286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3" name="Line 13"/>
          <p:cNvSpPr>
            <a:spLocks noChangeShapeType="1"/>
          </p:cNvSpPr>
          <p:nvPr/>
        </p:nvSpPr>
        <p:spPr bwMode="auto">
          <a:xfrm>
            <a:off x="5029200" y="2286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4" name="Line 15"/>
          <p:cNvSpPr>
            <a:spLocks noChangeShapeType="1"/>
          </p:cNvSpPr>
          <p:nvPr/>
        </p:nvSpPr>
        <p:spPr bwMode="auto">
          <a:xfrm>
            <a:off x="7848600" y="2286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5" name="Text Box 18"/>
          <p:cNvSpPr txBox="1">
            <a:spLocks noChangeArrowheads="1"/>
          </p:cNvSpPr>
          <p:nvPr/>
        </p:nvSpPr>
        <p:spPr bwMode="auto">
          <a:xfrm>
            <a:off x="7315200" y="1981200"/>
            <a:ext cx="106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Period 30</a:t>
            </a:r>
          </a:p>
        </p:txBody>
      </p:sp>
      <p:sp>
        <p:nvSpPr>
          <p:cNvPr id="18446" name="Text Box 20"/>
          <p:cNvSpPr txBox="1">
            <a:spLocks noChangeArrowheads="1"/>
          </p:cNvSpPr>
          <p:nvPr/>
        </p:nvSpPr>
        <p:spPr bwMode="auto">
          <a:xfrm>
            <a:off x="7696200" y="2590800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 i="1">
                <a:solidFill>
                  <a:schemeClr val="tx1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18447" name="Line 21"/>
          <p:cNvSpPr>
            <a:spLocks noChangeShapeType="1"/>
          </p:cNvSpPr>
          <p:nvPr/>
        </p:nvSpPr>
        <p:spPr bwMode="auto">
          <a:xfrm>
            <a:off x="5029200" y="2438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8448" name="Text Box 22"/>
          <p:cNvSpPr txBox="1">
            <a:spLocks noChangeArrowheads="1"/>
          </p:cNvSpPr>
          <p:nvPr/>
        </p:nvSpPr>
        <p:spPr bwMode="auto">
          <a:xfrm>
            <a:off x="4572000" y="2590800"/>
            <a:ext cx="1228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 i="1">
                <a:solidFill>
                  <a:schemeClr val="tx1"/>
                </a:solidFill>
                <a:latin typeface="Times New Roman" pitchFamily="18" charset="0"/>
              </a:rPr>
              <a:t>E</a:t>
            </a:r>
            <a:r>
              <a:rPr lang="en-US" altLang="ja-JP" i="1" baseline="-25000">
                <a:solidFill>
                  <a:schemeClr val="tx1"/>
                </a:solidFill>
                <a:latin typeface="Times New Roman" pitchFamily="18" charset="0"/>
              </a:rPr>
              <a:t>x </a:t>
            </a:r>
            <a:r>
              <a:rPr lang="en-US" altLang="ja-JP">
                <a:solidFill>
                  <a:schemeClr val="tx1"/>
                </a:solidFill>
                <a:latin typeface="Times New Roman" pitchFamily="18" charset="0"/>
              </a:rPr>
              <a:t>(</a:t>
            </a:r>
            <a:r>
              <a:rPr lang="en-US" altLang="ja-JP" i="1">
                <a:solidFill>
                  <a:schemeClr val="tx1"/>
                </a:solidFill>
                <a:latin typeface="Times New Roman" pitchFamily="18" charset="0"/>
              </a:rPr>
              <a:t>P</a:t>
            </a:r>
            <a:r>
              <a:rPr lang="en-US" altLang="ja-JP" i="1" baseline="-25000">
                <a:solidFill>
                  <a:schemeClr val="tx1"/>
                </a:solidFill>
                <a:latin typeface="Times New Roman" pitchFamily="18" charset="0"/>
              </a:rPr>
              <a:t>x+1</a:t>
            </a:r>
            <a:r>
              <a:rPr lang="en-US" altLang="ja-JP">
                <a:solidFill>
                  <a:schemeClr val="tx1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18449" name="Text Box 23"/>
          <p:cNvSpPr txBox="1">
            <a:spLocks noChangeArrowheads="1"/>
          </p:cNvSpPr>
          <p:nvPr/>
        </p:nvSpPr>
        <p:spPr bwMode="auto">
          <a:xfrm>
            <a:off x="2514600" y="2590800"/>
            <a:ext cx="1184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1"/>
                </a:solidFill>
              </a:rPr>
              <a:t>(Trade)</a:t>
            </a:r>
          </a:p>
        </p:txBody>
      </p:sp>
    </p:spTree>
    <p:extLst>
      <p:ext uri="{BB962C8B-B14F-4D97-AF65-F5344CB8AC3E}">
        <p14:creationId xmlns:p14="http://schemas.microsoft.com/office/powerpoint/2010/main" val="409543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 smtClean="0"/>
              <a:t>Markets with Overlapping Generations of Traders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All markets have 16 periods of trading</a:t>
            </a:r>
          </a:p>
          <a:p>
            <a:r>
              <a:rPr lang="en-US" dirty="0" smtClean="0"/>
              <a:t>Each period lasts for 120 seconds</a:t>
            </a:r>
          </a:p>
          <a:p>
            <a:r>
              <a:rPr lang="en-US" dirty="0" smtClean="0"/>
              <a:t>Every period has two overlapping generations of five traders each in the market</a:t>
            </a:r>
          </a:p>
          <a:p>
            <a:r>
              <a:rPr lang="en-US" dirty="0" smtClean="0"/>
              <a:t>Only one initial generation is endowed with assets (single common knowledge dividend of 50 paid at maturity—end of period 16)</a:t>
            </a:r>
          </a:p>
          <a:p>
            <a:r>
              <a:rPr lang="en-US" dirty="0" smtClean="0"/>
              <a:t>All other generations enter with cash, can buy assets from the “old” generation, and sell them when they become “old” to exit the market with cash</a:t>
            </a:r>
          </a:p>
          <a:p>
            <a:r>
              <a:rPr lang="en-US" dirty="0" smtClean="0"/>
              <a:t>Individuals may re-enter after sitting out the market for one or more (random number) of generations (in T4 and T8 only)</a:t>
            </a:r>
          </a:p>
          <a:p>
            <a:r>
              <a:rPr lang="en-US" dirty="0" smtClean="0"/>
              <a:t>Each session is repeated six times (independently with different subjects)</a:t>
            </a:r>
          </a:p>
          <a:p>
            <a:r>
              <a:rPr lang="en-US" dirty="0" smtClean="0"/>
              <a:t>Equilibrium transaction volume per session: 160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2459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2800" dirty="0" smtClean="0"/>
              <a:t>Table 1: Overlapping Generations Experimental Design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8560609"/>
              </p:ext>
            </p:extLst>
          </p:nvPr>
        </p:nvGraphicFramePr>
        <p:xfrm>
          <a:off x="1219202" y="1295396"/>
          <a:ext cx="6781798" cy="5029203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827083"/>
                <a:gridCol w="827083"/>
                <a:gridCol w="320477"/>
                <a:gridCol w="320477"/>
                <a:gridCol w="320477"/>
                <a:gridCol w="320477"/>
                <a:gridCol w="320477"/>
                <a:gridCol w="320477"/>
                <a:gridCol w="320477"/>
                <a:gridCol w="320477"/>
                <a:gridCol w="320477"/>
                <a:gridCol w="320477"/>
                <a:gridCol w="320477"/>
                <a:gridCol w="320477"/>
                <a:gridCol w="320477"/>
                <a:gridCol w="320477"/>
                <a:gridCol w="320477"/>
                <a:gridCol w="320477"/>
              </a:tblGrid>
              <a:tr h="405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MS Mincho"/>
                        </a:rPr>
                        <a:t>Period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MS Mincho"/>
                        </a:rPr>
                        <a:t>Subjects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1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2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3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4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6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7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8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9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10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11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12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13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14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15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16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MS Mincho"/>
                        </a:rPr>
                        <a:t>T1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G0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G1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43337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MS Mincho"/>
                        </a:rPr>
                        <a:t>T2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G0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Times New Roman"/>
                          <a:ea typeface="MS Mincho"/>
                        </a:rPr>
                        <a:t>G1</a:t>
                      </a:r>
                      <a:endParaRPr lang="en-US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G2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43337">
                <a:tc row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MS Mincho"/>
                        </a:rPr>
                        <a:t>T4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G0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G1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G2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G3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G4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43337">
                <a:tc rowSpan="9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MS Mincho"/>
                        </a:rPr>
                        <a:t>T8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G0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highlight>
                            <a:srgbClr val="800080"/>
                          </a:highlight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highlight>
                            <a:srgbClr val="800080"/>
                          </a:highlight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G1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G2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G3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G4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363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363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363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363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G6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G7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G8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50686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Table 3: Treatment Parameters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1803130"/>
              </p:ext>
            </p:extLst>
          </p:nvPr>
        </p:nvGraphicFramePr>
        <p:xfrm>
          <a:off x="457202" y="1066800"/>
          <a:ext cx="8229597" cy="5967149"/>
        </p:xfrm>
        <a:graphic>
          <a:graphicData uri="http://schemas.openxmlformats.org/drawingml/2006/table">
            <a:tbl>
              <a:tblPr firstRow="1" firstCol="1" bandRow="1"/>
              <a:tblGrid>
                <a:gridCol w="2423331"/>
                <a:gridCol w="726114"/>
                <a:gridCol w="726114"/>
                <a:gridCol w="725232"/>
                <a:gridCol w="726114"/>
                <a:gridCol w="725232"/>
                <a:gridCol w="726114"/>
                <a:gridCol w="725232"/>
                <a:gridCol w="726114"/>
              </a:tblGrid>
              <a:tr h="259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Treatment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/>
                          <a:ea typeface="Times New Roman"/>
                        </a:rPr>
                        <a:t>T1L</a:t>
                      </a:r>
                      <a:endParaRPr lang="en-US" sz="14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Times New Roman"/>
                        </a:rPr>
                        <a:t>T1H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T2L</a:t>
                      </a:r>
                      <a:endParaRPr lang="en-US" sz="14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T2H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T4L</a:t>
                      </a:r>
                      <a:endParaRPr lang="en-US" sz="14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T4H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T8L</a:t>
                      </a:r>
                      <a:endParaRPr lang="en-US" sz="14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T8H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Market setup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No. of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generations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Terminal dividend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Initial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No.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assets/trader G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32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32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Initial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No.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assets G(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Total assets outstanding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160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160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Total value of assets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8,000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8,000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4,000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4,000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2,000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2,000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1,000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1,000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Initial cash/trader G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Initial cash/trader G(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3,200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16,000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1,600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8,000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2,000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Total cash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16,000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80,000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8,000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40,000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4,000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2,000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Cash-asset-ratio (C/A-ratio)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Invited subj. (3n+3)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15</a:t>
                      </a:r>
                      <a:r>
                        <a:rPr lang="en-US" sz="1600" baseline="30000">
                          <a:effectLst/>
                          <a:latin typeface="Times New Roman"/>
                          <a:ea typeface="Times New Roman"/>
                        </a:rPr>
                        <a:t>a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15</a:t>
                      </a:r>
                      <a:r>
                        <a:rPr lang="en-US" sz="1600" baseline="30000" dirty="0">
                          <a:effectLst/>
                          <a:latin typeface="Times New Roman"/>
                          <a:ea typeface="Times New Roman"/>
                        </a:rPr>
                        <a:t>a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Participating subjects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90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90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108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108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108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108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108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108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effectLst/>
                        <a:latin typeface="Times New Roman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Exchange rates (</a:t>
                      </a:r>
                      <a:r>
                        <a:rPr lang="en-US" sz="16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Taler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/€)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effectLst/>
                        <a:latin typeface="Times New Roman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Generation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(G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Transition generations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Last generation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Predictors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133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133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133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133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133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133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133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133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Exp. payout/subject (euros)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830742">
                <a:tc gridSpan="9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Times New Roman"/>
                          <a:ea typeface="Times New Roman"/>
                        </a:rPr>
                        <a:t>NOTES</a:t>
                      </a:r>
                      <a:r>
                        <a:rPr lang="en-US" sz="900" dirty="0">
                          <a:effectLst/>
                          <a:latin typeface="Times New Roman"/>
                          <a:ea typeface="Times New Roman"/>
                        </a:rPr>
                        <a:t>: The following parameters are identical across all treatments: Number of traders/generation (5); number of active generations (2); market size (10 traders); period length (120 sec.); total number of periods (16); number of markets per treatment (6); number of expected transactions (160).</a:t>
                      </a:r>
                      <a:endParaRPr lang="en-US" sz="900" dirty="0">
                        <a:effectLst/>
                        <a:latin typeface="Times New Roman"/>
                        <a:ea typeface="MS Mincho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aseline="30000" dirty="0">
                          <a:effectLst/>
                          <a:latin typeface="Times New Roman"/>
                          <a:ea typeface="Times New Roman"/>
                        </a:rPr>
                        <a:t>a</a:t>
                      </a:r>
                      <a:r>
                        <a:rPr lang="en-US" sz="900" dirty="0">
                          <a:effectLst/>
                          <a:latin typeface="Times New Roman"/>
                          <a:ea typeface="Times New Roman"/>
                        </a:rPr>
                        <a:t> In treatments T1LH we invited 15 subjects instead of 18 as no subject pool for future generations is needed. However we invited five subjects to serve as predictors.</a:t>
                      </a:r>
                      <a:endParaRPr lang="en-US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6831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Prices tend to deviate from fundamental levels (bubbles, indeterminacy) when investors have horizons shorter than the maturity of securities they trade</a:t>
            </a:r>
          </a:p>
          <a:p>
            <a:r>
              <a:rPr lang="en-US" dirty="0" smtClean="0"/>
              <a:t>Difficulty of forming higher order beliefs about future cash flows</a:t>
            </a:r>
          </a:p>
          <a:p>
            <a:r>
              <a:rPr lang="en-US" dirty="0" smtClean="0"/>
              <a:t>Difficulty of backward induction through higher order beliefs to fundamental present values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2149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2: Treatment Overview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6504220"/>
              </p:ext>
            </p:extLst>
          </p:nvPr>
        </p:nvGraphicFramePr>
        <p:xfrm>
          <a:off x="1447801" y="2057399"/>
          <a:ext cx="6629399" cy="3439680"/>
        </p:xfrm>
        <a:graphic>
          <a:graphicData uri="http://schemas.openxmlformats.org/drawingml/2006/table">
            <a:tbl>
              <a:tblPr firstRow="1" firstCol="1" bandRow="1"/>
              <a:tblGrid>
                <a:gridCol w="1397770"/>
                <a:gridCol w="1116829"/>
                <a:gridCol w="2057400"/>
                <a:gridCol w="2057400"/>
              </a:tblGrid>
              <a:tr h="72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/>
                          <a:ea typeface="MS Mincho"/>
                        </a:rPr>
                        <a:t>Liquidity</a:t>
                      </a:r>
                      <a:endParaRPr lang="en-US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2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/>
                          <a:ea typeface="MS Mincho"/>
                        </a:rPr>
                        <a:t>Low </a:t>
                      </a:r>
                      <a:r>
                        <a:rPr lang="en-US" sz="2400" b="1" dirty="0">
                          <a:effectLst/>
                          <a:latin typeface="Times New Roman"/>
                          <a:ea typeface="MS Mincho"/>
                        </a:rPr>
                        <a:t/>
                      </a:r>
                      <a:br>
                        <a:rPr lang="en-US" sz="2400" b="1" dirty="0">
                          <a:effectLst/>
                          <a:latin typeface="Times New Roman"/>
                          <a:ea typeface="MS Mincho"/>
                        </a:rPr>
                      </a:br>
                      <a:r>
                        <a:rPr lang="en-US" sz="2400" b="1" dirty="0">
                          <a:effectLst/>
                          <a:latin typeface="Times New Roman"/>
                          <a:ea typeface="MS Mincho"/>
                        </a:rPr>
                        <a:t>(</a:t>
                      </a:r>
                      <a:r>
                        <a:rPr lang="en-US" sz="2400" b="1" dirty="0" smtClean="0">
                          <a:effectLst/>
                          <a:latin typeface="Times New Roman"/>
                          <a:ea typeface="MS Mincho"/>
                        </a:rPr>
                        <a:t>C/A ratio=2</a:t>
                      </a:r>
                      <a:r>
                        <a:rPr lang="en-US" sz="2400" b="1" dirty="0">
                          <a:effectLst/>
                          <a:latin typeface="Times New Roman"/>
                          <a:ea typeface="MS Mincho"/>
                        </a:rPr>
                        <a:t>)</a:t>
                      </a:r>
                      <a:endParaRPr lang="en-US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/>
                          <a:ea typeface="MS Mincho"/>
                        </a:rPr>
                        <a:t>High</a:t>
                      </a:r>
                      <a:r>
                        <a:rPr lang="en-US" sz="2400" b="1" dirty="0">
                          <a:effectLst/>
                          <a:latin typeface="Times New Roman"/>
                          <a:ea typeface="MS Mincho"/>
                        </a:rPr>
                        <a:t/>
                      </a:r>
                      <a:br>
                        <a:rPr lang="en-US" sz="2400" b="1" dirty="0">
                          <a:effectLst/>
                          <a:latin typeface="Times New Roman"/>
                          <a:ea typeface="MS Mincho"/>
                        </a:rPr>
                      </a:br>
                      <a:r>
                        <a:rPr lang="en-US" sz="2400" b="1" dirty="0">
                          <a:effectLst/>
                          <a:latin typeface="Times New Roman"/>
                          <a:ea typeface="MS Mincho"/>
                        </a:rPr>
                        <a:t>(</a:t>
                      </a:r>
                      <a:r>
                        <a:rPr lang="en-US" sz="2400" b="1" dirty="0" smtClean="0">
                          <a:effectLst/>
                          <a:latin typeface="Times New Roman"/>
                          <a:ea typeface="MS Mincho"/>
                        </a:rPr>
                        <a:t>C/A ratio=10</a:t>
                      </a:r>
                      <a:r>
                        <a:rPr lang="en-US" sz="2400" b="1" dirty="0">
                          <a:effectLst/>
                          <a:latin typeface="Times New Roman"/>
                          <a:ea typeface="MS Mincho"/>
                        </a:rPr>
                        <a:t>)</a:t>
                      </a:r>
                      <a:endParaRPr lang="en-US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830"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/>
                          <a:ea typeface="MS Mincho"/>
                        </a:rPr>
                        <a:t>Number of </a:t>
                      </a:r>
                      <a:r>
                        <a:rPr lang="en-US" sz="2000" b="1" dirty="0">
                          <a:effectLst/>
                          <a:latin typeface="Times New Roman"/>
                          <a:ea typeface="MS Mincho"/>
                        </a:rPr>
                        <a:t>entering generations 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/>
                          <a:ea typeface="MS Mincho"/>
                        </a:rPr>
                        <a:t>1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MS Mincho"/>
                        </a:rPr>
                        <a:t>T1L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MS Mincho"/>
                        </a:rPr>
                        <a:t>T1H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968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/>
                          <a:ea typeface="MS Mincho"/>
                        </a:rPr>
                        <a:t>2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MS Mincho"/>
                        </a:rPr>
                        <a:t>T2L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MS Mincho"/>
                        </a:rPr>
                        <a:t>T2H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968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/>
                          <a:ea typeface="MS Mincho"/>
                        </a:rPr>
                        <a:t>4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MS Mincho"/>
                        </a:rPr>
                        <a:t>T4L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MS Mincho"/>
                        </a:rPr>
                        <a:t>T4H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968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/>
                          <a:ea typeface="MS Mincho"/>
                        </a:rPr>
                        <a:t>8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MS Mincho"/>
                        </a:rPr>
                        <a:t>T8L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MS Mincho"/>
                        </a:rPr>
                        <a:t>T8H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88919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34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0"/>
            <a:ext cx="6477000" cy="6802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55111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Treatment: 1 Generation, Low Liquidity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C:\Users\ss454\Dropbox\D-drive\my documents\Research\Bubble2\Overlapping\Results\T1L_fv_ampreis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00200"/>
            <a:ext cx="6437939" cy="457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42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Treatment: 1 Generation, Low Liquidity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47800"/>
            <a:ext cx="6553200" cy="4767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020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Treatment: 2 Generations, Low Liquidity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ss454\Dropbox\D-drive\my documents\Research\Bubble2\Overlapping\Results\T2L_fv_ampreis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585489"/>
            <a:ext cx="6248400" cy="453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42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Treatment: 2 Generations, Low Liquidity</a:t>
            </a:r>
            <a:endParaRPr lang="en-US" sz="36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79577"/>
            <a:ext cx="6553200" cy="4767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042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Treatment: 4 Generations, Low Liquidity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ss454\Dropbox\D-drive\my documents\Research\Bubble2\Overlapping\Results\T4L_fv_ampreis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343" y="1573405"/>
            <a:ext cx="6271858" cy="455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42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Treatment: 4 Generations, Low Liquidity</a:t>
            </a:r>
            <a:endParaRPr lang="en-US" sz="36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468" y="1579432"/>
            <a:ext cx="6492132" cy="472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042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Treatment: 8 Generations, Low Liquidity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C:\Users\ss454\Dropbox\D-drive\my documents\Research\Bubble2\Overlapping\Results\T8L_fv_ampreis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357" y="1600200"/>
            <a:ext cx="6228147" cy="4524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4248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Treatment: 8 Generations, Low Liquidity</a:t>
            </a:r>
            <a:endParaRPr lang="en-US" sz="36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215" y="1600200"/>
            <a:ext cx="6234985" cy="4535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0424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Previous Research on Bubbles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ct val="20000"/>
              </a:spcAft>
              <a:buNone/>
            </a:pPr>
            <a:r>
              <a:rPr lang="en-US" dirty="0" smtClean="0"/>
              <a:t>(A) Rational Bubbles</a:t>
            </a:r>
          </a:p>
          <a:p>
            <a:pPr lvl="1"/>
            <a:r>
              <a:rPr lang="en-US" dirty="0" smtClean="0"/>
              <a:t>Blanchard and Watson (1982), </a:t>
            </a:r>
            <a:r>
              <a:rPr lang="en-US" dirty="0" err="1" smtClean="0"/>
              <a:t>Tirole</a:t>
            </a:r>
            <a:r>
              <a:rPr lang="en-US" dirty="0" smtClean="0"/>
              <a:t> (1985)</a:t>
            </a:r>
          </a:p>
          <a:p>
            <a:pPr lvl="1">
              <a:spcAft>
                <a:spcPct val="50000"/>
              </a:spcAft>
            </a:pPr>
            <a:r>
              <a:rPr lang="en-US" dirty="0" smtClean="0"/>
              <a:t>Infinite Maturity</a:t>
            </a:r>
          </a:p>
          <a:p>
            <a:pPr>
              <a:spcAft>
                <a:spcPct val="20000"/>
              </a:spcAft>
              <a:buNone/>
            </a:pPr>
            <a:r>
              <a:rPr lang="en-US" dirty="0" smtClean="0"/>
              <a:t>(B) Irrational</a:t>
            </a:r>
            <a:r>
              <a:rPr lang="en-US" altLang="ja-JP" dirty="0" smtClean="0"/>
              <a:t> Bubbles</a:t>
            </a:r>
            <a:endParaRPr lang="en-US" dirty="0" smtClean="0"/>
          </a:p>
          <a:p>
            <a:pPr lvl="1"/>
            <a:r>
              <a:rPr lang="en-US" dirty="0" err="1" smtClean="0"/>
              <a:t>Shiller</a:t>
            </a:r>
            <a:r>
              <a:rPr lang="en-US" dirty="0" smtClean="0"/>
              <a:t> (2000), Behavioral Finance</a:t>
            </a:r>
          </a:p>
          <a:p>
            <a:pPr lvl="1"/>
            <a:r>
              <a:rPr lang="en-US" dirty="0" smtClean="0"/>
              <a:t>Emotion, Psychological Factors</a:t>
            </a:r>
          </a:p>
        </p:txBody>
      </p:sp>
    </p:spTree>
    <p:extLst>
      <p:ext uri="{BB962C8B-B14F-4D97-AF65-F5344CB8AC3E}">
        <p14:creationId xmlns:p14="http://schemas.microsoft.com/office/powerpoint/2010/main" val="8512155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Figure 1: Low Liquidity Treatments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8565830"/>
              </p:ext>
            </p:extLst>
          </p:nvPr>
        </p:nvGraphicFramePr>
        <p:xfrm>
          <a:off x="457200" y="1600200"/>
          <a:ext cx="8229600" cy="458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286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12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073" y="1600198"/>
            <a:ext cx="2908300" cy="211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86200"/>
            <a:ext cx="2908300" cy="211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Bild 4" descr="T8L_fv_ampreis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073" y="3886200"/>
            <a:ext cx="2910205" cy="2115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199"/>
            <a:ext cx="2908300" cy="211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04248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Figure 2: High Liquidity Treatments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1730096"/>
              </p:ext>
            </p:extLst>
          </p:nvPr>
        </p:nvGraphicFramePr>
        <p:xfrm>
          <a:off x="457200" y="1600200"/>
          <a:ext cx="8229600" cy="458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286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12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4338" name="Picture 2" descr="C:\Users\ss454\Dropbox\D-drive\my documents\Research\Bubble2\Overlapping\Results\T1H_fv_ampreis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09" y="1600200"/>
            <a:ext cx="3039774" cy="2208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ss454\Dropbox\D-drive\my documents\Research\Bubble2\Overlapping\Results\T2H_fv_ampreis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600200"/>
            <a:ext cx="3048000" cy="2214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Users\ss454\Dropbox\D-drive\my documents\Research\Bubble2\Overlapping\Results\T4H_fv_ampreis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69" y="3886200"/>
            <a:ext cx="3064614" cy="2226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Users\ss454\Dropbox\D-drive\my documents\Research\Bubble2\Overlapping\Results\T8H_fv_ampreis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2" y="3891224"/>
            <a:ext cx="3057698" cy="2221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83325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Figure 2: High Liquidity Treatments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3367466"/>
              </p:ext>
            </p:extLst>
          </p:nvPr>
        </p:nvGraphicFramePr>
        <p:xfrm>
          <a:off x="457200" y="1600200"/>
          <a:ext cx="8229600" cy="458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286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12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9410"/>
            <a:ext cx="2908300" cy="211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09408"/>
            <a:ext cx="2908300" cy="211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86199"/>
            <a:ext cx="2908300" cy="211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86200"/>
            <a:ext cx="2908300" cy="211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318272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2800" b="1" dirty="0"/>
              <a:t>Table 4: Formulae for market efficiency measures</a:t>
            </a:r>
            <a:endParaRPr lang="en-US" sz="2800" dirty="0"/>
          </a:p>
        </p:txBody>
      </p:sp>
      <p:pic>
        <p:nvPicPr>
          <p:cNvPr id="4" name="Bild 6" descr="Formulae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8686800" cy="5105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602965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2" y="281936"/>
            <a:ext cx="9111838" cy="65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300917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02315"/>
              </p:ext>
            </p:extLst>
          </p:nvPr>
        </p:nvGraphicFramePr>
        <p:xfrm>
          <a:off x="762000" y="457200"/>
          <a:ext cx="7619998" cy="58162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232"/>
                <a:gridCol w="1071262"/>
                <a:gridCol w="1311351"/>
                <a:gridCol w="1311351"/>
                <a:gridCol w="1383116"/>
                <a:gridCol w="1174343"/>
                <a:gridCol w="1174343"/>
              </a:tblGrid>
              <a:tr h="723730"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Table 5: Treatment averages for market efficiency measures</a:t>
                      </a:r>
                      <a:endParaRPr lang="en-US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26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mtClean="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Relative</a:t>
                      </a:r>
                      <a:r>
                        <a:rPr lang="en-US" sz="1800" b="1" baseline="0" dirty="0" smtClean="0">
                          <a:effectLst/>
                        </a:rPr>
                        <a:t> </a:t>
                      </a:r>
                      <a:r>
                        <a:rPr lang="en-US" sz="1800" b="1" dirty="0" smtClean="0">
                          <a:effectLst/>
                        </a:rPr>
                        <a:t>Absolute Deviation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Relative</a:t>
                      </a:r>
                      <a:r>
                        <a:rPr lang="en-US" sz="1800" b="1" baseline="0" dirty="0" smtClean="0">
                          <a:effectLst/>
                        </a:rPr>
                        <a:t> </a:t>
                      </a:r>
                      <a:r>
                        <a:rPr lang="en-US" sz="1800" b="1" dirty="0" smtClean="0">
                          <a:effectLst/>
                        </a:rPr>
                        <a:t>Deviation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Bid-Ask Spread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Std.</a:t>
                      </a:r>
                      <a:r>
                        <a:rPr lang="en-US" sz="1800" b="1" baseline="0" dirty="0" smtClean="0">
                          <a:effectLst/>
                        </a:rPr>
                        <a:t> Dev. of Log Returns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Share Turnover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4458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mtClean="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T1L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11.43%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-5.24%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8.79%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4.70%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1.60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4458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mtClean="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T2L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35.47%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-18.95%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19.92%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17.56%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1.69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4458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mtClean="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T4L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42.92%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-34.07%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22.52%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25.16%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1.56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5732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mtClean="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T8L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43.03%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-30.48%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21.69%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26.24%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1.05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4458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mtClean="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</a:tr>
              <a:tr h="4458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mtClean="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T1H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41.99%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37.39%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29.61%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14.08%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2.01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4458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mtClean="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T2H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77.02%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38.81%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55.04%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22.70%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1.59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4458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mtClean="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T4H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73.86%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52.11%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23.37%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17.72%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1.57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4458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mtClean="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T8H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118.67%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103.48%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65.95%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18.17%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1.07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611313" y="26749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50571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2000" b="1" dirty="0"/>
              <a:t>Table 6: Differences between averages across </a:t>
            </a:r>
            <a:r>
              <a:rPr lang="en-US" sz="2000" b="1" dirty="0" smtClean="0"/>
              <a:t>treatments, same Liquidity</a:t>
            </a:r>
            <a:r>
              <a:rPr lang="en-US" sz="2400" b="1" dirty="0" smtClean="0"/>
              <a:t> </a:t>
            </a:r>
            <a:br>
              <a:rPr lang="en-US" sz="2400" b="1" dirty="0" smtClean="0"/>
            </a:br>
            <a:r>
              <a:rPr lang="en-US" sz="2000" b="1" dirty="0" smtClean="0"/>
              <a:t>(RAD</a:t>
            </a:r>
            <a:r>
              <a:rPr lang="en-US" sz="2000" b="1" dirty="0"/>
              <a:t>, RD, SPREAD, </a:t>
            </a:r>
            <a:r>
              <a:rPr lang="en-US" sz="2000" b="1" dirty="0" err="1"/>
              <a:t>VOLA</a:t>
            </a:r>
            <a:r>
              <a:rPr lang="en-US" sz="2000" b="1" dirty="0"/>
              <a:t>, and </a:t>
            </a:r>
            <a:r>
              <a:rPr lang="en-US" sz="2000" b="1" dirty="0" smtClean="0"/>
              <a:t>ST two-sided </a:t>
            </a:r>
            <a:r>
              <a:rPr lang="en-US" sz="2000" b="1" dirty="0"/>
              <a:t>Mann-Whitney </a:t>
            </a:r>
            <a:r>
              <a:rPr lang="en-US" sz="2000" b="1" dirty="0" smtClean="0"/>
              <a:t>U)</a:t>
            </a:r>
            <a:r>
              <a:rPr lang="en-US" sz="1800" dirty="0"/>
              <a:t/>
            </a:r>
            <a:br>
              <a:rPr lang="en-US" sz="1800" dirty="0"/>
            </a:br>
            <a:endParaRPr lang="en-US" sz="1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8385388"/>
              </p:ext>
            </p:extLst>
          </p:nvPr>
        </p:nvGraphicFramePr>
        <p:xfrm>
          <a:off x="990600" y="1066800"/>
          <a:ext cx="7086599" cy="56915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5244"/>
                <a:gridCol w="914675"/>
                <a:gridCol w="1016907"/>
                <a:gridCol w="948753"/>
                <a:gridCol w="405833"/>
                <a:gridCol w="635858"/>
                <a:gridCol w="693170"/>
                <a:gridCol w="722601"/>
                <a:gridCol w="863558"/>
              </a:tblGrid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RAD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T8L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T8H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T1L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24.03%**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31.48%***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31.60%***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T1H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35.03%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31.87%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76.67%*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T2L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7.45%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7.56%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-3.16%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41.64%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T4L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0.11%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35.03%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03683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RD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T2L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T8L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T8H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T1L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-13.70%**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-28.83%***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-25.23%**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T1H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1.42%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14.71%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66.09%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-15.13%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-11.53%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13.29%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64.67%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3.60%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51.38%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03683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SPREAD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T4L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T8L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T8H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T1L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11.13%*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13.73%**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12.90%**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T1H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25.43%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-6.24%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36.34%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2.59%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1.76%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-31.67%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10.91%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-0.83%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42.58%**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03683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VOLA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T8L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T8H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T1L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12.86%**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20.46%***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21.54%***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T1H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8.61%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3.64%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4.09%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7.60%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8.68%*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-4.98%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-4.53%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1.08%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T4H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0.45%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03683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ST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T8L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T4H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T8H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T1L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0.09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-0.03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-0.55**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T1H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-0.43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-0.44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-0.94**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-0.12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-0.64***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-0.02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-0.52**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-0.51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-0.50**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35146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Table 7: </a:t>
            </a:r>
            <a:r>
              <a:rPr lang="en-US" sz="2000" b="1" dirty="0" smtClean="0"/>
              <a:t>Differences between averages across treatments, different Liquidity</a:t>
            </a:r>
            <a:r>
              <a:rPr lang="en-US" sz="2400" b="1" dirty="0" smtClean="0"/>
              <a:t> </a:t>
            </a:r>
            <a:br>
              <a:rPr lang="en-US" sz="2400" b="1" dirty="0" smtClean="0"/>
            </a:br>
            <a:r>
              <a:rPr lang="en-US" sz="2000" b="1" dirty="0" smtClean="0"/>
              <a:t>(RAD, RD, SPREAD, </a:t>
            </a:r>
            <a:r>
              <a:rPr lang="en-US" sz="2000" b="1" dirty="0" err="1" smtClean="0"/>
              <a:t>VOLA</a:t>
            </a:r>
            <a:r>
              <a:rPr lang="en-US" sz="2000" b="1" dirty="0" smtClean="0"/>
              <a:t>, and ST two-sided Mann-Whitney U)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1528492"/>
              </p:ext>
            </p:extLst>
          </p:nvPr>
        </p:nvGraphicFramePr>
        <p:xfrm>
          <a:off x="1904997" y="1904999"/>
          <a:ext cx="5334002" cy="3124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3782"/>
                <a:gridCol w="834044"/>
                <a:gridCol w="834044"/>
                <a:gridCol w="834044"/>
                <a:gridCol w="834044"/>
                <a:gridCol w="834044"/>
              </a:tblGrid>
              <a:tr h="624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 minus L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RAD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RD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SPREAD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VOLA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ST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624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T1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30.56%**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42.64%***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20.82%***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9.39%*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0.42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624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41.56%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57.76%**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35.12%*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5.14%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-0.10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624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30.95%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86.18%***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0.86%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-7.44%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624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T8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75.64%*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133.96%***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44.26%**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-8.07%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0.02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369854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Price Predictions/Expectations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Not yet analyzed for the current study</a:t>
            </a:r>
          </a:p>
          <a:p>
            <a:r>
              <a:rPr lang="en-US" dirty="0" smtClean="0"/>
              <a:t>Hirota and Sunder (2007): results show that when subjects cannot do backward induction, they resort to forward induction, and simply project past data in forming their expectations about the future</a:t>
            </a:r>
          </a:p>
          <a:p>
            <a:pPr>
              <a:spcAft>
                <a:spcPct val="25000"/>
              </a:spcAft>
            </a:pPr>
            <a:r>
              <a:rPr lang="en-US" altLang="ja-JP" sz="2800" dirty="0" smtClean="0"/>
              <a:t>In long-horizon sessions, future price expectations are formed by fundamentals.</a:t>
            </a:r>
          </a:p>
          <a:p>
            <a:pPr lvl="1">
              <a:spcAft>
                <a:spcPct val="70000"/>
              </a:spcAft>
            </a:pPr>
            <a:r>
              <a:rPr lang="en-US" altLang="ja-JP" dirty="0" smtClean="0"/>
              <a:t>Speculation stabilizes prices.</a:t>
            </a:r>
          </a:p>
          <a:p>
            <a:pPr>
              <a:spcAft>
                <a:spcPct val="25000"/>
              </a:spcAft>
            </a:pPr>
            <a:r>
              <a:rPr lang="en-US" altLang="ja-JP" sz="2800" dirty="0" smtClean="0"/>
              <a:t>In short-term sessions, future price expectations are formed by their own or actual prices.</a:t>
            </a:r>
          </a:p>
          <a:p>
            <a:pPr lvl="1"/>
            <a:r>
              <a:rPr lang="en-US" altLang="ja-JP" dirty="0" smtClean="0"/>
              <a:t>Speculation may destabilize prices.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14419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ct val="15000"/>
              </a:spcAft>
            </a:pPr>
            <a:r>
              <a:rPr lang="en-US" dirty="0" smtClean="0"/>
              <a:t>Investors</a:t>
            </a:r>
            <a:r>
              <a:rPr lang="en-US" dirty="0" smtClean="0">
                <a:latin typeface="Times New Roman" pitchFamily="18" charset="0"/>
              </a:rPr>
              <a:t>’</a:t>
            </a:r>
            <a:r>
              <a:rPr lang="en-US" dirty="0" smtClean="0"/>
              <a:t> short-term horizons, and the attendant difficulty of the backward induction, tends to give rise to price bubbles/indeterminacy.</a:t>
            </a:r>
          </a:p>
          <a:p>
            <a:pPr lvl="1">
              <a:spcAft>
                <a:spcPct val="20000"/>
              </a:spcAft>
            </a:pPr>
            <a:r>
              <a:rPr lang="en-US" dirty="0" smtClean="0"/>
              <a:t>When prices lose dividend anchors and tend to become indeterminate. </a:t>
            </a:r>
          </a:p>
          <a:p>
            <a:pPr lvl="1">
              <a:spcAft>
                <a:spcPct val="30000"/>
              </a:spcAft>
            </a:pPr>
            <a:r>
              <a:rPr lang="en-US" dirty="0" smtClean="0"/>
              <a:t>Future price expectations are formed by forward induction.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153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50000"/>
              </a:lnSpc>
              <a:spcAft>
                <a:spcPct val="50000"/>
              </a:spcAft>
            </a:pPr>
            <a:endParaRPr lang="en-US" altLang="ja-JP" dirty="0" smtClean="0"/>
          </a:p>
          <a:p>
            <a:pPr>
              <a:lnSpc>
                <a:spcPct val="50000"/>
              </a:lnSpc>
              <a:spcAft>
                <a:spcPct val="50000"/>
              </a:spcAft>
            </a:pPr>
            <a:r>
              <a:rPr lang="en-US" altLang="ja-JP" dirty="0" smtClean="0"/>
              <a:t>Provides a different view.</a:t>
            </a:r>
          </a:p>
          <a:p>
            <a:pPr lvl="1">
              <a:spcAft>
                <a:spcPct val="50000"/>
              </a:spcAft>
            </a:pPr>
            <a:r>
              <a:rPr lang="en-US" altLang="ja-JP" sz="3200" dirty="0" smtClean="0"/>
              <a:t>includes (A) as a special case.</a:t>
            </a:r>
            <a:r>
              <a:rPr lang="en-US" altLang="ja-JP" dirty="0" smtClean="0"/>
              <a:t> </a:t>
            </a:r>
          </a:p>
          <a:p>
            <a:pPr lvl="1">
              <a:spcAft>
                <a:spcPct val="50000"/>
              </a:spcAft>
            </a:pPr>
            <a:r>
              <a:rPr lang="en-US" altLang="ja-JP" sz="3200" dirty="0" smtClean="0"/>
              <a:t>suggests when (B) is likely to occur</a:t>
            </a:r>
            <a:r>
              <a:rPr lang="en-US" altLang="ja-JP" dirty="0" smtClean="0"/>
              <a:t>.</a:t>
            </a:r>
            <a:endParaRPr lang="en-US" altLang="ja-JP" sz="32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8400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spcAft>
                <a:spcPct val="20000"/>
              </a:spcAft>
            </a:pPr>
            <a:r>
              <a:rPr lang="en-US" sz="2800" dirty="0" smtClean="0"/>
              <a:t>Bubbles are known to occur more often in markets for assets with </a:t>
            </a:r>
          </a:p>
          <a:p>
            <a:pPr lvl="1">
              <a:lnSpc>
                <a:spcPct val="80000"/>
              </a:lnSpc>
              <a:spcAft>
                <a:spcPct val="20000"/>
              </a:spcAft>
            </a:pPr>
            <a:r>
              <a:rPr lang="en-US" sz="2400" dirty="0" smtClean="0"/>
              <a:t>(</a:t>
            </a:r>
            <a:r>
              <a:rPr lang="en-US" sz="2400" dirty="0" err="1" smtClean="0"/>
              <a:t>i</a:t>
            </a:r>
            <a:r>
              <a:rPr lang="en-US" sz="2400" dirty="0" smtClean="0"/>
              <a:t>) longer maturity and duration</a:t>
            </a:r>
          </a:p>
          <a:p>
            <a:pPr lvl="1">
              <a:lnSpc>
                <a:spcPct val="80000"/>
              </a:lnSpc>
              <a:spcAft>
                <a:spcPct val="40000"/>
              </a:spcAft>
            </a:pPr>
            <a:r>
              <a:rPr lang="en-US" sz="2400" dirty="0" smtClean="0"/>
              <a:t>(ii) higher uncertainty</a:t>
            </a:r>
          </a:p>
          <a:p>
            <a:pPr>
              <a:lnSpc>
                <a:spcPct val="80000"/>
              </a:lnSpc>
              <a:spcAft>
                <a:spcPct val="20000"/>
              </a:spcAft>
            </a:pPr>
            <a:r>
              <a:rPr lang="en-US" sz="2800" dirty="0" smtClean="0"/>
              <a:t>Consistent with the lab data</a:t>
            </a:r>
          </a:p>
          <a:p>
            <a:pPr>
              <a:lnSpc>
                <a:spcPct val="80000"/>
              </a:lnSpc>
              <a:spcAft>
                <a:spcPct val="20000"/>
              </a:spcAft>
            </a:pPr>
            <a:r>
              <a:rPr lang="en-US" sz="2800" dirty="0" smtClean="0"/>
              <a:t>Inputs to expectation formation matter:</a:t>
            </a:r>
          </a:p>
          <a:p>
            <a:pPr lvl="1">
              <a:lnSpc>
                <a:spcPct val="80000"/>
              </a:lnSpc>
              <a:spcAft>
                <a:spcPct val="20000"/>
              </a:spcAft>
            </a:pPr>
            <a:r>
              <a:rPr lang="en-US" sz="2400" dirty="0" smtClean="0"/>
              <a:t>Dividend policy matters!</a:t>
            </a:r>
          </a:p>
          <a:p>
            <a:pPr>
              <a:lnSpc>
                <a:spcPct val="90000"/>
              </a:lnSpc>
              <a:spcAft>
                <a:spcPct val="20000"/>
              </a:spcAft>
            </a:pPr>
            <a:r>
              <a:rPr lang="en-US" sz="2600" dirty="0" smtClean="0"/>
              <a:t>Ex post, market inefficiency, anomalies, and behavioral phenomena more likely to be observed  in markets dominated by short-horizon investors (difficulty of backward induction)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2110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Shyam.sunder@yale.edu</a:t>
            </a:r>
            <a:endParaRPr lang="en-US" dirty="0" smtClean="0"/>
          </a:p>
          <a:p>
            <a:r>
              <a:rPr lang="en-US" sz="2800" dirty="0" smtClean="0">
                <a:hlinkClick r:id="rId3"/>
              </a:rPr>
              <a:t>http://faculty.som.yale.edu/shyamsunder/research.html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94148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C3F14BBD-687D-4AB8-A6D3-402AB8CD0439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6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Fundamental Value vs. Price for a simple, single dividend security</a:t>
            </a:r>
          </a:p>
        </p:txBody>
      </p:sp>
      <p:sp>
        <p:nvSpPr>
          <p:cNvPr id="1032" name="Text Box 3"/>
          <p:cNvSpPr txBox="1">
            <a:spLocks noChangeArrowheads="1"/>
          </p:cNvSpPr>
          <p:nvPr/>
        </p:nvSpPr>
        <p:spPr bwMode="auto">
          <a:xfrm>
            <a:off x="1066800" y="2057400"/>
            <a:ext cx="69119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dirty="0">
                <a:solidFill>
                  <a:schemeClr val="tx1"/>
                </a:solidFill>
              </a:rPr>
              <a:t>Fundamental value: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033" name="Rectangle 5"/>
          <p:cNvSpPr>
            <a:spLocks noChangeArrowheads="1"/>
          </p:cNvSpPr>
          <p:nvPr/>
        </p:nvSpPr>
        <p:spPr bwMode="auto">
          <a:xfrm>
            <a:off x="375285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34" name="Text Box 6"/>
          <p:cNvSpPr txBox="1">
            <a:spLocks noChangeArrowheads="1"/>
          </p:cNvSpPr>
          <p:nvPr/>
        </p:nvSpPr>
        <p:spPr bwMode="auto">
          <a:xfrm>
            <a:off x="1066800" y="3200400"/>
            <a:ext cx="69119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>
                <a:solidFill>
                  <a:schemeClr val="tx1"/>
                </a:solidFill>
              </a:rPr>
              <a:t>Long-term Investor’s Valuation:</a:t>
            </a:r>
          </a:p>
        </p:txBody>
      </p:sp>
      <p:sp>
        <p:nvSpPr>
          <p:cNvPr id="1035" name="Text Box 10"/>
          <p:cNvSpPr txBox="1">
            <a:spLocks noChangeArrowheads="1"/>
          </p:cNvSpPr>
          <p:nvPr/>
        </p:nvSpPr>
        <p:spPr bwMode="auto">
          <a:xfrm>
            <a:off x="7162800" y="2590800"/>
            <a:ext cx="539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1"/>
                </a:solidFill>
                <a:latin typeface="Times New Roman" pitchFamily="18" charset="0"/>
              </a:rPr>
              <a:t>(1)</a:t>
            </a:r>
          </a:p>
        </p:txBody>
      </p:sp>
      <p:sp>
        <p:nvSpPr>
          <p:cNvPr id="1036" name="Text Box 11"/>
          <p:cNvSpPr txBox="1">
            <a:spLocks noChangeArrowheads="1"/>
          </p:cNvSpPr>
          <p:nvPr/>
        </p:nvSpPr>
        <p:spPr bwMode="auto">
          <a:xfrm>
            <a:off x="7162800" y="3810000"/>
            <a:ext cx="539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1"/>
                </a:solidFill>
                <a:latin typeface="Times New Roman" pitchFamily="18" charset="0"/>
              </a:rPr>
              <a:t>(2)</a:t>
            </a:r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1143000" y="4419600"/>
            <a:ext cx="54260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 sz="2800">
                <a:solidFill>
                  <a:schemeClr val="tx1"/>
                </a:solidFill>
              </a:rPr>
              <a:t>Short-term Investor’s Valuation:</a:t>
            </a:r>
            <a:endParaRPr lang="en-US" altLang="ja-JP" sz="2800" i="1">
              <a:solidFill>
                <a:schemeClr val="tx1"/>
              </a:solidFill>
            </a:endParaRPr>
          </a:p>
        </p:txBody>
      </p:sp>
      <p:graphicFrame>
        <p:nvGraphicFramePr>
          <p:cNvPr id="1026" name="Object 14"/>
          <p:cNvGraphicFramePr>
            <a:graphicFrameLocks noChangeAspect="1"/>
          </p:cNvGraphicFramePr>
          <p:nvPr/>
        </p:nvGraphicFramePr>
        <p:xfrm>
          <a:off x="1828800" y="3810000"/>
          <a:ext cx="25431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5" name="数式" r:id="rId4" imgW="1130040" imgH="228600" progId="Equation.3">
                  <p:embed/>
                </p:oleObj>
              </mc:Choice>
              <mc:Fallback>
                <p:oleObj name="数式" r:id="rId4" imgW="1130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810000"/>
                        <a:ext cx="25431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15"/>
          <p:cNvGraphicFramePr>
            <a:graphicFrameLocks noChangeAspect="1"/>
          </p:cNvGraphicFramePr>
          <p:nvPr/>
        </p:nvGraphicFramePr>
        <p:xfrm>
          <a:off x="1828800" y="2590800"/>
          <a:ext cx="19431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6" name="数式" r:id="rId6" imgW="863280" imgH="228600" progId="Equation.3">
                  <p:embed/>
                </p:oleObj>
              </mc:Choice>
              <mc:Fallback>
                <p:oleObj name="数式" r:id="rId6" imgW="863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590800"/>
                        <a:ext cx="1943100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17"/>
          <p:cNvGraphicFramePr>
            <a:graphicFrameLocks noChangeAspect="1"/>
          </p:cNvGraphicFramePr>
          <p:nvPr/>
        </p:nvGraphicFramePr>
        <p:xfrm>
          <a:off x="1905000" y="5029200"/>
          <a:ext cx="2428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7" name="数式" r:id="rId8" imgW="1079280" imgH="228600" progId="Equation.3">
                  <p:embed/>
                </p:oleObj>
              </mc:Choice>
              <mc:Fallback>
                <p:oleObj name="数式" r:id="rId8" imgW="1079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5029200"/>
                        <a:ext cx="2428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8" name="Text Box 18"/>
          <p:cNvSpPr txBox="1">
            <a:spLocks noChangeArrowheads="1"/>
          </p:cNvSpPr>
          <p:nvPr/>
        </p:nvSpPr>
        <p:spPr bwMode="auto">
          <a:xfrm>
            <a:off x="7162800" y="5029200"/>
            <a:ext cx="539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1"/>
                </a:solidFill>
                <a:latin typeface="Times New Roman" pitchFamily="18" charset="0"/>
              </a:rPr>
              <a:t>(3)</a:t>
            </a:r>
          </a:p>
        </p:txBody>
      </p:sp>
      <p:sp>
        <p:nvSpPr>
          <p:cNvPr id="1039" name="Text Box 19"/>
          <p:cNvSpPr txBox="1">
            <a:spLocks noChangeArrowheads="1"/>
          </p:cNvSpPr>
          <p:nvPr/>
        </p:nvSpPr>
        <p:spPr bwMode="auto">
          <a:xfrm>
            <a:off x="1143000" y="5791200"/>
            <a:ext cx="50673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 sz="2800" i="1">
                <a:solidFill>
                  <a:schemeClr val="tx1"/>
                </a:solidFill>
              </a:rPr>
              <a:t>P</a:t>
            </a:r>
            <a:r>
              <a:rPr lang="en-US" altLang="ja-JP" sz="2800" i="1" baseline="-25000">
                <a:solidFill>
                  <a:schemeClr val="tx1"/>
                </a:solidFill>
              </a:rPr>
              <a:t>t</a:t>
            </a:r>
            <a:r>
              <a:rPr lang="en-US" altLang="ja-JP" sz="2800">
                <a:solidFill>
                  <a:schemeClr val="tx1"/>
                </a:solidFill>
              </a:rPr>
              <a:t> is not necessarily equal to </a:t>
            </a:r>
            <a:r>
              <a:rPr lang="en-US" altLang="ja-JP" sz="2800" i="1">
                <a:solidFill>
                  <a:schemeClr val="tx1"/>
                </a:solidFill>
              </a:rPr>
              <a:t>F</a:t>
            </a:r>
            <a:r>
              <a:rPr lang="en-US" altLang="ja-JP" sz="2800" i="1" baseline="-25000">
                <a:solidFill>
                  <a:schemeClr val="tx1"/>
                </a:solidFill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75524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8215D4DD-65E9-4702-AAF1-39B76589392F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7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533400"/>
            <a:ext cx="7239000" cy="1143000"/>
          </a:xfrm>
        </p:spPr>
        <p:txBody>
          <a:bodyPr/>
          <a:lstStyle/>
          <a:p>
            <a:pPr eaLnBrk="1" hangingPunct="1"/>
            <a:r>
              <a:rPr lang="en-US" altLang="ja-JP" sz="4000" dirty="0" smtClean="0"/>
              <a:t>For </a:t>
            </a:r>
            <a:r>
              <a:rPr lang="en-US" altLang="ja-JP" sz="4000" i="1" dirty="0" err="1" smtClean="0"/>
              <a:t>P</a:t>
            </a:r>
            <a:r>
              <a:rPr lang="en-US" altLang="ja-JP" sz="4000" i="1" baseline="-10000" dirty="0" err="1" smtClean="0"/>
              <a:t>t</a:t>
            </a:r>
            <a:r>
              <a:rPr lang="en-US" altLang="ja-JP" sz="4000" i="1" baseline="-10000" dirty="0" smtClean="0"/>
              <a:t> </a:t>
            </a:r>
            <a:r>
              <a:rPr lang="en-US" altLang="ja-JP" sz="4000" dirty="0" smtClean="0"/>
              <a:t>to be equal to </a:t>
            </a:r>
            <a:r>
              <a:rPr lang="en-US" altLang="ja-JP" sz="4000" i="1" dirty="0" smtClean="0"/>
              <a:t>F</a:t>
            </a:r>
            <a:r>
              <a:rPr lang="en-US" altLang="ja-JP" sz="4000" i="1" baseline="-10000" dirty="0" smtClean="0"/>
              <a:t>t</a:t>
            </a:r>
            <a:endParaRPr lang="en-US" altLang="ja-JP" dirty="0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209800"/>
            <a:ext cx="7888288" cy="4343400"/>
          </a:xfrm>
        </p:spPr>
        <p:txBody>
          <a:bodyPr/>
          <a:lstStyle/>
          <a:p>
            <a:pPr eaLnBrk="1" hangingPunct="1">
              <a:spcAft>
                <a:spcPct val="30000"/>
              </a:spcAft>
            </a:pPr>
            <a:r>
              <a:rPr lang="en-US" altLang="ja-JP" dirty="0" smtClean="0"/>
              <a:t>Rational Expectation of </a:t>
            </a:r>
            <a:r>
              <a:rPr lang="en-US" altLang="ja-JP" i="1" dirty="0" smtClean="0"/>
              <a:t>P </a:t>
            </a:r>
            <a:r>
              <a:rPr lang="en-US" altLang="ja-JP" i="1" baseline="-12000" dirty="0" err="1" smtClean="0"/>
              <a:t>t</a:t>
            </a:r>
            <a:r>
              <a:rPr lang="en-US" altLang="ja-JP" baseline="-12000" dirty="0" err="1" smtClean="0"/>
              <a:t>+</a:t>
            </a:r>
            <a:r>
              <a:rPr lang="en-US" altLang="ja-JP" i="1" baseline="-12000" dirty="0" err="1" smtClean="0"/>
              <a:t>k</a:t>
            </a:r>
            <a:endParaRPr lang="en-US" altLang="ja-JP" sz="3600" i="1" dirty="0" smtClean="0"/>
          </a:p>
          <a:p>
            <a:pPr eaLnBrk="1" hangingPunct="1">
              <a:spcAft>
                <a:spcPct val="30000"/>
              </a:spcAft>
            </a:pPr>
            <a:r>
              <a:rPr lang="en-US" altLang="ja-JP" dirty="0" smtClean="0"/>
              <a:t>Homogeneous Investors</a:t>
            </a:r>
          </a:p>
          <a:p>
            <a:pPr eaLnBrk="1" hangingPunct="1">
              <a:spcAft>
                <a:spcPct val="30000"/>
              </a:spcAft>
            </a:pPr>
            <a:r>
              <a:rPr lang="en-US" altLang="ja-JP" dirty="0" smtClean="0"/>
              <a:t>The Law of Iterated Expectations</a:t>
            </a:r>
            <a:r>
              <a:rPr lang="ja-JP" altLang="en-US" dirty="0" smtClean="0"/>
              <a:t>　</a:t>
            </a:r>
          </a:p>
          <a:p>
            <a:pPr eaLnBrk="1" hangingPunct="1"/>
            <a:r>
              <a:rPr lang="en-US" altLang="ja-JP" dirty="0" smtClean="0"/>
              <a:t>By recursive process, </a:t>
            </a:r>
            <a:r>
              <a:rPr lang="en-US" altLang="ja-JP" i="1" dirty="0" err="1" smtClean="0">
                <a:ea typeface="MS Mincho" pitchFamily="49" charset="-128"/>
              </a:rPr>
              <a:t>P</a:t>
            </a:r>
            <a:r>
              <a:rPr lang="en-US" altLang="ja-JP" i="1" baseline="-16000" dirty="0" err="1" smtClean="0">
                <a:ea typeface="MS Mincho" pitchFamily="49" charset="-128"/>
              </a:rPr>
              <a:t>t</a:t>
            </a:r>
            <a:r>
              <a:rPr lang="en-US" altLang="ja-JP" dirty="0" smtClean="0">
                <a:ea typeface="MS Mincho" pitchFamily="49" charset="-128"/>
              </a:rPr>
              <a:t> = </a:t>
            </a:r>
            <a:r>
              <a:rPr lang="en-US" altLang="ja-JP" i="1" dirty="0" smtClean="0">
                <a:ea typeface="MS Mincho" pitchFamily="49" charset="-128"/>
              </a:rPr>
              <a:t>F</a:t>
            </a:r>
            <a:r>
              <a:rPr lang="en-US" altLang="ja-JP" i="1" baseline="-16000" dirty="0" smtClean="0">
                <a:ea typeface="MS Mincho" pitchFamily="49" charset="-128"/>
              </a:rPr>
              <a:t>t  </a:t>
            </a:r>
            <a:r>
              <a:rPr lang="en-US" altLang="ja-JP" dirty="0" smtClean="0">
                <a:ea typeface="MS Mincho" pitchFamily="49" charset="-128"/>
              </a:rPr>
              <a:t>is derivable by the backward induction.</a:t>
            </a:r>
            <a:endParaRPr lang="en-US" altLang="ja-JP" sz="3600" dirty="0" smtClean="0"/>
          </a:p>
          <a:p>
            <a:pPr eaLnBrk="1" hangingPunct="1"/>
            <a:endParaRPr lang="en-US" altLang="ja-JP" sz="3600" dirty="0" smtClean="0"/>
          </a:p>
          <a:p>
            <a:pPr eaLnBrk="1" hangingPunct="1"/>
            <a:endParaRPr lang="en-US" altLang="ja-JP" sz="3600" dirty="0" smtClean="0"/>
          </a:p>
        </p:txBody>
      </p:sp>
    </p:spTree>
    <p:extLst>
      <p:ext uri="{BB962C8B-B14F-4D97-AF65-F5344CB8AC3E}">
        <p14:creationId xmlns:p14="http://schemas.microsoft.com/office/powerpoint/2010/main" val="222162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1C84ED90-F785-4F83-B34F-3EF7AA6D6CC3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8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4000" smtClean="0"/>
              <a:t>Difficulty of Backward Induction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382000" cy="48768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spcAft>
                <a:spcPct val="20000"/>
              </a:spcAft>
            </a:pPr>
            <a:r>
              <a:rPr lang="en-US" altLang="ja-JP" sz="2800" dirty="0" smtClean="0"/>
              <a:t>Backward Induction may fail.</a:t>
            </a:r>
          </a:p>
          <a:p>
            <a:pPr marL="914400" lvl="1" indent="-457200" eaLnBrk="1" hangingPunct="1">
              <a:lnSpc>
                <a:spcPct val="90000"/>
              </a:lnSpc>
              <a:spcAft>
                <a:spcPct val="10000"/>
              </a:spcAft>
            </a:pPr>
            <a:r>
              <a:rPr lang="en-US" altLang="ja-JP" dirty="0" smtClean="0"/>
              <a:t>Infinite maturity (rational bubbles) </a:t>
            </a:r>
          </a:p>
          <a:p>
            <a:pPr marL="1295400" lvl="2" indent="-381000" eaLnBrk="1" hangingPunct="1">
              <a:lnSpc>
                <a:spcPct val="90000"/>
              </a:lnSpc>
              <a:spcAft>
                <a:spcPct val="50000"/>
              </a:spcAft>
            </a:pPr>
            <a:r>
              <a:rPr lang="en-US" altLang="ja-JP" sz="2000" dirty="0" smtClean="0"/>
              <a:t>Blanchard and Watson (1982), </a:t>
            </a:r>
            <a:r>
              <a:rPr lang="en-US" altLang="ja-JP" sz="2000" dirty="0" err="1" smtClean="0"/>
              <a:t>Tirole</a:t>
            </a:r>
            <a:r>
              <a:rPr lang="en-US" altLang="ja-JP" sz="2000" dirty="0" smtClean="0"/>
              <a:t> (1985)</a:t>
            </a:r>
          </a:p>
          <a:p>
            <a:pPr marL="914400" lvl="1" indent="-457200" eaLnBrk="1" hangingPunct="1">
              <a:lnSpc>
                <a:spcPct val="90000"/>
              </a:lnSpc>
              <a:spcAft>
                <a:spcPct val="10000"/>
              </a:spcAft>
            </a:pPr>
            <a:r>
              <a:rPr lang="en-US" altLang="ja-JP" dirty="0" smtClean="0"/>
              <a:t>Infinite number of trading opportunities</a:t>
            </a:r>
            <a:r>
              <a:rPr lang="en-US" altLang="ja-JP" sz="2400" dirty="0" smtClean="0"/>
              <a:t> </a:t>
            </a:r>
          </a:p>
          <a:p>
            <a:pPr marL="1295400" lvl="2" indent="-381000" eaLnBrk="1" hangingPunct="1">
              <a:lnSpc>
                <a:spcPct val="90000"/>
              </a:lnSpc>
              <a:spcAft>
                <a:spcPct val="50000"/>
              </a:spcAft>
            </a:pPr>
            <a:r>
              <a:rPr lang="en-US" altLang="ja-JP" sz="2000" dirty="0" smtClean="0"/>
              <a:t>Allen and  Gorton (1993)</a:t>
            </a:r>
          </a:p>
          <a:p>
            <a:pPr marL="914400" lvl="1" indent="-457200" eaLnBrk="1" hangingPunct="1">
              <a:lnSpc>
                <a:spcPct val="90000"/>
              </a:lnSpc>
              <a:spcAft>
                <a:spcPct val="10000"/>
              </a:spcAft>
            </a:pPr>
            <a:r>
              <a:rPr lang="en-US" altLang="ja-JP" dirty="0" smtClean="0"/>
              <a:t>Heterogeneous Information</a:t>
            </a:r>
          </a:p>
          <a:p>
            <a:pPr marL="1295400" lvl="2" indent="-381000" eaLnBrk="1" hangingPunct="1">
              <a:lnSpc>
                <a:spcPct val="90000"/>
              </a:lnSpc>
              <a:spcAft>
                <a:spcPct val="50000"/>
              </a:spcAft>
            </a:pPr>
            <a:r>
              <a:rPr lang="en-US" altLang="ja-JP" sz="2000" dirty="0" err="1" smtClean="0"/>
              <a:t>Froot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Scharfsten</a:t>
            </a:r>
            <a:r>
              <a:rPr lang="en-US" altLang="ja-JP" sz="2000" dirty="0" smtClean="0"/>
              <a:t>, and Stein (1992), Allen, Morris, and Shin (2002)</a:t>
            </a:r>
          </a:p>
          <a:p>
            <a:pPr marL="914400" lvl="1" indent="-457200" eaLnBrk="1" hangingPunct="1">
              <a:lnSpc>
                <a:spcPct val="90000"/>
              </a:lnSpc>
              <a:spcAft>
                <a:spcPct val="10000"/>
              </a:spcAft>
            </a:pPr>
            <a:r>
              <a:rPr lang="en-US" altLang="ja-JP" dirty="0" smtClean="0"/>
              <a:t>Rationality may not be common knowledge</a:t>
            </a:r>
          </a:p>
          <a:p>
            <a:pPr marL="1295400" lvl="2" indent="-381000" eaLnBrk="1" hangingPunct="1">
              <a:lnSpc>
                <a:spcPct val="90000"/>
              </a:lnSpc>
              <a:spcAft>
                <a:spcPct val="50000"/>
              </a:spcAft>
            </a:pPr>
            <a:r>
              <a:rPr lang="en-US" altLang="ja-JP" sz="2000" dirty="0" smtClean="0"/>
              <a:t>Delong et al. (1990a)(1990b), Dow and Gorton (1994)</a:t>
            </a:r>
          </a:p>
        </p:txBody>
      </p:sp>
    </p:spTree>
    <p:extLst>
      <p:ext uri="{BB962C8B-B14F-4D97-AF65-F5344CB8AC3E}">
        <p14:creationId xmlns:p14="http://schemas.microsoft.com/office/powerpoint/2010/main" val="175148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A0DB251B-540E-4259-8D00-373598F9059B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9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205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3600" smtClean="0"/>
              <a:t>Price Bubble sans Dividend Anchors</a:t>
            </a:r>
          </a:p>
        </p:txBody>
      </p:sp>
      <p:sp>
        <p:nvSpPr>
          <p:cNvPr id="2054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37356" y="1752600"/>
            <a:ext cx="8421688" cy="3962400"/>
          </a:xfrm>
        </p:spPr>
        <p:txBody>
          <a:bodyPr>
            <a:normAutofit lnSpcReduction="10000"/>
          </a:bodyPr>
          <a:lstStyle/>
          <a:p>
            <a:pPr eaLnBrk="1" hangingPunct="1">
              <a:spcAft>
                <a:spcPct val="150000"/>
              </a:spcAft>
            </a:pPr>
            <a:r>
              <a:rPr lang="en-US" altLang="ja-JP" dirty="0" smtClean="0"/>
              <a:t>There are cases where short-term investors have difficulty in backward induction. </a:t>
            </a:r>
          </a:p>
          <a:p>
            <a:pPr eaLnBrk="1" hangingPunct="1">
              <a:spcAft>
                <a:spcPct val="150000"/>
              </a:spcAft>
            </a:pPr>
            <a:endParaRPr lang="en-US" altLang="ja-JP" dirty="0" smtClean="0"/>
          </a:p>
          <a:p>
            <a:pPr eaLnBrk="1" hangingPunct="1">
              <a:spcAft>
                <a:spcPct val="50000"/>
              </a:spcAft>
            </a:pPr>
            <a:r>
              <a:rPr lang="en-US" altLang="ja-JP" i="1" dirty="0" smtClean="0"/>
              <a:t> </a:t>
            </a:r>
            <a:r>
              <a:rPr lang="en-US" altLang="ja-JP" dirty="0" smtClean="0"/>
              <a:t>Stock prices (</a:t>
            </a:r>
            <a:r>
              <a:rPr lang="en-US" altLang="ja-JP" i="1" dirty="0" err="1" smtClean="0"/>
              <a:t>P</a:t>
            </a:r>
            <a:r>
              <a:rPr lang="en-US" altLang="ja-JP" i="1" baseline="-10000" dirty="0" err="1" smtClean="0"/>
              <a:t>t</a:t>
            </a:r>
            <a:r>
              <a:rPr lang="en-US" altLang="ja-JP" i="1" baseline="-10000" dirty="0" smtClean="0"/>
              <a:t> </a:t>
            </a:r>
            <a:r>
              <a:rPr lang="en-US" altLang="ja-JP" dirty="0" smtClean="0"/>
              <a:t>) form deviate from fundamentals (</a:t>
            </a:r>
            <a:r>
              <a:rPr lang="en-US" altLang="ja-JP" dirty="0" smtClean="0">
                <a:sym typeface="Symbol" pitchFamily="18" charset="2"/>
              </a:rPr>
              <a:t> </a:t>
            </a:r>
            <a:r>
              <a:rPr lang="en-US" altLang="ja-JP" i="1" dirty="0" smtClean="0"/>
              <a:t>F</a:t>
            </a:r>
            <a:r>
              <a:rPr lang="en-US" altLang="ja-JP" i="1" baseline="-10000" dirty="0" smtClean="0"/>
              <a:t>t</a:t>
            </a:r>
            <a:r>
              <a:rPr lang="en-US" altLang="ja-JP" dirty="0" smtClean="0"/>
              <a:t> )</a:t>
            </a:r>
          </a:p>
        </p:txBody>
      </p:sp>
      <p:sp>
        <p:nvSpPr>
          <p:cNvPr id="2055" name="Oval 1031"/>
          <p:cNvSpPr>
            <a:spLocks noChangeArrowheads="1"/>
          </p:cNvSpPr>
          <p:nvPr/>
        </p:nvSpPr>
        <p:spPr bwMode="auto">
          <a:xfrm>
            <a:off x="2819400" y="3886200"/>
            <a:ext cx="1905000" cy="990600"/>
          </a:xfrm>
          <a:prstGeom prst="ellipse">
            <a:avLst/>
          </a:prstGeom>
          <a:noFill/>
          <a:ln w="254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AutoShape 1033"/>
          <p:cNvSpPr>
            <a:spLocks noChangeArrowheads="1"/>
          </p:cNvSpPr>
          <p:nvPr/>
        </p:nvSpPr>
        <p:spPr bwMode="auto">
          <a:xfrm>
            <a:off x="4648200" y="3581400"/>
            <a:ext cx="1138238" cy="533400"/>
          </a:xfrm>
          <a:prstGeom prst="curvedDownArrow">
            <a:avLst>
              <a:gd name="adj1" fmla="val 42679"/>
              <a:gd name="adj2" fmla="val 85357"/>
              <a:gd name="adj3" fmla="val 33333"/>
            </a:avLst>
          </a:prstGeom>
          <a:solidFill>
            <a:schemeClr val="hlink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7" name="Text Box 1034"/>
          <p:cNvSpPr txBox="1">
            <a:spLocks noChangeArrowheads="1"/>
          </p:cNvSpPr>
          <p:nvPr/>
        </p:nvSpPr>
        <p:spPr bwMode="auto">
          <a:xfrm>
            <a:off x="5638800" y="4038600"/>
            <a:ext cx="25908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1"/>
                </a:solidFill>
              </a:rPr>
              <a:t>No longer anchored by future dividends</a:t>
            </a:r>
          </a:p>
        </p:txBody>
      </p:sp>
      <p:graphicFrame>
        <p:nvGraphicFramePr>
          <p:cNvPr id="2050" name="Object 1024"/>
          <p:cNvGraphicFramePr>
            <a:graphicFrameLocks noChangeAspect="1"/>
          </p:cNvGraphicFramePr>
          <p:nvPr/>
        </p:nvGraphicFramePr>
        <p:xfrm>
          <a:off x="1143000" y="3962400"/>
          <a:ext cx="3429000" cy="72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1" name="数式" r:id="rId4" imgW="1079280" imgH="228600" progId="Equation.3">
                  <p:embed/>
                </p:oleObj>
              </mc:Choice>
              <mc:Fallback>
                <p:oleObj name="数式" r:id="rId4" imgW="1079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962400"/>
                        <a:ext cx="3429000" cy="725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9650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2124</Words>
  <Application>Microsoft Office PowerPoint</Application>
  <PresentationFormat>On-screen Show (4:3)</PresentationFormat>
  <Paragraphs>998</Paragraphs>
  <Slides>51</Slides>
  <Notes>21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3" baseType="lpstr">
      <vt:lpstr>Office Theme</vt:lpstr>
      <vt:lpstr>数式</vt:lpstr>
      <vt:lpstr>Short Investment Horizons, Higher Order Beliefs, and Difficulty of Backward Induction: Price Bubbles and Indeterminacy in Financial Markets</vt:lpstr>
      <vt:lpstr>An Overview</vt:lpstr>
      <vt:lpstr>Main Findings</vt:lpstr>
      <vt:lpstr>Previous Research on Bubbles</vt:lpstr>
      <vt:lpstr>Our Paper</vt:lpstr>
      <vt:lpstr>Fundamental Value vs. Price for a simple, single dividend security</vt:lpstr>
      <vt:lpstr>For Pt to be equal to Ft</vt:lpstr>
      <vt:lpstr>Difficulty of Backward Induction</vt:lpstr>
      <vt:lpstr>Price Bubble sans Dividend Anchors</vt:lpstr>
      <vt:lpstr>In an Earlier Experimental Study Hirota, Shinichi and Shyam Sunder. “Price Bubbles sans Dividend Anchors: Evidence from Laboratory Stock Markets,” Journal of Economic Dynamics and Control 31, no. 6 (June 2007): 1875-1909.</vt:lpstr>
      <vt:lpstr>Long-term Horizon Session</vt:lpstr>
      <vt:lpstr>Short-term Horizon Session</vt:lpstr>
      <vt:lpstr>PowerPoint Presentation</vt:lpstr>
      <vt:lpstr>PowerPoint Presentation</vt:lpstr>
      <vt:lpstr>PowerPoint Presentation</vt:lpstr>
      <vt:lpstr>PowerPoint Presentation</vt:lpstr>
      <vt:lpstr>In long-horizon sessions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Discussion (short-horizon sessions)</vt:lpstr>
      <vt:lpstr>Result</vt:lpstr>
      <vt:lpstr>However, Objections to Design of the Short-Horizon Sessions</vt:lpstr>
      <vt:lpstr>Markets with Overlapping Generations of Traders</vt:lpstr>
      <vt:lpstr>Table 1: Overlapping Generations Experimental Design</vt:lpstr>
      <vt:lpstr>Table 3: Treatment Parameters</vt:lpstr>
      <vt:lpstr>Table 2: Treatment Overview </vt:lpstr>
      <vt:lpstr>PowerPoint Presentation</vt:lpstr>
      <vt:lpstr>Treatment: 1 Generation, Low Liquidity</vt:lpstr>
      <vt:lpstr>Treatment: 1 Generation, Low Liquidity</vt:lpstr>
      <vt:lpstr>Treatment: 2 Generations, Low Liquidity</vt:lpstr>
      <vt:lpstr>Treatment: 2 Generations, Low Liquidity</vt:lpstr>
      <vt:lpstr>Treatment: 4 Generations, Low Liquidity</vt:lpstr>
      <vt:lpstr>Treatment: 4 Generations, Low Liquidity</vt:lpstr>
      <vt:lpstr>Treatment: 8 Generations, Low Liquidity</vt:lpstr>
      <vt:lpstr>Treatment: 8 Generations, Low Liquidity</vt:lpstr>
      <vt:lpstr>Figure 1: Low Liquidity Treatments</vt:lpstr>
      <vt:lpstr>Figure 2: High Liquidity Treatments</vt:lpstr>
      <vt:lpstr>Figure 2: High Liquidity Treatments</vt:lpstr>
      <vt:lpstr>Table 4: Formulae for market efficiency measures</vt:lpstr>
      <vt:lpstr>PowerPoint Presentation</vt:lpstr>
      <vt:lpstr>PowerPoint Presentation</vt:lpstr>
      <vt:lpstr>Table 6: Differences between averages across treatments, same Liquidity  (RAD, RD, SPREAD, VOLA, and ST two-sided Mann-Whitney U) </vt:lpstr>
      <vt:lpstr>Table 7: Differences between averages across treatments, different Liquidity  (RAD, RD, SPREAD, VOLA, and ST two-sided Mann-Whitney U) </vt:lpstr>
      <vt:lpstr>Price Predictions/Expectations</vt:lpstr>
      <vt:lpstr>Wrap Up</vt:lpstr>
      <vt:lpstr>Implications</vt:lpstr>
      <vt:lpstr>Thank You!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Investment Horizons, Higher Order Beliefs, and Difficulty of Backward Induction: Price Bubbles and Indeterminacy in Financial Markets</dc:title>
  <dc:creator>Sunder, Shyam</dc:creator>
  <cp:lastModifiedBy>Whitbread, Diane</cp:lastModifiedBy>
  <cp:revision>18</cp:revision>
  <cp:lastPrinted>2014-04-30T15:20:46Z</cp:lastPrinted>
  <dcterms:created xsi:type="dcterms:W3CDTF">2014-04-30T12:03:12Z</dcterms:created>
  <dcterms:modified xsi:type="dcterms:W3CDTF">2014-04-30T19:52:00Z</dcterms:modified>
</cp:coreProperties>
</file>