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7" r:id="rId2"/>
    <p:sldId id="361" r:id="rId3"/>
    <p:sldId id="259" r:id="rId4"/>
    <p:sldId id="272" r:id="rId5"/>
    <p:sldId id="275" r:id="rId6"/>
    <p:sldId id="276" r:id="rId7"/>
    <p:sldId id="277" r:id="rId8"/>
    <p:sldId id="278" r:id="rId9"/>
    <p:sldId id="335" r:id="rId10"/>
    <p:sldId id="279" r:id="rId11"/>
    <p:sldId id="282" r:id="rId12"/>
    <p:sldId id="337" r:id="rId13"/>
    <p:sldId id="284" r:id="rId14"/>
    <p:sldId id="285" r:id="rId15"/>
    <p:sldId id="286" r:id="rId16"/>
    <p:sldId id="287" r:id="rId17"/>
    <p:sldId id="288" r:id="rId18"/>
    <p:sldId id="289" r:id="rId19"/>
    <p:sldId id="290" r:id="rId20"/>
    <p:sldId id="291" r:id="rId21"/>
    <p:sldId id="292" r:id="rId22"/>
    <p:sldId id="294" r:id="rId23"/>
    <p:sldId id="295" r:id="rId24"/>
    <p:sldId id="297" r:id="rId25"/>
    <p:sldId id="298" r:id="rId26"/>
    <p:sldId id="299" r:id="rId27"/>
    <p:sldId id="302" r:id="rId28"/>
    <p:sldId id="301" r:id="rId29"/>
    <p:sldId id="303" r:id="rId30"/>
    <p:sldId id="305" r:id="rId31"/>
    <p:sldId id="306" r:id="rId32"/>
    <p:sldId id="307" r:id="rId33"/>
    <p:sldId id="308" r:id="rId34"/>
    <p:sldId id="309" r:id="rId35"/>
    <p:sldId id="310" r:id="rId36"/>
    <p:sldId id="311" r:id="rId37"/>
    <p:sldId id="312" r:id="rId38"/>
    <p:sldId id="314" r:id="rId39"/>
    <p:sldId id="317" r:id="rId40"/>
    <p:sldId id="362" r:id="rId41"/>
    <p:sldId id="363" r:id="rId42"/>
    <p:sldId id="319" r:id="rId43"/>
    <p:sldId id="342" r:id="rId44"/>
    <p:sldId id="340" r:id="rId45"/>
    <p:sldId id="355" r:id="rId46"/>
    <p:sldId id="356" r:id="rId47"/>
    <p:sldId id="357" r:id="rId48"/>
    <p:sldId id="358" r:id="rId49"/>
    <p:sldId id="330" r:id="rId50"/>
    <p:sldId id="353" r:id="rId51"/>
    <p:sldId id="333" r:id="rId52"/>
    <p:sldId id="334"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200" y="-3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notesMaster" Target="notesMasters/notesMaster1.xml"/><Relationship Id="rId55" Type="http://schemas.openxmlformats.org/officeDocument/2006/relationships/printerSettings" Target="printerSettings/printerSettings1.bin"/><Relationship Id="rId56" Type="http://schemas.openxmlformats.org/officeDocument/2006/relationships/presProps" Target="presProps.xml"/><Relationship Id="rId57" Type="http://schemas.openxmlformats.org/officeDocument/2006/relationships/viewProps" Target="viewProps.xml"/><Relationship Id="rId58" Type="http://schemas.openxmlformats.org/officeDocument/2006/relationships/theme" Target="theme/theme1.xml"/><Relationship Id="rId59"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D98498-1682-4E9C-AFAE-0C87E683F1E8}" type="datetimeFigureOut">
              <a:rPr lang="en-US" smtClean="0"/>
              <a:t>7/1/14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76C78B-917A-41B9-8A1B-01566DA730E5}" type="slidenum">
              <a:rPr lang="en-US" smtClean="0"/>
              <a:t>‹#›</a:t>
            </a:fld>
            <a:endParaRPr lang="en-US"/>
          </a:p>
        </p:txBody>
      </p:sp>
    </p:spTree>
    <p:extLst>
      <p:ext uri="{BB962C8B-B14F-4D97-AF65-F5344CB8AC3E}">
        <p14:creationId xmlns:p14="http://schemas.microsoft.com/office/powerpoint/2010/main" val="915008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B2EF416-C146-4C1D-80A8-9CB079BFC3F8}" type="datetime1">
              <a:rPr lang="en-US" smtClean="0"/>
              <a:t>7/1/14</a:t>
            </a:fld>
            <a:endParaRPr lang="en-US"/>
          </a:p>
        </p:txBody>
      </p:sp>
      <p:sp>
        <p:nvSpPr>
          <p:cNvPr id="5" name="Footer Placeholder 4"/>
          <p:cNvSpPr>
            <a:spLocks noGrp="1"/>
          </p:cNvSpPr>
          <p:nvPr>
            <p:ph type="ftr" sz="quarter" idx="11"/>
          </p:nvPr>
        </p:nvSpPr>
        <p:spPr/>
        <p:txBody>
          <a:bodyPr/>
          <a:lstStyle/>
          <a:p>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a:t>
            </a:fld>
            <a:endParaRPr lang="en-US"/>
          </a:p>
        </p:txBody>
      </p:sp>
    </p:spTree>
    <p:extLst>
      <p:ext uri="{BB962C8B-B14F-4D97-AF65-F5344CB8AC3E}">
        <p14:creationId xmlns:p14="http://schemas.microsoft.com/office/powerpoint/2010/main" val="10415698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DC1690-D8D8-4D4D-BA84-35F44EF4DE53}" type="datetime1">
              <a:rPr lang="en-US" smtClean="0"/>
              <a:t>7/1/14</a:t>
            </a:fld>
            <a:endParaRPr lang="en-US"/>
          </a:p>
        </p:txBody>
      </p:sp>
      <p:sp>
        <p:nvSpPr>
          <p:cNvPr id="5" name="Footer Placeholder 4"/>
          <p:cNvSpPr>
            <a:spLocks noGrp="1"/>
          </p:cNvSpPr>
          <p:nvPr>
            <p:ph type="ftr" sz="quarter" idx="11"/>
          </p:nvPr>
        </p:nvSpPr>
        <p:spPr/>
        <p:txBody>
          <a:bodyPr/>
          <a:lstStyle/>
          <a:p>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a:t>
            </a:fld>
            <a:endParaRPr lang="en-US"/>
          </a:p>
        </p:txBody>
      </p:sp>
    </p:spTree>
    <p:extLst>
      <p:ext uri="{BB962C8B-B14F-4D97-AF65-F5344CB8AC3E}">
        <p14:creationId xmlns:p14="http://schemas.microsoft.com/office/powerpoint/2010/main" val="3724511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CB67FE-9D9A-486F-BB5A-AD01D04E72B2}" type="datetime1">
              <a:rPr lang="en-US" smtClean="0"/>
              <a:t>7/1/14</a:t>
            </a:fld>
            <a:endParaRPr lang="en-US"/>
          </a:p>
        </p:txBody>
      </p:sp>
      <p:sp>
        <p:nvSpPr>
          <p:cNvPr id="5" name="Footer Placeholder 4"/>
          <p:cNvSpPr>
            <a:spLocks noGrp="1"/>
          </p:cNvSpPr>
          <p:nvPr>
            <p:ph type="ftr" sz="quarter" idx="11"/>
          </p:nvPr>
        </p:nvSpPr>
        <p:spPr/>
        <p:txBody>
          <a:bodyPr/>
          <a:lstStyle/>
          <a:p>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a:t>
            </a:fld>
            <a:endParaRPr lang="en-US"/>
          </a:p>
        </p:txBody>
      </p:sp>
    </p:spTree>
    <p:extLst>
      <p:ext uri="{BB962C8B-B14F-4D97-AF65-F5344CB8AC3E}">
        <p14:creationId xmlns:p14="http://schemas.microsoft.com/office/powerpoint/2010/main" val="2860319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6ECBEF-7C91-4FBB-89A1-2FFF7668A89D}" type="datetime1">
              <a:rPr lang="en-US" smtClean="0"/>
              <a:t>7/1/14</a:t>
            </a:fld>
            <a:endParaRPr lang="en-US"/>
          </a:p>
        </p:txBody>
      </p:sp>
      <p:sp>
        <p:nvSpPr>
          <p:cNvPr id="5" name="Footer Placeholder 4"/>
          <p:cNvSpPr>
            <a:spLocks noGrp="1"/>
          </p:cNvSpPr>
          <p:nvPr>
            <p:ph type="ftr" sz="quarter" idx="11"/>
          </p:nvPr>
        </p:nvSpPr>
        <p:spPr/>
        <p:txBody>
          <a:bodyPr/>
          <a:lstStyle/>
          <a:p>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a:t>
            </a:fld>
            <a:endParaRPr lang="en-US"/>
          </a:p>
        </p:txBody>
      </p:sp>
    </p:spTree>
    <p:extLst>
      <p:ext uri="{BB962C8B-B14F-4D97-AF65-F5344CB8AC3E}">
        <p14:creationId xmlns:p14="http://schemas.microsoft.com/office/powerpoint/2010/main" val="3399575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7376BD-3270-48C7-A86E-ED904BA060AD}" type="datetime1">
              <a:rPr lang="en-US" smtClean="0"/>
              <a:t>7/1/14</a:t>
            </a:fld>
            <a:endParaRPr lang="en-US"/>
          </a:p>
        </p:txBody>
      </p:sp>
      <p:sp>
        <p:nvSpPr>
          <p:cNvPr id="5" name="Footer Placeholder 4"/>
          <p:cNvSpPr>
            <a:spLocks noGrp="1"/>
          </p:cNvSpPr>
          <p:nvPr>
            <p:ph type="ftr" sz="quarter" idx="11"/>
          </p:nvPr>
        </p:nvSpPr>
        <p:spPr/>
        <p:txBody>
          <a:bodyPr/>
          <a:lstStyle/>
          <a:p>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a:t>
            </a:fld>
            <a:endParaRPr lang="en-US"/>
          </a:p>
        </p:txBody>
      </p:sp>
    </p:spTree>
    <p:extLst>
      <p:ext uri="{BB962C8B-B14F-4D97-AF65-F5344CB8AC3E}">
        <p14:creationId xmlns:p14="http://schemas.microsoft.com/office/powerpoint/2010/main" val="1512964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7D900A3-C9D2-4E7B-91C0-625295E6325D}" type="datetime1">
              <a:rPr lang="en-US" smtClean="0"/>
              <a:t>7/1/14</a:t>
            </a:fld>
            <a:endParaRPr lang="en-US"/>
          </a:p>
        </p:txBody>
      </p:sp>
      <p:sp>
        <p:nvSpPr>
          <p:cNvPr id="6" name="Footer Placeholder 5"/>
          <p:cNvSpPr>
            <a:spLocks noGrp="1"/>
          </p:cNvSpPr>
          <p:nvPr>
            <p:ph type="ftr" sz="quarter" idx="11"/>
          </p:nvPr>
        </p:nvSpPr>
        <p:spPr/>
        <p:txBody>
          <a:bodyPr/>
          <a:lstStyle/>
          <a:p>
            <a:r>
              <a:rPr lang="en-US" smtClean="0"/>
              <a:t>Empirical Failure of EU</a:t>
            </a:r>
            <a:endParaRPr lang="en-US"/>
          </a:p>
        </p:txBody>
      </p:sp>
      <p:sp>
        <p:nvSpPr>
          <p:cNvPr id="7" name="Slide Number Placeholder 6"/>
          <p:cNvSpPr>
            <a:spLocks noGrp="1"/>
          </p:cNvSpPr>
          <p:nvPr>
            <p:ph type="sldNum" sz="quarter" idx="12"/>
          </p:nvPr>
        </p:nvSpPr>
        <p:spPr/>
        <p:txBody>
          <a:bodyPr/>
          <a:lstStyle/>
          <a:p>
            <a:fld id="{61AD8ED0-5693-4FAF-9DE9-1698BB240556}" type="slidenum">
              <a:rPr lang="en-US" smtClean="0"/>
              <a:t>‹#›</a:t>
            </a:fld>
            <a:endParaRPr lang="en-US"/>
          </a:p>
        </p:txBody>
      </p:sp>
    </p:spTree>
    <p:extLst>
      <p:ext uri="{BB962C8B-B14F-4D97-AF65-F5344CB8AC3E}">
        <p14:creationId xmlns:p14="http://schemas.microsoft.com/office/powerpoint/2010/main" val="1149419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C9A2C9D-DD80-4417-B5ED-2551834E4720}" type="datetime1">
              <a:rPr lang="en-US" smtClean="0"/>
              <a:t>7/1/14</a:t>
            </a:fld>
            <a:endParaRPr lang="en-US"/>
          </a:p>
        </p:txBody>
      </p:sp>
      <p:sp>
        <p:nvSpPr>
          <p:cNvPr id="8" name="Footer Placeholder 7"/>
          <p:cNvSpPr>
            <a:spLocks noGrp="1"/>
          </p:cNvSpPr>
          <p:nvPr>
            <p:ph type="ftr" sz="quarter" idx="11"/>
          </p:nvPr>
        </p:nvSpPr>
        <p:spPr/>
        <p:txBody>
          <a:bodyPr/>
          <a:lstStyle/>
          <a:p>
            <a:r>
              <a:rPr lang="en-US" smtClean="0"/>
              <a:t>Empirical Failure of EU</a:t>
            </a:r>
            <a:endParaRPr lang="en-US"/>
          </a:p>
        </p:txBody>
      </p:sp>
      <p:sp>
        <p:nvSpPr>
          <p:cNvPr id="9" name="Slide Number Placeholder 8"/>
          <p:cNvSpPr>
            <a:spLocks noGrp="1"/>
          </p:cNvSpPr>
          <p:nvPr>
            <p:ph type="sldNum" sz="quarter" idx="12"/>
          </p:nvPr>
        </p:nvSpPr>
        <p:spPr/>
        <p:txBody>
          <a:bodyPr/>
          <a:lstStyle/>
          <a:p>
            <a:fld id="{61AD8ED0-5693-4FAF-9DE9-1698BB240556}" type="slidenum">
              <a:rPr lang="en-US" smtClean="0"/>
              <a:t>‹#›</a:t>
            </a:fld>
            <a:endParaRPr lang="en-US"/>
          </a:p>
        </p:txBody>
      </p:sp>
    </p:spTree>
    <p:extLst>
      <p:ext uri="{BB962C8B-B14F-4D97-AF65-F5344CB8AC3E}">
        <p14:creationId xmlns:p14="http://schemas.microsoft.com/office/powerpoint/2010/main" val="39672929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6792C1-D36C-4AFC-AFB3-DB4968D40442}" type="datetime1">
              <a:rPr lang="en-US" smtClean="0"/>
              <a:t>7/1/14</a:t>
            </a:fld>
            <a:endParaRPr lang="en-US"/>
          </a:p>
        </p:txBody>
      </p:sp>
      <p:sp>
        <p:nvSpPr>
          <p:cNvPr id="4" name="Footer Placeholder 3"/>
          <p:cNvSpPr>
            <a:spLocks noGrp="1"/>
          </p:cNvSpPr>
          <p:nvPr>
            <p:ph type="ftr" sz="quarter" idx="11"/>
          </p:nvPr>
        </p:nvSpPr>
        <p:spPr/>
        <p:txBody>
          <a:bodyPr/>
          <a:lstStyle/>
          <a:p>
            <a:r>
              <a:rPr lang="en-US" smtClean="0"/>
              <a:t>Empirical Failure of EU</a:t>
            </a:r>
            <a:endParaRPr lang="en-US"/>
          </a:p>
        </p:txBody>
      </p:sp>
      <p:sp>
        <p:nvSpPr>
          <p:cNvPr id="5" name="Slide Number Placeholder 4"/>
          <p:cNvSpPr>
            <a:spLocks noGrp="1"/>
          </p:cNvSpPr>
          <p:nvPr>
            <p:ph type="sldNum" sz="quarter" idx="12"/>
          </p:nvPr>
        </p:nvSpPr>
        <p:spPr/>
        <p:txBody>
          <a:bodyPr/>
          <a:lstStyle/>
          <a:p>
            <a:fld id="{61AD8ED0-5693-4FAF-9DE9-1698BB240556}" type="slidenum">
              <a:rPr lang="en-US" smtClean="0"/>
              <a:t>‹#›</a:t>
            </a:fld>
            <a:endParaRPr lang="en-US"/>
          </a:p>
        </p:txBody>
      </p:sp>
    </p:spTree>
    <p:extLst>
      <p:ext uri="{BB962C8B-B14F-4D97-AF65-F5344CB8AC3E}">
        <p14:creationId xmlns:p14="http://schemas.microsoft.com/office/powerpoint/2010/main" val="33754846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CBD228-F8BC-412D-BA9B-0DD465225E32}" type="datetime1">
              <a:rPr lang="en-US" smtClean="0"/>
              <a:t>7/1/14</a:t>
            </a:fld>
            <a:endParaRPr lang="en-US"/>
          </a:p>
        </p:txBody>
      </p:sp>
      <p:sp>
        <p:nvSpPr>
          <p:cNvPr id="3" name="Footer Placeholder 2"/>
          <p:cNvSpPr>
            <a:spLocks noGrp="1"/>
          </p:cNvSpPr>
          <p:nvPr>
            <p:ph type="ftr" sz="quarter" idx="11"/>
          </p:nvPr>
        </p:nvSpPr>
        <p:spPr/>
        <p:txBody>
          <a:bodyPr/>
          <a:lstStyle/>
          <a:p>
            <a:r>
              <a:rPr lang="en-US" smtClean="0"/>
              <a:t>Empirical Failure of EU</a:t>
            </a:r>
            <a:endParaRPr lang="en-US"/>
          </a:p>
        </p:txBody>
      </p:sp>
      <p:sp>
        <p:nvSpPr>
          <p:cNvPr id="4" name="Slide Number Placeholder 3"/>
          <p:cNvSpPr>
            <a:spLocks noGrp="1"/>
          </p:cNvSpPr>
          <p:nvPr>
            <p:ph type="sldNum" sz="quarter" idx="12"/>
          </p:nvPr>
        </p:nvSpPr>
        <p:spPr/>
        <p:txBody>
          <a:bodyPr/>
          <a:lstStyle/>
          <a:p>
            <a:fld id="{61AD8ED0-5693-4FAF-9DE9-1698BB240556}" type="slidenum">
              <a:rPr lang="en-US" smtClean="0"/>
              <a:t>‹#›</a:t>
            </a:fld>
            <a:endParaRPr lang="en-US"/>
          </a:p>
        </p:txBody>
      </p:sp>
    </p:spTree>
    <p:extLst>
      <p:ext uri="{BB962C8B-B14F-4D97-AF65-F5344CB8AC3E}">
        <p14:creationId xmlns:p14="http://schemas.microsoft.com/office/powerpoint/2010/main" val="3673805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719BAB-E4AB-4CA4-825B-7703103F282D}" type="datetime1">
              <a:rPr lang="en-US" smtClean="0"/>
              <a:t>7/1/14</a:t>
            </a:fld>
            <a:endParaRPr lang="en-US"/>
          </a:p>
        </p:txBody>
      </p:sp>
      <p:sp>
        <p:nvSpPr>
          <p:cNvPr id="6" name="Footer Placeholder 5"/>
          <p:cNvSpPr>
            <a:spLocks noGrp="1"/>
          </p:cNvSpPr>
          <p:nvPr>
            <p:ph type="ftr" sz="quarter" idx="11"/>
          </p:nvPr>
        </p:nvSpPr>
        <p:spPr/>
        <p:txBody>
          <a:bodyPr/>
          <a:lstStyle/>
          <a:p>
            <a:r>
              <a:rPr lang="en-US" smtClean="0"/>
              <a:t>Empirical Failure of EU</a:t>
            </a:r>
            <a:endParaRPr lang="en-US"/>
          </a:p>
        </p:txBody>
      </p:sp>
      <p:sp>
        <p:nvSpPr>
          <p:cNvPr id="7" name="Slide Number Placeholder 6"/>
          <p:cNvSpPr>
            <a:spLocks noGrp="1"/>
          </p:cNvSpPr>
          <p:nvPr>
            <p:ph type="sldNum" sz="quarter" idx="12"/>
          </p:nvPr>
        </p:nvSpPr>
        <p:spPr/>
        <p:txBody>
          <a:bodyPr/>
          <a:lstStyle/>
          <a:p>
            <a:fld id="{61AD8ED0-5693-4FAF-9DE9-1698BB240556}" type="slidenum">
              <a:rPr lang="en-US" smtClean="0"/>
              <a:t>‹#›</a:t>
            </a:fld>
            <a:endParaRPr lang="en-US"/>
          </a:p>
        </p:txBody>
      </p:sp>
    </p:spTree>
    <p:extLst>
      <p:ext uri="{BB962C8B-B14F-4D97-AF65-F5344CB8AC3E}">
        <p14:creationId xmlns:p14="http://schemas.microsoft.com/office/powerpoint/2010/main" val="3010788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C24AC7-872A-4BB8-8288-93DB8D8932B0}" type="datetime1">
              <a:rPr lang="en-US" smtClean="0"/>
              <a:t>7/1/14</a:t>
            </a:fld>
            <a:endParaRPr lang="en-US"/>
          </a:p>
        </p:txBody>
      </p:sp>
      <p:sp>
        <p:nvSpPr>
          <p:cNvPr id="6" name="Footer Placeholder 5"/>
          <p:cNvSpPr>
            <a:spLocks noGrp="1"/>
          </p:cNvSpPr>
          <p:nvPr>
            <p:ph type="ftr" sz="quarter" idx="11"/>
          </p:nvPr>
        </p:nvSpPr>
        <p:spPr/>
        <p:txBody>
          <a:bodyPr/>
          <a:lstStyle/>
          <a:p>
            <a:r>
              <a:rPr lang="en-US" smtClean="0"/>
              <a:t>Empirical Failure of EU</a:t>
            </a:r>
            <a:endParaRPr lang="en-US"/>
          </a:p>
        </p:txBody>
      </p:sp>
      <p:sp>
        <p:nvSpPr>
          <p:cNvPr id="7" name="Slide Number Placeholder 6"/>
          <p:cNvSpPr>
            <a:spLocks noGrp="1"/>
          </p:cNvSpPr>
          <p:nvPr>
            <p:ph type="sldNum" sz="quarter" idx="12"/>
          </p:nvPr>
        </p:nvSpPr>
        <p:spPr/>
        <p:txBody>
          <a:bodyPr/>
          <a:lstStyle/>
          <a:p>
            <a:fld id="{61AD8ED0-5693-4FAF-9DE9-1698BB240556}" type="slidenum">
              <a:rPr lang="en-US" smtClean="0"/>
              <a:t>‹#›</a:t>
            </a:fld>
            <a:endParaRPr lang="en-US"/>
          </a:p>
        </p:txBody>
      </p:sp>
    </p:spTree>
    <p:extLst>
      <p:ext uri="{BB962C8B-B14F-4D97-AF65-F5344CB8AC3E}">
        <p14:creationId xmlns:p14="http://schemas.microsoft.com/office/powerpoint/2010/main" val="59236160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60E3E7-F6FD-4969-9BE5-62CD7AB70848}" type="datetime1">
              <a:rPr lang="en-US" smtClean="0"/>
              <a:t>7/1/14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Empirical Failure of EU</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AD8ED0-5693-4FAF-9DE9-1698BB240556}" type="slidenum">
              <a:rPr lang="en-US" smtClean="0"/>
              <a:t>‹#›</a:t>
            </a:fld>
            <a:endParaRPr lang="en-US"/>
          </a:p>
        </p:txBody>
      </p:sp>
    </p:spTree>
    <p:extLst>
      <p:ext uri="{BB962C8B-B14F-4D97-AF65-F5344CB8AC3E}">
        <p14:creationId xmlns:p14="http://schemas.microsoft.com/office/powerpoint/2010/main" val="3091643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emf"/><Relationship Id="rId3" Type="http://schemas.openxmlformats.org/officeDocument/2006/relationships/image" Target="../media/image17.e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9.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0.png"/><Relationship Id="rId3" Type="http://schemas.openxmlformats.org/officeDocument/2006/relationships/image" Target="../media/image2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2.png"/><Relationship Id="rId3" Type="http://schemas.openxmlformats.org/officeDocument/2006/relationships/image" Target="../media/image2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4.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mailto:Shyam.sunder@yale.edu" TargetMode="Externa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emf"/><Relationship Id="rId3" Type="http://schemas.openxmlformats.org/officeDocument/2006/relationships/image" Target="../media/image3.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685800" y="457200"/>
            <a:ext cx="7772400" cy="2286000"/>
          </a:xfrm>
        </p:spPr>
        <p:txBody>
          <a:bodyPr/>
          <a:lstStyle/>
          <a:p>
            <a:pPr eaLnBrk="1" hangingPunct="1"/>
            <a:r>
              <a:rPr lang="en-US" sz="3600" dirty="0" smtClean="0">
                <a:ea typeface="ＭＳ Ｐゴシック" pitchFamily="26" charset="-128"/>
                <a:cs typeface="Times New Roman" pitchFamily="26" charset="0"/>
              </a:rPr>
              <a:t>Risky Curves: On the Empirical Failure of Expected Utility</a:t>
            </a:r>
            <a:endParaRPr lang="en-US" sz="3600" dirty="0" smtClean="0">
              <a:ea typeface="ＭＳ Ｐゴシック" pitchFamily="26" charset="-128"/>
            </a:endParaRPr>
          </a:p>
        </p:txBody>
      </p:sp>
      <p:sp>
        <p:nvSpPr>
          <p:cNvPr id="16387" name="Rectangle 3"/>
          <p:cNvSpPr>
            <a:spLocks noGrp="1" noChangeArrowheads="1"/>
          </p:cNvSpPr>
          <p:nvPr>
            <p:ph type="subTitle" idx="1"/>
          </p:nvPr>
        </p:nvSpPr>
        <p:spPr>
          <a:xfrm>
            <a:off x="1371600" y="2971800"/>
            <a:ext cx="6400800" cy="2057400"/>
          </a:xfrm>
        </p:spPr>
        <p:txBody>
          <a:bodyPr>
            <a:normAutofit lnSpcReduction="10000"/>
          </a:bodyPr>
          <a:lstStyle/>
          <a:p>
            <a:pPr eaLnBrk="1" hangingPunct="1">
              <a:lnSpc>
                <a:spcPct val="80000"/>
              </a:lnSpc>
            </a:pPr>
            <a:r>
              <a:rPr lang="en-US" sz="2800" dirty="0" smtClean="0">
                <a:ea typeface="ＭＳ Ｐゴシック" pitchFamily="26" charset="-128"/>
                <a:cs typeface="Times New Roman" pitchFamily="26" charset="0"/>
              </a:rPr>
              <a:t>Daniel Friedman, R</a:t>
            </a:r>
            <a:r>
              <a:rPr lang="en-US" sz="2800" dirty="0">
                <a:ea typeface="ＭＳ Ｐゴシック" pitchFamily="26" charset="-128"/>
                <a:cs typeface="Times New Roman" pitchFamily="26" charset="0"/>
              </a:rPr>
              <a:t>. Mark </a:t>
            </a:r>
            <a:r>
              <a:rPr lang="en-US" sz="2800" dirty="0" smtClean="0">
                <a:ea typeface="ＭＳ Ｐゴシック" pitchFamily="26" charset="-128"/>
                <a:cs typeface="Times New Roman" pitchFamily="26" charset="0"/>
              </a:rPr>
              <a:t>Isaac, </a:t>
            </a:r>
          </a:p>
          <a:p>
            <a:pPr eaLnBrk="1" hangingPunct="1">
              <a:lnSpc>
                <a:spcPct val="80000"/>
              </a:lnSpc>
            </a:pPr>
            <a:r>
              <a:rPr lang="en-US" sz="2800" dirty="0" smtClean="0">
                <a:ea typeface="ＭＳ Ｐゴシック" pitchFamily="26" charset="-128"/>
                <a:cs typeface="Times New Roman" pitchFamily="26" charset="0"/>
              </a:rPr>
              <a:t>Duncan </a:t>
            </a:r>
            <a:r>
              <a:rPr lang="en-US" sz="2800" dirty="0">
                <a:ea typeface="ＭＳ Ｐゴシック" pitchFamily="26" charset="-128"/>
                <a:cs typeface="Times New Roman" pitchFamily="26" charset="0"/>
              </a:rPr>
              <a:t>James </a:t>
            </a:r>
            <a:r>
              <a:rPr lang="en-US" sz="2800" dirty="0" smtClean="0">
                <a:ea typeface="ＭＳ Ｐゴシック" pitchFamily="26" charset="-128"/>
                <a:cs typeface="Times New Roman" pitchFamily="26" charset="0"/>
              </a:rPr>
              <a:t>, and Shyam Sunder</a:t>
            </a:r>
          </a:p>
          <a:p>
            <a:pPr eaLnBrk="1" hangingPunct="1">
              <a:lnSpc>
                <a:spcPct val="80000"/>
              </a:lnSpc>
            </a:pPr>
            <a:endParaRPr lang="en-US" sz="2000" b="1" dirty="0" smtClean="0">
              <a:ea typeface="ＭＳ Ｐゴシック" pitchFamily="26" charset="-128"/>
              <a:cs typeface="Times New Roman" pitchFamily="26" charset="0"/>
            </a:endParaRPr>
          </a:p>
          <a:p>
            <a:pPr>
              <a:lnSpc>
                <a:spcPct val="80000"/>
              </a:lnSpc>
            </a:pPr>
            <a:r>
              <a:rPr lang="en-US" sz="2400" dirty="0" smtClean="0"/>
              <a:t>Foundations of Utility and Risk Conference</a:t>
            </a:r>
          </a:p>
          <a:p>
            <a:pPr eaLnBrk="1" hangingPunct="1">
              <a:lnSpc>
                <a:spcPct val="80000"/>
              </a:lnSpc>
            </a:pPr>
            <a:r>
              <a:rPr lang="en-US" sz="2400" dirty="0" smtClean="0">
                <a:ea typeface="ＭＳ Ｐゴシック" pitchFamily="26" charset="-128"/>
                <a:cs typeface="Times New Roman" pitchFamily="26" charset="0"/>
              </a:rPr>
              <a:t>Erasmus School of </a:t>
            </a:r>
            <a:r>
              <a:rPr lang="en-US" sz="2400" dirty="0" err="1" smtClean="0">
                <a:ea typeface="ＭＳ Ｐゴシック" pitchFamily="26" charset="-128"/>
                <a:cs typeface="Times New Roman" pitchFamily="26" charset="0"/>
              </a:rPr>
              <a:t>Economics,Rotterdam</a:t>
            </a:r>
            <a:endParaRPr lang="en-US" sz="2400" dirty="0" smtClean="0">
              <a:ea typeface="ＭＳ Ｐゴシック" pitchFamily="26" charset="-128"/>
              <a:cs typeface="Times New Roman" pitchFamily="26" charset="0"/>
            </a:endParaRPr>
          </a:p>
          <a:p>
            <a:pPr eaLnBrk="1" hangingPunct="1">
              <a:lnSpc>
                <a:spcPct val="80000"/>
              </a:lnSpc>
            </a:pPr>
            <a:r>
              <a:rPr lang="en-US" sz="2400" dirty="0" smtClean="0">
                <a:ea typeface="ＭＳ Ｐゴシック" pitchFamily="26" charset="-128"/>
                <a:cs typeface="Times New Roman" pitchFamily="26" charset="0"/>
              </a:rPr>
              <a:t>June 30-July 2, 2014</a:t>
            </a:r>
          </a:p>
        </p:txBody>
      </p:sp>
      <p:sp>
        <p:nvSpPr>
          <p:cNvPr id="2" name="Footer Placeholder 1"/>
          <p:cNvSpPr>
            <a:spLocks noGrp="1"/>
          </p:cNvSpPr>
          <p:nvPr>
            <p:ph type="ftr" sz="quarter" idx="11"/>
          </p:nvPr>
        </p:nvSpPr>
        <p:spPr/>
        <p:txBody>
          <a:bodyPr/>
          <a:lstStyle/>
          <a:p>
            <a:r>
              <a:rPr lang="en-US" smtClean="0"/>
              <a:t>Empirical Failure of EU</a:t>
            </a:r>
            <a:endParaRPr lang="en-US"/>
          </a:p>
        </p:txBody>
      </p:sp>
      <p:sp>
        <p:nvSpPr>
          <p:cNvPr id="3" name="Slide Number Placeholder 2"/>
          <p:cNvSpPr>
            <a:spLocks noGrp="1"/>
          </p:cNvSpPr>
          <p:nvPr>
            <p:ph type="sldNum" sz="quarter" idx="12"/>
          </p:nvPr>
        </p:nvSpPr>
        <p:spPr/>
        <p:txBody>
          <a:bodyPr/>
          <a:lstStyle/>
          <a:p>
            <a:fld id="{61AD8ED0-5693-4FAF-9DE9-1698BB240556}" type="slidenum">
              <a:rPr lang="en-US" smtClean="0"/>
              <a:t>1</a:t>
            </a:fld>
            <a:endParaRPr lang="en-US"/>
          </a:p>
        </p:txBody>
      </p:sp>
    </p:spTree>
    <p:extLst>
      <p:ext uri="{BB962C8B-B14F-4D97-AF65-F5344CB8AC3E}">
        <p14:creationId xmlns:p14="http://schemas.microsoft.com/office/powerpoint/2010/main" val="123373876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4"/>
          <p:cNvSpPr>
            <a:spLocks noGrp="1" noChangeArrowheads="1"/>
          </p:cNvSpPr>
          <p:nvPr>
            <p:ph type="title"/>
          </p:nvPr>
        </p:nvSpPr>
        <p:spPr>
          <a:xfrm>
            <a:off x="609600" y="228600"/>
            <a:ext cx="7772400" cy="838200"/>
          </a:xfrm>
        </p:spPr>
        <p:txBody>
          <a:bodyPr>
            <a:normAutofit fontScale="90000"/>
          </a:bodyPr>
          <a:lstStyle/>
          <a:p>
            <a:r>
              <a:rPr lang="en-US" sz="2000" smtClean="0">
                <a:ea typeface="ＭＳ Ｐゴシック" pitchFamily="26" charset="-128"/>
              </a:rPr>
              <a:t>Edwards (1955): FIG. 1. Experimentally determined individual utility curves. The 45° line in each graph is the curve which would be obtained if the subjective value of money were equal to its objective value.</a:t>
            </a:r>
          </a:p>
        </p:txBody>
      </p:sp>
      <p:graphicFrame>
        <p:nvGraphicFramePr>
          <p:cNvPr id="81955" name="Group 35"/>
          <p:cNvGraphicFramePr>
            <a:graphicFrameLocks noGrp="1"/>
          </p:cNvGraphicFramePr>
          <p:nvPr>
            <p:ph idx="1"/>
          </p:nvPr>
        </p:nvGraphicFramePr>
        <p:xfrm>
          <a:off x="685800" y="1143000"/>
          <a:ext cx="7772400" cy="5562600"/>
        </p:xfrm>
        <a:graphic>
          <a:graphicData uri="http://schemas.openxmlformats.org/drawingml/2006/table">
            <a:tbl>
              <a:tblPr/>
              <a:tblGrid>
                <a:gridCol w="2590800"/>
                <a:gridCol w="2590800"/>
                <a:gridCol w="2590800"/>
              </a:tblGrid>
              <a:tr h="27813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813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36882" name="Picture 36"/>
          <p:cNvPicPr>
            <a:picLocks noChangeAspect="1" noChangeArrowheads="1"/>
          </p:cNvPicPr>
          <p:nvPr/>
        </p:nvPicPr>
        <p:blipFill>
          <a:blip r:embed="rId3"/>
          <a:srcRect/>
          <a:stretch>
            <a:fillRect/>
          </a:stretch>
        </p:blipFill>
        <p:spPr bwMode="auto">
          <a:xfrm>
            <a:off x="914400" y="1143000"/>
            <a:ext cx="1962150" cy="2743200"/>
          </a:xfrm>
          <a:prstGeom prst="rect">
            <a:avLst/>
          </a:prstGeom>
          <a:noFill/>
          <a:ln w="9525">
            <a:noFill/>
            <a:miter lim="800000"/>
            <a:headEnd/>
            <a:tailEnd/>
          </a:ln>
        </p:spPr>
      </p:pic>
      <p:pic>
        <p:nvPicPr>
          <p:cNvPr id="36883" name="Picture 37"/>
          <p:cNvPicPr>
            <a:picLocks noChangeAspect="1" noChangeArrowheads="1"/>
          </p:cNvPicPr>
          <p:nvPr/>
        </p:nvPicPr>
        <p:blipFill>
          <a:blip r:embed="rId4"/>
          <a:srcRect/>
          <a:stretch>
            <a:fillRect/>
          </a:stretch>
        </p:blipFill>
        <p:spPr bwMode="auto">
          <a:xfrm>
            <a:off x="912813" y="3962400"/>
            <a:ext cx="2208212" cy="2743200"/>
          </a:xfrm>
          <a:prstGeom prst="rect">
            <a:avLst/>
          </a:prstGeom>
          <a:noFill/>
          <a:ln w="9525">
            <a:noFill/>
            <a:miter lim="800000"/>
            <a:headEnd/>
            <a:tailEnd/>
          </a:ln>
        </p:spPr>
      </p:pic>
      <p:pic>
        <p:nvPicPr>
          <p:cNvPr id="36884" name="Picture 39"/>
          <p:cNvPicPr>
            <a:picLocks noChangeAspect="1" noChangeArrowheads="1"/>
          </p:cNvPicPr>
          <p:nvPr/>
        </p:nvPicPr>
        <p:blipFill>
          <a:blip r:embed="rId5"/>
          <a:srcRect/>
          <a:stretch>
            <a:fillRect/>
          </a:stretch>
        </p:blipFill>
        <p:spPr bwMode="auto">
          <a:xfrm>
            <a:off x="3548063" y="1143000"/>
            <a:ext cx="2025650" cy="2743200"/>
          </a:xfrm>
          <a:prstGeom prst="rect">
            <a:avLst/>
          </a:prstGeom>
          <a:noFill/>
          <a:ln w="9525">
            <a:noFill/>
            <a:miter lim="800000"/>
            <a:headEnd/>
            <a:tailEnd/>
          </a:ln>
        </p:spPr>
      </p:pic>
      <p:pic>
        <p:nvPicPr>
          <p:cNvPr id="36885" name="Picture 40"/>
          <p:cNvPicPr>
            <a:picLocks noChangeAspect="1" noChangeArrowheads="1"/>
          </p:cNvPicPr>
          <p:nvPr/>
        </p:nvPicPr>
        <p:blipFill>
          <a:blip r:embed="rId6"/>
          <a:srcRect/>
          <a:stretch>
            <a:fillRect/>
          </a:stretch>
        </p:blipFill>
        <p:spPr bwMode="auto">
          <a:xfrm>
            <a:off x="3505200" y="3962400"/>
            <a:ext cx="2211388" cy="2667000"/>
          </a:xfrm>
          <a:prstGeom prst="rect">
            <a:avLst/>
          </a:prstGeom>
          <a:noFill/>
          <a:ln w="9525">
            <a:noFill/>
            <a:miter lim="800000"/>
            <a:headEnd/>
            <a:tailEnd/>
          </a:ln>
        </p:spPr>
      </p:pic>
      <p:pic>
        <p:nvPicPr>
          <p:cNvPr id="36886" name="Picture 41"/>
          <p:cNvPicPr>
            <a:picLocks noChangeAspect="1" noChangeArrowheads="1"/>
          </p:cNvPicPr>
          <p:nvPr/>
        </p:nvPicPr>
        <p:blipFill>
          <a:blip r:embed="rId7"/>
          <a:srcRect/>
          <a:stretch>
            <a:fillRect/>
          </a:stretch>
        </p:blipFill>
        <p:spPr bwMode="auto">
          <a:xfrm>
            <a:off x="5956300" y="1143000"/>
            <a:ext cx="2287588" cy="27432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pPr>
              <a:defRPr/>
            </a:pPr>
            <a:r>
              <a:rPr lang="en-US" smtClean="0"/>
              <a:t>Empirical Failure of EU</a:t>
            </a:r>
            <a:endParaRPr lang="en-US"/>
          </a:p>
        </p:txBody>
      </p:sp>
      <p:sp>
        <p:nvSpPr>
          <p:cNvPr id="3" name="Slide Number Placeholder 2"/>
          <p:cNvSpPr>
            <a:spLocks noGrp="1"/>
          </p:cNvSpPr>
          <p:nvPr>
            <p:ph type="sldNum" sz="quarter" idx="12"/>
          </p:nvPr>
        </p:nvSpPr>
        <p:spPr/>
        <p:txBody>
          <a:bodyPr/>
          <a:lstStyle/>
          <a:p>
            <a:fld id="{61AD8ED0-5693-4FAF-9DE9-1698BB240556}" type="slidenum">
              <a:rPr lang="en-US" smtClean="0"/>
              <a:t>10</a:t>
            </a:fld>
            <a:endParaRPr lang="en-US"/>
          </a:p>
        </p:txBody>
      </p:sp>
    </p:spTree>
    <p:extLst>
      <p:ext uri="{BB962C8B-B14F-4D97-AF65-F5344CB8AC3E}">
        <p14:creationId xmlns:p14="http://schemas.microsoft.com/office/powerpoint/2010/main" val="386381179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6"/>
                </a:solidFill>
              </a:rPr>
              <a:t>Grayson (1960)</a:t>
            </a:r>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pic>
        <p:nvPicPr>
          <p:cNvPr id="7168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199" y="1752600"/>
            <a:ext cx="3888379" cy="2895600"/>
          </a:xfrm>
          <a:prstGeom prst="rect">
            <a:avLst/>
          </a:prstGeom>
          <a:noFill/>
          <a:ln>
            <a:noFill/>
          </a:ln>
          <a:effectLst/>
        </p:spPr>
      </p:pic>
      <p:pic>
        <p:nvPicPr>
          <p:cNvPr id="716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7620" y="1752600"/>
            <a:ext cx="3194067" cy="3733800"/>
          </a:xfrm>
          <a:prstGeom prst="rect">
            <a:avLst/>
          </a:prstGeom>
          <a:noFill/>
          <a:ln>
            <a:noFill/>
          </a:ln>
          <a:effectLst/>
        </p:spPr>
      </p:pic>
      <p:sp>
        <p:nvSpPr>
          <p:cNvPr id="3" name="Slide Number Placeholder 2"/>
          <p:cNvSpPr>
            <a:spLocks noGrp="1"/>
          </p:cNvSpPr>
          <p:nvPr>
            <p:ph type="sldNum" sz="quarter" idx="12"/>
          </p:nvPr>
        </p:nvSpPr>
        <p:spPr/>
        <p:txBody>
          <a:bodyPr/>
          <a:lstStyle/>
          <a:p>
            <a:fld id="{61AD8ED0-5693-4FAF-9DE9-1698BB240556}" type="slidenum">
              <a:rPr lang="en-US" smtClean="0"/>
              <a:t>11</a:t>
            </a:fld>
            <a:endParaRPr lang="en-US"/>
          </a:p>
        </p:txBody>
      </p:sp>
    </p:spTree>
    <p:extLst>
      <p:ext uri="{BB962C8B-B14F-4D97-AF65-F5344CB8AC3E}">
        <p14:creationId xmlns:p14="http://schemas.microsoft.com/office/powerpoint/2010/main" val="43419290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Autofit/>
          </a:bodyPr>
          <a:lstStyle/>
          <a:p>
            <a:r>
              <a:rPr lang="en-US" sz="2800" dirty="0" err="1" smtClean="0"/>
              <a:t>Parametrized</a:t>
            </a:r>
            <a:r>
              <a:rPr lang="en-US" sz="2800" dirty="0" smtClean="0"/>
              <a:t> Utility Functions: Pratt; Diamond, Rothschild, and </a:t>
            </a:r>
            <a:r>
              <a:rPr lang="en-US" sz="2800" dirty="0" err="1" smtClean="0"/>
              <a:t>Stiglitz</a:t>
            </a:r>
            <a:r>
              <a:rPr lang="en-US" sz="2800" dirty="0" smtClean="0"/>
              <a:t> (1964-74)</a:t>
            </a:r>
            <a:endParaRPr lang="en-US" sz="2800" dirty="0"/>
          </a:p>
        </p:txBody>
      </p:sp>
      <p:sp>
        <p:nvSpPr>
          <p:cNvPr id="3" name="Content Placeholder 2"/>
          <p:cNvSpPr>
            <a:spLocks noGrp="1"/>
          </p:cNvSpPr>
          <p:nvPr>
            <p:ph idx="1"/>
          </p:nvPr>
        </p:nvSpPr>
        <p:spPr>
          <a:xfrm>
            <a:off x="457200" y="1143000"/>
            <a:ext cx="8229600" cy="5257800"/>
          </a:xfrm>
        </p:spPr>
        <p:txBody>
          <a:bodyPr>
            <a:normAutofit fontScale="92500" lnSpcReduction="20000"/>
          </a:bodyPr>
          <a:lstStyle/>
          <a:p>
            <a:r>
              <a:rPr lang="en-US" dirty="0" smtClean="0"/>
              <a:t>Pratt; Diamond, Rothschild, and </a:t>
            </a:r>
            <a:r>
              <a:rPr lang="en-US" dirty="0" err="1" smtClean="0"/>
              <a:t>Stiglitz</a:t>
            </a:r>
            <a:r>
              <a:rPr lang="en-US" dirty="0" smtClean="0"/>
              <a:t> during this decade, </a:t>
            </a:r>
            <a:r>
              <a:rPr lang="en-US" dirty="0" err="1" smtClean="0"/>
              <a:t>EUT</a:t>
            </a:r>
            <a:r>
              <a:rPr lang="en-US" dirty="0" smtClean="0"/>
              <a:t> with dispersion-based measures of risk (e.g., variance and Arrow-Pratt) were in the driver’s seat</a:t>
            </a:r>
          </a:p>
          <a:p>
            <a:r>
              <a:rPr lang="en-US" dirty="0" smtClean="0"/>
              <a:t>Pure vs. speculative risk distinction of insurance theory and industry fell into disuse</a:t>
            </a:r>
          </a:p>
          <a:p>
            <a:r>
              <a:rPr lang="en-US" dirty="0" smtClean="0"/>
              <a:t>Explosion of interest in EU with analysis of parameterized utility function, and giving empirical content to the </a:t>
            </a:r>
            <a:r>
              <a:rPr lang="en-US" dirty="0" err="1" smtClean="0"/>
              <a:t>VNM</a:t>
            </a:r>
            <a:r>
              <a:rPr lang="en-US" dirty="0" smtClean="0"/>
              <a:t> program through elicitation of choices over risky lotteries</a:t>
            </a:r>
          </a:p>
          <a:p>
            <a:r>
              <a:rPr lang="en-US" dirty="0" smtClean="0"/>
              <a:t>To what extent did these elicitations yield dependable estimates of a person’s propensity to choose under risk?</a:t>
            </a:r>
          </a:p>
          <a:p>
            <a:endParaRPr lang="en-US" dirty="0"/>
          </a:p>
        </p:txBody>
      </p:sp>
      <p:sp>
        <p:nvSpPr>
          <p:cNvPr id="4" name="Footer Placeholder 3"/>
          <p:cNvSpPr>
            <a:spLocks noGrp="1"/>
          </p:cNvSpPr>
          <p:nvPr>
            <p:ph type="ftr" sz="quarter" idx="11"/>
          </p:nvPr>
        </p:nvSpPr>
        <p:spPr/>
        <p:txBody>
          <a:bodyPr/>
          <a:lstStyle/>
          <a:p>
            <a:r>
              <a:rPr lang="en-US" smtClean="0"/>
              <a:t>Empirical Failure of EU</a:t>
            </a:r>
            <a:endParaRPr lang="en-US"/>
          </a:p>
        </p:txBody>
      </p:sp>
      <p:sp>
        <p:nvSpPr>
          <p:cNvPr id="5" name="Slide Number Placeholder 4"/>
          <p:cNvSpPr>
            <a:spLocks noGrp="1"/>
          </p:cNvSpPr>
          <p:nvPr>
            <p:ph type="sldNum" sz="quarter" idx="12"/>
          </p:nvPr>
        </p:nvSpPr>
        <p:spPr/>
        <p:txBody>
          <a:bodyPr/>
          <a:lstStyle/>
          <a:p>
            <a:fld id="{61AD8ED0-5693-4FAF-9DE9-1698BB240556}" type="slidenum">
              <a:rPr lang="en-US" smtClean="0"/>
              <a:t>12</a:t>
            </a:fld>
            <a:endParaRPr lang="en-US"/>
          </a:p>
        </p:txBody>
      </p:sp>
    </p:spTree>
    <p:extLst>
      <p:ext uri="{BB962C8B-B14F-4D97-AF65-F5344CB8AC3E}">
        <p14:creationId xmlns:p14="http://schemas.microsoft.com/office/powerpoint/2010/main" val="163537995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609600"/>
          </a:xfrm>
        </p:spPr>
        <p:txBody>
          <a:bodyPr>
            <a:noAutofit/>
          </a:bodyPr>
          <a:lstStyle/>
          <a:p>
            <a:r>
              <a:rPr lang="en-US" sz="2000" dirty="0" smtClean="0"/>
              <a:t>Examples of Parametric Estimation from Lab and Field Experiments: Absolute (</a:t>
            </a:r>
            <a:r>
              <a:rPr lang="en-US" sz="2000" dirty="0" err="1" smtClean="0"/>
              <a:t>ARA</a:t>
            </a:r>
            <a:r>
              <a:rPr lang="en-US" sz="2000" dirty="0" smtClean="0"/>
              <a:t>) and Relative (</a:t>
            </a:r>
            <a:r>
              <a:rPr lang="en-US" sz="2000" dirty="0" err="1" smtClean="0"/>
              <a:t>RRA</a:t>
            </a:r>
            <a:r>
              <a:rPr lang="en-US" sz="2000" dirty="0" smtClean="0"/>
              <a:t>) Risk Aversion</a:t>
            </a:r>
            <a:endParaRPr lang="en-US" sz="2000" dirty="0"/>
          </a:p>
        </p:txBody>
      </p:sp>
      <p:sp>
        <p:nvSpPr>
          <p:cNvPr id="3" name="Content Placeholder 2"/>
          <p:cNvSpPr>
            <a:spLocks noGrp="1"/>
          </p:cNvSpPr>
          <p:nvPr>
            <p:ph idx="1"/>
          </p:nvPr>
        </p:nvSpPr>
        <p:spPr>
          <a:xfrm>
            <a:off x="685800" y="1143000"/>
            <a:ext cx="7772400" cy="4953000"/>
          </a:xfrm>
        </p:spPr>
        <p:txBody>
          <a:bodyPr>
            <a:normAutofit fontScale="92500" lnSpcReduction="10000"/>
          </a:bodyPr>
          <a:lstStyle/>
          <a:p>
            <a:r>
              <a:rPr lang="en-US" sz="2400" dirty="0" smtClean="0"/>
              <a:t>Certainty equivalent (Dillon and </a:t>
            </a:r>
            <a:r>
              <a:rPr lang="en-US" sz="2400" dirty="0" err="1" smtClean="0"/>
              <a:t>Scandizzo</a:t>
            </a:r>
            <a:r>
              <a:rPr lang="en-US" sz="2400" dirty="0" smtClean="0"/>
              <a:t> 1978)</a:t>
            </a:r>
          </a:p>
          <a:p>
            <a:r>
              <a:rPr lang="en-US" sz="2400" dirty="0" smtClean="0"/>
              <a:t>Lottery choice from menu (Binswanger 1980)</a:t>
            </a:r>
          </a:p>
          <a:p>
            <a:r>
              <a:rPr lang="en-US" sz="2400" dirty="0" smtClean="0"/>
              <a:t>Auctions</a:t>
            </a:r>
          </a:p>
          <a:p>
            <a:r>
              <a:rPr lang="en-US" sz="2400" dirty="0" smtClean="0"/>
              <a:t>Becker-</a:t>
            </a:r>
            <a:r>
              <a:rPr lang="en-US" sz="2400" dirty="0" err="1" smtClean="0"/>
              <a:t>DeGroot</a:t>
            </a:r>
            <a:r>
              <a:rPr lang="en-US" sz="2400" dirty="0" smtClean="0"/>
              <a:t>-</a:t>
            </a:r>
            <a:r>
              <a:rPr lang="en-US" sz="2400" dirty="0" err="1" smtClean="0"/>
              <a:t>Marschak</a:t>
            </a:r>
            <a:r>
              <a:rPr lang="en-US" sz="2400" dirty="0" smtClean="0"/>
              <a:t> procedure</a:t>
            </a:r>
          </a:p>
          <a:p>
            <a:r>
              <a:rPr lang="en-US" sz="2400" dirty="0" smtClean="0"/>
              <a:t>Holt-</a:t>
            </a:r>
            <a:r>
              <a:rPr lang="en-US" sz="2400" dirty="0" err="1" smtClean="0"/>
              <a:t>Laury</a:t>
            </a:r>
            <a:r>
              <a:rPr lang="en-US" sz="2400" dirty="0" smtClean="0"/>
              <a:t> procedure</a:t>
            </a:r>
          </a:p>
          <a:p>
            <a:r>
              <a:rPr lang="en-US" sz="2400" dirty="0" smtClean="0"/>
              <a:t>Pie Chart procedures</a:t>
            </a:r>
          </a:p>
          <a:p>
            <a:r>
              <a:rPr lang="en-US" sz="2400" dirty="0" smtClean="0"/>
              <a:t>Physiological measurements</a:t>
            </a:r>
          </a:p>
          <a:p>
            <a:r>
              <a:rPr lang="en-US" sz="2400" dirty="0" smtClean="0"/>
              <a:t>Payment methods</a:t>
            </a:r>
          </a:p>
          <a:p>
            <a:r>
              <a:rPr lang="en-US" sz="2400" dirty="0" smtClean="0"/>
              <a:t>BDM vs. auctions</a:t>
            </a:r>
          </a:p>
          <a:p>
            <a:r>
              <a:rPr lang="en-US" sz="2400" dirty="0" smtClean="0"/>
              <a:t>Small and large stakes</a:t>
            </a:r>
          </a:p>
          <a:p>
            <a:r>
              <a:rPr lang="en-US" sz="2400" dirty="0" smtClean="0"/>
              <a:t>Problem solving ability</a:t>
            </a:r>
          </a:p>
          <a:p>
            <a:r>
              <a:rPr lang="en-US" sz="2400" dirty="0" smtClean="0"/>
              <a:t>Perception of institutions</a:t>
            </a:r>
          </a:p>
          <a:p>
            <a:r>
              <a:rPr lang="en-US" sz="2400" dirty="0" smtClean="0"/>
              <a:t>Heuristics</a:t>
            </a:r>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13</a:t>
            </a:fld>
            <a:endParaRPr lang="en-US"/>
          </a:p>
        </p:txBody>
      </p:sp>
    </p:spTree>
    <p:extLst>
      <p:ext uri="{BB962C8B-B14F-4D97-AF65-F5344CB8AC3E}">
        <p14:creationId xmlns:p14="http://schemas.microsoft.com/office/powerpoint/2010/main" val="154667924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762000"/>
          </a:xfrm>
        </p:spPr>
        <p:txBody>
          <a:bodyPr/>
          <a:lstStyle/>
          <a:p>
            <a:r>
              <a:rPr lang="en-US" sz="4000" dirty="0" smtClean="0"/>
              <a:t>Binswanger’s Field Work in India</a:t>
            </a:r>
            <a:endParaRPr lang="en-US" dirty="0"/>
          </a:p>
        </p:txBody>
      </p:sp>
      <p:sp>
        <p:nvSpPr>
          <p:cNvPr id="3" name="Content Placeholder 2"/>
          <p:cNvSpPr>
            <a:spLocks noGrp="1"/>
          </p:cNvSpPr>
          <p:nvPr>
            <p:ph sz="half" idx="1"/>
          </p:nvPr>
        </p:nvSpPr>
        <p:spPr>
          <a:xfrm>
            <a:off x="685800" y="1447800"/>
            <a:ext cx="3810000" cy="4648200"/>
          </a:xfrm>
        </p:spPr>
        <p:txBody>
          <a:bodyPr>
            <a:normAutofit lnSpcReduction="10000"/>
          </a:bodyPr>
          <a:lstStyle/>
          <a:p>
            <a:r>
              <a:rPr lang="en-US" sz="2000" dirty="0" smtClean="0"/>
              <a:t>Binswanger 1980 used lottery choice and certainty equivalent elicitation methods</a:t>
            </a:r>
          </a:p>
          <a:p>
            <a:r>
              <a:rPr lang="en-US" sz="2000" dirty="0" smtClean="0"/>
              <a:t>Different results from two methods</a:t>
            </a:r>
          </a:p>
          <a:p>
            <a:r>
              <a:rPr lang="en-US" sz="2000" dirty="0" smtClean="0"/>
              <a:t>Only F is inconsistent with risk aversion</a:t>
            </a:r>
          </a:p>
          <a:p>
            <a:r>
              <a:rPr lang="en-US" sz="2000" dirty="0" smtClean="0"/>
              <a:t>Landlord RA &gt; tenants</a:t>
            </a:r>
          </a:p>
          <a:p>
            <a:r>
              <a:rPr lang="en-US" sz="2000" dirty="0" smtClean="0"/>
              <a:t>No high stakes effect</a:t>
            </a:r>
            <a:r>
              <a:rPr lang="en-US" dirty="0" smtClean="0"/>
              <a:t> </a:t>
            </a:r>
            <a:endParaRPr lang="en-US" sz="2000" dirty="0" smtClean="0"/>
          </a:p>
          <a:p>
            <a:r>
              <a:rPr lang="en-US" sz="2000" dirty="0" smtClean="0"/>
              <a:t>“Luck” was best explanation</a:t>
            </a:r>
          </a:p>
          <a:p>
            <a:r>
              <a:rPr lang="en-US" sz="2000" dirty="0" smtClean="0"/>
              <a:t>Farming investment decisions “cannot be explained by differences in their attitudes…”</a:t>
            </a:r>
          </a:p>
          <a:p>
            <a:r>
              <a:rPr lang="en-US" sz="2000" dirty="0" smtClean="0"/>
              <a:t>Ditto Jacobson  and Petrie 2007</a:t>
            </a:r>
          </a:p>
          <a:p>
            <a:endParaRPr lang="en-US" dirty="0"/>
          </a:p>
        </p:txBody>
      </p:sp>
      <p:graphicFrame>
        <p:nvGraphicFramePr>
          <p:cNvPr id="7" name="Content Placeholder 6"/>
          <p:cNvGraphicFramePr>
            <a:graphicFrameLocks noGrp="1"/>
          </p:cNvGraphicFramePr>
          <p:nvPr>
            <p:ph sz="half" idx="2"/>
            <p:extLst>
              <p:ext uri="{D42A27DB-BD31-4B8C-83A1-F6EECF244321}">
                <p14:modId xmlns:p14="http://schemas.microsoft.com/office/powerpoint/2010/main" val="1533928778"/>
              </p:ext>
            </p:extLst>
          </p:nvPr>
        </p:nvGraphicFramePr>
        <p:xfrm>
          <a:off x="4800600" y="1828800"/>
          <a:ext cx="3810000" cy="3384168"/>
        </p:xfrm>
        <a:graphic>
          <a:graphicData uri="http://schemas.openxmlformats.org/drawingml/2006/table">
            <a:tbl>
              <a:tblPr firstRow="1" firstCol="1" bandRow="1" bandCol="1">
                <a:tableStyleId>{5C22544A-7EE6-4342-B048-85BDC9FD1C3A}</a:tableStyleId>
              </a:tblPr>
              <a:tblGrid>
                <a:gridCol w="1270254"/>
                <a:gridCol w="1270254"/>
                <a:gridCol w="1269492"/>
              </a:tblGrid>
              <a:tr h="313266">
                <a:tc>
                  <a:txBody>
                    <a:bodyPr/>
                    <a:lstStyle/>
                    <a:p>
                      <a:pPr algn="ctr"/>
                      <a:r>
                        <a:rPr lang="en-US" sz="2000" dirty="0">
                          <a:effectLst/>
                        </a:rPr>
                        <a:t>Lottery</a:t>
                      </a:r>
                      <a:endParaRPr lang="en-US" sz="2000" dirty="0">
                        <a:effectLst/>
                        <a:latin typeface="Cambria"/>
                      </a:endParaRPr>
                    </a:p>
                  </a:txBody>
                  <a:tcPr marL="18676" marR="18676" marT="18676" marB="18676"/>
                </a:tc>
                <a:tc>
                  <a:txBody>
                    <a:bodyPr/>
                    <a:lstStyle/>
                    <a:p>
                      <a:pPr algn="ctr"/>
                      <a:r>
                        <a:rPr lang="en-US" sz="2000" dirty="0">
                          <a:effectLst/>
                        </a:rPr>
                        <a:t>Payoff if heads</a:t>
                      </a:r>
                      <a:endParaRPr lang="en-US" sz="2000" dirty="0">
                        <a:effectLst/>
                        <a:latin typeface="Cambria"/>
                      </a:endParaRPr>
                    </a:p>
                  </a:txBody>
                  <a:tcPr marL="18676" marR="18676" marT="18676" marB="18676"/>
                </a:tc>
                <a:tc>
                  <a:txBody>
                    <a:bodyPr/>
                    <a:lstStyle/>
                    <a:p>
                      <a:pPr algn="ctr"/>
                      <a:r>
                        <a:rPr lang="en-US" sz="2000">
                          <a:effectLst/>
                        </a:rPr>
                        <a:t>Payoff if tails</a:t>
                      </a:r>
                      <a:endParaRPr lang="en-US" sz="2000">
                        <a:effectLst/>
                        <a:latin typeface="Cambria"/>
                      </a:endParaRPr>
                    </a:p>
                  </a:txBody>
                  <a:tcPr marL="18676" marR="18676" marT="18676" marB="18676"/>
                </a:tc>
              </a:tr>
              <a:tr h="313266">
                <a:tc>
                  <a:txBody>
                    <a:bodyPr/>
                    <a:lstStyle/>
                    <a:p>
                      <a:pPr algn="ctr"/>
                      <a:r>
                        <a:rPr lang="en-US" sz="2000" dirty="0">
                          <a:effectLst/>
                        </a:rPr>
                        <a:t>O</a:t>
                      </a:r>
                      <a:endParaRPr lang="en-US" sz="2000" dirty="0">
                        <a:effectLst/>
                        <a:latin typeface="Cambria"/>
                      </a:endParaRPr>
                    </a:p>
                  </a:txBody>
                  <a:tcPr marL="18676" marR="18676" marT="18676" marB="18676"/>
                </a:tc>
                <a:tc>
                  <a:txBody>
                    <a:bodyPr/>
                    <a:lstStyle/>
                    <a:p>
                      <a:pPr algn="ctr"/>
                      <a:r>
                        <a:rPr lang="en-US" sz="2000" dirty="0">
                          <a:effectLst/>
                        </a:rPr>
                        <a:t>50</a:t>
                      </a:r>
                      <a:endParaRPr lang="en-US" sz="2000" dirty="0">
                        <a:effectLst/>
                        <a:latin typeface="Cambria"/>
                      </a:endParaRPr>
                    </a:p>
                  </a:txBody>
                  <a:tcPr marL="18676" marR="18676" marT="18676" marB="18676"/>
                </a:tc>
                <a:tc>
                  <a:txBody>
                    <a:bodyPr/>
                    <a:lstStyle/>
                    <a:p>
                      <a:pPr algn="ctr"/>
                      <a:r>
                        <a:rPr lang="en-US" sz="2000">
                          <a:effectLst/>
                        </a:rPr>
                        <a:t>50</a:t>
                      </a:r>
                      <a:endParaRPr lang="en-US" sz="2000">
                        <a:effectLst/>
                        <a:latin typeface="Cambria"/>
                      </a:endParaRPr>
                    </a:p>
                  </a:txBody>
                  <a:tcPr marL="18676" marR="18676" marT="18676" marB="18676"/>
                </a:tc>
              </a:tr>
              <a:tr h="313266">
                <a:tc>
                  <a:txBody>
                    <a:bodyPr/>
                    <a:lstStyle/>
                    <a:p>
                      <a:pPr algn="ctr"/>
                      <a:r>
                        <a:rPr lang="en-US" sz="2000" dirty="0">
                          <a:effectLst/>
                        </a:rPr>
                        <a:t>A</a:t>
                      </a:r>
                      <a:endParaRPr lang="en-US" sz="2000" dirty="0">
                        <a:effectLst/>
                        <a:latin typeface="Cambria"/>
                      </a:endParaRPr>
                    </a:p>
                  </a:txBody>
                  <a:tcPr marL="18676" marR="18676" marT="18676" marB="18676"/>
                </a:tc>
                <a:tc>
                  <a:txBody>
                    <a:bodyPr/>
                    <a:lstStyle/>
                    <a:p>
                      <a:pPr algn="ctr"/>
                      <a:r>
                        <a:rPr lang="en-US" sz="2000" dirty="0">
                          <a:effectLst/>
                        </a:rPr>
                        <a:t>45</a:t>
                      </a:r>
                      <a:endParaRPr lang="en-US" sz="2000" dirty="0">
                        <a:effectLst/>
                        <a:latin typeface="Cambria"/>
                      </a:endParaRPr>
                    </a:p>
                  </a:txBody>
                  <a:tcPr marL="18676" marR="18676" marT="18676" marB="18676"/>
                </a:tc>
                <a:tc>
                  <a:txBody>
                    <a:bodyPr/>
                    <a:lstStyle/>
                    <a:p>
                      <a:pPr algn="ctr"/>
                      <a:r>
                        <a:rPr lang="en-US" sz="2000">
                          <a:effectLst/>
                        </a:rPr>
                        <a:t>95</a:t>
                      </a:r>
                      <a:endParaRPr lang="en-US" sz="2000">
                        <a:effectLst/>
                        <a:latin typeface="Cambria"/>
                      </a:endParaRPr>
                    </a:p>
                  </a:txBody>
                  <a:tcPr marL="18676" marR="18676" marT="18676" marB="18676"/>
                </a:tc>
              </a:tr>
              <a:tr h="313266">
                <a:tc>
                  <a:txBody>
                    <a:bodyPr/>
                    <a:lstStyle/>
                    <a:p>
                      <a:pPr algn="ctr"/>
                      <a:r>
                        <a:rPr lang="en-US" sz="2000">
                          <a:effectLst/>
                        </a:rPr>
                        <a:t>B</a:t>
                      </a:r>
                      <a:endParaRPr lang="en-US" sz="2000">
                        <a:effectLst/>
                        <a:latin typeface="Cambria"/>
                      </a:endParaRPr>
                    </a:p>
                  </a:txBody>
                  <a:tcPr marL="18676" marR="18676" marT="18676" marB="18676"/>
                </a:tc>
                <a:tc>
                  <a:txBody>
                    <a:bodyPr/>
                    <a:lstStyle/>
                    <a:p>
                      <a:pPr algn="ctr"/>
                      <a:r>
                        <a:rPr lang="en-US" sz="2000" dirty="0">
                          <a:effectLst/>
                        </a:rPr>
                        <a:t>40</a:t>
                      </a:r>
                      <a:endParaRPr lang="en-US" sz="2000" dirty="0">
                        <a:effectLst/>
                        <a:latin typeface="Cambria"/>
                      </a:endParaRPr>
                    </a:p>
                  </a:txBody>
                  <a:tcPr marL="18676" marR="18676" marT="18676" marB="18676"/>
                </a:tc>
                <a:tc>
                  <a:txBody>
                    <a:bodyPr/>
                    <a:lstStyle/>
                    <a:p>
                      <a:pPr algn="ctr"/>
                      <a:r>
                        <a:rPr lang="en-US" sz="2000">
                          <a:effectLst/>
                        </a:rPr>
                        <a:t>120</a:t>
                      </a:r>
                      <a:endParaRPr lang="en-US" sz="2000">
                        <a:effectLst/>
                        <a:latin typeface="Cambria"/>
                      </a:endParaRPr>
                    </a:p>
                  </a:txBody>
                  <a:tcPr marL="18676" marR="18676" marT="18676" marB="18676"/>
                </a:tc>
              </a:tr>
              <a:tr h="313266">
                <a:tc>
                  <a:txBody>
                    <a:bodyPr/>
                    <a:lstStyle/>
                    <a:p>
                      <a:pPr algn="ctr"/>
                      <a:r>
                        <a:rPr lang="en-US" sz="2000">
                          <a:effectLst/>
                        </a:rPr>
                        <a:t>D*</a:t>
                      </a:r>
                      <a:endParaRPr lang="en-US" sz="2000">
                        <a:effectLst/>
                        <a:latin typeface="Cambria"/>
                      </a:endParaRPr>
                    </a:p>
                  </a:txBody>
                  <a:tcPr marL="18676" marR="18676" marT="18676" marB="18676"/>
                </a:tc>
                <a:tc>
                  <a:txBody>
                    <a:bodyPr/>
                    <a:lstStyle/>
                    <a:p>
                      <a:pPr algn="ctr"/>
                      <a:r>
                        <a:rPr lang="en-US" sz="2000" dirty="0">
                          <a:effectLst/>
                        </a:rPr>
                        <a:t>35</a:t>
                      </a:r>
                      <a:endParaRPr lang="en-US" sz="2000" dirty="0">
                        <a:effectLst/>
                        <a:latin typeface="Cambria"/>
                      </a:endParaRPr>
                    </a:p>
                  </a:txBody>
                  <a:tcPr marL="18676" marR="18676" marT="18676" marB="18676"/>
                </a:tc>
                <a:tc>
                  <a:txBody>
                    <a:bodyPr/>
                    <a:lstStyle/>
                    <a:p>
                      <a:pPr algn="ctr"/>
                      <a:r>
                        <a:rPr lang="en-US" sz="2000" dirty="0">
                          <a:effectLst/>
                        </a:rPr>
                        <a:t>125</a:t>
                      </a:r>
                      <a:endParaRPr lang="en-US" sz="2000" dirty="0">
                        <a:effectLst/>
                        <a:latin typeface="Cambria"/>
                      </a:endParaRPr>
                    </a:p>
                  </a:txBody>
                  <a:tcPr marL="18676" marR="18676" marT="18676" marB="18676"/>
                </a:tc>
              </a:tr>
              <a:tr h="313266">
                <a:tc>
                  <a:txBody>
                    <a:bodyPr/>
                    <a:lstStyle/>
                    <a:p>
                      <a:pPr algn="ctr"/>
                      <a:r>
                        <a:rPr lang="en-US" sz="2000">
                          <a:effectLst/>
                        </a:rPr>
                        <a:t>C</a:t>
                      </a:r>
                      <a:endParaRPr lang="en-US" sz="2000">
                        <a:effectLst/>
                        <a:latin typeface="Cambria"/>
                      </a:endParaRPr>
                    </a:p>
                  </a:txBody>
                  <a:tcPr marL="18676" marR="18676" marT="18676" marB="18676"/>
                </a:tc>
                <a:tc>
                  <a:txBody>
                    <a:bodyPr/>
                    <a:lstStyle/>
                    <a:p>
                      <a:pPr algn="ctr"/>
                      <a:r>
                        <a:rPr lang="en-US" sz="2000" dirty="0">
                          <a:effectLst/>
                        </a:rPr>
                        <a:t>30</a:t>
                      </a:r>
                      <a:endParaRPr lang="en-US" sz="2000" dirty="0">
                        <a:effectLst/>
                        <a:latin typeface="Cambria"/>
                      </a:endParaRPr>
                    </a:p>
                  </a:txBody>
                  <a:tcPr marL="18676" marR="18676" marT="18676" marB="18676"/>
                </a:tc>
                <a:tc>
                  <a:txBody>
                    <a:bodyPr/>
                    <a:lstStyle/>
                    <a:p>
                      <a:pPr algn="ctr"/>
                      <a:r>
                        <a:rPr lang="en-US" sz="2000" dirty="0">
                          <a:effectLst/>
                        </a:rPr>
                        <a:t>150</a:t>
                      </a:r>
                      <a:endParaRPr lang="en-US" sz="2000" dirty="0">
                        <a:effectLst/>
                        <a:latin typeface="Cambria"/>
                      </a:endParaRPr>
                    </a:p>
                  </a:txBody>
                  <a:tcPr marL="18676" marR="18676" marT="18676" marB="18676"/>
                </a:tc>
              </a:tr>
              <a:tr h="313266">
                <a:tc>
                  <a:txBody>
                    <a:bodyPr/>
                    <a:lstStyle/>
                    <a:p>
                      <a:pPr algn="ctr"/>
                      <a:r>
                        <a:rPr lang="en-US" sz="2000">
                          <a:effectLst/>
                        </a:rPr>
                        <a:t>D</a:t>
                      </a:r>
                      <a:endParaRPr lang="en-US" sz="2000">
                        <a:effectLst/>
                        <a:latin typeface="Cambria"/>
                      </a:endParaRPr>
                    </a:p>
                  </a:txBody>
                  <a:tcPr marL="18676" marR="18676" marT="18676" marB="18676"/>
                </a:tc>
                <a:tc>
                  <a:txBody>
                    <a:bodyPr/>
                    <a:lstStyle/>
                    <a:p>
                      <a:pPr algn="ctr"/>
                      <a:r>
                        <a:rPr lang="en-US" sz="2000" dirty="0">
                          <a:effectLst/>
                        </a:rPr>
                        <a:t>20</a:t>
                      </a:r>
                      <a:endParaRPr lang="en-US" sz="2000" dirty="0">
                        <a:effectLst/>
                        <a:latin typeface="Cambria"/>
                      </a:endParaRPr>
                    </a:p>
                  </a:txBody>
                  <a:tcPr marL="18676" marR="18676" marT="18676" marB="18676"/>
                </a:tc>
                <a:tc>
                  <a:txBody>
                    <a:bodyPr/>
                    <a:lstStyle/>
                    <a:p>
                      <a:pPr algn="ctr"/>
                      <a:r>
                        <a:rPr lang="en-US" sz="2000" dirty="0">
                          <a:effectLst/>
                        </a:rPr>
                        <a:t>160</a:t>
                      </a:r>
                      <a:endParaRPr lang="en-US" sz="2000" dirty="0">
                        <a:effectLst/>
                        <a:latin typeface="Cambria"/>
                      </a:endParaRPr>
                    </a:p>
                  </a:txBody>
                  <a:tcPr marL="18676" marR="18676" marT="18676" marB="18676"/>
                </a:tc>
              </a:tr>
              <a:tr h="313266">
                <a:tc>
                  <a:txBody>
                    <a:bodyPr/>
                    <a:lstStyle/>
                    <a:p>
                      <a:pPr algn="ctr"/>
                      <a:r>
                        <a:rPr lang="en-US" sz="2000">
                          <a:effectLst/>
                        </a:rPr>
                        <a:t>E</a:t>
                      </a:r>
                      <a:endParaRPr lang="en-US" sz="2000">
                        <a:effectLst/>
                        <a:latin typeface="Cambria"/>
                      </a:endParaRPr>
                    </a:p>
                  </a:txBody>
                  <a:tcPr marL="18676" marR="18676" marT="18676" marB="18676"/>
                </a:tc>
                <a:tc>
                  <a:txBody>
                    <a:bodyPr/>
                    <a:lstStyle/>
                    <a:p>
                      <a:pPr algn="ctr"/>
                      <a:r>
                        <a:rPr lang="en-US" sz="2000">
                          <a:effectLst/>
                        </a:rPr>
                        <a:t>10</a:t>
                      </a:r>
                      <a:endParaRPr lang="en-US" sz="2000">
                        <a:effectLst/>
                        <a:latin typeface="Cambria"/>
                      </a:endParaRPr>
                    </a:p>
                  </a:txBody>
                  <a:tcPr marL="18676" marR="18676" marT="18676" marB="18676"/>
                </a:tc>
                <a:tc>
                  <a:txBody>
                    <a:bodyPr/>
                    <a:lstStyle/>
                    <a:p>
                      <a:pPr algn="ctr"/>
                      <a:r>
                        <a:rPr lang="en-US" sz="2000" dirty="0">
                          <a:effectLst/>
                        </a:rPr>
                        <a:t>190</a:t>
                      </a:r>
                      <a:endParaRPr lang="en-US" sz="2000" dirty="0">
                        <a:effectLst/>
                        <a:latin typeface="Cambria"/>
                      </a:endParaRPr>
                    </a:p>
                  </a:txBody>
                  <a:tcPr marL="18676" marR="18676" marT="18676" marB="18676"/>
                </a:tc>
              </a:tr>
              <a:tr h="313266">
                <a:tc>
                  <a:txBody>
                    <a:bodyPr/>
                    <a:lstStyle/>
                    <a:p>
                      <a:pPr algn="ctr"/>
                      <a:r>
                        <a:rPr lang="en-US" sz="2000">
                          <a:effectLst/>
                        </a:rPr>
                        <a:t>F</a:t>
                      </a:r>
                      <a:endParaRPr lang="en-US" sz="2000">
                        <a:effectLst/>
                        <a:latin typeface="Cambria"/>
                      </a:endParaRPr>
                    </a:p>
                  </a:txBody>
                  <a:tcPr marL="18676" marR="18676" marT="18676" marB="18676"/>
                </a:tc>
                <a:tc>
                  <a:txBody>
                    <a:bodyPr/>
                    <a:lstStyle/>
                    <a:p>
                      <a:pPr algn="ctr"/>
                      <a:r>
                        <a:rPr lang="en-US" sz="2000">
                          <a:effectLst/>
                        </a:rPr>
                        <a:t>0</a:t>
                      </a:r>
                      <a:endParaRPr lang="en-US" sz="2000">
                        <a:effectLst/>
                        <a:latin typeface="Cambria"/>
                      </a:endParaRPr>
                    </a:p>
                  </a:txBody>
                  <a:tcPr marL="18676" marR="18676" marT="18676" marB="18676"/>
                </a:tc>
                <a:tc>
                  <a:txBody>
                    <a:bodyPr/>
                    <a:lstStyle/>
                    <a:p>
                      <a:pPr algn="ctr"/>
                      <a:r>
                        <a:rPr lang="en-US" sz="2000" dirty="0">
                          <a:effectLst/>
                        </a:rPr>
                        <a:t>200</a:t>
                      </a:r>
                      <a:endParaRPr lang="en-US" sz="2000" dirty="0">
                        <a:effectLst/>
                        <a:latin typeface="Cambria"/>
                      </a:endParaRPr>
                    </a:p>
                  </a:txBody>
                  <a:tcPr marL="18676" marR="18676" marT="18676" marB="18676"/>
                </a:tc>
              </a:tr>
            </a:tbl>
          </a:graphicData>
        </a:graphic>
      </p:graphicFrame>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14</a:t>
            </a:fld>
            <a:endParaRPr lang="en-US"/>
          </a:p>
        </p:txBody>
      </p:sp>
    </p:spTree>
    <p:extLst>
      <p:ext uri="{BB962C8B-B14F-4D97-AF65-F5344CB8AC3E}">
        <p14:creationId xmlns:p14="http://schemas.microsoft.com/office/powerpoint/2010/main" val="73379958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609600"/>
          </a:xfrm>
        </p:spPr>
        <p:txBody>
          <a:bodyPr>
            <a:normAutofit fontScale="90000"/>
          </a:bodyPr>
          <a:lstStyle/>
          <a:p>
            <a:r>
              <a:rPr lang="en-US" dirty="0" smtClean="0"/>
              <a:t>Auctions</a:t>
            </a:r>
            <a:endParaRPr lang="en-US" dirty="0"/>
          </a:p>
        </p:txBody>
      </p:sp>
      <p:sp>
        <p:nvSpPr>
          <p:cNvPr id="3" name="Content Placeholder 2"/>
          <p:cNvSpPr>
            <a:spLocks noGrp="1"/>
          </p:cNvSpPr>
          <p:nvPr>
            <p:ph idx="1"/>
          </p:nvPr>
        </p:nvSpPr>
        <p:spPr>
          <a:xfrm>
            <a:off x="685800" y="1066800"/>
            <a:ext cx="7772400" cy="5029200"/>
          </a:xfrm>
        </p:spPr>
        <p:txBody>
          <a:bodyPr>
            <a:normAutofit fontScale="92500"/>
          </a:bodyPr>
          <a:lstStyle/>
          <a:p>
            <a:r>
              <a:rPr lang="en-US" dirty="0" smtClean="0"/>
              <a:t>Vickrey 1961 independent value first price sealed bid auction: empirical work yields overbidding relative to risk neutral prediction</a:t>
            </a:r>
          </a:p>
          <a:p>
            <a:r>
              <a:rPr lang="en-US" dirty="0" err="1" smtClean="0"/>
              <a:t>CRRAM</a:t>
            </a:r>
            <a:r>
              <a:rPr lang="en-US" dirty="0" smtClean="0"/>
              <a:t> (Cox et al. 1988): modification to allow for risk aversion as explanation of overbidding: mixed results </a:t>
            </a:r>
          </a:p>
          <a:p>
            <a:r>
              <a:rPr lang="en-US" dirty="0" smtClean="0"/>
              <a:t>Kagel and Levin 1993: third price sealed bid auction to estimate coefficient of relative risk aversion: risk aversion with n = 5; risk seeking for n = 10</a:t>
            </a:r>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15</a:t>
            </a:fld>
            <a:endParaRPr lang="en-US"/>
          </a:p>
        </p:txBody>
      </p:sp>
    </p:spTree>
    <p:extLst>
      <p:ext uri="{BB962C8B-B14F-4D97-AF65-F5344CB8AC3E}">
        <p14:creationId xmlns:p14="http://schemas.microsoft.com/office/powerpoint/2010/main" val="136049727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762000"/>
          </a:xfrm>
        </p:spPr>
        <p:txBody>
          <a:bodyPr>
            <a:normAutofit fontScale="90000"/>
          </a:bodyPr>
          <a:lstStyle/>
          <a:p>
            <a:r>
              <a:rPr lang="en-US" sz="3600" dirty="0" smtClean="0"/>
              <a:t>Becker-</a:t>
            </a:r>
            <a:r>
              <a:rPr lang="en-US" sz="3600" dirty="0" err="1" smtClean="0"/>
              <a:t>DeGroot</a:t>
            </a:r>
            <a:r>
              <a:rPr lang="en-US" sz="3600" dirty="0" smtClean="0"/>
              <a:t>-</a:t>
            </a:r>
            <a:r>
              <a:rPr lang="en-US" sz="3600" dirty="0" err="1" smtClean="0"/>
              <a:t>Marschak</a:t>
            </a:r>
            <a:r>
              <a:rPr lang="en-US" sz="3600" dirty="0" smtClean="0"/>
              <a:t> (1964) Procedure</a:t>
            </a:r>
            <a:endParaRPr lang="en-US" dirty="0"/>
          </a:p>
        </p:txBody>
      </p:sp>
      <p:sp>
        <p:nvSpPr>
          <p:cNvPr id="3" name="Content Placeholder 2"/>
          <p:cNvSpPr>
            <a:spLocks noGrp="1"/>
          </p:cNvSpPr>
          <p:nvPr>
            <p:ph idx="1"/>
          </p:nvPr>
        </p:nvSpPr>
        <p:spPr>
          <a:xfrm>
            <a:off x="685800" y="1371600"/>
            <a:ext cx="7772400" cy="4724400"/>
          </a:xfrm>
        </p:spPr>
        <p:txBody>
          <a:bodyPr>
            <a:normAutofit lnSpcReduction="10000"/>
          </a:bodyPr>
          <a:lstStyle/>
          <a:p>
            <a:r>
              <a:rPr lang="en-US" sz="2800" dirty="0" smtClean="0"/>
              <a:t>A special case of second-price auction pitting a lottery-endowed single subject (who submits an ask) against a robotic bidder generating random bids</a:t>
            </a:r>
          </a:p>
          <a:p>
            <a:r>
              <a:rPr lang="en-US" sz="2800" dirty="0" smtClean="0"/>
              <a:t>If bid exceeds the ask, subject sells at the bid price</a:t>
            </a:r>
          </a:p>
          <a:p>
            <a:r>
              <a:rPr lang="en-US" sz="2800" dirty="0" smtClean="0"/>
              <a:t>Otherwise, subject plays the lottery</a:t>
            </a:r>
          </a:p>
          <a:p>
            <a:r>
              <a:rPr lang="en-US" sz="2800" dirty="0" smtClean="0"/>
              <a:t>Harrison 1986, James 2011, Kachelmeier and Shehata 1992: different implementations and institutions yield estimated coefficients that imply risk aversion or risk seeking behavior</a:t>
            </a:r>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16</a:t>
            </a:fld>
            <a:endParaRPr lang="en-US"/>
          </a:p>
        </p:txBody>
      </p:sp>
    </p:spTree>
    <p:extLst>
      <p:ext uri="{BB962C8B-B14F-4D97-AF65-F5344CB8AC3E}">
        <p14:creationId xmlns:p14="http://schemas.microsoft.com/office/powerpoint/2010/main" val="95703758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914400"/>
          </a:xfrm>
        </p:spPr>
        <p:txBody>
          <a:bodyPr/>
          <a:lstStyle/>
          <a:p>
            <a:r>
              <a:rPr lang="en-US" dirty="0" smtClean="0"/>
              <a:t>Holt-</a:t>
            </a:r>
            <a:r>
              <a:rPr lang="en-US" dirty="0" err="1" smtClean="0"/>
              <a:t>Laury</a:t>
            </a:r>
            <a:r>
              <a:rPr lang="en-US" dirty="0" smtClean="0"/>
              <a:t> Procedure</a:t>
            </a:r>
            <a:endParaRPr lang="en-US" dirty="0"/>
          </a:p>
        </p:txBody>
      </p:sp>
      <p:sp>
        <p:nvSpPr>
          <p:cNvPr id="6" name="Content Placeholder 5"/>
          <p:cNvSpPr>
            <a:spLocks noGrp="1"/>
          </p:cNvSpPr>
          <p:nvPr>
            <p:ph sz="half" idx="1"/>
          </p:nvPr>
        </p:nvSpPr>
        <p:spPr>
          <a:xfrm>
            <a:off x="685800" y="1447800"/>
            <a:ext cx="3810000" cy="4648200"/>
          </a:xfrm>
        </p:spPr>
        <p:txBody>
          <a:bodyPr/>
          <a:lstStyle/>
          <a:p>
            <a:r>
              <a:rPr lang="en-US" sz="2000" dirty="0" smtClean="0"/>
              <a:t>Choose left or right column in each row</a:t>
            </a:r>
          </a:p>
          <a:p>
            <a:r>
              <a:rPr lang="en-US" sz="2000" dirty="0" smtClean="0"/>
              <a:t>Should switch only once (row 5 if risk neutral; above risk seeking)</a:t>
            </a:r>
          </a:p>
          <a:p>
            <a:r>
              <a:rPr lang="en-US" sz="2000" dirty="0" smtClean="0"/>
              <a:t>But 28% multiple switches (in </a:t>
            </a:r>
            <a:r>
              <a:rPr lang="en-US" sz="2000" dirty="0" err="1" smtClean="0"/>
              <a:t>Laury</a:t>
            </a:r>
            <a:r>
              <a:rPr lang="en-US" sz="2000" dirty="0" smtClean="0"/>
              <a:t>-Holt 2008)</a:t>
            </a:r>
          </a:p>
          <a:p>
            <a:r>
              <a:rPr lang="en-US" sz="2000" dirty="0" smtClean="0"/>
              <a:t>Bosch-</a:t>
            </a:r>
            <a:r>
              <a:rPr lang="en-US" sz="2000" dirty="0" err="1" smtClean="0"/>
              <a:t>Domenech</a:t>
            </a:r>
            <a:r>
              <a:rPr lang="en-US" sz="2000" dirty="0" smtClean="0"/>
              <a:t> Silvestre 2006: estimate depends on # of rows</a:t>
            </a:r>
          </a:p>
          <a:p>
            <a:r>
              <a:rPr lang="en-US" sz="2000" dirty="0" smtClean="0"/>
              <a:t>Levy-</a:t>
            </a:r>
            <a:r>
              <a:rPr lang="en-US" sz="2000" dirty="0" err="1" smtClean="0"/>
              <a:t>Garbboua</a:t>
            </a:r>
            <a:r>
              <a:rPr lang="en-US" sz="2000" dirty="0" smtClean="0"/>
              <a:t> et al. 2012 and Taylor 2013: dependence of results on various procedural details</a:t>
            </a:r>
          </a:p>
          <a:p>
            <a:endParaRPr lang="en-US" dirty="0" smtClean="0"/>
          </a:p>
          <a:p>
            <a:endParaRPr lang="en-US" dirty="0" smtClean="0"/>
          </a:p>
        </p:txBody>
      </p:sp>
      <p:graphicFrame>
        <p:nvGraphicFramePr>
          <p:cNvPr id="8" name="Content Placeholder 7"/>
          <p:cNvGraphicFramePr>
            <a:graphicFrameLocks noGrp="1"/>
          </p:cNvGraphicFramePr>
          <p:nvPr>
            <p:ph sz="half" idx="2"/>
            <p:extLst>
              <p:ext uri="{D42A27DB-BD31-4B8C-83A1-F6EECF244321}">
                <p14:modId xmlns:p14="http://schemas.microsoft.com/office/powerpoint/2010/main" val="2892653877"/>
              </p:ext>
            </p:extLst>
          </p:nvPr>
        </p:nvGraphicFramePr>
        <p:xfrm>
          <a:off x="4495799" y="1280850"/>
          <a:ext cx="4648199" cy="4548449"/>
        </p:xfrm>
        <a:graphic>
          <a:graphicData uri="http://schemas.openxmlformats.org/drawingml/2006/table">
            <a:tbl>
              <a:tblPr firstRow="1" firstCol="1" bandRow="1" bandCol="1">
                <a:tableStyleId>{5C22544A-7EE6-4342-B048-85BDC9FD1C3A}</a:tableStyleId>
              </a:tblPr>
              <a:tblGrid>
                <a:gridCol w="2243959"/>
                <a:gridCol w="160282"/>
                <a:gridCol w="2243958"/>
              </a:tblGrid>
              <a:tr h="412173">
                <a:tc>
                  <a:txBody>
                    <a:bodyPr/>
                    <a:lstStyle/>
                    <a:p>
                      <a:pPr algn="ctr"/>
                      <a:r>
                        <a:rPr lang="en-US" sz="1400" dirty="0">
                          <a:solidFill>
                            <a:schemeClr val="bg2"/>
                          </a:solidFill>
                          <a:effectLst/>
                        </a:rPr>
                        <a:t>Option A</a:t>
                      </a:r>
                      <a:endParaRPr lang="en-US" sz="1400" dirty="0">
                        <a:solidFill>
                          <a:schemeClr val="bg2"/>
                        </a:solidFill>
                        <a:effectLst/>
                        <a:latin typeface="Cambria"/>
                      </a:endParaRPr>
                    </a:p>
                  </a:txBody>
                  <a:tcPr marL="46463" marR="46463" marT="0" marB="0"/>
                </a:tc>
                <a:tc>
                  <a:txBody>
                    <a:bodyPr/>
                    <a:lstStyle/>
                    <a:p>
                      <a:pPr algn="ctr"/>
                      <a:r>
                        <a:rPr lang="en-US" sz="1400" dirty="0">
                          <a:effectLst/>
                        </a:rPr>
                        <a:t> </a:t>
                      </a:r>
                      <a:endParaRPr lang="en-US" sz="1400" dirty="0">
                        <a:effectLst/>
                        <a:latin typeface="Cambria"/>
                      </a:endParaRPr>
                    </a:p>
                  </a:txBody>
                  <a:tcPr marL="46463" marR="46463" marT="0" marB="0"/>
                </a:tc>
                <a:tc>
                  <a:txBody>
                    <a:bodyPr/>
                    <a:lstStyle/>
                    <a:p>
                      <a:pPr algn="ctr"/>
                      <a:r>
                        <a:rPr lang="en-US" sz="1400" dirty="0">
                          <a:solidFill>
                            <a:schemeClr val="bg2"/>
                          </a:solidFill>
                          <a:effectLst/>
                        </a:rPr>
                        <a:t>Option B</a:t>
                      </a:r>
                      <a:endParaRPr lang="en-US" sz="1400" dirty="0">
                        <a:solidFill>
                          <a:schemeClr val="bg2"/>
                        </a:solidFill>
                        <a:effectLst/>
                        <a:latin typeface="Cambria"/>
                      </a:endParaRPr>
                    </a:p>
                  </a:txBody>
                  <a:tcPr marL="46463" marR="46463" marT="0" marB="0"/>
                </a:tc>
              </a:tr>
              <a:tr h="412173">
                <a:tc>
                  <a:txBody>
                    <a:bodyPr/>
                    <a:lstStyle/>
                    <a:p>
                      <a:pPr>
                        <a:tabLst>
                          <a:tab pos="1828800" algn="r"/>
                        </a:tabLst>
                      </a:pPr>
                      <a:r>
                        <a:rPr lang="en-US" sz="1400" dirty="0" smtClean="0">
                          <a:solidFill>
                            <a:schemeClr val="bg2"/>
                          </a:solidFill>
                          <a:effectLst/>
                        </a:rPr>
                        <a:t>1/10 </a:t>
                      </a:r>
                      <a:r>
                        <a:rPr lang="en-US" sz="1400" dirty="0">
                          <a:solidFill>
                            <a:schemeClr val="bg2"/>
                          </a:solidFill>
                          <a:effectLst/>
                        </a:rPr>
                        <a:t>of $2.00,  9/10 of $1.60</a:t>
                      </a:r>
                      <a:endParaRPr lang="en-US" sz="1400" dirty="0">
                        <a:solidFill>
                          <a:schemeClr val="bg2"/>
                        </a:solidFill>
                        <a:effectLst/>
                        <a:latin typeface="Cambria"/>
                      </a:endParaRPr>
                    </a:p>
                  </a:txBody>
                  <a:tcPr marL="46463" marR="46463" marT="0" marB="0"/>
                </a:tc>
                <a:tc>
                  <a:txBody>
                    <a:bodyPr/>
                    <a:lstStyle/>
                    <a:p>
                      <a:pPr>
                        <a:tabLst>
                          <a:tab pos="1828800" algn="r"/>
                        </a:tabLst>
                      </a:pPr>
                      <a:r>
                        <a:rPr lang="en-US" sz="1400">
                          <a:effectLst/>
                        </a:rPr>
                        <a:t> </a:t>
                      </a:r>
                      <a:endParaRPr lang="en-US" sz="1400">
                        <a:effectLst/>
                        <a:latin typeface="Cambria"/>
                      </a:endParaRPr>
                    </a:p>
                  </a:txBody>
                  <a:tcPr marL="46463" marR="46463" marT="0" marB="0"/>
                </a:tc>
                <a:tc>
                  <a:txBody>
                    <a:bodyPr/>
                    <a:lstStyle/>
                    <a:p>
                      <a:pPr>
                        <a:tabLst>
                          <a:tab pos="1828800" algn="r"/>
                        </a:tabLst>
                      </a:pPr>
                      <a:r>
                        <a:rPr lang="en-US" sz="1400">
                          <a:effectLst/>
                        </a:rPr>
                        <a:t>	1/10 of $3.85,  9/10 of $0.10</a:t>
                      </a:r>
                      <a:endParaRPr lang="en-US" sz="1400">
                        <a:effectLst/>
                        <a:latin typeface="Cambria"/>
                      </a:endParaRPr>
                    </a:p>
                  </a:txBody>
                  <a:tcPr marL="46463" marR="46463" marT="0" marB="0"/>
                </a:tc>
              </a:tr>
              <a:tr h="412173">
                <a:tc>
                  <a:txBody>
                    <a:bodyPr/>
                    <a:lstStyle/>
                    <a:p>
                      <a:pPr>
                        <a:tabLst>
                          <a:tab pos="1828800" algn="r"/>
                        </a:tabLst>
                      </a:pPr>
                      <a:r>
                        <a:rPr lang="en-US" sz="1400" dirty="0" smtClean="0">
                          <a:solidFill>
                            <a:schemeClr val="bg2"/>
                          </a:solidFill>
                          <a:effectLst/>
                        </a:rPr>
                        <a:t>2/10 </a:t>
                      </a:r>
                      <a:r>
                        <a:rPr lang="en-US" sz="1400" dirty="0">
                          <a:solidFill>
                            <a:schemeClr val="bg2"/>
                          </a:solidFill>
                          <a:effectLst/>
                        </a:rPr>
                        <a:t>of $2.00,  8/10 of $1.60</a:t>
                      </a:r>
                      <a:endParaRPr lang="en-US" sz="1400" dirty="0">
                        <a:solidFill>
                          <a:schemeClr val="bg2"/>
                        </a:solidFill>
                        <a:effectLst/>
                        <a:latin typeface="Cambria"/>
                      </a:endParaRPr>
                    </a:p>
                  </a:txBody>
                  <a:tcPr marL="46463" marR="46463" marT="0" marB="0"/>
                </a:tc>
                <a:tc>
                  <a:txBody>
                    <a:bodyPr/>
                    <a:lstStyle/>
                    <a:p>
                      <a:pPr>
                        <a:tabLst>
                          <a:tab pos="1828800" algn="r"/>
                        </a:tabLst>
                      </a:pPr>
                      <a:r>
                        <a:rPr lang="en-US" sz="1400">
                          <a:effectLst/>
                        </a:rPr>
                        <a:t> </a:t>
                      </a:r>
                      <a:endParaRPr lang="en-US" sz="1400">
                        <a:effectLst/>
                        <a:latin typeface="Cambria"/>
                      </a:endParaRPr>
                    </a:p>
                  </a:txBody>
                  <a:tcPr marL="46463" marR="46463" marT="0" marB="0"/>
                </a:tc>
                <a:tc>
                  <a:txBody>
                    <a:bodyPr/>
                    <a:lstStyle/>
                    <a:p>
                      <a:pPr>
                        <a:tabLst>
                          <a:tab pos="1828800" algn="r"/>
                        </a:tabLst>
                      </a:pPr>
                      <a:r>
                        <a:rPr lang="en-US" sz="1400">
                          <a:effectLst/>
                        </a:rPr>
                        <a:t>	2/10 of $3.85,  8/10 of $0.10</a:t>
                      </a:r>
                      <a:endParaRPr lang="en-US" sz="1400">
                        <a:effectLst/>
                        <a:latin typeface="Cambria"/>
                      </a:endParaRPr>
                    </a:p>
                  </a:txBody>
                  <a:tcPr marL="46463" marR="46463" marT="0" marB="0"/>
                </a:tc>
              </a:tr>
              <a:tr h="412173">
                <a:tc>
                  <a:txBody>
                    <a:bodyPr/>
                    <a:lstStyle/>
                    <a:p>
                      <a:pPr>
                        <a:tabLst>
                          <a:tab pos="1828800" algn="r"/>
                        </a:tabLst>
                      </a:pPr>
                      <a:r>
                        <a:rPr lang="en-US" sz="1400" dirty="0" smtClean="0">
                          <a:solidFill>
                            <a:schemeClr val="bg2"/>
                          </a:solidFill>
                          <a:effectLst/>
                        </a:rPr>
                        <a:t>3/10 </a:t>
                      </a:r>
                      <a:r>
                        <a:rPr lang="en-US" sz="1400" dirty="0">
                          <a:solidFill>
                            <a:schemeClr val="bg2"/>
                          </a:solidFill>
                          <a:effectLst/>
                        </a:rPr>
                        <a:t>of $2.00,  7/10 of $1.60</a:t>
                      </a:r>
                      <a:endParaRPr lang="en-US" sz="1400" dirty="0">
                        <a:solidFill>
                          <a:schemeClr val="bg2"/>
                        </a:solidFill>
                        <a:effectLst/>
                        <a:latin typeface="Cambria"/>
                      </a:endParaRPr>
                    </a:p>
                  </a:txBody>
                  <a:tcPr marL="46463" marR="46463" marT="0" marB="0"/>
                </a:tc>
                <a:tc>
                  <a:txBody>
                    <a:bodyPr/>
                    <a:lstStyle/>
                    <a:p>
                      <a:pPr>
                        <a:tabLst>
                          <a:tab pos="1828800" algn="r"/>
                        </a:tabLst>
                      </a:pPr>
                      <a:r>
                        <a:rPr lang="en-US" sz="1400" dirty="0">
                          <a:effectLst/>
                        </a:rPr>
                        <a:t> </a:t>
                      </a:r>
                      <a:endParaRPr lang="en-US" sz="1400" dirty="0">
                        <a:effectLst/>
                        <a:latin typeface="Cambria"/>
                      </a:endParaRPr>
                    </a:p>
                  </a:txBody>
                  <a:tcPr marL="46463" marR="46463" marT="0" marB="0"/>
                </a:tc>
                <a:tc>
                  <a:txBody>
                    <a:bodyPr/>
                    <a:lstStyle/>
                    <a:p>
                      <a:pPr>
                        <a:tabLst>
                          <a:tab pos="1828800" algn="r"/>
                        </a:tabLst>
                      </a:pPr>
                      <a:r>
                        <a:rPr lang="en-US" sz="1400">
                          <a:effectLst/>
                        </a:rPr>
                        <a:t>	3/10 of $3.85,  7/10 of $0.10</a:t>
                      </a:r>
                      <a:endParaRPr lang="en-US" sz="1400">
                        <a:effectLst/>
                        <a:latin typeface="Cambria"/>
                      </a:endParaRPr>
                    </a:p>
                  </a:txBody>
                  <a:tcPr marL="46463" marR="46463" marT="0" marB="0"/>
                </a:tc>
              </a:tr>
              <a:tr h="412173">
                <a:tc>
                  <a:txBody>
                    <a:bodyPr/>
                    <a:lstStyle/>
                    <a:p>
                      <a:pPr>
                        <a:tabLst>
                          <a:tab pos="1828800" algn="r"/>
                        </a:tabLst>
                      </a:pPr>
                      <a:r>
                        <a:rPr lang="en-US" sz="1400" dirty="0">
                          <a:solidFill>
                            <a:schemeClr val="bg2"/>
                          </a:solidFill>
                          <a:effectLst/>
                        </a:rPr>
                        <a:t>	4/10 of $2.00,  6/10 of $1.60</a:t>
                      </a:r>
                      <a:endParaRPr lang="en-US" sz="1400" dirty="0">
                        <a:solidFill>
                          <a:schemeClr val="bg2"/>
                        </a:solidFill>
                        <a:effectLst/>
                        <a:latin typeface="Cambria"/>
                      </a:endParaRPr>
                    </a:p>
                  </a:txBody>
                  <a:tcPr marL="46463" marR="46463" marT="0" marB="0"/>
                </a:tc>
                <a:tc>
                  <a:txBody>
                    <a:bodyPr/>
                    <a:lstStyle/>
                    <a:p>
                      <a:pPr>
                        <a:tabLst>
                          <a:tab pos="1828800" algn="r"/>
                        </a:tabLst>
                      </a:pPr>
                      <a:r>
                        <a:rPr lang="en-US" sz="1400" dirty="0">
                          <a:effectLst/>
                        </a:rPr>
                        <a:t> </a:t>
                      </a:r>
                      <a:endParaRPr lang="en-US" sz="1400" dirty="0">
                        <a:effectLst/>
                        <a:latin typeface="Cambria"/>
                      </a:endParaRPr>
                    </a:p>
                  </a:txBody>
                  <a:tcPr marL="46463" marR="46463" marT="0" marB="0"/>
                </a:tc>
                <a:tc>
                  <a:txBody>
                    <a:bodyPr/>
                    <a:lstStyle/>
                    <a:p>
                      <a:pPr>
                        <a:tabLst>
                          <a:tab pos="1828800" algn="r"/>
                        </a:tabLst>
                      </a:pPr>
                      <a:r>
                        <a:rPr lang="en-US" sz="1400">
                          <a:effectLst/>
                        </a:rPr>
                        <a:t>	4/10 of $3.85,  6/10 of $0.10</a:t>
                      </a:r>
                      <a:endParaRPr lang="en-US" sz="1400">
                        <a:effectLst/>
                        <a:latin typeface="Cambria"/>
                      </a:endParaRPr>
                    </a:p>
                  </a:txBody>
                  <a:tcPr marL="46463" marR="46463" marT="0" marB="0"/>
                </a:tc>
              </a:tr>
              <a:tr h="412173">
                <a:tc>
                  <a:txBody>
                    <a:bodyPr/>
                    <a:lstStyle/>
                    <a:p>
                      <a:pPr>
                        <a:tabLst>
                          <a:tab pos="1828800" algn="r"/>
                        </a:tabLst>
                      </a:pPr>
                      <a:r>
                        <a:rPr lang="en-US" sz="1400" dirty="0">
                          <a:solidFill>
                            <a:schemeClr val="bg2"/>
                          </a:solidFill>
                          <a:effectLst/>
                        </a:rPr>
                        <a:t>	5/10 of $2.00,  5/10 of $1.60</a:t>
                      </a:r>
                      <a:endParaRPr lang="en-US" sz="1400" dirty="0">
                        <a:solidFill>
                          <a:schemeClr val="bg2"/>
                        </a:solidFill>
                        <a:effectLst/>
                        <a:latin typeface="Cambria"/>
                      </a:endParaRPr>
                    </a:p>
                  </a:txBody>
                  <a:tcPr marL="46463" marR="46463" marT="0" marB="0"/>
                </a:tc>
                <a:tc>
                  <a:txBody>
                    <a:bodyPr/>
                    <a:lstStyle/>
                    <a:p>
                      <a:pPr>
                        <a:tabLst>
                          <a:tab pos="1828800" algn="r"/>
                        </a:tabLst>
                      </a:pPr>
                      <a:r>
                        <a:rPr lang="en-US" sz="1400" dirty="0">
                          <a:effectLst/>
                        </a:rPr>
                        <a:t> </a:t>
                      </a:r>
                      <a:endParaRPr lang="en-US" sz="1400" dirty="0">
                        <a:effectLst/>
                        <a:latin typeface="Cambria"/>
                      </a:endParaRPr>
                    </a:p>
                  </a:txBody>
                  <a:tcPr marL="46463" marR="46463" marT="0" marB="0"/>
                </a:tc>
                <a:tc>
                  <a:txBody>
                    <a:bodyPr/>
                    <a:lstStyle/>
                    <a:p>
                      <a:pPr>
                        <a:tabLst>
                          <a:tab pos="1828800" algn="r"/>
                        </a:tabLst>
                      </a:pPr>
                      <a:r>
                        <a:rPr lang="en-US" sz="1400">
                          <a:effectLst/>
                        </a:rPr>
                        <a:t>	5/10 of $3.85,  5/10 of $0.10</a:t>
                      </a:r>
                      <a:endParaRPr lang="en-US" sz="1400">
                        <a:effectLst/>
                        <a:latin typeface="Cambria"/>
                      </a:endParaRPr>
                    </a:p>
                  </a:txBody>
                  <a:tcPr marL="46463" marR="46463" marT="0" marB="0"/>
                </a:tc>
              </a:tr>
              <a:tr h="412173">
                <a:tc>
                  <a:txBody>
                    <a:bodyPr/>
                    <a:lstStyle/>
                    <a:p>
                      <a:pPr>
                        <a:tabLst>
                          <a:tab pos="1828800" algn="r"/>
                        </a:tabLst>
                      </a:pPr>
                      <a:r>
                        <a:rPr lang="en-US" sz="1400" dirty="0">
                          <a:solidFill>
                            <a:schemeClr val="bg2"/>
                          </a:solidFill>
                          <a:effectLst/>
                        </a:rPr>
                        <a:t>	6/10 of $2.00,  4/10 of $1.60</a:t>
                      </a:r>
                      <a:endParaRPr lang="en-US" sz="1400" dirty="0">
                        <a:solidFill>
                          <a:schemeClr val="bg2"/>
                        </a:solidFill>
                        <a:effectLst/>
                        <a:latin typeface="Cambria"/>
                      </a:endParaRPr>
                    </a:p>
                  </a:txBody>
                  <a:tcPr marL="46463" marR="46463" marT="0" marB="0"/>
                </a:tc>
                <a:tc>
                  <a:txBody>
                    <a:bodyPr/>
                    <a:lstStyle/>
                    <a:p>
                      <a:pPr>
                        <a:tabLst>
                          <a:tab pos="1828800" algn="r"/>
                        </a:tabLst>
                      </a:pPr>
                      <a:r>
                        <a:rPr lang="en-US" sz="1400" dirty="0">
                          <a:effectLst/>
                        </a:rPr>
                        <a:t> </a:t>
                      </a:r>
                      <a:endParaRPr lang="en-US" sz="1400" dirty="0">
                        <a:effectLst/>
                        <a:latin typeface="Cambria"/>
                      </a:endParaRPr>
                    </a:p>
                  </a:txBody>
                  <a:tcPr marL="46463" marR="46463" marT="0" marB="0"/>
                </a:tc>
                <a:tc>
                  <a:txBody>
                    <a:bodyPr/>
                    <a:lstStyle/>
                    <a:p>
                      <a:pPr>
                        <a:tabLst>
                          <a:tab pos="1828800" algn="r"/>
                        </a:tabLst>
                      </a:pPr>
                      <a:r>
                        <a:rPr lang="en-US" sz="1400">
                          <a:effectLst/>
                        </a:rPr>
                        <a:t>	6/10 of $3.85,  4/10 of $0.10</a:t>
                      </a:r>
                      <a:endParaRPr lang="en-US" sz="1400">
                        <a:effectLst/>
                        <a:latin typeface="Cambria"/>
                      </a:endParaRPr>
                    </a:p>
                  </a:txBody>
                  <a:tcPr marL="46463" marR="46463" marT="0" marB="0"/>
                </a:tc>
              </a:tr>
              <a:tr h="412173">
                <a:tc>
                  <a:txBody>
                    <a:bodyPr/>
                    <a:lstStyle/>
                    <a:p>
                      <a:pPr>
                        <a:tabLst>
                          <a:tab pos="1828800" algn="r"/>
                        </a:tabLst>
                      </a:pPr>
                      <a:r>
                        <a:rPr lang="en-US" sz="1400" dirty="0">
                          <a:solidFill>
                            <a:schemeClr val="bg2"/>
                          </a:solidFill>
                          <a:effectLst/>
                        </a:rPr>
                        <a:t>	7/10 of $2.00,  3/10 of $1.60</a:t>
                      </a:r>
                      <a:endParaRPr lang="en-US" sz="1400" dirty="0">
                        <a:solidFill>
                          <a:schemeClr val="bg2"/>
                        </a:solidFill>
                        <a:effectLst/>
                        <a:latin typeface="Cambria"/>
                      </a:endParaRPr>
                    </a:p>
                  </a:txBody>
                  <a:tcPr marL="46463" marR="46463" marT="0" marB="0"/>
                </a:tc>
                <a:tc>
                  <a:txBody>
                    <a:bodyPr/>
                    <a:lstStyle/>
                    <a:p>
                      <a:pPr>
                        <a:tabLst>
                          <a:tab pos="1828800" algn="r"/>
                        </a:tabLst>
                      </a:pPr>
                      <a:r>
                        <a:rPr lang="en-US" sz="1400" dirty="0">
                          <a:effectLst/>
                        </a:rPr>
                        <a:t> </a:t>
                      </a:r>
                      <a:endParaRPr lang="en-US" sz="1400" dirty="0">
                        <a:effectLst/>
                        <a:latin typeface="Cambria"/>
                      </a:endParaRPr>
                    </a:p>
                  </a:txBody>
                  <a:tcPr marL="46463" marR="46463" marT="0" marB="0"/>
                </a:tc>
                <a:tc>
                  <a:txBody>
                    <a:bodyPr/>
                    <a:lstStyle/>
                    <a:p>
                      <a:pPr>
                        <a:tabLst>
                          <a:tab pos="1828800" algn="r"/>
                        </a:tabLst>
                      </a:pPr>
                      <a:r>
                        <a:rPr lang="en-US" sz="1400" dirty="0">
                          <a:effectLst/>
                        </a:rPr>
                        <a:t>	7/10 of $3.85,  3/10 of $0.10</a:t>
                      </a:r>
                      <a:endParaRPr lang="en-US" sz="1400" dirty="0">
                        <a:effectLst/>
                        <a:latin typeface="Cambria"/>
                      </a:endParaRPr>
                    </a:p>
                  </a:txBody>
                  <a:tcPr marL="46463" marR="46463" marT="0" marB="0"/>
                </a:tc>
              </a:tr>
              <a:tr h="412173">
                <a:tc>
                  <a:txBody>
                    <a:bodyPr/>
                    <a:lstStyle/>
                    <a:p>
                      <a:pPr>
                        <a:tabLst>
                          <a:tab pos="1828800" algn="r"/>
                        </a:tabLst>
                      </a:pPr>
                      <a:r>
                        <a:rPr lang="en-US" sz="1400" dirty="0">
                          <a:solidFill>
                            <a:schemeClr val="bg2"/>
                          </a:solidFill>
                          <a:effectLst/>
                        </a:rPr>
                        <a:t>	8/10 of $2.00,  2/10 of $1.60</a:t>
                      </a:r>
                      <a:endParaRPr lang="en-US" sz="1400" dirty="0">
                        <a:solidFill>
                          <a:schemeClr val="bg2"/>
                        </a:solidFill>
                        <a:effectLst/>
                        <a:latin typeface="Cambria"/>
                      </a:endParaRPr>
                    </a:p>
                  </a:txBody>
                  <a:tcPr marL="46463" marR="46463" marT="0" marB="0"/>
                </a:tc>
                <a:tc>
                  <a:txBody>
                    <a:bodyPr/>
                    <a:lstStyle/>
                    <a:p>
                      <a:pPr>
                        <a:tabLst>
                          <a:tab pos="1828800" algn="r"/>
                        </a:tabLst>
                      </a:pPr>
                      <a:r>
                        <a:rPr lang="en-US" sz="1400" dirty="0">
                          <a:effectLst/>
                        </a:rPr>
                        <a:t> </a:t>
                      </a:r>
                      <a:endParaRPr lang="en-US" sz="1400" dirty="0">
                        <a:effectLst/>
                        <a:latin typeface="Cambria"/>
                      </a:endParaRPr>
                    </a:p>
                  </a:txBody>
                  <a:tcPr marL="46463" marR="46463" marT="0" marB="0"/>
                </a:tc>
                <a:tc>
                  <a:txBody>
                    <a:bodyPr/>
                    <a:lstStyle/>
                    <a:p>
                      <a:pPr>
                        <a:tabLst>
                          <a:tab pos="1828800" algn="r"/>
                        </a:tabLst>
                      </a:pPr>
                      <a:r>
                        <a:rPr lang="en-US" sz="1400" dirty="0">
                          <a:effectLst/>
                        </a:rPr>
                        <a:t>	8/10 of $3.85,  2/10 of $0.10</a:t>
                      </a:r>
                      <a:endParaRPr lang="en-US" sz="1400" dirty="0">
                        <a:effectLst/>
                        <a:latin typeface="Cambria"/>
                      </a:endParaRPr>
                    </a:p>
                  </a:txBody>
                  <a:tcPr marL="46463" marR="46463" marT="0" marB="0"/>
                </a:tc>
              </a:tr>
              <a:tr h="412173">
                <a:tc>
                  <a:txBody>
                    <a:bodyPr/>
                    <a:lstStyle/>
                    <a:p>
                      <a:pPr>
                        <a:tabLst>
                          <a:tab pos="1828800" algn="r"/>
                        </a:tabLst>
                      </a:pPr>
                      <a:r>
                        <a:rPr lang="en-US" sz="1400">
                          <a:solidFill>
                            <a:schemeClr val="bg2"/>
                          </a:solidFill>
                          <a:effectLst/>
                        </a:rPr>
                        <a:t>	9/10 of $2.00,  1/10 of $1.60</a:t>
                      </a:r>
                      <a:endParaRPr lang="en-US" sz="1400">
                        <a:solidFill>
                          <a:schemeClr val="bg2"/>
                        </a:solidFill>
                        <a:effectLst/>
                        <a:latin typeface="Cambria"/>
                      </a:endParaRPr>
                    </a:p>
                  </a:txBody>
                  <a:tcPr marL="46463" marR="46463" marT="0" marB="0"/>
                </a:tc>
                <a:tc>
                  <a:txBody>
                    <a:bodyPr/>
                    <a:lstStyle/>
                    <a:p>
                      <a:pPr>
                        <a:tabLst>
                          <a:tab pos="1828800" algn="r"/>
                        </a:tabLst>
                      </a:pPr>
                      <a:r>
                        <a:rPr lang="en-US" sz="1400" dirty="0">
                          <a:effectLst/>
                        </a:rPr>
                        <a:t> </a:t>
                      </a:r>
                      <a:endParaRPr lang="en-US" sz="1400" dirty="0">
                        <a:effectLst/>
                        <a:latin typeface="Cambria"/>
                      </a:endParaRPr>
                    </a:p>
                  </a:txBody>
                  <a:tcPr marL="46463" marR="46463" marT="0" marB="0"/>
                </a:tc>
                <a:tc>
                  <a:txBody>
                    <a:bodyPr/>
                    <a:lstStyle/>
                    <a:p>
                      <a:pPr>
                        <a:tabLst>
                          <a:tab pos="1828800" algn="r"/>
                        </a:tabLst>
                      </a:pPr>
                      <a:r>
                        <a:rPr lang="en-US" sz="1400" dirty="0">
                          <a:effectLst/>
                        </a:rPr>
                        <a:t>	9/10 of $3.85,  1/10 of $0.10</a:t>
                      </a:r>
                      <a:endParaRPr lang="en-US" sz="1400" dirty="0">
                        <a:effectLst/>
                        <a:latin typeface="Cambria"/>
                      </a:endParaRPr>
                    </a:p>
                  </a:txBody>
                  <a:tcPr marL="46463" marR="46463" marT="0" marB="0"/>
                </a:tc>
              </a:tr>
              <a:tr h="412173">
                <a:tc>
                  <a:txBody>
                    <a:bodyPr/>
                    <a:lstStyle/>
                    <a:p>
                      <a:pPr>
                        <a:tabLst>
                          <a:tab pos="1828800" algn="r"/>
                        </a:tabLst>
                      </a:pPr>
                      <a:r>
                        <a:rPr lang="en-US" sz="1400" dirty="0">
                          <a:solidFill>
                            <a:schemeClr val="bg2"/>
                          </a:solidFill>
                          <a:effectLst/>
                        </a:rPr>
                        <a:t>	10/10 of $2.00,  0/10 of $1.60</a:t>
                      </a:r>
                      <a:endParaRPr lang="en-US" sz="1400" dirty="0">
                        <a:solidFill>
                          <a:schemeClr val="bg2"/>
                        </a:solidFill>
                        <a:effectLst/>
                        <a:latin typeface="Cambria"/>
                      </a:endParaRPr>
                    </a:p>
                  </a:txBody>
                  <a:tcPr marL="46463" marR="46463" marT="0" marB="0"/>
                </a:tc>
                <a:tc>
                  <a:txBody>
                    <a:bodyPr/>
                    <a:lstStyle/>
                    <a:p>
                      <a:pPr>
                        <a:tabLst>
                          <a:tab pos="1828800" algn="r"/>
                        </a:tabLst>
                      </a:pPr>
                      <a:r>
                        <a:rPr lang="en-US" sz="1400" dirty="0">
                          <a:effectLst/>
                        </a:rPr>
                        <a:t> </a:t>
                      </a:r>
                      <a:endParaRPr lang="en-US" sz="1400" dirty="0">
                        <a:effectLst/>
                        <a:latin typeface="Cambria"/>
                      </a:endParaRPr>
                    </a:p>
                  </a:txBody>
                  <a:tcPr marL="46463" marR="46463" marT="0" marB="0"/>
                </a:tc>
                <a:tc>
                  <a:txBody>
                    <a:bodyPr/>
                    <a:lstStyle/>
                    <a:p>
                      <a:pPr>
                        <a:tabLst>
                          <a:tab pos="1828800" algn="r"/>
                        </a:tabLst>
                      </a:pPr>
                      <a:r>
                        <a:rPr lang="en-US" sz="1400" dirty="0">
                          <a:effectLst/>
                        </a:rPr>
                        <a:t>	10/10 of $3.85,  0/10 of $0.10</a:t>
                      </a:r>
                      <a:endParaRPr lang="en-US" sz="1400" dirty="0">
                        <a:effectLst/>
                        <a:latin typeface="Cambria"/>
                      </a:endParaRPr>
                    </a:p>
                  </a:txBody>
                  <a:tcPr marL="46463" marR="46463" marT="0" marB="0"/>
                </a:tc>
              </a:tr>
            </a:tbl>
          </a:graphicData>
        </a:graphic>
      </p:graphicFrame>
      <p:sp>
        <p:nvSpPr>
          <p:cNvPr id="4" name="Footer Placeholder 3"/>
          <p:cNvSpPr>
            <a:spLocks noGrp="1"/>
          </p:cNvSpPr>
          <p:nvPr>
            <p:ph type="ftr" sz="quarter" idx="11"/>
          </p:nvPr>
        </p:nvSpPr>
        <p:spPr/>
        <p:txBody>
          <a:bodyPr/>
          <a:lstStyle/>
          <a:p>
            <a:pPr>
              <a:defRPr/>
            </a:pPr>
            <a:r>
              <a:rPr lang="en-US" dirty="0" smtClean="0"/>
              <a:t>Empirical Failure of EU</a:t>
            </a:r>
            <a:endParaRPr lang="en-US" dirty="0"/>
          </a:p>
        </p:txBody>
      </p:sp>
      <p:sp>
        <p:nvSpPr>
          <p:cNvPr id="3" name="Slide Number Placeholder 2"/>
          <p:cNvSpPr>
            <a:spLocks noGrp="1"/>
          </p:cNvSpPr>
          <p:nvPr>
            <p:ph type="sldNum" sz="quarter" idx="12"/>
          </p:nvPr>
        </p:nvSpPr>
        <p:spPr/>
        <p:txBody>
          <a:bodyPr/>
          <a:lstStyle/>
          <a:p>
            <a:fld id="{61AD8ED0-5693-4FAF-9DE9-1698BB240556}" type="slidenum">
              <a:rPr lang="en-US" smtClean="0"/>
              <a:t>17</a:t>
            </a:fld>
            <a:endParaRPr lang="en-US"/>
          </a:p>
        </p:txBody>
      </p:sp>
    </p:spTree>
    <p:extLst>
      <p:ext uri="{BB962C8B-B14F-4D97-AF65-F5344CB8AC3E}">
        <p14:creationId xmlns:p14="http://schemas.microsoft.com/office/powerpoint/2010/main" val="81555766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533400"/>
          </a:xfrm>
        </p:spPr>
        <p:txBody>
          <a:bodyPr>
            <a:normAutofit fontScale="90000"/>
          </a:bodyPr>
          <a:lstStyle/>
          <a:p>
            <a:r>
              <a:rPr lang="en-US" dirty="0" smtClean="0"/>
              <a:t>Pie Chart Procedures</a:t>
            </a:r>
            <a:endParaRPr lang="en-US" dirty="0"/>
          </a:p>
        </p:txBody>
      </p:sp>
      <p:sp>
        <p:nvSpPr>
          <p:cNvPr id="3" name="Content Placeholder 2"/>
          <p:cNvSpPr>
            <a:spLocks noGrp="1"/>
          </p:cNvSpPr>
          <p:nvPr>
            <p:ph idx="1"/>
          </p:nvPr>
        </p:nvSpPr>
        <p:spPr>
          <a:xfrm>
            <a:off x="685800" y="1219200"/>
            <a:ext cx="7772400" cy="4876800"/>
          </a:xfrm>
        </p:spPr>
        <p:txBody>
          <a:bodyPr>
            <a:normAutofit lnSpcReduction="10000"/>
          </a:bodyPr>
          <a:lstStyle/>
          <a:p>
            <a:r>
              <a:rPr lang="en-US" dirty="0" smtClean="0"/>
              <a:t>Lotteries shown as pie charts, more transparent and intuitive</a:t>
            </a:r>
          </a:p>
          <a:p>
            <a:r>
              <a:rPr lang="en-US" dirty="0" smtClean="0"/>
              <a:t>Inconsistent results from Becker-</a:t>
            </a:r>
            <a:r>
              <a:rPr lang="en-US" dirty="0" err="1" smtClean="0"/>
              <a:t>DeGroot</a:t>
            </a:r>
            <a:r>
              <a:rPr lang="en-US" dirty="0" smtClean="0"/>
              <a:t>-</a:t>
            </a:r>
            <a:r>
              <a:rPr lang="en-US" dirty="0" err="1" smtClean="0"/>
              <a:t>Marschak</a:t>
            </a:r>
            <a:r>
              <a:rPr lang="en-US" dirty="0" smtClean="0"/>
              <a:t> and pie chart procedures Lichtenstein and </a:t>
            </a:r>
            <a:r>
              <a:rPr lang="en-US" dirty="0" err="1" smtClean="0"/>
              <a:t>Slovic</a:t>
            </a:r>
            <a:r>
              <a:rPr lang="en-US" dirty="0" smtClean="0"/>
              <a:t> 1971; </a:t>
            </a:r>
            <a:r>
              <a:rPr lang="en-US" dirty="0" err="1" smtClean="0"/>
              <a:t>Grether</a:t>
            </a:r>
            <a:r>
              <a:rPr lang="en-US" dirty="0" smtClean="0"/>
              <a:t> and Plott 1979</a:t>
            </a:r>
          </a:p>
          <a:p>
            <a:r>
              <a:rPr lang="en-US" dirty="0" smtClean="0"/>
              <a:t>Hey and </a:t>
            </a:r>
            <a:r>
              <a:rPr lang="en-US" dirty="0" err="1" smtClean="0"/>
              <a:t>Orne</a:t>
            </a:r>
            <a:r>
              <a:rPr lang="en-US" dirty="0" smtClean="0"/>
              <a:t> 1994: Inconsistent choices</a:t>
            </a:r>
          </a:p>
          <a:p>
            <a:r>
              <a:rPr lang="en-US" dirty="0" smtClean="0"/>
              <a:t>Results depend on the number of pie charts presented to subjects; Engle-</a:t>
            </a:r>
            <a:r>
              <a:rPr lang="en-US" dirty="0" err="1" smtClean="0"/>
              <a:t>Warnick</a:t>
            </a:r>
            <a:r>
              <a:rPr lang="en-US" dirty="0" smtClean="0"/>
              <a:t> et al. 2006</a:t>
            </a:r>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18</a:t>
            </a:fld>
            <a:endParaRPr lang="en-US"/>
          </a:p>
        </p:txBody>
      </p:sp>
    </p:spTree>
    <p:extLst>
      <p:ext uri="{BB962C8B-B14F-4D97-AF65-F5344CB8AC3E}">
        <p14:creationId xmlns:p14="http://schemas.microsoft.com/office/powerpoint/2010/main" val="57057777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685800"/>
          </a:xfrm>
        </p:spPr>
        <p:txBody>
          <a:bodyPr>
            <a:normAutofit/>
          </a:bodyPr>
          <a:lstStyle/>
          <a:p>
            <a:r>
              <a:rPr lang="en-US" sz="3600" dirty="0" smtClean="0"/>
              <a:t>Physiological Measurements: Hormones</a:t>
            </a:r>
            <a:endParaRPr lang="en-US" sz="3600" dirty="0"/>
          </a:p>
        </p:txBody>
      </p:sp>
      <p:sp>
        <p:nvSpPr>
          <p:cNvPr id="3" name="Content Placeholder 2"/>
          <p:cNvSpPr>
            <a:spLocks noGrp="1"/>
          </p:cNvSpPr>
          <p:nvPr>
            <p:ph idx="1"/>
          </p:nvPr>
        </p:nvSpPr>
        <p:spPr>
          <a:xfrm>
            <a:off x="685800" y="1066800"/>
            <a:ext cx="7772400" cy="5029200"/>
          </a:xfrm>
        </p:spPr>
        <p:txBody>
          <a:bodyPr>
            <a:normAutofit lnSpcReduction="10000"/>
          </a:bodyPr>
          <a:lstStyle/>
          <a:p>
            <a:r>
              <a:rPr lang="en-US" sz="2400" dirty="0" smtClean="0"/>
              <a:t>Harlow and Brown 1990: bidding behavior related to enzyme MAO for men, not women</a:t>
            </a:r>
          </a:p>
          <a:p>
            <a:r>
              <a:rPr lang="en-US" sz="2400" dirty="0" err="1" smtClean="0"/>
              <a:t>Sapienza</a:t>
            </a:r>
            <a:r>
              <a:rPr lang="en-US" sz="2400" dirty="0" smtClean="0"/>
              <a:t> et al. 2009: relationship between Holt-</a:t>
            </a:r>
            <a:r>
              <a:rPr lang="en-US" sz="2400" dirty="0" err="1" smtClean="0"/>
              <a:t>Laury</a:t>
            </a:r>
            <a:r>
              <a:rPr lang="en-US" sz="2400" dirty="0" smtClean="0"/>
              <a:t> estimates and salivary testosterone levels is highly conditional on gender and background hormone levels</a:t>
            </a:r>
          </a:p>
          <a:p>
            <a:r>
              <a:rPr lang="en-US" sz="2400" dirty="0" smtClean="0"/>
              <a:t>Mixed results from various other studies of risky choice and various hormones (cortisol, estradiol, </a:t>
            </a:r>
            <a:r>
              <a:rPr lang="en-US" sz="2400" dirty="0" err="1" smtClean="0"/>
              <a:t>progestorone</a:t>
            </a:r>
            <a:r>
              <a:rPr lang="en-US" sz="2400" dirty="0" smtClean="0"/>
              <a:t>), often mutually inconsistent</a:t>
            </a:r>
          </a:p>
          <a:p>
            <a:r>
              <a:rPr lang="en-US" sz="2400" dirty="0" smtClean="0"/>
              <a:t>Effect of pre-natal exposure to testosterone revealed in 2D:4D ratio: inconsistent results</a:t>
            </a:r>
          </a:p>
          <a:p>
            <a:r>
              <a:rPr lang="en-US" sz="2400" dirty="0" smtClean="0"/>
              <a:t>Biometric data tends to vary with time, raising new questions about interpretation of preferences and their stability and usefulness for prediction</a:t>
            </a:r>
          </a:p>
          <a:p>
            <a:endParaRPr lang="en-US" dirty="0" smtClean="0"/>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19</a:t>
            </a:fld>
            <a:endParaRPr lang="en-US"/>
          </a:p>
        </p:txBody>
      </p:sp>
    </p:spTree>
    <p:extLst>
      <p:ext uri="{BB962C8B-B14F-4D97-AF65-F5344CB8AC3E}">
        <p14:creationId xmlns:p14="http://schemas.microsoft.com/office/powerpoint/2010/main" val="65840570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74638"/>
            <a:ext cx="8229600" cy="639762"/>
          </a:xfrm>
        </p:spPr>
        <p:txBody>
          <a:bodyPr>
            <a:noAutofit/>
          </a:bodyPr>
          <a:lstStyle/>
          <a:p>
            <a:r>
              <a:rPr lang="en-US" sz="2800" dirty="0" smtClean="0"/>
              <a:t>This short presentation is based on our recent book </a:t>
            </a:r>
            <a:endParaRPr lang="en-US" sz="2800" dirty="0"/>
          </a:p>
        </p:txBody>
      </p:sp>
      <p:sp>
        <p:nvSpPr>
          <p:cNvPr id="7" name="Subtitle 6"/>
          <p:cNvSpPr>
            <a:spLocks noGrp="1"/>
          </p:cNvSpPr>
          <p:nvPr>
            <p:ph sz="half" idx="1"/>
          </p:nvPr>
        </p:nvSpPr>
        <p:spPr>
          <a:xfrm>
            <a:off x="457200" y="1066800"/>
            <a:ext cx="4572000" cy="5257800"/>
          </a:xfrm>
        </p:spPr>
        <p:txBody>
          <a:bodyPr>
            <a:normAutofit fontScale="25000" lnSpcReduction="20000"/>
          </a:bodyPr>
          <a:lstStyle/>
          <a:p>
            <a:r>
              <a:rPr lang="en-US" sz="7200" dirty="0" smtClean="0"/>
              <a:t>Daniel </a:t>
            </a:r>
            <a:r>
              <a:rPr lang="en-US" sz="7200" dirty="0"/>
              <a:t>Friedman, R. Mark Isaac, Duncan James, and Shyam Sunder. 2014. </a:t>
            </a:r>
            <a:r>
              <a:rPr lang="en-US" sz="7200" i="1" dirty="0" smtClean="0"/>
              <a:t>Risky </a:t>
            </a:r>
            <a:r>
              <a:rPr lang="en-US" sz="7200" i="1" dirty="0"/>
              <a:t>Curves: On the empirical failure of expected </a:t>
            </a:r>
            <a:r>
              <a:rPr lang="en-US" sz="7200" i="1" dirty="0" smtClean="0"/>
              <a:t>utility.</a:t>
            </a:r>
            <a:r>
              <a:rPr lang="en-US" sz="7200" dirty="0"/>
              <a:t> </a:t>
            </a:r>
            <a:r>
              <a:rPr lang="en-US" sz="7200" dirty="0" smtClean="0"/>
              <a:t>London</a:t>
            </a:r>
            <a:r>
              <a:rPr lang="en-US" sz="7200" dirty="0"/>
              <a:t>: Routledge</a:t>
            </a:r>
            <a:r>
              <a:rPr lang="en-US" sz="7200" dirty="0" smtClean="0"/>
              <a:t>.</a:t>
            </a:r>
          </a:p>
          <a:p>
            <a:r>
              <a:rPr lang="en-US" sz="7200" dirty="0"/>
              <a:t>T</a:t>
            </a:r>
            <a:r>
              <a:rPr lang="en-US" sz="7200" dirty="0" smtClean="0"/>
              <a:t>he book deals with the broad economics challenge of understanding, explaining, and predicting risky choice by curved utility functions</a:t>
            </a:r>
          </a:p>
          <a:p>
            <a:r>
              <a:rPr lang="en-US" sz="7200" dirty="0" smtClean="0"/>
              <a:t>Following Markowitz, we also assume that: </a:t>
            </a:r>
            <a:r>
              <a:rPr lang="en-US" sz="7200" dirty="0"/>
              <a:t>“Utility function is just a device for explaining and predicting responses to choices involving risk.” </a:t>
            </a:r>
          </a:p>
          <a:p>
            <a:pPr lvl="1"/>
            <a:r>
              <a:rPr lang="en-US" sz="7200" dirty="0"/>
              <a:t>Harry Markowitz (Quoted in </a:t>
            </a:r>
            <a:r>
              <a:rPr lang="en-US" sz="7200" dirty="0" err="1"/>
              <a:t>Rosett</a:t>
            </a:r>
            <a:r>
              <a:rPr lang="en-US" sz="7200" dirty="0"/>
              <a:t>, 1967, p. 157</a:t>
            </a:r>
            <a:r>
              <a:rPr lang="en-US" sz="7200" dirty="0" smtClean="0"/>
              <a:t>)</a:t>
            </a:r>
          </a:p>
          <a:p>
            <a:r>
              <a:rPr lang="en-US" sz="7200" dirty="0" smtClean="0"/>
              <a:t>Predictive content (out of sample, and out of context) is essential to value of a theory</a:t>
            </a:r>
          </a:p>
          <a:p>
            <a:r>
              <a:rPr lang="en-US" sz="7200" dirty="0" smtClean="0"/>
              <a:t>As a science, economics cannot be based on theories without predictive power</a:t>
            </a:r>
            <a:endParaRPr lang="en-US" sz="7200" dirty="0"/>
          </a:p>
          <a:p>
            <a:endParaRPr lang="en-US" dirty="0" smtClean="0"/>
          </a:p>
          <a:p>
            <a:endParaRPr lang="en-US" dirty="0" smtClean="0"/>
          </a:p>
          <a:p>
            <a:pPr marL="0" indent="0">
              <a:buNone/>
            </a:pPr>
            <a:r>
              <a:rPr lang="en-US" dirty="0" smtClean="0"/>
              <a:t> </a:t>
            </a:r>
            <a:endParaRPr lang="en-US" dirty="0"/>
          </a:p>
        </p:txBody>
      </p:sp>
      <p:sp>
        <p:nvSpPr>
          <p:cNvPr id="2" name="Content Placeholder 1"/>
          <p:cNvSpPr>
            <a:spLocks noGrp="1"/>
          </p:cNvSpPr>
          <p:nvPr>
            <p:ph sz="half" idx="2"/>
          </p:nvPr>
        </p:nvSpPr>
        <p:spPr>
          <a:xfrm>
            <a:off x="5181600" y="1066800"/>
            <a:ext cx="3505200" cy="5059363"/>
          </a:xfrm>
        </p:spPr>
        <p:txBody>
          <a:bodyPr>
            <a:normAutofit fontScale="25000" lnSpcReduction="20000"/>
          </a:bodyPr>
          <a:lstStyle/>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1112161"/>
            <a:ext cx="3349625" cy="5009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61AD8ED0-5693-4FAF-9DE9-1698BB240556}" type="slidenum">
              <a:rPr lang="en-US" smtClean="0"/>
              <a:t>2</a:t>
            </a:fld>
            <a:endParaRPr lang="en-US"/>
          </a:p>
        </p:txBody>
      </p:sp>
    </p:spTree>
    <p:extLst>
      <p:ext uri="{BB962C8B-B14F-4D97-AF65-F5344CB8AC3E}">
        <p14:creationId xmlns:p14="http://schemas.microsoft.com/office/powerpoint/2010/main" val="22154865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533400"/>
          </a:xfrm>
        </p:spPr>
        <p:txBody>
          <a:bodyPr>
            <a:normAutofit fontScale="90000"/>
          </a:bodyPr>
          <a:lstStyle/>
          <a:p>
            <a:r>
              <a:rPr lang="en-US" dirty="0" smtClean="0"/>
              <a:t>Payment Methods</a:t>
            </a:r>
            <a:endParaRPr lang="en-US" dirty="0"/>
          </a:p>
        </p:txBody>
      </p:sp>
      <p:sp>
        <p:nvSpPr>
          <p:cNvPr id="3" name="Content Placeholder 2"/>
          <p:cNvSpPr>
            <a:spLocks noGrp="1"/>
          </p:cNvSpPr>
          <p:nvPr>
            <p:ph idx="1"/>
          </p:nvPr>
        </p:nvSpPr>
        <p:spPr>
          <a:xfrm>
            <a:off x="685800" y="1295400"/>
            <a:ext cx="7772400" cy="4800600"/>
          </a:xfrm>
        </p:spPr>
        <p:txBody>
          <a:bodyPr>
            <a:normAutofit lnSpcReduction="10000"/>
          </a:bodyPr>
          <a:lstStyle/>
          <a:p>
            <a:r>
              <a:rPr lang="en-US" sz="2400" dirty="0" smtClean="0"/>
              <a:t>Frustration with obtaining consistent measurements of risk attitudes from observational data drew attention to details of how subjects are paid</a:t>
            </a:r>
          </a:p>
          <a:p>
            <a:r>
              <a:rPr lang="en-US" sz="2400" dirty="0" smtClean="0"/>
              <a:t>Monetary, consumable, hypothetical?</a:t>
            </a:r>
          </a:p>
          <a:p>
            <a:r>
              <a:rPr lang="en-US" sz="2400" dirty="0" smtClean="0"/>
              <a:t>Paid for all rounds or randomly selected subset of rounds</a:t>
            </a:r>
          </a:p>
          <a:p>
            <a:r>
              <a:rPr lang="en-US" sz="2400" dirty="0" smtClean="0"/>
              <a:t>Single or multiple rounds</a:t>
            </a:r>
          </a:p>
          <a:p>
            <a:r>
              <a:rPr lang="en-US" sz="2400" dirty="0" smtClean="0"/>
              <a:t>Paid each round, or paid sum at the end</a:t>
            </a:r>
          </a:p>
          <a:p>
            <a:r>
              <a:rPr lang="en-US" sz="2400" dirty="0" smtClean="0"/>
              <a:t>Payment in public or private</a:t>
            </a:r>
          </a:p>
          <a:p>
            <a:r>
              <a:rPr lang="en-US" sz="2400" dirty="0" smtClean="0"/>
              <a:t>Whole literature on payments methods influencing the estimates</a:t>
            </a:r>
          </a:p>
          <a:p>
            <a:r>
              <a:rPr lang="en-US" sz="2400" dirty="0" smtClean="0"/>
              <a:t>Generally, everything seems to matter some of the time; no general results</a:t>
            </a:r>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20</a:t>
            </a:fld>
            <a:endParaRPr lang="en-US"/>
          </a:p>
        </p:txBody>
      </p:sp>
    </p:spTree>
    <p:extLst>
      <p:ext uri="{BB962C8B-B14F-4D97-AF65-F5344CB8AC3E}">
        <p14:creationId xmlns:p14="http://schemas.microsoft.com/office/powerpoint/2010/main" val="193864158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Becker-</a:t>
            </a:r>
            <a:r>
              <a:rPr lang="en-US" sz="3600" dirty="0" err="1" smtClean="0"/>
              <a:t>DeGroot</a:t>
            </a:r>
            <a:r>
              <a:rPr lang="en-US" sz="3600" dirty="0" smtClean="0"/>
              <a:t>-</a:t>
            </a:r>
            <a:r>
              <a:rPr lang="en-US" sz="3600" dirty="0" err="1" smtClean="0"/>
              <a:t>Marschak</a:t>
            </a:r>
            <a:r>
              <a:rPr lang="en-US" sz="3600" dirty="0" smtClean="0"/>
              <a:t> vs. Auctions</a:t>
            </a:r>
            <a:endParaRPr lang="en-US" dirty="0"/>
          </a:p>
        </p:txBody>
      </p:sp>
      <p:sp>
        <p:nvSpPr>
          <p:cNvPr id="3" name="Content Placeholder 2"/>
          <p:cNvSpPr>
            <a:spLocks noGrp="1"/>
          </p:cNvSpPr>
          <p:nvPr>
            <p:ph sz="half" idx="1"/>
          </p:nvPr>
        </p:nvSpPr>
        <p:spPr/>
        <p:txBody>
          <a:bodyPr>
            <a:normAutofit lnSpcReduction="10000"/>
          </a:bodyPr>
          <a:lstStyle/>
          <a:p>
            <a:r>
              <a:rPr lang="en-US" sz="2400" dirty="0" smtClean="0"/>
              <a:t>Isaac and James 2000: Estimated risk coefficients from different elicitation methods are not only different, they are not even rank-preserving</a:t>
            </a:r>
          </a:p>
          <a:p>
            <a:r>
              <a:rPr lang="en-US" sz="2400" dirty="0" smtClean="0"/>
              <a:t>Subjects identified to be far risk averse by one method of elicitation tend to be far risk seeking from the other method</a:t>
            </a:r>
          </a:p>
          <a:p>
            <a:r>
              <a:rPr lang="en-US" sz="2400" dirty="0" smtClean="0"/>
              <a:t>Difficulty of reconciling the results with extant models</a:t>
            </a:r>
          </a:p>
          <a:p>
            <a:endParaRPr lang="en-US" dirty="0"/>
          </a:p>
        </p:txBody>
      </p:sp>
      <p:sp>
        <p:nvSpPr>
          <p:cNvPr id="6" name="Content Placeholder 5"/>
          <p:cNvSpPr>
            <a:spLocks noGrp="1"/>
          </p:cNvSpPr>
          <p:nvPr>
            <p:ph sz="half" idx="2"/>
          </p:nvPr>
        </p:nvSpPr>
        <p:spPr>
          <a:xfrm>
            <a:off x="4648200" y="1981200"/>
            <a:ext cx="3810000" cy="2514600"/>
          </a:xfrm>
          <a:noFill/>
        </p:spPr>
        <p:txBody>
          <a:bodyPr>
            <a:normAutofit lnSpcReduction="10000"/>
          </a:bodyPr>
          <a:lstStyle/>
          <a:p>
            <a:endParaRPr lang="en-US" dirty="0"/>
          </a:p>
          <a:p>
            <a:r>
              <a:rPr lang="en-US" dirty="0"/>
              <a:t> </a:t>
            </a:r>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pic>
        <p:nvPicPr>
          <p:cNvPr id="7373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5200" y="1752600"/>
            <a:ext cx="6029052"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6400800" y="3733800"/>
            <a:ext cx="420687" cy="369332"/>
          </a:xfrm>
          <a:prstGeom prst="rect">
            <a:avLst/>
          </a:prstGeom>
        </p:spPr>
        <p:txBody>
          <a:bodyPr wrap="square">
            <a:spAutoFit/>
          </a:bodyPr>
          <a:lstStyle/>
          <a:p>
            <a:r>
              <a:rPr lang="en-US" dirty="0" smtClean="0"/>
              <a:t>N</a:t>
            </a:r>
            <a:endParaRPr lang="en-US" dirty="0"/>
          </a:p>
        </p:txBody>
      </p:sp>
      <p:sp>
        <p:nvSpPr>
          <p:cNvPr id="8" name="Slide Number Placeholder 7"/>
          <p:cNvSpPr>
            <a:spLocks noGrp="1"/>
          </p:cNvSpPr>
          <p:nvPr>
            <p:ph type="sldNum" sz="quarter" idx="12"/>
          </p:nvPr>
        </p:nvSpPr>
        <p:spPr/>
        <p:txBody>
          <a:bodyPr/>
          <a:lstStyle/>
          <a:p>
            <a:fld id="{61AD8ED0-5693-4FAF-9DE9-1698BB240556}" type="slidenum">
              <a:rPr lang="en-US" smtClean="0"/>
              <a:t>21</a:t>
            </a:fld>
            <a:endParaRPr lang="en-US"/>
          </a:p>
        </p:txBody>
      </p:sp>
    </p:spTree>
    <p:extLst>
      <p:ext uri="{BB962C8B-B14F-4D97-AF65-F5344CB8AC3E}">
        <p14:creationId xmlns:p14="http://schemas.microsoft.com/office/powerpoint/2010/main" val="221268045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609600"/>
          </a:xfrm>
        </p:spPr>
        <p:txBody>
          <a:bodyPr>
            <a:normAutofit fontScale="90000"/>
          </a:bodyPr>
          <a:lstStyle/>
          <a:p>
            <a:r>
              <a:rPr lang="en-US" dirty="0" smtClean="0"/>
              <a:t>Math/Problem Solving Ability</a:t>
            </a:r>
            <a:endParaRPr lang="en-US" dirty="0"/>
          </a:p>
        </p:txBody>
      </p:sp>
      <p:sp>
        <p:nvSpPr>
          <p:cNvPr id="3" name="Content Placeholder 2"/>
          <p:cNvSpPr>
            <a:spLocks noGrp="1"/>
          </p:cNvSpPr>
          <p:nvPr>
            <p:ph idx="1"/>
          </p:nvPr>
        </p:nvSpPr>
        <p:spPr>
          <a:xfrm>
            <a:off x="685800" y="1295400"/>
            <a:ext cx="7772400" cy="4800600"/>
          </a:xfrm>
        </p:spPr>
        <p:txBody>
          <a:bodyPr/>
          <a:lstStyle/>
          <a:p>
            <a:r>
              <a:rPr lang="en-US" dirty="0" smtClean="0"/>
              <a:t>Frederick 2005: could problem solving skills and learning during the task affect the estimates?</a:t>
            </a:r>
          </a:p>
          <a:p>
            <a:r>
              <a:rPr lang="en-US" dirty="0" smtClean="0"/>
              <a:t>Higher CRT scores related to lower risk aversion</a:t>
            </a:r>
          </a:p>
          <a:p>
            <a:r>
              <a:rPr lang="en-US" dirty="0" smtClean="0"/>
              <a:t>Differences in numeracy could be the common cause of the variability of risk coefficients estimated from observed choice data</a:t>
            </a:r>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22</a:t>
            </a:fld>
            <a:endParaRPr lang="en-US"/>
          </a:p>
        </p:txBody>
      </p:sp>
    </p:spTree>
    <p:extLst>
      <p:ext uri="{BB962C8B-B14F-4D97-AF65-F5344CB8AC3E}">
        <p14:creationId xmlns:p14="http://schemas.microsoft.com/office/powerpoint/2010/main" val="98566844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Subject Perception of Institution</a:t>
            </a:r>
            <a:endParaRPr lang="en-US" dirty="0"/>
          </a:p>
        </p:txBody>
      </p:sp>
      <p:sp>
        <p:nvSpPr>
          <p:cNvPr id="3" name="Content Placeholder 2"/>
          <p:cNvSpPr>
            <a:spLocks noGrp="1"/>
          </p:cNvSpPr>
          <p:nvPr>
            <p:ph idx="1"/>
          </p:nvPr>
        </p:nvSpPr>
        <p:spPr/>
        <p:txBody>
          <a:bodyPr/>
          <a:lstStyle/>
          <a:p>
            <a:r>
              <a:rPr lang="en-US" dirty="0" smtClean="0"/>
              <a:t>The choice of the format in which the data and the task are presented to the subjects alter the estimated risk coefficients</a:t>
            </a:r>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23</a:t>
            </a:fld>
            <a:endParaRPr lang="en-US"/>
          </a:p>
        </p:txBody>
      </p:sp>
    </p:spTree>
    <p:extLst>
      <p:ext uri="{BB962C8B-B14F-4D97-AF65-F5344CB8AC3E}">
        <p14:creationId xmlns:p14="http://schemas.microsoft.com/office/powerpoint/2010/main" val="166593791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609600"/>
          </a:xfrm>
        </p:spPr>
        <p:txBody>
          <a:bodyPr>
            <a:normAutofit fontScale="90000"/>
          </a:bodyPr>
          <a:lstStyle/>
          <a:p>
            <a:r>
              <a:rPr lang="en-US" dirty="0" smtClean="0"/>
              <a:t>Where Are We Now?</a:t>
            </a:r>
            <a:endParaRPr lang="en-US" dirty="0"/>
          </a:p>
        </p:txBody>
      </p:sp>
      <p:sp>
        <p:nvSpPr>
          <p:cNvPr id="3" name="Content Placeholder 2"/>
          <p:cNvSpPr>
            <a:spLocks noGrp="1"/>
          </p:cNvSpPr>
          <p:nvPr>
            <p:ph idx="1"/>
          </p:nvPr>
        </p:nvSpPr>
        <p:spPr>
          <a:xfrm>
            <a:off x="685800" y="1066800"/>
            <a:ext cx="7772400" cy="5029200"/>
          </a:xfrm>
        </p:spPr>
        <p:txBody>
          <a:bodyPr>
            <a:normAutofit/>
          </a:bodyPr>
          <a:lstStyle/>
          <a:p>
            <a:r>
              <a:rPr lang="en-US" sz="2400" dirty="0"/>
              <a:t>Different ways of eliciting risk parameters in cash-motivated controlled economics experiments yield different results</a:t>
            </a:r>
          </a:p>
          <a:p>
            <a:r>
              <a:rPr lang="en-US" sz="2400" dirty="0" smtClean="0"/>
              <a:t>Little </a:t>
            </a:r>
            <a:r>
              <a:rPr lang="en-US" sz="2400" dirty="0"/>
              <a:t>evidence that EU (and its variations</a:t>
            </a:r>
            <a:r>
              <a:rPr lang="en-US" sz="2400" dirty="0" smtClean="0"/>
              <a:t>), based on elicited preferences, </a:t>
            </a:r>
            <a:r>
              <a:rPr lang="en-US" sz="2400" dirty="0"/>
              <a:t>predict individual choice better than naïve </a:t>
            </a:r>
            <a:r>
              <a:rPr lang="en-US" sz="2400" dirty="0" smtClean="0"/>
              <a:t>alternatives</a:t>
            </a:r>
          </a:p>
          <a:p>
            <a:pPr lvl="1"/>
            <a:r>
              <a:rPr lang="en-US" sz="2000" dirty="0"/>
              <a:t>Estimation procedures applied to any choice data necessarily yield a risk coefficient; but exhibit little stability outside </a:t>
            </a:r>
            <a:r>
              <a:rPr lang="en-US" sz="2000" dirty="0" smtClean="0"/>
              <a:t>contexts</a:t>
            </a:r>
            <a:endParaRPr lang="en-US" sz="2000" dirty="0"/>
          </a:p>
          <a:p>
            <a:r>
              <a:rPr lang="en-US" sz="2400" b="1" dirty="0" smtClean="0"/>
              <a:t>Perhaps the failure to find stable results </a:t>
            </a:r>
            <a:r>
              <a:rPr lang="en-US" sz="2800" b="1" i="1" dirty="0" smtClean="0"/>
              <a:t>is</a:t>
            </a:r>
            <a:r>
              <a:rPr lang="en-US" sz="2400" b="1" i="1" dirty="0" smtClean="0"/>
              <a:t> </a:t>
            </a:r>
            <a:r>
              <a:rPr lang="en-US" sz="2400" b="1" dirty="0" smtClean="0"/>
              <a:t>the result</a:t>
            </a:r>
          </a:p>
          <a:p>
            <a:r>
              <a:rPr lang="en-US" sz="2400" dirty="0" smtClean="0"/>
              <a:t>Let us look if Bernoulli functions may help us understand aggregate phenomena and furnish some consilience across macro domains</a:t>
            </a:r>
          </a:p>
          <a:p>
            <a:endParaRPr lang="en-US" sz="360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24</a:t>
            </a:fld>
            <a:endParaRPr lang="en-US"/>
          </a:p>
        </p:txBody>
      </p:sp>
    </p:spTree>
    <p:extLst>
      <p:ext uri="{BB962C8B-B14F-4D97-AF65-F5344CB8AC3E}">
        <p14:creationId xmlns:p14="http://schemas.microsoft.com/office/powerpoint/2010/main" val="143883667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990600"/>
          </a:xfrm>
        </p:spPr>
        <p:txBody>
          <a:bodyPr>
            <a:normAutofit fontScale="90000"/>
          </a:bodyPr>
          <a:lstStyle/>
          <a:p>
            <a:r>
              <a:rPr lang="en-US" sz="3200" dirty="0" smtClean="0"/>
              <a:t>Are Aggregate Level Phenomena in the Field Explained Better by Bernoulli Functions?</a:t>
            </a:r>
            <a:endParaRPr lang="en-US" sz="3600" dirty="0"/>
          </a:p>
        </p:txBody>
      </p:sp>
      <p:sp>
        <p:nvSpPr>
          <p:cNvPr id="3" name="Content Placeholder 2"/>
          <p:cNvSpPr>
            <a:spLocks noGrp="1"/>
          </p:cNvSpPr>
          <p:nvPr>
            <p:ph idx="1"/>
          </p:nvPr>
        </p:nvSpPr>
        <p:spPr>
          <a:xfrm>
            <a:off x="685800" y="1447800"/>
            <a:ext cx="7772400" cy="4648200"/>
          </a:xfrm>
        </p:spPr>
        <p:txBody>
          <a:bodyPr>
            <a:normAutofit lnSpcReduction="10000"/>
          </a:bodyPr>
          <a:lstStyle/>
          <a:p>
            <a:r>
              <a:rPr lang="en-US" sz="2200" dirty="0" smtClean="0"/>
              <a:t>Health, medicine, sports, illicit drugs</a:t>
            </a:r>
          </a:p>
          <a:p>
            <a:r>
              <a:rPr lang="en-US" sz="2200" dirty="0" smtClean="0"/>
              <a:t>Gambling</a:t>
            </a:r>
          </a:p>
          <a:p>
            <a:r>
              <a:rPr lang="en-US" sz="2200" dirty="0" smtClean="0"/>
              <a:t>Engineering</a:t>
            </a:r>
          </a:p>
          <a:p>
            <a:r>
              <a:rPr lang="en-US" sz="2200" dirty="0" smtClean="0"/>
              <a:t>Insurance</a:t>
            </a:r>
          </a:p>
          <a:p>
            <a:r>
              <a:rPr lang="en-US" sz="2200" dirty="0" smtClean="0"/>
              <a:t>Real estate</a:t>
            </a:r>
          </a:p>
          <a:p>
            <a:r>
              <a:rPr lang="en-US" sz="2200" dirty="0" smtClean="0"/>
              <a:t>Bond markets</a:t>
            </a:r>
            <a:endParaRPr lang="en-US" sz="2200" dirty="0"/>
          </a:p>
          <a:p>
            <a:r>
              <a:rPr lang="en-US" sz="2200" dirty="0" smtClean="0"/>
              <a:t>Stock markets</a:t>
            </a:r>
          </a:p>
          <a:p>
            <a:r>
              <a:rPr lang="en-US" sz="2200" dirty="0" smtClean="0"/>
              <a:t>Uncovered interest rate parity</a:t>
            </a:r>
          </a:p>
          <a:p>
            <a:r>
              <a:rPr lang="en-US" sz="2200" dirty="0" smtClean="0"/>
              <a:t>Equity premium</a:t>
            </a:r>
          </a:p>
          <a:p>
            <a:r>
              <a:rPr lang="en-US" sz="2200" dirty="0" smtClean="0"/>
              <a:t>Aggregate model calibrations</a:t>
            </a:r>
          </a:p>
          <a:p>
            <a:pPr lvl="1"/>
            <a:r>
              <a:rPr lang="en-US" sz="1800" dirty="0" smtClean="0"/>
              <a:t>Labor markets</a:t>
            </a:r>
          </a:p>
          <a:p>
            <a:pPr lvl="1"/>
            <a:r>
              <a:rPr lang="en-US" sz="1800" dirty="0" smtClean="0"/>
              <a:t>Social/unemployment insurance</a:t>
            </a:r>
          </a:p>
          <a:p>
            <a:pPr lvl="1"/>
            <a:r>
              <a:rPr lang="en-US" sz="1800" dirty="0" smtClean="0"/>
              <a:t>Central bank reserves</a:t>
            </a:r>
          </a:p>
          <a:p>
            <a:pPr lvl="2"/>
            <a:endParaRPr lang="en-US" sz="1400" dirty="0" smtClean="0"/>
          </a:p>
          <a:p>
            <a:endParaRPr lang="en-US" sz="2000" dirty="0" smtClean="0"/>
          </a:p>
          <a:p>
            <a:endParaRPr lang="en-US" sz="2000" dirty="0"/>
          </a:p>
        </p:txBody>
      </p:sp>
      <p:sp>
        <p:nvSpPr>
          <p:cNvPr id="4" name="Footer Placeholder 3"/>
          <p:cNvSpPr>
            <a:spLocks noGrp="1"/>
          </p:cNvSpPr>
          <p:nvPr>
            <p:ph type="ftr" sz="quarter" idx="11"/>
          </p:nvPr>
        </p:nvSpPr>
        <p:spPr/>
        <p:txBody>
          <a:bodyPr/>
          <a:lstStyle/>
          <a:p>
            <a:pPr>
              <a:defRPr/>
            </a:pPr>
            <a:r>
              <a:rPr lang="en-US" dirty="0" smtClean="0"/>
              <a:t>Empirical Failure of EU</a:t>
            </a:r>
            <a:endParaRPr lang="en-US" dirty="0"/>
          </a:p>
        </p:txBody>
      </p:sp>
      <p:sp>
        <p:nvSpPr>
          <p:cNvPr id="6" name="Slide Number Placeholder 5"/>
          <p:cNvSpPr>
            <a:spLocks noGrp="1"/>
          </p:cNvSpPr>
          <p:nvPr>
            <p:ph type="sldNum" sz="quarter" idx="12"/>
          </p:nvPr>
        </p:nvSpPr>
        <p:spPr/>
        <p:txBody>
          <a:bodyPr/>
          <a:lstStyle/>
          <a:p>
            <a:fld id="{61AD8ED0-5693-4FAF-9DE9-1698BB240556}" type="slidenum">
              <a:rPr lang="en-US" smtClean="0"/>
              <a:t>25</a:t>
            </a:fld>
            <a:endParaRPr lang="en-US"/>
          </a:p>
        </p:txBody>
      </p:sp>
    </p:spTree>
    <p:extLst>
      <p:ext uri="{BB962C8B-B14F-4D97-AF65-F5344CB8AC3E}">
        <p14:creationId xmlns:p14="http://schemas.microsoft.com/office/powerpoint/2010/main" val="273150401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7772400" cy="838200"/>
          </a:xfrm>
        </p:spPr>
        <p:txBody>
          <a:bodyPr/>
          <a:lstStyle/>
          <a:p>
            <a:r>
              <a:rPr lang="en-US" sz="4000" dirty="0" smtClean="0"/>
              <a:t>Health and </a:t>
            </a:r>
            <a:r>
              <a:rPr lang="en-US" sz="4000" dirty="0"/>
              <a:t>medicine, </a:t>
            </a:r>
            <a:r>
              <a:rPr lang="en-US" sz="4000" dirty="0" smtClean="0"/>
              <a:t>illicit drugs</a:t>
            </a:r>
            <a:endParaRPr lang="en-US" sz="4000" dirty="0"/>
          </a:p>
        </p:txBody>
      </p:sp>
      <p:sp>
        <p:nvSpPr>
          <p:cNvPr id="3" name="Content Placeholder 2"/>
          <p:cNvSpPr>
            <a:spLocks noGrp="1"/>
          </p:cNvSpPr>
          <p:nvPr>
            <p:ph idx="1"/>
          </p:nvPr>
        </p:nvSpPr>
        <p:spPr>
          <a:xfrm>
            <a:off x="685800" y="1371600"/>
            <a:ext cx="7772400" cy="4876800"/>
          </a:xfrm>
        </p:spPr>
        <p:txBody>
          <a:bodyPr>
            <a:normAutofit lnSpcReduction="10000"/>
          </a:bodyPr>
          <a:lstStyle/>
          <a:p>
            <a:r>
              <a:rPr lang="en-US" sz="2800" dirty="0" smtClean="0"/>
              <a:t>Dispersion meaning of risk almost absent; risk factors for:</a:t>
            </a:r>
          </a:p>
          <a:p>
            <a:r>
              <a:rPr lang="en-US" sz="2400" b="1" dirty="0" smtClean="0"/>
              <a:t>Drug addiction</a:t>
            </a:r>
            <a:r>
              <a:rPr lang="en-US" sz="2400" dirty="0" smtClean="0"/>
              <a:t>: family </a:t>
            </a:r>
            <a:r>
              <a:rPr lang="en-US" sz="2400" dirty="0"/>
              <a:t>history of addiction, being male, having another psychological problem, peer pressure, lack of family involvement, anxiety, depression, loneliness, and taking a highly addictive </a:t>
            </a:r>
            <a:r>
              <a:rPr lang="en-US" sz="2400" dirty="0" smtClean="0"/>
              <a:t>drug</a:t>
            </a:r>
          </a:p>
          <a:p>
            <a:r>
              <a:rPr lang="en-US" sz="2400" b="1" dirty="0" smtClean="0"/>
              <a:t>Heart disease</a:t>
            </a:r>
            <a:r>
              <a:rPr lang="en-US" sz="2400" dirty="0" smtClean="0"/>
              <a:t>: </a:t>
            </a:r>
            <a:r>
              <a:rPr lang="en-US" sz="2400" dirty="0"/>
              <a:t>old, male, family history of heart disease, post-menopausal, non-Caucasian race, smoking, high level of low density lipoprotein, hypertension, obesity, diabetes, high level of C-reactive </a:t>
            </a:r>
            <a:r>
              <a:rPr lang="en-US" sz="2400" dirty="0" smtClean="0"/>
              <a:t>protein</a:t>
            </a:r>
            <a:r>
              <a:rPr lang="en-US" sz="2400" dirty="0"/>
              <a:t>, sedentary lifestyle, and </a:t>
            </a:r>
            <a:r>
              <a:rPr lang="en-US" sz="2400" dirty="0" smtClean="0"/>
              <a:t>stress</a:t>
            </a:r>
          </a:p>
          <a:p>
            <a:r>
              <a:rPr lang="en-US" sz="2400" dirty="0" smtClean="0"/>
              <a:t>No mention of expectation of a Bernoulli function, or dispersion of outcomes</a:t>
            </a:r>
            <a:endParaRPr lang="en-US" sz="240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26</a:t>
            </a:fld>
            <a:endParaRPr lang="en-US"/>
          </a:p>
        </p:txBody>
      </p:sp>
    </p:spTree>
    <p:extLst>
      <p:ext uri="{BB962C8B-B14F-4D97-AF65-F5344CB8AC3E}">
        <p14:creationId xmlns:p14="http://schemas.microsoft.com/office/powerpoint/2010/main" val="391176962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609600"/>
          </a:xfrm>
        </p:spPr>
        <p:txBody>
          <a:bodyPr>
            <a:normAutofit fontScale="90000"/>
          </a:bodyPr>
          <a:lstStyle/>
          <a:p>
            <a:r>
              <a:rPr lang="en-US" dirty="0" smtClean="0"/>
              <a:t>Engineering</a:t>
            </a:r>
            <a:endParaRPr lang="en-US" dirty="0"/>
          </a:p>
        </p:txBody>
      </p:sp>
      <p:sp>
        <p:nvSpPr>
          <p:cNvPr id="3" name="Content Placeholder 2"/>
          <p:cNvSpPr>
            <a:spLocks noGrp="1"/>
          </p:cNvSpPr>
          <p:nvPr>
            <p:ph idx="1"/>
          </p:nvPr>
        </p:nvSpPr>
        <p:spPr>
          <a:xfrm>
            <a:off x="685800" y="1371600"/>
            <a:ext cx="7772400" cy="4724400"/>
          </a:xfrm>
        </p:spPr>
        <p:txBody>
          <a:bodyPr>
            <a:normAutofit lnSpcReduction="10000"/>
          </a:bodyPr>
          <a:lstStyle/>
          <a:p>
            <a:r>
              <a:rPr lang="en-US" sz="2800" dirty="0" smtClean="0"/>
              <a:t>NASA: Engineering Reliability Analysis quantifies </a:t>
            </a:r>
            <a:r>
              <a:rPr lang="en-US" sz="2800" dirty="0"/>
              <a:t>system risks through a combination of probabilistic analyses, physics-based simulations of key risk factors, and failure timing and propagation models. ERA develops dynamic, integrated risk models to not only quantify the </a:t>
            </a:r>
            <a:r>
              <a:rPr lang="en-US" sz="2800" b="1" dirty="0"/>
              <a:t>probabilities of individual failures</a:t>
            </a:r>
            <a:r>
              <a:rPr lang="en-US" sz="2800" dirty="0"/>
              <a:t>, but also to learn about the specific systems, identify the driving risk factors, and guide designers toward the most effective strategies for reducing risk</a:t>
            </a:r>
            <a:r>
              <a:rPr lang="en-US" sz="2800" dirty="0" smtClean="0"/>
              <a:t>.</a:t>
            </a:r>
          </a:p>
          <a:p>
            <a:r>
              <a:rPr lang="en-US" sz="2800" dirty="0" smtClean="0"/>
              <a:t>No mention of dispersion measure of risk</a:t>
            </a:r>
            <a:endParaRPr lang="en-US" sz="2800" dirty="0"/>
          </a:p>
          <a:p>
            <a:endParaRPr lang="en-US" sz="280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27</a:t>
            </a:fld>
            <a:endParaRPr lang="en-US"/>
          </a:p>
        </p:txBody>
      </p:sp>
    </p:spTree>
    <p:extLst>
      <p:ext uri="{BB962C8B-B14F-4D97-AF65-F5344CB8AC3E}">
        <p14:creationId xmlns:p14="http://schemas.microsoft.com/office/powerpoint/2010/main" val="338727653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685800"/>
          </a:xfrm>
        </p:spPr>
        <p:txBody>
          <a:bodyPr>
            <a:normAutofit fontScale="90000"/>
          </a:bodyPr>
          <a:lstStyle/>
          <a:p>
            <a:r>
              <a:rPr lang="en-US" dirty="0" smtClean="0"/>
              <a:t>Gambling</a:t>
            </a:r>
            <a:endParaRPr lang="en-US" dirty="0"/>
          </a:p>
        </p:txBody>
      </p:sp>
      <p:sp>
        <p:nvSpPr>
          <p:cNvPr id="3" name="Content Placeholder 2"/>
          <p:cNvSpPr>
            <a:spLocks noGrp="1"/>
          </p:cNvSpPr>
          <p:nvPr>
            <p:ph sz="half" idx="1"/>
          </p:nvPr>
        </p:nvSpPr>
        <p:spPr>
          <a:xfrm>
            <a:off x="685800" y="1295400"/>
            <a:ext cx="3810000" cy="4800600"/>
          </a:xfrm>
        </p:spPr>
        <p:txBody>
          <a:bodyPr>
            <a:normAutofit lnSpcReduction="10000"/>
          </a:bodyPr>
          <a:lstStyle/>
          <a:p>
            <a:r>
              <a:rPr lang="en-US" sz="2000" dirty="0" smtClean="0"/>
              <a:t>NRC 1999: $550b wagered in US alone</a:t>
            </a:r>
          </a:p>
          <a:p>
            <a:r>
              <a:rPr lang="en-US" sz="2000" dirty="0" smtClean="0"/>
              <a:t>Attempts to explain by convex Bernoulli functions (</a:t>
            </a:r>
            <a:r>
              <a:rPr lang="en-US" sz="2000" dirty="0" err="1" smtClean="0"/>
              <a:t>F&amp;S</a:t>
            </a:r>
            <a:r>
              <a:rPr lang="en-US" sz="2000" dirty="0" smtClean="0"/>
              <a:t> 1948)</a:t>
            </a:r>
          </a:p>
          <a:p>
            <a:r>
              <a:rPr lang="en-US" sz="2000" dirty="0" smtClean="0"/>
              <a:t>Markowitz 1952 and Marshall 1984: </a:t>
            </a:r>
            <a:r>
              <a:rPr lang="en-US" sz="2000" b="1" dirty="0" smtClean="0"/>
              <a:t>Optimal bet is implausibly large</a:t>
            </a:r>
          </a:p>
          <a:p>
            <a:r>
              <a:rPr lang="en-US" sz="2000" dirty="0" smtClean="0"/>
              <a:t>Alternatives: entertainment, thrill, bluff, arousal, competition, auto-erotic, </a:t>
            </a:r>
          </a:p>
          <a:p>
            <a:r>
              <a:rPr lang="en-US" sz="2000" dirty="0" smtClean="0"/>
              <a:t>Variable ratio form of Skinnerian conditioning</a:t>
            </a:r>
          </a:p>
          <a:p>
            <a:r>
              <a:rPr lang="en-US" sz="2000" b="1" dirty="0" smtClean="0"/>
              <a:t>Design of state lotteries not explainable by Bernoulli functions</a:t>
            </a:r>
          </a:p>
          <a:p>
            <a:endParaRPr lang="en-US" dirty="0" smtClean="0"/>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pic>
        <p:nvPicPr>
          <p:cNvPr id="74754"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257800" y="2057400"/>
            <a:ext cx="3541965" cy="2514600"/>
          </a:xfrm>
          <a:prstGeom prst="rect">
            <a:avLst/>
          </a:prstGeom>
          <a:noFill/>
          <a:ln>
            <a:noFill/>
          </a:ln>
          <a:effectLst/>
        </p:spPr>
      </p:pic>
      <p:sp>
        <p:nvSpPr>
          <p:cNvPr id="6" name="Slide Number Placeholder 5"/>
          <p:cNvSpPr>
            <a:spLocks noGrp="1"/>
          </p:cNvSpPr>
          <p:nvPr>
            <p:ph type="sldNum" sz="quarter" idx="12"/>
          </p:nvPr>
        </p:nvSpPr>
        <p:spPr/>
        <p:txBody>
          <a:bodyPr/>
          <a:lstStyle/>
          <a:p>
            <a:fld id="{61AD8ED0-5693-4FAF-9DE9-1698BB240556}" type="slidenum">
              <a:rPr lang="en-US" smtClean="0"/>
              <a:t>28</a:t>
            </a:fld>
            <a:endParaRPr lang="en-US"/>
          </a:p>
        </p:txBody>
      </p:sp>
    </p:spTree>
    <p:extLst>
      <p:ext uri="{BB962C8B-B14F-4D97-AF65-F5344CB8AC3E}">
        <p14:creationId xmlns:p14="http://schemas.microsoft.com/office/powerpoint/2010/main" val="48715381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762000"/>
          </a:xfrm>
        </p:spPr>
        <p:txBody>
          <a:bodyPr/>
          <a:lstStyle/>
          <a:p>
            <a:r>
              <a:rPr lang="en-US" dirty="0" smtClean="0"/>
              <a:t>Insurance</a:t>
            </a:r>
            <a:endParaRPr lang="en-US" dirty="0"/>
          </a:p>
        </p:txBody>
      </p:sp>
      <p:sp>
        <p:nvSpPr>
          <p:cNvPr id="3" name="Content Placeholder 2"/>
          <p:cNvSpPr>
            <a:spLocks noGrp="1"/>
          </p:cNvSpPr>
          <p:nvPr>
            <p:ph idx="1"/>
          </p:nvPr>
        </p:nvSpPr>
        <p:spPr>
          <a:xfrm>
            <a:off x="685800" y="1219200"/>
            <a:ext cx="7772400" cy="4876800"/>
          </a:xfrm>
        </p:spPr>
        <p:txBody>
          <a:bodyPr>
            <a:normAutofit fontScale="85000" lnSpcReduction="10000"/>
          </a:bodyPr>
          <a:lstStyle/>
          <a:p>
            <a:r>
              <a:rPr lang="en-US" sz="2800" dirty="0" smtClean="0"/>
              <a:t>Industry size in 2011: $4.6t in premiums; best case for risk aversion</a:t>
            </a:r>
          </a:p>
          <a:p>
            <a:r>
              <a:rPr lang="en-US" sz="2800" dirty="0" smtClean="0"/>
              <a:t>Almost all have negative actuarial value to policy holders; textbook example of widespread aversion to risk; but</a:t>
            </a:r>
          </a:p>
          <a:p>
            <a:pPr lvl="1"/>
            <a:r>
              <a:rPr lang="en-US" sz="2400" b="1" dirty="0" smtClean="0"/>
              <a:t>Marketing</a:t>
            </a:r>
            <a:r>
              <a:rPr lang="en-US" sz="2400" dirty="0" smtClean="0"/>
              <a:t> emphasizes loss/harm/injury, not dispersion risk</a:t>
            </a:r>
          </a:p>
          <a:p>
            <a:pPr lvl="1"/>
            <a:r>
              <a:rPr lang="en-US" sz="2400" dirty="0" smtClean="0"/>
              <a:t>Other explanations: </a:t>
            </a:r>
            <a:r>
              <a:rPr lang="en-US" sz="2400" b="1" dirty="0" smtClean="0"/>
              <a:t>policy as a put option</a:t>
            </a:r>
            <a:r>
              <a:rPr lang="en-US" sz="2400" dirty="0" smtClean="0"/>
              <a:t>, cuts costs of contingency planning</a:t>
            </a:r>
          </a:p>
          <a:p>
            <a:pPr lvl="1"/>
            <a:r>
              <a:rPr lang="en-US" sz="2400" dirty="0" smtClean="0"/>
              <a:t>Some versions of </a:t>
            </a:r>
            <a:r>
              <a:rPr lang="en-US" sz="2400" dirty="0" err="1" smtClean="0"/>
              <a:t>EUT</a:t>
            </a:r>
            <a:r>
              <a:rPr lang="en-US" sz="2400" dirty="0" smtClean="0"/>
              <a:t> specify </a:t>
            </a:r>
            <a:r>
              <a:rPr lang="en-US" sz="2400" b="1" dirty="0" smtClean="0"/>
              <a:t>convexity in losses</a:t>
            </a:r>
            <a:r>
              <a:rPr lang="en-US" sz="2400" dirty="0" smtClean="0"/>
              <a:t>; inconsistent with insurance</a:t>
            </a:r>
          </a:p>
          <a:p>
            <a:pPr lvl="1"/>
            <a:r>
              <a:rPr lang="en-US" sz="2400" b="1" dirty="0" smtClean="0"/>
              <a:t>Lack of universality </a:t>
            </a:r>
            <a:r>
              <a:rPr lang="en-US" sz="2400" dirty="0" smtClean="0"/>
              <a:t>of insurance suggests social learning, marketing, and legal requirements may play roles</a:t>
            </a:r>
          </a:p>
          <a:p>
            <a:pPr lvl="1"/>
            <a:r>
              <a:rPr lang="en-US" sz="2400" dirty="0" err="1" smtClean="0"/>
              <a:t>Einav</a:t>
            </a:r>
            <a:r>
              <a:rPr lang="en-US" sz="2400" dirty="0" smtClean="0"/>
              <a:t> et al. (2012): correlations among individual risk attitudes obtained from various domains of insurance vary widely (0.06-0.55); but their subjective ordinal measures of risk unrelated to Arrow-Pratt</a:t>
            </a:r>
          </a:p>
          <a:p>
            <a:endParaRPr lang="en-US" sz="2800" dirty="0" smtClean="0"/>
          </a:p>
          <a:p>
            <a:endParaRPr lang="en-US" dirty="0" smtClean="0"/>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29</a:t>
            </a:fld>
            <a:endParaRPr lang="en-US"/>
          </a:p>
        </p:txBody>
      </p:sp>
    </p:spTree>
    <p:extLst>
      <p:ext uri="{BB962C8B-B14F-4D97-AF65-F5344CB8AC3E}">
        <p14:creationId xmlns:p14="http://schemas.microsoft.com/office/powerpoint/2010/main" val="69546695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762000"/>
          </a:xfrm>
        </p:spPr>
        <p:txBody>
          <a:bodyPr/>
          <a:lstStyle/>
          <a:p>
            <a:r>
              <a:rPr lang="en-US" dirty="0" smtClean="0"/>
              <a:t>Summary</a:t>
            </a:r>
            <a:endParaRPr lang="en-US" dirty="0"/>
          </a:p>
        </p:txBody>
      </p:sp>
      <p:sp>
        <p:nvSpPr>
          <p:cNvPr id="3" name="Content Placeholder 2"/>
          <p:cNvSpPr>
            <a:spLocks noGrp="1"/>
          </p:cNvSpPr>
          <p:nvPr>
            <p:ph idx="1"/>
          </p:nvPr>
        </p:nvSpPr>
        <p:spPr>
          <a:xfrm>
            <a:off x="685800" y="1143000"/>
            <a:ext cx="7772400" cy="4953000"/>
          </a:xfrm>
        </p:spPr>
        <p:txBody>
          <a:bodyPr>
            <a:normAutofit fontScale="85000" lnSpcReduction="20000"/>
          </a:bodyPr>
          <a:lstStyle/>
          <a:p>
            <a:r>
              <a:rPr lang="en-US" sz="2400" dirty="0" smtClean="0"/>
              <a:t>D. Bernoulli (1738) ---Von Neumann Morgenstern (1943): curved utility (Bernoulli) functions to understand choice under risk combined with dispersion of outcomes as risk</a:t>
            </a:r>
          </a:p>
          <a:p>
            <a:r>
              <a:rPr lang="en-US" sz="2400" dirty="0" smtClean="0"/>
              <a:t>This idea (EUT</a:t>
            </a:r>
            <a:r>
              <a:rPr lang="en-US" sz="2400" dirty="0"/>
              <a:t>)</a:t>
            </a:r>
            <a:r>
              <a:rPr lang="en-US" sz="2400" dirty="0" smtClean="0"/>
              <a:t> is widely accepted in the field; theorists devise new parameterized curves (e.g., CPT); experimenters devise protocols to elicit data and estimate the parameters</a:t>
            </a:r>
          </a:p>
          <a:p>
            <a:r>
              <a:rPr lang="en-US" sz="2400" dirty="0" smtClean="0"/>
              <a:t>Meager empirical harvest: little stability in parameters outside the fitted context; power to predict out of sample poor-to-nonexistent; no convincing victories over naïve alternatives; surprisingly little insight into phenomena outside the lab (insurance, security, labor, </a:t>
            </a:r>
            <a:r>
              <a:rPr lang="en-US" sz="2400" dirty="0" err="1" smtClean="0"/>
              <a:t>forex</a:t>
            </a:r>
            <a:r>
              <a:rPr lang="en-US" sz="2400" dirty="0" smtClean="0"/>
              <a:t> markets, gambling, business cycles, etc.) </a:t>
            </a:r>
            <a:endParaRPr lang="en-US" sz="2400" dirty="0"/>
          </a:p>
          <a:p>
            <a:pPr lvl="1"/>
            <a:r>
              <a:rPr lang="en-US" sz="1900" dirty="0" smtClean="0"/>
              <a:t>Very quick reviews (research through 1960; measuring </a:t>
            </a:r>
            <a:r>
              <a:rPr lang="en-US" sz="1900" dirty="0"/>
              <a:t>i</a:t>
            </a:r>
            <a:r>
              <a:rPr lang="en-US" sz="1900" dirty="0" smtClean="0"/>
              <a:t>ndividual </a:t>
            </a:r>
            <a:r>
              <a:rPr lang="en-US" sz="1900" dirty="0"/>
              <a:t>r</a:t>
            </a:r>
            <a:r>
              <a:rPr lang="en-US" sz="1900" dirty="0" smtClean="0"/>
              <a:t>isk preferences; aggregate </a:t>
            </a:r>
            <a:r>
              <a:rPr lang="en-US" sz="1900" dirty="0"/>
              <a:t>l</a:t>
            </a:r>
            <a:r>
              <a:rPr lang="en-US" sz="1900" dirty="0" smtClean="0"/>
              <a:t>evel </a:t>
            </a:r>
            <a:r>
              <a:rPr lang="en-US" sz="1900" dirty="0"/>
              <a:t>e</a:t>
            </a:r>
            <a:r>
              <a:rPr lang="en-US" sz="1900" dirty="0" smtClean="0"/>
              <a:t>vidence </a:t>
            </a:r>
            <a:r>
              <a:rPr lang="en-US" sz="1900" dirty="0"/>
              <a:t>f</a:t>
            </a:r>
            <a:r>
              <a:rPr lang="en-US" sz="1900" dirty="0" smtClean="0"/>
              <a:t>rom </a:t>
            </a:r>
            <a:r>
              <a:rPr lang="en-US" sz="1900" dirty="0"/>
              <a:t>the </a:t>
            </a:r>
            <a:r>
              <a:rPr lang="en-US" sz="1900" dirty="0" smtClean="0"/>
              <a:t>field)</a:t>
            </a:r>
          </a:p>
          <a:p>
            <a:r>
              <a:rPr lang="en-US" sz="2400" dirty="0" smtClean="0"/>
              <a:t>Raise doubts; not sure of way forward, some possibilities</a:t>
            </a:r>
            <a:endParaRPr lang="en-US" sz="2400" dirty="0"/>
          </a:p>
          <a:p>
            <a:pPr lvl="1"/>
            <a:r>
              <a:rPr lang="en-US" sz="2000" dirty="0" smtClean="0"/>
              <a:t>Alternative meanings/measures of risk</a:t>
            </a:r>
            <a:endParaRPr lang="en-US" sz="2000" dirty="0"/>
          </a:p>
          <a:p>
            <a:pPr lvl="1"/>
            <a:r>
              <a:rPr lang="en-US" sz="2000" dirty="0" smtClean="0"/>
              <a:t>After Stigler/Becker 1978, look for explanatory power in decision makers’ opportunity sets, real options, and net pay-offs, instead of in unobserved curved Bernoulli functions</a:t>
            </a:r>
            <a:endParaRPr lang="en-US" sz="2000" dirty="0"/>
          </a:p>
          <a:p>
            <a:pPr lvl="1"/>
            <a:r>
              <a:rPr lang="en-US" sz="2000" dirty="0" smtClean="0"/>
              <a:t>Current work in evolution, learning theory, </a:t>
            </a:r>
            <a:r>
              <a:rPr lang="en-US" sz="2000" dirty="0" err="1" smtClean="0"/>
              <a:t>neuroeconomics</a:t>
            </a:r>
            <a:r>
              <a:rPr lang="en-US" sz="2000" dirty="0" smtClean="0"/>
              <a:t>, and physiology</a:t>
            </a:r>
            <a:endParaRPr lang="en-US" sz="200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dirty="0"/>
          </a:p>
        </p:txBody>
      </p:sp>
      <p:sp>
        <p:nvSpPr>
          <p:cNvPr id="6" name="Slide Number Placeholder 5"/>
          <p:cNvSpPr>
            <a:spLocks noGrp="1"/>
          </p:cNvSpPr>
          <p:nvPr>
            <p:ph type="sldNum" sz="quarter" idx="12"/>
          </p:nvPr>
        </p:nvSpPr>
        <p:spPr/>
        <p:txBody>
          <a:bodyPr/>
          <a:lstStyle/>
          <a:p>
            <a:fld id="{61AD8ED0-5693-4FAF-9DE9-1698BB240556}" type="slidenum">
              <a:rPr lang="en-US" smtClean="0"/>
              <a:t>3</a:t>
            </a:fld>
            <a:endParaRPr lang="en-US"/>
          </a:p>
        </p:txBody>
      </p:sp>
    </p:spTree>
    <p:extLst>
      <p:ext uri="{BB962C8B-B14F-4D97-AF65-F5344CB8AC3E}">
        <p14:creationId xmlns:p14="http://schemas.microsoft.com/office/powerpoint/2010/main" val="394301955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609600"/>
          </a:xfrm>
        </p:spPr>
        <p:txBody>
          <a:bodyPr>
            <a:normAutofit fontScale="90000"/>
          </a:bodyPr>
          <a:lstStyle/>
          <a:p>
            <a:r>
              <a:rPr lang="en-US" dirty="0"/>
              <a:t>Bond </a:t>
            </a:r>
            <a:r>
              <a:rPr lang="en-US" dirty="0" smtClean="0"/>
              <a:t>Markets</a:t>
            </a:r>
            <a:endParaRPr lang="en-US" dirty="0"/>
          </a:p>
        </p:txBody>
      </p:sp>
      <p:sp>
        <p:nvSpPr>
          <p:cNvPr id="3" name="Content Placeholder 2"/>
          <p:cNvSpPr>
            <a:spLocks noGrp="1"/>
          </p:cNvSpPr>
          <p:nvPr>
            <p:ph idx="1"/>
          </p:nvPr>
        </p:nvSpPr>
        <p:spPr>
          <a:xfrm>
            <a:off x="685800" y="1295400"/>
            <a:ext cx="7772400" cy="4800600"/>
          </a:xfrm>
        </p:spPr>
        <p:txBody>
          <a:bodyPr/>
          <a:lstStyle/>
          <a:p>
            <a:r>
              <a:rPr lang="en-US" sz="2800" dirty="0" smtClean="0"/>
              <a:t>Moody’s and S&amp;P ratings define credit risk as likelihood of default and associated financial loss</a:t>
            </a:r>
          </a:p>
          <a:p>
            <a:r>
              <a:rPr lang="en-US" sz="2800" dirty="0" smtClean="0"/>
              <a:t>No mention of dispersion of outcomes or concave Bernoulli functions</a:t>
            </a:r>
          </a:p>
          <a:p>
            <a:r>
              <a:rPr lang="en-US" sz="2800" dirty="0" smtClean="0"/>
              <a:t>Fisher 1959: Chances of default and marketability of bonds explained 75% variation in yield</a:t>
            </a:r>
          </a:p>
          <a:p>
            <a:r>
              <a:rPr lang="en-US" sz="2800" dirty="0" smtClean="0"/>
              <a:t>Altman 1989: Realized yields net of defaults increase with lower rating for all except B and CCC bonds; not explained by dispersion measure of risk</a:t>
            </a:r>
            <a:endParaRPr lang="en-US" sz="280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30</a:t>
            </a:fld>
            <a:endParaRPr lang="en-US"/>
          </a:p>
        </p:txBody>
      </p:sp>
    </p:spTree>
    <p:extLst>
      <p:ext uri="{BB962C8B-B14F-4D97-AF65-F5344CB8AC3E}">
        <p14:creationId xmlns:p14="http://schemas.microsoft.com/office/powerpoint/2010/main" val="4156812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685800"/>
          </a:xfrm>
        </p:spPr>
        <p:txBody>
          <a:bodyPr>
            <a:normAutofit fontScale="90000"/>
          </a:bodyPr>
          <a:lstStyle/>
          <a:p>
            <a:r>
              <a:rPr lang="en-US" dirty="0"/>
              <a:t>Stock </a:t>
            </a:r>
            <a:r>
              <a:rPr lang="en-US" dirty="0" smtClean="0"/>
              <a:t>markets</a:t>
            </a:r>
            <a:endParaRPr lang="en-US" dirty="0"/>
          </a:p>
        </p:txBody>
      </p:sp>
      <p:sp>
        <p:nvSpPr>
          <p:cNvPr id="3" name="Content Placeholder 2"/>
          <p:cNvSpPr>
            <a:spLocks noGrp="1"/>
          </p:cNvSpPr>
          <p:nvPr>
            <p:ph idx="1"/>
          </p:nvPr>
        </p:nvSpPr>
        <p:spPr>
          <a:xfrm>
            <a:off x="685800" y="1295400"/>
            <a:ext cx="7772400" cy="4800600"/>
          </a:xfrm>
        </p:spPr>
        <p:txBody>
          <a:bodyPr/>
          <a:lstStyle/>
          <a:p>
            <a:r>
              <a:rPr lang="en-US" sz="2000" dirty="0" smtClean="0"/>
              <a:t>Markowitz 1952/1959 presented variance as a measure of risk, tentatively, because of familiarity, convenience, and computability</a:t>
            </a:r>
          </a:p>
          <a:p>
            <a:r>
              <a:rPr lang="en-US" sz="2000" dirty="0" smtClean="0"/>
              <a:t>Sharpe 1964 and Lintner 1965: Linear equilibrium relationship between expected return and covariance risk</a:t>
            </a:r>
          </a:p>
          <a:p>
            <a:r>
              <a:rPr lang="en-US" sz="2000" dirty="0" smtClean="0"/>
              <a:t>Intensive research on empirical evidence on </a:t>
            </a:r>
            <a:r>
              <a:rPr lang="en-US" sz="2000" dirty="0" err="1" smtClean="0"/>
              <a:t>CAPM</a:t>
            </a:r>
            <a:r>
              <a:rPr lang="en-US" sz="2000" dirty="0" smtClean="0"/>
              <a:t> and diversification</a:t>
            </a:r>
          </a:p>
          <a:p>
            <a:r>
              <a:rPr lang="en-US" sz="2000" dirty="0" err="1" smtClean="0"/>
              <a:t>Fama</a:t>
            </a:r>
            <a:r>
              <a:rPr lang="en-US" sz="2000" dirty="0" smtClean="0"/>
              <a:t> and French 1992: “</a:t>
            </a:r>
            <a:r>
              <a:rPr lang="en-US" sz="2000" b="1" dirty="0" smtClean="0"/>
              <a:t>Our tests do not support the most basic predictions of the </a:t>
            </a:r>
            <a:r>
              <a:rPr lang="en-US" sz="2000" b="1" dirty="0" err="1" smtClean="0"/>
              <a:t>SLB</a:t>
            </a:r>
            <a:r>
              <a:rPr lang="en-US" sz="2000" b="1" dirty="0" smtClean="0"/>
              <a:t> model, that average stock returns are positively related to market betas</a:t>
            </a:r>
            <a:r>
              <a:rPr lang="en-US" sz="2000" dirty="0" smtClean="0"/>
              <a:t>.”</a:t>
            </a:r>
          </a:p>
          <a:p>
            <a:r>
              <a:rPr lang="en-US" sz="2000" dirty="0" err="1" smtClean="0"/>
              <a:t>Fama</a:t>
            </a:r>
            <a:r>
              <a:rPr lang="en-US" sz="2000" dirty="0" smtClean="0"/>
              <a:t> and French 2004: </a:t>
            </a:r>
            <a:r>
              <a:rPr lang="en-US" sz="2000" b="1" dirty="0" smtClean="0"/>
              <a:t>“Unfortunately</a:t>
            </a:r>
            <a:r>
              <a:rPr lang="en-US" sz="2000" b="1" dirty="0"/>
              <a:t>, the empirical record of the model is poor — poor enough to invalidate the way it is used in applications. . . . In the end, we argue that whether the model’s problems reflect weaknesses in the theory or in its empirical implementation, the failure of the </a:t>
            </a:r>
            <a:r>
              <a:rPr lang="en-US" sz="2000" b="1" dirty="0" err="1"/>
              <a:t>CAPM</a:t>
            </a:r>
            <a:r>
              <a:rPr lang="en-US" sz="2000" b="1" dirty="0"/>
              <a:t> in empirical tests implies that most applications of the model are invalid</a:t>
            </a:r>
            <a:r>
              <a:rPr lang="en-US" sz="2000" b="1" dirty="0" smtClean="0"/>
              <a:t>.”</a:t>
            </a:r>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31</a:t>
            </a:fld>
            <a:endParaRPr lang="en-US"/>
          </a:p>
        </p:txBody>
      </p:sp>
    </p:spTree>
    <p:extLst>
      <p:ext uri="{BB962C8B-B14F-4D97-AF65-F5344CB8AC3E}">
        <p14:creationId xmlns:p14="http://schemas.microsoft.com/office/powerpoint/2010/main" val="18728168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609600"/>
          </a:xfrm>
        </p:spPr>
        <p:txBody>
          <a:bodyPr>
            <a:normAutofit fontScale="90000"/>
          </a:bodyPr>
          <a:lstStyle/>
          <a:p>
            <a:r>
              <a:rPr lang="en-US" dirty="0" smtClean="0"/>
              <a:t>Stock Markets (2)</a:t>
            </a:r>
            <a:endParaRPr lang="en-US" dirty="0"/>
          </a:p>
        </p:txBody>
      </p:sp>
      <p:sp>
        <p:nvSpPr>
          <p:cNvPr id="3" name="Content Placeholder 2"/>
          <p:cNvSpPr>
            <a:spLocks noGrp="1"/>
          </p:cNvSpPr>
          <p:nvPr>
            <p:ph idx="1"/>
          </p:nvPr>
        </p:nvSpPr>
        <p:spPr>
          <a:xfrm>
            <a:off x="685800" y="1295400"/>
            <a:ext cx="7772400" cy="4800600"/>
          </a:xfrm>
        </p:spPr>
        <p:txBody>
          <a:bodyPr/>
          <a:lstStyle/>
          <a:p>
            <a:r>
              <a:rPr lang="en-US" sz="2400" dirty="0" smtClean="0"/>
              <a:t>Brealey and Myers 2003: </a:t>
            </a:r>
            <a:r>
              <a:rPr lang="en-US" sz="2400" b="1" dirty="0" smtClean="0"/>
              <a:t>“There </a:t>
            </a:r>
            <a:r>
              <a:rPr lang="en-US" sz="2400" b="1" dirty="0"/>
              <a:t>is no doubt that the evidence on the </a:t>
            </a:r>
            <a:r>
              <a:rPr lang="en-US" sz="2400" b="1" dirty="0" err="1"/>
              <a:t>CAPM</a:t>
            </a:r>
            <a:r>
              <a:rPr lang="en-US" sz="2400" b="1" dirty="0"/>
              <a:t> is less convincing than scholars once thought. But it will be very hard to reject the </a:t>
            </a:r>
            <a:r>
              <a:rPr lang="en-US" sz="2400" b="1" dirty="0" err="1"/>
              <a:t>CAPM</a:t>
            </a:r>
            <a:r>
              <a:rPr lang="en-US" sz="2400" b="1" dirty="0"/>
              <a:t> beyond all reasonable doubt. Since data and statistics are unlikely to give final answers, the plausibility of the </a:t>
            </a:r>
            <a:r>
              <a:rPr lang="en-US" sz="2400" b="1" dirty="0" err="1"/>
              <a:t>CPAM</a:t>
            </a:r>
            <a:r>
              <a:rPr lang="en-US" sz="2400" b="1" dirty="0"/>
              <a:t>  will have to be weighed along with the empirical </a:t>
            </a:r>
            <a:r>
              <a:rPr lang="en-US" sz="2400" b="1" dirty="0" smtClean="0"/>
              <a:t>‘facts’”</a:t>
            </a:r>
          </a:p>
          <a:p>
            <a:endParaRPr lang="en-US" sz="200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32</a:t>
            </a:fld>
            <a:endParaRPr lang="en-US"/>
          </a:p>
        </p:txBody>
      </p:sp>
    </p:spTree>
    <p:extLst>
      <p:ext uri="{BB962C8B-B14F-4D97-AF65-F5344CB8AC3E}">
        <p14:creationId xmlns:p14="http://schemas.microsoft.com/office/powerpoint/2010/main" val="11527734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685800"/>
          </a:xfrm>
        </p:spPr>
        <p:txBody>
          <a:bodyPr/>
          <a:lstStyle/>
          <a:p>
            <a:r>
              <a:rPr lang="en-US" sz="3200" dirty="0" smtClean="0"/>
              <a:t>Diversification implication of risk aversion?</a:t>
            </a:r>
            <a:endParaRPr lang="en-US" sz="3200" dirty="0"/>
          </a:p>
        </p:txBody>
      </p:sp>
      <p:sp>
        <p:nvSpPr>
          <p:cNvPr id="3" name="Content Placeholder 2"/>
          <p:cNvSpPr>
            <a:spLocks noGrp="1"/>
          </p:cNvSpPr>
          <p:nvPr>
            <p:ph idx="1"/>
          </p:nvPr>
        </p:nvSpPr>
        <p:spPr>
          <a:xfrm>
            <a:off x="457200" y="990600"/>
            <a:ext cx="8382000" cy="5105400"/>
          </a:xfrm>
        </p:spPr>
        <p:txBody>
          <a:bodyPr/>
          <a:lstStyle/>
          <a:p>
            <a:r>
              <a:rPr lang="en-US" sz="2000" dirty="0" smtClean="0"/>
              <a:t>Worthington 2009 on household diversification: “Australian household portfolios have very low levels of asset diversification . . . household portfolios appears to bear little relation to the central predictions of classic portfolio theory. </a:t>
            </a:r>
          </a:p>
          <a:p>
            <a:r>
              <a:rPr lang="en-US" sz="2000" dirty="0" smtClean="0"/>
              <a:t>Similar results for other economies (U.S., France, the Netherlands, U.K., Germany, and India). </a:t>
            </a:r>
            <a:r>
              <a:rPr lang="en-US" sz="2000" dirty="0" err="1" smtClean="0"/>
              <a:t>Guiso</a:t>
            </a:r>
            <a:r>
              <a:rPr lang="en-US" sz="2000" dirty="0" smtClean="0"/>
              <a:t> et al. 2000: “The country studies find that the extent of diversification between and within risk categories is typically quite limited.” </a:t>
            </a:r>
          </a:p>
          <a:p>
            <a:r>
              <a:rPr lang="en-US" sz="2000" dirty="0" smtClean="0"/>
              <a:t>Why aren’t (dispersion) risk averse households partake of almost “free lunch” of diversification?</a:t>
            </a:r>
          </a:p>
          <a:p>
            <a:r>
              <a:rPr lang="en-US" sz="2000" dirty="0" smtClean="0"/>
              <a:t>Holderness </a:t>
            </a:r>
            <a:r>
              <a:rPr lang="en-US" sz="2000" dirty="0"/>
              <a:t>2009 on </a:t>
            </a:r>
            <a:r>
              <a:rPr lang="en-US" sz="2000" dirty="0" smtClean="0"/>
              <a:t>distribution of corporate </a:t>
            </a:r>
            <a:r>
              <a:rPr lang="en-US" sz="2000" dirty="0" err="1" smtClean="0"/>
              <a:t>ownershi</a:t>
            </a:r>
            <a:r>
              <a:rPr lang="en-US" sz="2000" dirty="0" smtClean="0"/>
              <a:t>: </a:t>
            </a:r>
            <a:r>
              <a:rPr lang="en-US" sz="2000" dirty="0"/>
              <a:t>“Given that 96% of a representative sample of </a:t>
            </a:r>
            <a:r>
              <a:rPr lang="en-US" sz="2000" dirty="0" err="1"/>
              <a:t>CRSP</a:t>
            </a:r>
            <a:r>
              <a:rPr lang="en-US" sz="2000" dirty="0"/>
              <a:t> and </a:t>
            </a:r>
            <a:r>
              <a:rPr lang="en-US" sz="2000" dirty="0" err="1"/>
              <a:t>Compustat</a:t>
            </a:r>
            <a:r>
              <a:rPr lang="en-US" sz="2000" dirty="0"/>
              <a:t> firms have large shareholders and these shareholders on average own 39% of the common stock (Table 1), it is now clear that atomistic ownership is the exception, not the rule, in the United States</a:t>
            </a:r>
            <a:r>
              <a:rPr lang="en-US" sz="2000" dirty="0" smtClean="0"/>
              <a:t>.”</a:t>
            </a:r>
            <a:endParaRPr lang="en-US" sz="200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33</a:t>
            </a:fld>
            <a:endParaRPr lang="en-US"/>
          </a:p>
        </p:txBody>
      </p:sp>
    </p:spTree>
    <p:extLst>
      <p:ext uri="{BB962C8B-B14F-4D97-AF65-F5344CB8AC3E}">
        <p14:creationId xmlns:p14="http://schemas.microsoft.com/office/powerpoint/2010/main" val="27303079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533400"/>
          </a:xfrm>
        </p:spPr>
        <p:txBody>
          <a:bodyPr>
            <a:normAutofit fontScale="90000"/>
          </a:bodyPr>
          <a:lstStyle/>
          <a:p>
            <a:r>
              <a:rPr lang="en-US" dirty="0" smtClean="0"/>
              <a:t>Uncovered </a:t>
            </a:r>
            <a:r>
              <a:rPr lang="en-US" dirty="0"/>
              <a:t>interest </a:t>
            </a:r>
            <a:r>
              <a:rPr lang="en-US" dirty="0" smtClean="0"/>
              <a:t>parity</a:t>
            </a:r>
            <a:endParaRPr lang="en-US" dirty="0"/>
          </a:p>
        </p:txBody>
      </p:sp>
      <p:sp>
        <p:nvSpPr>
          <p:cNvPr id="3" name="Content Placeholder 2"/>
          <p:cNvSpPr>
            <a:spLocks noGrp="1"/>
          </p:cNvSpPr>
          <p:nvPr>
            <p:ph idx="1"/>
          </p:nvPr>
        </p:nvSpPr>
        <p:spPr>
          <a:xfrm>
            <a:off x="685800" y="1219200"/>
            <a:ext cx="7772400" cy="4876800"/>
          </a:xfrm>
        </p:spPr>
        <p:txBody>
          <a:bodyPr>
            <a:normAutofit fontScale="92500" lnSpcReduction="10000"/>
          </a:bodyPr>
          <a:lstStyle/>
          <a:p>
            <a:r>
              <a:rPr lang="en-US" sz="2400" dirty="0" smtClean="0"/>
              <a:t>Li et al. 2012: “</a:t>
            </a:r>
            <a:r>
              <a:rPr lang="en-US" sz="2400" dirty="0"/>
              <a:t>Uncovered interest parity (</a:t>
            </a:r>
            <a:r>
              <a:rPr lang="en-US" sz="2400" dirty="0" err="1"/>
              <a:t>UIP</a:t>
            </a:r>
            <a:r>
              <a:rPr lang="en-US" sz="2400" dirty="0"/>
              <a:t>) is one of the most important theoretical relations used in analytical work in both international finance and macroeconomics. It is also a key assumption in many of the models of exchange rate determination.” </a:t>
            </a:r>
            <a:endParaRPr lang="en-US" sz="2400" dirty="0" smtClean="0"/>
          </a:p>
          <a:p>
            <a:r>
              <a:rPr lang="en-US" sz="2400" b="1" i="1" dirty="0" smtClean="0"/>
              <a:t>Exch. Rate Appreciation </a:t>
            </a:r>
            <a:r>
              <a:rPr lang="en-US" sz="2400" b="1" i="1" dirty="0"/>
              <a:t>= a + </a:t>
            </a:r>
            <a:r>
              <a:rPr lang="en-US" sz="2400" b="1" i="1" dirty="0" smtClean="0"/>
              <a:t>b*</a:t>
            </a:r>
            <a:r>
              <a:rPr lang="en-US" sz="2400" b="1" i="1" dirty="0" err="1" smtClean="0"/>
              <a:t>InterestDifferential</a:t>
            </a:r>
            <a:r>
              <a:rPr lang="en-US" sz="2400" b="1" i="1" dirty="0" smtClean="0"/>
              <a:t> </a:t>
            </a:r>
            <a:r>
              <a:rPr lang="en-US" sz="2400" b="1" i="1" dirty="0"/>
              <a:t>+ </a:t>
            </a:r>
            <a:r>
              <a:rPr lang="en-US" sz="2400" b="1" i="1" dirty="0" smtClean="0"/>
              <a:t>error </a:t>
            </a:r>
          </a:p>
          <a:p>
            <a:r>
              <a:rPr lang="en-US" sz="2400" i="1" dirty="0" smtClean="0"/>
              <a:t>Where a =0 and b = 1 and error has mean zero.</a:t>
            </a:r>
          </a:p>
          <a:p>
            <a:r>
              <a:rPr lang="en-US" sz="2400" b="1" dirty="0" err="1" smtClean="0"/>
              <a:t>Froot</a:t>
            </a:r>
            <a:r>
              <a:rPr lang="en-US" sz="2400" b="1" dirty="0" smtClean="0"/>
              <a:t> and </a:t>
            </a:r>
            <a:r>
              <a:rPr lang="en-US" sz="2400" b="1" dirty="0" err="1" smtClean="0"/>
              <a:t>Thaler</a:t>
            </a:r>
            <a:r>
              <a:rPr lang="en-US" sz="2400" b="1" dirty="0" smtClean="0"/>
              <a:t> 1990 meta study: most estimates of </a:t>
            </a:r>
            <a:r>
              <a:rPr lang="en-US" sz="2400" b="1" i="1" dirty="0" smtClean="0"/>
              <a:t>b</a:t>
            </a:r>
            <a:r>
              <a:rPr lang="en-US" sz="2400" b="1" dirty="0" smtClean="0"/>
              <a:t> have wrong sign, average = - 0.88!</a:t>
            </a:r>
          </a:p>
          <a:p>
            <a:r>
              <a:rPr lang="en-US" sz="2400" dirty="0" smtClean="0"/>
              <a:t>Li et al. 2012: data from 10 countries, mixed results; estimates vary widely by currency pairs and over time</a:t>
            </a:r>
          </a:p>
          <a:p>
            <a:r>
              <a:rPr lang="en-US" sz="2400" dirty="0" smtClean="0"/>
              <a:t>Concave Bernoulli functions have not helped resolve the puzzle; “…hard to explain the failure of </a:t>
            </a:r>
            <a:r>
              <a:rPr lang="en-US" sz="2400" dirty="0" err="1" smtClean="0"/>
              <a:t>UIP</a:t>
            </a:r>
            <a:r>
              <a:rPr lang="en-US" sz="2400" dirty="0" smtClean="0"/>
              <a:t> even using a sophisticated measure of risk” (p. 168).</a:t>
            </a:r>
            <a:endParaRPr lang="en-US" sz="2400" i="1" dirty="0" smtClean="0"/>
          </a:p>
          <a:p>
            <a:endParaRPr lang="en-US" sz="240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34</a:t>
            </a:fld>
            <a:endParaRPr lang="en-US"/>
          </a:p>
        </p:txBody>
      </p:sp>
    </p:spTree>
    <p:extLst>
      <p:ext uri="{BB962C8B-B14F-4D97-AF65-F5344CB8AC3E}">
        <p14:creationId xmlns:p14="http://schemas.microsoft.com/office/powerpoint/2010/main" val="38450182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609600"/>
          </a:xfrm>
        </p:spPr>
        <p:txBody>
          <a:bodyPr>
            <a:normAutofit fontScale="90000"/>
          </a:bodyPr>
          <a:lstStyle/>
          <a:p>
            <a:r>
              <a:rPr lang="en-US" dirty="0"/>
              <a:t>Equity </a:t>
            </a:r>
            <a:r>
              <a:rPr lang="en-US" dirty="0" smtClean="0"/>
              <a:t>Premium Puzzle</a:t>
            </a:r>
            <a:endParaRPr lang="en-US" dirty="0"/>
          </a:p>
        </p:txBody>
      </p:sp>
      <p:sp>
        <p:nvSpPr>
          <p:cNvPr id="3" name="Content Placeholder 2"/>
          <p:cNvSpPr>
            <a:spLocks noGrp="1"/>
          </p:cNvSpPr>
          <p:nvPr>
            <p:ph idx="1"/>
          </p:nvPr>
        </p:nvSpPr>
        <p:spPr>
          <a:xfrm>
            <a:off x="685800" y="990600"/>
            <a:ext cx="7772400" cy="5105400"/>
          </a:xfrm>
        </p:spPr>
        <p:txBody>
          <a:bodyPr>
            <a:normAutofit lnSpcReduction="10000"/>
          </a:bodyPr>
          <a:lstStyle/>
          <a:p>
            <a:r>
              <a:rPr lang="en-US" sz="2000" dirty="0" smtClean="0"/>
              <a:t>Difficulties </a:t>
            </a:r>
            <a:r>
              <a:rPr lang="en-US" sz="2000" dirty="0"/>
              <a:t>in reconciling empirical estimates of the market risk premium </a:t>
            </a:r>
            <a:r>
              <a:rPr lang="en-US" sz="2000" i="1" dirty="0" smtClean="0"/>
              <a:t>P</a:t>
            </a:r>
            <a:r>
              <a:rPr lang="en-US" sz="2000" i="1" baseline="-25000" dirty="0" smtClean="0"/>
              <a:t>M</a:t>
            </a:r>
            <a:r>
              <a:rPr lang="en-US" sz="2000" dirty="0" smtClean="0"/>
              <a:t> </a:t>
            </a:r>
            <a:r>
              <a:rPr lang="en-US" sz="2000" dirty="0"/>
              <a:t>= E(</a:t>
            </a:r>
            <a:r>
              <a:rPr lang="en-US" sz="2000" i="1" dirty="0" err="1"/>
              <a:t>R</a:t>
            </a:r>
            <a:r>
              <a:rPr lang="en-US" sz="2000" i="1" baseline="-25000" dirty="0" err="1"/>
              <a:t>M</a:t>
            </a:r>
            <a:r>
              <a:rPr lang="en-US" sz="2000" dirty="0"/>
              <a:t>) – </a:t>
            </a:r>
            <a:r>
              <a:rPr lang="en-US" sz="2000" i="1" dirty="0" err="1"/>
              <a:t>R</a:t>
            </a:r>
            <a:r>
              <a:rPr lang="en-US" sz="2000" i="1" baseline="-25000" dirty="0" err="1"/>
              <a:t>f</a:t>
            </a:r>
            <a:r>
              <a:rPr lang="en-US" sz="2000" dirty="0"/>
              <a:t> </a:t>
            </a:r>
            <a:r>
              <a:rPr lang="en-US" sz="2000" dirty="0" smtClean="0"/>
              <a:t> with its theoretical determinants</a:t>
            </a:r>
          </a:p>
          <a:p>
            <a:r>
              <a:rPr lang="en-US" sz="2000" b="1" dirty="0" smtClean="0"/>
              <a:t>Mehra and Prescott 1985: </a:t>
            </a:r>
            <a:r>
              <a:rPr lang="en-US" sz="2000" b="1" dirty="0"/>
              <a:t>assuming plausible levels of </a:t>
            </a:r>
            <a:r>
              <a:rPr lang="en-US" sz="2000" b="1" dirty="0" err="1" smtClean="0"/>
              <a:t>CRRA</a:t>
            </a:r>
            <a:r>
              <a:rPr lang="en-US" sz="2000" b="1" dirty="0" smtClean="0"/>
              <a:t>, </a:t>
            </a:r>
            <a:r>
              <a:rPr lang="en-US" sz="2000" b="1" dirty="0"/>
              <a:t>risk premium should be 0.4</a:t>
            </a:r>
            <a:r>
              <a:rPr lang="en-US" sz="2000" b="1" dirty="0" smtClean="0"/>
              <a:t>%;</a:t>
            </a:r>
          </a:p>
          <a:p>
            <a:r>
              <a:rPr lang="en-US" sz="2000" b="1" dirty="0" smtClean="0"/>
              <a:t>But, over 1889-1978 realized risk premium was about 15 times (6%)</a:t>
            </a:r>
          </a:p>
          <a:p>
            <a:r>
              <a:rPr lang="en-US" sz="2000" b="1" dirty="0" smtClean="0"/>
              <a:t>Fernandez et al. 2012 survey: 2223 answers from US ranged over 1.5-15%; mean 5.5%</a:t>
            </a:r>
          </a:p>
          <a:p>
            <a:r>
              <a:rPr lang="en-US" sz="2000" dirty="0" smtClean="0"/>
              <a:t>After reviewing dozens of attempts over quarter century to resolve the puzzle, Mehra 2008 states: </a:t>
            </a:r>
            <a:r>
              <a:rPr lang="en-US" sz="2000" dirty="0"/>
              <a:t>“The puzzle cannot be dismissed lightly because much of our economic intuition is based on the very class of models that fall short so dramatically when confronted with financial data. It underscores the </a:t>
            </a:r>
            <a:r>
              <a:rPr lang="en-US" sz="2000" b="1" dirty="0"/>
              <a:t>failure of paradigms</a:t>
            </a:r>
            <a:r>
              <a:rPr lang="en-US" sz="2000" dirty="0"/>
              <a:t> central to financial and economic modeling to capture the characteristic that appears to make stocks comparatively riskier</a:t>
            </a:r>
            <a:r>
              <a:rPr lang="en-US" sz="2000" dirty="0" smtClean="0"/>
              <a:t>.” (emphasis added).</a:t>
            </a:r>
          </a:p>
          <a:p>
            <a:r>
              <a:rPr lang="en-US" sz="2000" dirty="0" smtClean="0"/>
              <a:t>Down in the Wall Street world of traders and financiers, </a:t>
            </a:r>
            <a:r>
              <a:rPr lang="en-US" sz="2000" i="1" dirty="0" err="1" smtClean="0"/>
              <a:t>Investopedia</a:t>
            </a:r>
            <a:r>
              <a:rPr lang="en-US" sz="2000" dirty="0" smtClean="0"/>
              <a:t> dispenses this wisdom: “Equity premium puzzle is a mystery to financial academics.”</a:t>
            </a:r>
          </a:p>
          <a:p>
            <a:endParaRPr lang="en-US" dirty="0" smtClean="0"/>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35</a:t>
            </a:fld>
            <a:endParaRPr lang="en-US"/>
          </a:p>
        </p:txBody>
      </p:sp>
    </p:spTree>
    <p:extLst>
      <p:ext uri="{BB962C8B-B14F-4D97-AF65-F5344CB8AC3E}">
        <p14:creationId xmlns:p14="http://schemas.microsoft.com/office/powerpoint/2010/main" val="25787422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457200"/>
          </a:xfrm>
        </p:spPr>
        <p:txBody>
          <a:bodyPr>
            <a:normAutofit fontScale="90000"/>
          </a:bodyPr>
          <a:lstStyle/>
          <a:p>
            <a:r>
              <a:rPr lang="en-US" dirty="0"/>
              <a:t>Aggregate model calibrations</a:t>
            </a:r>
          </a:p>
        </p:txBody>
      </p:sp>
      <p:sp>
        <p:nvSpPr>
          <p:cNvPr id="3" name="Content Placeholder 2"/>
          <p:cNvSpPr>
            <a:spLocks noGrp="1"/>
          </p:cNvSpPr>
          <p:nvPr>
            <p:ph idx="1"/>
          </p:nvPr>
        </p:nvSpPr>
        <p:spPr>
          <a:xfrm>
            <a:off x="685800" y="990600"/>
            <a:ext cx="7772400" cy="5105400"/>
          </a:xfrm>
        </p:spPr>
        <p:txBody>
          <a:bodyPr>
            <a:normAutofit lnSpcReduction="10000"/>
          </a:bodyPr>
          <a:lstStyle/>
          <a:p>
            <a:r>
              <a:rPr lang="en-US" sz="2000" dirty="0" smtClean="0"/>
              <a:t>Besides equity premium puzzle, calibrated models of aggregate consumption are used in labor and business cycle theory</a:t>
            </a:r>
          </a:p>
          <a:p>
            <a:r>
              <a:rPr lang="en-US" sz="2000" dirty="0" err="1"/>
              <a:t>Kydland</a:t>
            </a:r>
            <a:r>
              <a:rPr lang="en-US" sz="2000" dirty="0"/>
              <a:t> and Prescott </a:t>
            </a:r>
            <a:r>
              <a:rPr lang="en-US" sz="2000" dirty="0" smtClean="0"/>
              <a:t>1982 and Mehra and Prescott 1985 and use 1 &lt; </a:t>
            </a:r>
            <a:r>
              <a:rPr lang="en-US" sz="2000" i="1" dirty="0" smtClean="0"/>
              <a:t>r &lt;</a:t>
            </a:r>
            <a:r>
              <a:rPr lang="en-US" sz="2000" dirty="0" smtClean="0"/>
              <a:t> 2,</a:t>
            </a:r>
            <a:r>
              <a:rPr lang="en-US" sz="2000" i="1" dirty="0" smtClean="0"/>
              <a:t> </a:t>
            </a:r>
            <a:r>
              <a:rPr lang="en-US" sz="2000" dirty="0" smtClean="0"/>
              <a:t> rule out assuming extreme risk aversion</a:t>
            </a:r>
          </a:p>
          <a:p>
            <a:r>
              <a:rPr lang="en-US" sz="2000" dirty="0" err="1" smtClean="0"/>
              <a:t>Kydland</a:t>
            </a:r>
            <a:r>
              <a:rPr lang="en-US" sz="2000" dirty="0" smtClean="0"/>
              <a:t> and Prescott 1991 tighten to </a:t>
            </a:r>
            <a:r>
              <a:rPr lang="en-US" sz="2000" i="1" dirty="0" smtClean="0"/>
              <a:t>r</a:t>
            </a:r>
            <a:r>
              <a:rPr lang="en-US" sz="2000" dirty="0" smtClean="0"/>
              <a:t> = 2</a:t>
            </a:r>
          </a:p>
          <a:p>
            <a:r>
              <a:rPr lang="en-US" sz="2000" dirty="0" err="1"/>
              <a:t>Ljungqvist</a:t>
            </a:r>
            <a:r>
              <a:rPr lang="en-US" sz="2000" dirty="0"/>
              <a:t> and Sargent </a:t>
            </a:r>
            <a:r>
              <a:rPr lang="en-US" sz="2000" dirty="0" smtClean="0"/>
              <a:t>2004: </a:t>
            </a:r>
            <a:r>
              <a:rPr lang="en-US" sz="2000" i="1" dirty="0" smtClean="0"/>
              <a:t>r</a:t>
            </a:r>
            <a:r>
              <a:rPr lang="en-US" sz="2000" dirty="0" smtClean="0"/>
              <a:t> &lt; 2 or 3</a:t>
            </a:r>
          </a:p>
          <a:p>
            <a:r>
              <a:rPr lang="en-US" sz="2000" dirty="0" smtClean="0"/>
              <a:t>Resolving the </a:t>
            </a:r>
            <a:r>
              <a:rPr lang="en-US" sz="2000" dirty="0" err="1" smtClean="0"/>
              <a:t>EPP</a:t>
            </a:r>
            <a:r>
              <a:rPr lang="en-US" sz="2000" dirty="0" smtClean="0"/>
              <a:t> requires </a:t>
            </a:r>
            <a:r>
              <a:rPr lang="en-US" sz="2000" i="1" dirty="0" smtClean="0"/>
              <a:t>r &gt;</a:t>
            </a:r>
            <a:r>
              <a:rPr lang="en-US" sz="2000" dirty="0" smtClean="0"/>
              <a:t> 10</a:t>
            </a:r>
          </a:p>
          <a:p>
            <a:r>
              <a:rPr lang="en-US" sz="2000" b="1" dirty="0" smtClean="0"/>
              <a:t>Chetty 2006: 33 sets of wage and income elasticities imply </a:t>
            </a:r>
            <a:r>
              <a:rPr lang="en-US" sz="2000" b="1" i="1" dirty="0" smtClean="0"/>
              <a:t>r </a:t>
            </a:r>
            <a:r>
              <a:rPr lang="en-US" sz="2000" b="1" dirty="0" smtClean="0"/>
              <a:t>in range 0.15-1.78, mean 0.71. “… Hence</a:t>
            </a:r>
            <a:r>
              <a:rPr lang="en-US" sz="2000" b="1" dirty="0"/>
              <a:t>, one interpretation of the result is that it provides </a:t>
            </a:r>
            <a:r>
              <a:rPr lang="en-US" sz="2000" b="1" i="1" dirty="0"/>
              <a:t>new evidence against canonical expected utility theory as a descriptive model of choice uncertainty</a:t>
            </a:r>
            <a:r>
              <a:rPr lang="en-US" sz="2000" b="1" dirty="0" smtClean="0"/>
              <a:t>”</a:t>
            </a:r>
          </a:p>
          <a:p>
            <a:r>
              <a:rPr lang="en-US" sz="2000" dirty="0" smtClean="0"/>
              <a:t>Unemployment insurance puzzle: </a:t>
            </a:r>
            <a:r>
              <a:rPr lang="en-US" sz="2000" i="1" dirty="0" smtClean="0"/>
              <a:t>r</a:t>
            </a:r>
            <a:r>
              <a:rPr lang="en-US" sz="2000" dirty="0" smtClean="0"/>
              <a:t> =2 </a:t>
            </a:r>
            <a:r>
              <a:rPr lang="en-US" sz="2000" dirty="0" err="1" smtClean="0"/>
              <a:t>CRRA</a:t>
            </a:r>
            <a:r>
              <a:rPr lang="en-US" sz="2000" dirty="0" smtClean="0"/>
              <a:t> consumption model yields 0-20% of wage compared to 50% observed in the field (Baily 1978 and Gruber 1997)</a:t>
            </a:r>
          </a:p>
          <a:p>
            <a:r>
              <a:rPr lang="en-US" sz="2000" dirty="0" smtClean="0"/>
              <a:t>Central banks’ international reserve levels yield </a:t>
            </a:r>
            <a:r>
              <a:rPr lang="en-US" sz="2000" i="1" dirty="0" smtClean="0"/>
              <a:t>r = 2 (</a:t>
            </a:r>
            <a:r>
              <a:rPr lang="en-US" sz="2000" dirty="0" err="1" smtClean="0"/>
              <a:t>CRRA</a:t>
            </a:r>
            <a:r>
              <a:rPr lang="en-US" sz="2000" dirty="0" smtClean="0"/>
              <a:t>) for Latin America, about 10 for Asia</a:t>
            </a:r>
          </a:p>
          <a:p>
            <a:endParaRPr lang="en-US" sz="2400" dirty="0" smtClean="0"/>
          </a:p>
          <a:p>
            <a:endParaRPr lang="en-US" dirty="0" smtClean="0"/>
          </a:p>
          <a:p>
            <a:endParaRPr lang="en-US" dirty="0" smtClean="0"/>
          </a:p>
          <a:p>
            <a:endParaRPr lang="en-US" dirty="0" smtClean="0"/>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36</a:t>
            </a:fld>
            <a:endParaRPr lang="en-US"/>
          </a:p>
        </p:txBody>
      </p:sp>
    </p:spTree>
    <p:extLst>
      <p:ext uri="{BB962C8B-B14F-4D97-AF65-F5344CB8AC3E}">
        <p14:creationId xmlns:p14="http://schemas.microsoft.com/office/powerpoint/2010/main" val="36291118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685800"/>
          </a:xfrm>
        </p:spPr>
        <p:txBody>
          <a:bodyPr/>
          <a:lstStyle/>
          <a:p>
            <a:r>
              <a:rPr lang="en-US" sz="3200" dirty="0"/>
              <a:t>Aggregate Level Evidence From the </a:t>
            </a:r>
            <a:r>
              <a:rPr lang="en-US" sz="3200" dirty="0" smtClean="0"/>
              <a:t>Field</a:t>
            </a:r>
            <a:endParaRPr lang="en-US" sz="3200" dirty="0"/>
          </a:p>
        </p:txBody>
      </p:sp>
      <p:sp>
        <p:nvSpPr>
          <p:cNvPr id="3" name="Content Placeholder 2"/>
          <p:cNvSpPr>
            <a:spLocks noGrp="1"/>
          </p:cNvSpPr>
          <p:nvPr>
            <p:ph idx="1"/>
          </p:nvPr>
        </p:nvSpPr>
        <p:spPr>
          <a:xfrm>
            <a:off x="685800" y="1066800"/>
            <a:ext cx="7772400" cy="5029200"/>
          </a:xfrm>
        </p:spPr>
        <p:txBody>
          <a:bodyPr>
            <a:normAutofit lnSpcReduction="10000"/>
          </a:bodyPr>
          <a:lstStyle/>
          <a:p>
            <a:r>
              <a:rPr lang="en-US" sz="2200" b="1" dirty="0" smtClean="0"/>
              <a:t>The hope that curved Bernoulli functions, combined with dispersion concept of risk, might yield insights into a variety of socio-economic phenomena in the field waits to be fulfilled</a:t>
            </a:r>
          </a:p>
          <a:p>
            <a:r>
              <a:rPr lang="en-US" sz="2200" dirty="0" smtClean="0"/>
              <a:t>Surprisingly </a:t>
            </a:r>
            <a:r>
              <a:rPr lang="en-US" sz="2200" dirty="0"/>
              <a:t>little aggregate level insights or consilience across domains populated by the same agents: credit, insurance, corporate equity, real estate, currency markets, gambling, </a:t>
            </a:r>
            <a:r>
              <a:rPr lang="en-US" sz="2200" dirty="0" smtClean="0"/>
              <a:t>labor, and </a:t>
            </a:r>
            <a:r>
              <a:rPr lang="en-US" sz="2200" dirty="0"/>
              <a:t>business </a:t>
            </a:r>
            <a:r>
              <a:rPr lang="en-US" sz="2200" dirty="0" smtClean="0"/>
              <a:t>cycles</a:t>
            </a:r>
          </a:p>
          <a:p>
            <a:r>
              <a:rPr lang="en-US" sz="2200" dirty="0"/>
              <a:t>Academic literature often assumes such functions, but attempts to tie the resulting models to data often lead to wildly different, and mutually inconsistent, implied innate preferences in </a:t>
            </a:r>
            <a:r>
              <a:rPr lang="en-US" sz="2200" dirty="0" smtClean="0"/>
              <a:t>specified populations</a:t>
            </a:r>
            <a:r>
              <a:rPr lang="en-US" sz="2200" dirty="0"/>
              <a:t>. </a:t>
            </a:r>
            <a:endParaRPr lang="en-US" sz="2200" dirty="0" smtClean="0"/>
          </a:p>
          <a:p>
            <a:r>
              <a:rPr lang="en-US" sz="2200" dirty="0" smtClean="0"/>
              <a:t>These </a:t>
            </a:r>
            <a:r>
              <a:rPr lang="en-US" sz="2200" dirty="0"/>
              <a:t>empirical inconveniences now carry optimistic labels such as “the interest parity puzzle” suggesting that, one day, solutions may be found without abandoning </a:t>
            </a:r>
            <a:r>
              <a:rPr lang="en-US" sz="2200" dirty="0" smtClean="0"/>
              <a:t>the paradigm based on Bernoulli functions</a:t>
            </a:r>
          </a:p>
          <a:p>
            <a:endParaRPr lang="en-US" sz="2000" dirty="0"/>
          </a:p>
        </p:txBody>
      </p:sp>
      <p:sp>
        <p:nvSpPr>
          <p:cNvPr id="4" name="Footer Placeholder 3"/>
          <p:cNvSpPr>
            <a:spLocks noGrp="1"/>
          </p:cNvSpPr>
          <p:nvPr>
            <p:ph type="ftr" sz="quarter" idx="11"/>
          </p:nvPr>
        </p:nvSpPr>
        <p:spPr/>
        <p:txBody>
          <a:bodyPr/>
          <a:lstStyle/>
          <a:p>
            <a:pPr>
              <a:defRPr/>
            </a:pPr>
            <a:r>
              <a:rPr lang="en-US" dirty="0" smtClean="0"/>
              <a:t>Empirical Failure of EU</a:t>
            </a:r>
            <a:endParaRPr lang="en-US" dirty="0"/>
          </a:p>
        </p:txBody>
      </p:sp>
      <p:sp>
        <p:nvSpPr>
          <p:cNvPr id="6" name="Slide Number Placeholder 5"/>
          <p:cNvSpPr>
            <a:spLocks noGrp="1"/>
          </p:cNvSpPr>
          <p:nvPr>
            <p:ph type="sldNum" sz="quarter" idx="12"/>
          </p:nvPr>
        </p:nvSpPr>
        <p:spPr/>
        <p:txBody>
          <a:bodyPr/>
          <a:lstStyle/>
          <a:p>
            <a:fld id="{61AD8ED0-5693-4FAF-9DE9-1698BB240556}" type="slidenum">
              <a:rPr lang="en-US" smtClean="0"/>
              <a:t>37</a:t>
            </a:fld>
            <a:endParaRPr lang="en-US"/>
          </a:p>
        </p:txBody>
      </p:sp>
    </p:spTree>
    <p:extLst>
      <p:ext uri="{BB962C8B-B14F-4D97-AF65-F5344CB8AC3E}">
        <p14:creationId xmlns:p14="http://schemas.microsoft.com/office/powerpoint/2010/main" val="32829320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next?</a:t>
            </a:r>
            <a:endParaRPr lang="en-US" dirty="0"/>
          </a:p>
        </p:txBody>
      </p:sp>
      <p:sp>
        <p:nvSpPr>
          <p:cNvPr id="3" name="Content Placeholder 2"/>
          <p:cNvSpPr>
            <a:spLocks noGrp="1"/>
          </p:cNvSpPr>
          <p:nvPr>
            <p:ph idx="1"/>
          </p:nvPr>
        </p:nvSpPr>
        <p:spPr/>
        <p:txBody>
          <a:bodyPr>
            <a:normAutofit fontScale="92500"/>
          </a:bodyPr>
          <a:lstStyle/>
          <a:p>
            <a:r>
              <a:rPr lang="en-US" dirty="0"/>
              <a:t>Parameter </a:t>
            </a:r>
            <a:r>
              <a:rPr lang="en-US" i="1" dirty="0"/>
              <a:t>r </a:t>
            </a:r>
            <a:r>
              <a:rPr lang="en-US" dirty="0"/>
              <a:t>for the same population has to vary from </a:t>
            </a:r>
            <a:r>
              <a:rPr lang="en-US" b="1" dirty="0"/>
              <a:t>0.15 to </a:t>
            </a:r>
            <a:r>
              <a:rPr lang="en-US" b="1" dirty="0" smtClean="0"/>
              <a:t>14 </a:t>
            </a:r>
            <a:r>
              <a:rPr lang="en-US" b="1" dirty="0"/>
              <a:t>(by about two orders of magnitude) </a:t>
            </a:r>
            <a:r>
              <a:rPr lang="en-US" dirty="0"/>
              <a:t>to explain observations in various domains of our </a:t>
            </a:r>
            <a:r>
              <a:rPr lang="en-US" dirty="0" smtClean="0"/>
              <a:t>lives</a:t>
            </a:r>
          </a:p>
          <a:p>
            <a:r>
              <a:rPr lang="en-US" dirty="0" smtClean="0"/>
              <a:t>Possible ways forward:</a:t>
            </a:r>
          </a:p>
          <a:p>
            <a:pPr lvl="1"/>
            <a:r>
              <a:rPr lang="en-US" sz="2400" dirty="0" smtClean="0"/>
              <a:t>Alternative meanings/measures of risk</a:t>
            </a:r>
          </a:p>
          <a:p>
            <a:pPr lvl="1"/>
            <a:r>
              <a:rPr lang="en-US" sz="2400" dirty="0" smtClean="0"/>
              <a:t>Looking for explanatory power in decision makers’ </a:t>
            </a:r>
            <a:r>
              <a:rPr lang="en-US" sz="2400" dirty="0" err="1" smtClean="0"/>
              <a:t>obseravable</a:t>
            </a:r>
            <a:r>
              <a:rPr lang="en-US" sz="2400" dirty="0" smtClean="0"/>
              <a:t> opportunity sets, real options, and net pay-offs, instead of in unobserved curved Bernoulli functions</a:t>
            </a:r>
          </a:p>
          <a:p>
            <a:pPr lvl="1"/>
            <a:r>
              <a:rPr lang="en-US" sz="2400" dirty="0" smtClean="0"/>
              <a:t>Current work in evolution, learning theory, and </a:t>
            </a:r>
            <a:r>
              <a:rPr lang="en-US" sz="2400" dirty="0" err="1" smtClean="0"/>
              <a:t>neuroeconomics</a:t>
            </a:r>
            <a:endParaRPr lang="en-US" sz="2400" dirty="0" smtClean="0"/>
          </a:p>
          <a:p>
            <a:endParaRPr lang="en-US" dirty="0"/>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38</a:t>
            </a:fld>
            <a:endParaRPr lang="en-US"/>
          </a:p>
        </p:txBody>
      </p:sp>
    </p:spTree>
    <p:extLst>
      <p:ext uri="{BB962C8B-B14F-4D97-AF65-F5344CB8AC3E}">
        <p14:creationId xmlns:p14="http://schemas.microsoft.com/office/powerpoint/2010/main" val="352141269"/>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762000"/>
          </a:xfrm>
        </p:spPr>
        <p:txBody>
          <a:bodyPr>
            <a:noAutofit/>
          </a:bodyPr>
          <a:lstStyle/>
          <a:p>
            <a:r>
              <a:rPr lang="en-US" sz="2800" dirty="0" smtClean="0"/>
              <a:t>Phlogiston: Science can get trapped in its own eddy currents!</a:t>
            </a:r>
            <a:endParaRPr lang="en-US" sz="2800" dirty="0"/>
          </a:p>
        </p:txBody>
      </p:sp>
      <p:sp>
        <p:nvSpPr>
          <p:cNvPr id="3" name="Content Placeholder 2"/>
          <p:cNvSpPr>
            <a:spLocks noGrp="1"/>
          </p:cNvSpPr>
          <p:nvPr>
            <p:ph idx="1"/>
          </p:nvPr>
        </p:nvSpPr>
        <p:spPr>
          <a:xfrm>
            <a:off x="685800" y="1219200"/>
            <a:ext cx="7772400" cy="5105400"/>
          </a:xfrm>
        </p:spPr>
        <p:txBody>
          <a:bodyPr/>
          <a:lstStyle/>
          <a:p>
            <a:r>
              <a:rPr lang="en-US" sz="2000" dirty="0" smtClean="0"/>
              <a:t>Greeks; </a:t>
            </a:r>
            <a:r>
              <a:rPr lang="en-US" sz="2000" dirty="0" err="1" smtClean="0"/>
              <a:t>Becher</a:t>
            </a:r>
            <a:r>
              <a:rPr lang="en-US" sz="2000" dirty="0" smtClean="0"/>
              <a:t> </a:t>
            </a:r>
            <a:r>
              <a:rPr lang="en-US" sz="2000" dirty="0"/>
              <a:t>(1635–1682</a:t>
            </a:r>
            <a:r>
              <a:rPr lang="en-US" sz="2000" dirty="0" smtClean="0"/>
              <a:t>); Stahl  </a:t>
            </a:r>
            <a:r>
              <a:rPr lang="en-US" sz="2000" dirty="0"/>
              <a:t>(1660–1734</a:t>
            </a:r>
            <a:r>
              <a:rPr lang="en-US" sz="2000" dirty="0" smtClean="0"/>
              <a:t>)</a:t>
            </a:r>
          </a:p>
          <a:p>
            <a:r>
              <a:rPr lang="en-US" sz="2000" dirty="0" smtClean="0"/>
              <a:t>Invisible compressible fluid; able </a:t>
            </a:r>
            <a:r>
              <a:rPr lang="en-US" sz="2000" dirty="0"/>
              <a:t>to organize disparate  physical </a:t>
            </a:r>
            <a:r>
              <a:rPr lang="en-US" sz="2000" dirty="0" smtClean="0"/>
              <a:t>phenomena better than </a:t>
            </a:r>
            <a:r>
              <a:rPr lang="en-US" sz="2000" dirty="0"/>
              <a:t>alchemists’ </a:t>
            </a:r>
            <a:r>
              <a:rPr lang="en-US" sz="2000" dirty="0" smtClean="0"/>
              <a:t>earth</a:t>
            </a:r>
            <a:r>
              <a:rPr lang="en-US" sz="2000" dirty="0"/>
              <a:t>, air, fire, </a:t>
            </a:r>
            <a:r>
              <a:rPr lang="en-US" sz="2000" dirty="0" smtClean="0"/>
              <a:t>water</a:t>
            </a:r>
          </a:p>
          <a:p>
            <a:r>
              <a:rPr lang="en-US" sz="2000" dirty="0" smtClean="0"/>
              <a:t>Generated  some </a:t>
            </a:r>
            <a:r>
              <a:rPr lang="en-US" sz="2000" dirty="0"/>
              <a:t>puzzles of its </a:t>
            </a:r>
            <a:r>
              <a:rPr lang="en-US" sz="2000" dirty="0" smtClean="0"/>
              <a:t>own: context-dependent mass</a:t>
            </a:r>
          </a:p>
          <a:p>
            <a:r>
              <a:rPr lang="en-US" sz="2000" dirty="0" smtClean="0"/>
              <a:t>Proponents </a:t>
            </a:r>
            <a:r>
              <a:rPr lang="en-US" sz="2000" dirty="0"/>
              <a:t>of </a:t>
            </a:r>
            <a:r>
              <a:rPr lang="en-US" sz="2000" dirty="0" smtClean="0"/>
              <a:t>phlogiston added free parameters, even negative mass to account </a:t>
            </a:r>
            <a:r>
              <a:rPr lang="en-US" sz="2000" dirty="0"/>
              <a:t>for the </a:t>
            </a:r>
            <a:r>
              <a:rPr lang="en-US" sz="2000" dirty="0" smtClean="0"/>
              <a:t>data</a:t>
            </a:r>
          </a:p>
          <a:p>
            <a:r>
              <a:rPr lang="en-US" sz="2000" dirty="0" smtClean="0"/>
              <a:t>Phlogiston </a:t>
            </a:r>
            <a:r>
              <a:rPr lang="en-US" sz="2000" dirty="0"/>
              <a:t>theory did not </a:t>
            </a:r>
            <a:r>
              <a:rPr lang="en-US" sz="2000" dirty="0" smtClean="0"/>
              <a:t>disappear </a:t>
            </a:r>
            <a:r>
              <a:rPr lang="en-US" sz="2000" dirty="0"/>
              <a:t>when </a:t>
            </a:r>
            <a:endParaRPr lang="en-US" sz="2000" dirty="0" smtClean="0"/>
          </a:p>
          <a:p>
            <a:pPr lvl="1"/>
            <a:r>
              <a:rPr lang="en-US" sz="1600" dirty="0" smtClean="0"/>
              <a:t>It </a:t>
            </a:r>
            <a:r>
              <a:rPr lang="en-US" sz="1600" dirty="0"/>
              <a:t>created puzzles instead of </a:t>
            </a:r>
            <a:r>
              <a:rPr lang="en-US" sz="1600" dirty="0" smtClean="0"/>
              <a:t>explanations, or </a:t>
            </a:r>
          </a:p>
          <a:p>
            <a:pPr lvl="1"/>
            <a:r>
              <a:rPr lang="en-US" sz="1600" dirty="0" smtClean="0"/>
              <a:t>Its supporters failed to </a:t>
            </a:r>
            <a:r>
              <a:rPr lang="en-US" sz="1600" dirty="0"/>
              <a:t>isolate phlogiston  in the </a:t>
            </a:r>
            <a:r>
              <a:rPr lang="en-US" sz="1600" dirty="0" smtClean="0"/>
              <a:t>laboratory</a:t>
            </a:r>
          </a:p>
          <a:p>
            <a:r>
              <a:rPr lang="en-US" sz="2000" dirty="0" smtClean="0"/>
              <a:t>Phlogiston  </a:t>
            </a:r>
            <a:r>
              <a:rPr lang="en-US" sz="2000" dirty="0"/>
              <a:t>vanished  from respectable  science </a:t>
            </a:r>
            <a:r>
              <a:rPr lang="en-US" sz="2000" dirty="0" smtClean="0"/>
              <a:t>only, </a:t>
            </a:r>
            <a:r>
              <a:rPr lang="en-US" sz="2000" dirty="0"/>
              <a:t>when Lavoisier’s powerful </a:t>
            </a:r>
            <a:r>
              <a:rPr lang="en-US" sz="2000" dirty="0" smtClean="0"/>
              <a:t>oxidation/reduction </a:t>
            </a:r>
            <a:r>
              <a:rPr lang="en-US" sz="2000" dirty="0"/>
              <a:t>theory emerged in the late </a:t>
            </a:r>
            <a:r>
              <a:rPr lang="en-US" sz="2000" dirty="0" smtClean="0"/>
              <a:t>1780s</a:t>
            </a:r>
          </a:p>
          <a:p>
            <a:r>
              <a:rPr lang="en-US" sz="2000" dirty="0" smtClean="0"/>
              <a:t>Even “Priestley </a:t>
            </a:r>
            <a:r>
              <a:rPr lang="en-US" sz="2000" dirty="0"/>
              <a:t>and Cavendish, on whose work much of the new theory  was based, clung to the phlogiston theory  to the end of their lives</a:t>
            </a:r>
            <a:r>
              <a:rPr lang="en-US" sz="2000" dirty="0" smtClean="0"/>
              <a:t>.”</a:t>
            </a:r>
            <a:endParaRPr lang="en-US" sz="200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39</a:t>
            </a:fld>
            <a:endParaRPr lang="en-US"/>
          </a:p>
        </p:txBody>
      </p:sp>
    </p:spTree>
    <p:extLst>
      <p:ext uri="{BB962C8B-B14F-4D97-AF65-F5344CB8AC3E}">
        <p14:creationId xmlns:p14="http://schemas.microsoft.com/office/powerpoint/2010/main" val="3741980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914400"/>
          </a:xfrm>
        </p:spPr>
        <p:txBody>
          <a:bodyPr/>
          <a:lstStyle/>
          <a:p>
            <a:r>
              <a:rPr lang="en-US" sz="3200" dirty="0" smtClean="0"/>
              <a:t>Research </a:t>
            </a:r>
            <a:r>
              <a:rPr lang="en-US" sz="3200" dirty="0"/>
              <a:t>Through </a:t>
            </a:r>
            <a:r>
              <a:rPr lang="en-US" sz="3200" dirty="0" smtClean="0"/>
              <a:t>1960s</a:t>
            </a:r>
            <a:endParaRPr lang="en-US" sz="3200" dirty="0"/>
          </a:p>
        </p:txBody>
      </p:sp>
      <p:sp>
        <p:nvSpPr>
          <p:cNvPr id="3" name="Content Placeholder 2"/>
          <p:cNvSpPr>
            <a:spLocks noGrp="1"/>
          </p:cNvSpPr>
          <p:nvPr>
            <p:ph idx="1"/>
          </p:nvPr>
        </p:nvSpPr>
        <p:spPr>
          <a:xfrm>
            <a:off x="685800" y="1143000"/>
            <a:ext cx="7772400" cy="4953000"/>
          </a:xfrm>
        </p:spPr>
        <p:txBody>
          <a:bodyPr>
            <a:normAutofit fontScale="92500" lnSpcReduction="10000"/>
          </a:bodyPr>
          <a:lstStyle/>
          <a:p>
            <a:r>
              <a:rPr lang="en-US" sz="2400" dirty="0"/>
              <a:t>D. Bernoulli’s “Exposition of a New Theory on the Measurement of Risk” (1738</a:t>
            </a:r>
            <a:r>
              <a:rPr lang="en-US" sz="2400" dirty="0" smtClean="0"/>
              <a:t>): E (log x), not E (x), to explain St. Petersburg paradox (but not gambling)</a:t>
            </a:r>
          </a:p>
          <a:p>
            <a:r>
              <a:rPr lang="en-US" sz="2400" dirty="0" smtClean="0"/>
              <a:t>Jevons (1871) links Bernoulli to decreasing marginal utility, but he and Marshall had difficulty with gambling</a:t>
            </a:r>
          </a:p>
          <a:p>
            <a:r>
              <a:rPr lang="en-US" sz="2400" dirty="0" smtClean="0"/>
              <a:t>Soon the ordinal paradigm took over, in which changes in marginal utility were undefined</a:t>
            </a:r>
          </a:p>
          <a:p>
            <a:r>
              <a:rPr lang="en-US" sz="2400" dirty="0"/>
              <a:t>John Von Neumann and Oskar Morgenstern’s challenge: </a:t>
            </a:r>
            <a:r>
              <a:rPr lang="en-US" sz="2400" i="1" dirty="0"/>
              <a:t>Theory of Games and Economic Behavior</a:t>
            </a:r>
            <a:r>
              <a:rPr lang="en-US" sz="2400" dirty="0"/>
              <a:t> (1943 [1953]) axiomatization; more general; and empirical procedure to estimate Bernoulli function from choice data over lotteries and certain </a:t>
            </a:r>
            <a:r>
              <a:rPr lang="en-US" sz="2400" dirty="0" smtClean="0"/>
              <a:t>prospects</a:t>
            </a:r>
          </a:p>
          <a:p>
            <a:r>
              <a:rPr lang="en-US" sz="2400" dirty="0" smtClean="0"/>
              <a:t>Since then, neoclassical ordinal and </a:t>
            </a:r>
            <a:r>
              <a:rPr lang="en-US" sz="2400" dirty="0" err="1" smtClean="0"/>
              <a:t>VNM’s</a:t>
            </a:r>
            <a:r>
              <a:rPr lang="en-US" sz="2400" dirty="0" smtClean="0"/>
              <a:t> cardinal utility have co-existed in graduate seminars in economics through mutual non-recognition </a:t>
            </a:r>
            <a:r>
              <a:rPr lang="en-US" sz="2400" dirty="0"/>
              <a:t>(</a:t>
            </a:r>
            <a:r>
              <a:rPr lang="en-US" sz="2400" dirty="0" err="1"/>
              <a:t>F&amp;S</a:t>
            </a:r>
            <a:r>
              <a:rPr lang="en-US" sz="2400" dirty="0"/>
              <a:t> denied derivability of their utility curve from riskless choices, p. 464)</a:t>
            </a:r>
          </a:p>
          <a:p>
            <a:endParaRPr lang="en-US" sz="2400" dirty="0"/>
          </a:p>
          <a:p>
            <a:endParaRPr lang="en-US" sz="2400" dirty="0" smtClean="0"/>
          </a:p>
          <a:p>
            <a:endParaRPr lang="en-US" dirty="0" smtClean="0"/>
          </a:p>
          <a:p>
            <a:endParaRPr lang="en-US" dirty="0" smtClean="0"/>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4</a:t>
            </a:fld>
            <a:endParaRPr lang="en-US"/>
          </a:p>
        </p:txBody>
      </p:sp>
    </p:spTree>
    <p:extLst>
      <p:ext uri="{BB962C8B-B14F-4D97-AF65-F5344CB8AC3E}">
        <p14:creationId xmlns:p14="http://schemas.microsoft.com/office/powerpoint/2010/main" val="318054974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Measuring Risk</a:t>
            </a:r>
            <a:endParaRPr lang="en-US" dirty="0"/>
          </a:p>
        </p:txBody>
      </p:sp>
      <p:sp>
        <p:nvSpPr>
          <p:cNvPr id="3" name="Content Placeholder 2"/>
          <p:cNvSpPr>
            <a:spLocks noGrp="1"/>
          </p:cNvSpPr>
          <p:nvPr>
            <p:ph idx="1"/>
          </p:nvPr>
        </p:nvSpPr>
        <p:spPr/>
        <p:txBody>
          <a:bodyPr>
            <a:normAutofit fontScale="92500" lnSpcReduction="20000"/>
          </a:bodyPr>
          <a:lstStyle/>
          <a:p>
            <a:r>
              <a:rPr lang="en-US" sz="2800" dirty="0" smtClean="0"/>
              <a:t>Variance or </a:t>
            </a:r>
            <a:r>
              <a:rPr lang="en-US" sz="2800" dirty="0"/>
              <a:t>standard </a:t>
            </a:r>
            <a:r>
              <a:rPr lang="en-US" sz="2800" dirty="0" smtClean="0"/>
              <a:t>deviation</a:t>
            </a:r>
          </a:p>
          <a:p>
            <a:r>
              <a:rPr lang="en-US" sz="2800" dirty="0" smtClean="0"/>
              <a:t>Lower semi-variance (Markowitz considered it but dropped it, tentatively, for reasons of familiarity, convenience, and computability of portfolios)</a:t>
            </a:r>
          </a:p>
          <a:p>
            <a:r>
              <a:rPr lang="en-US" sz="2800" dirty="0" smtClean="0"/>
              <a:t>Probability of a loss</a:t>
            </a:r>
          </a:p>
          <a:p>
            <a:r>
              <a:rPr lang="en-US" sz="2800" dirty="0" smtClean="0"/>
              <a:t>Value at risk (</a:t>
            </a:r>
            <a:r>
              <a:rPr lang="en-US" sz="2800" dirty="0" err="1" smtClean="0"/>
              <a:t>VaR</a:t>
            </a:r>
            <a:r>
              <a:rPr lang="en-US" sz="2800" dirty="0" smtClean="0"/>
              <a:t> at x%)</a:t>
            </a:r>
          </a:p>
          <a:p>
            <a:r>
              <a:rPr lang="en-US" sz="2800" dirty="0" smtClean="0"/>
              <a:t>Expected loss</a:t>
            </a:r>
          </a:p>
          <a:p>
            <a:r>
              <a:rPr lang="en-US" sz="2800" dirty="0" smtClean="0"/>
              <a:t>Measures based on third and higher moments--prudence, temperance, and beyond</a:t>
            </a:r>
          </a:p>
          <a:p>
            <a:pPr lvl="1"/>
            <a:r>
              <a:rPr lang="en-US" sz="2400" dirty="0" smtClean="0"/>
              <a:t>Given the difficulty of dealing with the first two moments, the higher moments appear unlikely to add much predictive power to risky choices</a:t>
            </a:r>
          </a:p>
          <a:p>
            <a:endParaRPr lang="en-US" sz="200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40</a:t>
            </a:fld>
            <a:endParaRPr lang="en-US"/>
          </a:p>
        </p:txBody>
      </p:sp>
    </p:spTree>
    <p:extLst>
      <p:ext uri="{BB962C8B-B14F-4D97-AF65-F5344CB8AC3E}">
        <p14:creationId xmlns:p14="http://schemas.microsoft.com/office/powerpoint/2010/main" val="26282734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Relationship between Expected Loss vs. Standard Deviation</a:t>
            </a:r>
            <a:endParaRPr lang="en-US" dirty="0"/>
          </a:p>
        </p:txBody>
      </p:sp>
      <p:sp>
        <p:nvSpPr>
          <p:cNvPr id="8" name="Text Placeholder 7"/>
          <p:cNvSpPr>
            <a:spLocks noGrp="1"/>
          </p:cNvSpPr>
          <p:nvPr>
            <p:ph type="body" idx="1"/>
          </p:nvPr>
        </p:nvSpPr>
        <p:spPr>
          <a:xfrm>
            <a:off x="457200" y="1535113"/>
            <a:ext cx="4040188" cy="1055688"/>
          </a:xfrm>
        </p:spPr>
        <p:txBody>
          <a:bodyPr>
            <a:normAutofit fontScale="92500" lnSpcReduction="10000"/>
          </a:bodyPr>
          <a:lstStyle/>
          <a:p>
            <a:r>
              <a:rPr lang="en-US" dirty="0" smtClean="0"/>
              <a:t>121 Lotteries with uniform distribution with different parameters</a:t>
            </a:r>
            <a:endParaRPr lang="en-US" dirty="0"/>
          </a:p>
        </p:txBody>
      </p:sp>
      <p:pic>
        <p:nvPicPr>
          <p:cNvPr id="2050" name="Picture 2"/>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tretch>
            <a:fillRect/>
          </a:stretch>
        </p:blipFill>
        <p:spPr bwMode="auto">
          <a:xfrm>
            <a:off x="457200" y="3193327"/>
            <a:ext cx="4040188" cy="1914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 Placeholder 8"/>
          <p:cNvSpPr>
            <a:spLocks noGrp="1"/>
          </p:cNvSpPr>
          <p:nvPr>
            <p:ph type="body" sz="quarter" idx="3"/>
          </p:nvPr>
        </p:nvSpPr>
        <p:spPr>
          <a:xfrm>
            <a:off x="4645025" y="1535112"/>
            <a:ext cx="4041775" cy="1055687"/>
          </a:xfrm>
        </p:spPr>
        <p:txBody>
          <a:bodyPr>
            <a:normAutofit fontScale="92500" lnSpcReduction="10000"/>
          </a:bodyPr>
          <a:lstStyle/>
          <a:p>
            <a:r>
              <a:rPr lang="en-US" dirty="0" smtClean="0"/>
              <a:t>121 Lotteries on (-0.5, 0.5) with beta distribution with different parameters</a:t>
            </a:r>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pic>
        <p:nvPicPr>
          <p:cNvPr id="2052" name="Picture 4"/>
          <p:cNvPicPr>
            <a:picLocks noGrp="1" noChangeAspect="1" noChangeArrowheads="1"/>
          </p:cNvPicPr>
          <p:nvPr>
            <p:ph sz="quarter" idx="4"/>
          </p:nvPr>
        </p:nvPicPr>
        <p:blipFill>
          <a:blip r:embed="rId3" cstate="print">
            <a:extLst>
              <a:ext uri="{28A0092B-C50C-407E-A947-70E740481C1C}">
                <a14:useLocalDpi xmlns:a14="http://schemas.microsoft.com/office/drawing/2010/main" val="0"/>
              </a:ext>
            </a:extLst>
          </a:blip>
          <a:srcRect/>
          <a:stretch>
            <a:fillRect/>
          </a:stretch>
        </p:blipFill>
        <p:spPr bwMode="auto">
          <a:xfrm>
            <a:off x="4645025" y="3205940"/>
            <a:ext cx="4041775" cy="1889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61AD8ED0-5693-4FAF-9DE9-1698BB240556}" type="slidenum">
              <a:rPr lang="en-US" smtClean="0"/>
              <a:t>41</a:t>
            </a:fld>
            <a:endParaRPr lang="en-US"/>
          </a:p>
        </p:txBody>
      </p:sp>
    </p:spTree>
    <p:extLst>
      <p:ext uri="{BB962C8B-B14F-4D97-AF65-F5344CB8AC3E}">
        <p14:creationId xmlns:p14="http://schemas.microsoft.com/office/powerpoint/2010/main" val="27361244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685800"/>
          </a:xfrm>
        </p:spPr>
        <p:txBody>
          <a:bodyPr>
            <a:normAutofit fontScale="90000"/>
          </a:bodyPr>
          <a:lstStyle/>
          <a:p>
            <a:r>
              <a:rPr lang="en-US" dirty="0" smtClean="0"/>
              <a:t>Alternatives?</a:t>
            </a:r>
            <a:endParaRPr lang="en-US" dirty="0"/>
          </a:p>
        </p:txBody>
      </p:sp>
      <p:sp>
        <p:nvSpPr>
          <p:cNvPr id="3" name="Content Placeholder 2"/>
          <p:cNvSpPr>
            <a:spLocks noGrp="1"/>
          </p:cNvSpPr>
          <p:nvPr>
            <p:ph idx="1"/>
          </p:nvPr>
        </p:nvSpPr>
        <p:spPr>
          <a:xfrm>
            <a:off x="685800" y="1066800"/>
            <a:ext cx="7772400" cy="5029200"/>
          </a:xfrm>
        </p:spPr>
        <p:txBody>
          <a:bodyPr>
            <a:normAutofit lnSpcReduction="10000"/>
          </a:bodyPr>
          <a:lstStyle/>
          <a:p>
            <a:r>
              <a:rPr lang="en-US" sz="2000" dirty="0" smtClean="0"/>
              <a:t>Not Prospect Theory, just another variant for EU, with free parameters; the </a:t>
            </a:r>
            <a:r>
              <a:rPr lang="en-US" sz="2000" dirty="0"/>
              <a:t>value function predicts that people are risk seeking in the </a:t>
            </a:r>
            <a:r>
              <a:rPr lang="en-US" sz="2000" dirty="0" smtClean="0"/>
              <a:t>loss domain</a:t>
            </a:r>
            <a:r>
              <a:rPr lang="en-US" sz="2000" dirty="0"/>
              <a:t>,  e.g., would  not  purchase  insurance  even at moderately  subsidized </a:t>
            </a:r>
            <a:r>
              <a:rPr lang="en-US" sz="2000" dirty="0" smtClean="0"/>
              <a:t>prices; more free parameters added for probability </a:t>
            </a:r>
            <a:r>
              <a:rPr lang="en-US" sz="2000" dirty="0"/>
              <a:t>curve </a:t>
            </a:r>
            <a:r>
              <a:rPr lang="en-US" sz="2000" i="1" dirty="0" smtClean="0"/>
              <a:t>w</a:t>
            </a:r>
          </a:p>
          <a:p>
            <a:r>
              <a:rPr lang="en-US" sz="2000" dirty="0"/>
              <a:t>This flexibility </a:t>
            </a:r>
            <a:r>
              <a:rPr lang="en-US" sz="2000" dirty="0" smtClean="0"/>
              <a:t>(supplemented  </a:t>
            </a:r>
            <a:r>
              <a:rPr lang="en-US" sz="2000" dirty="0"/>
              <a:t>with an unmodeled  phase of editing and </a:t>
            </a:r>
            <a:r>
              <a:rPr lang="en-US" sz="2000" dirty="0" smtClean="0"/>
              <a:t>adjustment</a:t>
            </a:r>
            <a:r>
              <a:rPr lang="en-US" sz="2000" dirty="0"/>
              <a:t>) allows prospect theory to rationalize </a:t>
            </a:r>
            <a:r>
              <a:rPr lang="en-US" sz="2000" dirty="0" smtClean="0"/>
              <a:t>risky-choice data in sample. No evidence on out-of-sample prediction ability in new tasks</a:t>
            </a:r>
          </a:p>
          <a:p>
            <a:r>
              <a:rPr lang="en-US" sz="2000" dirty="0" smtClean="0"/>
              <a:t>Even </a:t>
            </a:r>
            <a:r>
              <a:rPr lang="en-US" sz="2000" dirty="0"/>
              <a:t>in-sample, </a:t>
            </a:r>
            <a:r>
              <a:rPr lang="en-US" sz="2000" dirty="0" smtClean="0"/>
              <a:t>improvement is small </a:t>
            </a:r>
            <a:r>
              <a:rPr lang="en-US" sz="2000" dirty="0"/>
              <a:t>(</a:t>
            </a:r>
            <a:r>
              <a:rPr lang="en-US" sz="2000" dirty="0" err="1"/>
              <a:t>Gloekner</a:t>
            </a:r>
            <a:r>
              <a:rPr lang="en-US" sz="2000" dirty="0"/>
              <a:t>  and </a:t>
            </a:r>
            <a:r>
              <a:rPr lang="en-US" sz="2000" dirty="0" err="1"/>
              <a:t>Pachur</a:t>
            </a:r>
            <a:r>
              <a:rPr lang="en-US" sz="2000" dirty="0"/>
              <a:t> (2012, Figure 2, 29</a:t>
            </a:r>
            <a:r>
              <a:rPr lang="en-US" sz="2000" dirty="0" smtClean="0"/>
              <a:t>); after </a:t>
            </a:r>
            <a:r>
              <a:rPr lang="en-US" sz="2000" dirty="0"/>
              <a:t>including a standard penalty (such as </a:t>
            </a:r>
            <a:r>
              <a:rPr lang="en-US" sz="2000" dirty="0" err="1"/>
              <a:t>Akaike</a:t>
            </a:r>
            <a:r>
              <a:rPr lang="en-US" sz="2000" dirty="0"/>
              <a:t> or Schwartz–Bayes) for the number of free parameters, </a:t>
            </a:r>
            <a:r>
              <a:rPr lang="en-US" sz="2000" dirty="0" smtClean="0"/>
              <a:t>often </a:t>
            </a:r>
            <a:r>
              <a:rPr lang="en-US" sz="2000" dirty="0"/>
              <a:t>a one-parameter version of expected utility,  or  even (parameter free) expected  value  </a:t>
            </a:r>
            <a:r>
              <a:rPr lang="en-US" sz="2000" dirty="0" smtClean="0"/>
              <a:t>maximization is better:  e.g., Hey </a:t>
            </a:r>
            <a:r>
              <a:rPr lang="en-US" sz="2000" dirty="0"/>
              <a:t>and Orme (1994), Harless and Camerer  (1994), </a:t>
            </a:r>
            <a:r>
              <a:rPr lang="en-US" sz="2000" dirty="0" smtClean="0"/>
              <a:t>and</a:t>
            </a:r>
          </a:p>
          <a:p>
            <a:r>
              <a:rPr lang="en-US" sz="2000" dirty="0" smtClean="0"/>
              <a:t>No evidence on out-of-sample, out of context predictive power</a:t>
            </a:r>
            <a:endParaRPr lang="en-US" sz="2000" dirty="0"/>
          </a:p>
          <a:p>
            <a:endParaRPr lang="en-US" sz="2000" i="1" dirty="0" smtClean="0"/>
          </a:p>
          <a:p>
            <a:endParaRPr lang="en-US" sz="200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42</a:t>
            </a:fld>
            <a:endParaRPr lang="en-US"/>
          </a:p>
        </p:txBody>
      </p:sp>
    </p:spTree>
    <p:extLst>
      <p:ext uri="{BB962C8B-B14F-4D97-AF65-F5344CB8AC3E}">
        <p14:creationId xmlns:p14="http://schemas.microsoft.com/office/powerpoint/2010/main" val="42178210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 as an Opportunity Set</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Stigler and Becker (1977): suggest holding preferences constant across people and time and focus on how contexts (opportunity sets) affect what we observe </a:t>
            </a:r>
          </a:p>
          <a:p>
            <a:r>
              <a:rPr lang="en-US" dirty="0" smtClean="0"/>
              <a:t>Risk aversion and risk preference is the first in their list of future applications, and that agenda can now be implemented</a:t>
            </a:r>
          </a:p>
          <a:p>
            <a:r>
              <a:rPr lang="en-US" dirty="0" smtClean="0"/>
              <a:t>Risks change opportunity sets of </a:t>
            </a:r>
            <a:r>
              <a:rPr lang="en-US" dirty="0" err="1" smtClean="0"/>
              <a:t>DMs</a:t>
            </a:r>
            <a:r>
              <a:rPr lang="en-US" dirty="0" smtClean="0"/>
              <a:t> in observable ways, yielding testable predictions (versus unobservable </a:t>
            </a:r>
            <a:r>
              <a:rPr lang="en-US" dirty="0" err="1" smtClean="0"/>
              <a:t>BFs</a:t>
            </a:r>
            <a:r>
              <a:rPr lang="en-US" dirty="0" smtClean="0"/>
              <a:t> and probability weights)</a:t>
            </a:r>
          </a:p>
          <a:p>
            <a:r>
              <a:rPr lang="en-US" dirty="0" smtClean="0"/>
              <a:t>Rich applications of real options (Dixit and Pindyck 1994)</a:t>
            </a:r>
          </a:p>
          <a:p>
            <a:endParaRPr lang="en-US" dirty="0"/>
          </a:p>
        </p:txBody>
      </p:sp>
      <p:sp>
        <p:nvSpPr>
          <p:cNvPr id="4" name="Footer Placeholder 3"/>
          <p:cNvSpPr>
            <a:spLocks noGrp="1"/>
          </p:cNvSpPr>
          <p:nvPr>
            <p:ph type="ftr" sz="quarter" idx="11"/>
          </p:nvPr>
        </p:nvSpPr>
        <p:spPr/>
        <p:txBody>
          <a:bodyPr/>
          <a:lstStyle/>
          <a:p>
            <a:r>
              <a:rPr lang="en-US" smtClean="0"/>
              <a:t>Empirical Failure of EU</a:t>
            </a:r>
            <a:endParaRPr lang="en-US"/>
          </a:p>
        </p:txBody>
      </p:sp>
      <p:sp>
        <p:nvSpPr>
          <p:cNvPr id="5" name="Slide Number Placeholder 4"/>
          <p:cNvSpPr>
            <a:spLocks noGrp="1"/>
          </p:cNvSpPr>
          <p:nvPr>
            <p:ph type="sldNum" sz="quarter" idx="12"/>
          </p:nvPr>
        </p:nvSpPr>
        <p:spPr/>
        <p:txBody>
          <a:bodyPr/>
          <a:lstStyle/>
          <a:p>
            <a:fld id="{61AD8ED0-5693-4FAF-9DE9-1698BB240556}" type="slidenum">
              <a:rPr lang="en-US" smtClean="0"/>
              <a:t>43</a:t>
            </a:fld>
            <a:endParaRPr lang="en-US"/>
          </a:p>
        </p:txBody>
      </p:sp>
    </p:spTree>
    <p:extLst>
      <p:ext uri="{BB962C8B-B14F-4D97-AF65-F5344CB8AC3E}">
        <p14:creationId xmlns:p14="http://schemas.microsoft.com/office/powerpoint/2010/main" val="37855371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dirty="0" smtClean="0"/>
              <a:t>Potential Observable Opportunity Sets</a:t>
            </a:r>
            <a:endParaRPr lang="en-US" dirty="0"/>
          </a:p>
        </p:txBody>
      </p:sp>
      <p:sp>
        <p:nvSpPr>
          <p:cNvPr id="3" name="Content Placeholder 2"/>
          <p:cNvSpPr>
            <a:spLocks noGrp="1"/>
          </p:cNvSpPr>
          <p:nvPr>
            <p:ph sz="half" idx="1"/>
          </p:nvPr>
        </p:nvSpPr>
        <p:spPr>
          <a:xfrm>
            <a:off x="457200" y="1219200"/>
            <a:ext cx="4953000" cy="5181600"/>
          </a:xfrm>
        </p:spPr>
        <p:txBody>
          <a:bodyPr>
            <a:normAutofit fontScale="77500" lnSpcReduction="20000"/>
          </a:bodyPr>
          <a:lstStyle/>
          <a:p>
            <a:r>
              <a:rPr lang="en-US" dirty="0" smtClean="0"/>
              <a:t>Revealed preferences reflect intrinsic preferences as well as the circumstances</a:t>
            </a:r>
          </a:p>
          <a:p>
            <a:r>
              <a:rPr lang="en-US" dirty="0" smtClean="0"/>
              <a:t>Consider a shift in perspective and explanatory burden:</a:t>
            </a:r>
          </a:p>
          <a:p>
            <a:pPr lvl="1"/>
            <a:r>
              <a:rPr lang="en-US" dirty="0" smtClean="0"/>
              <a:t>From treating circumstances as a nuisance variable in recovering intrinsic preferences (white vase)</a:t>
            </a:r>
          </a:p>
          <a:p>
            <a:pPr lvl="1"/>
            <a:r>
              <a:rPr lang="en-US" dirty="0" smtClean="0"/>
              <a:t>To circumstances/context as the determining factor in risky choice within neoclassical constrained optimization of simple (linear) utility (black profiles); they are potential source of regularities in risky choices</a:t>
            </a:r>
          </a:p>
          <a:p>
            <a:pPr lvl="1"/>
            <a:r>
              <a:rPr lang="en-US" dirty="0" smtClean="0"/>
              <a:t>If successful, may not need to estimate curved Bernoulli functions</a:t>
            </a:r>
          </a:p>
          <a:p>
            <a:pPr lvl="1"/>
            <a:r>
              <a:rPr lang="en-US" dirty="0" smtClean="0"/>
              <a:t>Similar to Stigler-Becker “De </a:t>
            </a:r>
            <a:r>
              <a:rPr lang="en-US" dirty="0" err="1" smtClean="0"/>
              <a:t>Gustibus</a:t>
            </a:r>
            <a:r>
              <a:rPr lang="en-US" dirty="0" smtClean="0"/>
              <a:t>…”, and unlike much of behavioral econ emphasis on individual taste</a:t>
            </a:r>
          </a:p>
          <a:p>
            <a:endParaRPr lang="en-US" dirty="0" smtClean="0"/>
          </a:p>
          <a:p>
            <a:endParaRPr lang="en-US" dirty="0"/>
          </a:p>
        </p:txBody>
      </p:sp>
      <p:pic>
        <p:nvPicPr>
          <p:cNvPr id="3074"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715000" y="1941510"/>
            <a:ext cx="3049449" cy="4078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1"/>
          </p:nvPr>
        </p:nvSpPr>
        <p:spPr/>
        <p:txBody>
          <a:bodyPr/>
          <a:lstStyle/>
          <a:p>
            <a:r>
              <a:rPr lang="en-US" smtClean="0"/>
              <a:t>Empirical Failure of EU</a:t>
            </a:r>
            <a:endParaRPr lang="en-US"/>
          </a:p>
        </p:txBody>
      </p:sp>
      <p:sp>
        <p:nvSpPr>
          <p:cNvPr id="5" name="Slide Number Placeholder 4"/>
          <p:cNvSpPr>
            <a:spLocks noGrp="1"/>
          </p:cNvSpPr>
          <p:nvPr>
            <p:ph type="sldNum" sz="quarter" idx="12"/>
          </p:nvPr>
        </p:nvSpPr>
        <p:spPr/>
        <p:txBody>
          <a:bodyPr/>
          <a:lstStyle/>
          <a:p>
            <a:fld id="{61AD8ED0-5693-4FAF-9DE9-1698BB240556}" type="slidenum">
              <a:rPr lang="en-US" smtClean="0"/>
              <a:t>44</a:t>
            </a:fld>
            <a:endParaRPr lang="en-US"/>
          </a:p>
        </p:txBody>
      </p:sp>
    </p:spTree>
    <p:extLst>
      <p:ext uri="{BB962C8B-B14F-4D97-AF65-F5344CB8AC3E}">
        <p14:creationId xmlns:p14="http://schemas.microsoft.com/office/powerpoint/2010/main" val="178887836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Concave Revealed Preferences from Linear Intrinsic Preferences </a:t>
            </a:r>
            <a:endParaRPr lang="en-US" dirty="0"/>
          </a:p>
        </p:txBody>
      </p:sp>
      <p:sp>
        <p:nvSpPr>
          <p:cNvPr id="4" name="Content Placeholder 3"/>
          <p:cNvSpPr>
            <a:spLocks noGrp="1"/>
          </p:cNvSpPr>
          <p:nvPr>
            <p:ph sz="half" idx="1"/>
          </p:nvPr>
        </p:nvSpPr>
        <p:spPr/>
        <p:txBody>
          <a:bodyPr/>
          <a:lstStyle/>
          <a:p>
            <a:r>
              <a:rPr lang="en-US" dirty="0" smtClean="0"/>
              <a:t>Household: credit card, mortgage, rent, utility and car debt penalties</a:t>
            </a:r>
          </a:p>
          <a:p>
            <a:r>
              <a:rPr lang="en-US" dirty="0" smtClean="0"/>
              <a:t>Firms: payroll, debt service, bond indentures</a:t>
            </a:r>
          </a:p>
          <a:p>
            <a:r>
              <a:rPr lang="en-US" dirty="0" smtClean="0"/>
              <a:t>Biology: calories needed to maintain normal activity, survival</a:t>
            </a:r>
          </a:p>
          <a:p>
            <a:pPr marL="0" indent="0">
              <a:buNone/>
            </a:pPr>
            <a:endParaRPr lang="en-US" dirty="0"/>
          </a:p>
        </p:txBody>
      </p:sp>
      <p:pic>
        <p:nvPicPr>
          <p:cNvPr id="1026" name="Picture 2"/>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2517551"/>
            <a:ext cx="4038600" cy="2691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p:cNvSpPr>
            <a:spLocks noGrp="1"/>
          </p:cNvSpPr>
          <p:nvPr>
            <p:ph type="ftr" sz="quarter" idx="11"/>
          </p:nvPr>
        </p:nvSpPr>
        <p:spPr/>
        <p:txBody>
          <a:bodyPr/>
          <a:lstStyle/>
          <a:p>
            <a:r>
              <a:rPr lang="en-US" smtClean="0"/>
              <a:t>Empirical Failure of EU</a:t>
            </a:r>
            <a:endParaRPr lang="en-US"/>
          </a:p>
        </p:txBody>
      </p:sp>
      <p:sp>
        <p:nvSpPr>
          <p:cNvPr id="5" name="Slide Number Placeholder 4"/>
          <p:cNvSpPr>
            <a:spLocks noGrp="1"/>
          </p:cNvSpPr>
          <p:nvPr>
            <p:ph type="sldNum" sz="quarter" idx="12"/>
          </p:nvPr>
        </p:nvSpPr>
        <p:spPr/>
        <p:txBody>
          <a:bodyPr/>
          <a:lstStyle/>
          <a:p>
            <a:fld id="{61AD8ED0-5693-4FAF-9DE9-1698BB240556}" type="slidenum">
              <a:rPr lang="en-US" smtClean="0"/>
              <a:t>45</a:t>
            </a:fld>
            <a:endParaRPr lang="en-US"/>
          </a:p>
        </p:txBody>
      </p:sp>
    </p:spTree>
    <p:extLst>
      <p:ext uri="{BB962C8B-B14F-4D97-AF65-F5344CB8AC3E}">
        <p14:creationId xmlns:p14="http://schemas.microsoft.com/office/powerpoint/2010/main" val="308439167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Convex Revealed Preferences from Linear Intrinsic Preferences </a:t>
            </a:r>
            <a:endParaRPr lang="en-US" dirty="0"/>
          </a:p>
        </p:txBody>
      </p:sp>
      <p:sp>
        <p:nvSpPr>
          <p:cNvPr id="4" name="Content Placeholder 3"/>
          <p:cNvSpPr>
            <a:spLocks noGrp="1"/>
          </p:cNvSpPr>
          <p:nvPr>
            <p:ph sz="half" idx="1"/>
          </p:nvPr>
        </p:nvSpPr>
        <p:spPr/>
        <p:txBody>
          <a:bodyPr/>
          <a:lstStyle/>
          <a:p>
            <a:r>
              <a:rPr lang="en-US" dirty="0" smtClean="0"/>
              <a:t>Tournament incentives</a:t>
            </a:r>
          </a:p>
          <a:p>
            <a:r>
              <a:rPr lang="en-US" dirty="0" smtClean="0"/>
              <a:t>Decisions under possibility of bailout</a:t>
            </a:r>
          </a:p>
          <a:p>
            <a:endParaRPr lang="en-US" dirty="0" smtClean="0"/>
          </a:p>
          <a:p>
            <a:endParaRPr lang="en-US" dirty="0"/>
          </a:p>
        </p:txBody>
      </p:sp>
      <p:pic>
        <p:nvPicPr>
          <p:cNvPr id="2050" name="Picture 2"/>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1676400"/>
            <a:ext cx="40386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1999" y="3429000"/>
            <a:ext cx="3673476" cy="240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p:cNvSpPr>
            <a:spLocks noGrp="1"/>
          </p:cNvSpPr>
          <p:nvPr>
            <p:ph type="ftr" sz="quarter" idx="11"/>
          </p:nvPr>
        </p:nvSpPr>
        <p:spPr/>
        <p:txBody>
          <a:bodyPr/>
          <a:lstStyle/>
          <a:p>
            <a:r>
              <a:rPr lang="en-US" smtClean="0"/>
              <a:t>Empirical Failure of EU</a:t>
            </a:r>
            <a:endParaRPr lang="en-US"/>
          </a:p>
        </p:txBody>
      </p:sp>
      <p:sp>
        <p:nvSpPr>
          <p:cNvPr id="5" name="Slide Number Placeholder 4"/>
          <p:cNvSpPr>
            <a:spLocks noGrp="1"/>
          </p:cNvSpPr>
          <p:nvPr>
            <p:ph type="sldNum" sz="quarter" idx="12"/>
          </p:nvPr>
        </p:nvSpPr>
        <p:spPr/>
        <p:txBody>
          <a:bodyPr/>
          <a:lstStyle/>
          <a:p>
            <a:fld id="{61AD8ED0-5693-4FAF-9DE9-1698BB240556}" type="slidenum">
              <a:rPr lang="en-US" smtClean="0"/>
              <a:t>46</a:t>
            </a:fld>
            <a:endParaRPr lang="en-US"/>
          </a:p>
        </p:txBody>
      </p:sp>
    </p:spTree>
    <p:extLst>
      <p:ext uri="{BB962C8B-B14F-4D97-AF65-F5344CB8AC3E}">
        <p14:creationId xmlns:p14="http://schemas.microsoft.com/office/powerpoint/2010/main" val="39392544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Mixed Revealed Preferences from Linear Intrinsic Preferences </a:t>
            </a:r>
            <a:endParaRPr lang="en-US" dirty="0"/>
          </a:p>
        </p:txBody>
      </p:sp>
      <p:sp>
        <p:nvSpPr>
          <p:cNvPr id="3" name="Content Placeholder 2"/>
          <p:cNvSpPr>
            <a:spLocks noGrp="1"/>
          </p:cNvSpPr>
          <p:nvPr>
            <p:ph sz="half" idx="1"/>
          </p:nvPr>
        </p:nvSpPr>
        <p:spPr/>
        <p:txBody>
          <a:bodyPr/>
          <a:lstStyle/>
          <a:p>
            <a:r>
              <a:rPr lang="en-US" dirty="0" smtClean="0"/>
              <a:t>Means-tested subsidy</a:t>
            </a:r>
          </a:p>
          <a:p>
            <a:r>
              <a:rPr lang="en-US" dirty="0" smtClean="0"/>
              <a:t>Friedman &amp; Savage </a:t>
            </a:r>
          </a:p>
          <a:p>
            <a:r>
              <a:rPr lang="en-US" dirty="0" smtClean="0"/>
              <a:t>Marshall 1984</a:t>
            </a:r>
          </a:p>
          <a:p>
            <a:r>
              <a:rPr lang="en-US" dirty="0" smtClean="0"/>
              <a:t>Masson 1972</a:t>
            </a:r>
          </a:p>
          <a:p>
            <a:r>
              <a:rPr lang="en-US" dirty="0" smtClean="0"/>
              <a:t>Chetty 2012</a:t>
            </a:r>
            <a:endParaRPr lang="en-US" dirty="0"/>
          </a:p>
        </p:txBody>
      </p:sp>
      <p:pic>
        <p:nvPicPr>
          <p:cNvPr id="3075" name="Picture 3"/>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495800" y="1419957"/>
            <a:ext cx="3886200" cy="2847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8200" y="4267200"/>
            <a:ext cx="3301207" cy="2393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1"/>
          </p:nvPr>
        </p:nvSpPr>
        <p:spPr/>
        <p:txBody>
          <a:bodyPr/>
          <a:lstStyle/>
          <a:p>
            <a:r>
              <a:rPr lang="en-US" smtClean="0"/>
              <a:t>Empirical Failure of EU</a:t>
            </a:r>
            <a:endParaRPr lang="en-US"/>
          </a:p>
        </p:txBody>
      </p:sp>
      <p:sp>
        <p:nvSpPr>
          <p:cNvPr id="5" name="Slide Number Placeholder 4"/>
          <p:cNvSpPr>
            <a:spLocks noGrp="1"/>
          </p:cNvSpPr>
          <p:nvPr>
            <p:ph type="sldNum" sz="quarter" idx="12"/>
          </p:nvPr>
        </p:nvSpPr>
        <p:spPr/>
        <p:txBody>
          <a:bodyPr/>
          <a:lstStyle/>
          <a:p>
            <a:fld id="{61AD8ED0-5693-4FAF-9DE9-1698BB240556}" type="slidenum">
              <a:rPr lang="en-US" smtClean="0"/>
              <a:t>47</a:t>
            </a:fld>
            <a:endParaRPr lang="en-US"/>
          </a:p>
        </p:txBody>
      </p:sp>
    </p:spTree>
    <p:extLst>
      <p:ext uri="{BB962C8B-B14F-4D97-AF65-F5344CB8AC3E}">
        <p14:creationId xmlns:p14="http://schemas.microsoft.com/office/powerpoint/2010/main" val="334635684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lstStyle/>
          <a:p>
            <a:endParaRPr lang="en-US"/>
          </a:p>
        </p:txBody>
      </p:sp>
      <p:pic>
        <p:nvPicPr>
          <p:cNvPr id="4098"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649549" y="2393918"/>
            <a:ext cx="4035902" cy="2938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1"/>
          </p:nvPr>
        </p:nvSpPr>
        <p:spPr/>
        <p:txBody>
          <a:bodyPr/>
          <a:lstStyle/>
          <a:p>
            <a:r>
              <a:rPr lang="en-US" smtClean="0"/>
              <a:t>Empirical Failure of EU</a:t>
            </a:r>
            <a:endParaRPr lang="en-US"/>
          </a:p>
        </p:txBody>
      </p:sp>
      <p:sp>
        <p:nvSpPr>
          <p:cNvPr id="5" name="Slide Number Placeholder 4"/>
          <p:cNvSpPr>
            <a:spLocks noGrp="1"/>
          </p:cNvSpPr>
          <p:nvPr>
            <p:ph type="sldNum" sz="quarter" idx="12"/>
          </p:nvPr>
        </p:nvSpPr>
        <p:spPr/>
        <p:txBody>
          <a:bodyPr/>
          <a:lstStyle/>
          <a:p>
            <a:fld id="{61AD8ED0-5693-4FAF-9DE9-1698BB240556}" type="slidenum">
              <a:rPr lang="en-US" smtClean="0"/>
              <a:t>48</a:t>
            </a:fld>
            <a:endParaRPr lang="en-US"/>
          </a:p>
        </p:txBody>
      </p:sp>
    </p:spTree>
    <p:extLst>
      <p:ext uri="{BB962C8B-B14F-4D97-AF65-F5344CB8AC3E}">
        <p14:creationId xmlns:p14="http://schemas.microsoft.com/office/powerpoint/2010/main" val="21330414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 Options</a:t>
            </a:r>
            <a:endParaRPr lang="en-US" dirty="0"/>
          </a:p>
        </p:txBody>
      </p:sp>
      <p:sp>
        <p:nvSpPr>
          <p:cNvPr id="3" name="Content Placeholder 2"/>
          <p:cNvSpPr>
            <a:spLocks noGrp="1"/>
          </p:cNvSpPr>
          <p:nvPr>
            <p:ph idx="1"/>
          </p:nvPr>
        </p:nvSpPr>
        <p:spPr>
          <a:xfrm>
            <a:off x="457200" y="1295400"/>
            <a:ext cx="8229600" cy="4830763"/>
          </a:xfrm>
        </p:spPr>
        <p:txBody>
          <a:bodyPr>
            <a:normAutofit fontScale="92500" lnSpcReduction="20000"/>
          </a:bodyPr>
          <a:lstStyle/>
          <a:p>
            <a:pPr marL="342900" lvl="1" indent="-342900">
              <a:buFont typeface="Arial" panose="020B0604020202020204" pitchFamily="34" charset="0"/>
              <a:buChar char="•"/>
            </a:pPr>
            <a:r>
              <a:rPr lang="en-US" dirty="0" smtClean="0"/>
              <a:t>Insurance: Other explanations: policy as a put option, cuts costs of contingency planning</a:t>
            </a:r>
          </a:p>
          <a:p>
            <a:pPr marL="342900" lvl="1" indent="-342900">
              <a:buFont typeface="Arial" panose="020B0604020202020204" pitchFamily="34" charset="0"/>
              <a:buChar char="•"/>
            </a:pPr>
            <a:r>
              <a:rPr lang="en-US" dirty="0" smtClean="0"/>
              <a:t>Real estate: But higher uncertainty also increases the option value from waiting to sink typically irreversible construction costs</a:t>
            </a:r>
          </a:p>
          <a:p>
            <a:pPr marL="342900" lvl="1" indent="-342900">
              <a:buFont typeface="Arial" panose="020B0604020202020204" pitchFamily="34" charset="0"/>
              <a:buChar char="•"/>
            </a:pPr>
            <a:r>
              <a:rPr lang="en-US" dirty="0" err="1" smtClean="0"/>
              <a:t>Bulan</a:t>
            </a:r>
            <a:r>
              <a:rPr lang="en-US" dirty="0" smtClean="0"/>
              <a:t> et al. 2009: analysis of 1214 condominium projects in Vancouver Canada during 1979-98 finds that empirical evidence supports the risk-neutral predictions of real options theory.</a:t>
            </a:r>
          </a:p>
          <a:p>
            <a:pPr marL="342900" lvl="1" indent="-342900">
              <a:buFont typeface="Arial" panose="020B0604020202020204" pitchFamily="34" charset="0"/>
              <a:buChar char="•"/>
            </a:pPr>
            <a:r>
              <a:rPr lang="en-US" dirty="0" smtClean="0"/>
              <a:t>We should explore how far linear utility of net payoffs combined with careful analysis of opportunity sets and embedded real options will take us.</a:t>
            </a:r>
          </a:p>
          <a:p>
            <a:pPr marL="342900" lvl="1" indent="-342900">
              <a:buFont typeface="Arial" panose="020B0604020202020204" pitchFamily="34" charset="0"/>
              <a:buChar char="•"/>
            </a:pPr>
            <a:r>
              <a:rPr lang="en-US" dirty="0" smtClean="0"/>
              <a:t>Perhaps farther than curved but unobservable </a:t>
            </a:r>
            <a:r>
              <a:rPr lang="en-US" dirty="0" err="1" smtClean="0"/>
              <a:t>BFs</a:t>
            </a:r>
            <a:r>
              <a:rPr lang="en-US" dirty="0" smtClean="0"/>
              <a:t> have</a:t>
            </a:r>
          </a:p>
          <a:p>
            <a:pPr marL="342900" lvl="1" indent="-342900">
              <a:buFont typeface="Arial" panose="020B0604020202020204" pitchFamily="34" charset="0"/>
              <a:buChar char="•"/>
            </a:pPr>
            <a:endParaRPr lang="en-US" dirty="0" smtClean="0"/>
          </a:p>
          <a:p>
            <a:pPr marL="342900" lvl="1" indent="-342900">
              <a:buFont typeface="Arial" panose="020B0604020202020204" pitchFamily="34" charset="0"/>
              <a:buChar char="•"/>
            </a:pPr>
            <a:endParaRPr lang="en-US" dirty="0" smtClean="0"/>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49</a:t>
            </a:fld>
            <a:endParaRPr lang="en-US"/>
          </a:p>
        </p:txBody>
      </p:sp>
    </p:spTree>
    <p:extLst>
      <p:ext uri="{BB962C8B-B14F-4D97-AF65-F5344CB8AC3E}">
        <p14:creationId xmlns:p14="http://schemas.microsoft.com/office/powerpoint/2010/main" val="13225103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Measuring Individual Risk Preferences</a:t>
            </a:r>
          </a:p>
        </p:txBody>
      </p:sp>
      <p:sp>
        <p:nvSpPr>
          <p:cNvPr id="3" name="Content Placeholder 2"/>
          <p:cNvSpPr>
            <a:spLocks noGrp="1"/>
          </p:cNvSpPr>
          <p:nvPr>
            <p:ph idx="1"/>
          </p:nvPr>
        </p:nvSpPr>
        <p:spPr/>
        <p:txBody>
          <a:bodyPr>
            <a:normAutofit/>
          </a:bodyPr>
          <a:lstStyle/>
          <a:p>
            <a:r>
              <a:rPr lang="en-US" sz="2400" dirty="0" smtClean="0"/>
              <a:t>Unambiguous definitions and methods of measurement at the heart of sciences</a:t>
            </a:r>
          </a:p>
          <a:p>
            <a:r>
              <a:rPr lang="en-US" sz="2400" dirty="0" smtClean="0"/>
              <a:t>Seven decades of attempts to furnish empirical content to </a:t>
            </a:r>
            <a:r>
              <a:rPr lang="en-US" sz="2400" dirty="0" err="1" smtClean="0"/>
              <a:t>VNM</a:t>
            </a:r>
            <a:r>
              <a:rPr lang="en-US" sz="2400" dirty="0" smtClean="0"/>
              <a:t> theory include:</a:t>
            </a:r>
          </a:p>
          <a:p>
            <a:pPr lvl="1"/>
            <a:r>
              <a:rPr lang="en-US" sz="2000" dirty="0" smtClean="0"/>
              <a:t>Free form thought experiments (Friedman and Savage 1948, Markowitz 1952), both rejected Bernoulli</a:t>
            </a:r>
          </a:p>
          <a:p>
            <a:endParaRPr lang="en-US" sz="2800" dirty="0" smtClean="0"/>
          </a:p>
          <a:p>
            <a:endParaRPr lang="en-US" sz="2800" dirty="0" smtClean="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7" name="Slide Number Placeholder 6"/>
          <p:cNvSpPr>
            <a:spLocks noGrp="1"/>
          </p:cNvSpPr>
          <p:nvPr>
            <p:ph type="sldNum" sz="quarter" idx="12"/>
          </p:nvPr>
        </p:nvSpPr>
        <p:spPr/>
        <p:txBody>
          <a:bodyPr/>
          <a:lstStyle/>
          <a:p>
            <a:fld id="{61AD8ED0-5693-4FAF-9DE9-1698BB240556}" type="slidenum">
              <a:rPr lang="en-US" smtClean="0"/>
              <a:t>5</a:t>
            </a:fld>
            <a:endParaRPr lang="en-US"/>
          </a:p>
        </p:txBody>
      </p:sp>
    </p:spTree>
    <p:extLst>
      <p:ext uri="{BB962C8B-B14F-4D97-AF65-F5344CB8AC3E}">
        <p14:creationId xmlns:p14="http://schemas.microsoft.com/office/powerpoint/2010/main" val="3717175897"/>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Brain Science</a:t>
            </a:r>
            <a:endParaRPr lang="en-US" dirty="0"/>
          </a:p>
        </p:txBody>
      </p:sp>
      <p:sp>
        <p:nvSpPr>
          <p:cNvPr id="3" name="Content Placeholder 2"/>
          <p:cNvSpPr>
            <a:spLocks noGrp="1"/>
          </p:cNvSpPr>
          <p:nvPr>
            <p:ph idx="1"/>
          </p:nvPr>
        </p:nvSpPr>
        <p:spPr/>
        <p:txBody>
          <a:bodyPr/>
          <a:lstStyle/>
          <a:p>
            <a:r>
              <a:rPr lang="en-US" dirty="0" smtClean="0"/>
              <a:t>Many studies on neurological responses to stimuli to study risky choices of humans and animals (e.g., </a:t>
            </a:r>
            <a:r>
              <a:rPr lang="en-US" dirty="0" err="1" smtClean="0"/>
              <a:t>Preuschoff</a:t>
            </a:r>
            <a:r>
              <a:rPr lang="en-US" dirty="0" smtClean="0"/>
              <a:t> et al.’s “Markowitz in the Brain” 2008)</a:t>
            </a:r>
          </a:p>
          <a:p>
            <a:r>
              <a:rPr lang="en-US" dirty="0" smtClean="0"/>
              <a:t>Interpretations are disputed; possibility of protocol effects</a:t>
            </a:r>
            <a:r>
              <a:rPr lang="en-US" smtClean="0"/>
              <a:t>, caution for now</a:t>
            </a:r>
          </a:p>
          <a:p>
            <a:endParaRPr lang="en-US" smtClean="0"/>
          </a:p>
          <a:p>
            <a:endParaRPr lang="en-US" dirty="0"/>
          </a:p>
        </p:txBody>
      </p:sp>
      <p:sp>
        <p:nvSpPr>
          <p:cNvPr id="4" name="Footer Placeholder 3"/>
          <p:cNvSpPr>
            <a:spLocks noGrp="1"/>
          </p:cNvSpPr>
          <p:nvPr>
            <p:ph type="ftr" sz="quarter" idx="11"/>
          </p:nvPr>
        </p:nvSpPr>
        <p:spPr/>
        <p:txBody>
          <a:bodyPr/>
          <a:lstStyle/>
          <a:p>
            <a:r>
              <a:rPr lang="en-US" smtClean="0"/>
              <a:t>Empirical Failure of EU</a:t>
            </a:r>
            <a:endParaRPr lang="en-US"/>
          </a:p>
        </p:txBody>
      </p:sp>
      <p:sp>
        <p:nvSpPr>
          <p:cNvPr id="5" name="Slide Number Placeholder 4"/>
          <p:cNvSpPr>
            <a:spLocks noGrp="1"/>
          </p:cNvSpPr>
          <p:nvPr>
            <p:ph type="sldNum" sz="quarter" idx="12"/>
          </p:nvPr>
        </p:nvSpPr>
        <p:spPr/>
        <p:txBody>
          <a:bodyPr/>
          <a:lstStyle/>
          <a:p>
            <a:fld id="{61AD8ED0-5693-4FAF-9DE9-1698BB240556}" type="slidenum">
              <a:rPr lang="en-US" smtClean="0"/>
              <a:t>50</a:t>
            </a:fld>
            <a:endParaRPr lang="en-US"/>
          </a:p>
        </p:txBody>
      </p:sp>
    </p:spTree>
    <p:extLst>
      <p:ext uri="{BB962C8B-B14F-4D97-AF65-F5344CB8AC3E}">
        <p14:creationId xmlns:p14="http://schemas.microsoft.com/office/powerpoint/2010/main" val="342359942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Linking Theory and Observation</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Consequences of unsupported widely-held belief in explanatory/predictive usefulness of Bernoulli functions has consequences</a:t>
            </a:r>
          </a:p>
          <a:p>
            <a:pPr lvl="1"/>
            <a:r>
              <a:rPr lang="en-US" dirty="0" smtClean="0"/>
              <a:t>Efforts to find new curved Bernoulli functions</a:t>
            </a:r>
          </a:p>
          <a:p>
            <a:pPr lvl="1"/>
            <a:r>
              <a:rPr lang="en-US" dirty="0" smtClean="0"/>
              <a:t>Insufficient careful attention to opportunity sets of decision makers</a:t>
            </a:r>
          </a:p>
          <a:p>
            <a:pPr lvl="1"/>
            <a:r>
              <a:rPr lang="en-US" dirty="0" smtClean="0"/>
              <a:t>Increasingly complex theory without benefit of better explanatory power</a:t>
            </a:r>
          </a:p>
          <a:p>
            <a:r>
              <a:rPr lang="en-US" dirty="0" smtClean="0"/>
              <a:t>Prospects for a better theory to replace curved functions</a:t>
            </a:r>
          </a:p>
          <a:p>
            <a:pPr lvl="1"/>
            <a:r>
              <a:rPr lang="en-US" dirty="0" smtClean="0"/>
              <a:t>Within orthodox economics, seek explanatory power in potentially observable opportunity sets instead of unobservable instead of unobservable preferences (considering bankruptcy, taxes, penalties and other frictions); real options; risk as exposure to harm</a:t>
            </a:r>
          </a:p>
          <a:p>
            <a:pPr lvl="1"/>
            <a:r>
              <a:rPr lang="en-US" dirty="0" smtClean="0"/>
              <a:t>Possibilities of combining process-based understanding of risky choice: brain science and </a:t>
            </a:r>
            <a:r>
              <a:rPr lang="en-US" dirty="0" err="1" smtClean="0"/>
              <a:t>heurstics</a:t>
            </a:r>
            <a:r>
              <a:rPr lang="en-US" dirty="0" smtClean="0"/>
              <a:t> (</a:t>
            </a:r>
            <a:r>
              <a:rPr lang="en-US" dirty="0" err="1" smtClean="0"/>
              <a:t>Gigrenzer</a:t>
            </a:r>
            <a:r>
              <a:rPr lang="en-US" dirty="0" smtClean="0"/>
              <a:t>) with opportunity set focused decision theory </a:t>
            </a:r>
          </a:p>
          <a:p>
            <a:pPr lvl="1"/>
            <a:endParaRPr lang="en-US" dirty="0" smtClean="0"/>
          </a:p>
          <a:p>
            <a:endParaRPr lang="en-US" dirty="0" smtClean="0"/>
          </a:p>
          <a:p>
            <a:pPr lvl="1"/>
            <a:endParaRPr lang="en-US" dirty="0" smtClean="0"/>
          </a:p>
          <a:p>
            <a:pPr lvl="1"/>
            <a:endParaRPr lang="en-US" dirty="0" smtClean="0"/>
          </a:p>
          <a:p>
            <a:endParaRPr lang="en-US" dirty="0" smtClean="0"/>
          </a:p>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51</a:t>
            </a:fld>
            <a:endParaRPr lang="en-US" dirty="0"/>
          </a:p>
        </p:txBody>
      </p:sp>
    </p:spTree>
    <p:extLst>
      <p:ext uri="{BB962C8B-B14F-4D97-AF65-F5344CB8AC3E}">
        <p14:creationId xmlns:p14="http://schemas.microsoft.com/office/powerpoint/2010/main" val="118508249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33400" y="304800"/>
            <a:ext cx="8229600" cy="1143000"/>
          </a:xfrm>
        </p:spPr>
        <p:txBody>
          <a:bodyPr>
            <a:normAutofit fontScale="90000"/>
          </a:bodyPr>
          <a:lstStyle/>
          <a:p>
            <a:r>
              <a:rPr lang="en-US" dirty="0" smtClean="0"/>
              <a:t>Thank You.</a:t>
            </a:r>
            <a:br>
              <a:rPr lang="en-US" dirty="0" smtClean="0"/>
            </a:br>
            <a:r>
              <a:rPr lang="en-US" sz="2700" dirty="0" smtClean="0">
                <a:hlinkClick r:id="rId2"/>
              </a:rPr>
              <a:t>Shyam.sunder@yale.edu</a:t>
            </a:r>
            <a:endParaRPr lang="en-US" dirty="0"/>
          </a:p>
        </p:txBody>
      </p:sp>
      <p:sp>
        <p:nvSpPr>
          <p:cNvPr id="7" name="Subtitle 6"/>
          <p:cNvSpPr>
            <a:spLocks noGrp="1"/>
          </p:cNvSpPr>
          <p:nvPr>
            <p:ph sz="half" idx="1"/>
          </p:nvPr>
        </p:nvSpPr>
        <p:spPr>
          <a:xfrm>
            <a:off x="457200" y="1600200"/>
            <a:ext cx="4800600" cy="4525963"/>
          </a:xfrm>
        </p:spPr>
        <p:txBody>
          <a:bodyPr>
            <a:normAutofit/>
          </a:bodyPr>
          <a:lstStyle/>
          <a:p>
            <a:endParaRPr lang="en-US" dirty="0" smtClean="0"/>
          </a:p>
          <a:p>
            <a:r>
              <a:rPr lang="en-US" dirty="0" smtClean="0"/>
              <a:t>Daniel </a:t>
            </a:r>
            <a:r>
              <a:rPr lang="en-US" dirty="0"/>
              <a:t>Friedman, R. Mark Isaac, Duncan James, and Shyam Sunder. 2014. </a:t>
            </a:r>
            <a:r>
              <a:rPr lang="en-US" i="1" dirty="0"/>
              <a:t>Risky Curves: On the empirical failure of expected utility.</a:t>
            </a:r>
            <a:r>
              <a:rPr lang="en-US" dirty="0"/>
              <a:t> London: </a:t>
            </a:r>
            <a:r>
              <a:rPr lang="en-US" dirty="0" err="1"/>
              <a:t>Routledge</a:t>
            </a:r>
            <a:r>
              <a:rPr lang="en-US" dirty="0" smtClean="0"/>
              <a:t>.</a:t>
            </a:r>
          </a:p>
          <a:p>
            <a:endParaRPr lang="en-US" dirty="0" smtClean="0"/>
          </a:p>
          <a:p>
            <a:r>
              <a:rPr lang="en-US" dirty="0" smtClean="0"/>
              <a:t> </a:t>
            </a:r>
            <a:endParaRPr lang="en-US" dirty="0"/>
          </a:p>
        </p:txBody>
      </p:sp>
      <p:sp>
        <p:nvSpPr>
          <p:cNvPr id="3" name="Content Placeholder 2"/>
          <p:cNvSpPr>
            <a:spLocks noGrp="1"/>
          </p:cNvSpPr>
          <p:nvPr>
            <p:ph sz="half" idx="2"/>
          </p:nvPr>
        </p:nvSpPr>
        <p:spPr>
          <a:xfrm>
            <a:off x="5562600" y="1600200"/>
            <a:ext cx="3124200" cy="4525963"/>
          </a:xfrm>
        </p:spPr>
        <p:txBody>
          <a:bodyPr>
            <a:normAutofit/>
          </a:bodyPr>
          <a:lstStyle/>
          <a:p>
            <a:endParaRPr lang="en-US"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2" name="Slide Number Placeholder 1"/>
          <p:cNvSpPr>
            <a:spLocks noGrp="1"/>
          </p:cNvSpPr>
          <p:nvPr>
            <p:ph type="sldNum" sz="quarter" idx="12"/>
          </p:nvPr>
        </p:nvSpPr>
        <p:spPr/>
        <p:txBody>
          <a:bodyPr/>
          <a:lstStyle/>
          <a:p>
            <a:fld id="{61AD8ED0-5693-4FAF-9DE9-1698BB240556}" type="slidenum">
              <a:rPr lang="en-US" smtClean="0"/>
              <a:t>52</a:t>
            </a:fld>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1600199"/>
            <a:ext cx="3044825" cy="4553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5822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Free Form Thought Experiments</a:t>
            </a:r>
            <a:endParaRPr lang="en-US" dirty="0"/>
          </a:p>
        </p:txBody>
      </p:sp>
      <p:sp>
        <p:nvSpPr>
          <p:cNvPr id="10" name="Text Placeholder 9"/>
          <p:cNvSpPr>
            <a:spLocks noGrp="1"/>
          </p:cNvSpPr>
          <p:nvPr>
            <p:ph type="body" idx="1"/>
          </p:nvPr>
        </p:nvSpPr>
        <p:spPr/>
        <p:txBody>
          <a:bodyPr>
            <a:normAutofit fontScale="77500" lnSpcReduction="20000"/>
          </a:bodyPr>
          <a:lstStyle/>
          <a:p>
            <a:pPr algn="ctr"/>
            <a:r>
              <a:rPr lang="en-US" b="0" dirty="0" smtClean="0"/>
              <a:t>Friedman and Savage 1948</a:t>
            </a:r>
          </a:p>
          <a:p>
            <a:pPr algn="ctr"/>
            <a:r>
              <a:rPr lang="en-US" b="0" dirty="0" smtClean="0"/>
              <a:t>2 points of inflexion</a:t>
            </a:r>
            <a:endParaRPr lang="en-US" b="0" dirty="0"/>
          </a:p>
        </p:txBody>
      </p:sp>
      <p:sp>
        <p:nvSpPr>
          <p:cNvPr id="11" name="Text Placeholder 10"/>
          <p:cNvSpPr>
            <a:spLocks noGrp="1"/>
          </p:cNvSpPr>
          <p:nvPr>
            <p:ph type="body" sz="quarter" idx="3"/>
          </p:nvPr>
        </p:nvSpPr>
        <p:spPr/>
        <p:txBody>
          <a:bodyPr>
            <a:normAutofit fontScale="77500" lnSpcReduction="20000"/>
          </a:bodyPr>
          <a:lstStyle/>
          <a:p>
            <a:pPr algn="ctr"/>
            <a:r>
              <a:rPr lang="en-US" b="0" dirty="0" smtClean="0"/>
              <a:t>Markowitz 1952</a:t>
            </a:r>
          </a:p>
          <a:p>
            <a:pPr algn="ctr"/>
            <a:r>
              <a:rPr lang="en-US" b="0" dirty="0" smtClean="0"/>
              <a:t>3 points of inflexion</a:t>
            </a:r>
            <a:endParaRPr lang="en-US" b="0" dirty="0"/>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7212" y="2209800"/>
            <a:ext cx="4014788" cy="3979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ontent Placeholder 1"/>
          <p:cNvSpPr>
            <a:spLocks noGrp="1"/>
          </p:cNvSpPr>
          <p:nvPr>
            <p:ph sz="half" idx="2"/>
          </p:nvPr>
        </p:nvSpPr>
        <p:spPr>
          <a:xfrm>
            <a:off x="457200" y="2174875"/>
            <a:ext cx="3810000" cy="3540125"/>
          </a:xfrm>
        </p:spPr>
        <p:txBody>
          <a:bodyPr/>
          <a:lstStyle/>
          <a:p>
            <a:endParaRPr lang="en-US" dirty="0"/>
          </a:p>
        </p:txBody>
      </p:sp>
      <p:pic>
        <p:nvPicPr>
          <p:cNvPr id="1027" name="Picture 3"/>
          <p:cNvPicPr>
            <a:picLocks noGrp="1" noChangeAspect="1" noChangeArrowheads="1"/>
          </p:cNvPicPr>
          <p:nvPr>
            <p:ph sz="quarter" idx="4"/>
          </p:nvPr>
        </p:nvPicPr>
        <p:blipFill>
          <a:blip r:embed="rId3" cstate="print">
            <a:extLst>
              <a:ext uri="{28A0092B-C50C-407E-A947-70E740481C1C}">
                <a14:useLocalDpi xmlns:a14="http://schemas.microsoft.com/office/drawing/2010/main" val="0"/>
              </a:ext>
            </a:extLst>
          </a:blip>
          <a:srcRect/>
          <a:stretch>
            <a:fillRect/>
          </a:stretch>
        </p:blipFill>
        <p:spPr bwMode="auto">
          <a:xfrm>
            <a:off x="4827223" y="2263510"/>
            <a:ext cx="3859577" cy="3603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61AD8ED0-5693-4FAF-9DE9-1698BB240556}" type="slidenum">
              <a:rPr lang="en-US" smtClean="0"/>
              <a:t>6</a:t>
            </a:fld>
            <a:endParaRPr lang="en-US"/>
          </a:p>
        </p:txBody>
      </p:sp>
    </p:spTree>
    <p:extLst>
      <p:ext uri="{BB962C8B-B14F-4D97-AF65-F5344CB8AC3E}">
        <p14:creationId xmlns:p14="http://schemas.microsoft.com/office/powerpoint/2010/main" val="307897170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762000"/>
          </a:xfrm>
        </p:spPr>
        <p:txBody>
          <a:bodyPr/>
          <a:lstStyle/>
          <a:p>
            <a:r>
              <a:rPr lang="en-US" sz="4000" dirty="0" smtClean="0"/>
              <a:t>Empirical Task of Mapping Utilities</a:t>
            </a:r>
            <a:endParaRPr lang="en-US" sz="4000" dirty="0"/>
          </a:p>
        </p:txBody>
      </p:sp>
      <p:sp>
        <p:nvSpPr>
          <p:cNvPr id="3" name="Content Placeholder 2"/>
          <p:cNvSpPr>
            <a:spLocks noGrp="1"/>
          </p:cNvSpPr>
          <p:nvPr>
            <p:ph idx="1"/>
          </p:nvPr>
        </p:nvSpPr>
        <p:spPr>
          <a:xfrm>
            <a:off x="685800" y="1143000"/>
            <a:ext cx="7772400" cy="4953000"/>
          </a:xfrm>
        </p:spPr>
        <p:txBody>
          <a:bodyPr/>
          <a:lstStyle/>
          <a:p>
            <a:r>
              <a:rPr lang="en-US" sz="2000" dirty="0" err="1" smtClean="0"/>
              <a:t>Mosteller</a:t>
            </a:r>
            <a:r>
              <a:rPr lang="en-US" sz="2000" dirty="0" smtClean="0"/>
              <a:t> and </a:t>
            </a:r>
            <a:r>
              <a:rPr lang="en-US" sz="2000" dirty="0" err="1" smtClean="0"/>
              <a:t>Nogee</a:t>
            </a:r>
            <a:r>
              <a:rPr lang="en-US" sz="2000" dirty="0" smtClean="0"/>
              <a:t> (1951): </a:t>
            </a:r>
            <a:r>
              <a:rPr lang="en-US" sz="2000" dirty="0"/>
              <a:t>elicited data from payoff-motivated choice experiments over sample “poker” hands to construct Bernoulli/</a:t>
            </a:r>
            <a:r>
              <a:rPr lang="en-US" sz="2000" dirty="0" err="1"/>
              <a:t>VNM</a:t>
            </a:r>
            <a:r>
              <a:rPr lang="en-US" sz="2000" dirty="0"/>
              <a:t> utility </a:t>
            </a:r>
            <a:r>
              <a:rPr lang="en-US" sz="2000" dirty="0" smtClean="0"/>
              <a:t>functions (no statistical estimation)</a:t>
            </a:r>
          </a:p>
          <a:p>
            <a:pPr lvl="1"/>
            <a:r>
              <a:rPr lang="en-US" sz="1800" dirty="0" smtClean="0"/>
              <a:t>Max EU not unreasonable; Inconsistency in behavior relative to </a:t>
            </a:r>
            <a:r>
              <a:rPr lang="en-US" sz="1800" dirty="0" err="1" smtClean="0"/>
              <a:t>VNM</a:t>
            </a:r>
            <a:r>
              <a:rPr lang="en-US" sz="1800" dirty="0" smtClean="0"/>
              <a:t>; meager support for </a:t>
            </a:r>
            <a:r>
              <a:rPr lang="en-US" sz="1800" dirty="0" err="1" smtClean="0"/>
              <a:t>F&amp;S</a:t>
            </a:r>
            <a:r>
              <a:rPr lang="en-US" sz="1800" dirty="0" smtClean="0"/>
              <a:t>; Harvard students “</a:t>
            </a:r>
            <a:r>
              <a:rPr lang="en-US" sz="1800" dirty="0"/>
              <a:t>conservative” (i.e., concave), </a:t>
            </a:r>
            <a:r>
              <a:rPr lang="en-US" sz="1800" dirty="0" smtClean="0"/>
              <a:t>National </a:t>
            </a:r>
            <a:r>
              <a:rPr lang="en-US" sz="1800" dirty="0"/>
              <a:t>Guard subjects </a:t>
            </a:r>
            <a:r>
              <a:rPr lang="en-US" sz="1800" dirty="0" smtClean="0"/>
              <a:t>“</a:t>
            </a:r>
            <a:r>
              <a:rPr lang="en-US" sz="1800" dirty="0"/>
              <a:t>extravagant” (i.e., convex</a:t>
            </a:r>
            <a:r>
              <a:rPr lang="en-US" sz="1800" dirty="0" smtClean="0"/>
              <a:t>)</a:t>
            </a:r>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7</a:t>
            </a:fld>
            <a:endParaRPr lang="en-US"/>
          </a:p>
        </p:txBody>
      </p:sp>
    </p:spTree>
    <p:extLst>
      <p:ext uri="{BB962C8B-B14F-4D97-AF65-F5344CB8AC3E}">
        <p14:creationId xmlns:p14="http://schemas.microsoft.com/office/powerpoint/2010/main" val="105179625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043" y="228600"/>
            <a:ext cx="7772400" cy="685800"/>
          </a:xfrm>
        </p:spPr>
        <p:txBody>
          <a:bodyPr>
            <a:normAutofit fontScale="90000"/>
          </a:bodyPr>
          <a:lstStyle/>
          <a:p>
            <a:r>
              <a:rPr lang="en-US" dirty="0" err="1" smtClean="0"/>
              <a:t>Mosteller</a:t>
            </a:r>
            <a:r>
              <a:rPr lang="en-US" dirty="0" smtClean="0"/>
              <a:t> &amp; </a:t>
            </a:r>
            <a:r>
              <a:rPr lang="en-US" dirty="0" err="1" smtClean="0"/>
              <a:t>Nogee</a:t>
            </a:r>
            <a:r>
              <a:rPr lang="en-US" dirty="0" smtClean="0"/>
              <a:t> 1951</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07011942"/>
              </p:ext>
            </p:extLst>
          </p:nvPr>
        </p:nvGraphicFramePr>
        <p:xfrm>
          <a:off x="685800" y="1143000"/>
          <a:ext cx="7772400" cy="5029200"/>
        </p:xfrm>
        <a:graphic>
          <a:graphicData uri="http://schemas.openxmlformats.org/drawingml/2006/table">
            <a:tbl>
              <a:tblPr firstRow="1" bandRow="1">
                <a:tableStyleId>{5C22544A-7EE6-4342-B048-85BDC9FD1C3A}</a:tableStyleId>
              </a:tblPr>
              <a:tblGrid>
                <a:gridCol w="3886200"/>
                <a:gridCol w="3886200"/>
              </a:tblGrid>
              <a:tr h="2514600">
                <a:tc>
                  <a:txBody>
                    <a:bodyPr/>
                    <a:lstStyle/>
                    <a:p>
                      <a:endParaRPr lang="en-US" dirty="0"/>
                    </a:p>
                  </a:txBody>
                  <a:tcPr/>
                </a:tc>
                <a:tc>
                  <a:txBody>
                    <a:bodyPr/>
                    <a:lstStyle/>
                    <a:p>
                      <a:endParaRPr lang="en-US" dirty="0"/>
                    </a:p>
                  </a:txBody>
                  <a:tcPr/>
                </a:tc>
              </a:tr>
              <a:tr h="2514600">
                <a:tc>
                  <a:txBody>
                    <a:bodyPr/>
                    <a:lstStyle/>
                    <a:p>
                      <a:endParaRPr lang="en-US" dirty="0"/>
                    </a:p>
                  </a:txBody>
                  <a:tcPr/>
                </a:tc>
                <a:tc>
                  <a:txBody>
                    <a:bodyPr/>
                    <a:lstStyle/>
                    <a:p>
                      <a:endParaRPr lang="en-US" dirty="0"/>
                    </a:p>
                  </a:txBody>
                  <a:tcPr/>
                </a:tc>
              </a:tr>
            </a:tbl>
          </a:graphicData>
        </a:graphic>
      </p:graphicFrame>
      <p:sp>
        <p:nvSpPr>
          <p:cNvPr id="4" name="Footer Placeholder 3"/>
          <p:cNvSpPr>
            <a:spLocks noGrp="1"/>
          </p:cNvSpPr>
          <p:nvPr>
            <p:ph type="ftr" sz="quarter" idx="11"/>
          </p:nvPr>
        </p:nvSpPr>
        <p:spPr/>
        <p:txBody>
          <a:bodyPr/>
          <a:lstStyle/>
          <a:p>
            <a:pPr>
              <a:defRPr/>
            </a:pPr>
            <a:r>
              <a:rPr lang="en-US" smtClean="0"/>
              <a:t>Empirical Failure of EU</a:t>
            </a:r>
            <a:endParaRPr lang="en-US"/>
          </a:p>
        </p:txBody>
      </p:sp>
      <p:pic>
        <p:nvPicPr>
          <p:cNvPr id="604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957" y="3655740"/>
            <a:ext cx="3844043" cy="2470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5217" y="1143001"/>
            <a:ext cx="3896783" cy="2512739"/>
          </a:xfrm>
          <a:prstGeom prst="rect">
            <a:avLst/>
          </a:prstGeom>
          <a:noFill/>
          <a:ln>
            <a:noFill/>
          </a:ln>
        </p:spPr>
      </p:pic>
      <p:pic>
        <p:nvPicPr>
          <p:cNvPr id="10" name="Picture 9"/>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1143001"/>
            <a:ext cx="3863799" cy="2512739"/>
          </a:xfrm>
          <a:prstGeom prst="rect">
            <a:avLst/>
          </a:prstGeom>
          <a:noFill/>
          <a:ln>
            <a:noFill/>
          </a:ln>
        </p:spPr>
      </p:pic>
      <p:sp>
        <p:nvSpPr>
          <p:cNvPr id="3" name="Slide Number Placeholder 2"/>
          <p:cNvSpPr>
            <a:spLocks noGrp="1"/>
          </p:cNvSpPr>
          <p:nvPr>
            <p:ph type="sldNum" sz="quarter" idx="12"/>
          </p:nvPr>
        </p:nvSpPr>
        <p:spPr/>
        <p:txBody>
          <a:bodyPr/>
          <a:lstStyle/>
          <a:p>
            <a:fld id="{61AD8ED0-5693-4FAF-9DE9-1698BB240556}" type="slidenum">
              <a:rPr lang="en-US" smtClean="0"/>
              <a:t>8</a:t>
            </a:fld>
            <a:endParaRPr lang="en-US"/>
          </a:p>
        </p:txBody>
      </p:sp>
    </p:spTree>
    <p:extLst>
      <p:ext uri="{BB962C8B-B14F-4D97-AF65-F5344CB8AC3E}">
        <p14:creationId xmlns:p14="http://schemas.microsoft.com/office/powerpoint/2010/main" val="258844464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762000"/>
          </a:xfrm>
        </p:spPr>
        <p:txBody>
          <a:bodyPr/>
          <a:lstStyle/>
          <a:p>
            <a:r>
              <a:rPr lang="en-US" sz="4000" dirty="0" smtClean="0"/>
              <a:t>Empirical Task of Mapping Utilities</a:t>
            </a:r>
            <a:endParaRPr lang="en-US" sz="4000" dirty="0"/>
          </a:p>
        </p:txBody>
      </p:sp>
      <p:sp>
        <p:nvSpPr>
          <p:cNvPr id="3" name="Content Placeholder 2"/>
          <p:cNvSpPr>
            <a:spLocks noGrp="1"/>
          </p:cNvSpPr>
          <p:nvPr>
            <p:ph idx="1"/>
          </p:nvPr>
        </p:nvSpPr>
        <p:spPr>
          <a:xfrm>
            <a:off x="685800" y="1143000"/>
            <a:ext cx="7772400" cy="4953000"/>
          </a:xfrm>
        </p:spPr>
        <p:txBody>
          <a:bodyPr/>
          <a:lstStyle/>
          <a:p>
            <a:r>
              <a:rPr lang="en-US" sz="2000" dirty="0" smtClean="0"/>
              <a:t>Ward Edwards (1955): </a:t>
            </a:r>
            <a:r>
              <a:rPr lang="en-US" sz="2000" dirty="0"/>
              <a:t>“Another model, which assumes that </a:t>
            </a:r>
            <a:r>
              <a:rPr lang="en-US" sz="2000" dirty="0" err="1" smtClean="0"/>
              <a:t>Ss</a:t>
            </a:r>
            <a:r>
              <a:rPr lang="en-US" sz="2000" dirty="0" smtClean="0"/>
              <a:t> choose </a:t>
            </a:r>
            <a:r>
              <a:rPr lang="en-US" sz="2000" dirty="0"/>
              <a:t>so as to maximize expected utility, failed to predict choices successfully.” (p. 214</a:t>
            </a:r>
            <a:r>
              <a:rPr lang="en-US" sz="2000" dirty="0" smtClean="0"/>
              <a:t>)</a:t>
            </a:r>
          </a:p>
          <a:p>
            <a:r>
              <a:rPr lang="en-US" sz="2000" dirty="0" smtClean="0"/>
              <a:t>Grayson (1960): “Drilling decisions by oil and </a:t>
            </a:r>
            <a:r>
              <a:rPr lang="en-US" sz="2000" dirty="0" err="1" smtClean="0"/>
              <a:t>gasoperators</a:t>
            </a:r>
            <a:r>
              <a:rPr lang="en-US" sz="2000" dirty="0" smtClean="0"/>
              <a:t>” (Howard </a:t>
            </a:r>
            <a:r>
              <a:rPr lang="en-US" sz="2000" dirty="0" err="1" smtClean="0"/>
              <a:t>Raiffa’s</a:t>
            </a:r>
            <a:r>
              <a:rPr lang="en-US" sz="2000" dirty="0" smtClean="0"/>
              <a:t> graduate student</a:t>
            </a:r>
          </a:p>
        </p:txBody>
      </p:sp>
      <p:sp>
        <p:nvSpPr>
          <p:cNvPr id="4" name="Footer Placeholder 3"/>
          <p:cNvSpPr>
            <a:spLocks noGrp="1"/>
          </p:cNvSpPr>
          <p:nvPr>
            <p:ph type="ftr" sz="quarter" idx="11"/>
          </p:nvPr>
        </p:nvSpPr>
        <p:spPr/>
        <p:txBody>
          <a:bodyPr/>
          <a:lstStyle/>
          <a:p>
            <a:pPr>
              <a:defRPr/>
            </a:pPr>
            <a:r>
              <a:rPr lang="en-US" smtClean="0"/>
              <a:t>Empirical Failure of EU</a:t>
            </a:r>
            <a:endParaRPr lang="en-US"/>
          </a:p>
        </p:txBody>
      </p:sp>
      <p:sp>
        <p:nvSpPr>
          <p:cNvPr id="6" name="Slide Number Placeholder 5"/>
          <p:cNvSpPr>
            <a:spLocks noGrp="1"/>
          </p:cNvSpPr>
          <p:nvPr>
            <p:ph type="sldNum" sz="quarter" idx="12"/>
          </p:nvPr>
        </p:nvSpPr>
        <p:spPr/>
        <p:txBody>
          <a:bodyPr/>
          <a:lstStyle/>
          <a:p>
            <a:fld id="{61AD8ED0-5693-4FAF-9DE9-1698BB240556}" type="slidenum">
              <a:rPr lang="en-US" smtClean="0"/>
              <a:t>9</a:t>
            </a:fld>
            <a:endParaRPr lang="en-US"/>
          </a:p>
        </p:txBody>
      </p:sp>
    </p:spTree>
    <p:extLst>
      <p:ext uri="{BB962C8B-B14F-4D97-AF65-F5344CB8AC3E}">
        <p14:creationId xmlns:p14="http://schemas.microsoft.com/office/powerpoint/2010/main" val="23276536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20017</TotalTime>
  <Words>4523</Words>
  <Application>Microsoft Macintosh PowerPoint</Application>
  <PresentationFormat>On-screen Show (4:3)</PresentationFormat>
  <Paragraphs>471</Paragraphs>
  <Slides>52</Slides>
  <Notes>2</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Risky Curves: On the Empirical Failure of Expected Utility</vt:lpstr>
      <vt:lpstr>This short presentation is based on our recent book </vt:lpstr>
      <vt:lpstr>Summary</vt:lpstr>
      <vt:lpstr>Research Through 1960s</vt:lpstr>
      <vt:lpstr>Measuring Individual Risk Preferences</vt:lpstr>
      <vt:lpstr>Free Form Thought Experiments</vt:lpstr>
      <vt:lpstr>Empirical Task of Mapping Utilities</vt:lpstr>
      <vt:lpstr>Mosteller &amp; Nogee 1951</vt:lpstr>
      <vt:lpstr>Empirical Task of Mapping Utilities</vt:lpstr>
      <vt:lpstr>Edwards (1955): FIG. 1. Experimentally determined individual utility curves. The 45° line in each graph is the curve which would be obtained if the subjective value of money were equal to its objective value.</vt:lpstr>
      <vt:lpstr>Grayson (1960)</vt:lpstr>
      <vt:lpstr>Parametrized Utility Functions: Pratt; Diamond, Rothschild, and Stiglitz (1964-74)</vt:lpstr>
      <vt:lpstr>Examples of Parametric Estimation from Lab and Field Experiments: Absolute (ARA) and Relative (RRA) Risk Aversion</vt:lpstr>
      <vt:lpstr>Binswanger’s Field Work in India</vt:lpstr>
      <vt:lpstr>Auctions</vt:lpstr>
      <vt:lpstr>Becker-DeGroot-Marschak (1964) Procedure</vt:lpstr>
      <vt:lpstr>Holt-Laury Procedure</vt:lpstr>
      <vt:lpstr>Pie Chart Procedures</vt:lpstr>
      <vt:lpstr>Physiological Measurements: Hormones</vt:lpstr>
      <vt:lpstr>Payment Methods</vt:lpstr>
      <vt:lpstr>Becker-DeGroot-Marschak vs. Auctions</vt:lpstr>
      <vt:lpstr>Math/Problem Solving Ability</vt:lpstr>
      <vt:lpstr>Subject Perception of Institution</vt:lpstr>
      <vt:lpstr>Where Are We Now?</vt:lpstr>
      <vt:lpstr>Are Aggregate Level Phenomena in the Field Explained Better by Bernoulli Functions?</vt:lpstr>
      <vt:lpstr>Health and medicine, illicit drugs</vt:lpstr>
      <vt:lpstr>Engineering</vt:lpstr>
      <vt:lpstr>Gambling</vt:lpstr>
      <vt:lpstr>Insurance</vt:lpstr>
      <vt:lpstr>Bond Markets</vt:lpstr>
      <vt:lpstr>Stock markets</vt:lpstr>
      <vt:lpstr>Stock Markets (2)</vt:lpstr>
      <vt:lpstr>Diversification implication of risk aversion?</vt:lpstr>
      <vt:lpstr>Uncovered interest parity</vt:lpstr>
      <vt:lpstr>Equity Premium Puzzle</vt:lpstr>
      <vt:lpstr>Aggregate model calibrations</vt:lpstr>
      <vt:lpstr>Aggregate Level Evidence From the Field</vt:lpstr>
      <vt:lpstr>What is next?</vt:lpstr>
      <vt:lpstr>Phlogiston: Science can get trapped in its own eddy currents!</vt:lpstr>
      <vt:lpstr>Measuring Risk</vt:lpstr>
      <vt:lpstr>Relationship between Expected Loss vs. Standard Deviation</vt:lpstr>
      <vt:lpstr>Alternatives?</vt:lpstr>
      <vt:lpstr>Context as an Opportunity Set</vt:lpstr>
      <vt:lpstr>Potential Observable Opportunity Sets</vt:lpstr>
      <vt:lpstr>Concave Revealed Preferences from Linear Intrinsic Preferences </vt:lpstr>
      <vt:lpstr>Convex Revealed Preferences from Linear Intrinsic Preferences </vt:lpstr>
      <vt:lpstr>Mixed Revealed Preferences from Linear Intrinsic Preferences </vt:lpstr>
      <vt:lpstr>PowerPoint Presentation</vt:lpstr>
      <vt:lpstr>Real Options</vt:lpstr>
      <vt:lpstr>Brain Science</vt:lpstr>
      <vt:lpstr>Linking Theory and Observation</vt:lpstr>
      <vt:lpstr>Thank You. Shyam.sunder@yale.edu</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Sunder, Shyam</dc:creator>
  <cp:lastModifiedBy>Shyam Sunder</cp:lastModifiedBy>
  <cp:revision>100</cp:revision>
  <dcterms:created xsi:type="dcterms:W3CDTF">2014-02-17T14:44:07Z</dcterms:created>
  <dcterms:modified xsi:type="dcterms:W3CDTF">2014-07-01T05:40:16Z</dcterms:modified>
</cp:coreProperties>
</file>