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embeddings/oleObject4.bin" ContentType="application/vnd.openxmlformats-officedocument.oleObject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56" r:id="rId2"/>
    <p:sldId id="314" r:id="rId3"/>
    <p:sldId id="334" r:id="rId4"/>
    <p:sldId id="282" r:id="rId5"/>
    <p:sldId id="286" r:id="rId6"/>
    <p:sldId id="285" r:id="rId7"/>
    <p:sldId id="315" r:id="rId8"/>
    <p:sldId id="316" r:id="rId9"/>
    <p:sldId id="317" r:id="rId10"/>
    <p:sldId id="289" r:id="rId11"/>
    <p:sldId id="290" r:id="rId12"/>
    <p:sldId id="291" r:id="rId13"/>
    <p:sldId id="292" r:id="rId14"/>
    <p:sldId id="293" r:id="rId15"/>
    <p:sldId id="294" r:id="rId16"/>
    <p:sldId id="309" r:id="rId17"/>
    <p:sldId id="296" r:id="rId18"/>
    <p:sldId id="297" r:id="rId19"/>
    <p:sldId id="298" r:id="rId20"/>
    <p:sldId id="299" r:id="rId21"/>
    <p:sldId id="306" r:id="rId22"/>
    <p:sldId id="300" r:id="rId23"/>
    <p:sldId id="301" r:id="rId24"/>
    <p:sldId id="302" r:id="rId25"/>
    <p:sldId id="303" r:id="rId26"/>
    <p:sldId id="304" r:id="rId27"/>
    <p:sldId id="305" r:id="rId28"/>
    <p:sldId id="307" r:id="rId29"/>
    <p:sldId id="308" r:id="rId30"/>
    <p:sldId id="310" r:id="rId31"/>
    <p:sldId id="318" r:id="rId32"/>
    <p:sldId id="284" r:id="rId33"/>
    <p:sldId id="257" r:id="rId34"/>
    <p:sldId id="259" r:id="rId35"/>
    <p:sldId id="258" r:id="rId36"/>
    <p:sldId id="319" r:id="rId37"/>
    <p:sldId id="320" r:id="rId38"/>
    <p:sldId id="321" r:id="rId39"/>
    <p:sldId id="322" r:id="rId40"/>
    <p:sldId id="313" r:id="rId41"/>
    <p:sldId id="323" r:id="rId42"/>
    <p:sldId id="324" r:id="rId43"/>
    <p:sldId id="325" r:id="rId44"/>
    <p:sldId id="326" r:id="rId45"/>
    <p:sldId id="327" r:id="rId46"/>
    <p:sldId id="328" r:id="rId47"/>
    <p:sldId id="329" r:id="rId48"/>
    <p:sldId id="330" r:id="rId49"/>
    <p:sldId id="331" r:id="rId50"/>
    <p:sldId id="332" r:id="rId51"/>
    <p:sldId id="277" r:id="rId52"/>
    <p:sldId id="279" r:id="rId53"/>
    <p:sldId id="312" r:id="rId54"/>
    <p:sldId id="264" r:id="rId55"/>
    <p:sldId id="265" r:id="rId56"/>
    <p:sldId id="266" r:id="rId57"/>
    <p:sldId id="267" r:id="rId58"/>
    <p:sldId id="333" r:id="rId59"/>
    <p:sldId id="311" r:id="rId60"/>
    <p:sldId id="262" r:id="rId61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2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handoutMaster" Target="handoutMasters/handout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Relationship Id="rId2" Type="http://schemas.openxmlformats.org/officeDocument/2006/relationships/image" Target="../media/image2.wmf"/><Relationship Id="rId3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322179-18DF-49DC-8B10-36A93E7EAF6E}" type="datetimeFigureOut">
              <a:rPr lang="en-US" smtClean="0"/>
              <a:t>6/26/14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675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7DDDD-45F4-4ABC-B68E-7E6BC6F2FE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532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DD8E55C-79CD-4283-B089-EC20CC43772B}" type="datetimeFigureOut">
              <a:rPr lang="en-US" smtClean="0"/>
              <a:t>6/26/14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7A148445-8BAE-40C2-B455-A990F82781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038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1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 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EDBE806-C2D5-46C8-A4C1-756C6AD6BE9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15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A6678F3-A568-4835-9B92-119DEC090B0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16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C8A2FCB-B510-48AE-A630-7ECA3725DE9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17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F1199845-F9D3-4DCC-856B-55368DACFEC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18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2E1C532-0AD8-49E2-B8A6-78DA3658A8C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19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D5C030C-E62A-4DEC-B4D7-46264E793793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7D3095E-81B9-4CCE-A525-2889A89D15B0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238176A-541A-4033-9138-7870A6F8821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22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B2B8D063-FA80-40E5-A119-6A396ADD3072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23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127E4EAA-B2F7-4537-BB52-1EC8C0FAFBE6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24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4F3D74AB-C5E2-4731-BB2F-AA94A72A621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25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9B9E7245-51AA-49F5-8850-DDBA93AF5F59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26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08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5EFC5BFA-D008-4BBB-BC55-2B815C0B728E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27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7DF8FF76-C08D-41ED-8DD3-ECAB3A7FDEF7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28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29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2EA30503-FFB0-45E4-B761-131905AE2548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29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A6678F3-A568-4835-9B92-119DEC090B0C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30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Red line: Fundamental value</a:t>
            </a:r>
          </a:p>
          <a:p>
            <a:r>
              <a:rPr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Thin</a:t>
            </a:r>
            <a:r>
              <a:rPr lang="en-US" altLang="ja-JP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grey line: Prices in individual sessions</a:t>
            </a:r>
          </a:p>
          <a:p>
            <a:r>
              <a:rPr lang="en-US" altLang="ja-JP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Bold line with circles: mean prices across 6 sessions </a:t>
            </a:r>
            <a:endParaRPr lang="en-US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altLang="ja-JP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We find that in T1L </a:t>
            </a:r>
            <a:r>
              <a:rPr lang="en-US" altLang="ja-JP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markets with long-horizon investors (G1), </a:t>
            </a:r>
            <a:r>
              <a:rPr lang="en-US" altLang="ja-JP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prices are mostly close to fundamentals (50) throughout the session.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 smtClean="0"/>
          </a:p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 smtClean="0"/>
              <a:t> 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Low liquidity</a:t>
            </a:r>
            <a:r>
              <a:rPr kumimoji="1" lang="en-US" altLang="ja-JP" baseline="0" dirty="0" smtClean="0"/>
              <a:t> treatments</a:t>
            </a:r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48445-8BAE-40C2-B455-A990F82781B6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42F8642-B85B-49D4-8417-428D62562B9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8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lvl="0"/>
            <a:endParaRPr lang="en-US" altLang="ja-JP" dirty="0" smtClean="0"/>
          </a:p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8652C87-F32B-4D5A-83CA-E34FE9EE6850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10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42F8642-B85B-49D4-8417-428D62562B9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11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250020-92A2-4657-BF8E-CAE6CD9AF785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12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C4CEDB3-C6DF-49C4-8105-7337730167AB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13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57066" indent="-291179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64717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30604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96491" indent="-232943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F9EEFAD-947F-4713-AB20-C350343937CA}" type="slidenum">
              <a:rPr lang="en-US" sz="1200">
                <a:solidFill>
                  <a:schemeClr val="tx1"/>
                </a:solidFill>
                <a:latin typeface="Times New Roman" pitchFamily="18" charset="0"/>
              </a:rPr>
              <a:pPr eaLnBrk="1" hangingPunct="1"/>
              <a:t>14</a:t>
            </a:fld>
            <a:endParaRPr lang="en-US" sz="120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547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074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6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537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7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5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034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249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414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88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612B7-097E-4414-9394-C972B50C1969}" type="datetimeFigureOut">
              <a:rPr lang="en-US" smtClean="0"/>
              <a:t>6/26/14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2BCAE6-AF42-490C-A946-15D6507388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632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2.w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3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6.em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7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8.em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9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1.e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4" Type="http://schemas.openxmlformats.org/officeDocument/2006/relationships/image" Target="../media/image21.emf"/><Relationship Id="rId5" Type="http://schemas.openxmlformats.org/officeDocument/2006/relationships/image" Target="../media/image22.emf"/><Relationship Id="rId6" Type="http://schemas.openxmlformats.org/officeDocument/2006/relationships/image" Target="../media/image2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Shyam.sunder@yale.edu" TargetMode="External"/><Relationship Id="rId3" Type="http://schemas.openxmlformats.org/officeDocument/2006/relationships/hyperlink" Target="http://faculty.som.yale.edu/shyamsunder/research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2800" b="1" dirty="0"/>
              <a:t>Short Investment Horizons, Higher Order Beliefs, and Difficulty of Backward Induction: Price Bubbles and Indeterminacy in Financial Markets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Shinichi Hirota, Juergen Huber, Thomas </a:t>
            </a:r>
            <a:r>
              <a:rPr lang="en-US" dirty="0" err="1" smtClean="0"/>
              <a:t>Stoeckl</a:t>
            </a:r>
            <a:r>
              <a:rPr lang="en-US" dirty="0" smtClean="0"/>
              <a:t>, and Shyam Sunder</a:t>
            </a:r>
          </a:p>
          <a:p>
            <a:r>
              <a:rPr lang="en-US" dirty="0" smtClean="0"/>
              <a:t>Tinbergen Institute, Amsterdam</a:t>
            </a:r>
          </a:p>
          <a:p>
            <a:r>
              <a:rPr lang="en-US" dirty="0" smtClean="0"/>
              <a:t>July 2</a:t>
            </a:r>
            <a:r>
              <a:rPr lang="en-US" dirty="0" smtClean="0"/>
              <a:t>, </a:t>
            </a:r>
            <a:r>
              <a:rPr lang="en-US" dirty="0" smtClean="0"/>
              <a:t>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8643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3F14BBD-687D-4AB8-A6D3-402AB8CD043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10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4000" dirty="0" smtClean="0"/>
              <a:t>Fundamental Value vs. Price for a simple, single dividend security</a:t>
            </a:r>
          </a:p>
        </p:txBody>
      </p:sp>
      <p:sp>
        <p:nvSpPr>
          <p:cNvPr id="1032" name="Text Box 3"/>
          <p:cNvSpPr txBox="1">
            <a:spLocks noChangeArrowheads="1"/>
          </p:cNvSpPr>
          <p:nvPr/>
        </p:nvSpPr>
        <p:spPr bwMode="auto">
          <a:xfrm>
            <a:off x="1066800" y="2057400"/>
            <a:ext cx="6911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>
                <a:solidFill>
                  <a:schemeClr val="tx1"/>
                </a:solidFill>
              </a:rPr>
              <a:t>Fundamental value: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1033" name="Rectangle 5"/>
          <p:cNvSpPr>
            <a:spLocks noChangeArrowheads="1"/>
          </p:cNvSpPr>
          <p:nvPr/>
        </p:nvSpPr>
        <p:spPr bwMode="auto">
          <a:xfrm>
            <a:off x="3752850" y="321945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1034" name="Text Box 6"/>
          <p:cNvSpPr txBox="1">
            <a:spLocks noChangeArrowheads="1"/>
          </p:cNvSpPr>
          <p:nvPr/>
        </p:nvSpPr>
        <p:spPr bwMode="auto">
          <a:xfrm>
            <a:off x="1066800" y="3200400"/>
            <a:ext cx="69119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>
                <a:solidFill>
                  <a:schemeClr val="tx1"/>
                </a:solidFill>
              </a:rPr>
              <a:t>Long-term Investor’s Valuation:</a:t>
            </a:r>
          </a:p>
        </p:txBody>
      </p:sp>
      <p:sp>
        <p:nvSpPr>
          <p:cNvPr id="1035" name="Text Box 10"/>
          <p:cNvSpPr txBox="1">
            <a:spLocks noChangeArrowheads="1"/>
          </p:cNvSpPr>
          <p:nvPr/>
        </p:nvSpPr>
        <p:spPr bwMode="auto">
          <a:xfrm>
            <a:off x="7162800" y="25908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(1)</a:t>
            </a:r>
          </a:p>
        </p:txBody>
      </p:sp>
      <p:sp>
        <p:nvSpPr>
          <p:cNvPr id="1036" name="Text Box 11"/>
          <p:cNvSpPr txBox="1">
            <a:spLocks noChangeArrowheads="1"/>
          </p:cNvSpPr>
          <p:nvPr/>
        </p:nvSpPr>
        <p:spPr bwMode="auto">
          <a:xfrm>
            <a:off x="7162800" y="38100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(2)</a:t>
            </a:r>
          </a:p>
        </p:txBody>
      </p:sp>
      <p:sp>
        <p:nvSpPr>
          <p:cNvPr id="1037" name="Text Box 13"/>
          <p:cNvSpPr txBox="1">
            <a:spLocks noChangeArrowheads="1"/>
          </p:cNvSpPr>
          <p:nvPr/>
        </p:nvSpPr>
        <p:spPr bwMode="auto">
          <a:xfrm>
            <a:off x="1143000" y="4419600"/>
            <a:ext cx="54260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z="2800">
                <a:solidFill>
                  <a:schemeClr val="tx1"/>
                </a:solidFill>
              </a:rPr>
              <a:t>Short-term Investor’s Valuation:</a:t>
            </a:r>
            <a:endParaRPr lang="en-US" altLang="ja-JP" sz="2800" i="1">
              <a:solidFill>
                <a:schemeClr val="tx1"/>
              </a:solidFill>
            </a:endParaRPr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1828800" y="3810000"/>
          <a:ext cx="25431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7" name="数式" r:id="rId4" imgW="1130040" imgH="228600" progId="Equation.3">
                  <p:embed/>
                </p:oleObj>
              </mc:Choice>
              <mc:Fallback>
                <p:oleObj name="数式" r:id="rId4" imgW="11300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3810000"/>
                        <a:ext cx="25431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5"/>
          <p:cNvGraphicFramePr>
            <a:graphicFrameLocks noChangeAspect="1"/>
          </p:cNvGraphicFramePr>
          <p:nvPr/>
        </p:nvGraphicFramePr>
        <p:xfrm>
          <a:off x="1828800" y="2590800"/>
          <a:ext cx="1943100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8" name="数式" r:id="rId6" imgW="863280" imgH="228600" progId="Equation.3">
                  <p:embed/>
                </p:oleObj>
              </mc:Choice>
              <mc:Fallback>
                <p:oleObj name="数式" r:id="rId6" imgW="863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590800"/>
                        <a:ext cx="1943100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7"/>
          <p:cNvGraphicFramePr>
            <a:graphicFrameLocks noChangeAspect="1"/>
          </p:cNvGraphicFramePr>
          <p:nvPr/>
        </p:nvGraphicFramePr>
        <p:xfrm>
          <a:off x="1905000" y="5029200"/>
          <a:ext cx="2428875" cy="514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09" name="数式" r:id="rId8" imgW="1079280" imgH="228600" progId="Equation.3">
                  <p:embed/>
                </p:oleObj>
              </mc:Choice>
              <mc:Fallback>
                <p:oleObj name="数式" r:id="rId8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5029200"/>
                        <a:ext cx="2428875" cy="514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8" name="Text Box 18"/>
          <p:cNvSpPr txBox="1">
            <a:spLocks noChangeArrowheads="1"/>
          </p:cNvSpPr>
          <p:nvPr/>
        </p:nvSpPr>
        <p:spPr bwMode="auto">
          <a:xfrm>
            <a:off x="7162800" y="5029200"/>
            <a:ext cx="5397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(3)</a:t>
            </a:r>
          </a:p>
        </p:txBody>
      </p:sp>
      <p:sp>
        <p:nvSpPr>
          <p:cNvPr id="1039" name="Text Box 19"/>
          <p:cNvSpPr txBox="1">
            <a:spLocks noChangeArrowheads="1"/>
          </p:cNvSpPr>
          <p:nvPr/>
        </p:nvSpPr>
        <p:spPr bwMode="auto">
          <a:xfrm>
            <a:off x="1143000" y="5791200"/>
            <a:ext cx="5067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sz="2800" i="1">
                <a:solidFill>
                  <a:schemeClr val="tx1"/>
                </a:solidFill>
              </a:rPr>
              <a:t>P</a:t>
            </a:r>
            <a:r>
              <a:rPr lang="en-US" altLang="ja-JP" sz="2800" i="1" baseline="-25000">
                <a:solidFill>
                  <a:schemeClr val="tx1"/>
                </a:solidFill>
              </a:rPr>
              <a:t>t</a:t>
            </a:r>
            <a:r>
              <a:rPr lang="en-US" altLang="ja-JP" sz="2800">
                <a:solidFill>
                  <a:schemeClr val="tx1"/>
                </a:solidFill>
              </a:rPr>
              <a:t> is not necessarily equal to </a:t>
            </a:r>
            <a:r>
              <a:rPr lang="en-US" altLang="ja-JP" sz="2800" i="1">
                <a:solidFill>
                  <a:schemeClr val="tx1"/>
                </a:solidFill>
              </a:rPr>
              <a:t>F</a:t>
            </a:r>
            <a:r>
              <a:rPr lang="en-US" altLang="ja-JP" sz="2800" i="1" baseline="-25000">
                <a:solidFill>
                  <a:schemeClr val="tx1"/>
                </a:solidFill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755249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215D4DD-65E9-4702-AAF1-39B76589392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11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533400"/>
            <a:ext cx="7239000" cy="1143000"/>
          </a:xfrm>
        </p:spPr>
        <p:txBody>
          <a:bodyPr/>
          <a:lstStyle/>
          <a:p>
            <a:pPr eaLnBrk="1" hangingPunct="1"/>
            <a:r>
              <a:rPr lang="en-US" altLang="ja-JP" sz="4000" dirty="0" smtClean="0"/>
              <a:t>For </a:t>
            </a:r>
            <a:r>
              <a:rPr lang="en-US" altLang="ja-JP" sz="4000" i="1" dirty="0" err="1" smtClean="0"/>
              <a:t>P</a:t>
            </a:r>
            <a:r>
              <a:rPr lang="en-US" altLang="ja-JP" sz="4000" i="1" baseline="-10000" dirty="0" err="1" smtClean="0"/>
              <a:t>t</a:t>
            </a:r>
            <a:r>
              <a:rPr lang="en-US" altLang="ja-JP" sz="4000" i="1" baseline="-10000" dirty="0" smtClean="0"/>
              <a:t> </a:t>
            </a:r>
            <a:r>
              <a:rPr lang="en-US" altLang="ja-JP" sz="4000" dirty="0" smtClean="0"/>
              <a:t>to be equal to </a:t>
            </a:r>
            <a:r>
              <a:rPr lang="en-US" altLang="ja-JP" sz="4000" i="1" dirty="0" smtClean="0"/>
              <a:t>F</a:t>
            </a:r>
            <a:r>
              <a:rPr lang="en-US" altLang="ja-JP" sz="4000" i="1" baseline="-10000" dirty="0" smtClean="0"/>
              <a:t>t</a:t>
            </a:r>
            <a:endParaRPr lang="en-US" altLang="ja-JP" dirty="0" smtClean="0"/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2209800"/>
            <a:ext cx="7888288" cy="43434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Rational Expectation of </a:t>
            </a:r>
            <a:r>
              <a:rPr lang="en-US" altLang="ja-JP" i="1" dirty="0" smtClean="0"/>
              <a:t>P </a:t>
            </a:r>
            <a:r>
              <a:rPr lang="en-US" altLang="ja-JP" i="1" baseline="-12000" dirty="0" err="1" smtClean="0"/>
              <a:t>t</a:t>
            </a:r>
            <a:r>
              <a:rPr lang="en-US" altLang="ja-JP" baseline="-12000" dirty="0" err="1" smtClean="0"/>
              <a:t>+</a:t>
            </a:r>
            <a:r>
              <a:rPr lang="en-US" altLang="ja-JP" i="1" baseline="-12000" dirty="0" err="1" smtClean="0"/>
              <a:t>k</a:t>
            </a:r>
            <a:endParaRPr lang="en-US" altLang="ja-JP" sz="3600" i="1" dirty="0" smtClean="0"/>
          </a:p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Homogeneous Investors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ja-JP" dirty="0" smtClean="0"/>
              <a:t>The Law of Iterated Expectations</a:t>
            </a:r>
            <a:r>
              <a:rPr lang="ja-JP" altLang="en-US" dirty="0" smtClean="0"/>
              <a:t>　</a:t>
            </a:r>
          </a:p>
          <a:p>
            <a:pPr eaLnBrk="1" hangingPunct="1"/>
            <a:r>
              <a:rPr lang="en-US" altLang="ja-JP" dirty="0" smtClean="0"/>
              <a:t>By recursive process, </a:t>
            </a:r>
            <a:r>
              <a:rPr lang="en-US" altLang="ja-JP" i="1" dirty="0" err="1" smtClean="0">
                <a:ea typeface="MS Mincho" pitchFamily="49" charset="-128"/>
              </a:rPr>
              <a:t>P</a:t>
            </a:r>
            <a:r>
              <a:rPr lang="en-US" altLang="ja-JP" i="1" baseline="-16000" dirty="0" err="1" smtClean="0">
                <a:ea typeface="MS Mincho" pitchFamily="49" charset="-128"/>
              </a:rPr>
              <a:t>t</a:t>
            </a:r>
            <a:r>
              <a:rPr lang="en-US" altLang="ja-JP" dirty="0" smtClean="0">
                <a:ea typeface="MS Mincho" pitchFamily="49" charset="-128"/>
              </a:rPr>
              <a:t> = </a:t>
            </a:r>
            <a:r>
              <a:rPr lang="en-US" altLang="ja-JP" i="1" dirty="0" smtClean="0">
                <a:ea typeface="MS Mincho" pitchFamily="49" charset="-128"/>
              </a:rPr>
              <a:t>F</a:t>
            </a:r>
            <a:r>
              <a:rPr lang="en-US" altLang="ja-JP" i="1" baseline="-16000" dirty="0" smtClean="0">
                <a:ea typeface="MS Mincho" pitchFamily="49" charset="-128"/>
              </a:rPr>
              <a:t>t  </a:t>
            </a:r>
            <a:r>
              <a:rPr lang="en-US" altLang="ja-JP" dirty="0" smtClean="0">
                <a:ea typeface="MS Mincho" pitchFamily="49" charset="-128"/>
              </a:rPr>
              <a:t>is derivable by the backward induction.</a:t>
            </a:r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22216285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1C84ED90-F785-4F83-B34F-3EF7AA6D6CC3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12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Difficulty of Backward Induction</a:t>
            </a:r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382000" cy="4876800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altLang="ja-JP" sz="2800" dirty="0" smtClean="0"/>
              <a:t>Backward Induction may fail.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Infinite maturity (rational bubbles) 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Blanchard and Watson (1982), </a:t>
            </a:r>
            <a:r>
              <a:rPr lang="en-US" altLang="ja-JP" sz="2000" dirty="0" err="1" smtClean="0"/>
              <a:t>Tirole</a:t>
            </a:r>
            <a:r>
              <a:rPr lang="en-US" altLang="ja-JP" sz="2000" dirty="0" smtClean="0"/>
              <a:t> (1985)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Infinite number of trading opportunities</a:t>
            </a:r>
            <a:r>
              <a:rPr lang="en-US" altLang="ja-JP" sz="2400" dirty="0" smtClean="0"/>
              <a:t> 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Allen and  Gorton (1993)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Heterogeneous Information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err="1" smtClean="0"/>
              <a:t>Froot</a:t>
            </a:r>
            <a:r>
              <a:rPr lang="en-US" altLang="ja-JP" sz="2000" dirty="0" smtClean="0"/>
              <a:t>, </a:t>
            </a:r>
            <a:r>
              <a:rPr lang="en-US" altLang="ja-JP" sz="2000" dirty="0" err="1" smtClean="0"/>
              <a:t>Scharfsten</a:t>
            </a:r>
            <a:r>
              <a:rPr lang="en-US" altLang="ja-JP" sz="2000" dirty="0" smtClean="0"/>
              <a:t>, and Stein (1992), Allen, Morris, and Shin (2002)</a:t>
            </a:r>
          </a:p>
          <a:p>
            <a:pPr marL="914400" lvl="1" indent="-457200" eaLnBrk="1" hangingPunct="1">
              <a:lnSpc>
                <a:spcPct val="90000"/>
              </a:lnSpc>
              <a:spcAft>
                <a:spcPct val="10000"/>
              </a:spcAft>
            </a:pPr>
            <a:r>
              <a:rPr lang="en-US" altLang="ja-JP" dirty="0" smtClean="0"/>
              <a:t>Rationality may not be common knowledge</a:t>
            </a:r>
          </a:p>
          <a:p>
            <a:pPr marL="1295400" lvl="2" indent="-381000"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z="2000" dirty="0" smtClean="0"/>
              <a:t>Delong et al. (1990a)(1990b), Dow and Gorton (1994)</a:t>
            </a:r>
          </a:p>
        </p:txBody>
      </p:sp>
    </p:spTree>
    <p:extLst>
      <p:ext uri="{BB962C8B-B14F-4D97-AF65-F5344CB8AC3E}">
        <p14:creationId xmlns:p14="http://schemas.microsoft.com/office/powerpoint/2010/main" val="17514850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0DB251B-540E-4259-8D00-373598F9059B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13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053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3600" smtClean="0"/>
              <a:t>Price Bubble sans Dividend Anchors</a:t>
            </a:r>
          </a:p>
        </p:txBody>
      </p:sp>
      <p:sp>
        <p:nvSpPr>
          <p:cNvPr id="2054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37356" y="1752600"/>
            <a:ext cx="8421688" cy="3962400"/>
          </a:xfrm>
        </p:spPr>
        <p:txBody>
          <a:bodyPr>
            <a:normAutofit lnSpcReduction="10000"/>
          </a:bodyPr>
          <a:lstStyle/>
          <a:p>
            <a:pPr eaLnBrk="1" hangingPunct="1">
              <a:spcAft>
                <a:spcPct val="150000"/>
              </a:spcAft>
            </a:pPr>
            <a:r>
              <a:rPr lang="en-US" altLang="ja-JP" dirty="0" smtClean="0"/>
              <a:t>There are cases where short-term investors have difficulty in backward induction. </a:t>
            </a:r>
          </a:p>
          <a:p>
            <a:pPr eaLnBrk="1" hangingPunct="1">
              <a:spcAft>
                <a:spcPct val="150000"/>
              </a:spcAft>
            </a:pPr>
            <a:endParaRPr lang="en-US" altLang="ja-JP" dirty="0" smtClean="0"/>
          </a:p>
          <a:p>
            <a:pPr eaLnBrk="1" hangingPunct="1">
              <a:spcAft>
                <a:spcPct val="50000"/>
              </a:spcAft>
            </a:pPr>
            <a:r>
              <a:rPr lang="en-US" altLang="ja-JP" i="1" dirty="0" smtClean="0"/>
              <a:t> </a:t>
            </a:r>
            <a:r>
              <a:rPr lang="en-US" altLang="ja-JP" dirty="0" smtClean="0"/>
              <a:t>Stock prices (</a:t>
            </a:r>
            <a:r>
              <a:rPr lang="en-US" altLang="ja-JP" i="1" dirty="0" err="1" smtClean="0"/>
              <a:t>P</a:t>
            </a:r>
            <a:r>
              <a:rPr lang="en-US" altLang="ja-JP" i="1" baseline="-10000" dirty="0" err="1" smtClean="0"/>
              <a:t>t</a:t>
            </a:r>
            <a:r>
              <a:rPr lang="en-US" altLang="ja-JP" i="1" baseline="-10000" dirty="0" smtClean="0"/>
              <a:t> </a:t>
            </a:r>
            <a:r>
              <a:rPr lang="en-US" altLang="ja-JP" dirty="0" smtClean="0"/>
              <a:t>) form deviate from fundamentals (</a:t>
            </a:r>
            <a:r>
              <a:rPr lang="en-US" altLang="ja-JP" dirty="0" smtClean="0">
                <a:sym typeface="Symbol" pitchFamily="18" charset="2"/>
              </a:rPr>
              <a:t> </a:t>
            </a:r>
            <a:r>
              <a:rPr lang="en-US" altLang="ja-JP" i="1" dirty="0" smtClean="0"/>
              <a:t>F</a:t>
            </a:r>
            <a:r>
              <a:rPr lang="en-US" altLang="ja-JP" i="1" baseline="-10000" dirty="0" smtClean="0"/>
              <a:t>t</a:t>
            </a:r>
            <a:r>
              <a:rPr lang="en-US" altLang="ja-JP" dirty="0" smtClean="0"/>
              <a:t> )</a:t>
            </a:r>
          </a:p>
        </p:txBody>
      </p:sp>
      <p:sp>
        <p:nvSpPr>
          <p:cNvPr id="2055" name="Oval 1031"/>
          <p:cNvSpPr>
            <a:spLocks noChangeArrowheads="1"/>
          </p:cNvSpPr>
          <p:nvPr/>
        </p:nvSpPr>
        <p:spPr bwMode="auto">
          <a:xfrm>
            <a:off x="2819400" y="3886200"/>
            <a:ext cx="1905000" cy="990600"/>
          </a:xfrm>
          <a:prstGeom prst="ellipse">
            <a:avLst/>
          </a:prstGeom>
          <a:noFill/>
          <a:ln w="25400">
            <a:solidFill>
              <a:schemeClr val="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AutoShape 1033"/>
          <p:cNvSpPr>
            <a:spLocks noChangeArrowheads="1"/>
          </p:cNvSpPr>
          <p:nvPr/>
        </p:nvSpPr>
        <p:spPr bwMode="auto">
          <a:xfrm>
            <a:off x="4648200" y="3581400"/>
            <a:ext cx="1138238" cy="533400"/>
          </a:xfrm>
          <a:prstGeom prst="curvedDownArrow">
            <a:avLst>
              <a:gd name="adj1" fmla="val 42679"/>
              <a:gd name="adj2" fmla="val 85357"/>
              <a:gd name="adj3" fmla="val 33333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1034"/>
          <p:cNvSpPr txBox="1">
            <a:spLocks noChangeArrowheads="1"/>
          </p:cNvSpPr>
          <p:nvPr/>
        </p:nvSpPr>
        <p:spPr bwMode="auto">
          <a:xfrm>
            <a:off x="5638800" y="4038600"/>
            <a:ext cx="25908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No longer anchored by future dividends</a:t>
            </a:r>
          </a:p>
        </p:txBody>
      </p:sp>
      <p:graphicFrame>
        <p:nvGraphicFramePr>
          <p:cNvPr id="2050" name="Object 1024"/>
          <p:cNvGraphicFramePr>
            <a:graphicFrameLocks noChangeAspect="1"/>
          </p:cNvGraphicFramePr>
          <p:nvPr/>
        </p:nvGraphicFramePr>
        <p:xfrm>
          <a:off x="1143000" y="3962400"/>
          <a:ext cx="3429000" cy="725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数式" r:id="rId4" imgW="1079280" imgH="228600" progId="Equation.3">
                  <p:embed/>
                </p:oleObj>
              </mc:Choice>
              <mc:Fallback>
                <p:oleObj name="数式" r:id="rId4" imgW="10792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3962400"/>
                        <a:ext cx="3429000" cy="725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6503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260EDAA-4082-4BC2-8E05-C9DA990C2983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14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rmAutofit/>
          </a:bodyPr>
          <a:lstStyle/>
          <a:p>
            <a:r>
              <a:rPr lang="en-US" dirty="0" smtClean="0"/>
              <a:t>In an Earlier Experimental Study</a:t>
            </a:r>
            <a:br>
              <a:rPr lang="en-US" dirty="0" smtClean="0"/>
            </a:br>
            <a:r>
              <a:rPr lang="en-US" sz="1800" dirty="0" smtClean="0"/>
              <a:t>Hirota, Shinichi and Shyam Sunder. “Price Bubbles sans Dividend Anchors: Evidence from Laboratory Stock Markets,” </a:t>
            </a:r>
            <a:r>
              <a:rPr lang="en-US" sz="1800" i="1" dirty="0" smtClean="0"/>
              <a:t>Journal of Economic Dynamics and Control</a:t>
            </a:r>
            <a:r>
              <a:rPr lang="en-US" sz="1800" dirty="0" smtClean="0"/>
              <a:t> 31, no. 6 (June 2007): 1875-1909.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8001000" cy="4267200"/>
          </a:xfrm>
        </p:spPr>
        <p:txBody>
          <a:bodyPr/>
          <a:lstStyle/>
          <a:p>
            <a:pPr eaLnBrk="1" hangingPunct="1">
              <a:spcAft>
                <a:spcPct val="30000"/>
              </a:spcAft>
            </a:pPr>
            <a:r>
              <a:rPr lang="en-US" dirty="0" smtClean="0"/>
              <a:t>What happens when short-term investors have difficulty in the backward induction? </a:t>
            </a:r>
          </a:p>
          <a:p>
            <a:pPr eaLnBrk="1" hangingPunct="1"/>
            <a:r>
              <a:rPr lang="en-US" dirty="0" smtClean="0"/>
              <a:t>Two kinds of the lab markets </a:t>
            </a:r>
          </a:p>
          <a:p>
            <a:pPr lvl="1" eaLnBrk="1" hangingPunct="1">
              <a:spcAft>
                <a:spcPct val="5000"/>
              </a:spcAft>
            </a:pPr>
            <a:r>
              <a:rPr lang="en-US" dirty="0" smtClean="0"/>
              <a:t>(1) Long-term Horizon Session</a:t>
            </a:r>
          </a:p>
          <a:p>
            <a:pPr lvl="1" eaLnBrk="1" hangingPunct="1">
              <a:spcAft>
                <a:spcPct val="30000"/>
              </a:spcAft>
            </a:pPr>
            <a:r>
              <a:rPr lang="en-US" dirty="0" smtClean="0"/>
              <a:t>(2) Short-term Horizon Session</a:t>
            </a:r>
          </a:p>
          <a:p>
            <a:pPr eaLnBrk="1" hangingPunct="1"/>
            <a:r>
              <a:rPr lang="en-US" dirty="0" smtClean="0"/>
              <a:t>Bubbles tend to arise in (2), but not in (1)</a:t>
            </a:r>
          </a:p>
        </p:txBody>
      </p:sp>
    </p:spTree>
    <p:extLst>
      <p:ext uri="{BB962C8B-B14F-4D97-AF65-F5344CB8AC3E}">
        <p14:creationId xmlns:p14="http://schemas.microsoft.com/office/powerpoint/2010/main" val="3060972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2CF896E5-5740-4613-BF32-559CABA5A74B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15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Long-term Horizon Session</a:t>
            </a:r>
          </a:p>
        </p:txBody>
      </p:sp>
      <p:sp>
        <p:nvSpPr>
          <p:cNvPr id="17412" name="Line 3"/>
          <p:cNvSpPr>
            <a:spLocks noChangeShapeType="1"/>
          </p:cNvSpPr>
          <p:nvPr/>
        </p:nvSpPr>
        <p:spPr bwMode="auto">
          <a:xfrm>
            <a:off x="1524000" y="29718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3" name="Text Box 23"/>
          <p:cNvSpPr txBox="1">
            <a:spLocks noChangeArrowheads="1"/>
          </p:cNvSpPr>
          <p:nvPr/>
        </p:nvSpPr>
        <p:spPr bwMode="auto">
          <a:xfrm>
            <a:off x="1524000" y="27432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4" name="Text Box 24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7415" name="Text Box 26"/>
          <p:cNvSpPr txBox="1">
            <a:spLocks noChangeArrowheads="1"/>
          </p:cNvSpPr>
          <p:nvPr/>
        </p:nvSpPr>
        <p:spPr bwMode="auto">
          <a:xfrm>
            <a:off x="762000" y="4114800"/>
            <a:ext cx="7924800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sz="2800">
                <a:solidFill>
                  <a:schemeClr val="tx1"/>
                </a:solidFill>
              </a:rPr>
              <a:t>Single terminal dividend at the end of period 15.</a:t>
            </a:r>
          </a:p>
          <a:p>
            <a:pPr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sz="2800">
                <a:solidFill>
                  <a:schemeClr val="tx1"/>
                </a:solidFill>
              </a:rPr>
              <a:t>An investor’s time horizon is equal to the security’s maturity.</a:t>
            </a:r>
          </a:p>
          <a:p>
            <a:pPr eaLnBrk="1" hangingPunct="1">
              <a:spcBef>
                <a:spcPct val="20000"/>
              </a:spcBef>
            </a:pPr>
            <a:r>
              <a:rPr lang="en-US" sz="2800">
                <a:solidFill>
                  <a:schemeClr val="tx1"/>
                </a:solidFill>
              </a:rPr>
              <a:t>Prediction: </a:t>
            </a:r>
            <a:r>
              <a:rPr lang="en-US" sz="2800" i="1">
                <a:solidFill>
                  <a:schemeClr val="tx1"/>
                </a:solidFill>
              </a:rPr>
              <a:t>P</a:t>
            </a:r>
            <a:r>
              <a:rPr lang="en-US" sz="2800" i="1" baseline="-25000">
                <a:solidFill>
                  <a:schemeClr val="tx1"/>
                </a:solidFill>
              </a:rPr>
              <a:t>t</a:t>
            </a:r>
            <a:r>
              <a:rPr lang="en-US" sz="2800">
                <a:solidFill>
                  <a:schemeClr val="tx1"/>
                </a:solidFill>
              </a:rPr>
              <a:t> = </a:t>
            </a:r>
            <a:r>
              <a:rPr lang="en-US" sz="2800" i="1">
                <a:solidFill>
                  <a:schemeClr val="tx1"/>
                </a:solidFill>
              </a:rPr>
              <a:t>D</a:t>
            </a:r>
          </a:p>
        </p:txBody>
      </p:sp>
      <p:sp>
        <p:nvSpPr>
          <p:cNvPr id="17416" name="Text Box 34"/>
          <p:cNvSpPr txBox="1">
            <a:spLocks noChangeArrowheads="1"/>
          </p:cNvSpPr>
          <p:nvPr/>
        </p:nvSpPr>
        <p:spPr bwMode="auto">
          <a:xfrm>
            <a:off x="1066800" y="23622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7417" name="Text Box 35"/>
          <p:cNvSpPr txBox="1">
            <a:spLocks noChangeArrowheads="1"/>
          </p:cNvSpPr>
          <p:nvPr/>
        </p:nvSpPr>
        <p:spPr bwMode="auto">
          <a:xfrm>
            <a:off x="4343400" y="2362200"/>
            <a:ext cx="121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15</a:t>
            </a:r>
          </a:p>
        </p:txBody>
      </p:sp>
      <p:sp>
        <p:nvSpPr>
          <p:cNvPr id="17418" name="Line 36"/>
          <p:cNvSpPr>
            <a:spLocks noChangeShapeType="1"/>
          </p:cNvSpPr>
          <p:nvPr/>
        </p:nvSpPr>
        <p:spPr bwMode="auto">
          <a:xfrm>
            <a:off x="15240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19" name="Line 37"/>
          <p:cNvSpPr>
            <a:spLocks noChangeShapeType="1"/>
          </p:cNvSpPr>
          <p:nvPr/>
        </p:nvSpPr>
        <p:spPr bwMode="auto">
          <a:xfrm>
            <a:off x="5029200" y="28194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20" name="Text Box 45"/>
          <p:cNvSpPr txBox="1">
            <a:spLocks noChangeArrowheads="1"/>
          </p:cNvSpPr>
          <p:nvPr/>
        </p:nvSpPr>
        <p:spPr bwMode="auto">
          <a:xfrm>
            <a:off x="4800600" y="31242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7421" name="Text Box 46"/>
          <p:cNvSpPr txBox="1">
            <a:spLocks noChangeArrowheads="1"/>
          </p:cNvSpPr>
          <p:nvPr/>
        </p:nvSpPr>
        <p:spPr bwMode="auto">
          <a:xfrm>
            <a:off x="2667000" y="31242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3537525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55E4293-FC9C-4F51-9553-16B02DB1C7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16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Short-term Horizon Session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524000" y="24384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4000" y="2514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524000" y="3276600"/>
            <a:ext cx="6858000" cy="326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Single terminal dividend at the end of period 30.</a:t>
            </a:r>
          </a:p>
          <a:p>
            <a:pPr eaLnBrk="1" hangingPunct="1">
              <a:spcBef>
                <a:spcPct val="30000"/>
              </a:spcBef>
            </a:pPr>
            <a:r>
              <a:rPr lang="en-US">
                <a:solidFill>
                  <a:schemeClr val="tx1"/>
                </a:solidFill>
              </a:rPr>
              <a:t>The session will “likely” be terminated earlier. </a:t>
            </a:r>
          </a:p>
          <a:p>
            <a:pPr eaLnBrk="1" hangingPunct="1">
              <a:spcBef>
                <a:spcPct val="30000"/>
              </a:spcBef>
              <a:spcAft>
                <a:spcPct val="30000"/>
              </a:spcAft>
            </a:pPr>
            <a:r>
              <a:rPr lang="en-US">
                <a:solidFill>
                  <a:schemeClr val="tx1"/>
                </a:solidFill>
              </a:rPr>
              <a:t>If terminated earlier, the stock is liquidated at the following period predicted price.</a:t>
            </a:r>
          </a:p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An investor’s time horizon is shorter than the maturity and it is difficult to backward induct.</a:t>
            </a:r>
          </a:p>
          <a:p>
            <a:pPr eaLnBrk="1" hangingPunct="1">
              <a:spcBef>
                <a:spcPct val="30000"/>
              </a:spcBef>
            </a:pPr>
            <a:r>
              <a:rPr lang="en-US">
                <a:solidFill>
                  <a:schemeClr val="tx1"/>
                </a:solidFill>
              </a:rPr>
              <a:t>Prediction: </a:t>
            </a:r>
            <a:r>
              <a:rPr lang="en-US" i="1">
                <a:solidFill>
                  <a:schemeClr val="tx1"/>
                </a:solidFill>
              </a:rPr>
              <a:t>P</a:t>
            </a:r>
            <a:r>
              <a:rPr lang="en-US" i="1" baseline="-25000">
                <a:solidFill>
                  <a:schemeClr val="tx1"/>
                </a:solidFill>
              </a:rPr>
              <a:t>t</a:t>
            </a:r>
            <a:r>
              <a:rPr lang="en-US">
                <a:solidFill>
                  <a:schemeClr val="tx1"/>
                </a:solidFill>
              </a:rPr>
              <a:t>  </a:t>
            </a:r>
            <a:r>
              <a:rPr lang="en-US">
                <a:solidFill>
                  <a:schemeClr val="tx1"/>
                </a:solidFill>
                <a:sym typeface="Symbol" pitchFamily="18" charset="2"/>
              </a:rPr>
              <a:t> </a:t>
            </a:r>
            <a:r>
              <a:rPr lang="en-US" i="1">
                <a:solidFill>
                  <a:schemeClr val="tx1"/>
                </a:solidFill>
                <a:sym typeface="Symbol" pitchFamily="18" charset="2"/>
              </a:rPr>
              <a:t>D</a:t>
            </a:r>
            <a:endParaRPr lang="en-US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1066800" y="1905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</a:t>
            </a:r>
            <a:r>
              <a:rPr lang="en-US" sz="1800" i="1">
                <a:solidFill>
                  <a:schemeClr val="tx1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>
            <a:off x="15240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>
            <a:off x="50292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78486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Text Box 18"/>
          <p:cNvSpPr txBox="1">
            <a:spLocks noChangeArrowheads="1"/>
          </p:cNvSpPr>
          <p:nvPr/>
        </p:nvSpPr>
        <p:spPr bwMode="auto">
          <a:xfrm>
            <a:off x="73152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30</a:t>
            </a:r>
          </a:p>
        </p:txBody>
      </p:sp>
      <p:sp>
        <p:nvSpPr>
          <p:cNvPr id="18446" name="Text Box 20"/>
          <p:cNvSpPr txBox="1">
            <a:spLocks noChangeArrowheads="1"/>
          </p:cNvSpPr>
          <p:nvPr/>
        </p:nvSpPr>
        <p:spPr bwMode="auto">
          <a:xfrm>
            <a:off x="76962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47" name="Line 21"/>
          <p:cNvSpPr>
            <a:spLocks noChangeShapeType="1"/>
          </p:cNvSpPr>
          <p:nvPr/>
        </p:nvSpPr>
        <p:spPr bwMode="auto">
          <a:xfrm>
            <a:off x="5029200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48" name="Text Box 22"/>
          <p:cNvSpPr txBox="1">
            <a:spLocks noChangeArrowheads="1"/>
          </p:cNvSpPr>
          <p:nvPr/>
        </p:nvSpPr>
        <p:spPr bwMode="auto">
          <a:xfrm>
            <a:off x="4572000" y="2590800"/>
            <a:ext cx="1228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P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x+1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8449" name="Text Box 23"/>
          <p:cNvSpPr txBox="1">
            <a:spLocks noChangeArrowheads="1"/>
          </p:cNvSpPr>
          <p:nvPr/>
        </p:nvSpPr>
        <p:spPr bwMode="auto">
          <a:xfrm>
            <a:off x="2514600" y="25908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409543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E85B5AE9-88EF-4C51-BE6C-011DA610EE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17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3094038"/>
            <a:ext cx="91440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/>
            </a:r>
            <a:b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</a:b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3094038"/>
            <a:ext cx="91440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/>
            </a:r>
            <a:br>
              <a:rPr lang="en-US" sz="14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</a:b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05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4: Stock Prices and Efficiency of Allocations for Session 4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95400"/>
            <a:ext cx="8255000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5251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34917E0C-4FB7-459D-88E9-6973A684EF10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18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6627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5: Stock Prices and Efficiency of Allocations for Session 5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8255000" cy="478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9017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E95DDEA-095B-4782-96B5-1809F956871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19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360488"/>
            <a:ext cx="7937500" cy="5497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Rectangle 5"/>
          <p:cNvSpPr>
            <a:spLocks noChangeArrowheads="1"/>
          </p:cNvSpPr>
          <p:nvPr/>
        </p:nvSpPr>
        <p:spPr bwMode="auto">
          <a:xfrm>
            <a:off x="0" y="566738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6: Stock Prices for Session 6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 (Exogenous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93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purpose of this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Explore </a:t>
            </a:r>
          </a:p>
          <a:p>
            <a:pPr lvl="1">
              <a:spcAft>
                <a:spcPts val="1200"/>
              </a:spcAft>
            </a:pPr>
            <a:r>
              <a:rPr lang="en-US" altLang="ja-JP" sz="3200" dirty="0" smtClean="0"/>
              <a:t>Why prices may deviate from fundamental values in financial markets.</a:t>
            </a:r>
          </a:p>
          <a:p>
            <a:r>
              <a:rPr lang="en-US" altLang="ja-JP" dirty="0" smtClean="0"/>
              <a:t>Focus on</a:t>
            </a:r>
          </a:p>
          <a:p>
            <a:pPr lvl="1">
              <a:spcAft>
                <a:spcPts val="1200"/>
              </a:spcAft>
            </a:pPr>
            <a:r>
              <a:rPr lang="en-US" altLang="ja-JP" sz="3200" dirty="0" smtClean="0"/>
              <a:t>Investors’ short trading horizons and the difficulty of backward induction.</a:t>
            </a:r>
          </a:p>
          <a:p>
            <a:r>
              <a:rPr lang="en-US" altLang="ja-JP" dirty="0" smtClean="0"/>
              <a:t>Conduct</a:t>
            </a:r>
          </a:p>
          <a:p>
            <a:pPr lvl="1"/>
            <a:r>
              <a:rPr lang="en-US" altLang="ja-JP" sz="3200" dirty="0" smtClean="0"/>
              <a:t>Laboratory experiments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139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77D395-3B8C-4434-A8C2-08F0D791C3F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20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362075"/>
            <a:ext cx="7937500" cy="549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685800"/>
            <a:ext cx="8915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7: Stock Prices and Efficiency of Allocations for Session 7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(Exogenous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52571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BD9230F-92B4-4D15-BC3D-4E3187819CCE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21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29699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dirty="0" smtClean="0"/>
              <a:t>In long-horizon sessions</a:t>
            </a:r>
          </a:p>
        </p:txBody>
      </p:sp>
      <p:sp>
        <p:nvSpPr>
          <p:cNvPr id="29700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/>
              <a:t>Long-horizon Investors play a crucial role in assuring efficient pricing.</a:t>
            </a:r>
          </a:p>
          <a:p>
            <a:pPr lvl="1" eaLnBrk="1" hangingPunct="1"/>
            <a:r>
              <a:rPr lang="en-US" altLang="ja-JP" dirty="0" smtClean="0"/>
              <a:t>Their arbitrage brings prices to the fundamentals.</a:t>
            </a:r>
          </a:p>
          <a:p>
            <a:pPr eaLnBrk="1" hangingPunct="1"/>
            <a:r>
              <a:rPr lang="en-US" altLang="ja-JP" dirty="0" smtClean="0"/>
              <a:t>Speculative trades do not seem to destabilize prices.</a:t>
            </a:r>
          </a:p>
          <a:p>
            <a:pPr lvl="1" eaLnBrk="1" hangingPunct="1"/>
            <a:r>
              <a:rPr lang="en-US" altLang="ja-JP" dirty="0" smtClean="0"/>
              <a:t>39.0% of transactions were speculative trades.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By contrast, in short horizon treatments:</a:t>
            </a:r>
          </a:p>
        </p:txBody>
      </p:sp>
    </p:spTree>
    <p:extLst>
      <p:ext uri="{BB962C8B-B14F-4D97-AF65-F5344CB8AC3E}">
        <p14:creationId xmlns:p14="http://schemas.microsoft.com/office/powerpoint/2010/main" val="8242561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70A7D0A6-824F-4F65-9EB9-BB5FB96E80F2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22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2771" name="Rectangle 4"/>
          <p:cNvSpPr>
            <a:spLocks noChangeArrowheads="1"/>
          </p:cNvSpPr>
          <p:nvPr/>
        </p:nvSpPr>
        <p:spPr bwMode="auto">
          <a:xfrm>
            <a:off x="0" y="536575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8: Stock Prices and Efficiency of Allocations for Session 1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7810500" cy="5408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46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DBDE840E-9E7D-492E-9B40-7358809C52C0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23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3795" name="Rectangle 5"/>
          <p:cNvSpPr>
            <a:spLocks noChangeArrowheads="1"/>
          </p:cNvSpPr>
          <p:nvPr/>
        </p:nvSpPr>
        <p:spPr bwMode="auto">
          <a:xfrm>
            <a:off x="0" y="2286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9: Stock Prices and Efficiency of Allocations for Session 2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37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990600"/>
            <a:ext cx="81280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75800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A83F4DF5-C502-4E8B-B963-8A9314DC034D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24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6800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Rectangle 5"/>
          <p:cNvSpPr>
            <a:spLocks noChangeArrowheads="1"/>
          </p:cNvSpPr>
          <p:nvPr/>
        </p:nvSpPr>
        <p:spPr bwMode="auto">
          <a:xfrm>
            <a:off x="0" y="522288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10: Stock Prices and Efficiency of Allocations for Session 8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3609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C4879971-563D-4614-9808-83B6B44C3A4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25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0" y="449263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11: Stock Prices and Efficiency of Allocations for Session 9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246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09E22966-8A82-4406-99AD-4EB2DAE500C8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26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6867" name="Rectangle 9"/>
          <p:cNvSpPr>
            <a:spLocks noChangeArrowheads="1"/>
          </p:cNvSpPr>
          <p:nvPr/>
        </p:nvSpPr>
        <p:spPr bwMode="auto">
          <a:xfrm>
            <a:off x="0" y="449263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12: Stock Prices for Session 10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endParaRPr lang="en-US" altLang="ja-JP" sz="180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3686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2468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51354591-5439-43EE-AD6C-388301F85459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27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7891" name="Rectangle 5"/>
          <p:cNvSpPr>
            <a:spLocks noChangeArrowheads="1"/>
          </p:cNvSpPr>
          <p:nvPr/>
        </p:nvSpPr>
        <p:spPr bwMode="auto">
          <a:xfrm>
            <a:off x="0" y="533400"/>
            <a:ext cx="9144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Figure 13: Stock Prices for Session 11 </a:t>
            </a:r>
          </a:p>
          <a:p>
            <a:pPr algn="ctr"/>
            <a:r>
              <a:rPr lang="en-US" altLang="ja-JP" sz="1800" b="1">
                <a:solidFill>
                  <a:schemeClr val="tx1"/>
                </a:solidFill>
                <a:latin typeface="Times New Roman" pitchFamily="18" charset="0"/>
                <a:ea typeface="MS Mincho" pitchFamily="49" charset="-128"/>
              </a:rPr>
              <a:t>(Endogenous Terminal Payoff Session)</a:t>
            </a:r>
            <a:r>
              <a:rPr lang="en-US" altLang="ja-JP" sz="180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73175"/>
            <a:ext cx="8064500" cy="558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3386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3165C4B6-1B86-4CB8-8738-65D874D7C0B8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28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sz="4000" smtClean="0"/>
              <a:t>Discussion (short-horizon sessions)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696200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25000"/>
              </a:spcAft>
            </a:pPr>
            <a:r>
              <a:rPr lang="en-US" altLang="ja-JP" sz="2800" smtClean="0"/>
              <a:t>Price levels and paths are indeterminate.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/>
              <a:t>Level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Small Bubble  (Session 1)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Large Bubble  (2, 8, 9, 10)</a:t>
            </a:r>
          </a:p>
          <a:p>
            <a:pPr lvl="2" eaLnBrk="1" hangingPunct="1">
              <a:lnSpc>
                <a:spcPct val="90000"/>
              </a:lnSpc>
              <a:spcAft>
                <a:spcPct val="40000"/>
              </a:spcAft>
            </a:pPr>
            <a:r>
              <a:rPr lang="en-US" altLang="ja-JP" sz="2000" smtClean="0"/>
              <a:t>Negative Bubble  (11)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ja-JP" sz="2400" smtClean="0"/>
              <a:t>Path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Stable Bubble  (1, 11, 2 ?)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ja-JP" smtClean="0"/>
              <a:t>Rational Bubble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ja-JP" sz="2000" smtClean="0"/>
              <a:t>Growing Bubble  (8, 9, 10)</a:t>
            </a:r>
          </a:p>
          <a:p>
            <a:pPr lvl="3" eaLnBrk="1" hangingPunct="1">
              <a:lnSpc>
                <a:spcPct val="90000"/>
              </a:lnSpc>
            </a:pPr>
            <a:r>
              <a:rPr lang="en-US" altLang="ja-JP" smtClean="0"/>
              <a:t>Amplification Mechanism, Positive Feedback</a:t>
            </a:r>
          </a:p>
          <a:p>
            <a:pPr eaLnBrk="1" hangingPunct="1">
              <a:lnSpc>
                <a:spcPct val="90000"/>
              </a:lnSpc>
            </a:pPr>
            <a:endParaRPr lang="en-US" altLang="ja-JP" sz="2400" smtClean="0"/>
          </a:p>
        </p:txBody>
      </p:sp>
    </p:spTree>
    <p:extLst>
      <p:ext uri="{BB962C8B-B14F-4D97-AF65-F5344CB8AC3E}">
        <p14:creationId xmlns:p14="http://schemas.microsoft.com/office/powerpoint/2010/main" val="28823087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6B089CD7-C8FD-4A72-8281-CFC1952D6F84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29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3993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Result</a:t>
            </a:r>
          </a:p>
        </p:txBody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514600"/>
            <a:ext cx="7391400" cy="3124200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50000"/>
              </a:spcAft>
            </a:pPr>
            <a:r>
              <a:rPr lang="en-US" altLang="ja-JP" smtClean="0"/>
              <a:t>In the long-horizon sessions, price expectations are consistent with backward induction.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ja-JP" smtClean="0"/>
              <a:t>In the short-horizon sessions, price expectations are consistent with forward induction.</a:t>
            </a:r>
          </a:p>
        </p:txBody>
      </p:sp>
    </p:spTree>
    <p:extLst>
      <p:ext uri="{BB962C8B-B14F-4D97-AF65-F5344CB8AC3E}">
        <p14:creationId xmlns:p14="http://schemas.microsoft.com/office/powerpoint/2010/main" val="3252118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Main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1200"/>
              </a:spcAft>
            </a:pPr>
            <a:r>
              <a:rPr lang="en-US" altLang="ja-JP" dirty="0" smtClean="0"/>
              <a:t>Prices tend to deviate from fundamental values (bubbles, indeterminacy) when investors have horizons shorter than the maturity of securities they trade.</a:t>
            </a:r>
          </a:p>
          <a:p>
            <a:pPr>
              <a:spcAft>
                <a:spcPts val="1200"/>
              </a:spcAft>
            </a:pPr>
            <a:r>
              <a:rPr lang="en-US" altLang="ja-JP" dirty="0" smtClean="0"/>
              <a:t>Short-horizon investor fails to backward induct to bring prices to the fundamental values.</a:t>
            </a:r>
          </a:p>
          <a:p>
            <a:r>
              <a:rPr lang="en-US" altLang="ja-JP" dirty="0" smtClean="0"/>
              <a:t>The shorter the investment horizon, (the larger number of generations), the more difficult the backward induction, and the more likely that price deviate from fundamentals.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2866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55E4293-FC9C-4F51-9553-16B02DB1C7B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30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dirty="0" smtClean="0"/>
              <a:t>However, Objections to Design of the Short-Horizon Sessions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1524000" y="2438400"/>
            <a:ext cx="350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1524000" y="2514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1600200" y="4800600"/>
            <a:ext cx="632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524000" y="3276600"/>
            <a:ext cx="6858000" cy="337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Single terminal dividend at the end of period 30.</a:t>
            </a:r>
          </a:p>
          <a:p>
            <a:pPr eaLnBrk="1" hangingPunct="1">
              <a:spcBef>
                <a:spcPct val="30000"/>
              </a:spcBef>
            </a:pPr>
            <a:r>
              <a:rPr lang="en-US" dirty="0">
                <a:solidFill>
                  <a:schemeClr val="tx1"/>
                </a:solidFill>
              </a:rPr>
              <a:t>The session will “likely” be terminated earlier. </a:t>
            </a:r>
          </a:p>
          <a:p>
            <a:pPr eaLnBrk="1" hangingPunct="1">
              <a:spcBef>
                <a:spcPct val="30000"/>
              </a:spcBef>
              <a:spcAft>
                <a:spcPct val="30000"/>
              </a:spcAft>
            </a:pPr>
            <a:r>
              <a:rPr lang="en-US" dirty="0">
                <a:solidFill>
                  <a:schemeClr val="tx1"/>
                </a:solidFill>
              </a:rPr>
              <a:t>If terminated earlier, the stock is liquidated at the following period predicted price.</a:t>
            </a:r>
          </a:p>
          <a:p>
            <a:pPr eaLnBrk="1" hangingPunct="1">
              <a:spcBef>
                <a:spcPct val="50000"/>
              </a:spcBef>
            </a:pPr>
            <a:r>
              <a:rPr lang="en-US" dirty="0" smtClean="0">
                <a:solidFill>
                  <a:schemeClr val="tx1"/>
                </a:solidFill>
              </a:rPr>
              <a:t>Environment not fully specified </a:t>
            </a:r>
            <a:endParaRPr lang="en-US" i="1" dirty="0" smtClean="0">
              <a:solidFill>
                <a:schemeClr val="tx1"/>
              </a:solidFill>
              <a:latin typeface="Times New Roman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US" dirty="0">
                <a:solidFill>
                  <a:schemeClr val="tx1"/>
                </a:solidFill>
              </a:rPr>
              <a:t>In the current work, we use a fully specified overlapping generations structure</a:t>
            </a:r>
          </a:p>
        </p:txBody>
      </p:sp>
      <p:sp>
        <p:nvSpPr>
          <p:cNvPr id="18440" name="Text Box 10"/>
          <p:cNvSpPr txBox="1">
            <a:spLocks noChangeArrowheads="1"/>
          </p:cNvSpPr>
          <p:nvPr/>
        </p:nvSpPr>
        <p:spPr bwMode="auto">
          <a:xfrm>
            <a:off x="1066800" y="1905000"/>
            <a:ext cx="9906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1</a:t>
            </a:r>
          </a:p>
        </p:txBody>
      </p:sp>
      <p:sp>
        <p:nvSpPr>
          <p:cNvPr id="18441" name="Text Box 11"/>
          <p:cNvSpPr txBox="1">
            <a:spLocks noChangeArrowheads="1"/>
          </p:cNvSpPr>
          <p:nvPr/>
        </p:nvSpPr>
        <p:spPr bwMode="auto">
          <a:xfrm>
            <a:off x="45720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</a:t>
            </a:r>
            <a:r>
              <a:rPr lang="en-US" sz="1800" i="1">
                <a:solidFill>
                  <a:schemeClr val="tx1"/>
                </a:solidFill>
                <a:latin typeface="Times New Roman" pitchFamily="18" charset="0"/>
              </a:rPr>
              <a:t>x</a:t>
            </a:r>
          </a:p>
        </p:txBody>
      </p:sp>
      <p:sp>
        <p:nvSpPr>
          <p:cNvPr id="18442" name="Line 12"/>
          <p:cNvSpPr>
            <a:spLocks noChangeShapeType="1"/>
          </p:cNvSpPr>
          <p:nvPr/>
        </p:nvSpPr>
        <p:spPr bwMode="auto">
          <a:xfrm>
            <a:off x="15240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3" name="Line 13"/>
          <p:cNvSpPr>
            <a:spLocks noChangeShapeType="1"/>
          </p:cNvSpPr>
          <p:nvPr/>
        </p:nvSpPr>
        <p:spPr bwMode="auto">
          <a:xfrm>
            <a:off x="50292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4" name="Line 15"/>
          <p:cNvSpPr>
            <a:spLocks noChangeShapeType="1"/>
          </p:cNvSpPr>
          <p:nvPr/>
        </p:nvSpPr>
        <p:spPr bwMode="auto">
          <a:xfrm>
            <a:off x="7848600" y="228600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8445" name="Text Box 18"/>
          <p:cNvSpPr txBox="1">
            <a:spLocks noChangeArrowheads="1"/>
          </p:cNvSpPr>
          <p:nvPr/>
        </p:nvSpPr>
        <p:spPr bwMode="auto">
          <a:xfrm>
            <a:off x="7315200" y="1981200"/>
            <a:ext cx="1066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Period 30</a:t>
            </a:r>
          </a:p>
        </p:txBody>
      </p:sp>
      <p:sp>
        <p:nvSpPr>
          <p:cNvPr id="18446" name="Text Box 20"/>
          <p:cNvSpPr txBox="1">
            <a:spLocks noChangeArrowheads="1"/>
          </p:cNvSpPr>
          <p:nvPr/>
        </p:nvSpPr>
        <p:spPr bwMode="auto">
          <a:xfrm>
            <a:off x="7696200" y="2590800"/>
            <a:ext cx="404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18447" name="Line 21"/>
          <p:cNvSpPr>
            <a:spLocks noChangeShapeType="1"/>
          </p:cNvSpPr>
          <p:nvPr/>
        </p:nvSpPr>
        <p:spPr bwMode="auto">
          <a:xfrm>
            <a:off x="5029200" y="2438400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sp>
        <p:nvSpPr>
          <p:cNvPr id="18448" name="Text Box 22"/>
          <p:cNvSpPr txBox="1">
            <a:spLocks noChangeArrowheads="1"/>
          </p:cNvSpPr>
          <p:nvPr/>
        </p:nvSpPr>
        <p:spPr bwMode="auto">
          <a:xfrm>
            <a:off x="4572000" y="2590800"/>
            <a:ext cx="12287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(</a:t>
            </a:r>
            <a:r>
              <a:rPr lang="en-US" altLang="ja-JP" i="1">
                <a:solidFill>
                  <a:schemeClr val="tx1"/>
                </a:solidFill>
                <a:latin typeface="Times New Roman" pitchFamily="18" charset="0"/>
              </a:rPr>
              <a:t>P</a:t>
            </a:r>
            <a:r>
              <a:rPr lang="en-US" altLang="ja-JP" i="1" baseline="-25000">
                <a:solidFill>
                  <a:schemeClr val="tx1"/>
                </a:solidFill>
                <a:latin typeface="Times New Roman" pitchFamily="18" charset="0"/>
              </a:rPr>
              <a:t>x+1</a:t>
            </a:r>
            <a:r>
              <a:rPr lang="en-US" altLang="ja-JP">
                <a:solidFill>
                  <a:schemeClr val="tx1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8449" name="Text Box 23"/>
          <p:cNvSpPr txBox="1">
            <a:spLocks noChangeArrowheads="1"/>
          </p:cNvSpPr>
          <p:nvPr/>
        </p:nvSpPr>
        <p:spPr bwMode="auto">
          <a:xfrm>
            <a:off x="2514600" y="2590800"/>
            <a:ext cx="11842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r>
              <a:rPr lang="en-US" altLang="ja-JP">
                <a:solidFill>
                  <a:schemeClr val="tx1"/>
                </a:solidFill>
              </a:rPr>
              <a:t>(Trade)</a:t>
            </a:r>
          </a:p>
        </p:txBody>
      </p:sp>
    </p:spTree>
    <p:extLst>
      <p:ext uri="{BB962C8B-B14F-4D97-AF65-F5344CB8AC3E}">
        <p14:creationId xmlns:p14="http://schemas.microsoft.com/office/powerpoint/2010/main" val="409543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Laboratory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All markets have 16 periods of trading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E</a:t>
            </a:r>
            <a:r>
              <a:rPr lang="en-US" altLang="ja-JP" dirty="0" smtClean="0"/>
              <a:t>ach period lasts for 120 seconds.</a:t>
            </a:r>
          </a:p>
          <a:p>
            <a:r>
              <a:rPr lang="en-US" dirty="0" smtClean="0"/>
              <a:t>Single kind of simple assets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Single, certain, common knowledge terminal dividend of 50 at the end of period 16. </a:t>
            </a:r>
          </a:p>
          <a:p>
            <a:r>
              <a:rPr lang="en-US" dirty="0" smtClean="0"/>
              <a:t>Overlapping generations structure</a:t>
            </a:r>
          </a:p>
          <a:p>
            <a:pPr lvl="1">
              <a:spcAft>
                <a:spcPts val="1200"/>
              </a:spcAft>
            </a:pPr>
            <a:r>
              <a:rPr lang="en-US" dirty="0" smtClean="0"/>
              <a:t>See the next slide</a:t>
            </a:r>
          </a:p>
          <a:p>
            <a:r>
              <a:rPr lang="en-US" dirty="0" smtClean="0"/>
              <a:t>Low / High liquidity treatment</a:t>
            </a:r>
          </a:p>
          <a:p>
            <a:pPr lvl="1"/>
            <a:r>
              <a:rPr lang="en-US" dirty="0" smtClean="0"/>
              <a:t>See the slide after next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13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100" dirty="0" smtClean="0"/>
              <a:t>Markets with Overlapping Generations of Traders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Every </a:t>
            </a:r>
            <a:r>
              <a:rPr lang="en-US" dirty="0" smtClean="0"/>
              <a:t>period has two overlapping generations of five traders each in the market</a:t>
            </a:r>
          </a:p>
          <a:p>
            <a:r>
              <a:rPr lang="en-US" dirty="0" smtClean="0"/>
              <a:t>Only one initial generation is endowed with assets (single common knowledge dividend of 50 paid at maturity—end of period 16)</a:t>
            </a:r>
          </a:p>
          <a:p>
            <a:r>
              <a:rPr lang="en-US" dirty="0" smtClean="0"/>
              <a:t>All other generations enter with cash, can buy assets from the “old” generation, and sell them when they become “old” to exit the market with cash</a:t>
            </a:r>
          </a:p>
          <a:p>
            <a:r>
              <a:rPr lang="en-US" dirty="0" smtClean="0"/>
              <a:t>Individuals may re-enter after sitting out the market for one or more (random number) of generations (in T4 and T8 only)</a:t>
            </a:r>
          </a:p>
          <a:p>
            <a:r>
              <a:rPr lang="en-US" dirty="0" smtClean="0"/>
              <a:t>Each session is repeated six times (independently with different subjects)</a:t>
            </a:r>
          </a:p>
          <a:p>
            <a:r>
              <a:rPr lang="en-US" dirty="0" smtClean="0"/>
              <a:t>Equilibrium transaction volume per session: 160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24590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US" sz="2800" dirty="0" smtClean="0"/>
              <a:t>Table 1: Overlapping Generations Experimental Design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48560609"/>
              </p:ext>
            </p:extLst>
          </p:nvPr>
        </p:nvGraphicFramePr>
        <p:xfrm>
          <a:off x="1219202" y="1295396"/>
          <a:ext cx="6781798" cy="5029203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827083"/>
                <a:gridCol w="827083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  <a:gridCol w="320477"/>
              </a:tblGrid>
              <a:tr h="4058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MS Mincho"/>
                        </a:rPr>
                        <a:t>Period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  <a:latin typeface="Times New Roman"/>
                          <a:ea typeface="MS Mincho"/>
                        </a:rPr>
                        <a:t>Subjects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7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9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16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243337">
                <a:tc row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  <a:tr h="243337">
                <a:tc rowSpan="5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43337">
                <a:tc rowSpan="9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T8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G0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highlight>
                            <a:srgbClr val="80008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highlight>
                            <a:srgbClr val="800080"/>
                          </a:highlight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G1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G2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G3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G4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G6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G7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24333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5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  <a:latin typeface="Times New Roman"/>
                          <a:ea typeface="MS Mincho"/>
                        </a:rPr>
                        <a:t>G8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50686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Table 3: Treatment Parameters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1803130"/>
              </p:ext>
            </p:extLst>
          </p:nvPr>
        </p:nvGraphicFramePr>
        <p:xfrm>
          <a:off x="457202" y="1066800"/>
          <a:ext cx="8229597" cy="5967149"/>
        </p:xfrm>
        <a:graphic>
          <a:graphicData uri="http://schemas.openxmlformats.org/drawingml/2006/table">
            <a:tbl>
              <a:tblPr firstRow="1" firstCol="1" bandRow="1"/>
              <a:tblGrid>
                <a:gridCol w="2423331"/>
                <a:gridCol w="726114"/>
                <a:gridCol w="726114"/>
                <a:gridCol w="725232"/>
                <a:gridCol w="726114"/>
                <a:gridCol w="725232"/>
                <a:gridCol w="726114"/>
                <a:gridCol w="725232"/>
                <a:gridCol w="726114"/>
              </a:tblGrid>
              <a:tr h="2596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Treatment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Times New Roman"/>
                        </a:rPr>
                        <a:t>T1L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T1H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T2L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T2H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T4L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T4H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T8L</a:t>
                      </a:r>
                      <a:endParaRPr lang="en-US" sz="1400" b="1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T8H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Market setup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of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generations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Terminal dividend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assets/trader 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32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No.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assets G(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assets outstanding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160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value of assets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cash/trader 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Initial cash/trader G(</a:t>
                      </a:r>
                      <a:r>
                        <a:rPr lang="en-US" sz="16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3,200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16,000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1,600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cash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16,000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80,000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8,000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2,000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Cash-asset-ratio (C/A-ratio)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Invited subj. (3n+3)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r>
                        <a:rPr lang="en-US" sz="1600" baseline="3000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r>
                        <a:rPr lang="en-US" sz="1600" baseline="30000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Participating subjects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90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108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Exchange rates (</a:t>
                      </a:r>
                      <a:r>
                        <a:rPr lang="en-US" sz="1600" b="1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Taler</a:t>
                      </a:r>
                      <a:r>
                        <a:rPr lang="en-US" sz="16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/€)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Generation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(G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MS Mincho"/>
                        </a:rPr>
                        <a:t>0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)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Transition generations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Last generation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1,000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Predictors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133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768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Exp. payout/subject (euros)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30742">
                <a:tc gridSpan="9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Times New Roman"/>
                          <a:ea typeface="Times New Roman"/>
                        </a:rPr>
                        <a:t>NOTES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: The following parameters are identical across all treatments: Number of traders/generation (5); number of active generations (2); market size (10 traders); period length (120 sec.); total number of periods (16); number of markets per treatment (6); number of expected transactions (160).</a:t>
                      </a:r>
                      <a:endParaRPr lang="en-US" sz="900" dirty="0">
                        <a:effectLst/>
                        <a:latin typeface="Times New Roman"/>
                        <a:ea typeface="MS Mincho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aseline="30000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 In treatments T1LH we invited 15 subjects instead of 18 as no subject pool for future generations is needed. However we invited five subjects to serve as predictors.</a:t>
                      </a:r>
                      <a:endParaRPr lang="en-US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2547" marR="62547" marT="0" marB="0" anchor="b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683135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Table 2: Treatment Overview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96504220"/>
              </p:ext>
            </p:extLst>
          </p:nvPr>
        </p:nvGraphicFramePr>
        <p:xfrm>
          <a:off x="1447801" y="2057399"/>
          <a:ext cx="6629399" cy="3439680"/>
        </p:xfrm>
        <a:graphic>
          <a:graphicData uri="http://schemas.openxmlformats.org/drawingml/2006/table">
            <a:tbl>
              <a:tblPr firstRow="1" firstCol="1" bandRow="1"/>
              <a:tblGrid>
                <a:gridCol w="1397770"/>
                <a:gridCol w="1116829"/>
                <a:gridCol w="2057400"/>
                <a:gridCol w="2057400"/>
              </a:tblGrid>
              <a:tr h="72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Liquidity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2084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Low 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/>
                      </a:r>
                      <a:b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</a:b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C/A ratio=2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)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High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/>
                      </a:r>
                      <a:b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</a:b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(</a:t>
                      </a:r>
                      <a:r>
                        <a:rPr lang="en-US" sz="2400" b="1" dirty="0" smtClean="0">
                          <a:effectLst/>
                          <a:latin typeface="Times New Roman"/>
                          <a:ea typeface="MS Mincho"/>
                        </a:rPr>
                        <a:t>C/A ratio=10</a:t>
                      </a:r>
                      <a:r>
                        <a:rPr lang="en-US" sz="2400" b="1" dirty="0">
                          <a:effectLst/>
                          <a:latin typeface="Times New Roman"/>
                          <a:ea typeface="MS Mincho"/>
                        </a:rPr>
                        <a:t>)</a:t>
                      </a:r>
                      <a:endParaRPr lang="en-US" sz="16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6830">
                <a:tc rowSpan="4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effectLst/>
                          <a:latin typeface="Times New Roman"/>
                          <a:ea typeface="MS Mincho"/>
                        </a:rPr>
                        <a:t>Number of </a:t>
                      </a: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entering generations 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1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T1L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T1H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2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T2L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T2H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4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MS Mincho"/>
                        </a:rPr>
                        <a:t>T4L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T4H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9683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effectLst/>
                          <a:latin typeface="Times New Roman"/>
                          <a:ea typeface="MS Mincho"/>
                        </a:rPr>
                        <a:t>8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/>
                          <a:ea typeface="MS Mincho"/>
                        </a:rPr>
                        <a:t>T8L</a:t>
                      </a:r>
                      <a:endParaRPr lang="en-US" sz="16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/>
                          <a:ea typeface="MS Mincho"/>
                        </a:rPr>
                        <a:t>T8H</a:t>
                      </a:r>
                      <a:endParaRPr lang="en-US" sz="16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88919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Continuous double auction markets </a:t>
            </a:r>
            <a:endParaRPr kumimoji="1" lang="ja-JP" altLang="en-US" dirty="0"/>
          </a:p>
        </p:txBody>
      </p:sp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4" name="Grafik 40" descr="J:\c434\c434_finanzen\AHKS Storage\2013_Hirota Sunder\Screens\Trading_screen_PRED_T2LH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0200"/>
            <a:ext cx="6934200" cy="5105400"/>
          </a:xfrm>
          <a:prstGeom prst="rect">
            <a:avLst/>
          </a:prstGeom>
          <a:noFill/>
          <a:ln>
            <a:noFill/>
          </a:ln>
        </p:spPr>
      </p:pic>
      <p:sp>
        <p:nvSpPr>
          <p:cNvPr id="98306" name="Textfeld 38"/>
          <p:cNvSpPr txBox="1">
            <a:spLocks noChangeArrowheads="1"/>
          </p:cNvSpPr>
          <p:nvPr/>
        </p:nvSpPr>
        <p:spPr bwMode="auto">
          <a:xfrm>
            <a:off x="381000" y="2133600"/>
            <a:ext cx="1981200" cy="1219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Trader: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 Information about your task (trader), period you leave the market, current Share and </a:t>
            </a:r>
            <a:r>
              <a:rPr kumimoji="1" lang="en-US" altLang="ja-JP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Taler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 holdings.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Predictors: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 Information about your task (</a:t>
            </a:r>
            <a:r>
              <a:rPr kumimoji="1" lang="en-US" altLang="ja-JP" sz="105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predictior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) and your forecast.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07" name="Textfeld 18"/>
          <p:cNvSpPr txBox="1">
            <a:spLocks noChangeArrowheads="1"/>
          </p:cNvSpPr>
          <p:nvPr/>
        </p:nvSpPr>
        <p:spPr bwMode="auto">
          <a:xfrm>
            <a:off x="1676400" y="3429000"/>
            <a:ext cx="1190625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Current Market Price 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(of Stock)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08" name="Textfeld 19"/>
          <p:cNvSpPr txBox="1">
            <a:spLocks noChangeArrowheads="1"/>
          </p:cNvSpPr>
          <p:nvPr/>
        </p:nvSpPr>
        <p:spPr bwMode="auto">
          <a:xfrm>
            <a:off x="1905000" y="5257800"/>
            <a:ext cx="1962150" cy="2698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Price-Chart 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of current period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09" name="Textfeld 36"/>
          <p:cNvSpPr txBox="1">
            <a:spLocks noChangeArrowheads="1"/>
          </p:cNvSpPr>
          <p:nvPr/>
        </p:nvSpPr>
        <p:spPr bwMode="auto">
          <a:xfrm>
            <a:off x="3200400" y="6096000"/>
            <a:ext cx="15621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SELL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You sell one unit, given the price with the blue background. 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10" name="Textfeld 35"/>
          <p:cNvSpPr txBox="1">
            <a:spLocks noChangeArrowheads="1"/>
          </p:cNvSpPr>
          <p:nvPr/>
        </p:nvSpPr>
        <p:spPr bwMode="auto">
          <a:xfrm>
            <a:off x="4953000" y="6096000"/>
            <a:ext cx="1524000" cy="609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BUY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You buy one unit, given the price with the blue background.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11" name="Textfeld 37"/>
          <p:cNvSpPr txBox="1">
            <a:spLocks noChangeArrowheads="1"/>
          </p:cNvSpPr>
          <p:nvPr/>
        </p:nvSpPr>
        <p:spPr bwMode="auto">
          <a:xfrm>
            <a:off x="5867400" y="5029200"/>
            <a:ext cx="2514600" cy="838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List of all ASKS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from all traders - your own asks are written in blue. The ask with blue background is always the most attractive, because it is the cheapest for the buyer.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12" name="Textfeld 39"/>
          <p:cNvSpPr txBox="1">
            <a:spLocks noChangeArrowheads="1"/>
          </p:cNvSpPr>
          <p:nvPr/>
        </p:nvSpPr>
        <p:spPr bwMode="auto">
          <a:xfrm>
            <a:off x="5867400" y="4038600"/>
            <a:ext cx="2514600" cy="879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List of all BIDS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from all traders - your own bids are written in blue. The bid with blue background is always the most attractive, yielding the highest revenues for the seller.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13" name="Textfeld 22"/>
          <p:cNvSpPr txBox="1">
            <a:spLocks noChangeArrowheads="1"/>
          </p:cNvSpPr>
          <p:nvPr/>
        </p:nvSpPr>
        <p:spPr bwMode="auto">
          <a:xfrm>
            <a:off x="5867400" y="3581400"/>
            <a:ext cx="2590800" cy="3619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ASK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seller’s analogue to BID - see above.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  <p:sp>
        <p:nvSpPr>
          <p:cNvPr id="98314" name="Textfeld 21"/>
          <p:cNvSpPr txBox="1">
            <a:spLocks noChangeArrowheads="1"/>
          </p:cNvSpPr>
          <p:nvPr/>
        </p:nvSpPr>
        <p:spPr bwMode="auto">
          <a:xfrm>
            <a:off x="5867400" y="2819400"/>
            <a:ext cx="25908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54000" tIns="45720" rIns="5400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5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,Bold" charset="0"/>
                <a:ea typeface="ＭＳ 明朝" pitchFamily="17" charset="-128"/>
                <a:cs typeface="ＭＳ Ｐゴシック" pitchFamily="50" charset="-128"/>
              </a:rPr>
              <a:t>BID</a:t>
            </a:r>
            <a:r>
              <a:rPr kumimoji="1" lang="en-US" altLang="ja-JP" sz="105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ＭＳ 明朝" pitchFamily="17" charset="-128"/>
                <a:cs typeface="ＭＳ Ｐゴシック" pitchFamily="50" charset="-128"/>
              </a:rPr>
              <a:t>: enter the price you are willing to pay for one unit. Trade does not take place until another participant accepts your bid!!! </a:t>
            </a:r>
            <a:endParaRPr kumimoji="1" lang="ja-JP" altLang="ja-JP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ＭＳ Ｐゴシック" pitchFamily="50" charset="-128"/>
              <a:cs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69297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Conducted Experiments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382000" cy="4221163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altLang="ja-JP" dirty="0" smtClean="0"/>
              <a:t>Innsbruck-</a:t>
            </a:r>
            <a:r>
              <a:rPr lang="en-US" altLang="ja-JP" dirty="0" err="1" smtClean="0"/>
              <a:t>EconLab</a:t>
            </a:r>
            <a:r>
              <a:rPr lang="en-US" altLang="ja-JP" dirty="0" smtClean="0"/>
              <a:t> at University of Innsbruck</a:t>
            </a:r>
          </a:p>
          <a:p>
            <a:pPr>
              <a:spcAft>
                <a:spcPts val="1200"/>
              </a:spcAft>
            </a:pPr>
            <a:r>
              <a:rPr lang="en-US" altLang="ja-JP" dirty="0" smtClean="0"/>
              <a:t>September, October and November 2013</a:t>
            </a:r>
          </a:p>
          <a:p>
            <a:pPr>
              <a:spcAft>
                <a:spcPts val="1200"/>
              </a:spcAft>
            </a:pPr>
            <a:r>
              <a:rPr lang="en-US" altLang="ja-JP" dirty="0" smtClean="0"/>
              <a:t>A total of 828 University of Innsbruck students (bachelor and master from different fields).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8638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05000"/>
            <a:ext cx="7848600" cy="4221163"/>
          </a:xfrm>
        </p:spPr>
        <p:txBody>
          <a:bodyPr>
            <a:normAutofit fontScale="92500" lnSpcReduction="20000"/>
          </a:bodyPr>
          <a:lstStyle/>
          <a:p>
            <a:pPr>
              <a:spcAft>
                <a:spcPts val="1200"/>
              </a:spcAft>
            </a:pPr>
            <a:r>
              <a:rPr lang="en-US" altLang="ja-JP" sz="3600" i="1" dirty="0" smtClean="0"/>
              <a:t>H1</a:t>
            </a:r>
            <a:r>
              <a:rPr lang="en-US" altLang="ja-JP" sz="3600" dirty="0" smtClean="0"/>
              <a:t>: Prices tend toward fundamentals in the presence of long-horizon investors (when the last generation is present). </a:t>
            </a:r>
            <a:endParaRPr lang="ja-JP" altLang="ja-JP" sz="3600" dirty="0" smtClean="0"/>
          </a:p>
          <a:p>
            <a:r>
              <a:rPr lang="en-US" altLang="ja-JP" sz="3600" i="1" dirty="0" smtClean="0"/>
              <a:t>H2</a:t>
            </a:r>
            <a:r>
              <a:rPr lang="en-US" altLang="ja-JP" sz="3600" dirty="0" smtClean="0"/>
              <a:t>: Prices become indeterminate in the presence of short-horizon investors. </a:t>
            </a:r>
          </a:p>
          <a:p>
            <a:pPr lvl="1"/>
            <a:r>
              <a:rPr lang="en-US" altLang="ja-JP" sz="3500" dirty="0" smtClean="0"/>
              <a:t>The degree of indeterminacy increases   as the investment horizon gets shorter (the backward induction becomes more difficult).</a:t>
            </a:r>
            <a:endParaRPr lang="ja-JP" altLang="ja-JP" sz="35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020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4800" dirty="0" smtClean="0"/>
              <a:t>Experimental Results</a:t>
            </a:r>
            <a:endParaRPr kumimoji="1" lang="ja-JP" altLang="en-US" sz="4800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673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Prices tend to deviate from fundamental levels (bubbles, indeterminacy) when investors have horizons shorter than the maturity of securities they trade</a:t>
            </a:r>
          </a:p>
          <a:p>
            <a:r>
              <a:rPr lang="en-US" dirty="0" smtClean="0"/>
              <a:t>Difficulty of forming higher order beliefs about future cash </a:t>
            </a:r>
            <a:r>
              <a:rPr lang="en-US" dirty="0" smtClean="0"/>
              <a:t>flows appears to be a key factor</a:t>
            </a:r>
            <a:endParaRPr lang="en-US" dirty="0" smtClean="0"/>
          </a:p>
          <a:p>
            <a:r>
              <a:rPr lang="en-US" dirty="0" smtClean="0"/>
              <a:t>Difficulty of backward induction through higher order beliefs to fundamental present values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21490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34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0"/>
            <a:ext cx="6477000" cy="6802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55111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762000"/>
            <a:ext cx="8547688" cy="6238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1066800" y="228600"/>
          <a:ext cx="7543800" cy="431800"/>
        </p:xfrm>
        <a:graphic>
          <a:graphicData uri="http://schemas.openxmlformats.org/drawingml/2006/table">
            <a:tbl>
              <a:tblPr/>
              <a:tblGrid>
                <a:gridCol w="470778"/>
                <a:gridCol w="471810"/>
                <a:gridCol w="471810"/>
                <a:gridCol w="470778"/>
                <a:gridCol w="471810"/>
                <a:gridCol w="471810"/>
                <a:gridCol w="470778"/>
                <a:gridCol w="471810"/>
                <a:gridCol w="471810"/>
                <a:gridCol w="470778"/>
                <a:gridCol w="471810"/>
                <a:gridCol w="471810"/>
                <a:gridCol w="470778"/>
                <a:gridCol w="471810"/>
                <a:gridCol w="471810"/>
                <a:gridCol w="471810"/>
              </a:tblGrid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1273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90600"/>
            <a:ext cx="8663478" cy="6323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42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838196" y="381000"/>
          <a:ext cx="7772402" cy="548640"/>
        </p:xfrm>
        <a:graphic>
          <a:graphicData uri="http://schemas.openxmlformats.org/drawingml/2006/table">
            <a:tbl>
              <a:tblPr/>
              <a:tblGrid>
                <a:gridCol w="485045"/>
                <a:gridCol w="486107"/>
                <a:gridCol w="486107"/>
                <a:gridCol w="485045"/>
                <a:gridCol w="486107"/>
                <a:gridCol w="486107"/>
                <a:gridCol w="485045"/>
                <a:gridCol w="486107"/>
                <a:gridCol w="486107"/>
                <a:gridCol w="485045"/>
                <a:gridCol w="486107"/>
                <a:gridCol w="486107"/>
                <a:gridCol w="485045"/>
                <a:gridCol w="486107"/>
                <a:gridCol w="486107"/>
                <a:gridCol w="486107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294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371600"/>
            <a:ext cx="824776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43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371600" y="381000"/>
          <a:ext cx="7238996" cy="914400"/>
        </p:xfrm>
        <a:graphic>
          <a:graphicData uri="http://schemas.openxmlformats.org/drawingml/2006/table">
            <a:tbl>
              <a:tblPr/>
              <a:tblGrid>
                <a:gridCol w="451758"/>
                <a:gridCol w="452746"/>
                <a:gridCol w="452746"/>
                <a:gridCol w="451758"/>
                <a:gridCol w="452746"/>
                <a:gridCol w="452746"/>
                <a:gridCol w="451758"/>
                <a:gridCol w="452746"/>
                <a:gridCol w="452746"/>
                <a:gridCol w="451758"/>
                <a:gridCol w="452746"/>
                <a:gridCol w="452746"/>
                <a:gridCol w="451758"/>
                <a:gridCol w="452746"/>
                <a:gridCol w="452746"/>
                <a:gridCol w="452746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G3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G4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6871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905000"/>
            <a:ext cx="8247769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44</a:t>
            </a:fld>
            <a:endParaRPr lang="en-US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1219186" y="152400"/>
          <a:ext cx="7315213" cy="1645920"/>
        </p:xfrm>
        <a:graphic>
          <a:graphicData uri="http://schemas.openxmlformats.org/drawingml/2006/table">
            <a:tbl>
              <a:tblPr/>
              <a:tblGrid>
                <a:gridCol w="456514"/>
                <a:gridCol w="457513"/>
                <a:gridCol w="457513"/>
                <a:gridCol w="456514"/>
                <a:gridCol w="457513"/>
                <a:gridCol w="457513"/>
                <a:gridCol w="456514"/>
                <a:gridCol w="457513"/>
                <a:gridCol w="457513"/>
                <a:gridCol w="456514"/>
                <a:gridCol w="457513"/>
                <a:gridCol w="457513"/>
                <a:gridCol w="456514"/>
                <a:gridCol w="457513"/>
                <a:gridCol w="457513"/>
                <a:gridCol w="457513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highlight>
                          <a:srgbClr val="800080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highlight>
                          <a:srgbClr val="800080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G3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G4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G5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G6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G7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G8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2267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results (low Liquidity)</a:t>
            </a:r>
            <a:endParaRPr 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247" y="1143000"/>
            <a:ext cx="3554553" cy="259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1107968"/>
            <a:ext cx="3524996" cy="2572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3927368"/>
            <a:ext cx="3558078" cy="2596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19998" y="3886200"/>
            <a:ext cx="3670887" cy="2679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1905173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835217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46</a:t>
            </a:fld>
            <a:endParaRPr 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295392" y="228600"/>
          <a:ext cx="7391414" cy="431800"/>
        </p:xfrm>
        <a:graphic>
          <a:graphicData uri="http://schemas.openxmlformats.org/drawingml/2006/table">
            <a:tbl>
              <a:tblPr/>
              <a:tblGrid>
                <a:gridCol w="461269"/>
                <a:gridCol w="462279"/>
                <a:gridCol w="462279"/>
                <a:gridCol w="461269"/>
                <a:gridCol w="462279"/>
                <a:gridCol w="462279"/>
                <a:gridCol w="461269"/>
                <a:gridCol w="462279"/>
                <a:gridCol w="462279"/>
                <a:gridCol w="461269"/>
                <a:gridCol w="462279"/>
                <a:gridCol w="462279"/>
                <a:gridCol w="461269"/>
                <a:gridCol w="462279"/>
                <a:gridCol w="462279"/>
                <a:gridCol w="462279"/>
              </a:tblGrid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  <a:tr h="2159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0933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914400"/>
            <a:ext cx="835217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219204" y="228600"/>
          <a:ext cx="7619995" cy="548640"/>
        </p:xfrm>
        <a:graphic>
          <a:graphicData uri="http://schemas.openxmlformats.org/drawingml/2006/table">
            <a:tbl>
              <a:tblPr/>
              <a:tblGrid>
                <a:gridCol w="475534"/>
                <a:gridCol w="476575"/>
                <a:gridCol w="476575"/>
                <a:gridCol w="475534"/>
                <a:gridCol w="476575"/>
                <a:gridCol w="476575"/>
                <a:gridCol w="475534"/>
                <a:gridCol w="476575"/>
                <a:gridCol w="476575"/>
                <a:gridCol w="475534"/>
                <a:gridCol w="476575"/>
                <a:gridCol w="476575"/>
                <a:gridCol w="475534"/>
                <a:gridCol w="476575"/>
                <a:gridCol w="476575"/>
                <a:gridCol w="476575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2631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95400"/>
            <a:ext cx="8247768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295400" y="228600"/>
          <a:ext cx="7239002" cy="914400"/>
        </p:xfrm>
        <a:graphic>
          <a:graphicData uri="http://schemas.openxmlformats.org/drawingml/2006/table">
            <a:tbl>
              <a:tblPr/>
              <a:tblGrid>
                <a:gridCol w="451757"/>
                <a:gridCol w="452747"/>
                <a:gridCol w="452747"/>
                <a:gridCol w="451757"/>
                <a:gridCol w="452747"/>
                <a:gridCol w="452747"/>
                <a:gridCol w="451757"/>
                <a:gridCol w="452747"/>
                <a:gridCol w="452747"/>
                <a:gridCol w="451757"/>
                <a:gridCol w="452747"/>
                <a:gridCol w="452747"/>
                <a:gridCol w="451757"/>
                <a:gridCol w="452747"/>
                <a:gridCol w="452747"/>
                <a:gridCol w="452747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CC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33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G3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C0C0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G4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C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7270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905000"/>
            <a:ext cx="8143366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スライド番号プレースホル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49</a:t>
            </a:fld>
            <a:endParaRPr 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1295394" y="152400"/>
          <a:ext cx="7086605" cy="1645920"/>
        </p:xfrm>
        <a:graphic>
          <a:graphicData uri="http://schemas.openxmlformats.org/drawingml/2006/table">
            <a:tbl>
              <a:tblPr/>
              <a:tblGrid>
                <a:gridCol w="442248"/>
                <a:gridCol w="443215"/>
                <a:gridCol w="443215"/>
                <a:gridCol w="442248"/>
                <a:gridCol w="443215"/>
                <a:gridCol w="443215"/>
                <a:gridCol w="442248"/>
                <a:gridCol w="443215"/>
                <a:gridCol w="443215"/>
                <a:gridCol w="442248"/>
                <a:gridCol w="443215"/>
                <a:gridCol w="443215"/>
                <a:gridCol w="442248"/>
                <a:gridCol w="443215"/>
                <a:gridCol w="443215"/>
                <a:gridCol w="443215"/>
              </a:tblGrid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 dirty="0">
                          <a:latin typeface="Times New Roman"/>
                          <a:ea typeface="ＭＳ 明朝"/>
                          <a:cs typeface="Times New Roman"/>
                        </a:rPr>
                        <a:t>G0</a:t>
                      </a:r>
                      <a:endParaRPr lang="ja-JP" sz="10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highlight>
                          <a:srgbClr val="800080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D4B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highlight>
                          <a:srgbClr val="800080"/>
                        </a:highlight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G1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G2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G3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6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G4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959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G5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4363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G6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65F9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G7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C96"/>
                    </a:solidFill>
                  </a:tcPr>
                </a:tc>
              </a:tr>
              <a:tr h="14414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kern="100">
                          <a:latin typeface="Times New Roman"/>
                          <a:ea typeface="ＭＳ 明朝"/>
                          <a:cs typeface="Times New Roman"/>
                        </a:rPr>
                        <a:t>G8</a:t>
                      </a:r>
                      <a:endParaRPr lang="ja-JP" sz="1000" kern="10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200" kern="100" dirty="0">
                        <a:latin typeface="Times New Roman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0404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578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Previous Research on Bubbles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20000"/>
              </a:spcAft>
              <a:buNone/>
            </a:pPr>
            <a:r>
              <a:rPr lang="en-US" dirty="0" smtClean="0"/>
              <a:t>(A) Rational Bubbles</a:t>
            </a:r>
          </a:p>
          <a:p>
            <a:pPr lvl="1"/>
            <a:r>
              <a:rPr lang="en-US" dirty="0" smtClean="0"/>
              <a:t>Blanchard and Watson (1982), </a:t>
            </a:r>
            <a:r>
              <a:rPr lang="en-US" dirty="0" err="1" smtClean="0"/>
              <a:t>Tirole</a:t>
            </a:r>
            <a:r>
              <a:rPr lang="en-US" dirty="0" smtClean="0"/>
              <a:t> (1985)</a:t>
            </a:r>
          </a:p>
          <a:p>
            <a:pPr lvl="1">
              <a:spcAft>
                <a:spcPct val="50000"/>
              </a:spcAft>
            </a:pPr>
            <a:r>
              <a:rPr lang="en-US" dirty="0" smtClean="0"/>
              <a:t>Infinite Maturity</a:t>
            </a:r>
          </a:p>
          <a:p>
            <a:pPr>
              <a:spcAft>
                <a:spcPct val="20000"/>
              </a:spcAft>
              <a:buNone/>
            </a:pPr>
            <a:r>
              <a:rPr lang="en-US" dirty="0" smtClean="0"/>
              <a:t>(B) Irrational</a:t>
            </a:r>
            <a:r>
              <a:rPr lang="en-US" altLang="ja-JP" dirty="0" smtClean="0"/>
              <a:t> Bubbles</a:t>
            </a:r>
            <a:endParaRPr lang="en-US" dirty="0" smtClean="0"/>
          </a:p>
          <a:p>
            <a:pPr lvl="1"/>
            <a:r>
              <a:rPr lang="en-US" dirty="0" err="1" smtClean="0"/>
              <a:t>Shiller</a:t>
            </a:r>
            <a:r>
              <a:rPr lang="en-US" dirty="0" smtClean="0"/>
              <a:t> (2000), Behavioral Finance</a:t>
            </a:r>
          </a:p>
          <a:p>
            <a:pPr lvl="1"/>
            <a:r>
              <a:rPr lang="en-US" dirty="0" smtClean="0"/>
              <a:t>Emotion, Psychological Factors</a:t>
            </a:r>
          </a:p>
        </p:txBody>
      </p:sp>
    </p:spTree>
    <p:extLst>
      <p:ext uri="{BB962C8B-B14F-4D97-AF65-F5344CB8AC3E}">
        <p14:creationId xmlns:p14="http://schemas.microsoft.com/office/powerpoint/2010/main" val="8512155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Summary of results (high Liquidity)</a:t>
            </a:r>
            <a:endParaRPr lang="en-US" dirty="0"/>
          </a:p>
        </p:txBody>
      </p:sp>
      <p:sp>
        <p:nvSpPr>
          <p:cNvPr id="8" name="スライド番号プレースホルダ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50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399" y="1143000"/>
            <a:ext cx="3733801" cy="2725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0804" y="1078673"/>
            <a:ext cx="3753595" cy="273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3400" y="4038600"/>
            <a:ext cx="3614482" cy="2638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3886200"/>
            <a:ext cx="3690684" cy="2693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812623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Figure 2: High Liquidity Treatments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03367466"/>
              </p:ext>
            </p:extLst>
          </p:nvPr>
        </p:nvGraphicFramePr>
        <p:xfrm>
          <a:off x="457200" y="1600200"/>
          <a:ext cx="8229600" cy="458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86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3012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9410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9408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199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886200"/>
            <a:ext cx="2908300" cy="211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3182724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800" b="1" dirty="0"/>
              <a:t>Table 4: Formulae for market efficiency measures</a:t>
            </a:r>
            <a:endParaRPr lang="en-US" sz="2800" dirty="0"/>
          </a:p>
        </p:txBody>
      </p:sp>
      <p:pic>
        <p:nvPicPr>
          <p:cNvPr id="4" name="Bild 6" descr="Formulae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219200"/>
            <a:ext cx="8686800" cy="5105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6029651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62" y="281936"/>
            <a:ext cx="9111838" cy="65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300917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302315"/>
              </p:ext>
            </p:extLst>
          </p:nvPr>
        </p:nvGraphicFramePr>
        <p:xfrm>
          <a:off x="762000" y="457200"/>
          <a:ext cx="7619998" cy="58162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4232"/>
                <a:gridCol w="1071262"/>
                <a:gridCol w="1311351"/>
                <a:gridCol w="1311351"/>
                <a:gridCol w="1383116"/>
                <a:gridCol w="1174343"/>
                <a:gridCol w="1174343"/>
              </a:tblGrid>
              <a:tr h="723730">
                <a:tc gridSpan="7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effectLst/>
                        </a:rPr>
                        <a:t>Table 5: Treatment averages for market efficiency measures</a:t>
                      </a:r>
                      <a:endParaRPr lang="en-US" sz="18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1268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Relative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Absolute Deviation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Relative</a:t>
                      </a:r>
                      <a:r>
                        <a:rPr lang="en-US" sz="1800" b="1" baseline="0" dirty="0" smtClean="0">
                          <a:effectLst/>
                        </a:rPr>
                        <a:t> </a:t>
                      </a:r>
                      <a:r>
                        <a:rPr lang="en-US" sz="1800" b="1" dirty="0" smtClean="0">
                          <a:effectLst/>
                        </a:rPr>
                        <a:t>Deviation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Bid-Ask Spread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Std.</a:t>
                      </a:r>
                      <a:r>
                        <a:rPr lang="en-US" sz="1800" b="1" baseline="0" dirty="0" smtClean="0">
                          <a:effectLst/>
                        </a:rPr>
                        <a:t> Dev. of Log Returns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Share Turnover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T1L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11.43%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-5.24%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8.79%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4.70%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1.60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T2L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35.47%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-18.95%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19.92%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17.56%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1.69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T4L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42.92%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-34.07%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22.52%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25.16%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1.56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57328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T8L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43.03%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-30.48%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21.69%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26.24%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1.05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 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endParaRPr lang="en-US" sz="14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T1H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41.99%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37.39%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29.61%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14.08%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2.01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T2H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77.02%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38.81%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55.04%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22.70%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1.59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T4H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73.86%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52.11%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23.37%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17.72%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1.57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44581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smtClean="0">
                          <a:effectLst/>
                        </a:rPr>
                        <a:t> </a:t>
                      </a:r>
                      <a:endParaRPr lang="en-US" sz="10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smtClean="0">
                          <a:effectLst/>
                        </a:rPr>
                        <a:t>T8H</a:t>
                      </a:r>
                      <a:endParaRPr lang="en-US" sz="1400" b="1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118.67%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103.48%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65.95%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smtClean="0">
                          <a:effectLst/>
                        </a:rPr>
                        <a:t>18.17%</a:t>
                      </a:r>
                      <a:endParaRPr lang="en-US" sz="14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</a:rPr>
                        <a:t>1.07</a:t>
                      </a:r>
                      <a:endParaRPr lang="en-US" sz="14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611313" y="267493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505717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r>
              <a:rPr lang="en-US" sz="2000" b="1" dirty="0"/>
              <a:t>Table 6: Differences between averages across </a:t>
            </a:r>
            <a:r>
              <a:rPr lang="en-US" sz="2000" b="1" dirty="0" smtClean="0"/>
              <a:t>treatments, same Liquidity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000" b="1" dirty="0" smtClean="0"/>
              <a:t>(RAD</a:t>
            </a:r>
            <a:r>
              <a:rPr lang="en-US" sz="2000" b="1" dirty="0"/>
              <a:t>, RD, SPREAD, </a:t>
            </a:r>
            <a:r>
              <a:rPr lang="en-US" sz="2000" b="1" dirty="0" err="1"/>
              <a:t>VOLA</a:t>
            </a:r>
            <a:r>
              <a:rPr lang="en-US" sz="2000" b="1" dirty="0"/>
              <a:t>, and </a:t>
            </a:r>
            <a:r>
              <a:rPr lang="en-US" sz="2000" b="1" dirty="0" smtClean="0"/>
              <a:t>ST two-sided </a:t>
            </a:r>
            <a:r>
              <a:rPr lang="en-US" sz="2000" b="1" dirty="0"/>
              <a:t>Mann-Whitney </a:t>
            </a:r>
            <a:r>
              <a:rPr lang="en-US" sz="2000" b="1" dirty="0" smtClean="0"/>
              <a:t>U)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8385388"/>
              </p:ext>
            </p:extLst>
          </p:nvPr>
        </p:nvGraphicFramePr>
        <p:xfrm>
          <a:off x="990600" y="1066800"/>
          <a:ext cx="7086599" cy="56915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5244"/>
                <a:gridCol w="914675"/>
                <a:gridCol w="1016907"/>
                <a:gridCol w="948753"/>
                <a:gridCol w="405833"/>
                <a:gridCol w="635858"/>
                <a:gridCol w="693170"/>
                <a:gridCol w="722601"/>
                <a:gridCol w="863558"/>
              </a:tblGrid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RAD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T1L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24.03%**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31.48%***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31.60%***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35.03%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31.87%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76.67%*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T2L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7.56%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-3.16%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41.64%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0.11%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35.03%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T2L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-13.70%**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-28.83%***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-25.23%**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1.42%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14.71%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66.09%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-15.13%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-11.53%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13.29%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64.67%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51.38%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SPREAD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11.13%*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13.73%**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12.90%**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25.43%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-6.24%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36.34%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2.59%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1.76%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-31.67%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10.91%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-0.83%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42.58%**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VOLA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12.86%**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20.46%***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21.54%***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8.61%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3.64%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4.09%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7.60%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8.68%*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-4.98%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-4.53%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1.08%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T4H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0.45%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03683"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 dirty="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T4H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0.09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-0.03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-0.55**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-0.43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-0.44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-0.94**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-0.12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-0.64***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-0.02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-0.52**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  <a:tr h="229773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T4L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-0.51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T4H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endParaRPr lang="en-US" sz="1200">
                        <a:effectLst/>
                        <a:latin typeface="Times New Roman"/>
                      </a:endParaRPr>
                    </a:p>
                  </a:txBody>
                  <a:tcPr marL="68088" marR="68088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-0.50**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088" marR="68088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51462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b="1" dirty="0"/>
              <a:t>Table 7: </a:t>
            </a:r>
            <a:r>
              <a:rPr lang="en-US" sz="2000" b="1" dirty="0" smtClean="0"/>
              <a:t>Differences between averages across treatments, different Liquidity</a:t>
            </a:r>
            <a:r>
              <a:rPr lang="en-US" sz="2400" b="1" dirty="0" smtClean="0"/>
              <a:t> </a:t>
            </a:r>
            <a:br>
              <a:rPr lang="en-US" sz="2400" b="1" dirty="0" smtClean="0"/>
            </a:br>
            <a:r>
              <a:rPr lang="en-US" sz="2000" b="1" dirty="0" smtClean="0"/>
              <a:t>(RAD, RD, SPREAD, </a:t>
            </a:r>
            <a:r>
              <a:rPr lang="en-US" sz="2000" b="1" dirty="0" err="1" smtClean="0"/>
              <a:t>VOLA</a:t>
            </a:r>
            <a:r>
              <a:rPr lang="en-US" sz="2000" b="1" dirty="0" smtClean="0"/>
              <a:t>, and ST two-sided Mann-Whitney U)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2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1528492"/>
              </p:ext>
            </p:extLst>
          </p:nvPr>
        </p:nvGraphicFramePr>
        <p:xfrm>
          <a:off x="1904997" y="1904999"/>
          <a:ext cx="5334002" cy="3124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63782"/>
                <a:gridCol w="834044"/>
                <a:gridCol w="834044"/>
                <a:gridCol w="834044"/>
                <a:gridCol w="834044"/>
                <a:gridCol w="834044"/>
              </a:tblGrid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H minus L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SPREAD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VOLA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30.56%**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42.64%***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20.82%***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9.39%*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0.42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T2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41.56%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57.76%**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35.12%*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5.14%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-0.10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T4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30.95%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86.18%***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0.86%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-7.44%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0.01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  <a:tr h="624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T8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75.64%*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133.96%***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44.26%**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-8.07%</a:t>
                      </a:r>
                      <a:endParaRPr lang="en-US" sz="12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0.02</a:t>
                      </a:r>
                      <a:endParaRPr lang="en-US" sz="12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36985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Price Predictions/Expectations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Not yet analyzed for the current study</a:t>
            </a:r>
          </a:p>
          <a:p>
            <a:r>
              <a:rPr lang="en-US" dirty="0" smtClean="0"/>
              <a:t>Hirota and Sunder (2007): results show that when subjects cannot do backward induction, they resort to forward induction, and simply project past data in forming their expectations about the future</a:t>
            </a:r>
          </a:p>
          <a:p>
            <a:pPr>
              <a:spcAft>
                <a:spcPct val="25000"/>
              </a:spcAft>
            </a:pPr>
            <a:r>
              <a:rPr lang="en-US" altLang="ja-JP" sz="2800" dirty="0" smtClean="0"/>
              <a:t>In long-horizon sessions, future price expectations are formed by fundamentals.</a:t>
            </a:r>
          </a:p>
          <a:p>
            <a:pPr lvl="1">
              <a:spcAft>
                <a:spcPct val="70000"/>
              </a:spcAft>
            </a:pPr>
            <a:r>
              <a:rPr lang="en-US" altLang="ja-JP" dirty="0" smtClean="0"/>
              <a:t>Speculation stabilizes prices.</a:t>
            </a:r>
          </a:p>
          <a:p>
            <a:pPr>
              <a:spcAft>
                <a:spcPct val="25000"/>
              </a:spcAft>
            </a:pPr>
            <a:r>
              <a:rPr lang="en-US" altLang="ja-JP" sz="2800" dirty="0" smtClean="0"/>
              <a:t>In short-term sessions, future price expectations are formed by their own or actual prices.</a:t>
            </a:r>
          </a:p>
          <a:p>
            <a:pPr lvl="1"/>
            <a:r>
              <a:rPr lang="en-US" altLang="ja-JP" dirty="0" smtClean="0"/>
              <a:t>Speculation may destabilize prices.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14419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Wrap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Prices are close to the fundamental values when Investors have long-term horizons.</a:t>
            </a:r>
          </a:p>
          <a:p>
            <a:pPr>
              <a:spcAft>
                <a:spcPct val="15000"/>
              </a:spcAft>
            </a:pPr>
            <a:r>
              <a:rPr lang="en-US" dirty="0" smtClean="0"/>
              <a:t>Prices deviate from the fundamental values and become </a:t>
            </a:r>
            <a:r>
              <a:rPr lang="en-US" altLang="ja-JP" dirty="0" smtClean="0"/>
              <a:t>indeterminate </a:t>
            </a:r>
            <a:r>
              <a:rPr lang="en-US" dirty="0" smtClean="0"/>
              <a:t>when there are only short-term investors in the market</a:t>
            </a:r>
            <a:r>
              <a:rPr lang="en-US" altLang="ja-JP" dirty="0" smtClean="0"/>
              <a:t>. </a:t>
            </a:r>
          </a:p>
          <a:p>
            <a:pPr lvl="1">
              <a:spcAft>
                <a:spcPct val="15000"/>
              </a:spcAft>
            </a:pPr>
            <a:r>
              <a:rPr lang="en-US" altLang="ja-JP" dirty="0" smtClean="0"/>
              <a:t>Investors fail to backward induct to bring prices to the fundamental values.</a:t>
            </a:r>
          </a:p>
          <a:p>
            <a:pPr lvl="1">
              <a:spcAft>
                <a:spcPct val="15000"/>
              </a:spcAft>
            </a:pPr>
            <a:r>
              <a:rPr lang="en-US" altLang="ja-JP" dirty="0" smtClean="0"/>
              <a:t>The shorter the investment horizon (the larger number of generations), the more difficult the backward induction.</a:t>
            </a:r>
          </a:p>
          <a:p>
            <a:pPr lvl="1">
              <a:spcAft>
                <a:spcPct val="15000"/>
              </a:spcAft>
            </a:pPr>
            <a:r>
              <a:rPr lang="en-US" altLang="ja-JP" dirty="0" smtClean="0"/>
              <a:t>Prices in high liquidity treatments are higher and deviate more from fundamentals than those in low liquidity treatments.</a:t>
            </a:r>
            <a:endParaRPr 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56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Bubbles are known to occur more often in markets for assets with 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 dirty="0" smtClean="0"/>
              <a:t>(</a:t>
            </a:r>
            <a:r>
              <a:rPr lang="en-US" sz="2400" dirty="0" err="1" smtClean="0"/>
              <a:t>i</a:t>
            </a:r>
            <a:r>
              <a:rPr lang="en-US" sz="2400" dirty="0" smtClean="0"/>
              <a:t>) longer maturity and duration</a:t>
            </a:r>
          </a:p>
          <a:p>
            <a:pPr lvl="1">
              <a:lnSpc>
                <a:spcPct val="80000"/>
              </a:lnSpc>
              <a:spcAft>
                <a:spcPct val="40000"/>
              </a:spcAft>
            </a:pPr>
            <a:r>
              <a:rPr lang="en-US" sz="2400" dirty="0" smtClean="0"/>
              <a:t>(ii) higher uncertainty</a:t>
            </a:r>
          </a:p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Consistent with the lab data</a:t>
            </a:r>
          </a:p>
          <a:p>
            <a:pPr>
              <a:lnSpc>
                <a:spcPct val="80000"/>
              </a:lnSpc>
              <a:spcAft>
                <a:spcPct val="20000"/>
              </a:spcAft>
            </a:pPr>
            <a:r>
              <a:rPr lang="en-US" sz="2800" dirty="0" smtClean="0"/>
              <a:t>Inputs to expectation formation matter:</a:t>
            </a:r>
          </a:p>
          <a:p>
            <a:pPr lvl="1">
              <a:lnSpc>
                <a:spcPct val="80000"/>
              </a:lnSpc>
              <a:spcAft>
                <a:spcPct val="20000"/>
              </a:spcAft>
            </a:pPr>
            <a:r>
              <a:rPr lang="en-US" sz="2400" dirty="0" smtClean="0"/>
              <a:t>Dividend policy matters!</a:t>
            </a:r>
          </a:p>
          <a:p>
            <a:pPr>
              <a:lnSpc>
                <a:spcPct val="90000"/>
              </a:lnSpc>
              <a:spcAft>
                <a:spcPct val="20000"/>
              </a:spcAft>
            </a:pPr>
            <a:r>
              <a:rPr lang="en-US" sz="2600" dirty="0" smtClean="0"/>
              <a:t>Ex post, market inefficiency, anomalies, and behavioral phenomena more likely to be observed  in markets dominated by short-horizon investors (difficulty of backward induction)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211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50000"/>
              </a:lnSpc>
              <a:spcAft>
                <a:spcPct val="50000"/>
              </a:spcAft>
            </a:pPr>
            <a:endParaRPr lang="en-US" altLang="ja-JP" dirty="0" smtClean="0"/>
          </a:p>
          <a:p>
            <a:pPr>
              <a:lnSpc>
                <a:spcPct val="50000"/>
              </a:lnSpc>
              <a:spcAft>
                <a:spcPct val="50000"/>
              </a:spcAft>
            </a:pPr>
            <a:r>
              <a:rPr lang="en-US" altLang="ja-JP" dirty="0" smtClean="0"/>
              <a:t>Provides a different view.</a:t>
            </a:r>
          </a:p>
          <a:p>
            <a:pPr lvl="1">
              <a:spcAft>
                <a:spcPct val="50000"/>
              </a:spcAft>
            </a:pPr>
            <a:r>
              <a:rPr lang="en-US" altLang="ja-JP" sz="3200" dirty="0" smtClean="0"/>
              <a:t>includes (A) as a special case.</a:t>
            </a:r>
            <a:r>
              <a:rPr lang="en-US" altLang="ja-JP" dirty="0" smtClean="0"/>
              <a:t> </a:t>
            </a:r>
          </a:p>
          <a:p>
            <a:pPr lvl="1">
              <a:spcAft>
                <a:spcPct val="50000"/>
              </a:spcAft>
            </a:pPr>
            <a:r>
              <a:rPr lang="en-US" altLang="ja-JP" sz="3200" dirty="0" smtClean="0"/>
              <a:t>suggests when (B) is likely to occur</a:t>
            </a:r>
            <a:r>
              <a:rPr lang="en-US" altLang="ja-JP" dirty="0" smtClean="0"/>
              <a:t>.</a:t>
            </a:r>
            <a:endParaRPr lang="en-US" altLang="ja-JP" sz="3200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84003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Shyam.sunder@yale.edu</a:t>
            </a:r>
            <a:endParaRPr lang="en-US" dirty="0" smtClean="0"/>
          </a:p>
          <a:p>
            <a:r>
              <a:rPr lang="en-US" sz="2800" dirty="0" smtClean="0">
                <a:hlinkClick r:id="rId3"/>
              </a:rPr>
              <a:t>http://faculty.som.yale.edu/shyamsunder/research.html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94148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72440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Bubbles and price volatility in financial markets are often attributed to short-term investors’ speculative trading.</a:t>
            </a:r>
          </a:p>
          <a:p>
            <a:r>
              <a:rPr lang="en-US" altLang="ja-JP" dirty="0" smtClean="0"/>
              <a:t>In standard finance theory, however, variations in decision horizons of investors do not enter the theory.</a:t>
            </a:r>
          </a:p>
          <a:p>
            <a:r>
              <a:rPr lang="en-US" altLang="ja-JP" dirty="0" smtClean="0"/>
              <a:t>Even in a market dominated by short-horizon investors, their backward induction </a:t>
            </a:r>
            <a:r>
              <a:rPr lang="en-US" altLang="ja-JP" dirty="0" smtClean="0"/>
              <a:t>is supposed to lead </a:t>
            </a:r>
            <a:r>
              <a:rPr lang="en-US" altLang="ja-JP" dirty="0" smtClean="0"/>
              <a:t>prices being close to the fundamental values.</a:t>
            </a:r>
            <a:endParaRPr lang="en-US" altLang="ja-JP" sz="3200" dirty="0" smtClean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5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1pPr>
            <a:lvl2pPr marL="742950" indent="-28575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2pPr>
            <a:lvl3pPr marL="11430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3pPr>
            <a:lvl4pPr marL="16002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4pPr>
            <a:lvl5pPr marL="2057400" indent="-228600" eaLnBrk="0" hangingPunct="0"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bg1"/>
                </a:solidFill>
                <a:latin typeface="Arial" charset="0"/>
                <a:ea typeface="MS PGothic" pitchFamily="34" charset="-128"/>
              </a:defRPr>
            </a:lvl9pPr>
          </a:lstStyle>
          <a:p>
            <a:pPr eaLnBrk="1" hangingPunct="1"/>
            <a:fld id="{8215D4DD-65E9-4702-AAF1-39B76589392F}" type="slidenum">
              <a:rPr kumimoji="0" lang="en-US" altLang="ja-JP" sz="1400">
                <a:solidFill>
                  <a:schemeClr val="tx1"/>
                </a:solidFill>
              </a:rPr>
              <a:pPr eaLnBrk="1" hangingPunct="1"/>
              <a:t>8</a:t>
            </a:fld>
            <a:endParaRPr kumimoji="0" lang="en-US" altLang="ja-JP" sz="1400">
              <a:solidFill>
                <a:schemeClr val="tx1"/>
              </a:solidFill>
            </a:endParaRP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534400" cy="1143000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ja-JP" sz="4000" dirty="0" smtClean="0"/>
              <a:t>Two critical assumptions                          in finance theory</a:t>
            </a:r>
          </a:p>
        </p:txBody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209800"/>
            <a:ext cx="8763000" cy="4343400"/>
          </a:xfrm>
        </p:spPr>
        <p:txBody>
          <a:bodyPr/>
          <a:lstStyle/>
          <a:p>
            <a:pPr>
              <a:spcAft>
                <a:spcPct val="30000"/>
              </a:spcAft>
            </a:pPr>
            <a:r>
              <a:rPr lang="en-US" altLang="ja-JP" sz="3600" dirty="0" smtClean="0"/>
              <a:t>All generations of investors form rational expectations of future sales prices.</a:t>
            </a:r>
            <a:endParaRPr lang="en-US" altLang="ja-JP" sz="3600" i="1" dirty="0" smtClean="0"/>
          </a:p>
          <a:p>
            <a:pPr eaLnBrk="1" hangingPunct="1">
              <a:spcAft>
                <a:spcPct val="30000"/>
              </a:spcAft>
            </a:pPr>
            <a:r>
              <a:rPr lang="en-US" altLang="ja-JP" sz="3600" dirty="0" smtClean="0"/>
              <a:t>Rational expectation is common knowledge</a:t>
            </a:r>
          </a:p>
          <a:p>
            <a:pPr eaLnBrk="1" hangingPunct="1">
              <a:spcAft>
                <a:spcPct val="30000"/>
              </a:spcAft>
            </a:pPr>
            <a:r>
              <a:rPr lang="en-US" altLang="ja-JP" sz="3600" dirty="0" smtClean="0"/>
              <a:t>By recursive process, </a:t>
            </a:r>
            <a:r>
              <a:rPr lang="en-US" altLang="ja-JP" sz="3600" i="1" dirty="0" smtClean="0">
                <a:ea typeface="MS Mincho" pitchFamily="49" charset="-128"/>
              </a:rPr>
              <a:t>P</a:t>
            </a:r>
            <a:r>
              <a:rPr lang="en-US" altLang="ja-JP" sz="3600" i="1" baseline="-16000" dirty="0" smtClean="0">
                <a:ea typeface="MS Mincho" pitchFamily="49" charset="-128"/>
              </a:rPr>
              <a:t>t</a:t>
            </a:r>
            <a:r>
              <a:rPr lang="en-US" altLang="ja-JP" sz="3600" dirty="0" smtClean="0">
                <a:ea typeface="MS Mincho" pitchFamily="49" charset="-128"/>
              </a:rPr>
              <a:t> = </a:t>
            </a:r>
            <a:r>
              <a:rPr lang="en-US" altLang="ja-JP" sz="3600" i="1" dirty="0" smtClean="0">
                <a:ea typeface="MS Mincho" pitchFamily="49" charset="-128"/>
              </a:rPr>
              <a:t>F</a:t>
            </a:r>
            <a:r>
              <a:rPr lang="en-US" altLang="ja-JP" sz="3600" i="1" baseline="-16000" dirty="0" smtClean="0">
                <a:ea typeface="MS Mincho" pitchFamily="49" charset="-128"/>
              </a:rPr>
              <a:t>t  </a:t>
            </a:r>
            <a:r>
              <a:rPr lang="en-US" altLang="ja-JP" sz="3600" dirty="0" smtClean="0">
                <a:ea typeface="MS Mincho" pitchFamily="49" charset="-128"/>
              </a:rPr>
              <a:t>is derivable by the backward induction.</a:t>
            </a:r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  <a:p>
            <a:pPr eaLnBrk="1" hangingPunct="1"/>
            <a:endParaRPr lang="en-US" altLang="ja-JP" sz="3600" dirty="0" smtClean="0"/>
          </a:p>
        </p:txBody>
      </p:sp>
    </p:spTree>
    <p:extLst>
      <p:ext uri="{BB962C8B-B14F-4D97-AF65-F5344CB8AC3E}">
        <p14:creationId xmlns:p14="http://schemas.microsoft.com/office/powerpoint/2010/main" val="2152558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practice,                                  backward induction may not hold.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en-US" altLang="ja-JP" dirty="0" smtClean="0"/>
              <a:t>Some generations of investors may not form rational expectations.</a:t>
            </a:r>
          </a:p>
          <a:p>
            <a:pPr>
              <a:spcAft>
                <a:spcPts val="600"/>
              </a:spcAft>
            </a:pPr>
            <a:r>
              <a:rPr lang="en-US" altLang="ja-JP" dirty="0" smtClean="0"/>
              <a:t>Even if all generations of investors do, rational expectation may not be common knowledge.</a:t>
            </a:r>
          </a:p>
          <a:p>
            <a:pPr>
              <a:spcAft>
                <a:spcPts val="600"/>
              </a:spcAft>
            </a:pPr>
            <a:r>
              <a:rPr lang="en-US" altLang="ja-JP" dirty="0" smtClean="0"/>
              <a:t>Under such conditions, investors cannot backward induct from first and higher order expectations to the present value of securities.</a:t>
            </a:r>
          </a:p>
          <a:p>
            <a:pPr>
              <a:spcAft>
                <a:spcPts val="600"/>
              </a:spcAft>
            </a:pPr>
            <a:r>
              <a:rPr lang="en-US" altLang="ja-JP" dirty="0" smtClean="0"/>
              <a:t>Prices are no longer anchored to the fundamental values and become indeterminate.</a:t>
            </a: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2BCAE6-AF42-490C-A946-15D6507388F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904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2984</Words>
  <Application>Microsoft Macintosh PowerPoint</Application>
  <PresentationFormat>On-screen Show (4:3)</PresentationFormat>
  <Paragraphs>1117</Paragraphs>
  <Slides>60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60</vt:i4>
      </vt:variant>
    </vt:vector>
  </HeadingPairs>
  <TitlesOfParts>
    <vt:vector size="62" baseType="lpstr">
      <vt:lpstr>Office Theme</vt:lpstr>
      <vt:lpstr>数式</vt:lpstr>
      <vt:lpstr>Short Investment Horizons, Higher Order Beliefs, and Difficulty of Backward Induction: Price Bubbles and Indeterminacy in Financial Markets</vt:lpstr>
      <vt:lpstr>The purpose of this paper</vt:lpstr>
      <vt:lpstr>Main Findings</vt:lpstr>
      <vt:lpstr>Main Findings</vt:lpstr>
      <vt:lpstr>Previous Research on Bubbles</vt:lpstr>
      <vt:lpstr>Our Paper</vt:lpstr>
      <vt:lpstr>Background</vt:lpstr>
      <vt:lpstr>Two critical assumptions                          in finance theory</vt:lpstr>
      <vt:lpstr>In practice,                                  backward induction may not hold.</vt:lpstr>
      <vt:lpstr>Fundamental Value vs. Price for a simple, single dividend security</vt:lpstr>
      <vt:lpstr>For Pt to be equal to Ft</vt:lpstr>
      <vt:lpstr>Difficulty of Backward Induction</vt:lpstr>
      <vt:lpstr>Price Bubble sans Dividend Anchors</vt:lpstr>
      <vt:lpstr>In an Earlier Experimental Study Hirota, Shinichi and Shyam Sunder. “Price Bubbles sans Dividend Anchors: Evidence from Laboratory Stock Markets,” Journal of Economic Dynamics and Control 31, no. 6 (June 2007): 1875-1909.</vt:lpstr>
      <vt:lpstr>Long-term Horizon Session</vt:lpstr>
      <vt:lpstr>Short-term Horizon Session</vt:lpstr>
      <vt:lpstr>PowerPoint Presentation</vt:lpstr>
      <vt:lpstr>PowerPoint Presentation</vt:lpstr>
      <vt:lpstr>PowerPoint Presentation</vt:lpstr>
      <vt:lpstr>PowerPoint Presentation</vt:lpstr>
      <vt:lpstr>In long-horizon sessions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Discussion (short-horizon sessions)</vt:lpstr>
      <vt:lpstr>Result</vt:lpstr>
      <vt:lpstr>However, Objections to Design of the Short-Horizon Sessions</vt:lpstr>
      <vt:lpstr>Laboratory Experiment</vt:lpstr>
      <vt:lpstr>Markets with Overlapping Generations of Traders</vt:lpstr>
      <vt:lpstr>Table 1: Overlapping Generations Experimental Design</vt:lpstr>
      <vt:lpstr>Table 3: Treatment Parameters</vt:lpstr>
      <vt:lpstr>Table 2: Treatment Overview </vt:lpstr>
      <vt:lpstr>Continuous double auction markets </vt:lpstr>
      <vt:lpstr>Conducted Experiments</vt:lpstr>
      <vt:lpstr>Hypothesis</vt:lpstr>
      <vt:lpstr>Experimental Results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of results (low Liquidity)</vt:lpstr>
      <vt:lpstr>PowerPoint Presentation</vt:lpstr>
      <vt:lpstr>PowerPoint Presentation</vt:lpstr>
      <vt:lpstr>PowerPoint Presentation</vt:lpstr>
      <vt:lpstr>PowerPoint Presentation</vt:lpstr>
      <vt:lpstr>Summary of results (high Liquidity)</vt:lpstr>
      <vt:lpstr>Figure 2: High Liquidity Treatments</vt:lpstr>
      <vt:lpstr>Table 4: Formulae for market efficiency measures</vt:lpstr>
      <vt:lpstr>PowerPoint Presentation</vt:lpstr>
      <vt:lpstr>PowerPoint Presentation</vt:lpstr>
      <vt:lpstr>Table 6: Differences between averages across treatments, same Liquidity  (RAD, RD, SPREAD, VOLA, and ST two-sided Mann-Whitney U) </vt:lpstr>
      <vt:lpstr>Table 7: Differences between averages across treatments, different Liquidity  (RAD, RD, SPREAD, VOLA, and ST two-sided Mann-Whitney U) </vt:lpstr>
      <vt:lpstr>Price Predictions/Expectations</vt:lpstr>
      <vt:lpstr>Wrap Up</vt:lpstr>
      <vt:lpstr>Implications</vt:lpstr>
      <vt:lpstr>Thank You!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Short Investment Horizons, Higher Order Beliefs, and Difficulty of Backward Induction: Price Bubbles and Indeterminacy in Financial Markets</dc:title>
  <dc:creator>Sunder, Shyam</dc:creator>
  <cp:lastModifiedBy>Shyam Sunder</cp:lastModifiedBy>
  <cp:revision>24</cp:revision>
  <cp:lastPrinted>2014-04-30T15:20:46Z</cp:lastPrinted>
  <dcterms:created xsi:type="dcterms:W3CDTF">2014-04-30T12:03:12Z</dcterms:created>
  <dcterms:modified xsi:type="dcterms:W3CDTF">2014-06-26T19:06:36Z</dcterms:modified>
</cp:coreProperties>
</file>