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mp4" ContentType="video/unknown"/>
  <Default Extension="tif" ContentType="image/tif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8"/>
  </p:notesMasterIdLst>
  <p:sldIdLst>
    <p:sldId id="256" r:id="rId2"/>
    <p:sldId id="258" r:id="rId3"/>
    <p:sldId id="259" r:id="rId4"/>
    <p:sldId id="269" r:id="rId5"/>
    <p:sldId id="266" r:id="rId6"/>
    <p:sldId id="267" r:id="rId7"/>
    <p:sldId id="268" r:id="rId8"/>
    <p:sldId id="353" r:id="rId9"/>
    <p:sldId id="354" r:id="rId10"/>
    <p:sldId id="355" r:id="rId11"/>
    <p:sldId id="271" r:id="rId12"/>
    <p:sldId id="348" r:id="rId13"/>
    <p:sldId id="272" r:id="rId14"/>
    <p:sldId id="356" r:id="rId15"/>
    <p:sldId id="273" r:id="rId16"/>
    <p:sldId id="260" r:id="rId17"/>
    <p:sldId id="261" r:id="rId18"/>
    <p:sldId id="330" r:id="rId19"/>
    <p:sldId id="331" r:id="rId20"/>
    <p:sldId id="346" r:id="rId21"/>
    <p:sldId id="347" r:id="rId22"/>
    <p:sldId id="262" r:id="rId23"/>
    <p:sldId id="345" r:id="rId24"/>
    <p:sldId id="335" r:id="rId25"/>
    <p:sldId id="336" r:id="rId26"/>
    <p:sldId id="337" r:id="rId27"/>
    <p:sldId id="338" r:id="rId28"/>
    <p:sldId id="339" r:id="rId29"/>
    <p:sldId id="340" r:id="rId30"/>
    <p:sldId id="341" r:id="rId31"/>
    <p:sldId id="342" r:id="rId32"/>
    <p:sldId id="343" r:id="rId33"/>
    <p:sldId id="344" r:id="rId34"/>
    <p:sldId id="274" r:id="rId35"/>
    <p:sldId id="275" r:id="rId36"/>
    <p:sldId id="276" r:id="rId37"/>
    <p:sldId id="277" r:id="rId38"/>
    <p:sldId id="278" r:id="rId39"/>
    <p:sldId id="279" r:id="rId40"/>
    <p:sldId id="326" r:id="rId41"/>
    <p:sldId id="289" r:id="rId42"/>
    <p:sldId id="290" r:id="rId43"/>
    <p:sldId id="291" r:id="rId44"/>
    <p:sldId id="292" r:id="rId45"/>
    <p:sldId id="293" r:id="rId46"/>
    <p:sldId id="294" r:id="rId47"/>
    <p:sldId id="295" r:id="rId48"/>
    <p:sldId id="296" r:id="rId49"/>
    <p:sldId id="297" r:id="rId50"/>
    <p:sldId id="298" r:id="rId51"/>
    <p:sldId id="328" r:id="rId52"/>
    <p:sldId id="299" r:id="rId53"/>
    <p:sldId id="300" r:id="rId54"/>
    <p:sldId id="301" r:id="rId55"/>
    <p:sldId id="302" r:id="rId56"/>
    <p:sldId id="303" r:id="rId57"/>
    <p:sldId id="304" r:id="rId58"/>
    <p:sldId id="305" r:id="rId59"/>
    <p:sldId id="306" r:id="rId60"/>
    <p:sldId id="307" r:id="rId61"/>
    <p:sldId id="308" r:id="rId62"/>
    <p:sldId id="309" r:id="rId63"/>
    <p:sldId id="329" r:id="rId64"/>
    <p:sldId id="310" r:id="rId65"/>
    <p:sldId id="311" r:id="rId66"/>
    <p:sldId id="312" r:id="rId67"/>
    <p:sldId id="313" r:id="rId68"/>
    <p:sldId id="314" r:id="rId69"/>
    <p:sldId id="315" r:id="rId70"/>
    <p:sldId id="316" r:id="rId71"/>
    <p:sldId id="317" r:id="rId72"/>
    <p:sldId id="318" r:id="rId73"/>
    <p:sldId id="319" r:id="rId74"/>
    <p:sldId id="320" r:id="rId75"/>
    <p:sldId id="321" r:id="rId76"/>
    <p:sldId id="322" r:id="rId77"/>
    <p:sldId id="323" r:id="rId78"/>
    <p:sldId id="324" r:id="rId79"/>
    <p:sldId id="325" r:id="rId80"/>
    <p:sldId id="263" r:id="rId81"/>
    <p:sldId id="264" r:id="rId82"/>
    <p:sldId id="332" r:id="rId83"/>
    <p:sldId id="333" r:id="rId84"/>
    <p:sldId id="358" r:id="rId85"/>
    <p:sldId id="265" r:id="rId86"/>
    <p:sldId id="357" r:id="rId87"/>
  </p:sldIdLst>
  <p:sldSz cx="9144000" cy="6858000" type="screen4x3"/>
  <p:notesSz cx="69977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1088"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presProps" Target="presProps.xml"/><Relationship Id="rId91" Type="http://schemas.openxmlformats.org/officeDocument/2006/relationships/viewProps" Target="viewProps.xml"/><Relationship Id="rId92" Type="http://schemas.openxmlformats.org/officeDocument/2006/relationships/theme" Target="theme/theme1.xml"/><Relationship Id="rId93"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notesMaster" Target="notesMasters/notesMaster1.xml"/><Relationship Id="rId89"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337" cy="464185"/>
          </a:xfrm>
          <a:prstGeom prst="rect">
            <a:avLst/>
          </a:prstGeom>
        </p:spPr>
        <p:txBody>
          <a:bodyPr vert="horz" lIns="93031" tIns="46516" rIns="93031" bIns="46516" rtlCol="0"/>
          <a:lstStyle>
            <a:lvl1pPr algn="l">
              <a:defRPr sz="1200"/>
            </a:lvl1pPr>
          </a:lstStyle>
          <a:p>
            <a:endParaRPr lang="en-US" dirty="0"/>
          </a:p>
        </p:txBody>
      </p:sp>
      <p:sp>
        <p:nvSpPr>
          <p:cNvPr id="3" name="Date Placeholder 2"/>
          <p:cNvSpPr>
            <a:spLocks noGrp="1"/>
          </p:cNvSpPr>
          <p:nvPr>
            <p:ph type="dt" idx="1"/>
          </p:nvPr>
        </p:nvSpPr>
        <p:spPr>
          <a:xfrm>
            <a:off x="3963744" y="0"/>
            <a:ext cx="3032337" cy="464185"/>
          </a:xfrm>
          <a:prstGeom prst="rect">
            <a:avLst/>
          </a:prstGeom>
        </p:spPr>
        <p:txBody>
          <a:bodyPr vert="horz" lIns="93031" tIns="46516" rIns="93031" bIns="46516" rtlCol="0"/>
          <a:lstStyle>
            <a:lvl1pPr algn="r">
              <a:defRPr sz="1200"/>
            </a:lvl1pPr>
          </a:lstStyle>
          <a:p>
            <a:fld id="{5600BDF0-5252-46AE-B6A4-8018ACC2366A}" type="datetimeFigureOut">
              <a:rPr lang="en-US" smtClean="0"/>
              <a:t>6/6/16</a:t>
            </a:fld>
            <a:endParaRPr lang="en-US" dirty="0"/>
          </a:p>
        </p:txBody>
      </p:sp>
      <p:sp>
        <p:nvSpPr>
          <p:cNvPr id="4" name="Slide Image Placeholder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3031" tIns="46516" rIns="93031" bIns="46516" rtlCol="0" anchor="ctr"/>
          <a:lstStyle/>
          <a:p>
            <a:endParaRPr lang="en-US" dirty="0"/>
          </a:p>
        </p:txBody>
      </p:sp>
      <p:sp>
        <p:nvSpPr>
          <p:cNvPr id="5" name="Notes Placeholder 4"/>
          <p:cNvSpPr>
            <a:spLocks noGrp="1"/>
          </p:cNvSpPr>
          <p:nvPr>
            <p:ph type="body" sz="quarter" idx="3"/>
          </p:nvPr>
        </p:nvSpPr>
        <p:spPr>
          <a:xfrm>
            <a:off x="699770" y="4409758"/>
            <a:ext cx="5598160" cy="4177665"/>
          </a:xfrm>
          <a:prstGeom prst="rect">
            <a:avLst/>
          </a:prstGeom>
        </p:spPr>
        <p:txBody>
          <a:bodyPr vert="horz" lIns="93031" tIns="46516" rIns="93031" bIns="4651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32337" cy="464185"/>
          </a:xfrm>
          <a:prstGeom prst="rect">
            <a:avLst/>
          </a:prstGeom>
        </p:spPr>
        <p:txBody>
          <a:bodyPr vert="horz" lIns="93031" tIns="46516" rIns="93031" bIns="4651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63744" y="8817904"/>
            <a:ext cx="3032337" cy="464185"/>
          </a:xfrm>
          <a:prstGeom prst="rect">
            <a:avLst/>
          </a:prstGeom>
        </p:spPr>
        <p:txBody>
          <a:bodyPr vert="horz" lIns="93031" tIns="46516" rIns="93031" bIns="46516" rtlCol="0" anchor="b"/>
          <a:lstStyle>
            <a:lvl1pPr algn="r">
              <a:defRPr sz="1200"/>
            </a:lvl1pPr>
          </a:lstStyle>
          <a:p>
            <a:fld id="{00EFF09D-9CB2-4B97-8A50-FE22E7DAFA64}" type="slidenum">
              <a:rPr lang="en-US" smtClean="0"/>
              <a:t>‹#›</a:t>
            </a:fld>
            <a:endParaRPr lang="en-US" dirty="0"/>
          </a:p>
        </p:txBody>
      </p:sp>
    </p:spTree>
    <p:extLst>
      <p:ext uri="{BB962C8B-B14F-4D97-AF65-F5344CB8AC3E}">
        <p14:creationId xmlns:p14="http://schemas.microsoft.com/office/powerpoint/2010/main" val="1815839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13087B-62AC-491C-8D4E-05A4718F77A6}"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a:t>
            </a:fld>
            <a:endParaRPr lang="en-US" dirty="0"/>
          </a:p>
        </p:txBody>
      </p:sp>
    </p:spTree>
    <p:extLst>
      <p:ext uri="{BB962C8B-B14F-4D97-AF65-F5344CB8AC3E}">
        <p14:creationId xmlns:p14="http://schemas.microsoft.com/office/powerpoint/2010/main" val="1403049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0CDB97-274A-43CB-A1AA-EB487923EAE7}"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a:t>
            </a:fld>
            <a:endParaRPr lang="en-US" dirty="0"/>
          </a:p>
        </p:txBody>
      </p:sp>
    </p:spTree>
    <p:extLst>
      <p:ext uri="{BB962C8B-B14F-4D97-AF65-F5344CB8AC3E}">
        <p14:creationId xmlns:p14="http://schemas.microsoft.com/office/powerpoint/2010/main" val="1189364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04F972-AF62-43C6-95E0-398A370457E9}"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a:t>
            </a:fld>
            <a:endParaRPr lang="en-US" dirty="0"/>
          </a:p>
        </p:txBody>
      </p:sp>
    </p:spTree>
    <p:extLst>
      <p:ext uri="{BB962C8B-B14F-4D97-AF65-F5344CB8AC3E}">
        <p14:creationId xmlns:p14="http://schemas.microsoft.com/office/powerpoint/2010/main" val="3751535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fld id="{538D3E65-B033-413B-92D1-8DAEF097CBFD}" type="datetime1">
              <a:rPr lang="en-US" smtClean="0"/>
              <a:t>6/6/16</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Decoupling Markets</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A401C46-7607-4869-83E7-44E2EF939B15}" type="slidenum">
              <a:rPr lang="en-US"/>
              <a:pPr>
                <a:defRPr/>
              </a:pPr>
              <a:t>‹#›</a:t>
            </a:fld>
            <a:endParaRPr lang="en-US" dirty="0"/>
          </a:p>
        </p:txBody>
      </p:sp>
    </p:spTree>
    <p:extLst>
      <p:ext uri="{BB962C8B-B14F-4D97-AF65-F5344CB8AC3E}">
        <p14:creationId xmlns:p14="http://schemas.microsoft.com/office/powerpoint/2010/main" val="1500255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56FC3-4F30-4D1F-B6AC-F45F14B9CDA0}"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a:t>
            </a:fld>
            <a:endParaRPr lang="en-US" dirty="0"/>
          </a:p>
        </p:txBody>
      </p:sp>
    </p:spTree>
    <p:extLst>
      <p:ext uri="{BB962C8B-B14F-4D97-AF65-F5344CB8AC3E}">
        <p14:creationId xmlns:p14="http://schemas.microsoft.com/office/powerpoint/2010/main" val="3977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B19791-F354-434E-BC5A-7502198FD1AD}"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a:t>
            </a:fld>
            <a:endParaRPr lang="en-US" dirty="0"/>
          </a:p>
        </p:txBody>
      </p:sp>
    </p:spTree>
    <p:extLst>
      <p:ext uri="{BB962C8B-B14F-4D97-AF65-F5344CB8AC3E}">
        <p14:creationId xmlns:p14="http://schemas.microsoft.com/office/powerpoint/2010/main" val="79158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EE5EC2-C274-4C91-8F30-846C3D35C868}" type="datetime1">
              <a:rPr lang="en-US" smtClean="0"/>
              <a:t>6/6/16</a:t>
            </a:fld>
            <a:endParaRPr lang="en-US" dirty="0"/>
          </a:p>
        </p:txBody>
      </p:sp>
      <p:sp>
        <p:nvSpPr>
          <p:cNvPr id="6" name="Footer Placeholder 5"/>
          <p:cNvSpPr>
            <a:spLocks noGrp="1"/>
          </p:cNvSpPr>
          <p:nvPr>
            <p:ph type="ftr" sz="quarter" idx="11"/>
          </p:nvPr>
        </p:nvSpPr>
        <p:spPr/>
        <p:txBody>
          <a:bodyPr/>
          <a:lstStyle/>
          <a:p>
            <a:r>
              <a:rPr lang="en-US" dirty="0" smtClean="0"/>
              <a:t>Decoupling Markets</a:t>
            </a:r>
            <a:endParaRPr lang="en-US" dirty="0"/>
          </a:p>
        </p:txBody>
      </p:sp>
      <p:sp>
        <p:nvSpPr>
          <p:cNvPr id="7" name="Slide Number Placeholder 6"/>
          <p:cNvSpPr>
            <a:spLocks noGrp="1"/>
          </p:cNvSpPr>
          <p:nvPr>
            <p:ph type="sldNum" sz="quarter" idx="12"/>
          </p:nvPr>
        </p:nvSpPr>
        <p:spPr/>
        <p:txBody>
          <a:bodyPr/>
          <a:lstStyle/>
          <a:p>
            <a:fld id="{DBE7EDEC-AAFA-4E5C-9AEF-9E0972FA93B3}" type="slidenum">
              <a:rPr lang="en-US" smtClean="0"/>
              <a:t>‹#›</a:t>
            </a:fld>
            <a:endParaRPr lang="en-US" dirty="0"/>
          </a:p>
        </p:txBody>
      </p:sp>
    </p:spTree>
    <p:extLst>
      <p:ext uri="{BB962C8B-B14F-4D97-AF65-F5344CB8AC3E}">
        <p14:creationId xmlns:p14="http://schemas.microsoft.com/office/powerpoint/2010/main" val="2354561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634052-26D0-414B-8A49-38CAE9B44226}" type="datetime1">
              <a:rPr lang="en-US" smtClean="0"/>
              <a:t>6/6/16</a:t>
            </a:fld>
            <a:endParaRPr lang="en-US" dirty="0"/>
          </a:p>
        </p:txBody>
      </p:sp>
      <p:sp>
        <p:nvSpPr>
          <p:cNvPr id="8" name="Footer Placeholder 7"/>
          <p:cNvSpPr>
            <a:spLocks noGrp="1"/>
          </p:cNvSpPr>
          <p:nvPr>
            <p:ph type="ftr" sz="quarter" idx="11"/>
          </p:nvPr>
        </p:nvSpPr>
        <p:spPr/>
        <p:txBody>
          <a:bodyPr/>
          <a:lstStyle/>
          <a:p>
            <a:r>
              <a:rPr lang="en-US" dirty="0" smtClean="0"/>
              <a:t>Decoupling Markets</a:t>
            </a:r>
            <a:endParaRPr lang="en-US" dirty="0"/>
          </a:p>
        </p:txBody>
      </p:sp>
      <p:sp>
        <p:nvSpPr>
          <p:cNvPr id="9" name="Slide Number Placeholder 8"/>
          <p:cNvSpPr>
            <a:spLocks noGrp="1"/>
          </p:cNvSpPr>
          <p:nvPr>
            <p:ph type="sldNum" sz="quarter" idx="12"/>
          </p:nvPr>
        </p:nvSpPr>
        <p:spPr/>
        <p:txBody>
          <a:bodyPr/>
          <a:lstStyle/>
          <a:p>
            <a:fld id="{DBE7EDEC-AAFA-4E5C-9AEF-9E0972FA93B3}" type="slidenum">
              <a:rPr lang="en-US" smtClean="0"/>
              <a:t>‹#›</a:t>
            </a:fld>
            <a:endParaRPr lang="en-US" dirty="0"/>
          </a:p>
        </p:txBody>
      </p:sp>
    </p:spTree>
    <p:extLst>
      <p:ext uri="{BB962C8B-B14F-4D97-AF65-F5344CB8AC3E}">
        <p14:creationId xmlns:p14="http://schemas.microsoft.com/office/powerpoint/2010/main" val="2679801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029F4D-2EE6-408C-8BCE-292E4FFEFC2C}" type="datetime1">
              <a:rPr lang="en-US" smtClean="0"/>
              <a:t>6/6/16</a:t>
            </a:fld>
            <a:endParaRPr lang="en-US" dirty="0"/>
          </a:p>
        </p:txBody>
      </p:sp>
      <p:sp>
        <p:nvSpPr>
          <p:cNvPr id="4" name="Footer Placeholder 3"/>
          <p:cNvSpPr>
            <a:spLocks noGrp="1"/>
          </p:cNvSpPr>
          <p:nvPr>
            <p:ph type="ftr" sz="quarter" idx="11"/>
          </p:nvPr>
        </p:nvSpPr>
        <p:spPr/>
        <p:txBody>
          <a:bodyPr/>
          <a:lstStyle/>
          <a:p>
            <a:r>
              <a:rPr lang="en-US" dirty="0" smtClean="0"/>
              <a:t>Decoupling Markets</a:t>
            </a:r>
            <a:endParaRPr lang="en-US" dirty="0"/>
          </a:p>
        </p:txBody>
      </p:sp>
      <p:sp>
        <p:nvSpPr>
          <p:cNvPr id="5" name="Slide Number Placeholder 4"/>
          <p:cNvSpPr>
            <a:spLocks noGrp="1"/>
          </p:cNvSpPr>
          <p:nvPr>
            <p:ph type="sldNum" sz="quarter" idx="12"/>
          </p:nvPr>
        </p:nvSpPr>
        <p:spPr/>
        <p:txBody>
          <a:bodyPr/>
          <a:lstStyle/>
          <a:p>
            <a:fld id="{DBE7EDEC-AAFA-4E5C-9AEF-9E0972FA93B3}" type="slidenum">
              <a:rPr lang="en-US" smtClean="0"/>
              <a:t>‹#›</a:t>
            </a:fld>
            <a:endParaRPr lang="en-US" dirty="0"/>
          </a:p>
        </p:txBody>
      </p:sp>
    </p:spTree>
    <p:extLst>
      <p:ext uri="{BB962C8B-B14F-4D97-AF65-F5344CB8AC3E}">
        <p14:creationId xmlns:p14="http://schemas.microsoft.com/office/powerpoint/2010/main" val="959691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C8F397-7CC1-4695-B5DC-79411E1F722D}" type="datetime1">
              <a:rPr lang="en-US" smtClean="0"/>
              <a:t>6/6/16</a:t>
            </a:fld>
            <a:endParaRPr lang="en-US" dirty="0"/>
          </a:p>
        </p:txBody>
      </p:sp>
      <p:sp>
        <p:nvSpPr>
          <p:cNvPr id="3" name="Footer Placeholder 2"/>
          <p:cNvSpPr>
            <a:spLocks noGrp="1"/>
          </p:cNvSpPr>
          <p:nvPr>
            <p:ph type="ftr" sz="quarter" idx="11"/>
          </p:nvPr>
        </p:nvSpPr>
        <p:spPr/>
        <p:txBody>
          <a:bodyPr/>
          <a:lstStyle/>
          <a:p>
            <a:r>
              <a:rPr lang="en-US" dirty="0" smtClean="0"/>
              <a:t>Decoupling Markets</a:t>
            </a:r>
            <a:endParaRPr lang="en-US" dirty="0"/>
          </a:p>
        </p:txBody>
      </p:sp>
      <p:sp>
        <p:nvSpPr>
          <p:cNvPr id="4" name="Slide Number Placeholder 3"/>
          <p:cNvSpPr>
            <a:spLocks noGrp="1"/>
          </p:cNvSpPr>
          <p:nvPr>
            <p:ph type="sldNum" sz="quarter" idx="12"/>
          </p:nvPr>
        </p:nvSpPr>
        <p:spPr/>
        <p:txBody>
          <a:bodyPr/>
          <a:lstStyle/>
          <a:p>
            <a:fld id="{DBE7EDEC-AAFA-4E5C-9AEF-9E0972FA93B3}" type="slidenum">
              <a:rPr lang="en-US" smtClean="0"/>
              <a:t>‹#›</a:t>
            </a:fld>
            <a:endParaRPr lang="en-US" dirty="0"/>
          </a:p>
        </p:txBody>
      </p:sp>
    </p:spTree>
    <p:extLst>
      <p:ext uri="{BB962C8B-B14F-4D97-AF65-F5344CB8AC3E}">
        <p14:creationId xmlns:p14="http://schemas.microsoft.com/office/powerpoint/2010/main" val="302453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41AA21-F5B7-4FE2-B4CC-18C126A278A2}" type="datetime1">
              <a:rPr lang="en-US" smtClean="0"/>
              <a:t>6/6/16</a:t>
            </a:fld>
            <a:endParaRPr lang="en-US" dirty="0"/>
          </a:p>
        </p:txBody>
      </p:sp>
      <p:sp>
        <p:nvSpPr>
          <p:cNvPr id="6" name="Footer Placeholder 5"/>
          <p:cNvSpPr>
            <a:spLocks noGrp="1"/>
          </p:cNvSpPr>
          <p:nvPr>
            <p:ph type="ftr" sz="quarter" idx="11"/>
          </p:nvPr>
        </p:nvSpPr>
        <p:spPr/>
        <p:txBody>
          <a:bodyPr/>
          <a:lstStyle/>
          <a:p>
            <a:r>
              <a:rPr lang="en-US" dirty="0" smtClean="0"/>
              <a:t>Decoupling Markets</a:t>
            </a:r>
            <a:endParaRPr lang="en-US" dirty="0"/>
          </a:p>
        </p:txBody>
      </p:sp>
      <p:sp>
        <p:nvSpPr>
          <p:cNvPr id="7" name="Slide Number Placeholder 6"/>
          <p:cNvSpPr>
            <a:spLocks noGrp="1"/>
          </p:cNvSpPr>
          <p:nvPr>
            <p:ph type="sldNum" sz="quarter" idx="12"/>
          </p:nvPr>
        </p:nvSpPr>
        <p:spPr/>
        <p:txBody>
          <a:bodyPr/>
          <a:lstStyle/>
          <a:p>
            <a:fld id="{DBE7EDEC-AAFA-4E5C-9AEF-9E0972FA93B3}" type="slidenum">
              <a:rPr lang="en-US" smtClean="0"/>
              <a:t>‹#›</a:t>
            </a:fld>
            <a:endParaRPr lang="en-US" dirty="0"/>
          </a:p>
        </p:txBody>
      </p:sp>
    </p:spTree>
    <p:extLst>
      <p:ext uri="{BB962C8B-B14F-4D97-AF65-F5344CB8AC3E}">
        <p14:creationId xmlns:p14="http://schemas.microsoft.com/office/powerpoint/2010/main" val="3545435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03ABCD-195E-455C-A787-0189C072DBD9}" type="datetime1">
              <a:rPr lang="en-US" smtClean="0"/>
              <a:t>6/6/16</a:t>
            </a:fld>
            <a:endParaRPr lang="en-US" dirty="0"/>
          </a:p>
        </p:txBody>
      </p:sp>
      <p:sp>
        <p:nvSpPr>
          <p:cNvPr id="6" name="Footer Placeholder 5"/>
          <p:cNvSpPr>
            <a:spLocks noGrp="1"/>
          </p:cNvSpPr>
          <p:nvPr>
            <p:ph type="ftr" sz="quarter" idx="11"/>
          </p:nvPr>
        </p:nvSpPr>
        <p:spPr/>
        <p:txBody>
          <a:bodyPr/>
          <a:lstStyle/>
          <a:p>
            <a:r>
              <a:rPr lang="en-US" dirty="0" smtClean="0"/>
              <a:t>Decoupling Markets</a:t>
            </a:r>
            <a:endParaRPr lang="en-US" dirty="0"/>
          </a:p>
        </p:txBody>
      </p:sp>
      <p:sp>
        <p:nvSpPr>
          <p:cNvPr id="7" name="Slide Number Placeholder 6"/>
          <p:cNvSpPr>
            <a:spLocks noGrp="1"/>
          </p:cNvSpPr>
          <p:nvPr>
            <p:ph type="sldNum" sz="quarter" idx="12"/>
          </p:nvPr>
        </p:nvSpPr>
        <p:spPr/>
        <p:txBody>
          <a:bodyPr/>
          <a:lstStyle/>
          <a:p>
            <a:fld id="{DBE7EDEC-AAFA-4E5C-9AEF-9E0972FA93B3}" type="slidenum">
              <a:rPr lang="en-US" smtClean="0"/>
              <a:t>‹#›</a:t>
            </a:fld>
            <a:endParaRPr lang="en-US" dirty="0"/>
          </a:p>
        </p:txBody>
      </p:sp>
    </p:spTree>
    <p:extLst>
      <p:ext uri="{BB962C8B-B14F-4D97-AF65-F5344CB8AC3E}">
        <p14:creationId xmlns:p14="http://schemas.microsoft.com/office/powerpoint/2010/main" val="15095198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4B73ED-80F8-42E2-8EFA-CDD615A1E657}" type="datetime1">
              <a:rPr lang="en-US" smtClean="0"/>
              <a:t>6/6/16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Decoupling Markets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E7EDEC-AAFA-4E5C-9AEF-9E0972FA93B3}" type="slidenum">
              <a:rPr lang="en-US" smtClean="0"/>
              <a:t>‹#›</a:t>
            </a:fld>
            <a:endParaRPr lang="en-US" dirty="0"/>
          </a:p>
        </p:txBody>
      </p:sp>
    </p:spTree>
    <p:extLst>
      <p:ext uri="{BB962C8B-B14F-4D97-AF65-F5344CB8AC3E}">
        <p14:creationId xmlns:p14="http://schemas.microsoft.com/office/powerpoint/2010/main" val="2530097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5.png"/><Relationship Id="rId1" Type="http://schemas.microsoft.com/office/2007/relationships/media" Target="../media/media3.mp4"/><Relationship Id="rId2" Type="http://schemas.openxmlformats.org/officeDocument/2006/relationships/video" Target="../media/media3.mp4"/></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t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t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t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t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t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ti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ti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t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t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ti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ti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ti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t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ti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ti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ti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ti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ti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ti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ti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ti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t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ti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ti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ti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ti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ti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ti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ti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ti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t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ti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ti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ti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tif"/></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tif"/></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ti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tif"/></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ti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t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tif"/></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tif"/></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tif"/></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ti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tif"/></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tif"/></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tif"/></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tif"/></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tif"/></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tif"/></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3.png"/><Relationship Id="rId1" Type="http://schemas.microsoft.com/office/2007/relationships/media" Target="../media/media1.mp4"/><Relationship Id="rId2" Type="http://schemas.openxmlformats.org/officeDocument/2006/relationships/video" Target="../media/media1.mp4"/></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4.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faculty.som.yale.edu/shyamsunder/Research/Experimental%20Economics%20and%20Finance/Presentations%20and%20Working%20Papers/SimpleAgents/SimpleAgents.Mar.20CE.pdf" TargetMode="External"/><Relationship Id="rId3" Type="http://schemas.openxmlformats.org/officeDocument/2006/relationships/hyperlink" Target="http://papers.ssrn.com/sol3/papers.cfm?abstract_id=2478665" TargetMode="Externa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4.png"/><Relationship Id="rId1" Type="http://schemas.microsoft.com/office/2007/relationships/media" Target="../media/media2.mp4"/><Relationship Id="rId2" Type="http://schemas.openxmlformats.org/officeDocument/2006/relationships/video" Target="../media/media2.mp4"/></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1"/>
            <a:ext cx="7772400" cy="1695450"/>
          </a:xfrm>
        </p:spPr>
        <p:txBody>
          <a:bodyPr>
            <a:noAutofit/>
          </a:bodyPr>
          <a:lstStyle/>
          <a:p>
            <a:r>
              <a:rPr lang="en-US" sz="3200" b="1" dirty="0" smtClean="0"/>
              <a:t>Simple Agents, Intelligent Markets</a:t>
            </a:r>
            <a:endParaRPr lang="en-US" sz="2800" dirty="0"/>
          </a:p>
        </p:txBody>
      </p:sp>
      <p:sp>
        <p:nvSpPr>
          <p:cNvPr id="3" name="Subtitle 2"/>
          <p:cNvSpPr>
            <a:spLocks noGrp="1"/>
          </p:cNvSpPr>
          <p:nvPr>
            <p:ph type="subTitle" idx="1"/>
          </p:nvPr>
        </p:nvSpPr>
        <p:spPr/>
        <p:txBody>
          <a:bodyPr>
            <a:normAutofit/>
          </a:bodyPr>
          <a:lstStyle/>
          <a:p>
            <a:r>
              <a:rPr lang="en-US" sz="2800" dirty="0" smtClean="0">
                <a:solidFill>
                  <a:schemeClr val="tx1"/>
                </a:solidFill>
              </a:rPr>
              <a:t>K. Jamal, M. Maier, and S. Sunder</a:t>
            </a:r>
          </a:p>
          <a:p>
            <a:r>
              <a:rPr lang="en-US" sz="3000" dirty="0" smtClean="0">
                <a:solidFill>
                  <a:schemeClr val="tx1"/>
                </a:solidFill>
              </a:rPr>
              <a:t>University of Southern Denmark</a:t>
            </a:r>
          </a:p>
          <a:p>
            <a:r>
              <a:rPr lang="en-US" sz="3000" dirty="0" smtClean="0">
                <a:solidFill>
                  <a:schemeClr val="tx1"/>
                </a:solidFill>
              </a:rPr>
              <a:t>Odense, June 6, 2016</a:t>
            </a:r>
            <a:endParaRPr lang="en-US" sz="2800" dirty="0">
              <a:solidFill>
                <a:schemeClr val="tx1"/>
              </a:solidFill>
            </a:endParaRPr>
          </a:p>
        </p:txBody>
      </p:sp>
    </p:spTree>
    <p:extLst>
      <p:ext uri="{BB962C8B-B14F-4D97-AF65-F5344CB8AC3E}">
        <p14:creationId xmlns:p14="http://schemas.microsoft.com/office/powerpoint/2010/main" val="347987268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Market Behavior 3</a:t>
            </a:r>
            <a:endParaRPr lang="en-US" b="1" dirty="0"/>
          </a:p>
        </p:txBody>
      </p:sp>
      <p:sp>
        <p:nvSpPr>
          <p:cNvPr id="4" name="Date Placeholder 3"/>
          <p:cNvSpPr>
            <a:spLocks noGrp="1"/>
          </p:cNvSpPr>
          <p:nvPr>
            <p:ph type="dt" sz="half" idx="10"/>
          </p:nvPr>
        </p:nvSpPr>
        <p:spPr/>
        <p:txBody>
          <a:bodyPr/>
          <a:lstStyle/>
          <a:p>
            <a:fld id="{2AF56FC3-4F30-4D1F-B6AC-F45F14B9CDA0}"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10</a:t>
            </a:fld>
            <a:endParaRPr lang="en-US" dirty="0"/>
          </a:p>
        </p:txBody>
      </p:sp>
      <p:pic>
        <p:nvPicPr>
          <p:cNvPr id="8" name="Shyam_Capture_big3.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549275" y="1600200"/>
            <a:ext cx="8045450" cy="4525963"/>
          </a:xfrm>
        </p:spPr>
      </p:pic>
    </p:spTree>
    <p:extLst>
      <p:ext uri="{BB962C8B-B14F-4D97-AF65-F5344CB8AC3E}">
        <p14:creationId xmlns:p14="http://schemas.microsoft.com/office/powerpoint/2010/main" val="2335975147"/>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0"/>
            <a:ext cx="5273020" cy="685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6E82D9A7-C95F-4B9D-B615-8816138EEF2B}"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11</a:t>
            </a:fld>
            <a:endParaRPr lang="en-US" dirty="0"/>
          </a:p>
        </p:txBody>
      </p:sp>
    </p:spTree>
    <p:extLst>
      <p:ext uri="{BB962C8B-B14F-4D97-AF65-F5344CB8AC3E}">
        <p14:creationId xmlns:p14="http://schemas.microsoft.com/office/powerpoint/2010/main" val="288563351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Background</a:t>
            </a:r>
            <a:endParaRPr lang="en-US" b="1" dirty="0"/>
          </a:p>
        </p:txBody>
      </p:sp>
      <p:sp>
        <p:nvSpPr>
          <p:cNvPr id="3" name="Content Placeholder 2"/>
          <p:cNvSpPr>
            <a:spLocks noGrp="1"/>
          </p:cNvSpPr>
          <p:nvPr>
            <p:ph idx="1"/>
          </p:nvPr>
        </p:nvSpPr>
        <p:spPr/>
        <p:txBody>
          <a:bodyPr>
            <a:normAutofit/>
          </a:bodyPr>
          <a:lstStyle/>
          <a:p>
            <a:r>
              <a:rPr lang="en-US" dirty="0" smtClean="0"/>
              <a:t>Gode and Sunder (JPE 1993): Combine</a:t>
            </a:r>
          </a:p>
          <a:p>
            <a:pPr lvl="1"/>
            <a:r>
              <a:rPr lang="en-US" dirty="0" smtClean="0"/>
              <a:t>Yields market outcomes approximate predictions of competitive equilibrium</a:t>
            </a:r>
          </a:p>
          <a:p>
            <a:pPr lvl="1"/>
            <a:r>
              <a:rPr lang="en-US" dirty="0" smtClean="0"/>
              <a:t>Allocative efficiency of markets populated by “zero-intelligence” traders is high, and comparable to efficiency of markets populated with profit-motivated human traders</a:t>
            </a:r>
            <a:endParaRPr lang="en-US" dirty="0"/>
          </a:p>
        </p:txBody>
      </p:sp>
      <p:sp>
        <p:nvSpPr>
          <p:cNvPr id="4" name="Date Placeholder 3"/>
          <p:cNvSpPr>
            <a:spLocks noGrp="1"/>
          </p:cNvSpPr>
          <p:nvPr>
            <p:ph type="dt" sz="half" idx="10"/>
          </p:nvPr>
        </p:nvSpPr>
        <p:spPr/>
        <p:txBody>
          <a:bodyPr/>
          <a:lstStyle/>
          <a:p>
            <a:fld id="{0EB1C586-E65F-4616-A2B2-CFADFFC974C9}"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12</a:t>
            </a:fld>
            <a:endParaRPr lang="en-US" dirty="0"/>
          </a:p>
        </p:txBody>
      </p:sp>
    </p:spTree>
    <p:extLst>
      <p:ext uri="{BB962C8B-B14F-4D97-AF65-F5344CB8AC3E}">
        <p14:creationId xmlns:p14="http://schemas.microsoft.com/office/powerpoint/2010/main" val="243953047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Background</a:t>
            </a:r>
            <a:endParaRPr lang="en-US" b="1" dirty="0"/>
          </a:p>
        </p:txBody>
      </p:sp>
      <p:sp>
        <p:nvSpPr>
          <p:cNvPr id="3" name="Content Placeholder 2"/>
          <p:cNvSpPr>
            <a:spLocks noGrp="1"/>
          </p:cNvSpPr>
          <p:nvPr>
            <p:ph idx="1"/>
          </p:nvPr>
        </p:nvSpPr>
        <p:spPr/>
        <p:txBody>
          <a:bodyPr>
            <a:normAutofit/>
          </a:bodyPr>
          <a:lstStyle/>
          <a:p>
            <a:r>
              <a:rPr lang="en-US" dirty="0" smtClean="0"/>
              <a:t>Plott and Sunder (JPE 1982) examined asset markets with uncertain, heterogeneous payoffs, and asymmetric information</a:t>
            </a:r>
          </a:p>
          <a:p>
            <a:r>
              <a:rPr lang="en-US" dirty="0" smtClean="0"/>
              <a:t>In double auction markets information can be disseminated from informed to uninformed traders to yield approximate rational expectations equilibria as measured by prices and allocations</a:t>
            </a:r>
            <a:endParaRPr lang="en-US" dirty="0"/>
          </a:p>
        </p:txBody>
      </p:sp>
      <p:sp>
        <p:nvSpPr>
          <p:cNvPr id="4" name="Date Placeholder 3"/>
          <p:cNvSpPr>
            <a:spLocks noGrp="1"/>
          </p:cNvSpPr>
          <p:nvPr>
            <p:ph type="dt" sz="half" idx="10"/>
          </p:nvPr>
        </p:nvSpPr>
        <p:spPr/>
        <p:txBody>
          <a:bodyPr/>
          <a:lstStyle/>
          <a:p>
            <a:fld id="{BAB1A6D0-A268-4DF6-8C3E-CA5A0E144F7D}"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13</a:t>
            </a:fld>
            <a:endParaRPr lang="en-US" dirty="0"/>
          </a:p>
        </p:txBody>
      </p:sp>
    </p:spTree>
    <p:extLst>
      <p:ext uri="{BB962C8B-B14F-4D97-AF65-F5344CB8AC3E}">
        <p14:creationId xmlns:p14="http://schemas.microsoft.com/office/powerpoint/2010/main" val="110099637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400" dirty="0" smtClean="0"/>
              <a:t>Decoupling Markets</a:t>
            </a:r>
          </a:p>
        </p:txBody>
      </p:sp>
      <p:sp>
        <p:nvSpPr>
          <p:cNvPr id="163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fld id="{22A665D3-3886-4B23-940A-9C5A55A52540}" type="slidenum">
              <a:rPr lang="en-US" sz="1400" smtClean="0"/>
              <a:pPr eaLnBrk="1" hangingPunct="1"/>
              <a:t>14</a:t>
            </a:fld>
            <a:endParaRPr lang="en-US" sz="1400" dirty="0" smtClean="0"/>
          </a:p>
        </p:txBody>
      </p:sp>
      <p:sp>
        <p:nvSpPr>
          <p:cNvPr id="16388" name="Rectangle 2"/>
          <p:cNvSpPr>
            <a:spLocks noGrp="1" noChangeArrowheads="1"/>
          </p:cNvSpPr>
          <p:nvPr>
            <p:ph type="title"/>
          </p:nvPr>
        </p:nvSpPr>
        <p:spPr>
          <a:xfrm>
            <a:off x="609600" y="304800"/>
            <a:ext cx="7772400" cy="990600"/>
          </a:xfrm>
        </p:spPr>
        <p:txBody>
          <a:bodyPr>
            <a:normAutofit/>
          </a:bodyPr>
          <a:lstStyle/>
          <a:p>
            <a:pPr eaLnBrk="1" hangingPunct="1"/>
            <a:r>
              <a:rPr lang="en-US" dirty="0" smtClean="0"/>
              <a:t>Equilibria in an Asset Market</a:t>
            </a:r>
          </a:p>
        </p:txBody>
      </p:sp>
      <p:graphicFrame>
        <p:nvGraphicFramePr>
          <p:cNvPr id="26825" name="Group 201"/>
          <p:cNvGraphicFramePr>
            <a:graphicFrameLocks noGrp="1"/>
          </p:cNvGraphicFramePr>
          <p:nvPr>
            <p:ph type="tbl" idx="1"/>
            <p:extLst>
              <p:ext uri="{D42A27DB-BD31-4B8C-83A1-F6EECF244321}">
                <p14:modId xmlns:p14="http://schemas.microsoft.com/office/powerpoint/2010/main" val="3165768297"/>
              </p:ext>
            </p:extLst>
          </p:nvPr>
        </p:nvGraphicFramePr>
        <p:xfrm>
          <a:off x="381001" y="1143000"/>
          <a:ext cx="8305799" cy="5581770"/>
        </p:xfrm>
        <a:graphic>
          <a:graphicData uri="http://schemas.openxmlformats.org/drawingml/2006/table">
            <a:tbl>
              <a:tblPr/>
              <a:tblGrid>
                <a:gridCol w="2124901"/>
                <a:gridCol w="2413296"/>
                <a:gridCol w="2124899"/>
                <a:gridCol w="1642703"/>
              </a:tblGrid>
              <a:tr h="4494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State X</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State Y</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494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Prob.=0.4</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Prob.=0.6</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77931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Trader Type</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Expected Dividend</a:t>
                      </a: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494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I</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0.4</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0.22</a:t>
                      </a: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5076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II</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0.3</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0.15</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0.21</a:t>
                      </a: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5076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III</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0.125</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0.175</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0.155</a:t>
                      </a: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2196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PI Eq. Price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Asset Holder</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Trader Type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I Informed</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0.22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Trader Type I Uninformed</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12196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RE Eq. Price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Asset Holder</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Trader Type I</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0.175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Trader Type III</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r>
            </a:tbl>
          </a:graphicData>
        </a:graphic>
      </p:graphicFrame>
      <p:sp>
        <p:nvSpPr>
          <p:cNvPr id="2" name="Date Placeholder 1"/>
          <p:cNvSpPr>
            <a:spLocks noGrp="1"/>
          </p:cNvSpPr>
          <p:nvPr>
            <p:ph type="dt" sz="half" idx="10"/>
          </p:nvPr>
        </p:nvSpPr>
        <p:spPr/>
        <p:txBody>
          <a:bodyPr/>
          <a:lstStyle/>
          <a:p>
            <a:pPr>
              <a:defRPr/>
            </a:pPr>
            <a:fld id="{6CC75CE9-B3FD-4903-8F06-C30BE0A0F521}" type="datetime1">
              <a:rPr lang="en-US" smtClean="0"/>
              <a:t>6/6/16</a:t>
            </a:fld>
            <a:endParaRPr lang="en-US" dirty="0"/>
          </a:p>
        </p:txBody>
      </p:sp>
    </p:spTree>
    <p:extLst>
      <p:ext uri="{BB962C8B-B14F-4D97-AF65-F5344CB8AC3E}">
        <p14:creationId xmlns:p14="http://schemas.microsoft.com/office/powerpoint/2010/main" val="89765115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4059" y="0"/>
            <a:ext cx="6957492"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655F1B28-2290-4C26-8AE9-51F6CD029E82}"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15</a:t>
            </a:fld>
            <a:endParaRPr lang="en-US" dirty="0"/>
          </a:p>
        </p:txBody>
      </p:sp>
    </p:spTree>
    <p:extLst>
      <p:ext uri="{BB962C8B-B14F-4D97-AF65-F5344CB8AC3E}">
        <p14:creationId xmlns:p14="http://schemas.microsoft.com/office/powerpoint/2010/main" val="396753343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Present Research Question</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Do the results from markets without uncertainty (Becker, Smith, Gode and Sunder) extend to markets with uncertainty and asymmetric information populated by minimally-intelligent traders?</a:t>
            </a:r>
          </a:p>
          <a:p>
            <a:pPr lvl="1"/>
            <a:r>
              <a:rPr lang="en-US" dirty="0" smtClean="0"/>
              <a:t>Note that profit-motivated human traders converged near RE equilibria in Plott and Sunder (1982) markets</a:t>
            </a:r>
          </a:p>
          <a:p>
            <a:pPr lvl="1"/>
            <a:r>
              <a:rPr lang="en-US" dirty="0" smtClean="0"/>
              <a:t>But we do not know how and why</a:t>
            </a:r>
          </a:p>
          <a:p>
            <a:pPr lvl="1"/>
            <a:r>
              <a:rPr lang="en-US" dirty="0" smtClean="0"/>
              <a:t>Attaining RE equilibria calls for making the right conjectures</a:t>
            </a:r>
          </a:p>
          <a:p>
            <a:pPr lvl="1"/>
            <a:r>
              <a:rPr lang="en-US" dirty="0" smtClean="0"/>
              <a:t>We cannot directly observe human trading strategies</a:t>
            </a:r>
          </a:p>
          <a:p>
            <a:pPr lvl="1"/>
            <a:r>
              <a:rPr lang="en-US" dirty="0" smtClean="0"/>
              <a:t>So we replace human traders by trading algorithms to unpack the aspects of behavior that may be sufficient to yield theoretically derived equilibria </a:t>
            </a:r>
            <a:endParaRPr lang="en-US" dirty="0"/>
          </a:p>
        </p:txBody>
      </p:sp>
      <p:sp>
        <p:nvSpPr>
          <p:cNvPr id="4" name="Date Placeholder 3"/>
          <p:cNvSpPr>
            <a:spLocks noGrp="1"/>
          </p:cNvSpPr>
          <p:nvPr>
            <p:ph type="dt" sz="half" idx="10"/>
          </p:nvPr>
        </p:nvSpPr>
        <p:spPr/>
        <p:txBody>
          <a:bodyPr/>
          <a:lstStyle/>
          <a:p>
            <a:fld id="{C7879080-F508-4D40-8EFA-D7667717B30A}"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16</a:t>
            </a:fld>
            <a:endParaRPr lang="en-US" dirty="0"/>
          </a:p>
        </p:txBody>
      </p:sp>
    </p:spTree>
    <p:extLst>
      <p:ext uri="{BB962C8B-B14F-4D97-AF65-F5344CB8AC3E}">
        <p14:creationId xmlns:p14="http://schemas.microsoft.com/office/powerpoint/2010/main" val="303179519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Design of Algorithmic Traders</a:t>
            </a:r>
            <a:endParaRPr lang="en-US" b="1" dirty="0"/>
          </a:p>
        </p:txBody>
      </p:sp>
      <p:sp>
        <p:nvSpPr>
          <p:cNvPr id="3" name="Content Placeholder 2"/>
          <p:cNvSpPr>
            <a:spLocks noGrp="1"/>
          </p:cNvSpPr>
          <p:nvPr>
            <p:ph idx="1"/>
          </p:nvPr>
        </p:nvSpPr>
        <p:spPr/>
        <p:txBody>
          <a:bodyPr>
            <a:normAutofit/>
          </a:bodyPr>
          <a:lstStyle/>
          <a:p>
            <a:r>
              <a:rPr lang="en-US" dirty="0" smtClean="0"/>
              <a:t>Populate double auctions with simple algorithmic traders with two characteristics</a:t>
            </a:r>
          </a:p>
          <a:p>
            <a:pPr lvl="1"/>
            <a:r>
              <a:rPr lang="en-US" dirty="0" smtClean="0"/>
              <a:t>Means-end heuristic to adjust their aspiration levels</a:t>
            </a:r>
          </a:p>
          <a:p>
            <a:pPr lvl="1"/>
            <a:r>
              <a:rPr lang="en-US" dirty="0" smtClean="0"/>
              <a:t>Zero-intelligence bids and offers relative to the current aspiration levels</a:t>
            </a:r>
          </a:p>
        </p:txBody>
      </p:sp>
      <p:sp>
        <p:nvSpPr>
          <p:cNvPr id="4" name="Date Placeholder 3"/>
          <p:cNvSpPr>
            <a:spLocks noGrp="1"/>
          </p:cNvSpPr>
          <p:nvPr>
            <p:ph type="dt" sz="half" idx="10"/>
          </p:nvPr>
        </p:nvSpPr>
        <p:spPr/>
        <p:txBody>
          <a:bodyPr/>
          <a:lstStyle/>
          <a:p>
            <a:fld id="{464CB9C1-6369-49FE-91C7-00B7B9F9EB8E}"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17</a:t>
            </a:fld>
            <a:endParaRPr lang="en-US" dirty="0"/>
          </a:p>
        </p:txBody>
      </p:sp>
    </p:spTree>
    <p:extLst>
      <p:ext uri="{BB962C8B-B14F-4D97-AF65-F5344CB8AC3E}">
        <p14:creationId xmlns:p14="http://schemas.microsoft.com/office/powerpoint/2010/main" val="237563370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Means-End Heuristic</a:t>
            </a:r>
            <a:endParaRPr lang="en-US" dirty="0"/>
          </a:p>
        </p:txBody>
      </p:sp>
      <p:sp>
        <p:nvSpPr>
          <p:cNvPr id="3" name="Content Placeholder 2"/>
          <p:cNvSpPr>
            <a:spLocks noGrp="1"/>
          </p:cNvSpPr>
          <p:nvPr>
            <p:ph idx="1"/>
          </p:nvPr>
        </p:nvSpPr>
        <p:spPr/>
        <p:txBody>
          <a:bodyPr>
            <a:normAutofit fontScale="92500" lnSpcReduction="20000"/>
          </a:bodyPr>
          <a:lstStyle/>
          <a:p>
            <a:r>
              <a:rPr lang="en-US" sz="2800" dirty="0" smtClean="0"/>
              <a:t>Use Newell and Simon (The Simulation of Human Thought, 1959) </a:t>
            </a:r>
          </a:p>
          <a:p>
            <a:pPr lvl="1"/>
            <a:r>
              <a:rPr lang="en-US" sz="2400" dirty="0" smtClean="0"/>
              <a:t>Given a current state and a goal state, an action is chosen which will reduce the </a:t>
            </a:r>
            <a:r>
              <a:rPr lang="en-US" sz="2400" i="1" dirty="0" smtClean="0"/>
              <a:t>difference</a:t>
            </a:r>
            <a:r>
              <a:rPr lang="en-US" sz="2400" dirty="0" smtClean="0"/>
              <a:t> between the two. The action is performed on the current state to produce a new state, and the process is recursively applied to this new state and the goal state</a:t>
            </a:r>
            <a:endParaRPr lang="en-US" sz="3600" dirty="0" smtClean="0"/>
          </a:p>
          <a:p>
            <a:r>
              <a:rPr lang="en-US" sz="2800" dirty="0"/>
              <a:t>Initial aspiration</a:t>
            </a:r>
          </a:p>
          <a:p>
            <a:pPr lvl="1"/>
            <a:r>
              <a:rPr lang="en-US" sz="2400" dirty="0" smtClean="0"/>
              <a:t>For the uninformed: expected payoff</a:t>
            </a:r>
          </a:p>
          <a:p>
            <a:pPr lvl="1"/>
            <a:r>
              <a:rPr lang="en-US" sz="2400" dirty="0" smtClean="0"/>
              <a:t>For the informed: pay off under the known state</a:t>
            </a:r>
          </a:p>
          <a:p>
            <a:r>
              <a:rPr lang="en-US" sz="2800" dirty="0"/>
              <a:t>Adjustment of aspiration levels with </a:t>
            </a:r>
            <a:r>
              <a:rPr lang="en-US" sz="2800" dirty="0" smtClean="0"/>
              <a:t>each observed price P(t) using parameter </a:t>
            </a:r>
            <a:r>
              <a:rPr lang="el-GR" sz="2800" dirty="0" smtClean="0"/>
              <a:t>α</a:t>
            </a:r>
            <a:r>
              <a:rPr lang="en-US" sz="2800" dirty="0" smtClean="0"/>
              <a:t> ~U(0.05, 0.5)</a:t>
            </a:r>
            <a:endParaRPr lang="en-US" sz="2800" dirty="0"/>
          </a:p>
          <a:p>
            <a:pPr lvl="1"/>
            <a:r>
              <a:rPr lang="en-US" sz="2400" dirty="0" smtClean="0"/>
              <a:t>ASP </a:t>
            </a:r>
            <a:r>
              <a:rPr lang="en-US" sz="2400" dirty="0"/>
              <a:t>(t+1) = (1-</a:t>
            </a:r>
            <a:r>
              <a:rPr lang="el-GR" sz="2400" dirty="0"/>
              <a:t>α</a:t>
            </a:r>
            <a:r>
              <a:rPr lang="en-US" sz="2400" dirty="0"/>
              <a:t>) </a:t>
            </a:r>
            <a:r>
              <a:rPr lang="en-US" sz="2400" dirty="0" smtClean="0"/>
              <a:t>ASP </a:t>
            </a:r>
            <a:r>
              <a:rPr lang="en-US" sz="2400" dirty="0"/>
              <a:t>(t) + </a:t>
            </a:r>
            <a:r>
              <a:rPr lang="el-GR" sz="2400" dirty="0"/>
              <a:t>α</a:t>
            </a:r>
            <a:r>
              <a:rPr lang="en-US" sz="2400" dirty="0"/>
              <a:t> P(t)</a:t>
            </a:r>
          </a:p>
          <a:p>
            <a:pPr lvl="1"/>
            <a:endParaRPr lang="en-US" dirty="0" smtClean="0"/>
          </a:p>
        </p:txBody>
      </p:sp>
      <p:sp>
        <p:nvSpPr>
          <p:cNvPr id="4" name="Date Placeholder 3"/>
          <p:cNvSpPr>
            <a:spLocks noGrp="1"/>
          </p:cNvSpPr>
          <p:nvPr>
            <p:ph type="dt" sz="half" idx="10"/>
          </p:nvPr>
        </p:nvSpPr>
        <p:spPr/>
        <p:txBody>
          <a:bodyPr/>
          <a:lstStyle/>
          <a:p>
            <a:fld id="{C4E809E8-5390-42EE-B229-8AAB9847ACF4}"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18</a:t>
            </a:fld>
            <a:endParaRPr lang="en-US" dirty="0"/>
          </a:p>
        </p:txBody>
      </p:sp>
    </p:spTree>
    <p:extLst>
      <p:ext uri="{BB962C8B-B14F-4D97-AF65-F5344CB8AC3E}">
        <p14:creationId xmlns:p14="http://schemas.microsoft.com/office/powerpoint/2010/main" val="24427886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Zero-Intelligence Bids and Offers</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Bids: 	~ U(0, ASP)</a:t>
            </a:r>
          </a:p>
          <a:p>
            <a:r>
              <a:rPr lang="en-US" dirty="0" smtClean="0"/>
              <a:t>Offers:	~U(ASP, 1)</a:t>
            </a:r>
          </a:p>
          <a:p>
            <a:endParaRPr lang="en-US" dirty="0"/>
          </a:p>
          <a:p>
            <a:r>
              <a:rPr lang="en-US" dirty="0" smtClean="0"/>
              <a:t>Double Auction Rule</a:t>
            </a:r>
          </a:p>
          <a:p>
            <a:pPr lvl="1"/>
            <a:r>
              <a:rPr lang="en-US" dirty="0" smtClean="0"/>
              <a:t>At the start of each period</a:t>
            </a:r>
          </a:p>
          <a:p>
            <a:pPr lvl="1"/>
            <a:r>
              <a:rPr lang="en-US" dirty="0" smtClean="0"/>
              <a:t>Set current bid = 0, and current ask = 1</a:t>
            </a:r>
          </a:p>
          <a:p>
            <a:pPr lvl="1"/>
            <a:r>
              <a:rPr lang="en-US" dirty="0" smtClean="0"/>
              <a:t>A higher bid replaces current bid, and a lower ask replaces current ask</a:t>
            </a:r>
          </a:p>
          <a:p>
            <a:pPr lvl="1"/>
            <a:r>
              <a:rPr lang="en-US" dirty="0" smtClean="0"/>
              <a:t>As soon as a current bid equals or exceeds current ask, a transaction is recorded at the bid/ask submitted first</a:t>
            </a:r>
            <a:endParaRPr lang="en-US" dirty="0"/>
          </a:p>
        </p:txBody>
      </p:sp>
      <p:sp>
        <p:nvSpPr>
          <p:cNvPr id="4" name="Date Placeholder 3"/>
          <p:cNvSpPr>
            <a:spLocks noGrp="1"/>
          </p:cNvSpPr>
          <p:nvPr>
            <p:ph type="dt" sz="half" idx="10"/>
          </p:nvPr>
        </p:nvSpPr>
        <p:spPr/>
        <p:txBody>
          <a:bodyPr/>
          <a:lstStyle/>
          <a:p>
            <a:fld id="{46DFF3DE-1091-488A-96EE-A8487F1C13F2}"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19</a:t>
            </a:fld>
            <a:endParaRPr lang="en-US" dirty="0"/>
          </a:p>
        </p:txBody>
      </p:sp>
    </p:spTree>
    <p:extLst>
      <p:ext uri="{BB962C8B-B14F-4D97-AF65-F5344CB8AC3E}">
        <p14:creationId xmlns:p14="http://schemas.microsoft.com/office/powerpoint/2010/main" val="419911332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 Overview</a:t>
            </a:r>
            <a:endParaRPr lang="en-US" b="1" dirty="0"/>
          </a:p>
        </p:txBody>
      </p:sp>
      <p:sp>
        <p:nvSpPr>
          <p:cNvPr id="3" name="Content Placeholder 2"/>
          <p:cNvSpPr>
            <a:spLocks noGrp="1"/>
          </p:cNvSpPr>
          <p:nvPr>
            <p:ph idx="1"/>
          </p:nvPr>
        </p:nvSpPr>
        <p:spPr/>
        <p:txBody>
          <a:bodyPr>
            <a:normAutofit fontScale="70000" lnSpcReduction="20000"/>
          </a:bodyPr>
          <a:lstStyle/>
          <a:p>
            <a:r>
              <a:rPr lang="en-US" b="1" dirty="0" smtClean="0"/>
              <a:t>Background</a:t>
            </a:r>
            <a:r>
              <a:rPr lang="en-US" dirty="0" smtClean="0"/>
              <a:t>: How did we get here?</a:t>
            </a:r>
          </a:p>
          <a:p>
            <a:r>
              <a:rPr lang="en-US" b="1" dirty="0" smtClean="0"/>
              <a:t>Research question</a:t>
            </a:r>
            <a:r>
              <a:rPr lang="en-US" dirty="0" smtClean="0"/>
              <a:t>: Can simple boundedly-rational  individual behavior yield market outcomes theoretically derived from assuming complex optimization and advanced cognition?  </a:t>
            </a:r>
          </a:p>
          <a:p>
            <a:r>
              <a:rPr lang="en-US" b="1" dirty="0" smtClean="0"/>
              <a:t>Design</a:t>
            </a:r>
            <a:r>
              <a:rPr lang="en-US" dirty="0" smtClean="0"/>
              <a:t>: combine Newell-Simon means-end heuristic with Gode-Sunder zero-intelligence in trading algorithm</a:t>
            </a:r>
          </a:p>
          <a:p>
            <a:r>
              <a:rPr lang="en-US" b="1" dirty="0" smtClean="0"/>
              <a:t>Results</a:t>
            </a:r>
            <a:r>
              <a:rPr lang="en-US" dirty="0" smtClean="0"/>
              <a:t>: Minimally intelligent individual trading algorithm yields market outcomes approximating rational expectations equilibria (also achieved in markets with profit motivated human traders)  </a:t>
            </a:r>
          </a:p>
          <a:p>
            <a:r>
              <a:rPr lang="en-US" b="1" dirty="0" smtClean="0"/>
              <a:t>Conclusions</a:t>
            </a:r>
            <a:r>
              <a:rPr lang="en-US" dirty="0" smtClean="0"/>
              <a:t>: Tight coupling between the properties of market institutions and the properties of individual agents who populate them is not necessary</a:t>
            </a:r>
          </a:p>
          <a:p>
            <a:r>
              <a:rPr lang="en-US" b="1" dirty="0" smtClean="0"/>
              <a:t>Conjecture: </a:t>
            </a:r>
            <a:r>
              <a:rPr lang="en-US" dirty="0" smtClean="0"/>
              <a:t>The result may be generalizable to a broader set of socio-economic-political organizations</a:t>
            </a:r>
            <a:endParaRPr lang="en-US" b="1" dirty="0"/>
          </a:p>
        </p:txBody>
      </p:sp>
      <p:sp>
        <p:nvSpPr>
          <p:cNvPr id="4" name="Date Placeholder 3"/>
          <p:cNvSpPr>
            <a:spLocks noGrp="1"/>
          </p:cNvSpPr>
          <p:nvPr>
            <p:ph type="dt" sz="half" idx="10"/>
          </p:nvPr>
        </p:nvSpPr>
        <p:spPr/>
        <p:txBody>
          <a:bodyPr/>
          <a:lstStyle/>
          <a:p>
            <a:fld id="{5FA635BA-0D54-493C-B970-B14A506A56B9}"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2</a:t>
            </a:fld>
            <a:endParaRPr lang="en-US" dirty="0"/>
          </a:p>
        </p:txBody>
      </p:sp>
    </p:spTree>
    <p:extLst>
      <p:ext uri="{BB962C8B-B14F-4D97-AF65-F5344CB8AC3E}">
        <p14:creationId xmlns:p14="http://schemas.microsoft.com/office/powerpoint/2010/main" val="207463765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143000"/>
          </a:xfrm>
        </p:spPr>
        <p:txBody>
          <a:bodyPr/>
          <a:lstStyle/>
          <a:p>
            <a:r>
              <a:rPr lang="en-US" dirty="0" smtClean="0"/>
              <a:t>Algorithmic Flow</a:t>
            </a:r>
            <a:endParaRPr lang="en-US" dirty="0"/>
          </a:p>
        </p:txBody>
      </p:sp>
      <p:grpSp>
        <p:nvGrpSpPr>
          <p:cNvPr id="36" name="Group 35"/>
          <p:cNvGrpSpPr/>
          <p:nvPr/>
        </p:nvGrpSpPr>
        <p:grpSpPr>
          <a:xfrm>
            <a:off x="685800" y="2133600"/>
            <a:ext cx="7848600" cy="3505200"/>
            <a:chOff x="609600" y="2209800"/>
            <a:chExt cx="7848600" cy="3505200"/>
          </a:xfrm>
        </p:grpSpPr>
        <p:grpSp>
          <p:nvGrpSpPr>
            <p:cNvPr id="34" name="Group 33"/>
            <p:cNvGrpSpPr/>
            <p:nvPr/>
          </p:nvGrpSpPr>
          <p:grpSpPr>
            <a:xfrm>
              <a:off x="609600" y="2209800"/>
              <a:ext cx="7848600" cy="3505200"/>
              <a:chOff x="533400" y="1752600"/>
              <a:chExt cx="7848600" cy="3505200"/>
            </a:xfrm>
          </p:grpSpPr>
          <p:sp>
            <p:nvSpPr>
              <p:cNvPr id="5" name="Rectangle 4"/>
              <p:cNvSpPr/>
              <p:nvPr/>
            </p:nvSpPr>
            <p:spPr>
              <a:xfrm>
                <a:off x="533400" y="3417332"/>
                <a:ext cx="2438400" cy="18404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At time = 0</a:t>
                </a:r>
                <a:r>
                  <a:rPr lang="en-CA" dirty="0">
                    <a:solidFill>
                      <a:schemeClr val="tx1"/>
                    </a:solidFill>
                  </a:rPr>
                  <a:t/>
                </a:r>
                <a:br>
                  <a:rPr lang="en-CA" dirty="0">
                    <a:solidFill>
                      <a:schemeClr val="tx1"/>
                    </a:solidFill>
                  </a:rPr>
                </a:br>
                <a:r>
                  <a:rPr lang="en-CA" dirty="0" smtClean="0">
                    <a:solidFill>
                      <a:schemeClr val="tx1"/>
                    </a:solidFill>
                  </a:rPr>
                  <a:t>Set CAL = Expected Value of Dividend for the trader</a:t>
                </a:r>
              </a:p>
              <a:p>
                <a:pPr algn="ctr"/>
                <a:r>
                  <a:rPr lang="fr-CA" i="1" dirty="0" smtClean="0">
                    <a:solidFill>
                      <a:schemeClr val="tx1"/>
                    </a:solidFill>
                  </a:rPr>
                  <a:t>CAL</a:t>
                </a:r>
                <a:r>
                  <a:rPr lang="fr-CA" i="1" baseline="-25000" dirty="0" smtClean="0">
                    <a:solidFill>
                      <a:schemeClr val="tx1"/>
                    </a:solidFill>
                  </a:rPr>
                  <a:t>i</a:t>
                </a:r>
                <a:r>
                  <a:rPr lang="fr-CA" dirty="0" smtClean="0">
                    <a:solidFill>
                      <a:schemeClr val="tx1"/>
                    </a:solidFill>
                  </a:rPr>
                  <a:t> = Pr(</a:t>
                </a:r>
                <a:r>
                  <a:rPr lang="fr-CA" i="1" dirty="0" smtClean="0">
                    <a:solidFill>
                      <a:schemeClr val="tx1"/>
                    </a:solidFill>
                  </a:rPr>
                  <a:t>X</a:t>
                </a:r>
                <a:r>
                  <a:rPr lang="fr-CA" dirty="0" smtClean="0">
                    <a:solidFill>
                      <a:schemeClr val="tx1"/>
                    </a:solidFill>
                  </a:rPr>
                  <a:t>) * (</a:t>
                </a:r>
                <a:r>
                  <a:rPr lang="fr-CA" i="1" dirty="0" smtClean="0">
                    <a:solidFill>
                      <a:schemeClr val="tx1"/>
                    </a:solidFill>
                  </a:rPr>
                  <a:t>DX</a:t>
                </a:r>
                <a:r>
                  <a:rPr lang="fr-CA" i="1" baseline="-25000" dirty="0" smtClean="0">
                    <a:solidFill>
                      <a:schemeClr val="tx1"/>
                    </a:solidFill>
                  </a:rPr>
                  <a:t>i</a:t>
                </a:r>
                <a:r>
                  <a:rPr lang="fr-CA" dirty="0" smtClean="0">
                    <a:solidFill>
                      <a:schemeClr val="tx1"/>
                    </a:solidFill>
                  </a:rPr>
                  <a:t>)  + Pr(</a:t>
                </a:r>
                <a:r>
                  <a:rPr lang="fr-CA" i="1" dirty="0" smtClean="0">
                    <a:solidFill>
                      <a:schemeClr val="tx1"/>
                    </a:solidFill>
                  </a:rPr>
                  <a:t>Y</a:t>
                </a:r>
                <a:r>
                  <a:rPr lang="fr-CA" dirty="0" smtClean="0">
                    <a:solidFill>
                      <a:schemeClr val="tx1"/>
                    </a:solidFill>
                  </a:rPr>
                  <a:t>) * (</a:t>
                </a:r>
                <a:r>
                  <a:rPr lang="fr-CA" i="1" dirty="0" smtClean="0">
                    <a:solidFill>
                      <a:schemeClr val="tx1"/>
                    </a:solidFill>
                  </a:rPr>
                  <a:t>DY</a:t>
                </a:r>
                <a:r>
                  <a:rPr lang="fr-CA" i="1" baseline="-25000" dirty="0" smtClean="0">
                    <a:solidFill>
                      <a:schemeClr val="tx1"/>
                    </a:solidFill>
                  </a:rPr>
                  <a:t>i</a:t>
                </a:r>
                <a:r>
                  <a:rPr lang="fr-CA" dirty="0" smtClean="0">
                    <a:solidFill>
                      <a:schemeClr val="tx1"/>
                    </a:solidFill>
                  </a:rPr>
                  <a:t>) </a:t>
                </a:r>
                <a:endParaRPr lang="en-US" dirty="0">
                  <a:solidFill>
                    <a:schemeClr val="tx1"/>
                  </a:solidFill>
                </a:endParaRPr>
              </a:p>
            </p:txBody>
          </p:sp>
          <p:sp>
            <p:nvSpPr>
              <p:cNvPr id="6" name="Rectangle 5"/>
              <p:cNvSpPr/>
              <p:nvPr/>
            </p:nvSpPr>
            <p:spPr>
              <a:xfrm>
                <a:off x="3505200" y="3581400"/>
                <a:ext cx="1371600" cy="1524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
                </a:r>
                <a:br>
                  <a:rPr lang="en-CA" dirty="0">
                    <a:solidFill>
                      <a:schemeClr val="tx1"/>
                    </a:solidFill>
                  </a:rPr>
                </a:br>
                <a:r>
                  <a:rPr lang="en-CA" dirty="0" smtClean="0">
                    <a:solidFill>
                      <a:schemeClr val="tx1"/>
                    </a:solidFill>
                  </a:rPr>
                  <a:t>Transaction Price Observed (p</a:t>
                </a:r>
                <a:r>
                  <a:rPr lang="en-CA" baseline="-25000" dirty="0" smtClean="0">
                    <a:solidFill>
                      <a:schemeClr val="tx1"/>
                    </a:solidFill>
                  </a:rPr>
                  <a:t>t</a:t>
                </a:r>
                <a:r>
                  <a:rPr lang="en-CA" dirty="0" smtClean="0">
                    <a:solidFill>
                      <a:schemeClr val="tx1"/>
                    </a:solidFill>
                  </a:rPr>
                  <a:t>)</a:t>
                </a:r>
                <a:endParaRPr lang="en-US" dirty="0">
                  <a:solidFill>
                    <a:schemeClr val="tx1"/>
                  </a:solidFill>
                </a:endParaRPr>
              </a:p>
            </p:txBody>
          </p:sp>
          <p:sp>
            <p:nvSpPr>
              <p:cNvPr id="7" name="Rectangle 6"/>
              <p:cNvSpPr/>
              <p:nvPr/>
            </p:nvSpPr>
            <p:spPr>
              <a:xfrm>
                <a:off x="5562600" y="3581400"/>
                <a:ext cx="2819400" cy="1524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After each transaction</a:t>
                </a:r>
                <a:r>
                  <a:rPr lang="en-CA" dirty="0">
                    <a:solidFill>
                      <a:schemeClr val="tx1"/>
                    </a:solidFill>
                  </a:rPr>
                  <a:t/>
                </a:r>
                <a:br>
                  <a:rPr lang="en-CA" dirty="0">
                    <a:solidFill>
                      <a:schemeClr val="tx1"/>
                    </a:solidFill>
                  </a:rPr>
                </a:br>
                <a:r>
                  <a:rPr lang="en-CA" dirty="0" smtClean="0">
                    <a:solidFill>
                      <a:schemeClr val="tx1"/>
                    </a:solidFill>
                  </a:rPr>
                  <a:t>CAL Updated Based on Prior CAL and Observed Transaction Price</a:t>
                </a:r>
              </a:p>
              <a:p>
                <a:pPr algn="ctr"/>
                <a:r>
                  <a:rPr lang="fr-CA" i="1" dirty="0" smtClean="0">
                    <a:solidFill>
                      <a:schemeClr val="tx1"/>
                    </a:solidFill>
                  </a:rPr>
                  <a:t>CAL</a:t>
                </a:r>
                <a:r>
                  <a:rPr lang="fr-CA" i="1" baseline="-25000" dirty="0" smtClean="0">
                    <a:solidFill>
                      <a:schemeClr val="tx1"/>
                    </a:solidFill>
                  </a:rPr>
                  <a:t> t+1</a:t>
                </a:r>
                <a:r>
                  <a:rPr lang="fr-CA" dirty="0" smtClean="0">
                    <a:solidFill>
                      <a:schemeClr val="tx1"/>
                    </a:solidFill>
                  </a:rPr>
                  <a:t> = (</a:t>
                </a:r>
                <a:r>
                  <a:rPr lang="fr-CA" i="1" dirty="0" smtClean="0">
                    <a:solidFill>
                      <a:schemeClr val="tx1"/>
                    </a:solidFill>
                  </a:rPr>
                  <a:t>1-</a:t>
                </a:r>
                <a:r>
                  <a:rPr lang="en-US" i="1" dirty="0" smtClean="0">
                    <a:solidFill>
                      <a:schemeClr val="tx1"/>
                    </a:solidFill>
                    <a:sym typeface="Symbol"/>
                  </a:rPr>
                  <a:t></a:t>
                </a:r>
                <a:r>
                  <a:rPr lang="fr-CA" dirty="0" smtClean="0">
                    <a:solidFill>
                      <a:schemeClr val="tx1"/>
                    </a:solidFill>
                  </a:rPr>
                  <a:t>) (</a:t>
                </a:r>
                <a:r>
                  <a:rPr lang="fr-CA" i="1" dirty="0" smtClean="0">
                    <a:solidFill>
                      <a:schemeClr val="tx1"/>
                    </a:solidFill>
                  </a:rPr>
                  <a:t>CAL</a:t>
                </a:r>
                <a:r>
                  <a:rPr lang="fr-CA" i="1" baseline="-25000" dirty="0" smtClean="0">
                    <a:solidFill>
                      <a:schemeClr val="tx1"/>
                    </a:solidFill>
                  </a:rPr>
                  <a:t> t</a:t>
                </a:r>
                <a:r>
                  <a:rPr lang="fr-CA" dirty="0" smtClean="0">
                    <a:solidFill>
                      <a:schemeClr val="tx1"/>
                    </a:solidFill>
                  </a:rPr>
                  <a:t>) + (</a:t>
                </a:r>
                <a:r>
                  <a:rPr lang="en-US" i="1" dirty="0" smtClean="0">
                    <a:solidFill>
                      <a:schemeClr val="tx1"/>
                    </a:solidFill>
                    <a:sym typeface="Symbol"/>
                  </a:rPr>
                  <a:t></a:t>
                </a:r>
                <a:r>
                  <a:rPr lang="fr-CA" dirty="0" smtClean="0">
                    <a:solidFill>
                      <a:schemeClr val="tx1"/>
                    </a:solidFill>
                  </a:rPr>
                  <a:t> P</a:t>
                </a:r>
                <a:r>
                  <a:rPr lang="fr-CA" baseline="-25000" dirty="0" smtClean="0">
                    <a:solidFill>
                      <a:schemeClr val="tx1"/>
                    </a:solidFill>
                  </a:rPr>
                  <a:t>t</a:t>
                </a:r>
                <a:r>
                  <a:rPr lang="fr-CA" dirty="0" smtClean="0">
                    <a:solidFill>
                      <a:schemeClr val="tx1"/>
                    </a:solidFill>
                  </a:rPr>
                  <a:t>)</a:t>
                </a:r>
                <a:endParaRPr lang="en-US" dirty="0">
                  <a:solidFill>
                    <a:schemeClr val="tx1"/>
                  </a:solidFill>
                </a:endParaRPr>
              </a:p>
            </p:txBody>
          </p:sp>
          <p:sp>
            <p:nvSpPr>
              <p:cNvPr id="8" name="Flowchart: Decision 7"/>
              <p:cNvSpPr/>
              <p:nvPr/>
            </p:nvSpPr>
            <p:spPr>
              <a:xfrm>
                <a:off x="914400" y="1828800"/>
                <a:ext cx="1676400" cy="9906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Inside Trader</a:t>
                </a:r>
                <a:endParaRPr lang="en-US" dirty="0">
                  <a:solidFill>
                    <a:schemeClr val="tx1"/>
                  </a:solidFill>
                </a:endParaRPr>
              </a:p>
            </p:txBody>
          </p:sp>
          <p:cxnSp>
            <p:nvCxnSpPr>
              <p:cNvPr id="10" name="Straight Arrow Connector 9"/>
              <p:cNvCxnSpPr>
                <a:stCxn id="8" idx="2"/>
                <a:endCxn id="5" idx="0"/>
              </p:cNvCxnSpPr>
              <p:nvPr/>
            </p:nvCxnSpPr>
            <p:spPr>
              <a:xfrm>
                <a:off x="1752600" y="2819400"/>
                <a:ext cx="0" cy="5979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828800" y="2933700"/>
                <a:ext cx="455574" cy="369332"/>
              </a:xfrm>
              <a:prstGeom prst="rect">
                <a:avLst/>
              </a:prstGeom>
              <a:noFill/>
            </p:spPr>
            <p:txBody>
              <a:bodyPr wrap="none" rtlCol="0">
                <a:spAutoFit/>
              </a:bodyPr>
              <a:lstStyle/>
              <a:p>
                <a:r>
                  <a:rPr lang="en-CA" dirty="0" smtClean="0"/>
                  <a:t>No</a:t>
                </a:r>
                <a:endParaRPr lang="en-US" dirty="0"/>
              </a:p>
            </p:txBody>
          </p:sp>
          <p:sp>
            <p:nvSpPr>
              <p:cNvPr id="15" name="Rectangle 14"/>
              <p:cNvSpPr/>
              <p:nvPr/>
            </p:nvSpPr>
            <p:spPr>
              <a:xfrm>
                <a:off x="3505200" y="1752600"/>
                <a:ext cx="1714500" cy="1143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
                </a:r>
                <a:br>
                  <a:rPr lang="en-CA" dirty="0">
                    <a:solidFill>
                      <a:schemeClr val="tx1"/>
                    </a:solidFill>
                  </a:rPr>
                </a:br>
                <a:r>
                  <a:rPr lang="en-CA" dirty="0" smtClean="0">
                    <a:solidFill>
                      <a:schemeClr val="tx1"/>
                    </a:solidFill>
                  </a:rPr>
                  <a:t>Set CAL = its dividend for the realized state</a:t>
                </a:r>
                <a:endParaRPr lang="en-US" dirty="0">
                  <a:solidFill>
                    <a:schemeClr val="tx1"/>
                  </a:solidFill>
                </a:endParaRPr>
              </a:p>
            </p:txBody>
          </p:sp>
          <p:cxnSp>
            <p:nvCxnSpPr>
              <p:cNvPr id="17" name="Straight Arrow Connector 16"/>
              <p:cNvCxnSpPr>
                <a:stCxn id="8" idx="3"/>
                <a:endCxn id="15" idx="1"/>
              </p:cNvCxnSpPr>
              <p:nvPr/>
            </p:nvCxnSpPr>
            <p:spPr>
              <a:xfrm>
                <a:off x="2590800" y="2324100"/>
                <a:ext cx="914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5" idx="3"/>
                <a:endCxn id="6" idx="1"/>
              </p:cNvCxnSpPr>
              <p:nvPr/>
            </p:nvCxnSpPr>
            <p:spPr>
              <a:xfrm>
                <a:off x="2971800" y="4337566"/>
                <a:ext cx="533400" cy="58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6" idx="3"/>
                <a:endCxn id="7" idx="1"/>
              </p:cNvCxnSpPr>
              <p:nvPr/>
            </p:nvCxnSpPr>
            <p:spPr>
              <a:xfrm>
                <a:off x="4876800" y="4343400"/>
                <a:ext cx="685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7" idx="2"/>
                <a:endCxn id="6" idx="2"/>
              </p:cNvCxnSpPr>
              <p:nvPr/>
            </p:nvCxnSpPr>
            <p:spPr>
              <a:xfrm rot="5400000">
                <a:off x="5581650" y="3714750"/>
                <a:ext cx="12700" cy="2781300"/>
              </a:xfrm>
              <a:prstGeom prst="bentConnector3">
                <a:avLst>
                  <a:gd name="adj1" fmla="val 1800000"/>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5" name="TextBox 34"/>
            <p:cNvSpPr txBox="1"/>
            <p:nvPr/>
          </p:nvSpPr>
          <p:spPr>
            <a:xfrm>
              <a:off x="2895600" y="2438400"/>
              <a:ext cx="485518" cy="369332"/>
            </a:xfrm>
            <a:prstGeom prst="rect">
              <a:avLst/>
            </a:prstGeom>
            <a:noFill/>
          </p:spPr>
          <p:txBody>
            <a:bodyPr wrap="none" rtlCol="0">
              <a:spAutoFit/>
            </a:bodyPr>
            <a:lstStyle/>
            <a:p>
              <a:r>
                <a:rPr lang="en-CA" dirty="0" smtClean="0"/>
                <a:t>Yes</a:t>
              </a:r>
              <a:endParaRPr lang="en-US" dirty="0"/>
            </a:p>
          </p:txBody>
        </p:sp>
      </p:grpSp>
    </p:spTree>
    <p:extLst>
      <p:ext uri="{BB962C8B-B14F-4D97-AF65-F5344CB8AC3E}">
        <p14:creationId xmlns:p14="http://schemas.microsoft.com/office/powerpoint/2010/main" val="105535040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8638309" y="2667305"/>
            <a:ext cx="457200" cy="276999"/>
          </a:xfrm>
          <a:prstGeom prst="rect">
            <a:avLst/>
          </a:prstGeom>
          <a:noFill/>
        </p:spPr>
        <p:txBody>
          <a:bodyPr wrap="square" rtlCol="0">
            <a:spAutoFit/>
          </a:bodyPr>
          <a:lstStyle/>
          <a:p>
            <a:r>
              <a:rPr lang="en-CA" sz="1200" dirty="0" smtClean="0"/>
              <a:t>No</a:t>
            </a:r>
            <a:endParaRPr lang="en-US" sz="1200" dirty="0"/>
          </a:p>
        </p:txBody>
      </p:sp>
      <p:grpSp>
        <p:nvGrpSpPr>
          <p:cNvPr id="161" name="Group 160"/>
          <p:cNvGrpSpPr/>
          <p:nvPr/>
        </p:nvGrpSpPr>
        <p:grpSpPr>
          <a:xfrm>
            <a:off x="228600" y="2133600"/>
            <a:ext cx="8379348" cy="4034430"/>
            <a:chOff x="228600" y="499068"/>
            <a:chExt cx="8379348" cy="4034430"/>
          </a:xfrm>
        </p:grpSpPr>
        <p:sp>
          <p:nvSpPr>
            <p:cNvPr id="4" name="Rectangle 3"/>
            <p:cNvSpPr/>
            <p:nvPr/>
          </p:nvSpPr>
          <p:spPr>
            <a:xfrm>
              <a:off x="7185207" y="914401"/>
              <a:ext cx="1245283" cy="838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1"/>
                  </a:solidFill>
                </a:rPr>
                <a:t>Current Bid = @</a:t>
              </a:r>
              <a:endParaRPr lang="en-US" sz="1200" dirty="0">
                <a:solidFill>
                  <a:schemeClr val="tx1"/>
                </a:solidFill>
              </a:endParaRPr>
            </a:p>
          </p:txBody>
        </p:sp>
        <p:sp>
          <p:nvSpPr>
            <p:cNvPr id="11" name="Flowchart: Decision 10"/>
            <p:cNvSpPr/>
            <p:nvPr/>
          </p:nvSpPr>
          <p:spPr>
            <a:xfrm>
              <a:off x="7236349" y="2559490"/>
              <a:ext cx="1143000" cy="9906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1"/>
                  </a:solidFill>
                </a:rPr>
                <a:t>Bid  ≥ Ask</a:t>
              </a:r>
              <a:endParaRPr lang="en-US" sz="1200" dirty="0">
                <a:solidFill>
                  <a:schemeClr val="tx1"/>
                </a:solidFill>
              </a:endParaRPr>
            </a:p>
          </p:txBody>
        </p:sp>
        <p:sp>
          <p:nvSpPr>
            <p:cNvPr id="16" name="Flowchart: Decision 15"/>
            <p:cNvSpPr/>
            <p:nvPr/>
          </p:nvSpPr>
          <p:spPr>
            <a:xfrm>
              <a:off x="1981200" y="762000"/>
              <a:ext cx="1066800" cy="11430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1"/>
                  </a:solidFill>
                </a:rPr>
                <a:t>Is # </a:t>
              </a:r>
              <a:r>
                <a:rPr lang="en-US" sz="1200" dirty="0">
                  <a:solidFill>
                    <a:schemeClr val="tx1"/>
                  </a:solidFill>
                </a:rPr>
                <a:t>≤</a:t>
              </a:r>
              <a:r>
                <a:rPr lang="en-CA" sz="1200" dirty="0" smtClean="0">
                  <a:solidFill>
                    <a:schemeClr val="tx1"/>
                  </a:solidFill>
                </a:rPr>
                <a:t>  0.5</a:t>
              </a:r>
              <a:endParaRPr lang="en-US" sz="1200" dirty="0">
                <a:solidFill>
                  <a:schemeClr val="tx1"/>
                </a:solidFill>
              </a:endParaRPr>
            </a:p>
          </p:txBody>
        </p:sp>
        <p:sp>
          <p:nvSpPr>
            <p:cNvPr id="32" name="Flowchart: Process 31"/>
            <p:cNvSpPr/>
            <p:nvPr/>
          </p:nvSpPr>
          <p:spPr>
            <a:xfrm>
              <a:off x="228600" y="762000"/>
              <a:ext cx="1295400" cy="11430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1"/>
                  </a:solidFill>
                </a:rPr>
                <a:t>Randomly Choose Number # ~U[0,1]</a:t>
              </a:r>
              <a:endParaRPr lang="en-US" sz="1200" dirty="0">
                <a:solidFill>
                  <a:schemeClr val="tx1"/>
                </a:solidFill>
              </a:endParaRPr>
            </a:p>
          </p:txBody>
        </p:sp>
        <p:sp>
          <p:nvSpPr>
            <p:cNvPr id="117" name="Flowchart: Decision 116"/>
            <p:cNvSpPr/>
            <p:nvPr/>
          </p:nvSpPr>
          <p:spPr>
            <a:xfrm>
              <a:off x="5314694" y="762001"/>
              <a:ext cx="1371600" cy="11430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100" dirty="0" smtClean="0">
                  <a:solidFill>
                    <a:schemeClr val="tx1"/>
                  </a:solidFill>
                </a:rPr>
                <a:t>Is @ &gt; Current Bid?</a:t>
              </a:r>
              <a:endParaRPr lang="en-US" sz="1100" dirty="0">
                <a:solidFill>
                  <a:schemeClr val="tx1"/>
                </a:solidFill>
              </a:endParaRPr>
            </a:p>
          </p:txBody>
        </p:sp>
        <p:sp>
          <p:nvSpPr>
            <p:cNvPr id="119" name="TextBox 118"/>
            <p:cNvSpPr txBox="1"/>
            <p:nvPr/>
          </p:nvSpPr>
          <p:spPr>
            <a:xfrm>
              <a:off x="6598890" y="1004454"/>
              <a:ext cx="462802" cy="276999"/>
            </a:xfrm>
            <a:prstGeom prst="rect">
              <a:avLst/>
            </a:prstGeom>
            <a:noFill/>
          </p:spPr>
          <p:txBody>
            <a:bodyPr wrap="square" rtlCol="0">
              <a:spAutoFit/>
            </a:bodyPr>
            <a:lstStyle/>
            <a:p>
              <a:r>
                <a:rPr lang="en-CA" sz="1200" dirty="0" smtClean="0"/>
                <a:t>Yes</a:t>
              </a:r>
              <a:endParaRPr lang="en-US" sz="1200" dirty="0"/>
            </a:p>
          </p:txBody>
        </p:sp>
        <p:sp>
          <p:nvSpPr>
            <p:cNvPr id="124" name="TextBox 123"/>
            <p:cNvSpPr txBox="1"/>
            <p:nvPr/>
          </p:nvSpPr>
          <p:spPr>
            <a:xfrm>
              <a:off x="3124200" y="990600"/>
              <a:ext cx="462802" cy="276999"/>
            </a:xfrm>
            <a:prstGeom prst="rect">
              <a:avLst/>
            </a:prstGeom>
            <a:noFill/>
          </p:spPr>
          <p:txBody>
            <a:bodyPr wrap="square" rtlCol="0">
              <a:spAutoFit/>
            </a:bodyPr>
            <a:lstStyle/>
            <a:p>
              <a:r>
                <a:rPr lang="en-CA" sz="1200" dirty="0" smtClean="0"/>
                <a:t>Yes</a:t>
              </a:r>
              <a:endParaRPr lang="en-US" sz="1200" dirty="0"/>
            </a:p>
          </p:txBody>
        </p:sp>
        <p:sp>
          <p:nvSpPr>
            <p:cNvPr id="153" name="TextBox 152"/>
            <p:cNvSpPr txBox="1"/>
            <p:nvPr/>
          </p:nvSpPr>
          <p:spPr>
            <a:xfrm>
              <a:off x="2579427" y="2070543"/>
              <a:ext cx="457200" cy="276999"/>
            </a:xfrm>
            <a:prstGeom prst="rect">
              <a:avLst/>
            </a:prstGeom>
            <a:noFill/>
          </p:spPr>
          <p:txBody>
            <a:bodyPr wrap="square" rtlCol="0">
              <a:spAutoFit/>
            </a:bodyPr>
            <a:lstStyle/>
            <a:p>
              <a:r>
                <a:rPr lang="en-CA" sz="1200" dirty="0" smtClean="0"/>
                <a:t>No</a:t>
              </a:r>
              <a:endParaRPr lang="en-US" sz="1200" dirty="0"/>
            </a:p>
          </p:txBody>
        </p:sp>
        <p:sp>
          <p:nvSpPr>
            <p:cNvPr id="155" name="Flowchart: Terminator 154"/>
            <p:cNvSpPr/>
            <p:nvPr/>
          </p:nvSpPr>
          <p:spPr>
            <a:xfrm>
              <a:off x="7007748" y="4076298"/>
              <a:ext cx="1600200" cy="457200"/>
            </a:xfrm>
            <a:prstGeom prst="flowChartTermina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1"/>
                  </a:solidFill>
                </a:rPr>
                <a:t>Trade Occurs</a:t>
              </a:r>
              <a:endParaRPr lang="en-US" sz="1200" dirty="0">
                <a:solidFill>
                  <a:schemeClr val="tx1"/>
                </a:solidFill>
              </a:endParaRPr>
            </a:p>
          </p:txBody>
        </p:sp>
        <p:sp>
          <p:nvSpPr>
            <p:cNvPr id="158" name="TextBox 157"/>
            <p:cNvSpPr txBox="1"/>
            <p:nvPr/>
          </p:nvSpPr>
          <p:spPr>
            <a:xfrm>
              <a:off x="7807849" y="3600738"/>
              <a:ext cx="462802" cy="276999"/>
            </a:xfrm>
            <a:prstGeom prst="rect">
              <a:avLst/>
            </a:prstGeom>
            <a:noFill/>
          </p:spPr>
          <p:txBody>
            <a:bodyPr wrap="square" rtlCol="0">
              <a:spAutoFit/>
            </a:bodyPr>
            <a:lstStyle/>
            <a:p>
              <a:r>
                <a:rPr lang="en-CA" sz="1200" dirty="0" smtClean="0"/>
                <a:t>Yes</a:t>
              </a:r>
              <a:endParaRPr lang="en-US" sz="1200" dirty="0"/>
            </a:p>
          </p:txBody>
        </p:sp>
        <p:cxnSp>
          <p:nvCxnSpPr>
            <p:cNvPr id="49" name="Straight Arrow Connector 48"/>
            <p:cNvCxnSpPr>
              <a:stCxn id="32" idx="3"/>
              <a:endCxn id="16" idx="1"/>
            </p:cNvCxnSpPr>
            <p:nvPr/>
          </p:nvCxnSpPr>
          <p:spPr>
            <a:xfrm>
              <a:off x="1524000" y="1333500"/>
              <a:ext cx="457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16" idx="3"/>
              <a:endCxn id="46" idx="1"/>
            </p:cNvCxnSpPr>
            <p:nvPr/>
          </p:nvCxnSpPr>
          <p:spPr>
            <a:xfrm>
              <a:off x="3048000" y="1333500"/>
              <a:ext cx="614073"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stCxn id="117" idx="3"/>
              <a:endCxn id="4" idx="1"/>
            </p:cNvCxnSpPr>
            <p:nvPr/>
          </p:nvCxnSpPr>
          <p:spPr>
            <a:xfrm>
              <a:off x="6686294" y="1333501"/>
              <a:ext cx="49891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a:stCxn id="4" idx="2"/>
              <a:endCxn id="11" idx="0"/>
            </p:cNvCxnSpPr>
            <p:nvPr/>
          </p:nvCxnSpPr>
          <p:spPr>
            <a:xfrm>
              <a:off x="7807849" y="1752601"/>
              <a:ext cx="0" cy="8068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Flowchart: Decision 23"/>
            <p:cNvSpPr/>
            <p:nvPr/>
          </p:nvSpPr>
          <p:spPr>
            <a:xfrm>
              <a:off x="3599728" y="2507590"/>
              <a:ext cx="1371600" cy="1143000"/>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100" dirty="0" smtClean="0">
                  <a:solidFill>
                    <a:schemeClr val="tx1"/>
                  </a:solidFill>
                </a:rPr>
                <a:t>Is @ &lt; Current Ask</a:t>
              </a:r>
              <a:endParaRPr lang="en-US" sz="1100" dirty="0">
                <a:solidFill>
                  <a:schemeClr val="tx1"/>
                </a:solidFill>
              </a:endParaRPr>
            </a:p>
          </p:txBody>
        </p:sp>
        <p:cxnSp>
          <p:nvCxnSpPr>
            <p:cNvPr id="3" name="Straight Arrow Connector 2"/>
            <p:cNvCxnSpPr>
              <a:endCxn id="24" idx="1"/>
            </p:cNvCxnSpPr>
            <p:nvPr/>
          </p:nvCxnSpPr>
          <p:spPr>
            <a:xfrm>
              <a:off x="3124200" y="3079090"/>
              <a:ext cx="475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5372912" y="2578963"/>
              <a:ext cx="1225977" cy="9711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1"/>
                  </a:solidFill>
                </a:rPr>
                <a:t>Current Ask = @</a:t>
              </a:r>
              <a:endParaRPr lang="en-US" sz="1200" dirty="0">
                <a:solidFill>
                  <a:schemeClr val="tx1"/>
                </a:solidFill>
              </a:endParaRPr>
            </a:p>
          </p:txBody>
        </p:sp>
        <p:cxnSp>
          <p:nvCxnSpPr>
            <p:cNvPr id="6" name="Straight Arrow Connector 5"/>
            <p:cNvCxnSpPr>
              <a:stCxn id="24" idx="3"/>
              <a:endCxn id="27" idx="1"/>
            </p:cNvCxnSpPr>
            <p:nvPr/>
          </p:nvCxnSpPr>
          <p:spPr>
            <a:xfrm flipV="1">
              <a:off x="4971328" y="3064527"/>
              <a:ext cx="401584" cy="145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881273" y="2805805"/>
              <a:ext cx="462802" cy="276999"/>
            </a:xfrm>
            <a:prstGeom prst="rect">
              <a:avLst/>
            </a:prstGeom>
            <a:noFill/>
          </p:spPr>
          <p:txBody>
            <a:bodyPr wrap="square" rtlCol="0">
              <a:spAutoFit/>
            </a:bodyPr>
            <a:lstStyle/>
            <a:p>
              <a:r>
                <a:rPr lang="en-CA" sz="1200" dirty="0" smtClean="0"/>
                <a:t>Yes</a:t>
              </a:r>
              <a:endParaRPr lang="en-US" sz="1200" dirty="0"/>
            </a:p>
          </p:txBody>
        </p:sp>
        <p:cxnSp>
          <p:nvCxnSpPr>
            <p:cNvPr id="14" name="Straight Arrow Connector 13"/>
            <p:cNvCxnSpPr>
              <a:stCxn id="27" idx="3"/>
              <a:endCxn id="11" idx="1"/>
            </p:cNvCxnSpPr>
            <p:nvPr/>
          </p:nvCxnSpPr>
          <p:spPr>
            <a:xfrm flipV="1">
              <a:off x="6598889" y="3054790"/>
              <a:ext cx="637460" cy="97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4368654" y="3599382"/>
              <a:ext cx="457200" cy="276999"/>
            </a:xfrm>
            <a:prstGeom prst="rect">
              <a:avLst/>
            </a:prstGeom>
            <a:noFill/>
          </p:spPr>
          <p:txBody>
            <a:bodyPr wrap="square" rtlCol="0">
              <a:spAutoFit/>
            </a:bodyPr>
            <a:lstStyle/>
            <a:p>
              <a:r>
                <a:rPr lang="en-CA" sz="1200" dirty="0" smtClean="0"/>
                <a:t>No</a:t>
              </a:r>
              <a:endParaRPr lang="en-US" sz="1200" dirty="0"/>
            </a:p>
          </p:txBody>
        </p:sp>
        <p:cxnSp>
          <p:nvCxnSpPr>
            <p:cNvPr id="26" name="Elbow Connector 25"/>
            <p:cNvCxnSpPr>
              <a:stCxn id="117" idx="0"/>
              <a:endCxn id="32" idx="0"/>
            </p:cNvCxnSpPr>
            <p:nvPr/>
          </p:nvCxnSpPr>
          <p:spPr>
            <a:xfrm rot="16200000" flipV="1">
              <a:off x="3438397" y="-1800096"/>
              <a:ext cx="1" cy="5124194"/>
            </a:xfrm>
            <a:prstGeom prst="bentConnector3">
              <a:avLst>
                <a:gd name="adj1" fmla="val 22860100000"/>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6011547" y="499068"/>
              <a:ext cx="457200" cy="276999"/>
            </a:xfrm>
            <a:prstGeom prst="rect">
              <a:avLst/>
            </a:prstGeom>
            <a:noFill/>
          </p:spPr>
          <p:txBody>
            <a:bodyPr wrap="square" rtlCol="0">
              <a:spAutoFit/>
            </a:bodyPr>
            <a:lstStyle/>
            <a:p>
              <a:r>
                <a:rPr lang="en-CA" sz="1200" dirty="0" smtClean="0"/>
                <a:t>No</a:t>
              </a:r>
              <a:endParaRPr lang="en-US" sz="1200" dirty="0"/>
            </a:p>
          </p:txBody>
        </p:sp>
        <p:sp>
          <p:nvSpPr>
            <p:cNvPr id="46" name="Flowchart: Process 45"/>
            <p:cNvSpPr/>
            <p:nvPr/>
          </p:nvSpPr>
          <p:spPr>
            <a:xfrm>
              <a:off x="3662073" y="762001"/>
              <a:ext cx="1219200" cy="11430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1"/>
                  </a:solidFill>
                </a:rPr>
                <a:t>Randomly Choose Number @ ~U[0,CAL]</a:t>
              </a:r>
              <a:endParaRPr lang="en-US" sz="1200" dirty="0">
                <a:solidFill>
                  <a:schemeClr val="tx1"/>
                </a:solidFill>
              </a:endParaRPr>
            </a:p>
          </p:txBody>
        </p:sp>
        <p:sp>
          <p:nvSpPr>
            <p:cNvPr id="58" name="Flowchart: Process 57"/>
            <p:cNvSpPr/>
            <p:nvPr/>
          </p:nvSpPr>
          <p:spPr>
            <a:xfrm>
              <a:off x="1905000" y="2578963"/>
              <a:ext cx="1219200" cy="1002437"/>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1"/>
                  </a:solidFill>
                </a:rPr>
                <a:t>Randomly Choose Number @ ~U[CAL, 1]</a:t>
              </a:r>
              <a:endParaRPr lang="en-US" sz="1200" dirty="0">
                <a:solidFill>
                  <a:schemeClr val="tx1"/>
                </a:solidFill>
              </a:endParaRPr>
            </a:p>
          </p:txBody>
        </p:sp>
        <p:cxnSp>
          <p:nvCxnSpPr>
            <p:cNvPr id="54" name="Straight Arrow Connector 53"/>
            <p:cNvCxnSpPr>
              <a:stCxn id="46" idx="3"/>
              <a:endCxn id="117" idx="1"/>
            </p:cNvCxnSpPr>
            <p:nvPr/>
          </p:nvCxnSpPr>
          <p:spPr>
            <a:xfrm>
              <a:off x="4881273" y="1333501"/>
              <a:ext cx="43342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16" idx="2"/>
              <a:endCxn id="58" idx="0"/>
            </p:cNvCxnSpPr>
            <p:nvPr/>
          </p:nvCxnSpPr>
          <p:spPr>
            <a:xfrm>
              <a:off x="2514600" y="1905000"/>
              <a:ext cx="0" cy="6739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Elbow Connector 92"/>
            <p:cNvCxnSpPr>
              <a:stCxn id="24" idx="2"/>
              <a:endCxn id="32" idx="2"/>
            </p:cNvCxnSpPr>
            <p:nvPr/>
          </p:nvCxnSpPr>
          <p:spPr>
            <a:xfrm rot="5400000" flipH="1">
              <a:off x="1708119" y="1073181"/>
              <a:ext cx="1745590" cy="3409228"/>
            </a:xfrm>
            <a:prstGeom prst="bentConnector3">
              <a:avLst>
                <a:gd name="adj1" fmla="val -13096"/>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Elbow Connector 94"/>
            <p:cNvCxnSpPr>
              <a:stCxn id="11" idx="3"/>
              <a:endCxn id="32" idx="0"/>
            </p:cNvCxnSpPr>
            <p:nvPr/>
          </p:nvCxnSpPr>
          <p:spPr>
            <a:xfrm flipH="1" flipV="1">
              <a:off x="876300" y="762000"/>
              <a:ext cx="7503049" cy="2292790"/>
            </a:xfrm>
            <a:prstGeom prst="bentConnector4">
              <a:avLst>
                <a:gd name="adj1" fmla="val -3047"/>
                <a:gd name="adj2" fmla="val 10997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a:stCxn id="11" idx="2"/>
              <a:endCxn id="155" idx="0"/>
            </p:cNvCxnSpPr>
            <p:nvPr/>
          </p:nvCxnSpPr>
          <p:spPr>
            <a:xfrm flipH="1">
              <a:off x="7807848" y="3550090"/>
              <a:ext cx="1" cy="5262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74" name="Title 1"/>
          <p:cNvSpPr>
            <a:spLocks noGrp="1"/>
          </p:cNvSpPr>
          <p:nvPr>
            <p:ph type="title"/>
          </p:nvPr>
        </p:nvSpPr>
        <p:spPr>
          <a:xfrm>
            <a:off x="228600" y="0"/>
            <a:ext cx="8229600" cy="1143000"/>
          </a:xfrm>
        </p:spPr>
        <p:txBody>
          <a:bodyPr/>
          <a:lstStyle/>
          <a:p>
            <a:r>
              <a:rPr lang="en-US" dirty="0" smtClean="0"/>
              <a:t>Algorithmic Flow</a:t>
            </a:r>
            <a:endParaRPr lang="en-US" dirty="0"/>
          </a:p>
        </p:txBody>
      </p:sp>
    </p:spTree>
    <p:extLst>
      <p:ext uri="{BB962C8B-B14F-4D97-AF65-F5344CB8AC3E}">
        <p14:creationId xmlns:p14="http://schemas.microsoft.com/office/powerpoint/2010/main" val="145464339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Results</a:t>
            </a:r>
            <a:endParaRPr lang="en-US" b="1" dirty="0"/>
          </a:p>
        </p:txBody>
      </p:sp>
      <p:sp>
        <p:nvSpPr>
          <p:cNvPr id="3" name="Content Placeholder 2"/>
          <p:cNvSpPr>
            <a:spLocks noGrp="1"/>
          </p:cNvSpPr>
          <p:nvPr>
            <p:ph idx="1"/>
          </p:nvPr>
        </p:nvSpPr>
        <p:spPr/>
        <p:txBody>
          <a:bodyPr>
            <a:normAutofit fontScale="85000" lnSpcReduction="10000"/>
          </a:bodyPr>
          <a:lstStyle/>
          <a:p>
            <a:r>
              <a:rPr lang="en-US" dirty="0" smtClean="0"/>
              <a:t>Plott and Sunder (1982) results of markets with profit-motivated human traders shown in blue</a:t>
            </a:r>
          </a:p>
          <a:p>
            <a:r>
              <a:rPr lang="en-US" dirty="0" smtClean="0"/>
              <a:t>Simulated results of same markets populated by minimally-intelligent algorithmic traders shown in red (cloud of 50 independent simulations and the median, </a:t>
            </a:r>
            <a:r>
              <a:rPr lang="el-GR" dirty="0" smtClean="0"/>
              <a:t>α</a:t>
            </a:r>
            <a:r>
              <a:rPr lang="en-US" dirty="0" smtClean="0"/>
              <a:t> ~U(0.05, 0.5) drawn for each simulation)</a:t>
            </a:r>
          </a:p>
          <a:p>
            <a:r>
              <a:rPr lang="en-US" dirty="0" smtClean="0"/>
              <a:t>RE equilibrium price in green line</a:t>
            </a:r>
          </a:p>
          <a:p>
            <a:r>
              <a:rPr lang="en-US" dirty="0" smtClean="0"/>
              <a:t>Walrasian equilibrium price in broken line</a:t>
            </a:r>
          </a:p>
          <a:p>
            <a:r>
              <a:rPr lang="en-US" dirty="0" smtClean="0"/>
              <a:t>Also shown, comparisons of mean squared deviation, trading volume, and allocative efficiency</a:t>
            </a:r>
            <a:endParaRPr lang="en-US" dirty="0"/>
          </a:p>
        </p:txBody>
      </p:sp>
      <p:sp>
        <p:nvSpPr>
          <p:cNvPr id="4" name="Date Placeholder 3"/>
          <p:cNvSpPr>
            <a:spLocks noGrp="1"/>
          </p:cNvSpPr>
          <p:nvPr>
            <p:ph type="dt" sz="half" idx="10"/>
          </p:nvPr>
        </p:nvSpPr>
        <p:spPr/>
        <p:txBody>
          <a:bodyPr/>
          <a:lstStyle/>
          <a:p>
            <a:fld id="{F6C540B1-E00D-4D3E-BFD8-DD843E05980E}"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22</a:t>
            </a:fld>
            <a:endParaRPr lang="en-US" dirty="0"/>
          </a:p>
        </p:txBody>
      </p:sp>
    </p:spTree>
    <p:extLst>
      <p:ext uri="{BB962C8B-B14F-4D97-AF65-F5344CB8AC3E}">
        <p14:creationId xmlns:p14="http://schemas.microsoft.com/office/powerpoint/2010/main" val="184139820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1400" dirty="0" smtClean="0"/>
              <a:t>Decoupling Markets</a:t>
            </a:r>
          </a:p>
        </p:txBody>
      </p:sp>
      <p:sp>
        <p:nvSpPr>
          <p:cNvPr id="163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fld id="{22A665D3-3886-4B23-940A-9C5A55A52540}" type="slidenum">
              <a:rPr lang="en-US" sz="1400" smtClean="0"/>
              <a:pPr eaLnBrk="1" hangingPunct="1"/>
              <a:t>23</a:t>
            </a:fld>
            <a:endParaRPr lang="en-US" sz="1400" dirty="0" smtClean="0"/>
          </a:p>
        </p:txBody>
      </p:sp>
      <p:sp>
        <p:nvSpPr>
          <p:cNvPr id="16388" name="Rectangle 2"/>
          <p:cNvSpPr>
            <a:spLocks noGrp="1" noChangeArrowheads="1"/>
          </p:cNvSpPr>
          <p:nvPr>
            <p:ph type="title"/>
          </p:nvPr>
        </p:nvSpPr>
        <p:spPr>
          <a:xfrm>
            <a:off x="609600" y="304800"/>
            <a:ext cx="7772400" cy="990600"/>
          </a:xfrm>
        </p:spPr>
        <p:txBody>
          <a:bodyPr>
            <a:normAutofit/>
          </a:bodyPr>
          <a:lstStyle/>
          <a:p>
            <a:pPr eaLnBrk="1" hangingPunct="1"/>
            <a:r>
              <a:rPr lang="en-US" dirty="0" smtClean="0"/>
              <a:t>Equilibria in an Asset Market</a:t>
            </a:r>
          </a:p>
        </p:txBody>
      </p:sp>
      <p:graphicFrame>
        <p:nvGraphicFramePr>
          <p:cNvPr id="26825" name="Group 201"/>
          <p:cNvGraphicFramePr>
            <a:graphicFrameLocks noGrp="1"/>
          </p:cNvGraphicFramePr>
          <p:nvPr>
            <p:ph type="tbl" idx="1"/>
            <p:extLst>
              <p:ext uri="{D42A27DB-BD31-4B8C-83A1-F6EECF244321}">
                <p14:modId xmlns:p14="http://schemas.microsoft.com/office/powerpoint/2010/main" val="3150275614"/>
              </p:ext>
            </p:extLst>
          </p:nvPr>
        </p:nvGraphicFramePr>
        <p:xfrm>
          <a:off x="381001" y="1143000"/>
          <a:ext cx="8305799" cy="5581770"/>
        </p:xfrm>
        <a:graphic>
          <a:graphicData uri="http://schemas.openxmlformats.org/drawingml/2006/table">
            <a:tbl>
              <a:tblPr/>
              <a:tblGrid>
                <a:gridCol w="2124901"/>
                <a:gridCol w="2413296"/>
                <a:gridCol w="2124899"/>
                <a:gridCol w="1642703"/>
              </a:tblGrid>
              <a:tr h="4494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State X</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State Y</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494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Prob.=0.4</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Prob.=0.6</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77931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Trader Type</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Expected Dividend</a:t>
                      </a: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494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I</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0.4</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0.22</a:t>
                      </a: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5076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II</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0.3</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0.15</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0.21</a:t>
                      </a: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5076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III</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0.125</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0.175</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0.155</a:t>
                      </a: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2196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PI Eq. Price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Asset Holder</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Trader Type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I Informed</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0.22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Trader Type I Uninformed</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12196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RE Eq. Price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Asset Holder</a:t>
                      </a:r>
                    </a:p>
                  </a:txBody>
                  <a:tcPr marL="121920" marR="121920" marT="34289" marB="3428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Trader Type I</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0.175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Trader Type III</a:t>
                      </a:r>
                    </a:p>
                  </a:txBody>
                  <a:tcPr marL="121920" marR="121920" marT="34289" marB="3428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marL="121920" marR="121920" marT="34289" marB="3428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r>
            </a:tbl>
          </a:graphicData>
        </a:graphic>
      </p:graphicFrame>
      <p:sp>
        <p:nvSpPr>
          <p:cNvPr id="2" name="Date Placeholder 1"/>
          <p:cNvSpPr>
            <a:spLocks noGrp="1"/>
          </p:cNvSpPr>
          <p:nvPr>
            <p:ph type="dt" sz="half" idx="10"/>
          </p:nvPr>
        </p:nvSpPr>
        <p:spPr/>
        <p:txBody>
          <a:bodyPr/>
          <a:lstStyle/>
          <a:p>
            <a:pPr>
              <a:defRPr/>
            </a:pPr>
            <a:fld id="{6CC75CE9-B3FD-4903-8F06-C30BE0A0F521}" type="datetime1">
              <a:rPr lang="en-US" smtClean="0"/>
              <a:t>6/6/16</a:t>
            </a:fld>
            <a:endParaRPr lang="en-US" dirty="0"/>
          </a:p>
        </p:txBody>
      </p:sp>
    </p:spTree>
    <p:extLst>
      <p:ext uri="{BB962C8B-B14F-4D97-AF65-F5344CB8AC3E}">
        <p14:creationId xmlns:p14="http://schemas.microsoft.com/office/powerpoint/2010/main" val="117260624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8" y="0"/>
            <a:ext cx="9214498" cy="6705600"/>
          </a:xfrm>
        </p:spPr>
      </p:pic>
      <p:sp>
        <p:nvSpPr>
          <p:cNvPr id="3" name="Date Placeholder 2"/>
          <p:cNvSpPr>
            <a:spLocks noGrp="1"/>
          </p:cNvSpPr>
          <p:nvPr>
            <p:ph type="dt" sz="half" idx="10"/>
          </p:nvPr>
        </p:nvSpPr>
        <p:spPr/>
        <p:txBody>
          <a:bodyPr/>
          <a:lstStyle/>
          <a:p>
            <a:fld id="{84216081-0A88-411F-9A44-541B2587CDBF}"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24</a:t>
            </a:fld>
            <a:endParaRPr lang="en-US" dirty="0"/>
          </a:p>
        </p:txBody>
      </p:sp>
    </p:spTree>
    <p:extLst>
      <p:ext uri="{BB962C8B-B14F-4D97-AF65-F5344CB8AC3E}">
        <p14:creationId xmlns:p14="http://schemas.microsoft.com/office/powerpoint/2010/main" val="282409217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9C1FF10C-7245-45C4-B809-8761034B7A1A}"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25</a:t>
            </a:fld>
            <a:endParaRPr lang="en-US" dirty="0"/>
          </a:p>
        </p:txBody>
      </p:sp>
    </p:spTree>
    <p:extLst>
      <p:ext uri="{BB962C8B-B14F-4D97-AF65-F5344CB8AC3E}">
        <p14:creationId xmlns:p14="http://schemas.microsoft.com/office/powerpoint/2010/main" val="148277474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8" y="0"/>
            <a:ext cx="9214498" cy="6705600"/>
          </a:xfrm>
        </p:spPr>
      </p:pic>
      <p:sp>
        <p:nvSpPr>
          <p:cNvPr id="3" name="Date Placeholder 2"/>
          <p:cNvSpPr>
            <a:spLocks noGrp="1"/>
          </p:cNvSpPr>
          <p:nvPr>
            <p:ph type="dt" sz="half" idx="10"/>
          </p:nvPr>
        </p:nvSpPr>
        <p:spPr/>
        <p:txBody>
          <a:bodyPr/>
          <a:lstStyle/>
          <a:p>
            <a:fld id="{B8A8BF4E-5C86-426D-8C85-323334286E7C}"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26</a:t>
            </a:fld>
            <a:endParaRPr lang="en-US" dirty="0"/>
          </a:p>
        </p:txBody>
      </p:sp>
    </p:spTree>
    <p:extLst>
      <p:ext uri="{BB962C8B-B14F-4D97-AF65-F5344CB8AC3E}">
        <p14:creationId xmlns:p14="http://schemas.microsoft.com/office/powerpoint/2010/main" val="185591809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C2F24341-E2B4-439B-BFCE-F681D5893BCC}"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27</a:t>
            </a:fld>
            <a:endParaRPr lang="en-US" dirty="0"/>
          </a:p>
        </p:txBody>
      </p:sp>
    </p:spTree>
    <p:extLst>
      <p:ext uri="{BB962C8B-B14F-4D97-AF65-F5344CB8AC3E}">
        <p14:creationId xmlns:p14="http://schemas.microsoft.com/office/powerpoint/2010/main" val="384653153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25423"/>
            <a:ext cx="9144723" cy="6654823"/>
          </a:xfrm>
        </p:spPr>
      </p:pic>
      <p:sp>
        <p:nvSpPr>
          <p:cNvPr id="3" name="Date Placeholder 2"/>
          <p:cNvSpPr>
            <a:spLocks noGrp="1"/>
          </p:cNvSpPr>
          <p:nvPr>
            <p:ph type="dt" sz="half" idx="10"/>
          </p:nvPr>
        </p:nvSpPr>
        <p:spPr/>
        <p:txBody>
          <a:bodyPr/>
          <a:lstStyle/>
          <a:p>
            <a:fld id="{55B28D3D-F2D0-4B9E-9FCD-B008EEAE73E0}"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28</a:t>
            </a:fld>
            <a:endParaRPr lang="en-US" dirty="0"/>
          </a:p>
        </p:txBody>
      </p:sp>
    </p:spTree>
    <p:extLst>
      <p:ext uri="{BB962C8B-B14F-4D97-AF65-F5344CB8AC3E}">
        <p14:creationId xmlns:p14="http://schemas.microsoft.com/office/powerpoint/2010/main" val="178668441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12EDE6F0-C28C-4915-8495-5AB14BA7E9ED}"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29</a:t>
            </a:fld>
            <a:endParaRPr lang="en-US" dirty="0"/>
          </a:p>
        </p:txBody>
      </p:sp>
    </p:spTree>
    <p:extLst>
      <p:ext uri="{BB962C8B-B14F-4D97-AF65-F5344CB8AC3E}">
        <p14:creationId xmlns:p14="http://schemas.microsoft.com/office/powerpoint/2010/main" val="204142152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Background</a:t>
            </a:r>
            <a:endParaRPr lang="en-US" b="1" dirty="0"/>
          </a:p>
        </p:txBody>
      </p:sp>
      <p:sp>
        <p:nvSpPr>
          <p:cNvPr id="3" name="Content Placeholder 2"/>
          <p:cNvSpPr>
            <a:spLocks noGrp="1"/>
          </p:cNvSpPr>
          <p:nvPr>
            <p:ph idx="1"/>
          </p:nvPr>
        </p:nvSpPr>
        <p:spPr/>
        <p:txBody>
          <a:bodyPr>
            <a:normAutofit fontScale="85000" lnSpcReduction="10000"/>
          </a:bodyPr>
          <a:lstStyle/>
          <a:p>
            <a:r>
              <a:rPr lang="en-US" dirty="0" smtClean="0"/>
              <a:t>Adam Smith: </a:t>
            </a:r>
            <a:r>
              <a:rPr lang="en-US" b="1" dirty="0" smtClean="0"/>
              <a:t>It is not from the benevolence of the butcher, the brewer, or the baker</a:t>
            </a:r>
            <a:r>
              <a:rPr lang="en-US" dirty="0" smtClean="0"/>
              <a:t> </a:t>
            </a:r>
            <a:r>
              <a:rPr lang="en-US" b="1" dirty="0" smtClean="0"/>
              <a:t>that we expect our dinner, but from their regard to their own interest</a:t>
            </a:r>
            <a:r>
              <a:rPr lang="en-US" dirty="0" smtClean="0"/>
              <a:t>. We address ourselves, not to their humanity, but to their self-love, and never talk to them of our own necessities, but of their advantages. (I.2.17)</a:t>
            </a:r>
          </a:p>
          <a:p>
            <a:r>
              <a:rPr lang="en-US" dirty="0"/>
              <a:t>Competitive equilibrium</a:t>
            </a:r>
          </a:p>
          <a:p>
            <a:pPr lvl="1"/>
            <a:r>
              <a:rPr lang="en-US" dirty="0" smtClean="0"/>
              <a:t>Pareto </a:t>
            </a:r>
            <a:r>
              <a:rPr lang="en-US" dirty="0"/>
              <a:t>efficiency</a:t>
            </a:r>
          </a:p>
          <a:p>
            <a:pPr lvl="1"/>
            <a:r>
              <a:rPr lang="en-US" dirty="0"/>
              <a:t>Convexity</a:t>
            </a:r>
          </a:p>
          <a:p>
            <a:pPr lvl="1"/>
            <a:r>
              <a:rPr lang="en-US" dirty="0"/>
              <a:t>Maximization</a:t>
            </a:r>
          </a:p>
          <a:p>
            <a:pPr lvl="1"/>
            <a:r>
              <a:rPr lang="en-US" dirty="0"/>
              <a:t>Uniqueness (?) in presence of wealth effects</a:t>
            </a:r>
          </a:p>
          <a:p>
            <a:endParaRPr lang="en-US" dirty="0"/>
          </a:p>
        </p:txBody>
      </p:sp>
      <p:sp>
        <p:nvSpPr>
          <p:cNvPr id="5" name="Date Placeholder 4"/>
          <p:cNvSpPr>
            <a:spLocks noGrp="1"/>
          </p:cNvSpPr>
          <p:nvPr>
            <p:ph type="dt" sz="half" idx="10"/>
          </p:nvPr>
        </p:nvSpPr>
        <p:spPr/>
        <p:txBody>
          <a:bodyPr/>
          <a:lstStyle/>
          <a:p>
            <a:fld id="{3B32412A-83C4-4A6B-A769-D02305BD8D59}" type="datetime1">
              <a:rPr lang="en-US" smtClean="0"/>
              <a:t>6/6/16</a:t>
            </a:fld>
            <a:endParaRPr lang="en-US" dirty="0"/>
          </a:p>
        </p:txBody>
      </p:sp>
      <p:sp>
        <p:nvSpPr>
          <p:cNvPr id="6" name="Footer Placeholder 5"/>
          <p:cNvSpPr>
            <a:spLocks noGrp="1"/>
          </p:cNvSpPr>
          <p:nvPr>
            <p:ph type="ftr" sz="quarter" idx="11"/>
          </p:nvPr>
        </p:nvSpPr>
        <p:spPr/>
        <p:txBody>
          <a:bodyPr/>
          <a:lstStyle/>
          <a:p>
            <a:r>
              <a:rPr lang="en-US" dirty="0" smtClean="0"/>
              <a:t>Decoupling Markets</a:t>
            </a:r>
            <a:endParaRPr lang="en-US" dirty="0"/>
          </a:p>
        </p:txBody>
      </p:sp>
      <p:sp>
        <p:nvSpPr>
          <p:cNvPr id="7" name="Slide Number Placeholder 6"/>
          <p:cNvSpPr>
            <a:spLocks noGrp="1"/>
          </p:cNvSpPr>
          <p:nvPr>
            <p:ph type="sldNum" sz="quarter" idx="12"/>
          </p:nvPr>
        </p:nvSpPr>
        <p:spPr/>
        <p:txBody>
          <a:bodyPr/>
          <a:lstStyle/>
          <a:p>
            <a:fld id="{DBE7EDEC-AAFA-4E5C-9AEF-9E0972FA93B3}" type="slidenum">
              <a:rPr lang="en-US" smtClean="0"/>
              <a:t>3</a:t>
            </a:fld>
            <a:endParaRPr lang="en-US" dirty="0"/>
          </a:p>
        </p:txBody>
      </p:sp>
    </p:spTree>
    <p:extLst>
      <p:ext uri="{BB962C8B-B14F-4D97-AF65-F5344CB8AC3E}">
        <p14:creationId xmlns:p14="http://schemas.microsoft.com/office/powerpoint/2010/main" val="211928669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B3447457-6799-41E4-9C4E-2899CF4037D4}"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30</a:t>
            </a:fld>
            <a:endParaRPr lang="en-US" dirty="0"/>
          </a:p>
        </p:txBody>
      </p:sp>
    </p:spTree>
    <p:extLst>
      <p:ext uri="{BB962C8B-B14F-4D97-AF65-F5344CB8AC3E}">
        <p14:creationId xmlns:p14="http://schemas.microsoft.com/office/powerpoint/2010/main" val="357426643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D320624F-3D32-44D6-95C4-D97FEEAC3033}"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31</a:t>
            </a:fld>
            <a:endParaRPr lang="en-US" dirty="0"/>
          </a:p>
        </p:txBody>
      </p:sp>
    </p:spTree>
    <p:extLst>
      <p:ext uri="{BB962C8B-B14F-4D97-AF65-F5344CB8AC3E}">
        <p14:creationId xmlns:p14="http://schemas.microsoft.com/office/powerpoint/2010/main" val="38668199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F7A7FC7A-BCAC-4652-BF67-313D29D156F6}"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32</a:t>
            </a:fld>
            <a:endParaRPr lang="en-US" dirty="0"/>
          </a:p>
        </p:txBody>
      </p:sp>
    </p:spTree>
    <p:extLst>
      <p:ext uri="{BB962C8B-B14F-4D97-AF65-F5344CB8AC3E}">
        <p14:creationId xmlns:p14="http://schemas.microsoft.com/office/powerpoint/2010/main" val="379229625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501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38D4EC6D-EFFF-4B48-A10A-7632B1CD820C}"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33</a:t>
            </a:fld>
            <a:endParaRPr lang="en-US" dirty="0"/>
          </a:p>
        </p:txBody>
      </p:sp>
    </p:spTree>
    <p:extLst>
      <p:ext uri="{BB962C8B-B14F-4D97-AF65-F5344CB8AC3E}">
        <p14:creationId xmlns:p14="http://schemas.microsoft.com/office/powerpoint/2010/main" val="10604389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8864"/>
            <a:ext cx="9149744" cy="6658264"/>
          </a:xfrm>
        </p:spPr>
      </p:pic>
      <p:sp>
        <p:nvSpPr>
          <p:cNvPr id="3" name="Date Placeholder 2"/>
          <p:cNvSpPr>
            <a:spLocks noGrp="1"/>
          </p:cNvSpPr>
          <p:nvPr>
            <p:ph type="dt" sz="half" idx="10"/>
          </p:nvPr>
        </p:nvSpPr>
        <p:spPr/>
        <p:txBody>
          <a:bodyPr/>
          <a:lstStyle/>
          <a:p>
            <a:fld id="{A90C570A-D367-44F6-BD81-97660390284E}"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34</a:t>
            </a:fld>
            <a:endParaRPr lang="en-US" dirty="0"/>
          </a:p>
        </p:txBody>
      </p:sp>
    </p:spTree>
    <p:extLst>
      <p:ext uri="{BB962C8B-B14F-4D97-AF65-F5344CB8AC3E}">
        <p14:creationId xmlns:p14="http://schemas.microsoft.com/office/powerpoint/2010/main" val="98706253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66" y="0"/>
            <a:ext cx="9214793" cy="6705600"/>
          </a:xfrm>
        </p:spPr>
      </p:pic>
      <p:sp>
        <p:nvSpPr>
          <p:cNvPr id="3" name="Date Placeholder 2"/>
          <p:cNvSpPr>
            <a:spLocks noGrp="1"/>
          </p:cNvSpPr>
          <p:nvPr>
            <p:ph type="dt" sz="half" idx="10"/>
          </p:nvPr>
        </p:nvSpPr>
        <p:spPr/>
        <p:txBody>
          <a:bodyPr/>
          <a:lstStyle/>
          <a:p>
            <a:fld id="{CC8A748F-6D66-4F7E-B4CA-EEC34E3F4491}"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35</a:t>
            </a:fld>
            <a:endParaRPr lang="en-US" dirty="0"/>
          </a:p>
        </p:txBody>
      </p:sp>
    </p:spTree>
    <p:extLst>
      <p:ext uri="{BB962C8B-B14F-4D97-AF65-F5344CB8AC3E}">
        <p14:creationId xmlns:p14="http://schemas.microsoft.com/office/powerpoint/2010/main" val="249353577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66" y="0"/>
            <a:ext cx="9214793" cy="6705600"/>
          </a:xfrm>
        </p:spPr>
      </p:pic>
      <p:sp>
        <p:nvSpPr>
          <p:cNvPr id="3" name="Date Placeholder 2"/>
          <p:cNvSpPr>
            <a:spLocks noGrp="1"/>
          </p:cNvSpPr>
          <p:nvPr>
            <p:ph type="dt" sz="half" idx="10"/>
          </p:nvPr>
        </p:nvSpPr>
        <p:spPr/>
        <p:txBody>
          <a:bodyPr/>
          <a:lstStyle/>
          <a:p>
            <a:fld id="{C0917B90-6A58-4BEC-B5DC-E97A67B5D62A}"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36</a:t>
            </a:fld>
            <a:endParaRPr lang="en-US" dirty="0"/>
          </a:p>
        </p:txBody>
      </p:sp>
    </p:spTree>
    <p:extLst>
      <p:ext uri="{BB962C8B-B14F-4D97-AF65-F5344CB8AC3E}">
        <p14:creationId xmlns:p14="http://schemas.microsoft.com/office/powerpoint/2010/main" val="234677357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793" cy="6705600"/>
          </a:xfrm>
        </p:spPr>
      </p:pic>
      <p:sp>
        <p:nvSpPr>
          <p:cNvPr id="3" name="Date Placeholder 2"/>
          <p:cNvSpPr>
            <a:spLocks noGrp="1"/>
          </p:cNvSpPr>
          <p:nvPr>
            <p:ph type="dt" sz="half" idx="10"/>
          </p:nvPr>
        </p:nvSpPr>
        <p:spPr/>
        <p:txBody>
          <a:bodyPr/>
          <a:lstStyle/>
          <a:p>
            <a:fld id="{22480AFF-9FD8-43F4-8924-0DE5B3D580BD}"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37</a:t>
            </a:fld>
            <a:endParaRPr lang="en-US" dirty="0"/>
          </a:p>
        </p:txBody>
      </p:sp>
    </p:spTree>
    <p:extLst>
      <p:ext uri="{BB962C8B-B14F-4D97-AF65-F5344CB8AC3E}">
        <p14:creationId xmlns:p14="http://schemas.microsoft.com/office/powerpoint/2010/main" val="32973322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9214497" cy="6705600"/>
          </a:xfrm>
        </p:spPr>
      </p:pic>
      <p:sp>
        <p:nvSpPr>
          <p:cNvPr id="3" name="Date Placeholder 2"/>
          <p:cNvSpPr>
            <a:spLocks noGrp="1"/>
          </p:cNvSpPr>
          <p:nvPr>
            <p:ph type="dt" sz="half" idx="10"/>
          </p:nvPr>
        </p:nvSpPr>
        <p:spPr/>
        <p:txBody>
          <a:bodyPr/>
          <a:lstStyle/>
          <a:p>
            <a:fld id="{FC28FD30-2C1C-47B5-B4BD-863C6F3BBFB4}"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38</a:t>
            </a:fld>
            <a:endParaRPr lang="en-US" dirty="0"/>
          </a:p>
        </p:txBody>
      </p:sp>
    </p:spTree>
    <p:extLst>
      <p:ext uri="{BB962C8B-B14F-4D97-AF65-F5344CB8AC3E}">
        <p14:creationId xmlns:p14="http://schemas.microsoft.com/office/powerpoint/2010/main" val="60871553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793" cy="6705600"/>
          </a:xfrm>
        </p:spPr>
      </p:pic>
      <p:sp>
        <p:nvSpPr>
          <p:cNvPr id="3" name="Date Placeholder 2"/>
          <p:cNvSpPr>
            <a:spLocks noGrp="1"/>
          </p:cNvSpPr>
          <p:nvPr>
            <p:ph type="dt" sz="half" idx="10"/>
          </p:nvPr>
        </p:nvSpPr>
        <p:spPr/>
        <p:txBody>
          <a:bodyPr/>
          <a:lstStyle/>
          <a:p>
            <a:fld id="{736EA178-C6E4-4799-A3E7-3FFA78340F46}"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39</a:t>
            </a:fld>
            <a:endParaRPr lang="en-US" dirty="0"/>
          </a:p>
        </p:txBody>
      </p:sp>
    </p:spTree>
    <p:extLst>
      <p:ext uri="{BB962C8B-B14F-4D97-AF65-F5344CB8AC3E}">
        <p14:creationId xmlns:p14="http://schemas.microsoft.com/office/powerpoint/2010/main" val="351534352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Background</a:t>
            </a:r>
            <a:endParaRPr lang="en-US" b="1" dirty="0"/>
          </a:p>
        </p:txBody>
      </p:sp>
      <p:sp>
        <p:nvSpPr>
          <p:cNvPr id="3" name="Content Placeholder 2"/>
          <p:cNvSpPr>
            <a:spLocks noGrp="1"/>
          </p:cNvSpPr>
          <p:nvPr>
            <p:ph idx="1"/>
          </p:nvPr>
        </p:nvSpPr>
        <p:spPr/>
        <p:txBody>
          <a:bodyPr>
            <a:normAutofit/>
          </a:bodyPr>
          <a:lstStyle/>
          <a:p>
            <a:r>
              <a:rPr lang="en-US" dirty="0" smtClean="0"/>
              <a:t>Alan Newell and Herbert A. Simon (1959)</a:t>
            </a:r>
          </a:p>
          <a:p>
            <a:pPr lvl="1"/>
            <a:r>
              <a:rPr lang="en-US" dirty="0" smtClean="0"/>
              <a:t>Limited human cognition</a:t>
            </a:r>
          </a:p>
          <a:p>
            <a:pPr lvl="1"/>
            <a:r>
              <a:rPr lang="en-US" dirty="0" smtClean="0"/>
              <a:t>Bounded rationality and satisficing instead of maximization</a:t>
            </a:r>
          </a:p>
          <a:p>
            <a:pPr lvl="1"/>
            <a:r>
              <a:rPr lang="en-US" dirty="0" smtClean="0"/>
              <a:t>Means-end heuristic as a descriptive model of human behavior (~ first order adaptive process) in General Problem Solver (GPS)</a:t>
            </a:r>
          </a:p>
          <a:p>
            <a:pPr lvl="1"/>
            <a:r>
              <a:rPr lang="en-US" dirty="0" smtClean="0"/>
              <a:t>Selten</a:t>
            </a:r>
          </a:p>
          <a:p>
            <a:pPr lvl="1"/>
            <a:endParaRPr lang="en-US" dirty="0"/>
          </a:p>
        </p:txBody>
      </p:sp>
      <p:sp>
        <p:nvSpPr>
          <p:cNvPr id="5" name="Date Placeholder 4"/>
          <p:cNvSpPr>
            <a:spLocks noGrp="1"/>
          </p:cNvSpPr>
          <p:nvPr>
            <p:ph type="dt" sz="half" idx="10"/>
          </p:nvPr>
        </p:nvSpPr>
        <p:spPr/>
        <p:txBody>
          <a:bodyPr/>
          <a:lstStyle/>
          <a:p>
            <a:fld id="{292AD229-5C0C-41D6-A236-F07AD119D37B}" type="datetime1">
              <a:rPr lang="en-US" smtClean="0"/>
              <a:t>6/6/16</a:t>
            </a:fld>
            <a:endParaRPr lang="en-US" dirty="0"/>
          </a:p>
        </p:txBody>
      </p:sp>
      <p:sp>
        <p:nvSpPr>
          <p:cNvPr id="6" name="Footer Placeholder 5"/>
          <p:cNvSpPr>
            <a:spLocks noGrp="1"/>
          </p:cNvSpPr>
          <p:nvPr>
            <p:ph type="ftr" sz="quarter" idx="11"/>
          </p:nvPr>
        </p:nvSpPr>
        <p:spPr/>
        <p:txBody>
          <a:bodyPr/>
          <a:lstStyle/>
          <a:p>
            <a:r>
              <a:rPr lang="en-US" dirty="0" smtClean="0"/>
              <a:t>Decoupling Markets</a:t>
            </a:r>
            <a:endParaRPr lang="en-US" dirty="0"/>
          </a:p>
        </p:txBody>
      </p:sp>
      <p:sp>
        <p:nvSpPr>
          <p:cNvPr id="7" name="Slide Number Placeholder 6"/>
          <p:cNvSpPr>
            <a:spLocks noGrp="1"/>
          </p:cNvSpPr>
          <p:nvPr>
            <p:ph type="sldNum" sz="quarter" idx="12"/>
          </p:nvPr>
        </p:nvSpPr>
        <p:spPr/>
        <p:txBody>
          <a:bodyPr/>
          <a:lstStyle/>
          <a:p>
            <a:fld id="{DBE7EDEC-AAFA-4E5C-9AEF-9E0972FA93B3}" type="slidenum">
              <a:rPr lang="en-US" smtClean="0"/>
              <a:t>4</a:t>
            </a:fld>
            <a:endParaRPr lang="en-US" dirty="0"/>
          </a:p>
        </p:txBody>
      </p:sp>
    </p:spTree>
    <p:extLst>
      <p:ext uri="{BB962C8B-B14F-4D97-AF65-F5344CB8AC3E}">
        <p14:creationId xmlns:p14="http://schemas.microsoft.com/office/powerpoint/2010/main" val="2971142819"/>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365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9B34ACC1-8344-47EC-9E89-04F666913687}"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40</a:t>
            </a:fld>
            <a:endParaRPr lang="en-US" dirty="0"/>
          </a:p>
        </p:txBody>
      </p:sp>
    </p:spTree>
    <p:extLst>
      <p:ext uri="{BB962C8B-B14F-4D97-AF65-F5344CB8AC3E}">
        <p14:creationId xmlns:p14="http://schemas.microsoft.com/office/powerpoint/2010/main" val="34556761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C3C7D9CF-77F8-4F73-9227-D6CBA3EF9A51}"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41</a:t>
            </a:fld>
            <a:endParaRPr lang="en-US" dirty="0"/>
          </a:p>
        </p:txBody>
      </p:sp>
    </p:spTree>
    <p:extLst>
      <p:ext uri="{BB962C8B-B14F-4D97-AF65-F5344CB8AC3E}">
        <p14:creationId xmlns:p14="http://schemas.microsoft.com/office/powerpoint/2010/main" val="350815889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FC8618EF-D40B-4F50-B614-FE25D29D2A74}"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42</a:t>
            </a:fld>
            <a:endParaRPr lang="en-US" dirty="0"/>
          </a:p>
        </p:txBody>
      </p:sp>
    </p:spTree>
    <p:extLst>
      <p:ext uri="{BB962C8B-B14F-4D97-AF65-F5344CB8AC3E}">
        <p14:creationId xmlns:p14="http://schemas.microsoft.com/office/powerpoint/2010/main" val="2328398680"/>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F3DBCF6D-7709-4959-B104-334FC334C0AC}"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43</a:t>
            </a:fld>
            <a:endParaRPr lang="en-US" dirty="0"/>
          </a:p>
        </p:txBody>
      </p:sp>
    </p:spTree>
    <p:extLst>
      <p:ext uri="{BB962C8B-B14F-4D97-AF65-F5344CB8AC3E}">
        <p14:creationId xmlns:p14="http://schemas.microsoft.com/office/powerpoint/2010/main" val="120300751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5F5D133A-82A7-4F54-83D2-1750DD10578E}"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44</a:t>
            </a:fld>
            <a:endParaRPr lang="en-US" dirty="0"/>
          </a:p>
        </p:txBody>
      </p:sp>
    </p:spTree>
    <p:extLst>
      <p:ext uri="{BB962C8B-B14F-4D97-AF65-F5344CB8AC3E}">
        <p14:creationId xmlns:p14="http://schemas.microsoft.com/office/powerpoint/2010/main" val="253032260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4D5F67C7-A9F7-4B40-AD16-11119E1B8722}"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45</a:t>
            </a:fld>
            <a:endParaRPr lang="en-US" dirty="0"/>
          </a:p>
        </p:txBody>
      </p:sp>
    </p:spTree>
    <p:extLst>
      <p:ext uri="{BB962C8B-B14F-4D97-AF65-F5344CB8AC3E}">
        <p14:creationId xmlns:p14="http://schemas.microsoft.com/office/powerpoint/2010/main" val="330878178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25423"/>
            <a:ext cx="9144723" cy="6654823"/>
          </a:xfrm>
        </p:spPr>
      </p:pic>
      <p:sp>
        <p:nvSpPr>
          <p:cNvPr id="3" name="Date Placeholder 2"/>
          <p:cNvSpPr>
            <a:spLocks noGrp="1"/>
          </p:cNvSpPr>
          <p:nvPr>
            <p:ph type="dt" sz="half" idx="10"/>
          </p:nvPr>
        </p:nvSpPr>
        <p:spPr/>
        <p:txBody>
          <a:bodyPr/>
          <a:lstStyle/>
          <a:p>
            <a:fld id="{96DCD3BC-9F93-491C-B336-25471BF9ADF2}"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46</a:t>
            </a:fld>
            <a:endParaRPr lang="en-US" dirty="0"/>
          </a:p>
        </p:txBody>
      </p:sp>
    </p:spTree>
    <p:extLst>
      <p:ext uri="{BB962C8B-B14F-4D97-AF65-F5344CB8AC3E}">
        <p14:creationId xmlns:p14="http://schemas.microsoft.com/office/powerpoint/2010/main" val="139346735"/>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8" y="0"/>
            <a:ext cx="9214498" cy="6705600"/>
          </a:xfrm>
        </p:spPr>
      </p:pic>
      <p:sp>
        <p:nvSpPr>
          <p:cNvPr id="3" name="Date Placeholder 2"/>
          <p:cNvSpPr>
            <a:spLocks noGrp="1"/>
          </p:cNvSpPr>
          <p:nvPr>
            <p:ph type="dt" sz="half" idx="10"/>
          </p:nvPr>
        </p:nvSpPr>
        <p:spPr/>
        <p:txBody>
          <a:bodyPr/>
          <a:lstStyle/>
          <a:p>
            <a:fld id="{6BC0AEC4-5522-4B83-8B9F-5FD305F2FE0A}"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47</a:t>
            </a:fld>
            <a:endParaRPr lang="en-US" dirty="0"/>
          </a:p>
        </p:txBody>
      </p:sp>
    </p:spTree>
    <p:extLst>
      <p:ext uri="{BB962C8B-B14F-4D97-AF65-F5344CB8AC3E}">
        <p14:creationId xmlns:p14="http://schemas.microsoft.com/office/powerpoint/2010/main" val="247175992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DD952A03-7544-4035-AB15-233AE7809D35}"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48</a:t>
            </a:fld>
            <a:endParaRPr lang="en-US" dirty="0"/>
          </a:p>
        </p:txBody>
      </p:sp>
    </p:spTree>
    <p:extLst>
      <p:ext uri="{BB962C8B-B14F-4D97-AF65-F5344CB8AC3E}">
        <p14:creationId xmlns:p14="http://schemas.microsoft.com/office/powerpoint/2010/main" val="123769899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8" y="0"/>
            <a:ext cx="9214498" cy="6705600"/>
          </a:xfrm>
        </p:spPr>
      </p:pic>
      <p:sp>
        <p:nvSpPr>
          <p:cNvPr id="3" name="Date Placeholder 2"/>
          <p:cNvSpPr>
            <a:spLocks noGrp="1"/>
          </p:cNvSpPr>
          <p:nvPr>
            <p:ph type="dt" sz="half" idx="10"/>
          </p:nvPr>
        </p:nvSpPr>
        <p:spPr/>
        <p:txBody>
          <a:bodyPr/>
          <a:lstStyle/>
          <a:p>
            <a:fld id="{D77A6411-22CA-410B-8CC7-A24418C94013}"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49</a:t>
            </a:fld>
            <a:endParaRPr lang="en-US" dirty="0"/>
          </a:p>
        </p:txBody>
      </p:sp>
    </p:spTree>
    <p:extLst>
      <p:ext uri="{BB962C8B-B14F-4D97-AF65-F5344CB8AC3E}">
        <p14:creationId xmlns:p14="http://schemas.microsoft.com/office/powerpoint/2010/main" val="27329382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Background</a:t>
            </a:r>
            <a:endParaRPr lang="en-US" b="1" dirty="0"/>
          </a:p>
        </p:txBody>
      </p:sp>
      <p:sp>
        <p:nvSpPr>
          <p:cNvPr id="3" name="Content Placeholder 2"/>
          <p:cNvSpPr>
            <a:spLocks noGrp="1"/>
          </p:cNvSpPr>
          <p:nvPr>
            <p:ph sz="half" idx="1"/>
          </p:nvPr>
        </p:nvSpPr>
        <p:spPr/>
        <p:txBody>
          <a:bodyPr>
            <a:normAutofit fontScale="92500" lnSpcReduction="20000"/>
          </a:bodyPr>
          <a:lstStyle/>
          <a:p>
            <a:r>
              <a:rPr lang="en-US" dirty="0" smtClean="0"/>
              <a:t>Gary S. Becker (JPE 1962)</a:t>
            </a:r>
          </a:p>
          <a:p>
            <a:r>
              <a:rPr lang="en-US" dirty="0" smtClean="0"/>
              <a:t>Distinguish rationality at market and individual levels</a:t>
            </a:r>
          </a:p>
          <a:p>
            <a:r>
              <a:rPr lang="en-US" dirty="0" smtClean="0"/>
              <a:t>Negatively-sloped demand </a:t>
            </a:r>
            <a:r>
              <a:rPr lang="en-US" dirty="0"/>
              <a:t>curves </a:t>
            </a:r>
            <a:r>
              <a:rPr lang="en-US" dirty="0" smtClean="0"/>
              <a:t>result </a:t>
            </a:r>
            <a:r>
              <a:rPr lang="en-US" dirty="0"/>
              <a:t>from the change in opportunities </a:t>
            </a:r>
            <a:r>
              <a:rPr lang="en-US" dirty="0" smtClean="0"/>
              <a:t>sets alone, largely independent </a:t>
            </a:r>
            <a:r>
              <a:rPr lang="en-US" dirty="0"/>
              <a:t>of the decision </a:t>
            </a:r>
            <a:r>
              <a:rPr lang="en-US" dirty="0" smtClean="0"/>
              <a:t>rule; derivable from maximizing as well as random behavior </a:t>
            </a:r>
          </a:p>
          <a:p>
            <a:endParaRPr lang="en-US" dirty="0"/>
          </a:p>
        </p:txBody>
      </p:sp>
      <p:pic>
        <p:nvPicPr>
          <p:cNvPr id="5123"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76800" y="1600200"/>
            <a:ext cx="4690143" cy="445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fld id="{0A8E5A3E-FBDC-44AA-B485-F246B59A255E}" type="datetime1">
              <a:rPr lang="en-US" smtClean="0"/>
              <a:t>6/6/16</a:t>
            </a:fld>
            <a:endParaRPr lang="en-US" dirty="0"/>
          </a:p>
        </p:txBody>
      </p:sp>
      <p:sp>
        <p:nvSpPr>
          <p:cNvPr id="6" name="Footer Placeholder 5"/>
          <p:cNvSpPr>
            <a:spLocks noGrp="1"/>
          </p:cNvSpPr>
          <p:nvPr>
            <p:ph type="ftr" sz="quarter" idx="11"/>
          </p:nvPr>
        </p:nvSpPr>
        <p:spPr/>
        <p:txBody>
          <a:bodyPr/>
          <a:lstStyle/>
          <a:p>
            <a:r>
              <a:rPr lang="en-US" dirty="0" smtClean="0"/>
              <a:t>Decoupling Markets</a:t>
            </a:r>
            <a:endParaRPr lang="en-US" dirty="0"/>
          </a:p>
        </p:txBody>
      </p:sp>
      <p:sp>
        <p:nvSpPr>
          <p:cNvPr id="7" name="Slide Number Placeholder 6"/>
          <p:cNvSpPr>
            <a:spLocks noGrp="1"/>
          </p:cNvSpPr>
          <p:nvPr>
            <p:ph type="sldNum" sz="quarter" idx="12"/>
          </p:nvPr>
        </p:nvSpPr>
        <p:spPr/>
        <p:txBody>
          <a:bodyPr/>
          <a:lstStyle/>
          <a:p>
            <a:fld id="{DBE7EDEC-AAFA-4E5C-9AEF-9E0972FA93B3}" type="slidenum">
              <a:rPr lang="en-US" smtClean="0"/>
              <a:t>5</a:t>
            </a:fld>
            <a:endParaRPr lang="en-US" dirty="0"/>
          </a:p>
        </p:txBody>
      </p:sp>
    </p:spTree>
    <p:extLst>
      <p:ext uri="{BB962C8B-B14F-4D97-AF65-F5344CB8AC3E}">
        <p14:creationId xmlns:p14="http://schemas.microsoft.com/office/powerpoint/2010/main" val="87109960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8" y="0"/>
            <a:ext cx="9214498" cy="6705600"/>
          </a:xfrm>
        </p:spPr>
      </p:pic>
      <p:sp>
        <p:nvSpPr>
          <p:cNvPr id="3" name="Date Placeholder 2"/>
          <p:cNvSpPr>
            <a:spLocks noGrp="1"/>
          </p:cNvSpPr>
          <p:nvPr>
            <p:ph type="dt" sz="half" idx="10"/>
          </p:nvPr>
        </p:nvSpPr>
        <p:spPr/>
        <p:txBody>
          <a:bodyPr/>
          <a:lstStyle/>
          <a:p>
            <a:fld id="{8313C24A-E6A8-4397-B5D4-0A02BA0A536F}"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50</a:t>
            </a:fld>
            <a:endParaRPr lang="en-US" dirty="0"/>
          </a:p>
        </p:txBody>
      </p:sp>
    </p:spTree>
    <p:extLst>
      <p:ext uri="{BB962C8B-B14F-4D97-AF65-F5344CB8AC3E}">
        <p14:creationId xmlns:p14="http://schemas.microsoft.com/office/powerpoint/2010/main" val="4174939675"/>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342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E70BFF76-049E-45AA-9338-913A51EA4A89}"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51</a:t>
            </a:fld>
            <a:endParaRPr lang="en-US" dirty="0"/>
          </a:p>
        </p:txBody>
      </p:sp>
    </p:spTree>
    <p:extLst>
      <p:ext uri="{BB962C8B-B14F-4D97-AF65-F5344CB8AC3E}">
        <p14:creationId xmlns:p14="http://schemas.microsoft.com/office/powerpoint/2010/main" val="1043824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66" y="0"/>
            <a:ext cx="9214793" cy="6705600"/>
          </a:xfrm>
        </p:spPr>
      </p:pic>
      <p:sp>
        <p:nvSpPr>
          <p:cNvPr id="3" name="Date Placeholder 2"/>
          <p:cNvSpPr>
            <a:spLocks noGrp="1"/>
          </p:cNvSpPr>
          <p:nvPr>
            <p:ph type="dt" sz="half" idx="10"/>
          </p:nvPr>
        </p:nvSpPr>
        <p:spPr/>
        <p:txBody>
          <a:bodyPr/>
          <a:lstStyle/>
          <a:p>
            <a:fld id="{89EA2D11-D734-4EC6-A79B-BC9624134816}"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52</a:t>
            </a:fld>
            <a:endParaRPr lang="en-US" dirty="0"/>
          </a:p>
        </p:txBody>
      </p:sp>
    </p:spTree>
    <p:extLst>
      <p:ext uri="{BB962C8B-B14F-4D97-AF65-F5344CB8AC3E}">
        <p14:creationId xmlns:p14="http://schemas.microsoft.com/office/powerpoint/2010/main" val="2632182285"/>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66" y="0"/>
            <a:ext cx="9214793" cy="6705600"/>
          </a:xfrm>
        </p:spPr>
      </p:pic>
      <p:sp>
        <p:nvSpPr>
          <p:cNvPr id="3" name="Date Placeholder 2"/>
          <p:cNvSpPr>
            <a:spLocks noGrp="1"/>
          </p:cNvSpPr>
          <p:nvPr>
            <p:ph type="dt" sz="half" idx="10"/>
          </p:nvPr>
        </p:nvSpPr>
        <p:spPr/>
        <p:txBody>
          <a:bodyPr/>
          <a:lstStyle/>
          <a:p>
            <a:fld id="{DA9813FD-9D67-43EF-8CAB-DEC9DA3C0CE1}"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53</a:t>
            </a:fld>
            <a:endParaRPr lang="en-US" dirty="0"/>
          </a:p>
        </p:txBody>
      </p:sp>
    </p:spTree>
    <p:extLst>
      <p:ext uri="{BB962C8B-B14F-4D97-AF65-F5344CB8AC3E}">
        <p14:creationId xmlns:p14="http://schemas.microsoft.com/office/powerpoint/2010/main" val="670214045"/>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66" y="0"/>
            <a:ext cx="9214793" cy="6705600"/>
          </a:xfrm>
        </p:spPr>
      </p:pic>
      <p:sp>
        <p:nvSpPr>
          <p:cNvPr id="3" name="Date Placeholder 2"/>
          <p:cNvSpPr>
            <a:spLocks noGrp="1"/>
          </p:cNvSpPr>
          <p:nvPr>
            <p:ph type="dt" sz="half" idx="10"/>
          </p:nvPr>
        </p:nvSpPr>
        <p:spPr/>
        <p:txBody>
          <a:bodyPr/>
          <a:lstStyle/>
          <a:p>
            <a:fld id="{22FD29FB-7FA1-4158-82FC-24C8CA2FFAD3}"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54</a:t>
            </a:fld>
            <a:endParaRPr lang="en-US" dirty="0"/>
          </a:p>
        </p:txBody>
      </p:sp>
    </p:spTree>
    <p:extLst>
      <p:ext uri="{BB962C8B-B14F-4D97-AF65-F5344CB8AC3E}">
        <p14:creationId xmlns:p14="http://schemas.microsoft.com/office/powerpoint/2010/main" val="1460152453"/>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793" cy="6705600"/>
          </a:xfrm>
        </p:spPr>
      </p:pic>
      <p:sp>
        <p:nvSpPr>
          <p:cNvPr id="3" name="Date Placeholder 2"/>
          <p:cNvSpPr>
            <a:spLocks noGrp="1"/>
          </p:cNvSpPr>
          <p:nvPr>
            <p:ph type="dt" sz="half" idx="10"/>
          </p:nvPr>
        </p:nvSpPr>
        <p:spPr/>
        <p:txBody>
          <a:bodyPr/>
          <a:lstStyle/>
          <a:p>
            <a:fld id="{A79053D5-C325-4397-94FD-1945056F6042}"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55</a:t>
            </a:fld>
            <a:endParaRPr lang="en-US" dirty="0"/>
          </a:p>
        </p:txBody>
      </p:sp>
    </p:spTree>
    <p:extLst>
      <p:ext uri="{BB962C8B-B14F-4D97-AF65-F5344CB8AC3E}">
        <p14:creationId xmlns:p14="http://schemas.microsoft.com/office/powerpoint/2010/main" val="2694240438"/>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793" cy="6705600"/>
          </a:xfrm>
        </p:spPr>
      </p:pic>
      <p:sp>
        <p:nvSpPr>
          <p:cNvPr id="3" name="Date Placeholder 2"/>
          <p:cNvSpPr>
            <a:spLocks noGrp="1"/>
          </p:cNvSpPr>
          <p:nvPr>
            <p:ph type="dt" sz="half" idx="10"/>
          </p:nvPr>
        </p:nvSpPr>
        <p:spPr/>
        <p:txBody>
          <a:bodyPr/>
          <a:lstStyle/>
          <a:p>
            <a:fld id="{EA334293-981A-4F79-96B8-2185748098CF}"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56</a:t>
            </a:fld>
            <a:endParaRPr lang="en-US" dirty="0"/>
          </a:p>
        </p:txBody>
      </p:sp>
    </p:spTree>
    <p:extLst>
      <p:ext uri="{BB962C8B-B14F-4D97-AF65-F5344CB8AC3E}">
        <p14:creationId xmlns:p14="http://schemas.microsoft.com/office/powerpoint/2010/main" val="1413636034"/>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793" cy="6705600"/>
          </a:xfrm>
        </p:spPr>
      </p:pic>
      <p:sp>
        <p:nvSpPr>
          <p:cNvPr id="3" name="Date Placeholder 2"/>
          <p:cNvSpPr>
            <a:spLocks noGrp="1"/>
          </p:cNvSpPr>
          <p:nvPr>
            <p:ph type="dt" sz="half" idx="10"/>
          </p:nvPr>
        </p:nvSpPr>
        <p:spPr/>
        <p:txBody>
          <a:bodyPr/>
          <a:lstStyle/>
          <a:p>
            <a:fld id="{4D2C6EA2-C8E4-43B9-8F88-E8D541CC3DF5}"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57</a:t>
            </a:fld>
            <a:endParaRPr lang="en-US" dirty="0"/>
          </a:p>
        </p:txBody>
      </p:sp>
    </p:spTree>
    <p:extLst>
      <p:ext uri="{BB962C8B-B14F-4D97-AF65-F5344CB8AC3E}">
        <p14:creationId xmlns:p14="http://schemas.microsoft.com/office/powerpoint/2010/main" val="2764897786"/>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793" cy="6705600"/>
          </a:xfrm>
        </p:spPr>
      </p:pic>
      <p:sp>
        <p:nvSpPr>
          <p:cNvPr id="3" name="Date Placeholder 2"/>
          <p:cNvSpPr>
            <a:spLocks noGrp="1"/>
          </p:cNvSpPr>
          <p:nvPr>
            <p:ph type="dt" sz="half" idx="10"/>
          </p:nvPr>
        </p:nvSpPr>
        <p:spPr/>
        <p:txBody>
          <a:bodyPr/>
          <a:lstStyle/>
          <a:p>
            <a:fld id="{130CD8FA-5D6B-476A-8592-E61DA1F629CE}"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58</a:t>
            </a:fld>
            <a:endParaRPr lang="en-US" dirty="0"/>
          </a:p>
        </p:txBody>
      </p:sp>
    </p:spTree>
    <p:extLst>
      <p:ext uri="{BB962C8B-B14F-4D97-AF65-F5344CB8AC3E}">
        <p14:creationId xmlns:p14="http://schemas.microsoft.com/office/powerpoint/2010/main" val="3943127090"/>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66" y="0"/>
            <a:ext cx="9214793" cy="6705600"/>
          </a:xfrm>
        </p:spPr>
      </p:pic>
      <p:sp>
        <p:nvSpPr>
          <p:cNvPr id="3" name="Date Placeholder 2"/>
          <p:cNvSpPr>
            <a:spLocks noGrp="1"/>
          </p:cNvSpPr>
          <p:nvPr>
            <p:ph type="dt" sz="half" idx="10"/>
          </p:nvPr>
        </p:nvSpPr>
        <p:spPr/>
        <p:txBody>
          <a:bodyPr/>
          <a:lstStyle/>
          <a:p>
            <a:fld id="{DC35E9FD-1049-4D99-AF12-512C7120D218}"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59</a:t>
            </a:fld>
            <a:endParaRPr lang="en-US" dirty="0"/>
          </a:p>
        </p:txBody>
      </p:sp>
    </p:spTree>
    <p:extLst>
      <p:ext uri="{BB962C8B-B14F-4D97-AF65-F5344CB8AC3E}">
        <p14:creationId xmlns:p14="http://schemas.microsoft.com/office/powerpoint/2010/main" val="35665742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Background</a:t>
            </a:r>
            <a:endParaRPr lang="en-US" b="1" dirty="0"/>
          </a:p>
        </p:txBody>
      </p:sp>
      <p:sp>
        <p:nvSpPr>
          <p:cNvPr id="3" name="Content Placeholder 2"/>
          <p:cNvSpPr>
            <a:spLocks noGrp="1"/>
          </p:cNvSpPr>
          <p:nvPr>
            <p:ph sz="half" idx="1"/>
          </p:nvPr>
        </p:nvSpPr>
        <p:spPr/>
        <p:txBody>
          <a:bodyPr>
            <a:normAutofit fontScale="85000" lnSpcReduction="10000"/>
          </a:bodyPr>
          <a:lstStyle/>
          <a:p>
            <a:r>
              <a:rPr lang="en-US" dirty="0" smtClean="0"/>
              <a:t>Vernon L. Smith (JPE 1962)</a:t>
            </a:r>
          </a:p>
          <a:p>
            <a:r>
              <a:rPr lang="en-US" dirty="0" smtClean="0"/>
              <a:t>In a double auction</a:t>
            </a:r>
          </a:p>
          <a:p>
            <a:r>
              <a:rPr lang="en-US" dirty="0" smtClean="0"/>
              <a:t>Profit motivated human traders</a:t>
            </a:r>
          </a:p>
          <a:p>
            <a:r>
              <a:rPr lang="en-US" dirty="0" smtClean="0"/>
              <a:t>Only 10-20 traders</a:t>
            </a:r>
          </a:p>
          <a:p>
            <a:r>
              <a:rPr lang="en-US" dirty="0" smtClean="0"/>
              <a:t>Observed market outcomes close to competitive equilibrium (derived from maximization, </a:t>
            </a:r>
            <a:r>
              <a:rPr lang="en-US" dirty="0" err="1" smtClean="0"/>
              <a:t>Walrasian</a:t>
            </a:r>
            <a:r>
              <a:rPr lang="en-US" dirty="0" smtClean="0"/>
              <a:t> auction, and atomistic competition)</a:t>
            </a:r>
            <a:endParaRPr lang="en-US" dirty="0"/>
          </a:p>
        </p:txBody>
      </p:sp>
      <p:pic>
        <p:nvPicPr>
          <p:cNvPr id="4098"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495799" y="2133600"/>
            <a:ext cx="4114101" cy="279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fld id="{3F2780F8-0C57-486F-9790-72BBE4863BBE}" type="datetime1">
              <a:rPr lang="en-US" smtClean="0"/>
              <a:t>6/6/16</a:t>
            </a:fld>
            <a:endParaRPr lang="en-US" dirty="0"/>
          </a:p>
        </p:txBody>
      </p:sp>
      <p:sp>
        <p:nvSpPr>
          <p:cNvPr id="6" name="Footer Placeholder 5"/>
          <p:cNvSpPr>
            <a:spLocks noGrp="1"/>
          </p:cNvSpPr>
          <p:nvPr>
            <p:ph type="ftr" sz="quarter" idx="11"/>
          </p:nvPr>
        </p:nvSpPr>
        <p:spPr/>
        <p:txBody>
          <a:bodyPr/>
          <a:lstStyle/>
          <a:p>
            <a:r>
              <a:rPr lang="en-US" dirty="0" smtClean="0"/>
              <a:t>Decoupling Markets</a:t>
            </a:r>
            <a:endParaRPr lang="en-US" dirty="0"/>
          </a:p>
        </p:txBody>
      </p:sp>
      <p:sp>
        <p:nvSpPr>
          <p:cNvPr id="7" name="Slide Number Placeholder 6"/>
          <p:cNvSpPr>
            <a:spLocks noGrp="1"/>
          </p:cNvSpPr>
          <p:nvPr>
            <p:ph type="sldNum" sz="quarter" idx="12"/>
          </p:nvPr>
        </p:nvSpPr>
        <p:spPr/>
        <p:txBody>
          <a:bodyPr/>
          <a:lstStyle/>
          <a:p>
            <a:fld id="{DBE7EDEC-AAFA-4E5C-9AEF-9E0972FA93B3}" type="slidenum">
              <a:rPr lang="en-US" smtClean="0"/>
              <a:t>6</a:t>
            </a:fld>
            <a:endParaRPr lang="en-US" dirty="0"/>
          </a:p>
        </p:txBody>
      </p:sp>
    </p:spTree>
    <p:extLst>
      <p:ext uri="{BB962C8B-B14F-4D97-AF65-F5344CB8AC3E}">
        <p14:creationId xmlns:p14="http://schemas.microsoft.com/office/powerpoint/2010/main" val="3837893643"/>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793" cy="6705600"/>
          </a:xfrm>
        </p:spPr>
      </p:pic>
      <p:sp>
        <p:nvSpPr>
          <p:cNvPr id="3" name="Date Placeholder 2"/>
          <p:cNvSpPr>
            <a:spLocks noGrp="1"/>
          </p:cNvSpPr>
          <p:nvPr>
            <p:ph type="dt" sz="half" idx="10"/>
          </p:nvPr>
        </p:nvSpPr>
        <p:spPr/>
        <p:txBody>
          <a:bodyPr/>
          <a:lstStyle/>
          <a:p>
            <a:fld id="{3670D12A-910B-405A-951C-8D705A544DF9}"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60</a:t>
            </a:fld>
            <a:endParaRPr lang="en-US" dirty="0"/>
          </a:p>
        </p:txBody>
      </p:sp>
    </p:spTree>
    <p:extLst>
      <p:ext uri="{BB962C8B-B14F-4D97-AF65-F5344CB8AC3E}">
        <p14:creationId xmlns:p14="http://schemas.microsoft.com/office/powerpoint/2010/main" val="277089927"/>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793" cy="6705600"/>
          </a:xfrm>
        </p:spPr>
      </p:pic>
      <p:sp>
        <p:nvSpPr>
          <p:cNvPr id="3" name="Date Placeholder 2"/>
          <p:cNvSpPr>
            <a:spLocks noGrp="1"/>
          </p:cNvSpPr>
          <p:nvPr>
            <p:ph type="dt" sz="half" idx="10"/>
          </p:nvPr>
        </p:nvSpPr>
        <p:spPr/>
        <p:txBody>
          <a:bodyPr/>
          <a:lstStyle/>
          <a:p>
            <a:fld id="{914C8BBD-3081-4C61-9493-980EF14026AC}"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61</a:t>
            </a:fld>
            <a:endParaRPr lang="en-US" dirty="0"/>
          </a:p>
        </p:txBody>
      </p:sp>
    </p:spTree>
    <p:extLst>
      <p:ext uri="{BB962C8B-B14F-4D97-AF65-F5344CB8AC3E}">
        <p14:creationId xmlns:p14="http://schemas.microsoft.com/office/powerpoint/2010/main" val="1221218108"/>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66" y="0"/>
            <a:ext cx="9214793" cy="6705600"/>
          </a:xfrm>
        </p:spPr>
      </p:pic>
      <p:sp>
        <p:nvSpPr>
          <p:cNvPr id="3" name="Date Placeholder 2"/>
          <p:cNvSpPr>
            <a:spLocks noGrp="1"/>
          </p:cNvSpPr>
          <p:nvPr>
            <p:ph type="dt" sz="half" idx="10"/>
          </p:nvPr>
        </p:nvSpPr>
        <p:spPr/>
        <p:txBody>
          <a:bodyPr/>
          <a:lstStyle/>
          <a:p>
            <a:fld id="{E5021408-5C4C-45C8-8F8D-2913E74DD081}"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62</a:t>
            </a:fld>
            <a:endParaRPr lang="en-US" dirty="0"/>
          </a:p>
        </p:txBody>
      </p:sp>
    </p:spTree>
    <p:extLst>
      <p:ext uri="{BB962C8B-B14F-4D97-AF65-F5344CB8AC3E}">
        <p14:creationId xmlns:p14="http://schemas.microsoft.com/office/powerpoint/2010/main" val="1384399685"/>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486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CC7B21B3-EDC4-4DED-9505-13C24B3AF6ED}"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63</a:t>
            </a:fld>
            <a:endParaRPr lang="en-US" dirty="0"/>
          </a:p>
        </p:txBody>
      </p:sp>
    </p:spTree>
    <p:extLst>
      <p:ext uri="{BB962C8B-B14F-4D97-AF65-F5344CB8AC3E}">
        <p14:creationId xmlns:p14="http://schemas.microsoft.com/office/powerpoint/2010/main" val="19520021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654297"/>
          </a:xfrm>
        </p:spPr>
      </p:pic>
      <p:sp>
        <p:nvSpPr>
          <p:cNvPr id="3" name="Date Placeholder 2"/>
          <p:cNvSpPr>
            <a:spLocks noGrp="1"/>
          </p:cNvSpPr>
          <p:nvPr>
            <p:ph type="dt" sz="half" idx="10"/>
          </p:nvPr>
        </p:nvSpPr>
        <p:spPr/>
        <p:txBody>
          <a:bodyPr/>
          <a:lstStyle/>
          <a:p>
            <a:fld id="{058F28E2-F7B6-4CF5-A199-1DE921382D7D}"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64</a:t>
            </a:fld>
            <a:endParaRPr lang="en-US" dirty="0"/>
          </a:p>
        </p:txBody>
      </p:sp>
    </p:spTree>
    <p:extLst>
      <p:ext uri="{BB962C8B-B14F-4D97-AF65-F5344CB8AC3E}">
        <p14:creationId xmlns:p14="http://schemas.microsoft.com/office/powerpoint/2010/main" val="2593728978"/>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8" y="0"/>
            <a:ext cx="9214498" cy="6705600"/>
          </a:xfrm>
        </p:spPr>
      </p:pic>
      <p:sp>
        <p:nvSpPr>
          <p:cNvPr id="3" name="Date Placeholder 2"/>
          <p:cNvSpPr>
            <a:spLocks noGrp="1"/>
          </p:cNvSpPr>
          <p:nvPr>
            <p:ph type="dt" sz="half" idx="10"/>
          </p:nvPr>
        </p:nvSpPr>
        <p:spPr/>
        <p:txBody>
          <a:bodyPr/>
          <a:lstStyle/>
          <a:p>
            <a:fld id="{1C281AB6-A3BB-45AE-B335-DA465A1665E3}"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65</a:t>
            </a:fld>
            <a:endParaRPr lang="en-US" dirty="0"/>
          </a:p>
        </p:txBody>
      </p:sp>
    </p:spTree>
    <p:extLst>
      <p:ext uri="{BB962C8B-B14F-4D97-AF65-F5344CB8AC3E}">
        <p14:creationId xmlns:p14="http://schemas.microsoft.com/office/powerpoint/2010/main" val="1700900257"/>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654297"/>
          </a:xfrm>
        </p:spPr>
      </p:pic>
      <p:sp>
        <p:nvSpPr>
          <p:cNvPr id="3" name="Date Placeholder 2"/>
          <p:cNvSpPr>
            <a:spLocks noGrp="1"/>
          </p:cNvSpPr>
          <p:nvPr>
            <p:ph type="dt" sz="half" idx="10"/>
          </p:nvPr>
        </p:nvSpPr>
        <p:spPr/>
        <p:txBody>
          <a:bodyPr/>
          <a:lstStyle/>
          <a:p>
            <a:fld id="{ED8E058A-6775-4D9F-A310-9D83B2316F58}"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66</a:t>
            </a:fld>
            <a:endParaRPr lang="en-US" dirty="0"/>
          </a:p>
        </p:txBody>
      </p:sp>
    </p:spTree>
    <p:extLst>
      <p:ext uri="{BB962C8B-B14F-4D97-AF65-F5344CB8AC3E}">
        <p14:creationId xmlns:p14="http://schemas.microsoft.com/office/powerpoint/2010/main" val="1547729666"/>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8" y="0"/>
            <a:ext cx="9214498" cy="6705600"/>
          </a:xfrm>
        </p:spPr>
      </p:pic>
      <p:sp>
        <p:nvSpPr>
          <p:cNvPr id="3" name="Date Placeholder 2"/>
          <p:cNvSpPr>
            <a:spLocks noGrp="1"/>
          </p:cNvSpPr>
          <p:nvPr>
            <p:ph type="dt" sz="half" idx="10"/>
          </p:nvPr>
        </p:nvSpPr>
        <p:spPr/>
        <p:txBody>
          <a:bodyPr/>
          <a:lstStyle/>
          <a:p>
            <a:fld id="{AD592014-37CB-4B92-BF42-2290150D37D4}"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67</a:t>
            </a:fld>
            <a:endParaRPr lang="en-US" dirty="0"/>
          </a:p>
        </p:txBody>
      </p:sp>
    </p:spTree>
    <p:extLst>
      <p:ext uri="{BB962C8B-B14F-4D97-AF65-F5344CB8AC3E}">
        <p14:creationId xmlns:p14="http://schemas.microsoft.com/office/powerpoint/2010/main" val="3896297631"/>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8" y="0"/>
            <a:ext cx="9214498" cy="6705600"/>
          </a:xfrm>
        </p:spPr>
      </p:pic>
      <p:sp>
        <p:nvSpPr>
          <p:cNvPr id="3" name="Date Placeholder 2"/>
          <p:cNvSpPr>
            <a:spLocks noGrp="1"/>
          </p:cNvSpPr>
          <p:nvPr>
            <p:ph type="dt" sz="half" idx="10"/>
          </p:nvPr>
        </p:nvSpPr>
        <p:spPr/>
        <p:txBody>
          <a:bodyPr/>
          <a:lstStyle/>
          <a:p>
            <a:fld id="{AFED1293-D931-44E0-A768-E9D97BF470BC}"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68</a:t>
            </a:fld>
            <a:endParaRPr lang="en-US" dirty="0"/>
          </a:p>
        </p:txBody>
      </p:sp>
    </p:spTree>
    <p:extLst>
      <p:ext uri="{BB962C8B-B14F-4D97-AF65-F5344CB8AC3E}">
        <p14:creationId xmlns:p14="http://schemas.microsoft.com/office/powerpoint/2010/main" val="555253535"/>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DDBFB026-2E98-460B-8F3C-80E927CA7B43}"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69</a:t>
            </a:fld>
            <a:endParaRPr lang="en-US" dirty="0"/>
          </a:p>
        </p:txBody>
      </p:sp>
    </p:spTree>
    <p:extLst>
      <p:ext uri="{BB962C8B-B14F-4D97-AF65-F5344CB8AC3E}">
        <p14:creationId xmlns:p14="http://schemas.microsoft.com/office/powerpoint/2010/main" val="84573837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Background</a:t>
            </a:r>
            <a:endParaRPr lang="en-US" b="1" dirty="0"/>
          </a:p>
        </p:txBody>
      </p:sp>
      <p:sp>
        <p:nvSpPr>
          <p:cNvPr id="3" name="Content Placeholder 2"/>
          <p:cNvSpPr>
            <a:spLocks noGrp="1"/>
          </p:cNvSpPr>
          <p:nvPr>
            <p:ph idx="1"/>
          </p:nvPr>
        </p:nvSpPr>
        <p:spPr/>
        <p:txBody>
          <a:bodyPr>
            <a:normAutofit/>
          </a:bodyPr>
          <a:lstStyle/>
          <a:p>
            <a:r>
              <a:rPr lang="en-US" dirty="0" smtClean="0"/>
              <a:t>Gode and Sunder (JPE 1993): </a:t>
            </a:r>
            <a:r>
              <a:rPr lang="en-US" dirty="0" err="1"/>
              <a:t>s</a:t>
            </a:r>
            <a:r>
              <a:rPr lang="en-US" dirty="0" err="1" smtClean="0"/>
              <a:t>erendpitously</a:t>
            </a:r>
            <a:r>
              <a:rPr lang="en-US" dirty="0" smtClean="0"/>
              <a:t> combined</a:t>
            </a:r>
          </a:p>
          <a:p>
            <a:pPr lvl="1"/>
            <a:r>
              <a:rPr lang="en-US" dirty="0"/>
              <a:t>D</a:t>
            </a:r>
            <a:r>
              <a:rPr lang="en-US" dirty="0" smtClean="0"/>
              <a:t>ouble auction market institution (without randomization in Smith), and </a:t>
            </a:r>
          </a:p>
          <a:p>
            <a:pPr lvl="1"/>
            <a:r>
              <a:rPr lang="en-US" dirty="0" smtClean="0"/>
              <a:t>Budget constrained random choice (without market institution in Becker)</a:t>
            </a:r>
          </a:p>
          <a:p>
            <a:pPr marL="457200" lvl="1" indent="0">
              <a:buNone/>
            </a:pPr>
            <a:endParaRPr lang="en-US" dirty="0" smtClean="0"/>
          </a:p>
        </p:txBody>
      </p:sp>
      <p:sp>
        <p:nvSpPr>
          <p:cNvPr id="4" name="Date Placeholder 3"/>
          <p:cNvSpPr>
            <a:spLocks noGrp="1"/>
          </p:cNvSpPr>
          <p:nvPr>
            <p:ph type="dt" sz="half" idx="10"/>
          </p:nvPr>
        </p:nvSpPr>
        <p:spPr/>
        <p:txBody>
          <a:bodyPr/>
          <a:lstStyle/>
          <a:p>
            <a:fld id="{0EB1C586-E65F-4616-A2B2-CFADFFC974C9}"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7</a:t>
            </a:fld>
            <a:endParaRPr lang="en-US" dirty="0"/>
          </a:p>
        </p:txBody>
      </p:sp>
    </p:spTree>
    <p:extLst>
      <p:ext uri="{BB962C8B-B14F-4D97-AF65-F5344CB8AC3E}">
        <p14:creationId xmlns:p14="http://schemas.microsoft.com/office/powerpoint/2010/main" val="3201324828"/>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654297"/>
          </a:xfrm>
        </p:spPr>
      </p:pic>
      <p:sp>
        <p:nvSpPr>
          <p:cNvPr id="3" name="Date Placeholder 2"/>
          <p:cNvSpPr>
            <a:spLocks noGrp="1"/>
          </p:cNvSpPr>
          <p:nvPr>
            <p:ph type="dt" sz="half" idx="10"/>
          </p:nvPr>
        </p:nvSpPr>
        <p:spPr/>
        <p:txBody>
          <a:bodyPr/>
          <a:lstStyle/>
          <a:p>
            <a:fld id="{F3B89A7A-859A-4AB1-A273-88DB7ED612D2}"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70</a:t>
            </a:fld>
            <a:endParaRPr lang="en-US" dirty="0"/>
          </a:p>
        </p:txBody>
      </p:sp>
    </p:spTree>
    <p:extLst>
      <p:ext uri="{BB962C8B-B14F-4D97-AF65-F5344CB8AC3E}">
        <p14:creationId xmlns:p14="http://schemas.microsoft.com/office/powerpoint/2010/main" val="1050460151"/>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6AC0D9F4-CC13-47E7-A62F-FE7BDAACA079}"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71</a:t>
            </a:fld>
            <a:endParaRPr lang="en-US" dirty="0"/>
          </a:p>
        </p:txBody>
      </p:sp>
    </p:spTree>
    <p:extLst>
      <p:ext uri="{BB962C8B-B14F-4D97-AF65-F5344CB8AC3E}">
        <p14:creationId xmlns:p14="http://schemas.microsoft.com/office/powerpoint/2010/main" val="2746090389"/>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8" y="-28056"/>
            <a:ext cx="9253050" cy="6733655"/>
          </a:xfrm>
        </p:spPr>
      </p:pic>
      <p:sp>
        <p:nvSpPr>
          <p:cNvPr id="3" name="Date Placeholder 2"/>
          <p:cNvSpPr>
            <a:spLocks noGrp="1"/>
          </p:cNvSpPr>
          <p:nvPr>
            <p:ph type="dt" sz="half" idx="10"/>
          </p:nvPr>
        </p:nvSpPr>
        <p:spPr/>
        <p:txBody>
          <a:bodyPr/>
          <a:lstStyle/>
          <a:p>
            <a:fld id="{30F4506E-90B2-4314-A38A-E152FBAFC947}"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72</a:t>
            </a:fld>
            <a:endParaRPr lang="en-US" dirty="0"/>
          </a:p>
        </p:txBody>
      </p:sp>
    </p:spTree>
    <p:extLst>
      <p:ext uri="{BB962C8B-B14F-4D97-AF65-F5344CB8AC3E}">
        <p14:creationId xmlns:p14="http://schemas.microsoft.com/office/powerpoint/2010/main" val="1954708756"/>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8" y="0"/>
            <a:ext cx="9214498" cy="6705600"/>
          </a:xfrm>
        </p:spPr>
      </p:pic>
      <p:sp>
        <p:nvSpPr>
          <p:cNvPr id="3" name="Date Placeholder 2"/>
          <p:cNvSpPr>
            <a:spLocks noGrp="1"/>
          </p:cNvSpPr>
          <p:nvPr>
            <p:ph type="dt" sz="half" idx="10"/>
          </p:nvPr>
        </p:nvSpPr>
        <p:spPr/>
        <p:txBody>
          <a:bodyPr/>
          <a:lstStyle/>
          <a:p>
            <a:fld id="{48E865B3-6409-4250-8639-517FC8A433FD}"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73</a:t>
            </a:fld>
            <a:endParaRPr lang="en-US" dirty="0"/>
          </a:p>
        </p:txBody>
      </p:sp>
    </p:spTree>
    <p:extLst>
      <p:ext uri="{BB962C8B-B14F-4D97-AF65-F5344CB8AC3E}">
        <p14:creationId xmlns:p14="http://schemas.microsoft.com/office/powerpoint/2010/main" val="88243266"/>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9439CC12-65B6-42E0-9A9D-E96F20618515}"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74</a:t>
            </a:fld>
            <a:endParaRPr lang="en-US" dirty="0"/>
          </a:p>
        </p:txBody>
      </p:sp>
    </p:spTree>
    <p:extLst>
      <p:ext uri="{BB962C8B-B14F-4D97-AF65-F5344CB8AC3E}">
        <p14:creationId xmlns:p14="http://schemas.microsoft.com/office/powerpoint/2010/main" val="3909944064"/>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8" y="0"/>
            <a:ext cx="9214498" cy="6705600"/>
          </a:xfrm>
        </p:spPr>
      </p:pic>
      <p:sp>
        <p:nvSpPr>
          <p:cNvPr id="3" name="Date Placeholder 2"/>
          <p:cNvSpPr>
            <a:spLocks noGrp="1"/>
          </p:cNvSpPr>
          <p:nvPr>
            <p:ph type="dt" sz="half" idx="10"/>
          </p:nvPr>
        </p:nvSpPr>
        <p:spPr/>
        <p:txBody>
          <a:bodyPr/>
          <a:lstStyle/>
          <a:p>
            <a:fld id="{532DDA7A-990E-4C57-81D3-0D20DB07E617}"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75</a:t>
            </a:fld>
            <a:endParaRPr lang="en-US" dirty="0"/>
          </a:p>
        </p:txBody>
      </p:sp>
    </p:spTree>
    <p:extLst>
      <p:ext uri="{BB962C8B-B14F-4D97-AF65-F5344CB8AC3E}">
        <p14:creationId xmlns:p14="http://schemas.microsoft.com/office/powerpoint/2010/main" val="2145688237"/>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B57AD9DE-A2BD-47D1-A92F-EA3C8956DF4B}"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76</a:t>
            </a:fld>
            <a:endParaRPr lang="en-US" dirty="0"/>
          </a:p>
        </p:txBody>
      </p:sp>
    </p:spTree>
    <p:extLst>
      <p:ext uri="{BB962C8B-B14F-4D97-AF65-F5344CB8AC3E}">
        <p14:creationId xmlns:p14="http://schemas.microsoft.com/office/powerpoint/2010/main" val="2438204627"/>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F45B2A74-52B5-4148-BD46-23B9BC6B43DF}"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77</a:t>
            </a:fld>
            <a:endParaRPr lang="en-US" dirty="0"/>
          </a:p>
        </p:txBody>
      </p:sp>
    </p:spTree>
    <p:extLst>
      <p:ext uri="{BB962C8B-B14F-4D97-AF65-F5344CB8AC3E}">
        <p14:creationId xmlns:p14="http://schemas.microsoft.com/office/powerpoint/2010/main" val="2226550559"/>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CBB191E5-8CCC-47E1-98A3-128DEE001E34}"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78</a:t>
            </a:fld>
            <a:endParaRPr lang="en-US" dirty="0"/>
          </a:p>
        </p:txBody>
      </p:sp>
    </p:spTree>
    <p:extLst>
      <p:ext uri="{BB962C8B-B14F-4D97-AF65-F5344CB8AC3E}">
        <p14:creationId xmlns:p14="http://schemas.microsoft.com/office/powerpoint/2010/main" val="3469398719"/>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14497" cy="6705599"/>
          </a:xfrm>
        </p:spPr>
      </p:pic>
      <p:sp>
        <p:nvSpPr>
          <p:cNvPr id="3" name="Date Placeholder 2"/>
          <p:cNvSpPr>
            <a:spLocks noGrp="1"/>
          </p:cNvSpPr>
          <p:nvPr>
            <p:ph type="dt" sz="half" idx="10"/>
          </p:nvPr>
        </p:nvSpPr>
        <p:spPr/>
        <p:txBody>
          <a:bodyPr/>
          <a:lstStyle/>
          <a:p>
            <a:fld id="{83A9C743-9E2E-47FE-852A-B8ED5E802AA8}"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79</a:t>
            </a:fld>
            <a:endParaRPr lang="en-US" dirty="0"/>
          </a:p>
        </p:txBody>
      </p:sp>
    </p:spTree>
    <p:extLst>
      <p:ext uri="{BB962C8B-B14F-4D97-AF65-F5344CB8AC3E}">
        <p14:creationId xmlns:p14="http://schemas.microsoft.com/office/powerpoint/2010/main" val="358739472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Market Behavior 1</a:t>
            </a:r>
            <a:endParaRPr lang="en-US" b="1" dirty="0"/>
          </a:p>
        </p:txBody>
      </p:sp>
      <p:sp>
        <p:nvSpPr>
          <p:cNvPr id="4" name="Date Placeholder 3"/>
          <p:cNvSpPr>
            <a:spLocks noGrp="1"/>
          </p:cNvSpPr>
          <p:nvPr>
            <p:ph type="dt" sz="half" idx="10"/>
          </p:nvPr>
        </p:nvSpPr>
        <p:spPr/>
        <p:txBody>
          <a:bodyPr/>
          <a:lstStyle/>
          <a:p>
            <a:fld id="{2AF56FC3-4F30-4D1F-B6AC-F45F14B9CDA0}"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8</a:t>
            </a:fld>
            <a:endParaRPr lang="en-US" dirty="0"/>
          </a:p>
        </p:txBody>
      </p:sp>
      <p:pic>
        <p:nvPicPr>
          <p:cNvPr id="7" name="Shyam_Capture_big1.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549275" y="1600200"/>
            <a:ext cx="8045450" cy="4525963"/>
          </a:xfrm>
        </p:spPr>
      </p:pic>
    </p:spTree>
    <p:extLst>
      <p:ext uri="{BB962C8B-B14F-4D97-AF65-F5344CB8AC3E}">
        <p14:creationId xmlns:p14="http://schemas.microsoft.com/office/powerpoint/2010/main" val="1952806180"/>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smtClean="0"/>
              <a:t>Conclusions</a:t>
            </a:r>
            <a:endParaRPr lang="en-US" b="1" dirty="0"/>
          </a:p>
        </p:txBody>
      </p:sp>
      <p:sp>
        <p:nvSpPr>
          <p:cNvPr id="3" name="Content Placeholder 2"/>
          <p:cNvSpPr>
            <a:spLocks noGrp="1"/>
          </p:cNvSpPr>
          <p:nvPr>
            <p:ph idx="1"/>
          </p:nvPr>
        </p:nvSpPr>
        <p:spPr>
          <a:xfrm>
            <a:off x="457200" y="1143000"/>
            <a:ext cx="8229600" cy="4983163"/>
          </a:xfrm>
        </p:spPr>
        <p:txBody>
          <a:bodyPr>
            <a:normAutofit fontScale="70000" lnSpcReduction="20000"/>
          </a:bodyPr>
          <a:lstStyle/>
          <a:p>
            <a:r>
              <a:rPr lang="en-US" dirty="0" smtClean="0"/>
              <a:t>Equilibrium results are mostly derived by assuming optimization by agents populating the model economies</a:t>
            </a:r>
          </a:p>
          <a:p>
            <a:r>
              <a:rPr lang="en-US" dirty="0" smtClean="0"/>
              <a:t>At least since Simon, cognitive limitations of intuitive human behavior have been well-documented, raising doubts about the descriptive validity of such derived results</a:t>
            </a:r>
          </a:p>
          <a:p>
            <a:r>
              <a:rPr lang="en-US" dirty="0" smtClean="0"/>
              <a:t>Given rise to a critique of rationality assumption as </a:t>
            </a:r>
            <a:r>
              <a:rPr lang="en-US" dirty="0"/>
              <a:t>outdated psychology, lightning-fast calculation, </a:t>
            </a:r>
            <a:r>
              <a:rPr lang="en-US" dirty="0" smtClean="0"/>
              <a:t>perfect anticipation, perfectly ordered preferences, hedonistic </a:t>
            </a:r>
            <a:r>
              <a:rPr lang="en-US" dirty="0"/>
              <a:t>motivation, and other presumably unrealistic </a:t>
            </a:r>
            <a:r>
              <a:rPr lang="en-US" dirty="0" smtClean="0"/>
              <a:t>individual behavior </a:t>
            </a:r>
          </a:p>
          <a:p>
            <a:r>
              <a:rPr lang="en-US" dirty="0" smtClean="0"/>
              <a:t>Defense of economic theory from cognitive sciences critique of rationality assumption has often relied on:</a:t>
            </a:r>
          </a:p>
          <a:p>
            <a:pPr lvl="1"/>
            <a:r>
              <a:rPr lang="en-US" dirty="0" smtClean="0"/>
              <a:t>Rationality as a broad tendency, need not apply to all</a:t>
            </a:r>
          </a:p>
          <a:p>
            <a:pPr lvl="1"/>
            <a:r>
              <a:rPr lang="en-US" dirty="0" smtClean="0"/>
              <a:t>Selection and survival of the fittest (Alchian)</a:t>
            </a:r>
          </a:p>
          <a:p>
            <a:pPr lvl="1"/>
            <a:r>
              <a:rPr lang="en-US" dirty="0" smtClean="0"/>
              <a:t>Proof of the pudding in the eating (empirical evidence)</a:t>
            </a:r>
          </a:p>
          <a:p>
            <a:pPr lvl="1"/>
            <a:r>
              <a:rPr lang="en-US" dirty="0" smtClean="0"/>
              <a:t>Some important results (e.g., Becker 1962, downward sloping demand functions) are robust, derivable not only from rational but also from non-rational behavior</a:t>
            </a:r>
          </a:p>
          <a:p>
            <a:endParaRPr lang="en-US" dirty="0" smtClean="0"/>
          </a:p>
          <a:p>
            <a:endParaRPr lang="en-US" dirty="0"/>
          </a:p>
        </p:txBody>
      </p:sp>
      <p:sp>
        <p:nvSpPr>
          <p:cNvPr id="4" name="Date Placeholder 3"/>
          <p:cNvSpPr>
            <a:spLocks noGrp="1"/>
          </p:cNvSpPr>
          <p:nvPr>
            <p:ph type="dt" sz="half" idx="10"/>
          </p:nvPr>
        </p:nvSpPr>
        <p:spPr/>
        <p:txBody>
          <a:bodyPr/>
          <a:lstStyle/>
          <a:p>
            <a:fld id="{ADD5FE9A-EF22-482D-BE2D-1DB03D57D702}"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80</a:t>
            </a:fld>
            <a:endParaRPr lang="en-US" dirty="0"/>
          </a:p>
        </p:txBody>
      </p:sp>
    </p:spTree>
    <p:extLst>
      <p:ext uri="{BB962C8B-B14F-4D97-AF65-F5344CB8AC3E}">
        <p14:creationId xmlns:p14="http://schemas.microsoft.com/office/powerpoint/2010/main" val="4149489993"/>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smtClean="0"/>
              <a:t>Simon on Reductionism</a:t>
            </a:r>
            <a:endParaRPr lang="en-US" b="1" dirty="0"/>
          </a:p>
        </p:txBody>
      </p:sp>
      <p:sp>
        <p:nvSpPr>
          <p:cNvPr id="3" name="Content Placeholder 2"/>
          <p:cNvSpPr>
            <a:spLocks noGrp="1"/>
          </p:cNvSpPr>
          <p:nvPr>
            <p:ph idx="1"/>
          </p:nvPr>
        </p:nvSpPr>
        <p:spPr>
          <a:xfrm>
            <a:off x="457200" y="1143000"/>
            <a:ext cx="8229600" cy="5181600"/>
          </a:xfrm>
        </p:spPr>
        <p:txBody>
          <a:bodyPr>
            <a:normAutofit fontScale="92500" lnSpcReduction="10000"/>
          </a:bodyPr>
          <a:lstStyle/>
          <a:p>
            <a:r>
              <a:rPr lang="en-US" sz="2300" dirty="0"/>
              <a:t>The approach used here suggests that some important properties of market institutions are not simple translation of individual level behavior</a:t>
            </a:r>
          </a:p>
          <a:p>
            <a:r>
              <a:rPr lang="en-US" sz="2300" dirty="0"/>
              <a:t>Spirit of Sonnenschein-Mantel-Debreu Theorem: the excess demand function for an economy is not restricted by the usual rationality restrictions on individual demands in the economy</a:t>
            </a:r>
          </a:p>
          <a:p>
            <a:r>
              <a:rPr lang="en-US" sz="2300" dirty="0"/>
              <a:t>Herbert Simon, after originating the </a:t>
            </a:r>
            <a:r>
              <a:rPr lang="en-US" sz="2300" dirty="0" smtClean="0"/>
              <a:t>rationality critique </a:t>
            </a:r>
            <a:r>
              <a:rPr lang="en-US" sz="2300" dirty="0"/>
              <a:t>in 1950s, </a:t>
            </a:r>
            <a:r>
              <a:rPr lang="en-US" sz="2300" dirty="0" smtClean="0"/>
              <a:t>and documenting bounded rationality of humans, also realized </a:t>
            </a:r>
            <a:r>
              <a:rPr lang="en-US" sz="2300" dirty="0"/>
              <a:t>the necessity of decoupling aggregate and individual </a:t>
            </a:r>
            <a:r>
              <a:rPr lang="en-US" sz="2300" dirty="0" smtClean="0"/>
              <a:t>behavior</a:t>
            </a:r>
          </a:p>
          <a:p>
            <a:r>
              <a:rPr lang="en-US" altLang="ja-JP" sz="2200" b="1" dirty="0" smtClean="0"/>
              <a:t>“This skyhook-skyscraper construction of science from the roof down to the yet unconstructed foundations was possible because the behavior of the system at each level depended on only a very approximate, simplified, abstracted characterization of the system at the level next beneath. This is lucky, else the safety of bridges and airplanes might depend on the correctness of the ‘Eightfold Way’ of looking at elementary particles.” (</a:t>
            </a:r>
            <a:r>
              <a:rPr lang="en-US" sz="1900" b="1" dirty="0" smtClean="0"/>
              <a:t>The Sciences of the Artificial,3</a:t>
            </a:r>
            <a:r>
              <a:rPr lang="en-US" sz="1900" b="1" baseline="30000" dirty="0" smtClean="0"/>
              <a:t>rd</a:t>
            </a:r>
            <a:r>
              <a:rPr lang="en-US" sz="1900" b="1" dirty="0" smtClean="0"/>
              <a:t> edition,  p. 16)</a:t>
            </a:r>
            <a:endParaRPr lang="en-US" sz="2200" b="1" dirty="0"/>
          </a:p>
          <a:p>
            <a:endParaRPr lang="en-US" dirty="0"/>
          </a:p>
        </p:txBody>
      </p:sp>
      <p:sp>
        <p:nvSpPr>
          <p:cNvPr id="4" name="Date Placeholder 3"/>
          <p:cNvSpPr>
            <a:spLocks noGrp="1"/>
          </p:cNvSpPr>
          <p:nvPr>
            <p:ph type="dt" sz="half" idx="10"/>
          </p:nvPr>
        </p:nvSpPr>
        <p:spPr/>
        <p:txBody>
          <a:bodyPr/>
          <a:lstStyle/>
          <a:p>
            <a:fld id="{8796730B-11E5-4549-8E30-C4CB6607688D}"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81</a:t>
            </a:fld>
            <a:endParaRPr lang="en-US" dirty="0"/>
          </a:p>
        </p:txBody>
      </p:sp>
    </p:spTree>
    <p:extLst>
      <p:ext uri="{BB962C8B-B14F-4D97-AF65-F5344CB8AC3E}">
        <p14:creationId xmlns:p14="http://schemas.microsoft.com/office/powerpoint/2010/main" val="2059229020"/>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Equilibria as Basins of Attraction</a:t>
            </a:r>
            <a:endParaRPr lang="en-US" b="1" dirty="0"/>
          </a:p>
        </p:txBody>
      </p:sp>
      <p:sp>
        <p:nvSpPr>
          <p:cNvPr id="3" name="Content Placeholder 2"/>
          <p:cNvSpPr>
            <a:spLocks noGrp="1"/>
          </p:cNvSpPr>
          <p:nvPr>
            <p:ph idx="1"/>
          </p:nvPr>
        </p:nvSpPr>
        <p:spPr/>
        <p:txBody>
          <a:bodyPr>
            <a:normAutofit/>
          </a:bodyPr>
          <a:lstStyle/>
          <a:p>
            <a:pPr>
              <a:lnSpc>
                <a:spcPct val="80000"/>
              </a:lnSpc>
            </a:pPr>
            <a:r>
              <a:rPr lang="en-US" sz="2100" dirty="0" smtClean="0"/>
              <a:t>Indeed</a:t>
            </a:r>
            <a:r>
              <a:rPr lang="en-US" sz="2100" dirty="0"/>
              <a:t>, the powerful results of economic theory have been derived from “</a:t>
            </a:r>
            <a:r>
              <a:rPr lang="en-US" altLang="ja-JP" sz="2100" dirty="0"/>
              <a:t>a very approximate, simplified, abstracted characterization of the system at the level next beneath</a:t>
            </a:r>
            <a:r>
              <a:rPr lang="en-US" altLang="ja-JP" sz="2100" dirty="0" smtClean="0"/>
              <a:t>.”</a:t>
            </a:r>
          </a:p>
          <a:p>
            <a:pPr>
              <a:lnSpc>
                <a:spcPct val="80000"/>
              </a:lnSpc>
            </a:pPr>
            <a:r>
              <a:rPr lang="en-US" altLang="ja-JP" sz="2100" dirty="0" smtClean="0"/>
              <a:t>Simon and Selten’s bounded rationality of individual behavior, and Smith and Plott’s markets may not be mutually inconsistent , even under uncertainty, information asymmetry, and heterogeneous preferences</a:t>
            </a:r>
          </a:p>
          <a:p>
            <a:pPr>
              <a:lnSpc>
                <a:spcPct val="80000"/>
              </a:lnSpc>
            </a:pPr>
            <a:r>
              <a:rPr lang="en-US" altLang="ja-JP" sz="2100" dirty="0" smtClean="0"/>
              <a:t>The “economic man” </a:t>
            </a:r>
            <a:r>
              <a:rPr lang="en-US" altLang="ja-JP" sz="2100" dirty="0"/>
              <a:t>is </a:t>
            </a:r>
            <a:r>
              <a:rPr lang="en-US" altLang="ja-JP" sz="2100" dirty="0" smtClean="0"/>
              <a:t>maligned by a misunderstanding of its </a:t>
            </a:r>
            <a:r>
              <a:rPr lang="en-US" altLang="ja-JP" sz="2100" dirty="0"/>
              <a:t>scientific purpose and </a:t>
            </a:r>
            <a:r>
              <a:rPr lang="en-US" altLang="ja-JP" sz="2100" dirty="0" smtClean="0"/>
              <a:t>role</a:t>
            </a:r>
            <a:endParaRPr lang="en-US" altLang="ja-JP" sz="2100" dirty="0"/>
          </a:p>
          <a:p>
            <a:pPr>
              <a:lnSpc>
                <a:spcPct val="80000"/>
              </a:lnSpc>
            </a:pPr>
            <a:r>
              <a:rPr lang="en-US" sz="2100" dirty="0" smtClean="0"/>
              <a:t>Economics borrowed optimization from physics as a structural principle to identify basins of attraction (not as a behavioral description)</a:t>
            </a:r>
          </a:p>
          <a:p>
            <a:pPr>
              <a:lnSpc>
                <a:spcPct val="80000"/>
              </a:lnSpc>
            </a:pPr>
            <a:r>
              <a:rPr lang="en-US" sz="2100" dirty="0" smtClean="0"/>
              <a:t>Adam </a:t>
            </a:r>
            <a:r>
              <a:rPr lang="en-US" sz="2100" dirty="0"/>
              <a:t>Smith </a:t>
            </a:r>
            <a:r>
              <a:rPr lang="en-US" sz="2100" dirty="0" smtClean="0"/>
              <a:t>may </a:t>
            </a:r>
            <a:r>
              <a:rPr lang="en-US" sz="2100" dirty="0"/>
              <a:t>not </a:t>
            </a:r>
            <a:r>
              <a:rPr lang="en-US" sz="2100" dirty="0" smtClean="0"/>
              <a:t>have gone </a:t>
            </a:r>
            <a:r>
              <a:rPr lang="en-US" sz="2100" dirty="0"/>
              <a:t>far enough; a large part of economic efficiency is generated by common-sense constraints on economic choices </a:t>
            </a:r>
            <a:r>
              <a:rPr lang="en-US" sz="2100" dirty="0" smtClean="0"/>
              <a:t>made in the context of institutions evolved for social interaction</a:t>
            </a:r>
            <a:endParaRPr lang="en-US" sz="2100" dirty="0"/>
          </a:p>
          <a:p>
            <a:endParaRPr lang="en-US" dirty="0"/>
          </a:p>
        </p:txBody>
      </p:sp>
      <p:sp>
        <p:nvSpPr>
          <p:cNvPr id="4" name="Date Placeholder 3"/>
          <p:cNvSpPr>
            <a:spLocks noGrp="1"/>
          </p:cNvSpPr>
          <p:nvPr>
            <p:ph type="dt" sz="half" idx="10"/>
          </p:nvPr>
        </p:nvSpPr>
        <p:spPr/>
        <p:txBody>
          <a:bodyPr/>
          <a:lstStyle/>
          <a:p>
            <a:fld id="{8C7EFCEC-7E02-474C-BD3C-36315612CC7C}"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82</a:t>
            </a:fld>
            <a:endParaRPr lang="en-US" dirty="0"/>
          </a:p>
        </p:txBody>
      </p:sp>
    </p:spTree>
    <p:extLst>
      <p:ext uri="{BB962C8B-B14F-4D97-AF65-F5344CB8AC3E}">
        <p14:creationId xmlns:p14="http://schemas.microsoft.com/office/powerpoint/2010/main" val="2825419545"/>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a:bodyPr>
          <a:lstStyle/>
          <a:p>
            <a:pPr marL="342900" lvl="1" indent="-342900">
              <a:buFont typeface="Arial" pitchFamily="34" charset="0"/>
              <a:buChar char="•"/>
            </a:pPr>
            <a:r>
              <a:rPr lang="en-US" sz="2400" dirty="0" smtClean="0"/>
              <a:t>“At multiple hierarchical </a:t>
            </a:r>
            <a:r>
              <a:rPr lang="en-US" sz="2400" dirty="0"/>
              <a:t>levels—brain</a:t>
            </a:r>
            <a:r>
              <a:rPr lang="en-US" sz="2400" dirty="0" smtClean="0"/>
              <a:t>, ganglion, and individual cell—physical placement of neural components appears consistent with a single, simple goal: to minimize cost of connections among the components. The most dramatic instance of this "save wire" organizing principle is reported for adjacencies among ganglia in the nematode nervous system; among about 40,000,000 alternative layout orderings, the actual ganglion placement in fact requires the least total connection length. In addition, evidence supports a component placement optimization hypothesis for positioning of individual neurons in the nematode, and also for positioning of mammalian cortical areas.” </a:t>
            </a:r>
          </a:p>
          <a:p>
            <a:pPr marL="0" lvl="1" indent="0">
              <a:buNone/>
            </a:pPr>
            <a:r>
              <a:rPr lang="en-US" sz="2000" dirty="0" smtClean="0"/>
              <a:t>	- </a:t>
            </a:r>
            <a:r>
              <a:rPr lang="en-US" sz="2000" dirty="0" err="1" smtClean="0"/>
              <a:t>Cherniak</a:t>
            </a:r>
            <a:r>
              <a:rPr lang="en-US" sz="2000" dirty="0" smtClean="0"/>
              <a:t>, C., 1994 in </a:t>
            </a:r>
            <a:r>
              <a:rPr lang="en-US" sz="2000" i="1" dirty="0" smtClean="0"/>
              <a:t>Journal of Neuroscience</a:t>
            </a:r>
            <a:r>
              <a:rPr lang="en-US" sz="2400" dirty="0" smtClean="0"/>
              <a:t>.</a:t>
            </a:r>
          </a:p>
          <a:p>
            <a:pPr marL="342900" lvl="1" indent="-342900">
              <a:buFont typeface="Arial" pitchFamily="34" charset="0"/>
              <a:buChar char="•"/>
            </a:pPr>
            <a:endParaRPr lang="en-US" sz="2400" dirty="0" smtClean="0"/>
          </a:p>
        </p:txBody>
      </p:sp>
      <p:sp>
        <p:nvSpPr>
          <p:cNvPr id="4" name="Date Placeholder 3"/>
          <p:cNvSpPr>
            <a:spLocks noGrp="1"/>
          </p:cNvSpPr>
          <p:nvPr>
            <p:ph type="dt" sz="half" idx="10"/>
          </p:nvPr>
        </p:nvSpPr>
        <p:spPr/>
        <p:txBody>
          <a:bodyPr/>
          <a:lstStyle/>
          <a:p>
            <a:fld id="{6BAD1AD7-D229-4629-9239-47BBC66B8045}"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83</a:t>
            </a:fld>
            <a:endParaRPr lang="en-US" dirty="0"/>
          </a:p>
        </p:txBody>
      </p:sp>
    </p:spTree>
    <p:extLst>
      <p:ext uri="{BB962C8B-B14F-4D97-AF65-F5344CB8AC3E}">
        <p14:creationId xmlns:p14="http://schemas.microsoft.com/office/powerpoint/2010/main" val="1218554576"/>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Beautiful Experiments in Science</a:t>
            </a:r>
            <a:endParaRPr lang="en-US" dirty="0"/>
          </a:p>
        </p:txBody>
      </p:sp>
      <p:sp>
        <p:nvSpPr>
          <p:cNvPr id="3" name="Content Placeholder 2"/>
          <p:cNvSpPr>
            <a:spLocks noGrp="1"/>
          </p:cNvSpPr>
          <p:nvPr>
            <p:ph sz="half" idx="1"/>
          </p:nvPr>
        </p:nvSpPr>
        <p:spPr>
          <a:xfrm>
            <a:off x="457200" y="1417638"/>
            <a:ext cx="4825868" cy="4708525"/>
          </a:xfrm>
        </p:spPr>
        <p:txBody>
          <a:bodyPr>
            <a:noAutofit/>
          </a:bodyPr>
          <a:lstStyle/>
          <a:p>
            <a:r>
              <a:rPr lang="en-US" sz="1600" dirty="0" smtClean="0"/>
              <a:t>After Crick and Watson reported the discovery the double helix structure, theorists and empiricists raced to the search for the code that RNA uses to translate information in DNA to synthesize 20 amino acids and their peptide chains or proteins</a:t>
            </a:r>
          </a:p>
          <a:p>
            <a:r>
              <a:rPr lang="en-US" sz="1600" dirty="0" smtClean="0"/>
              <a:t>It was a hopelessly complex problem, until Nirenberg tried a breathtakingly simple test tube manipulation: Let us see what amino acid an artificial RNA sequence that repeats the same letter again and again (UUUUU… which does not appear in nature) produces? It produces phenylalanine.</a:t>
            </a:r>
          </a:p>
          <a:p>
            <a:r>
              <a:rPr lang="en-US" sz="1600" dirty="0" smtClean="0"/>
              <a:t>The code began to crumble and was soon deciphered: each of the 64 possible codons or “words” consisted of three “letters” each produced one of the 20 amino acids. </a:t>
            </a:r>
          </a:p>
          <a:p>
            <a:r>
              <a:rPr lang="en-US" sz="1600" dirty="0" smtClean="0"/>
              <a:t>Examples of other masters of beautiful experiment in biology: </a:t>
            </a:r>
            <a:r>
              <a:rPr lang="en-US" sz="1600" dirty="0" err="1" smtClean="0"/>
              <a:t>Severo</a:t>
            </a:r>
            <a:r>
              <a:rPr lang="en-US" sz="1600" dirty="0" smtClean="0"/>
              <a:t> Ochoa, Matthew </a:t>
            </a:r>
            <a:r>
              <a:rPr lang="en-US" sz="1600" dirty="0" err="1" smtClean="0"/>
              <a:t>Meselson</a:t>
            </a:r>
            <a:r>
              <a:rPr lang="en-US" sz="1600" dirty="0" smtClean="0"/>
              <a:t>, Franklin Stahl, and Joshua Lederberg</a:t>
            </a:r>
          </a:p>
        </p:txBody>
      </p:sp>
      <p:pic>
        <p:nvPicPr>
          <p:cNvPr id="8" name="Content Placeholder 7"/>
          <p:cNvPicPr>
            <a:picLocks noGrp="1" noChangeAspect="1"/>
          </p:cNvPicPr>
          <p:nvPr>
            <p:ph sz="half" idx="2"/>
          </p:nvPr>
        </p:nvPicPr>
        <p:blipFill>
          <a:blip r:embed="rId2"/>
          <a:stretch>
            <a:fillRect/>
          </a:stretch>
        </p:blipFill>
        <p:spPr>
          <a:xfrm>
            <a:off x="5283068" y="2057400"/>
            <a:ext cx="2698882" cy="3520281"/>
          </a:xfrm>
          <a:prstGeom prst="rect">
            <a:avLst/>
          </a:prstGeom>
        </p:spPr>
      </p:pic>
      <p:sp>
        <p:nvSpPr>
          <p:cNvPr id="4" name="Date Placeholder 3"/>
          <p:cNvSpPr>
            <a:spLocks noGrp="1"/>
          </p:cNvSpPr>
          <p:nvPr>
            <p:ph type="dt" sz="half" idx="10"/>
          </p:nvPr>
        </p:nvSpPr>
        <p:spPr/>
        <p:txBody>
          <a:bodyPr/>
          <a:lstStyle/>
          <a:p>
            <a:fld id="{2AF56FC3-4F30-4D1F-B6AC-F45F14B9CDA0}" type="datetime1">
              <a:rPr lang="en-US" smtClean="0"/>
              <a:t>6/6/16</a:t>
            </a:fld>
            <a:endParaRPr lang="en-US" dirty="0"/>
          </a:p>
        </p:txBody>
      </p:sp>
      <p:sp>
        <p:nvSpPr>
          <p:cNvPr id="5" name="Footer Placeholder 4"/>
          <p:cNvSpPr>
            <a:spLocks noGrp="1"/>
          </p:cNvSpPr>
          <p:nvPr>
            <p:ph type="ftr" sz="quarter" idx="11"/>
          </p:nvPr>
        </p:nvSpPr>
        <p:spPr/>
        <p:txBody>
          <a:bodyPr/>
          <a:lstStyle/>
          <a:p>
            <a:r>
              <a:rPr lang="en-US"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84</a:t>
            </a:fld>
            <a:endParaRPr lang="en-US" dirty="0"/>
          </a:p>
        </p:txBody>
      </p:sp>
    </p:spTree>
    <p:extLst>
      <p:ext uri="{BB962C8B-B14F-4D97-AF65-F5344CB8AC3E}">
        <p14:creationId xmlns:p14="http://schemas.microsoft.com/office/powerpoint/2010/main" val="38732133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
        <p:nvSpPr>
          <p:cNvPr id="4" name="Subtitle 3"/>
          <p:cNvSpPr>
            <a:spLocks noGrp="1"/>
          </p:cNvSpPr>
          <p:nvPr>
            <p:ph type="subTitle" idx="1"/>
          </p:nvPr>
        </p:nvSpPr>
        <p:spPr/>
        <p:txBody>
          <a:bodyPr>
            <a:normAutofit fontScale="70000" lnSpcReduction="20000"/>
          </a:bodyPr>
          <a:lstStyle/>
          <a:p>
            <a:r>
              <a:rPr lang="en-US" sz="3300" dirty="0" smtClean="0">
                <a:solidFill>
                  <a:schemeClr val="tx1"/>
                </a:solidFill>
                <a:hlinkClick r:id="rId2"/>
              </a:rPr>
              <a:t>Jamal, Maier and Sunder, "</a:t>
            </a:r>
            <a:r>
              <a:rPr lang="en-US" sz="3300" dirty="0">
                <a:solidFill>
                  <a:schemeClr val="tx1"/>
                </a:solidFill>
                <a:hlinkClick r:id="rId2"/>
              </a:rPr>
              <a:t>Simple Agents, Intelligent Markets"</a:t>
            </a:r>
            <a:r>
              <a:rPr lang="en-US" sz="3300" dirty="0">
                <a:solidFill>
                  <a:schemeClr val="tx1"/>
                </a:solidFill>
              </a:rPr>
              <a:t>. </a:t>
            </a:r>
            <a:endParaRPr lang="en-US" sz="3300" dirty="0" smtClean="0">
              <a:solidFill>
                <a:schemeClr val="tx1"/>
              </a:solidFill>
            </a:endParaRPr>
          </a:p>
          <a:p>
            <a:r>
              <a:rPr lang="en-US" dirty="0" smtClean="0">
                <a:solidFill>
                  <a:schemeClr val="tx1"/>
                </a:solidFill>
              </a:rPr>
              <a:t>Cowles Foundation Discussion Paper No. 1868R.</a:t>
            </a:r>
          </a:p>
          <a:p>
            <a:r>
              <a:rPr lang="en-US" dirty="0">
                <a:solidFill>
                  <a:schemeClr val="tx1"/>
                </a:solidFill>
                <a:hlinkClick r:id="rId3"/>
              </a:rPr>
              <a:t>(</a:t>
            </a:r>
            <a:r>
              <a:rPr lang="en-US" dirty="0" smtClean="0">
                <a:solidFill>
                  <a:schemeClr val="tx1"/>
                </a:solidFill>
                <a:hlinkClick r:id="rId3"/>
              </a:rPr>
              <a:t>http</a:t>
            </a:r>
            <a:r>
              <a:rPr lang="en-US" dirty="0">
                <a:solidFill>
                  <a:schemeClr val="tx1"/>
                </a:solidFill>
                <a:hlinkClick r:id="rId3"/>
              </a:rPr>
              <a:t>://</a:t>
            </a:r>
            <a:r>
              <a:rPr lang="en-US" dirty="0" smtClean="0">
                <a:solidFill>
                  <a:schemeClr val="tx1"/>
                </a:solidFill>
                <a:hlinkClick r:id="rId3"/>
              </a:rPr>
              <a:t>papers.ssrn.com/sol3/papers.cfm?abstract_id=</a:t>
            </a:r>
            <a:r>
              <a:rPr lang="en-US" dirty="0" smtClean="0">
                <a:solidFill>
                  <a:schemeClr val="tx1"/>
                </a:solidFill>
                <a:hlinkClick r:id="rId3"/>
              </a:rPr>
              <a:t>2478665</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2771032605"/>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n-US" dirty="0"/>
              <a:t>This skyhook-skyscraper construction of science from the roof down to the yet unconstructed foundations was possible because the behavior of the system at each level depended on only a very approximate, simplified, abstracted characterization of Determinants of Economic Interaction, 3/25/2006 15 the system at the level next beneath. This is lucky, else the safety of bridges and airplanes might depend on the correctness of the ‘Eightfold Way’ of looking at elementary particles</a:t>
            </a:r>
            <a:r>
              <a:rPr lang="en-US" dirty="0" smtClean="0"/>
              <a:t>.</a:t>
            </a:r>
          </a:p>
          <a:p>
            <a:pPr marL="0" indent="0">
              <a:buNone/>
            </a:pPr>
            <a:r>
              <a:rPr lang="en-US" dirty="0" smtClean="0"/>
              <a:t>	 </a:t>
            </a:r>
            <a:r>
              <a:rPr lang="en-US" sz="2400" dirty="0" smtClean="0"/>
              <a:t>- Simon, H., 1998. </a:t>
            </a:r>
            <a:r>
              <a:rPr lang="en-US" sz="2400" i="1" dirty="0" smtClean="0"/>
              <a:t>The Sciences of the Artificial</a:t>
            </a:r>
            <a:r>
              <a:rPr lang="en-US" sz="2400" dirty="0" smtClean="0"/>
              <a:t>.</a:t>
            </a:r>
            <a:endParaRPr lang="en-US" sz="2400" dirty="0"/>
          </a:p>
          <a:p>
            <a:endParaRPr lang="en-US" dirty="0"/>
          </a:p>
        </p:txBody>
      </p:sp>
      <p:sp>
        <p:nvSpPr>
          <p:cNvPr id="4" name="Date Placeholder 3"/>
          <p:cNvSpPr>
            <a:spLocks noGrp="1"/>
          </p:cNvSpPr>
          <p:nvPr>
            <p:ph type="dt" sz="half" idx="10"/>
          </p:nvPr>
        </p:nvSpPr>
        <p:spPr/>
        <p:txBody>
          <a:bodyPr/>
          <a:lstStyle/>
          <a:p>
            <a:fld id="{2AF56FC3-4F30-4D1F-B6AC-F45F14B9CDA0}" type="datetime1">
              <a:rPr lang="en-US" smtClean="0"/>
              <a:t>6/6/16</a:t>
            </a:fld>
            <a:endParaRPr lang="en-US" dirty="0"/>
          </a:p>
        </p:txBody>
      </p:sp>
      <p:sp>
        <p:nvSpPr>
          <p:cNvPr id="5" name="Footer Placeholder 4"/>
          <p:cNvSpPr>
            <a:spLocks noGrp="1"/>
          </p:cNvSpPr>
          <p:nvPr>
            <p:ph type="ftr" sz="quarter" idx="11"/>
          </p:nvPr>
        </p:nvSpPr>
        <p:spPr/>
        <p:txBody>
          <a:bodyPr/>
          <a:lstStyle/>
          <a:p>
            <a:r>
              <a:rPr lang="en-US"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86</a:t>
            </a:fld>
            <a:endParaRPr lang="en-US" dirty="0"/>
          </a:p>
        </p:txBody>
      </p:sp>
    </p:spTree>
    <p:extLst>
      <p:ext uri="{BB962C8B-B14F-4D97-AF65-F5344CB8AC3E}">
        <p14:creationId xmlns:p14="http://schemas.microsoft.com/office/powerpoint/2010/main" val="132933989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Market Behavior 2</a:t>
            </a:r>
            <a:endParaRPr lang="en-US" b="1" dirty="0"/>
          </a:p>
        </p:txBody>
      </p:sp>
      <p:sp>
        <p:nvSpPr>
          <p:cNvPr id="4" name="Date Placeholder 3"/>
          <p:cNvSpPr>
            <a:spLocks noGrp="1"/>
          </p:cNvSpPr>
          <p:nvPr>
            <p:ph type="dt" sz="half" idx="10"/>
          </p:nvPr>
        </p:nvSpPr>
        <p:spPr/>
        <p:txBody>
          <a:bodyPr/>
          <a:lstStyle/>
          <a:p>
            <a:fld id="{2AF56FC3-4F30-4D1F-B6AC-F45F14B9CDA0}" type="datetime1">
              <a:rPr lang="en-US" smtClean="0"/>
              <a:t>6/6/16</a:t>
            </a:fld>
            <a:endParaRPr lang="en-US" dirty="0"/>
          </a:p>
        </p:txBody>
      </p:sp>
      <p:sp>
        <p:nvSpPr>
          <p:cNvPr id="5" name="Footer Placeholder 4"/>
          <p:cNvSpPr>
            <a:spLocks noGrp="1"/>
          </p:cNvSpPr>
          <p:nvPr>
            <p:ph type="ftr" sz="quarter" idx="11"/>
          </p:nvPr>
        </p:nvSpPr>
        <p:spPr/>
        <p:txBody>
          <a:bodyPr/>
          <a:lstStyle/>
          <a:p>
            <a:r>
              <a:rPr lang="en-US" dirty="0" smtClean="0"/>
              <a:t>Decoupling Markets</a:t>
            </a:r>
            <a:endParaRPr lang="en-US" dirty="0"/>
          </a:p>
        </p:txBody>
      </p:sp>
      <p:sp>
        <p:nvSpPr>
          <p:cNvPr id="6" name="Slide Number Placeholder 5"/>
          <p:cNvSpPr>
            <a:spLocks noGrp="1"/>
          </p:cNvSpPr>
          <p:nvPr>
            <p:ph type="sldNum" sz="quarter" idx="12"/>
          </p:nvPr>
        </p:nvSpPr>
        <p:spPr/>
        <p:txBody>
          <a:bodyPr/>
          <a:lstStyle/>
          <a:p>
            <a:fld id="{DBE7EDEC-AAFA-4E5C-9AEF-9E0972FA93B3}" type="slidenum">
              <a:rPr lang="en-US" smtClean="0"/>
              <a:t>9</a:t>
            </a:fld>
            <a:endParaRPr lang="en-US" dirty="0"/>
          </a:p>
        </p:txBody>
      </p:sp>
      <p:pic>
        <p:nvPicPr>
          <p:cNvPr id="8" name="Shyam_Capture_big2.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549275" y="1600200"/>
            <a:ext cx="8045450" cy="4525963"/>
          </a:xfrm>
        </p:spPr>
      </p:pic>
    </p:spTree>
    <p:extLst>
      <p:ext uri="{BB962C8B-B14F-4D97-AF65-F5344CB8AC3E}">
        <p14:creationId xmlns:p14="http://schemas.microsoft.com/office/powerpoint/2010/main" val="3179832303"/>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theme/theme1.xml><?xml version="1.0" encoding="utf-8"?>
<a:theme xmlns:a="http://schemas.openxmlformats.org/drawingml/2006/main" name="Office Them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8098</TotalTime>
  <Words>2241</Words>
  <Application>Microsoft Macintosh PowerPoint</Application>
  <PresentationFormat>On-screen Show (4:3)</PresentationFormat>
  <Paragraphs>454</Paragraphs>
  <Slides>86</Slides>
  <Notes>0</Notes>
  <HiddenSlides>4</HiddenSlides>
  <MMClips>3</MMClips>
  <ScaleCrop>false</ScaleCrop>
  <HeadingPairs>
    <vt:vector size="4" baseType="variant">
      <vt:variant>
        <vt:lpstr>Theme</vt:lpstr>
      </vt:variant>
      <vt:variant>
        <vt:i4>1</vt:i4>
      </vt:variant>
      <vt:variant>
        <vt:lpstr>Slide Titles</vt:lpstr>
      </vt:variant>
      <vt:variant>
        <vt:i4>86</vt:i4>
      </vt:variant>
    </vt:vector>
  </HeadingPairs>
  <TitlesOfParts>
    <vt:vector size="87" baseType="lpstr">
      <vt:lpstr>Office Theme</vt:lpstr>
      <vt:lpstr>Simple Agents, Intelligent Markets</vt:lpstr>
      <vt:lpstr>An Overview</vt:lpstr>
      <vt:lpstr>Background</vt:lpstr>
      <vt:lpstr>Background</vt:lpstr>
      <vt:lpstr>Background</vt:lpstr>
      <vt:lpstr>Background</vt:lpstr>
      <vt:lpstr>Background</vt:lpstr>
      <vt:lpstr>Market Behavior 1</vt:lpstr>
      <vt:lpstr>Market Behavior 2</vt:lpstr>
      <vt:lpstr>Market Behavior 3</vt:lpstr>
      <vt:lpstr>PowerPoint Presentation</vt:lpstr>
      <vt:lpstr>Background</vt:lpstr>
      <vt:lpstr>Background</vt:lpstr>
      <vt:lpstr>Equilibria in an Asset Market</vt:lpstr>
      <vt:lpstr>PowerPoint Presentation</vt:lpstr>
      <vt:lpstr>Present Research Question</vt:lpstr>
      <vt:lpstr>Design of Algorithmic Traders</vt:lpstr>
      <vt:lpstr>Means-End Heuristic</vt:lpstr>
      <vt:lpstr>Zero-Intelligence Bids and Offers</vt:lpstr>
      <vt:lpstr>Algorithmic Flow</vt:lpstr>
      <vt:lpstr>Algorithmic Flow</vt:lpstr>
      <vt:lpstr>Results</vt:lpstr>
      <vt:lpstr>Equilibria in an Asset Market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vt:lpstr>
      <vt:lpstr>Simon on Reductionism</vt:lpstr>
      <vt:lpstr>Equilibria as Basins of Attraction</vt:lpstr>
      <vt:lpstr>PowerPoint Presentation</vt:lpstr>
      <vt:lpstr>Beautiful Experiments in Science</vt:lpstr>
      <vt:lpstr>Thank You.</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Sunder, Shyam</dc:creator>
  <cp:lastModifiedBy>Shyam Sunder</cp:lastModifiedBy>
  <cp:revision>71</cp:revision>
  <cp:lastPrinted>2013-07-10T18:53:46Z</cp:lastPrinted>
  <dcterms:created xsi:type="dcterms:W3CDTF">2012-11-12T14:16:25Z</dcterms:created>
  <dcterms:modified xsi:type="dcterms:W3CDTF">2016-06-06T04:56:58Z</dcterms:modified>
</cp:coreProperties>
</file>