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9" r:id="rId3"/>
    <p:sldId id="260" r:id="rId4"/>
    <p:sldId id="262" r:id="rId5"/>
    <p:sldId id="263" r:id="rId6"/>
    <p:sldId id="264" r:id="rId7"/>
    <p:sldId id="265" r:id="rId8"/>
    <p:sldId id="261" r:id="rId9"/>
    <p:sldId id="266" r:id="rId10"/>
    <p:sldId id="267" r:id="rId11"/>
    <p:sldId id="268" r:id="rId12"/>
    <p:sldId id="270" r:id="rId13"/>
    <p:sldId id="271" r:id="rId14"/>
    <p:sldId id="272" r:id="rId15"/>
    <p:sldId id="274" r:id="rId16"/>
    <p:sldId id="275" r:id="rId17"/>
    <p:sldId id="281" r:id="rId18"/>
    <p:sldId id="282" r:id="rId19"/>
    <p:sldId id="276" r:id="rId20"/>
    <p:sldId id="277" r:id="rId21"/>
    <p:sldId id="278" r:id="rId22"/>
    <p:sldId id="279" r:id="rId23"/>
    <p:sldId id="283" r:id="rId24"/>
    <p:sldId id="284" r:id="rId25"/>
    <p:sldId id="285" r:id="rId26"/>
    <p:sldId id="288" r:id="rId27"/>
    <p:sldId id="286" r:id="rId28"/>
    <p:sldId id="287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2B8C7-E15C-4212-AE1E-8C9311FF7552}" type="datetimeFigureOut">
              <a:rPr lang="en-US" smtClean="0"/>
              <a:t>5/22/2013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446E0-AE94-4AD6-A33A-D93A113D48AF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2B8C7-E15C-4212-AE1E-8C9311FF7552}" type="datetimeFigureOut">
              <a:rPr lang="en-US" smtClean="0"/>
              <a:t>5/22/2013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446E0-AE94-4AD6-A33A-D93A113D48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2B8C7-E15C-4212-AE1E-8C9311FF7552}" type="datetimeFigureOut">
              <a:rPr lang="en-US" smtClean="0"/>
              <a:t>5/22/2013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446E0-AE94-4AD6-A33A-D93A113D48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2B8C7-E15C-4212-AE1E-8C9311FF7552}" type="datetimeFigureOut">
              <a:rPr lang="en-US" smtClean="0"/>
              <a:t>5/22/2013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446E0-AE94-4AD6-A33A-D93A113D48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2B8C7-E15C-4212-AE1E-8C9311FF7552}" type="datetimeFigureOut">
              <a:rPr lang="en-US" smtClean="0"/>
              <a:t>5/22/2013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446E0-AE94-4AD6-A33A-D93A113D48A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2B8C7-E15C-4212-AE1E-8C9311FF7552}" type="datetimeFigureOut">
              <a:rPr lang="en-US" smtClean="0"/>
              <a:t>5/22/2013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446E0-AE94-4AD6-A33A-D93A113D48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2B8C7-E15C-4212-AE1E-8C9311FF7552}" type="datetimeFigureOut">
              <a:rPr lang="en-US" smtClean="0"/>
              <a:t>5/22/2013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446E0-AE94-4AD6-A33A-D93A113D48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2B8C7-E15C-4212-AE1E-8C9311FF7552}" type="datetimeFigureOut">
              <a:rPr lang="en-US" smtClean="0"/>
              <a:t>5/22/2013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446E0-AE94-4AD6-A33A-D93A113D48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2B8C7-E15C-4212-AE1E-8C9311FF7552}" type="datetimeFigureOut">
              <a:rPr lang="en-US" smtClean="0"/>
              <a:t>5/22/2013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446E0-AE94-4AD6-A33A-D93A113D48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2B8C7-E15C-4212-AE1E-8C9311FF7552}" type="datetimeFigureOut">
              <a:rPr lang="en-US" smtClean="0"/>
              <a:t>5/22/2013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446E0-AE94-4AD6-A33A-D93A113D48AF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D742B8C7-E15C-4212-AE1E-8C9311FF7552}" type="datetimeFigureOut">
              <a:rPr lang="en-US" smtClean="0"/>
              <a:t>5/22/2013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623446E0-AE94-4AD6-A33A-D93A113D48A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D742B8C7-E15C-4212-AE1E-8C9311FF7552}" type="datetimeFigureOut">
              <a:rPr lang="en-US" smtClean="0"/>
              <a:t>5/22/2013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623446E0-AE94-4AD6-A33A-D93A113D48A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ewlett.org/programs/education-program/open-educational-resources/" TargetMode="External"/><Relationship Id="rId2" Type="http://schemas.openxmlformats.org/officeDocument/2006/relationships/hyperlink" Target="http://www.oercommons.org/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jonathasmello.com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creativecommons.org/licenses/by/3.0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guides.library.umass.edu/oer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95400" y="609600"/>
            <a:ext cx="7086600" cy="2133600"/>
          </a:xfrm>
        </p:spPr>
        <p:txBody>
          <a:bodyPr>
            <a:normAutofit fontScale="90000"/>
          </a:bodyPr>
          <a:lstStyle/>
          <a:p>
            <a:r>
              <a:rPr lang="en-US" dirty="0"/>
              <a:t>Library-Led Open Education Initiatives: Strategies for Engaging </a:t>
            </a:r>
            <a:r>
              <a:rPr lang="en-US" dirty="0" smtClean="0"/>
              <a:t>Faculty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2753298"/>
            <a:ext cx="3886200" cy="1749425"/>
          </a:xfrm>
        </p:spPr>
        <p:txBody>
          <a:bodyPr>
            <a:normAutofit/>
          </a:bodyPr>
          <a:lstStyle/>
          <a:p>
            <a:r>
              <a:rPr lang="en-US" dirty="0" smtClean="0"/>
              <a:t>Sarah Beaubien</a:t>
            </a:r>
          </a:p>
          <a:p>
            <a:r>
              <a:rPr lang="en-US" dirty="0" smtClean="0"/>
              <a:t>Grand Valley State University</a:t>
            </a:r>
          </a:p>
          <a:p>
            <a:r>
              <a:rPr lang="en-US" dirty="0" smtClean="0"/>
              <a:t>MLA Academic, May 2013</a:t>
            </a:r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4502719"/>
            <a:ext cx="1524000" cy="536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1732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We’re Doing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Publishing OER authored by GVSU faculty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Presenting, participating in conversation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Facilitating campus-wide discussion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Engaging in outreach 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Learning as we go</a:t>
            </a:r>
          </a:p>
        </p:txBody>
      </p:sp>
    </p:spTree>
    <p:extLst>
      <p:ext uri="{BB962C8B-B14F-4D97-AF65-F5344CB8AC3E}">
        <p14:creationId xmlns:p14="http://schemas.microsoft.com/office/powerpoint/2010/main" val="1383844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Hosted OER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1676401"/>
            <a:ext cx="6400800" cy="495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221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0751" y="0"/>
            <a:ext cx="532249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9888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Engineering Text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" y="1773936"/>
            <a:ext cx="3962400" cy="4855464"/>
          </a:xfrm>
        </p:spPr>
        <p:txBody>
          <a:bodyPr>
            <a:norm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Specialized subject matter</a:t>
            </a:r>
            <a:br>
              <a:rPr lang="en-US" dirty="0" smtClean="0"/>
            </a:b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Entire text open access (except solutions!)</a:t>
            </a:r>
            <a:br>
              <a:rPr lang="en-US" dirty="0" smtClean="0"/>
            </a:b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Supplemental files/programs</a:t>
            </a:r>
            <a:br>
              <a:rPr lang="en-US" dirty="0" smtClean="0"/>
            </a:b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259 </a:t>
            </a:r>
            <a:r>
              <a:rPr lang="en-US" dirty="0"/>
              <a:t>downloads since January 2012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  <a:p>
            <a:pPr marL="118872" indent="0">
              <a:buNone/>
            </a:pPr>
            <a:endParaRPr lang="en-US" dirty="0"/>
          </a:p>
        </p:txBody>
      </p:sp>
      <p:pic>
        <p:nvPicPr>
          <p:cNvPr id="5" name="Content Placeholder 3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400" y="1752600"/>
            <a:ext cx="4724400" cy="4724400"/>
          </a:xfrm>
        </p:spPr>
      </p:pic>
    </p:spTree>
    <p:extLst>
      <p:ext uri="{BB962C8B-B14F-4D97-AF65-F5344CB8AC3E}">
        <p14:creationId xmlns:p14="http://schemas.microsoft.com/office/powerpoint/2010/main" val="304448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 and Author Comments</a:t>
            </a:r>
            <a:endParaRPr lang="en-US" dirty="0"/>
          </a:p>
        </p:txBody>
      </p:sp>
      <p:pic>
        <p:nvPicPr>
          <p:cNvPr id="6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3168" y="1774825"/>
            <a:ext cx="5337663" cy="4625975"/>
          </a:xfrm>
        </p:spPr>
      </p:pic>
      <p:sp>
        <p:nvSpPr>
          <p:cNvPr id="8" name="Rounded Rectangular Callout 7"/>
          <p:cNvSpPr/>
          <p:nvPr/>
        </p:nvSpPr>
        <p:spPr>
          <a:xfrm>
            <a:off x="152400" y="1600200"/>
            <a:ext cx="1752600" cy="1828800"/>
          </a:xfrm>
          <a:prstGeom prst="wedgeRoundRectCallout">
            <a:avLst>
              <a:gd name="adj1" fmla="val 63752"/>
              <a:gd name="adj2" fmla="val 3649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“Students prefer electronic copy of text”</a:t>
            </a:r>
            <a:endParaRPr lang="en-US" dirty="0"/>
          </a:p>
        </p:txBody>
      </p:sp>
      <p:sp>
        <p:nvSpPr>
          <p:cNvPr id="9" name="Rounded Rectangular Callout 8"/>
          <p:cNvSpPr/>
          <p:nvPr/>
        </p:nvSpPr>
        <p:spPr>
          <a:xfrm>
            <a:off x="381000" y="4419600"/>
            <a:ext cx="2667000" cy="2133600"/>
          </a:xfrm>
          <a:prstGeom prst="wedgeRoundRectCallout">
            <a:avLst>
              <a:gd name="adj1" fmla="val 32154"/>
              <a:gd name="adj2" fmla="val -6737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US" dirty="0" smtClean="0"/>
              <a:t>“Helps expand GVSU and program visibility through web searches”</a:t>
            </a:r>
          </a:p>
          <a:p>
            <a:r>
              <a:rPr lang="en-US" dirty="0" smtClean="0"/>
              <a:t> </a:t>
            </a:r>
            <a:endParaRPr lang="en-US" dirty="0"/>
          </a:p>
        </p:txBody>
      </p:sp>
      <p:sp>
        <p:nvSpPr>
          <p:cNvPr id="10" name="Rounded Rectangular Callout 9"/>
          <p:cNvSpPr/>
          <p:nvPr/>
        </p:nvSpPr>
        <p:spPr>
          <a:xfrm>
            <a:off x="6477000" y="2462645"/>
            <a:ext cx="2514600" cy="2057400"/>
          </a:xfrm>
          <a:prstGeom prst="wedgeRoundRectCallout">
            <a:avLst>
              <a:gd name="adj1" fmla="val -47830"/>
              <a:gd name="adj2" fmla="val 6856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US" dirty="0" smtClean="0"/>
              <a:t>“Students can download related course materials from the same site”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3163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4139" y="0"/>
            <a:ext cx="529572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3122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Anthropology Text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Written </a:t>
            </a:r>
            <a:r>
              <a:rPr lang="en-US" dirty="0" smtClean="0"/>
              <a:t>collaboratively</a:t>
            </a:r>
            <a:br>
              <a:rPr lang="en-US" dirty="0" smtClean="0"/>
            </a:b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All copyrights owned by authors, including </a:t>
            </a:r>
            <a:r>
              <a:rPr lang="en-US" dirty="0" smtClean="0"/>
              <a:t>images</a:t>
            </a:r>
            <a:br>
              <a:rPr lang="en-US" dirty="0" smtClean="0"/>
            </a:b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Creative Commons </a:t>
            </a:r>
            <a:r>
              <a:rPr lang="en-US" dirty="0" smtClean="0"/>
              <a:t>licensed</a:t>
            </a:r>
            <a:br>
              <a:rPr lang="en-US" dirty="0" smtClean="0"/>
            </a:b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109 </a:t>
            </a:r>
            <a:r>
              <a:rPr lang="en-US" dirty="0"/>
              <a:t>downloads since May 2012</a:t>
            </a:r>
          </a:p>
          <a:p>
            <a:pPr marL="118872" indent="0">
              <a:buNone/>
            </a:pPr>
            <a:endParaRPr lang="en-US" dirty="0"/>
          </a:p>
        </p:txBody>
      </p:sp>
      <p:pic>
        <p:nvPicPr>
          <p:cNvPr id="5" name="Content Placeholder 3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600200"/>
            <a:ext cx="4267200" cy="5105399"/>
          </a:xfrm>
        </p:spPr>
      </p:pic>
    </p:spTree>
    <p:extLst>
      <p:ext uri="{BB962C8B-B14F-4D97-AF65-F5344CB8AC3E}">
        <p14:creationId xmlns:p14="http://schemas.microsoft.com/office/powerpoint/2010/main" val="326223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44"/>
          <a:stretch/>
        </p:blipFill>
        <p:spPr>
          <a:xfrm>
            <a:off x="2091170" y="0"/>
            <a:ext cx="4845339" cy="6858000"/>
          </a:xfrm>
          <a:prstGeom prst="rect">
            <a:avLst/>
          </a:prstGeom>
          <a:ln>
            <a:solidFill>
              <a:schemeClr val="tx1">
                <a:alpha val="9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383428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Writing Texts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Collaborative </a:t>
            </a:r>
            <a:r>
              <a:rPr lang="en-US" dirty="0"/>
              <a:t>&amp; </a:t>
            </a:r>
            <a:r>
              <a:rPr lang="en-US" dirty="0" smtClean="0"/>
              <a:t>peer-reviewed</a:t>
            </a:r>
            <a:br>
              <a:rPr lang="en-US" dirty="0" smtClean="0"/>
            </a:b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Creative Commons </a:t>
            </a:r>
            <a:r>
              <a:rPr lang="en-US" dirty="0" smtClean="0"/>
              <a:t>licensed</a:t>
            </a:r>
            <a:br>
              <a:rPr lang="en-US" dirty="0" smtClean="0"/>
            </a:b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Print-on-demand </a:t>
            </a:r>
            <a:r>
              <a:rPr lang="en-US" dirty="0" smtClean="0"/>
              <a:t>option</a:t>
            </a:r>
            <a:br>
              <a:rPr lang="en-US" dirty="0" smtClean="0"/>
            </a:b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Volume 1: </a:t>
            </a:r>
            <a:r>
              <a:rPr lang="en-US" dirty="0" smtClean="0"/>
              <a:t>544 </a:t>
            </a:r>
            <a:r>
              <a:rPr lang="en-US" dirty="0"/>
              <a:t>downloads since May </a:t>
            </a:r>
            <a:r>
              <a:rPr lang="en-US" dirty="0" smtClean="0"/>
              <a:t>2012</a:t>
            </a:r>
            <a:br>
              <a:rPr lang="en-US" dirty="0" smtClean="0"/>
            </a:b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Volume 2: </a:t>
            </a:r>
            <a:r>
              <a:rPr lang="en-US" dirty="0" smtClean="0"/>
              <a:t>456 </a:t>
            </a:r>
            <a:r>
              <a:rPr lang="en-US" dirty="0"/>
              <a:t>downloads since May 2012</a:t>
            </a:r>
          </a:p>
          <a:p>
            <a:pPr marL="118872" indent="0">
              <a:buNone/>
            </a:pPr>
            <a:endParaRPr lang="en-US" dirty="0"/>
          </a:p>
        </p:txBody>
      </p:sp>
      <p:pic>
        <p:nvPicPr>
          <p:cNvPr id="5" name="Content Placeholder 3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4901" y="1773238"/>
            <a:ext cx="3985198" cy="4624387"/>
          </a:xfrm>
        </p:spPr>
      </p:pic>
    </p:spTree>
    <p:extLst>
      <p:ext uri="{BB962C8B-B14F-4D97-AF65-F5344CB8AC3E}">
        <p14:creationId xmlns:p14="http://schemas.microsoft.com/office/powerpoint/2010/main" val="3761102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Publishing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We Provide</a:t>
            </a:r>
          </a:p>
          <a:p>
            <a:pPr lvl="1"/>
            <a:r>
              <a:rPr lang="en-US" dirty="0" smtClean="0"/>
              <a:t>Outreach</a:t>
            </a:r>
            <a:br>
              <a:rPr lang="en-US" dirty="0" smtClean="0"/>
            </a:br>
            <a:endParaRPr lang="en-US" dirty="0"/>
          </a:p>
          <a:p>
            <a:pPr lvl="1"/>
            <a:r>
              <a:rPr lang="en-US" dirty="0"/>
              <a:t>Cover </a:t>
            </a:r>
            <a:r>
              <a:rPr lang="en-US" dirty="0" smtClean="0"/>
              <a:t>design</a:t>
            </a:r>
            <a:br>
              <a:rPr lang="en-US" dirty="0" smtClean="0"/>
            </a:br>
            <a:endParaRPr lang="en-US" dirty="0"/>
          </a:p>
          <a:p>
            <a:pPr lvl="1"/>
            <a:r>
              <a:rPr lang="en-US" dirty="0"/>
              <a:t>Advising on Creative </a:t>
            </a:r>
            <a:r>
              <a:rPr lang="en-US" dirty="0" smtClean="0"/>
              <a:t>Commons</a:t>
            </a:r>
            <a:br>
              <a:rPr lang="en-US" dirty="0" smtClean="0"/>
            </a:br>
            <a:endParaRPr lang="en-US" dirty="0"/>
          </a:p>
          <a:p>
            <a:pPr lvl="1"/>
            <a:r>
              <a:rPr lang="en-US" dirty="0"/>
              <a:t>Advising on </a:t>
            </a:r>
            <a:r>
              <a:rPr lang="en-US" dirty="0" smtClean="0"/>
              <a:t>print-on-demand</a:t>
            </a:r>
            <a:br>
              <a:rPr lang="en-US" dirty="0" smtClean="0"/>
            </a:br>
            <a:endParaRPr lang="en-US" dirty="0"/>
          </a:p>
          <a:p>
            <a:pPr lvl="1"/>
            <a:r>
              <a:rPr lang="en-US" dirty="0"/>
              <a:t>Reports on usage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We Do Not Provide (</a:t>
            </a:r>
            <a:r>
              <a:rPr lang="en-US" dirty="0" smtClean="0"/>
              <a:t>yet…)</a:t>
            </a:r>
            <a:endParaRPr lang="en-US" dirty="0"/>
          </a:p>
          <a:p>
            <a:pPr lvl="1"/>
            <a:r>
              <a:rPr lang="en-US" dirty="0"/>
              <a:t>Copy </a:t>
            </a:r>
            <a:r>
              <a:rPr lang="en-US" dirty="0" smtClean="0"/>
              <a:t>editing</a:t>
            </a:r>
            <a:br>
              <a:rPr lang="en-US" dirty="0" smtClean="0"/>
            </a:br>
            <a:endParaRPr lang="en-US" dirty="0"/>
          </a:p>
          <a:p>
            <a:pPr lvl="1"/>
            <a:r>
              <a:rPr lang="en-US" dirty="0" smtClean="0"/>
              <a:t>Formatting</a:t>
            </a:r>
            <a:br>
              <a:rPr lang="en-US" dirty="0" smtClean="0"/>
            </a:br>
            <a:endParaRPr lang="en-US" dirty="0"/>
          </a:p>
          <a:p>
            <a:pPr lvl="1"/>
            <a:r>
              <a:rPr lang="en-US" dirty="0" smtClean="0"/>
              <a:t>Peer-review</a:t>
            </a:r>
            <a:br>
              <a:rPr lang="en-US" dirty="0" smtClean="0"/>
            </a:br>
            <a:endParaRPr lang="en-US" dirty="0"/>
          </a:p>
          <a:p>
            <a:pPr lvl="1"/>
            <a:r>
              <a:rPr lang="en-US" dirty="0"/>
              <a:t>ISBN</a:t>
            </a:r>
          </a:p>
          <a:p>
            <a:pPr marL="118872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4219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Defining OER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600200"/>
            <a:ext cx="9067800" cy="5029200"/>
          </a:xfrm>
        </p:spPr>
        <p:txBody>
          <a:bodyPr>
            <a:normAutofit/>
          </a:bodyPr>
          <a:lstStyle/>
          <a:p>
            <a:r>
              <a:rPr lang="en-US" dirty="0" smtClean="0"/>
              <a:t>“Free-to-Use </a:t>
            </a:r>
            <a:r>
              <a:rPr lang="en-US" dirty="0"/>
              <a:t>Teaching and Learning Content from Around the </a:t>
            </a:r>
            <a:r>
              <a:rPr lang="en-US" dirty="0" smtClean="0"/>
              <a:t>World”</a:t>
            </a:r>
          </a:p>
          <a:p>
            <a:pPr lvl="2"/>
            <a:r>
              <a:rPr lang="en-US" dirty="0" smtClean="0">
                <a:hlinkClick r:id="rId2"/>
              </a:rPr>
              <a:t>oercommons.org</a:t>
            </a:r>
            <a:endParaRPr lang="en-US" dirty="0" smtClean="0"/>
          </a:p>
          <a:p>
            <a:pPr lvl="1"/>
            <a:endParaRPr lang="en-US" dirty="0"/>
          </a:p>
          <a:p>
            <a:r>
              <a:rPr lang="en-US" dirty="0" smtClean="0"/>
              <a:t>“…high-quality</a:t>
            </a:r>
            <a:r>
              <a:rPr lang="en-US" dirty="0"/>
              <a:t>, openly licensed, online educational materials that offer an extraordinary opportunity for people everywhere to share, use, and reuse knowledge</a:t>
            </a:r>
            <a:r>
              <a:rPr lang="en-US" dirty="0" smtClean="0"/>
              <a:t>.”</a:t>
            </a:r>
          </a:p>
          <a:p>
            <a:pPr lvl="2"/>
            <a:r>
              <a:rPr lang="en-US" dirty="0" smtClean="0">
                <a:hlinkClick r:id="rId3"/>
              </a:rPr>
              <a:t>William and Flora Hewlett Foundation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8064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Cover Design Templates</a:t>
            </a:r>
            <a:endParaRPr lang="en-US" dirty="0"/>
          </a:p>
        </p:txBody>
      </p:sp>
      <p:pic>
        <p:nvPicPr>
          <p:cNvPr id="7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600200"/>
            <a:ext cx="5943600" cy="5161365"/>
          </a:xfrm>
        </p:spPr>
      </p:pic>
    </p:spTree>
    <p:extLst>
      <p:ext uri="{BB962C8B-B14F-4D97-AF65-F5344CB8AC3E}">
        <p14:creationId xmlns:p14="http://schemas.microsoft.com/office/powerpoint/2010/main" val="116492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Cover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Disclaimer: I am not a graphic designer</a:t>
            </a:r>
          </a:p>
          <a:p>
            <a:r>
              <a:rPr lang="en-US" dirty="0"/>
              <a:t>Collaborative project with colleague</a:t>
            </a:r>
          </a:p>
          <a:p>
            <a:pPr lvl="1"/>
            <a:r>
              <a:rPr lang="en-US" dirty="0"/>
              <a:t>Small investment for Adobe Illustrator</a:t>
            </a:r>
          </a:p>
          <a:p>
            <a:pPr lvl="1"/>
            <a:r>
              <a:rPr lang="en-US" dirty="0"/>
              <a:t>Templates that can be adapted by non-expert</a:t>
            </a:r>
          </a:p>
          <a:p>
            <a:pPr lvl="1"/>
            <a:r>
              <a:rPr lang="en-US" dirty="0"/>
              <a:t>Could make use of free options </a:t>
            </a:r>
          </a:p>
          <a:p>
            <a:r>
              <a:rPr lang="en-US" dirty="0"/>
              <a:t>Value of the service</a:t>
            </a:r>
          </a:p>
          <a:p>
            <a:pPr lvl="1"/>
            <a:r>
              <a:rPr lang="en-US" dirty="0"/>
              <a:t>Great for marketing OER</a:t>
            </a:r>
          </a:p>
          <a:p>
            <a:pPr lvl="1"/>
            <a:r>
              <a:rPr lang="en-US" dirty="0"/>
              <a:t>Give works a visual identity</a:t>
            </a:r>
          </a:p>
          <a:p>
            <a:pPr marL="365760" lvl="1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7659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Anecdotal Evaluation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775191"/>
            <a:ext cx="8534400" cy="4930409"/>
          </a:xfrm>
        </p:spPr>
        <p:txBody>
          <a:bodyPr>
            <a:normAutofit/>
          </a:bodyPr>
          <a:lstStyle/>
          <a:p>
            <a:r>
              <a:rPr lang="en-US" dirty="0"/>
              <a:t>Faculty</a:t>
            </a:r>
          </a:p>
          <a:p>
            <a:pPr lvl="1"/>
            <a:r>
              <a:rPr lang="en-US" dirty="0"/>
              <a:t>Pleased with services</a:t>
            </a:r>
          </a:p>
          <a:p>
            <a:pPr lvl="1"/>
            <a:r>
              <a:rPr lang="en-US" dirty="0"/>
              <a:t>Appreciate </a:t>
            </a:r>
            <a:r>
              <a:rPr lang="en-US" dirty="0" smtClean="0"/>
              <a:t>usage reports, cover design</a:t>
            </a:r>
            <a:endParaRPr lang="en-US" dirty="0"/>
          </a:p>
          <a:p>
            <a:pPr lvl="1"/>
            <a:r>
              <a:rPr lang="en-US" dirty="0"/>
              <a:t>Grateful for venue to share OER</a:t>
            </a:r>
          </a:p>
          <a:p>
            <a:r>
              <a:rPr lang="en-US" dirty="0"/>
              <a:t>Students</a:t>
            </a:r>
          </a:p>
          <a:p>
            <a:pPr lvl="1"/>
            <a:r>
              <a:rPr lang="en-US" dirty="0"/>
              <a:t>Appreciate free textbooks</a:t>
            </a:r>
          </a:p>
          <a:p>
            <a:pPr lvl="1"/>
            <a:r>
              <a:rPr lang="en-US" dirty="0"/>
              <a:t>Find format convenient to use</a:t>
            </a:r>
          </a:p>
          <a:p>
            <a:r>
              <a:rPr lang="en-US" dirty="0"/>
              <a:t>We will continue to gather feedback as this program evolves</a:t>
            </a:r>
          </a:p>
          <a:p>
            <a:pPr marL="118872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2364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Faculty Discussion Group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Co-facilitated (myself and Writing faculty member)</a:t>
            </a:r>
          </a:p>
          <a:p>
            <a:r>
              <a:rPr lang="en-US" dirty="0" smtClean="0"/>
              <a:t>Cross disciplinary</a:t>
            </a:r>
          </a:p>
          <a:p>
            <a:r>
              <a:rPr lang="en-US" dirty="0" smtClean="0"/>
              <a:t>Broad focus </a:t>
            </a:r>
          </a:p>
          <a:p>
            <a:r>
              <a:rPr lang="en-US" dirty="0" smtClean="0"/>
              <a:t>Each group member develops project with individual outcomes</a:t>
            </a:r>
          </a:p>
          <a:p>
            <a:r>
              <a:rPr lang="en-US" dirty="0" smtClean="0"/>
              <a:t>Launch Fall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2255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And Now, A Call to 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can:</a:t>
            </a:r>
          </a:p>
          <a:p>
            <a:pPr lvl="1"/>
            <a:r>
              <a:rPr lang="en-US" dirty="0" smtClean="0"/>
              <a:t>Reach out to faculty</a:t>
            </a:r>
          </a:p>
          <a:p>
            <a:pPr lvl="1"/>
            <a:r>
              <a:rPr lang="en-US" dirty="0" smtClean="0"/>
              <a:t>Develop resource guides</a:t>
            </a:r>
          </a:p>
          <a:p>
            <a:pPr lvl="1"/>
            <a:r>
              <a:rPr lang="en-US" dirty="0" smtClean="0"/>
              <a:t>Host discussion groups or workshops</a:t>
            </a:r>
          </a:p>
          <a:p>
            <a:pPr lvl="1"/>
            <a:r>
              <a:rPr lang="en-US" dirty="0" smtClean="0"/>
              <a:t>Support dissemination of OER authored by your faculty</a:t>
            </a:r>
          </a:p>
          <a:p>
            <a:pPr lvl="1"/>
            <a:r>
              <a:rPr lang="en-US" dirty="0" smtClean="0"/>
              <a:t>Partner with offices such as Faculty Teaching &amp; Learning, Instructional Technology, etc. to develop programs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6442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Reality Check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1"/>
            <a:ext cx="8610600" cy="5105400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So are you saying that if I start talking about OER, faculty will line up and give away free textbooks?</a:t>
            </a:r>
          </a:p>
          <a:p>
            <a:pPr lvl="1"/>
            <a:r>
              <a:rPr lang="en-US" dirty="0" smtClean="0"/>
              <a:t>Umm….no. Well, some of them will. </a:t>
            </a:r>
            <a:endParaRPr lang="en-US" dirty="0"/>
          </a:p>
          <a:p>
            <a:pPr lvl="1"/>
            <a:r>
              <a:rPr lang="en-US" dirty="0" smtClean="0"/>
              <a:t>Expect challenges. Expect some skepticism. And some enthusiastic participants.</a:t>
            </a:r>
          </a:p>
          <a:p>
            <a:pPr lvl="1"/>
            <a:endParaRPr lang="en-US" dirty="0"/>
          </a:p>
          <a:p>
            <a:pPr marL="118872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25034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And a Few Strategies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Identify existing needs at your institution</a:t>
            </a:r>
          </a:p>
          <a:p>
            <a:r>
              <a:rPr lang="en-US" dirty="0" smtClean="0"/>
              <a:t>Initiate conversation with open access champions</a:t>
            </a:r>
          </a:p>
          <a:p>
            <a:r>
              <a:rPr lang="en-US" dirty="0" smtClean="0"/>
              <a:t>Share cost savings data, if possible</a:t>
            </a:r>
          </a:p>
          <a:p>
            <a:r>
              <a:rPr lang="en-US" dirty="0" smtClean="0"/>
              <a:t>Align conversation about OER with your institution’s mission</a:t>
            </a:r>
          </a:p>
          <a:p>
            <a:r>
              <a:rPr lang="en-US" dirty="0" smtClean="0"/>
              <a:t>Use your librarian powers to expand partnerships and services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6011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Want More Information?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8872" indent="0">
              <a:buNone/>
            </a:pPr>
            <a:r>
              <a:rPr lang="en-US" dirty="0" smtClean="0"/>
              <a:t>A great starting point is the </a:t>
            </a:r>
            <a:r>
              <a:rPr lang="en-US" dirty="0" err="1" smtClean="0"/>
              <a:t>LibGuide</a:t>
            </a:r>
            <a:r>
              <a:rPr lang="en-US" dirty="0" smtClean="0"/>
              <a:t> created by Marilyn Billings at UMass Amherst:</a:t>
            </a:r>
          </a:p>
          <a:p>
            <a:pPr marL="118872" indent="0">
              <a:buNone/>
            </a:pPr>
            <a:endParaRPr lang="en-US" dirty="0"/>
          </a:p>
          <a:p>
            <a:pPr marL="118872" indent="0" algn="ctr">
              <a:buNone/>
            </a:pPr>
            <a:r>
              <a:rPr lang="en-US" dirty="0"/>
              <a:t>http://guides.library.umass.edu/oer</a:t>
            </a:r>
          </a:p>
        </p:txBody>
      </p:sp>
    </p:spTree>
    <p:extLst>
      <p:ext uri="{BB962C8B-B14F-4D97-AF65-F5344CB8AC3E}">
        <p14:creationId xmlns:p14="http://schemas.microsoft.com/office/powerpoint/2010/main" val="1719915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775191"/>
            <a:ext cx="8763000" cy="4625609"/>
          </a:xfrm>
        </p:spPr>
        <p:txBody>
          <a:bodyPr/>
          <a:lstStyle/>
          <a:p>
            <a:pPr marL="118872" indent="0" algn="ctr">
              <a:buNone/>
            </a:pPr>
            <a:endParaRPr lang="en-US" dirty="0" smtClean="0"/>
          </a:p>
          <a:p>
            <a:pPr marL="118872" indent="0" algn="ctr">
              <a:buNone/>
            </a:pPr>
            <a:r>
              <a:rPr lang="en-US" dirty="0" smtClean="0"/>
              <a:t>Sarah Beaubien</a:t>
            </a:r>
          </a:p>
          <a:p>
            <a:pPr marL="118872" indent="0" algn="ctr">
              <a:buNone/>
            </a:pPr>
            <a:r>
              <a:rPr lang="en-US" dirty="0" smtClean="0"/>
              <a:t>Scholarly Communications Outreach Coordinator</a:t>
            </a:r>
          </a:p>
          <a:p>
            <a:pPr marL="118872" indent="0" algn="ctr">
              <a:buNone/>
            </a:pPr>
            <a:r>
              <a:rPr lang="en-US" dirty="0" smtClean="0"/>
              <a:t>Grand Valley State University</a:t>
            </a:r>
          </a:p>
          <a:p>
            <a:pPr marL="118872" indent="0" algn="ctr">
              <a:buNone/>
            </a:pPr>
            <a:r>
              <a:rPr lang="en-US" dirty="0" smtClean="0"/>
              <a:t>beaubisa@gvsu.edu</a:t>
            </a:r>
          </a:p>
          <a:p>
            <a:pPr marL="118872" indent="0" algn="ctr">
              <a:buNone/>
            </a:pPr>
            <a:endParaRPr lang="en-US" dirty="0" smtClean="0"/>
          </a:p>
          <a:p>
            <a:pPr marL="118872" indent="0" algn="ctr">
              <a:buNone/>
            </a:pPr>
            <a:r>
              <a:rPr lang="en-US" dirty="0"/>
              <a:t>http://scholarworks.gvsu.edu/</a:t>
            </a:r>
          </a:p>
          <a:p>
            <a:pPr marL="118872" indent="0" algn="ct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8438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 example: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828800"/>
            <a:ext cx="3505200" cy="4332766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Textbooks</a:t>
            </a:r>
          </a:p>
          <a:p>
            <a:r>
              <a:rPr lang="en-US" dirty="0" smtClean="0"/>
              <a:t>Courses, Course modules</a:t>
            </a:r>
          </a:p>
          <a:p>
            <a:r>
              <a:rPr lang="en-US" dirty="0" smtClean="0"/>
              <a:t>Learning objects</a:t>
            </a:r>
          </a:p>
          <a:p>
            <a:r>
              <a:rPr lang="en-US" dirty="0" smtClean="0"/>
              <a:t>Media objects</a:t>
            </a:r>
          </a:p>
          <a:p>
            <a:r>
              <a:rPr lang="en-US" dirty="0" smtClean="0"/>
              <a:t>Tests</a:t>
            </a:r>
          </a:p>
          <a:p>
            <a:r>
              <a:rPr lang="en-US" dirty="0" smtClean="0"/>
              <a:t>Software</a:t>
            </a:r>
          </a:p>
          <a:p>
            <a:pPr marL="365760" lvl="1" indent="0">
              <a:buNone/>
            </a:pP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6200" y="2133600"/>
            <a:ext cx="4953000" cy="3284934"/>
          </a:xfrm>
        </p:spPr>
      </p:pic>
      <p:sp>
        <p:nvSpPr>
          <p:cNvPr id="6" name="Footer Placeholder 5"/>
          <p:cNvSpPr>
            <a:spLocks noGrp="1"/>
          </p:cNvSpPr>
          <p:nvPr>
            <p:ph type="ftr" sz="quarter" idx="4294967295"/>
          </p:nvPr>
        </p:nvSpPr>
        <p:spPr>
          <a:xfrm>
            <a:off x="152400" y="6248206"/>
            <a:ext cx="891540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dirty="0"/>
              <a:t>OER Global Logo by </a:t>
            </a:r>
            <a:r>
              <a:rPr lang="en-US" dirty="0" err="1">
                <a:hlinkClick r:id="rId3"/>
              </a:rPr>
              <a:t>Jonathas</a:t>
            </a:r>
            <a:r>
              <a:rPr lang="en-US" dirty="0">
                <a:hlinkClick r:id="rId3"/>
              </a:rPr>
              <a:t> Mello </a:t>
            </a:r>
            <a:r>
              <a:rPr lang="en-US" dirty="0"/>
              <a:t>is licensed under a </a:t>
            </a:r>
            <a:r>
              <a:rPr lang="en-US" dirty="0">
                <a:hlinkClick r:id="rId4"/>
              </a:rPr>
              <a:t>Creative Commons Attribution </a:t>
            </a:r>
            <a:r>
              <a:rPr lang="en-US" dirty="0" err="1">
                <a:hlinkClick r:id="rId4"/>
              </a:rPr>
              <a:t>Unported</a:t>
            </a:r>
            <a:r>
              <a:rPr lang="en-US" dirty="0">
                <a:hlinkClick r:id="rId4"/>
              </a:rPr>
              <a:t> 3.0 License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0468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OER Landscape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Faculty, students, parents, administrators are painfully aware of the high cost of textbooks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Growing number of faculty are using or creating OER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Many OER collections &amp; repositories</a:t>
            </a:r>
          </a:p>
          <a:p>
            <a:pPr lvl="1"/>
            <a:r>
              <a:rPr lang="en-US" sz="2000" dirty="0"/>
              <a:t>See UMass Amherst guide on Open Educational Resources </a:t>
            </a:r>
            <a:r>
              <a:rPr lang="en-US" sz="2000" dirty="0">
                <a:hlinkClick r:id="rId2"/>
              </a:rPr>
              <a:t>http://guides.library.umass.edu/oer</a:t>
            </a:r>
            <a:endParaRPr lang="en-US" sz="2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7425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Potentially significant cost savings for students</a:t>
            </a:r>
          </a:p>
          <a:p>
            <a:pPr lvl="1"/>
            <a:r>
              <a:rPr lang="en-US" dirty="0" smtClean="0"/>
              <a:t>Bonus points: this is popular with parents, administrators, etc.</a:t>
            </a:r>
          </a:p>
          <a:p>
            <a:endParaRPr lang="en-US" dirty="0" smtClean="0"/>
          </a:p>
          <a:p>
            <a:r>
              <a:rPr lang="en-US" dirty="0" smtClean="0"/>
              <a:t>Global, ethical benefits of shared educational content</a:t>
            </a:r>
          </a:p>
          <a:p>
            <a:endParaRPr lang="en-US" dirty="0" smtClean="0"/>
          </a:p>
          <a:p>
            <a:r>
              <a:rPr lang="en-US" dirty="0" smtClean="0"/>
              <a:t>Pairs naturally with information literacy </a:t>
            </a:r>
          </a:p>
          <a:p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4177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Pedagogical implications</a:t>
            </a:r>
            <a:r>
              <a:rPr lang="en-US" dirty="0" smtClean="0"/>
              <a:t>:</a:t>
            </a:r>
          </a:p>
          <a:p>
            <a:pPr marL="118872" indent="0">
              <a:buNone/>
            </a:pPr>
            <a:endParaRPr lang="en-US" dirty="0"/>
          </a:p>
          <a:p>
            <a:pPr lvl="1"/>
            <a:r>
              <a:rPr lang="en-US" dirty="0"/>
              <a:t>Increased control of course </a:t>
            </a:r>
            <a:r>
              <a:rPr lang="en-US" dirty="0" smtClean="0"/>
              <a:t>content</a:t>
            </a:r>
          </a:p>
          <a:p>
            <a:pPr marL="457200" lvl="1" indent="0">
              <a:buNone/>
            </a:pPr>
            <a:endParaRPr lang="en-US" dirty="0"/>
          </a:p>
          <a:p>
            <a:pPr lvl="1"/>
            <a:r>
              <a:rPr lang="en-US" dirty="0"/>
              <a:t>Opportunity to rethink/redesign course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  <a:p>
            <a:pPr lvl="1"/>
            <a:r>
              <a:rPr lang="en-US" dirty="0"/>
              <a:t>More engaging for </a:t>
            </a:r>
            <a:r>
              <a:rPr lang="en-US" dirty="0" smtClean="0"/>
              <a:t>students</a:t>
            </a:r>
            <a:br>
              <a:rPr lang="en-US" dirty="0" smtClean="0"/>
            </a:br>
            <a:endParaRPr lang="en-US" dirty="0" smtClean="0"/>
          </a:p>
          <a:p>
            <a:pPr lvl="1"/>
            <a:r>
              <a:rPr lang="en-US" dirty="0" smtClean="0"/>
              <a:t>Potentially more collaborative</a:t>
            </a: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4695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Barriers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Time consuming to find high quality OER</a:t>
            </a:r>
          </a:p>
          <a:p>
            <a:endParaRPr lang="en-US" dirty="0" smtClean="0"/>
          </a:p>
          <a:p>
            <a:r>
              <a:rPr lang="en-US" dirty="0" smtClean="0"/>
              <a:t>Time consuming to create OER</a:t>
            </a:r>
          </a:p>
          <a:p>
            <a:endParaRPr lang="en-US" dirty="0" smtClean="0"/>
          </a:p>
          <a:p>
            <a:r>
              <a:rPr lang="en-US" dirty="0" smtClean="0"/>
              <a:t>May lack prepared tests/quizzes that commercial textbooks offer</a:t>
            </a:r>
          </a:p>
          <a:p>
            <a:pPr marL="118872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6627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52400" y="155448"/>
            <a:ext cx="8915400" cy="125272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Why Librarians Should Lead the Way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76200" y="1775191"/>
            <a:ext cx="9067800" cy="5006609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We know things. We do things. Like:</a:t>
            </a:r>
            <a:br>
              <a:rPr lang="en-US" dirty="0" smtClean="0"/>
            </a:br>
            <a:endParaRPr lang="en-US" dirty="0" smtClean="0"/>
          </a:p>
          <a:p>
            <a:pPr lvl="1"/>
            <a:r>
              <a:rPr lang="en-US" dirty="0" smtClean="0"/>
              <a:t>Provide leadership and education in the </a:t>
            </a:r>
            <a:r>
              <a:rPr lang="en-US" dirty="0"/>
              <a:t>open access </a:t>
            </a:r>
            <a:r>
              <a:rPr lang="en-US" dirty="0" smtClean="0"/>
              <a:t>movement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Support the curriculum with resources &amp; services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Build relationships with all/most departments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Assist students and faculty with finding and evaluating content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411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155448"/>
            <a:ext cx="8915400" cy="125272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Why Librarians Should Lead the Way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775191"/>
            <a:ext cx="8991600" cy="4930409"/>
          </a:xfrm>
        </p:spPr>
        <p:txBody>
          <a:bodyPr>
            <a:normAutofit lnSpcReduction="10000"/>
          </a:bodyPr>
          <a:lstStyle/>
          <a:p>
            <a:pPr lvl="0">
              <a:buClr>
                <a:srgbClr val="2DA2BF"/>
              </a:buClr>
            </a:pPr>
            <a:r>
              <a:rPr lang="en-US" sz="3000" dirty="0">
                <a:solidFill>
                  <a:prstClr val="black"/>
                </a:solidFill>
              </a:rPr>
              <a:t>We know things. We do things. Like:</a:t>
            </a:r>
          </a:p>
          <a:p>
            <a:pPr marL="457200" lvl="1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Develop </a:t>
            </a:r>
            <a:r>
              <a:rPr lang="en-US" dirty="0"/>
              <a:t>assignments, courses, and information literacy </a:t>
            </a:r>
            <a:r>
              <a:rPr lang="en-US" dirty="0" smtClean="0"/>
              <a:t>tools</a:t>
            </a:r>
          </a:p>
          <a:p>
            <a:pPr marL="457200" lvl="1" indent="0">
              <a:buNone/>
            </a:pPr>
            <a:endParaRPr lang="en-US" dirty="0"/>
          </a:p>
          <a:p>
            <a:pPr lvl="1"/>
            <a:r>
              <a:rPr lang="en-US" dirty="0" smtClean="0"/>
              <a:t>Work </a:t>
            </a:r>
            <a:r>
              <a:rPr lang="en-US" dirty="0"/>
              <a:t>with copyright and Creative Commons </a:t>
            </a:r>
            <a:r>
              <a:rPr lang="en-US" dirty="0" smtClean="0"/>
              <a:t>licensing</a:t>
            </a:r>
          </a:p>
          <a:p>
            <a:pPr marL="457200" lvl="1" indent="0">
              <a:buNone/>
            </a:pPr>
            <a:endParaRPr lang="en-US" dirty="0"/>
          </a:p>
          <a:p>
            <a:pPr lvl="1"/>
            <a:r>
              <a:rPr lang="en-US" dirty="0"/>
              <a:t>Offer infrastructure via institutional </a:t>
            </a:r>
            <a:r>
              <a:rPr lang="en-US" dirty="0" smtClean="0"/>
              <a:t>repositories</a:t>
            </a:r>
          </a:p>
          <a:p>
            <a:pPr marL="457200" lvl="1" indent="0">
              <a:buNone/>
            </a:pPr>
            <a:endParaRPr lang="en-US" dirty="0"/>
          </a:p>
          <a:p>
            <a:pPr lvl="1"/>
            <a:r>
              <a:rPr lang="en-US" dirty="0" smtClean="0"/>
              <a:t>Offer </a:t>
            </a:r>
            <a:r>
              <a:rPr lang="en-US" dirty="0"/>
              <a:t>publishing services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6017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348</TotalTime>
  <Words>616</Words>
  <Application>Microsoft Office PowerPoint</Application>
  <PresentationFormat>On-screen Show (4:3)</PresentationFormat>
  <Paragraphs>163</Paragraphs>
  <Slides>28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Module</vt:lpstr>
      <vt:lpstr>Library-Led Open Education Initiatives: Strategies for Engaging Faculty</vt:lpstr>
      <vt:lpstr>Defining OER</vt:lpstr>
      <vt:lpstr>For example:</vt:lpstr>
      <vt:lpstr>The OER Landscape</vt:lpstr>
      <vt:lpstr>Benefits</vt:lpstr>
      <vt:lpstr>Benefits</vt:lpstr>
      <vt:lpstr>Barriers</vt:lpstr>
      <vt:lpstr>Why Librarians Should Lead the Way</vt:lpstr>
      <vt:lpstr>Why Librarians Should Lead the Way</vt:lpstr>
      <vt:lpstr>What We’re Doing</vt:lpstr>
      <vt:lpstr>Hosted OER</vt:lpstr>
      <vt:lpstr>PowerPoint Presentation</vt:lpstr>
      <vt:lpstr>Engineering Text</vt:lpstr>
      <vt:lpstr>Student and Author Comments</vt:lpstr>
      <vt:lpstr>PowerPoint Presentation</vt:lpstr>
      <vt:lpstr>Anthropology Text</vt:lpstr>
      <vt:lpstr>PowerPoint Presentation</vt:lpstr>
      <vt:lpstr>Writing Texts</vt:lpstr>
      <vt:lpstr>Publishing Services</vt:lpstr>
      <vt:lpstr>Cover Design Templates</vt:lpstr>
      <vt:lpstr>Cover Design</vt:lpstr>
      <vt:lpstr>Anecdotal Evaluation</vt:lpstr>
      <vt:lpstr>Faculty Discussion Group</vt:lpstr>
      <vt:lpstr>And Now, A Call to Action</vt:lpstr>
      <vt:lpstr>A Reality Check</vt:lpstr>
      <vt:lpstr>And a Few Strategies</vt:lpstr>
      <vt:lpstr>Want More Information?</vt:lpstr>
      <vt:lpstr>Questions? </vt:lpstr>
    </vt:vector>
  </TitlesOfParts>
  <Company>GVSU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Library-Led Open Education Initiatives: Strategies for Engaging Faculty</dc:title>
  <dc:creator>beaubisa</dc:creator>
  <cp:lastModifiedBy>beaubisa</cp:lastModifiedBy>
  <cp:revision>45</cp:revision>
  <dcterms:created xsi:type="dcterms:W3CDTF">2013-05-14T16:53:11Z</dcterms:created>
  <dcterms:modified xsi:type="dcterms:W3CDTF">2013-05-22T12:40:46Z</dcterms:modified>
</cp:coreProperties>
</file>