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90" r:id="rId3"/>
    <p:sldId id="292" r:id="rId4"/>
    <p:sldId id="278" r:id="rId5"/>
    <p:sldId id="283" r:id="rId6"/>
    <p:sldId id="262" r:id="rId7"/>
    <p:sldId id="264" r:id="rId8"/>
    <p:sldId id="265" r:id="rId9"/>
    <p:sldId id="266" r:id="rId10"/>
    <p:sldId id="267" r:id="rId11"/>
    <p:sldId id="268" r:id="rId12"/>
    <p:sldId id="275" r:id="rId13"/>
    <p:sldId id="269" r:id="rId14"/>
    <p:sldId id="270" r:id="rId15"/>
    <p:sldId id="285" r:id="rId16"/>
    <p:sldId id="286" r:id="rId17"/>
    <p:sldId id="294" r:id="rId18"/>
    <p:sldId id="280" r:id="rId19"/>
    <p:sldId id="287" r:id="rId20"/>
    <p:sldId id="295" r:id="rId21"/>
    <p:sldId id="273" r:id="rId22"/>
    <p:sldId id="284" r:id="rId23"/>
    <p:sldId id="29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8248E-D3AF-4F07-A9DE-0BB5488D95EC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FCCB-3BA9-4475-896B-3DC146891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3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FCCB-3BA9-4475-896B-3DC1468914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57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FCCB-3BA9-4475-896B-3DC1468914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71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FCCB-3BA9-4475-896B-3DC1468914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48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FCCB-3BA9-4475-896B-3DC14689142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8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1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3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0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0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5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4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0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2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5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8FF54-7458-42AC-A0B4-1CF1F8BABCB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39FC-B3B1-48BF-844A-B49EAED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1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w Cen MT" pitchFamily="34" charset="0"/>
              </a:rPr>
              <a:t>Lessons Learned: Developing a Sustainable Publishing Program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554412"/>
            <a:ext cx="6477000" cy="1752600"/>
          </a:xfrm>
        </p:spPr>
        <p:txBody>
          <a:bodyPr/>
          <a:lstStyle/>
          <a:p>
            <a:r>
              <a:rPr lang="en-US" dirty="0" smtClean="0">
                <a:latin typeface="Tw Cen MT" pitchFamily="34" charset="0"/>
              </a:rPr>
              <a:t>Sarah Beaubien</a:t>
            </a:r>
          </a:p>
          <a:p>
            <a:r>
              <a:rPr lang="en-US" dirty="0" smtClean="0">
                <a:latin typeface="Tw Cen MT" pitchFamily="34" charset="0"/>
              </a:rPr>
              <a:t> Grand Valley State University</a:t>
            </a:r>
          </a:p>
          <a:p>
            <a:r>
              <a:rPr lang="en-US" dirty="0" smtClean="0">
                <a:latin typeface="Tw Cen MT" pitchFamily="34" charset="0"/>
              </a:rPr>
              <a:t>beaubisa@gvsu.edu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59625" y="12835236"/>
            <a:ext cx="2895600" cy="365125"/>
          </a:xfrm>
        </p:spPr>
        <p:txBody>
          <a:bodyPr/>
          <a:lstStyle/>
          <a:p>
            <a:r>
              <a:rPr lang="en-US" dirty="0" smtClean="0"/>
              <a:t>cc</a:t>
            </a:r>
            <a:endParaRPr lang="en-US" dirty="0"/>
          </a:p>
        </p:txBody>
      </p:sp>
      <p:pic>
        <p:nvPicPr>
          <p:cNvPr id="1026" name="Picture 2" descr="Creative Commons Licen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8823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conference.acrl.org/filebin/images/layout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715000"/>
            <a:ext cx="4200452" cy="88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92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Tw Cen MT" pitchFamily="34" charset="0"/>
              </a:rPr>
              <a:t>7 </a:t>
            </a:r>
            <a:r>
              <a:rPr lang="en-US" sz="6000" dirty="0" smtClean="0">
                <a:latin typeface="Tw Cen MT" pitchFamily="34" charset="0"/>
              </a:rPr>
              <a:t>ceased titles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3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B050"/>
                </a:solidFill>
                <a:latin typeface="Tw Cen MT" pitchFamily="34" charset="0"/>
              </a:rPr>
              <a:t>19</a:t>
            </a:r>
            <a:r>
              <a:rPr lang="en-US" sz="6000" dirty="0" smtClean="0">
                <a:latin typeface="Tw Cen MT" pitchFamily="34" charset="0"/>
              </a:rPr>
              <a:t> </a:t>
            </a:r>
            <a:r>
              <a:rPr lang="en-US" sz="6000" dirty="0" smtClean="0">
                <a:latin typeface="Tw Cen MT" pitchFamily="34" charset="0"/>
              </a:rPr>
              <a:t>open access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2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Gill Sans MT" pitchFamily="34" charset="0"/>
              </a:rPr>
              <a:t> </a:t>
            </a:r>
            <a:r>
              <a:rPr lang="en-US" sz="6000" dirty="0" smtClean="0">
                <a:solidFill>
                  <a:srgbClr val="FF0000"/>
                </a:solidFill>
                <a:latin typeface="Tw Cen MT" pitchFamily="34" charset="0"/>
              </a:rPr>
              <a:t>2</a:t>
            </a:r>
            <a:r>
              <a:rPr lang="en-US" sz="6000" dirty="0" smtClean="0">
                <a:latin typeface="Tw Cen MT" pitchFamily="34" charset="0"/>
              </a:rPr>
              <a:t> partial OA/moving wall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6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7030A0"/>
                </a:solidFill>
                <a:latin typeface="Tw Cen MT" pitchFamily="34" charset="0"/>
              </a:rPr>
              <a:t>8</a:t>
            </a:r>
            <a:r>
              <a:rPr lang="en-US" sz="6000" dirty="0" smtClean="0">
                <a:latin typeface="Tw Cen MT" pitchFamily="34" charset="0"/>
              </a:rPr>
              <a:t> Use </a:t>
            </a:r>
            <a:r>
              <a:rPr lang="en-US" sz="6000" dirty="0" err="1" smtClean="0">
                <a:latin typeface="Tw Cen MT" pitchFamily="34" charset="0"/>
              </a:rPr>
              <a:t>EdiKit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3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Tw Cen MT" pitchFamily="34" charset="0"/>
              </a:rPr>
              <a:t>13</a:t>
            </a:r>
            <a:r>
              <a:rPr lang="en-US" sz="6000" dirty="0" smtClean="0">
                <a:latin typeface="Tw Cen MT" pitchFamily="34" charset="0"/>
              </a:rPr>
              <a:t> </a:t>
            </a:r>
            <a:r>
              <a:rPr lang="en-US" sz="6000" dirty="0" smtClean="0">
                <a:latin typeface="Tw Cen MT" pitchFamily="34" charset="0"/>
              </a:rPr>
              <a:t>uploaded by us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1336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0070C0"/>
                </a:solidFill>
                <a:latin typeface="Tw Cen MT" pitchFamily="34" charset="0"/>
              </a:rPr>
              <a:t>4</a:t>
            </a:r>
            <a:r>
              <a:rPr lang="en-US" sz="6000" dirty="0" smtClean="0">
                <a:latin typeface="Tw Cen MT" pitchFamily="34" charset="0"/>
              </a:rPr>
              <a:t> started on Digital Commons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16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33600"/>
            <a:ext cx="8763000" cy="1447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6"/>
                </a:solidFill>
                <a:latin typeface="Tw Cen MT" pitchFamily="34" charset="0"/>
              </a:rPr>
              <a:t>17</a:t>
            </a:r>
            <a:r>
              <a:rPr lang="en-US" sz="6000" dirty="0" smtClean="0">
                <a:latin typeface="Tw Cen MT" pitchFamily="34" charset="0"/>
              </a:rPr>
              <a:t> transitioned to DC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56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Tw Cen MT" pitchFamily="34" charset="0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Tw Cen MT" pitchFamily="34" charset="0"/>
              </a:rPr>
              <a:t>How </a:t>
            </a:r>
            <a:r>
              <a:rPr lang="en-US" sz="3600" smtClean="0">
                <a:latin typeface="Tw Cen MT" pitchFamily="34" charset="0"/>
              </a:rPr>
              <a:t>do we </a:t>
            </a:r>
            <a:r>
              <a:rPr lang="en-US" sz="3600" dirty="0" smtClean="0">
                <a:latin typeface="Tw Cen MT" pitchFamily="34" charset="0"/>
              </a:rPr>
              <a:t>define sustainable publishing?</a:t>
            </a:r>
            <a:endParaRPr lang="en-US" sz="36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7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Working toward sustainability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Journal proposal form</a:t>
            </a:r>
          </a:p>
          <a:p>
            <a:r>
              <a:rPr lang="en-US" dirty="0" smtClean="0">
                <a:latin typeface="Tw Cen MT" pitchFamily="34" charset="0"/>
              </a:rPr>
              <a:t>MOUs</a:t>
            </a:r>
            <a:endParaRPr lang="en-US" dirty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Clear(</a:t>
            </a:r>
            <a:r>
              <a:rPr lang="en-US" dirty="0" err="1" smtClean="0">
                <a:latin typeface="Tw Cen MT" pitchFamily="34" charset="0"/>
              </a:rPr>
              <a:t>er</a:t>
            </a:r>
            <a:r>
              <a:rPr lang="en-US" dirty="0" smtClean="0">
                <a:latin typeface="Tw Cen MT" pitchFamily="34" charset="0"/>
              </a:rPr>
              <a:t>) expectations</a:t>
            </a:r>
          </a:p>
          <a:p>
            <a:r>
              <a:rPr lang="en-US" dirty="0" smtClean="0">
                <a:latin typeface="Tw Cen MT" pitchFamily="34" charset="0"/>
              </a:rPr>
              <a:t>Ongoing training &amp; communication</a:t>
            </a:r>
          </a:p>
          <a:p>
            <a:r>
              <a:rPr lang="en-US" dirty="0" smtClean="0">
                <a:latin typeface="Tw Cen MT" pitchFamily="34" charset="0"/>
              </a:rPr>
              <a:t>Staffing</a:t>
            </a:r>
          </a:p>
          <a:p>
            <a:r>
              <a:rPr lang="en-US" dirty="0" smtClean="0">
                <a:latin typeface="Tw Cen MT" pitchFamily="34" charset="0"/>
              </a:rPr>
              <a:t>Journal inventory &amp; evaluation</a:t>
            </a: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Editor workshops &amp; educational </a:t>
            </a:r>
            <a:r>
              <a:rPr lang="en-US" dirty="0" smtClean="0">
                <a:latin typeface="Tw Cen MT" pitchFamily="34" charset="0"/>
              </a:rPr>
              <a:t>programming</a:t>
            </a:r>
            <a:endParaRPr lang="en-US" dirty="0" smtClean="0">
              <a:latin typeface="Tw Cen MT" pitchFamily="34" charset="0"/>
            </a:endParaRP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 smtClean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4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Biggest rewards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w Cen MT" pitchFamily="34" charset="0"/>
              </a:rPr>
              <a:t>Actively supporting </a:t>
            </a:r>
            <a:r>
              <a:rPr lang="en-US" dirty="0" smtClean="0">
                <a:latin typeface="Tw Cen MT" pitchFamily="34" charset="0"/>
              </a:rPr>
              <a:t>changing scholarly publication models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Sharing unique content, providing outlet for niche areas &amp; new disciplines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Increasing visibility and reach of institution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Building partnerships with faculty, students, programs, etc.</a:t>
            </a:r>
          </a:p>
        </p:txBody>
      </p:sp>
    </p:spTree>
    <p:extLst>
      <p:ext uri="{BB962C8B-B14F-4D97-AF65-F5344CB8AC3E}">
        <p14:creationId xmlns:p14="http://schemas.microsoft.com/office/powerpoint/2010/main" val="38473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We publish</a:t>
            </a:r>
            <a:endParaRPr lang="en-US" dirty="0">
              <a:latin typeface="Tw Cen MT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447800"/>
            <a:ext cx="9144000" cy="29484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799 ETDs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21 </a:t>
            </a: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Journals </a:t>
            </a:r>
            <a:endParaRPr lang="en-US" sz="3200" dirty="0">
              <a:solidFill>
                <a:prstClr val="black"/>
              </a:solidFill>
              <a:latin typeface="Tw Cen MT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10 Open access textbooks</a:t>
            </a:r>
            <a:endParaRPr lang="en-US" sz="3200" dirty="0">
              <a:solidFill>
                <a:prstClr val="black"/>
              </a:solidFill>
              <a:latin typeface="Tw Cen MT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10 Conference proceedings/sites</a:t>
            </a:r>
            <a:endParaRPr lang="en-US" sz="3200" dirty="0">
              <a:solidFill>
                <a:prstClr val="black"/>
              </a:solidFill>
              <a:latin typeface="Tw Cen MT" pitchFamily="34" charset="0"/>
            </a:endParaRPr>
          </a:p>
          <a:p>
            <a:pPr lvl="0"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Tw Cen M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8915400" cy="3048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Shelves of Language Books in a Library, by </a:t>
            </a:r>
            <a:r>
              <a:rPr lang="en-US" dirty="0" err="1" smtClean="0">
                <a:solidFill>
                  <a:schemeClr val="bg1"/>
                </a:solidFill>
              </a:rPr>
              <a:t>ParentingPatch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</a:t>
            </a:r>
            <a:r>
              <a:rPr lang="en-US" dirty="0" smtClean="0">
                <a:solidFill>
                  <a:schemeClr val="bg1"/>
                </a:solidFill>
              </a:rPr>
              <a:t>shared under a CC BY SA license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" y="228600"/>
            <a:ext cx="9066160" cy="6324600"/>
          </a:xfrm>
        </p:spPr>
      </p:pic>
    </p:spTree>
    <p:extLst>
      <p:ext uri="{BB962C8B-B14F-4D97-AF65-F5344CB8AC3E}">
        <p14:creationId xmlns:p14="http://schemas.microsoft.com/office/powerpoint/2010/main" val="28506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Things we’ve learned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r>
              <a:rPr lang="en-US" dirty="0" smtClean="0">
                <a:latin typeface="Tw Cen MT" pitchFamily="34" charset="0"/>
              </a:rPr>
              <a:t>Have clear policies, expectations, and roles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Ask questions early on with each new project 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Communicate your values (and decide how flexible you can be)</a:t>
            </a: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61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Things we’ve learned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w Cen MT" pitchFamily="34" charset="0"/>
              </a:rPr>
              <a:t>Make the editors and their department/sponsoring association your partner in sustainability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Communicate successes and learn from mistakes</a:t>
            </a:r>
            <a:br>
              <a:rPr lang="en-US" dirty="0" smtClean="0">
                <a:latin typeface="Tw Cen MT" pitchFamily="34" charset="0"/>
              </a:rPr>
            </a:b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Call bepress</a:t>
            </a: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0"/>
              </a:rPr>
              <a:t>Sarah Beaubien</a:t>
            </a: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0"/>
              </a:rPr>
              <a:t>beaubisa@gvsu.edu</a:t>
            </a:r>
          </a:p>
          <a:p>
            <a:pPr marL="0" indent="0">
              <a:buNone/>
            </a:pPr>
            <a:endParaRPr lang="en-US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US" dirty="0" smtClean="0">
              <a:latin typeface="Tw Cen MT" panose="020B06020201040206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Tw Cen MT" panose="020B0602020104020603" pitchFamily="34" charset="0"/>
              </a:rPr>
              <a:t>Head </a:t>
            </a:r>
            <a:r>
              <a:rPr lang="en-US" dirty="0">
                <a:latin typeface="Tw Cen MT" panose="020B0602020104020603" pitchFamily="34" charset="0"/>
              </a:rPr>
              <a:t>of Collections &amp; Scholarly Communications</a:t>
            </a: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0"/>
              </a:rPr>
              <a:t>Grand Valley State University Libraries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5" descr="http://conference.acrl.org/filebin/images/layout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3600" y="380735"/>
            <a:ext cx="4419599" cy="98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0" y="6126164"/>
            <a:ext cx="7543800" cy="595312"/>
          </a:xfrm>
        </p:spPr>
        <p:txBody>
          <a:bodyPr/>
          <a:lstStyle/>
          <a:p>
            <a:r>
              <a:rPr lang="en-US" sz="1400" dirty="0" smtClean="0">
                <a:latin typeface="Tw Cen MT" panose="020B0602020104020603" pitchFamily="34" charset="0"/>
              </a:rPr>
              <a:t>Presentation </a:t>
            </a:r>
            <a:r>
              <a:rPr lang="en-US" sz="1400" dirty="0">
                <a:latin typeface="Tw Cen MT" panose="020B0602020104020603" pitchFamily="34" charset="0"/>
              </a:rPr>
              <a:t>available </a:t>
            </a:r>
            <a:r>
              <a:rPr lang="en-US" sz="1400" dirty="0" smtClean="0">
                <a:latin typeface="Tw Cen MT" panose="020B0602020104020603" pitchFamily="34" charset="0"/>
              </a:rPr>
              <a:t>at http</a:t>
            </a:r>
            <a:r>
              <a:rPr lang="en-US" sz="1400" dirty="0">
                <a:latin typeface="Tw Cen MT" panose="020B0602020104020603" pitchFamily="34" charset="0"/>
              </a:rPr>
              <a:t>://works.bepress.com/sarah_beaubien/</a:t>
            </a:r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8376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w Cen MT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90454"/>
          </a:xfrm>
        </p:spPr>
      </p:pic>
      <p:sp>
        <p:nvSpPr>
          <p:cNvPr id="5" name="TextBox 4"/>
          <p:cNvSpPr txBox="1"/>
          <p:nvPr/>
        </p:nvSpPr>
        <p:spPr>
          <a:xfrm>
            <a:off x="0" y="4040444"/>
            <a:ext cx="9144000" cy="28500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2.75 </a:t>
            </a:r>
            <a:r>
              <a:rPr lang="en-US" sz="3200" dirty="0">
                <a:solidFill>
                  <a:prstClr val="black"/>
                </a:solidFill>
                <a:latin typeface="Tw Cen MT" pitchFamily="34" charset="0"/>
              </a:rPr>
              <a:t>FTE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w Cen MT" pitchFamily="34" charset="0"/>
              </a:rPr>
              <a:t>8-10 hours per week student help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Unlimited </a:t>
            </a:r>
            <a:r>
              <a:rPr lang="en-US" sz="3200" dirty="0">
                <a:solidFill>
                  <a:prstClr val="black"/>
                </a:solidFill>
                <a:latin typeface="Tw Cen MT" pitchFamily="34" charset="0"/>
              </a:rPr>
              <a:t>support from Digital Commons consultant &amp; publishing services </a:t>
            </a:r>
            <a:r>
              <a:rPr lang="en-US" sz="3200" dirty="0" smtClean="0">
                <a:solidFill>
                  <a:prstClr val="black"/>
                </a:solidFill>
                <a:latin typeface="Tw Cen MT" pitchFamily="34" charset="0"/>
              </a:rPr>
              <a:t>staff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>
              <a:solidFill>
                <a:prstClr val="black"/>
              </a:solidFill>
              <a:latin typeface="Tw Cen M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8610600" cy="168275"/>
          </a:xfrm>
        </p:spPr>
        <p:txBody>
          <a:bodyPr/>
          <a:lstStyle/>
          <a:p>
            <a:r>
              <a:rPr lang="en-US" dirty="0" smtClean="0"/>
              <a:t>librarians, by </a:t>
            </a:r>
            <a:r>
              <a:rPr lang="en-US" dirty="0" err="1" smtClean="0"/>
              <a:t>Musgo</a:t>
            </a:r>
            <a:r>
              <a:rPr lang="en-US" dirty="0" smtClean="0"/>
              <a:t> </a:t>
            </a:r>
            <a:r>
              <a:rPr lang="en-US" dirty="0" err="1" smtClean="0"/>
              <a:t>Dumio_Momio</a:t>
            </a:r>
            <a:r>
              <a:rPr lang="en-US" dirty="0" smtClean="0"/>
              <a:t>, is shared under a CC-BY-NC-SA license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90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Services we provide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w Cen MT" pitchFamily="34" charset="0"/>
              </a:rPr>
              <a:t>Infrastructure &amp; support</a:t>
            </a:r>
          </a:p>
          <a:p>
            <a:r>
              <a:rPr lang="en-US" dirty="0" smtClean="0">
                <a:latin typeface="Tw Cen MT" pitchFamily="34" charset="0"/>
              </a:rPr>
              <a:t>Set-up process &amp; MOU</a:t>
            </a: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Digitization</a:t>
            </a:r>
          </a:p>
          <a:p>
            <a:r>
              <a:rPr lang="en-US" dirty="0" smtClean="0">
                <a:latin typeface="Tw Cen MT" pitchFamily="34" charset="0"/>
              </a:rPr>
              <a:t>(Some) uploading &amp; metadata</a:t>
            </a:r>
          </a:p>
          <a:p>
            <a:r>
              <a:rPr lang="en-US" dirty="0" smtClean="0">
                <a:latin typeface="Tw Cen MT" pitchFamily="34" charset="0"/>
              </a:rPr>
              <a:t>First point of contact for </a:t>
            </a:r>
            <a:r>
              <a:rPr lang="en-US" dirty="0" smtClean="0">
                <a:latin typeface="Tw Cen MT" pitchFamily="34" charset="0"/>
              </a:rPr>
              <a:t>training &amp; questions</a:t>
            </a: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Statistical reports</a:t>
            </a:r>
          </a:p>
          <a:p>
            <a:r>
              <a:rPr lang="en-US" dirty="0" smtClean="0">
                <a:latin typeface="Tw Cen MT" pitchFamily="34" charset="0"/>
              </a:rPr>
              <a:t>ISSN application</a:t>
            </a:r>
          </a:p>
          <a:p>
            <a:r>
              <a:rPr lang="en-US" dirty="0" smtClean="0">
                <a:latin typeface="Tw Cen MT" pitchFamily="34" charset="0"/>
              </a:rPr>
              <a:t>Copyright consultation</a:t>
            </a:r>
          </a:p>
          <a:p>
            <a:r>
              <a:rPr lang="en-US" dirty="0" smtClean="0">
                <a:latin typeface="Tw Cen MT" pitchFamily="34" charset="0"/>
              </a:rPr>
              <a:t>Advising on open access models, best practices</a:t>
            </a: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w Cen MT" pitchFamily="34" charset="0"/>
              </a:rPr>
              <a:t>Services bepress provides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w Cen MT" pitchFamily="34" charset="0"/>
              </a:rPr>
              <a:t>Consulting Services:</a:t>
            </a:r>
          </a:p>
          <a:p>
            <a:r>
              <a:rPr lang="en-US" dirty="0" smtClean="0">
                <a:latin typeface="Tw Cen MT" pitchFamily="34" charset="0"/>
              </a:rPr>
              <a:t>Technical </a:t>
            </a:r>
            <a:r>
              <a:rPr lang="en-US" dirty="0" smtClean="0">
                <a:latin typeface="Tw Cen MT" pitchFamily="34" charset="0"/>
              </a:rPr>
              <a:t>support</a:t>
            </a:r>
          </a:p>
          <a:p>
            <a:r>
              <a:rPr lang="en-US" dirty="0" smtClean="0">
                <a:latin typeface="Tw Cen MT" pitchFamily="34" charset="0"/>
              </a:rPr>
              <a:t>Training</a:t>
            </a:r>
            <a:endParaRPr lang="en-US" dirty="0" smtClean="0">
              <a:latin typeface="Tw Cen MT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Site design</a:t>
            </a:r>
          </a:p>
          <a:p>
            <a:r>
              <a:rPr lang="en-US" dirty="0" smtClean="0">
                <a:latin typeface="Tw Cen MT" pitchFamily="34" charset="0"/>
              </a:rPr>
              <a:t>Patience, creativity, preservation of </a:t>
            </a:r>
            <a:r>
              <a:rPr lang="en-US" dirty="0" smtClean="0">
                <a:latin typeface="Tw Cen MT" pitchFamily="34" charset="0"/>
              </a:rPr>
              <a:t>sanity</a:t>
            </a:r>
            <a:br>
              <a:rPr lang="en-US" dirty="0" smtClean="0">
                <a:latin typeface="Tw Cen MT" pitchFamily="34" charset="0"/>
              </a:rPr>
            </a:br>
            <a:r>
              <a:rPr lang="en-US" dirty="0" smtClean="0">
                <a:latin typeface="Tw Cen MT" pitchFamily="34" charset="0"/>
              </a:rPr>
              <a:t> </a:t>
            </a:r>
            <a:endParaRPr lang="en-US" dirty="0" smtClean="0">
              <a:latin typeface="Tw Cen MT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Tw Cen MT" pitchFamily="34" charset="0"/>
              </a:rPr>
              <a:t>Publishing Services:</a:t>
            </a:r>
          </a:p>
          <a:p>
            <a:r>
              <a:rPr lang="en-US" dirty="0" smtClean="0">
                <a:latin typeface="Tw Cen MT" pitchFamily="34" charset="0"/>
              </a:rPr>
              <a:t>DOIs</a:t>
            </a:r>
          </a:p>
          <a:p>
            <a:r>
              <a:rPr lang="en-US" dirty="0" smtClean="0">
                <a:latin typeface="Tw Cen MT" pitchFamily="34" charset="0"/>
              </a:rPr>
              <a:t>Delivery to indexes</a:t>
            </a:r>
          </a:p>
          <a:p>
            <a:r>
              <a:rPr lang="en-US" dirty="0" smtClean="0">
                <a:latin typeface="Tw Cen MT" pitchFamily="34" charset="0"/>
              </a:rPr>
              <a:t>Archiving</a:t>
            </a:r>
          </a:p>
          <a:p>
            <a:endParaRPr lang="en-US" dirty="0" smtClean="0"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0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pitchFamily="34" charset="0"/>
              </a:rPr>
              <a:t>Journal overview</a:t>
            </a:r>
            <a:endParaRPr lang="en-US" dirty="0">
              <a:latin typeface="Tw Cen MT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32" y="1600200"/>
            <a:ext cx="3300935" cy="4525963"/>
          </a:xfrm>
          <a:ln>
            <a:solidFill>
              <a:schemeClr val="tx1"/>
            </a:solidFill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600200"/>
            <a:ext cx="3276599" cy="452596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260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70C0"/>
                </a:solidFill>
                <a:latin typeface="Tw Cen MT" pitchFamily="34" charset="0"/>
              </a:rPr>
              <a:t>12</a:t>
            </a:r>
            <a:r>
              <a:rPr lang="en-US" sz="6000" dirty="0" smtClean="0">
                <a:latin typeface="Tw Cen MT" pitchFamily="34" charset="0"/>
              </a:rPr>
              <a:t> </a:t>
            </a:r>
            <a:r>
              <a:rPr lang="en-US" sz="6000" dirty="0" smtClean="0">
                <a:latin typeface="Tw Cen MT" pitchFamily="34" charset="0"/>
              </a:rPr>
              <a:t>faculty-edited </a:t>
            </a:r>
            <a:r>
              <a:rPr lang="en-US" sz="6000" dirty="0" smtClean="0">
                <a:latin typeface="Tw Cen MT" pitchFamily="34" charset="0"/>
              </a:rPr>
              <a:t>journals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9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B050"/>
                </a:solidFill>
                <a:latin typeface="Tw Cen MT" pitchFamily="34" charset="0"/>
              </a:rPr>
              <a:t>9</a:t>
            </a:r>
            <a:r>
              <a:rPr lang="en-US" sz="6000" dirty="0" smtClean="0">
                <a:latin typeface="Tw Cen MT" pitchFamily="34" charset="0"/>
              </a:rPr>
              <a:t> </a:t>
            </a:r>
            <a:r>
              <a:rPr lang="en-US" sz="6000" dirty="0" smtClean="0">
                <a:latin typeface="Tw Cen MT" pitchFamily="34" charset="0"/>
              </a:rPr>
              <a:t>student-edited </a:t>
            </a:r>
            <a:r>
              <a:rPr lang="en-US" sz="6000" dirty="0" smtClean="0">
                <a:latin typeface="Tw Cen MT" pitchFamily="34" charset="0"/>
              </a:rPr>
              <a:t>journals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3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7030A0"/>
                </a:solidFill>
                <a:latin typeface="Tw Cen MT" pitchFamily="34" charset="0"/>
              </a:rPr>
              <a:t>14 </a:t>
            </a:r>
            <a:r>
              <a:rPr lang="en-US" sz="6000" dirty="0" smtClean="0">
                <a:latin typeface="Tw Cen MT" pitchFamily="34" charset="0"/>
              </a:rPr>
              <a:t>active titles</a:t>
            </a:r>
            <a:endParaRPr lang="en-US" sz="60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263</Words>
  <Application>Microsoft Office PowerPoint</Application>
  <PresentationFormat>On-screen Show (4:3)</PresentationFormat>
  <Paragraphs>83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Gill Sans MT</vt:lpstr>
      <vt:lpstr>Tw Cen MT</vt:lpstr>
      <vt:lpstr>Office Theme</vt:lpstr>
      <vt:lpstr>Lessons Learned: Developing a Sustainable Publishing Program</vt:lpstr>
      <vt:lpstr>We publish</vt:lpstr>
      <vt:lpstr>PowerPoint Presentation</vt:lpstr>
      <vt:lpstr>Services we provide</vt:lpstr>
      <vt:lpstr>Services bepress provides</vt:lpstr>
      <vt:lpstr>Journal overview</vt:lpstr>
      <vt:lpstr>12 faculty-edited journals</vt:lpstr>
      <vt:lpstr>9 student-edited journals</vt:lpstr>
      <vt:lpstr>14 active titles</vt:lpstr>
      <vt:lpstr>7 ceased titles</vt:lpstr>
      <vt:lpstr>19 open access</vt:lpstr>
      <vt:lpstr> 2 partial OA/moving wall</vt:lpstr>
      <vt:lpstr>8 Use EdiKit</vt:lpstr>
      <vt:lpstr>13 uploaded by us</vt:lpstr>
      <vt:lpstr>4 started on Digital Commons</vt:lpstr>
      <vt:lpstr>17 transitioned to DC</vt:lpstr>
      <vt:lpstr>PowerPoint Presentation</vt:lpstr>
      <vt:lpstr>Working toward sustainability</vt:lpstr>
      <vt:lpstr>Biggest rewards</vt:lpstr>
      <vt:lpstr>PowerPoint Presentation</vt:lpstr>
      <vt:lpstr>Things we’ve learned</vt:lpstr>
      <vt:lpstr>Things we’ve learned</vt:lpstr>
      <vt:lpstr>PowerPoint Presentation</vt:lpstr>
    </vt:vector>
  </TitlesOfParts>
  <Company>GVSU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Learned: Developing a Sustainable Publishing Program</dc:title>
  <dc:creator>beaubisa</dc:creator>
  <cp:lastModifiedBy>Sarah Beaubien</cp:lastModifiedBy>
  <cp:revision>92</cp:revision>
  <dcterms:created xsi:type="dcterms:W3CDTF">2014-07-30T01:25:58Z</dcterms:created>
  <dcterms:modified xsi:type="dcterms:W3CDTF">2015-03-23T15:16:13Z</dcterms:modified>
</cp:coreProperties>
</file>