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9" r:id="rId2"/>
  </p:sldIdLst>
  <p:sldSz cx="27432000" cy="16459200"/>
  <p:notesSz cx="6858000" cy="9144000"/>
  <p:custDataLst>
    <p:tags r:id="rId4"/>
  </p:custDataLst>
  <p:defaultTextStyle>
    <a:defPPr>
      <a:defRPr lang="en-US"/>
    </a:defPPr>
    <a:lvl1pPr marL="0" algn="l" defTabSz="2507943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1pPr>
    <a:lvl2pPr marL="1253972" algn="l" defTabSz="2507943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2pPr>
    <a:lvl3pPr marL="2507943" algn="l" defTabSz="2507943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3pPr>
    <a:lvl4pPr marL="3761915" algn="l" defTabSz="2507943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4pPr>
    <a:lvl5pPr marL="5015886" algn="l" defTabSz="2507943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5pPr>
    <a:lvl6pPr marL="6269858" algn="l" defTabSz="2507943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6pPr>
    <a:lvl7pPr marL="7523830" algn="l" defTabSz="2507943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7pPr>
    <a:lvl8pPr marL="8777801" algn="l" defTabSz="2507943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8pPr>
    <a:lvl9pPr marL="10031773" algn="l" defTabSz="2507943" rtl="0" eaLnBrk="1" latinLnBrk="0" hangingPunct="1">
      <a:defRPr sz="4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00660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83384" autoAdjust="0"/>
  </p:normalViewPr>
  <p:slideViewPr>
    <p:cSldViewPr snapToObjects="1">
      <p:cViewPr varScale="1">
        <p:scale>
          <a:sx n="42" d="100"/>
          <a:sy n="42" d="100"/>
        </p:scale>
        <p:origin x="-174" y="-414"/>
      </p:cViewPr>
      <p:guideLst>
        <p:guide orient="horz" pos="5184"/>
        <p:guide pos="86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233270-B260-402E-8A92-C1F4A2643402}" type="datetimeFigureOut">
              <a:rPr lang="en-US" smtClean="0"/>
              <a:t>2/23/2015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1500" y="685800"/>
            <a:ext cx="5715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52B49-5321-4F6B-9EEA-CF7D21C907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463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50794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1253972" algn="l" defTabSz="250794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2507943" algn="l" defTabSz="250794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3761915" algn="l" defTabSz="250794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5015886" algn="l" defTabSz="250794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6269858" algn="l" defTabSz="250794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7523830" algn="l" defTabSz="250794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8777801" algn="l" defTabSz="250794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10031773" algn="l" defTabSz="2507943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5113021"/>
            <a:ext cx="23317200" cy="3528060"/>
          </a:xfrm>
          <a:prstGeom prst="rect">
            <a:avLst/>
          </a:prstGeom>
        </p:spPr>
        <p:txBody>
          <a:bodyPr lIns="250794" tIns="125397" rIns="250794" bIns="125397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9326880"/>
            <a:ext cx="19202400" cy="4206240"/>
          </a:xfrm>
          <a:prstGeom prst="rect">
            <a:avLst/>
          </a:prstGeom>
        </p:spPr>
        <p:txBody>
          <a:bodyPr lIns="250794" tIns="125397" rIns="250794" bIns="125397"/>
          <a:lstStyle>
            <a:lvl1pPr marL="0" indent="0" algn="ctr">
              <a:buNone/>
              <a:defRPr/>
            </a:lvl1pPr>
            <a:lvl2pPr marL="1253972" indent="0" algn="ctr">
              <a:buNone/>
              <a:defRPr/>
            </a:lvl2pPr>
            <a:lvl3pPr marL="2507943" indent="0" algn="ctr">
              <a:buNone/>
              <a:defRPr/>
            </a:lvl3pPr>
            <a:lvl4pPr marL="3761915" indent="0" algn="ctr">
              <a:buNone/>
              <a:defRPr/>
            </a:lvl4pPr>
            <a:lvl5pPr marL="5015886" indent="0" algn="ctr">
              <a:buNone/>
              <a:defRPr/>
            </a:lvl5pPr>
            <a:lvl6pPr marL="6269858" indent="0" algn="ctr">
              <a:buNone/>
              <a:defRPr/>
            </a:lvl6pPr>
            <a:lvl7pPr marL="7523830" indent="0" algn="ctr">
              <a:buNone/>
              <a:defRPr/>
            </a:lvl7pPr>
            <a:lvl8pPr marL="8777801" indent="0" algn="ctr">
              <a:buNone/>
              <a:defRPr/>
            </a:lvl8pPr>
            <a:lvl9pPr marL="10031773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07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219451"/>
            <a:ext cx="24688800" cy="1901189"/>
          </a:xfrm>
          <a:prstGeom prst="rect">
            <a:avLst/>
          </a:prstGeom>
        </p:spPr>
        <p:txBody>
          <a:bodyPr lIns="250794" tIns="125397" rIns="250794" bIns="125397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5303522"/>
            <a:ext cx="24688800" cy="9399271"/>
          </a:xfrm>
          <a:prstGeom prst="rect">
            <a:avLst/>
          </a:prstGeom>
        </p:spPr>
        <p:txBody>
          <a:bodyPr vert="eaVert" lIns="250794" tIns="125397" rIns="250794" bIns="125397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86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9888200" y="3291842"/>
            <a:ext cx="6172200" cy="11410951"/>
          </a:xfrm>
          <a:prstGeom prst="rect">
            <a:avLst/>
          </a:prstGeom>
        </p:spPr>
        <p:txBody>
          <a:bodyPr vert="eaVert" lIns="250794" tIns="125397" rIns="250794" bIns="125397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3291842"/>
            <a:ext cx="18059400" cy="11410951"/>
          </a:xfrm>
          <a:prstGeom prst="rect">
            <a:avLst/>
          </a:prstGeom>
        </p:spPr>
        <p:txBody>
          <a:bodyPr vert="eaVert" lIns="250794" tIns="125397" rIns="250794" bIns="125397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7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291840"/>
            <a:ext cx="24688800" cy="237744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250794" tIns="125397" rIns="250794" bIns="125397" numCol="1" anchor="ctr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Headline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5962651"/>
            <a:ext cx="24688800" cy="885062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250794" tIns="125397" rIns="250794" bIns="125397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Bullet Here</a:t>
            </a:r>
          </a:p>
          <a:p>
            <a:pPr lvl="1"/>
            <a:r>
              <a:rPr lang="en-US" dirty="0" smtClean="0"/>
              <a:t>Bullet Here</a:t>
            </a:r>
          </a:p>
          <a:p>
            <a:pPr lvl="1"/>
            <a:r>
              <a:rPr lang="en-US" dirty="0" smtClean="0"/>
              <a:t>Bullet Here</a:t>
            </a:r>
          </a:p>
          <a:p>
            <a:pPr lvl="1"/>
            <a:r>
              <a:rPr lang="en-US" dirty="0" smtClean="0"/>
              <a:t>Bullet Here</a:t>
            </a:r>
          </a:p>
          <a:p>
            <a:pPr lvl="1"/>
            <a:r>
              <a:rPr lang="en-US" dirty="0" smtClean="0"/>
              <a:t>Bullet Here</a:t>
            </a:r>
          </a:p>
        </p:txBody>
      </p:sp>
    </p:spTree>
    <p:extLst>
      <p:ext uri="{BB962C8B-B14F-4D97-AF65-F5344CB8AC3E}">
        <p14:creationId xmlns:p14="http://schemas.microsoft.com/office/powerpoint/2010/main" val="1231807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6939" y="10576561"/>
            <a:ext cx="23317200" cy="3268980"/>
          </a:xfrm>
          <a:prstGeom prst="rect">
            <a:avLst/>
          </a:prstGeom>
        </p:spPr>
        <p:txBody>
          <a:bodyPr lIns="250794" tIns="125397" rIns="250794" bIns="125397" anchor="t"/>
          <a:lstStyle>
            <a:lvl1pPr algn="l">
              <a:defRPr sz="11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6939" y="6976112"/>
            <a:ext cx="23317200" cy="3600449"/>
          </a:xfrm>
          <a:prstGeom prst="rect">
            <a:avLst/>
          </a:prstGeom>
        </p:spPr>
        <p:txBody>
          <a:bodyPr lIns="250794" tIns="125397" rIns="250794" bIns="125397" anchor="b"/>
          <a:lstStyle>
            <a:lvl1pPr marL="0" indent="0">
              <a:buNone/>
              <a:defRPr sz="5500"/>
            </a:lvl1pPr>
            <a:lvl2pPr marL="1253972" indent="0">
              <a:buNone/>
              <a:defRPr sz="4900"/>
            </a:lvl2pPr>
            <a:lvl3pPr marL="2507943" indent="0">
              <a:buNone/>
              <a:defRPr sz="4400"/>
            </a:lvl3pPr>
            <a:lvl4pPr marL="3761915" indent="0">
              <a:buNone/>
              <a:defRPr sz="3800"/>
            </a:lvl4pPr>
            <a:lvl5pPr marL="5015886" indent="0">
              <a:buNone/>
              <a:defRPr sz="3800"/>
            </a:lvl5pPr>
            <a:lvl6pPr marL="6269858" indent="0">
              <a:buNone/>
              <a:defRPr sz="3800"/>
            </a:lvl6pPr>
            <a:lvl7pPr marL="7523830" indent="0">
              <a:buNone/>
              <a:defRPr sz="3800"/>
            </a:lvl7pPr>
            <a:lvl8pPr marL="8777801" indent="0">
              <a:buNone/>
              <a:defRPr sz="3800"/>
            </a:lvl8pPr>
            <a:lvl9pPr marL="10031773" indent="0">
              <a:buNone/>
              <a:defRPr sz="3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19205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181349"/>
            <a:ext cx="24688800" cy="1756411"/>
          </a:xfrm>
          <a:prstGeom prst="rect">
            <a:avLst/>
          </a:prstGeom>
        </p:spPr>
        <p:txBody>
          <a:bodyPr lIns="250794" tIns="125397" rIns="250794" bIns="125397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5120642"/>
            <a:ext cx="12115800" cy="9582151"/>
          </a:xfrm>
          <a:prstGeom prst="rect">
            <a:avLst/>
          </a:prstGeom>
        </p:spPr>
        <p:txBody>
          <a:bodyPr lIns="250794" tIns="125397" rIns="250794" bIns="125397"/>
          <a:lstStyle>
            <a:lvl1pPr>
              <a:defRPr sz="7700"/>
            </a:lvl1pPr>
            <a:lvl2pPr>
              <a:defRPr sz="6600"/>
            </a:lvl2pPr>
            <a:lvl3pPr>
              <a:defRPr sz="5500"/>
            </a:lvl3pPr>
            <a:lvl4pPr>
              <a:defRPr sz="4900"/>
            </a:lvl4pPr>
            <a:lvl5pPr>
              <a:defRPr sz="4900"/>
            </a:lvl5pPr>
            <a:lvl6pPr>
              <a:defRPr sz="4900"/>
            </a:lvl6pPr>
            <a:lvl7pPr>
              <a:defRPr sz="4900"/>
            </a:lvl7pPr>
            <a:lvl8pPr>
              <a:defRPr sz="4900"/>
            </a:lvl8pPr>
            <a:lvl9pPr>
              <a:defRPr sz="4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944600" y="5120642"/>
            <a:ext cx="12115800" cy="9582151"/>
          </a:xfrm>
          <a:prstGeom prst="rect">
            <a:avLst/>
          </a:prstGeom>
        </p:spPr>
        <p:txBody>
          <a:bodyPr lIns="250794" tIns="125397" rIns="250794" bIns="125397"/>
          <a:lstStyle>
            <a:lvl1pPr>
              <a:defRPr sz="7700"/>
            </a:lvl1pPr>
            <a:lvl2pPr>
              <a:defRPr sz="6600"/>
            </a:lvl2pPr>
            <a:lvl3pPr>
              <a:defRPr sz="5500"/>
            </a:lvl3pPr>
            <a:lvl4pPr>
              <a:defRPr sz="4900"/>
            </a:lvl4pPr>
            <a:lvl5pPr>
              <a:defRPr sz="4900"/>
            </a:lvl5pPr>
            <a:lvl6pPr>
              <a:defRPr sz="4900"/>
            </a:lvl6pPr>
            <a:lvl7pPr>
              <a:defRPr sz="4900"/>
            </a:lvl7pPr>
            <a:lvl8pPr>
              <a:defRPr sz="4900"/>
            </a:lvl8pPr>
            <a:lvl9pPr>
              <a:defRPr sz="4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343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219451"/>
            <a:ext cx="24688800" cy="1901189"/>
          </a:xfrm>
          <a:prstGeom prst="rect">
            <a:avLst/>
          </a:prstGeom>
        </p:spPr>
        <p:txBody>
          <a:bodyPr lIns="250794" tIns="125397" rIns="250794" bIns="125397"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5303519"/>
            <a:ext cx="12120564" cy="1280163"/>
          </a:xfrm>
          <a:prstGeom prst="rect">
            <a:avLst/>
          </a:prstGeom>
        </p:spPr>
        <p:txBody>
          <a:bodyPr lIns="250794" tIns="125397" rIns="250794" bIns="125397" anchor="b"/>
          <a:lstStyle>
            <a:lvl1pPr marL="0" indent="0">
              <a:buNone/>
              <a:defRPr sz="6600" b="1"/>
            </a:lvl1pPr>
            <a:lvl2pPr marL="1253972" indent="0">
              <a:buNone/>
              <a:defRPr sz="5500" b="1"/>
            </a:lvl2pPr>
            <a:lvl3pPr marL="2507943" indent="0">
              <a:buNone/>
              <a:defRPr sz="4900" b="1"/>
            </a:lvl3pPr>
            <a:lvl4pPr marL="3761915" indent="0">
              <a:buNone/>
              <a:defRPr sz="4400" b="1"/>
            </a:lvl4pPr>
            <a:lvl5pPr marL="5015886" indent="0">
              <a:buNone/>
              <a:defRPr sz="4400" b="1"/>
            </a:lvl5pPr>
            <a:lvl6pPr marL="6269858" indent="0">
              <a:buNone/>
              <a:defRPr sz="4400" b="1"/>
            </a:lvl6pPr>
            <a:lvl7pPr marL="7523830" indent="0">
              <a:buNone/>
              <a:defRPr sz="4400" b="1"/>
            </a:lvl7pPr>
            <a:lvl8pPr marL="8777801" indent="0">
              <a:buNone/>
              <a:defRPr sz="4400" b="1"/>
            </a:lvl8pPr>
            <a:lvl9pPr marL="10031773" indent="0">
              <a:buNone/>
              <a:defRPr sz="44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6583681"/>
            <a:ext cx="12120564" cy="8119111"/>
          </a:xfrm>
          <a:prstGeom prst="rect">
            <a:avLst/>
          </a:prstGeom>
        </p:spPr>
        <p:txBody>
          <a:bodyPr lIns="250794" tIns="125397" rIns="250794" bIns="125397"/>
          <a:lstStyle>
            <a:lvl1pPr>
              <a:defRPr sz="6600"/>
            </a:lvl1pPr>
            <a:lvl2pPr>
              <a:defRPr sz="5500"/>
            </a:lvl2pPr>
            <a:lvl3pPr>
              <a:defRPr sz="49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935076" y="5303519"/>
            <a:ext cx="12125325" cy="1280163"/>
          </a:xfrm>
          <a:prstGeom prst="rect">
            <a:avLst/>
          </a:prstGeom>
        </p:spPr>
        <p:txBody>
          <a:bodyPr lIns="250794" tIns="125397" rIns="250794" bIns="125397" anchor="b"/>
          <a:lstStyle>
            <a:lvl1pPr marL="0" indent="0">
              <a:buNone/>
              <a:defRPr sz="6600" b="1"/>
            </a:lvl1pPr>
            <a:lvl2pPr marL="1253972" indent="0">
              <a:buNone/>
              <a:defRPr sz="5500" b="1"/>
            </a:lvl2pPr>
            <a:lvl3pPr marL="2507943" indent="0">
              <a:buNone/>
              <a:defRPr sz="4900" b="1"/>
            </a:lvl3pPr>
            <a:lvl4pPr marL="3761915" indent="0">
              <a:buNone/>
              <a:defRPr sz="4400" b="1"/>
            </a:lvl4pPr>
            <a:lvl5pPr marL="5015886" indent="0">
              <a:buNone/>
              <a:defRPr sz="4400" b="1"/>
            </a:lvl5pPr>
            <a:lvl6pPr marL="6269858" indent="0">
              <a:buNone/>
              <a:defRPr sz="4400" b="1"/>
            </a:lvl6pPr>
            <a:lvl7pPr marL="7523830" indent="0">
              <a:buNone/>
              <a:defRPr sz="4400" b="1"/>
            </a:lvl7pPr>
            <a:lvl8pPr marL="8777801" indent="0">
              <a:buNone/>
              <a:defRPr sz="4400" b="1"/>
            </a:lvl8pPr>
            <a:lvl9pPr marL="10031773" indent="0">
              <a:buNone/>
              <a:defRPr sz="4400" b="1"/>
            </a:lvl9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935076" y="6583681"/>
            <a:ext cx="12125325" cy="8119111"/>
          </a:xfrm>
          <a:prstGeom prst="rect">
            <a:avLst/>
          </a:prstGeom>
        </p:spPr>
        <p:txBody>
          <a:bodyPr lIns="250794" tIns="125397" rIns="250794" bIns="125397"/>
          <a:lstStyle>
            <a:lvl1pPr>
              <a:defRPr sz="6600"/>
            </a:lvl1pPr>
            <a:lvl2pPr>
              <a:defRPr sz="5500"/>
            </a:lvl2pPr>
            <a:lvl3pPr>
              <a:defRPr sz="4900"/>
            </a:lvl3pPr>
            <a:lvl4pPr>
              <a:defRPr sz="4400"/>
            </a:lvl4pPr>
            <a:lvl5pPr>
              <a:defRPr sz="4400"/>
            </a:lvl5pPr>
            <a:lvl6pPr>
              <a:defRPr sz="4400"/>
            </a:lvl6pPr>
            <a:lvl7pPr>
              <a:defRPr sz="4400"/>
            </a:lvl7pPr>
            <a:lvl8pPr>
              <a:defRPr sz="4400"/>
            </a:lvl8pPr>
            <a:lvl9pPr>
              <a:defRPr sz="4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371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3219451"/>
            <a:ext cx="24688800" cy="1901189"/>
          </a:xfrm>
          <a:prstGeom prst="rect">
            <a:avLst/>
          </a:prstGeom>
        </p:spPr>
        <p:txBody>
          <a:bodyPr lIns="250794" tIns="125397" rIns="250794" bIns="125397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614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852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2" y="3291840"/>
            <a:ext cx="9024939" cy="1645920"/>
          </a:xfrm>
          <a:prstGeom prst="rect">
            <a:avLst/>
          </a:prstGeom>
        </p:spPr>
        <p:txBody>
          <a:bodyPr lIns="250794" tIns="125397" rIns="250794" bIns="125397" anchor="b"/>
          <a:lstStyle>
            <a:lvl1pPr algn="l">
              <a:defRPr sz="55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25150" y="3291842"/>
            <a:ext cx="15335250" cy="11410951"/>
          </a:xfrm>
          <a:prstGeom prst="rect">
            <a:avLst/>
          </a:prstGeom>
        </p:spPr>
        <p:txBody>
          <a:bodyPr lIns="250794" tIns="125397" rIns="250794" bIns="125397"/>
          <a:lstStyle>
            <a:lvl1pPr>
              <a:defRPr sz="8800"/>
            </a:lvl1pPr>
            <a:lvl2pPr>
              <a:defRPr sz="7700"/>
            </a:lvl2pPr>
            <a:lvl3pPr>
              <a:defRPr sz="66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2" y="4937762"/>
            <a:ext cx="9024939" cy="9765031"/>
          </a:xfrm>
          <a:prstGeom prst="rect">
            <a:avLst/>
          </a:prstGeom>
        </p:spPr>
        <p:txBody>
          <a:bodyPr lIns="250794" tIns="125397" rIns="250794" bIns="125397"/>
          <a:lstStyle>
            <a:lvl1pPr marL="0" indent="0">
              <a:buNone/>
              <a:defRPr sz="3800"/>
            </a:lvl1pPr>
            <a:lvl2pPr marL="1253972" indent="0">
              <a:buNone/>
              <a:defRPr sz="3300"/>
            </a:lvl2pPr>
            <a:lvl3pPr marL="2507943" indent="0">
              <a:buNone/>
              <a:defRPr sz="2700"/>
            </a:lvl3pPr>
            <a:lvl4pPr marL="3761915" indent="0">
              <a:buNone/>
              <a:defRPr sz="2500"/>
            </a:lvl4pPr>
            <a:lvl5pPr marL="5015886" indent="0">
              <a:buNone/>
              <a:defRPr sz="2500"/>
            </a:lvl5pPr>
            <a:lvl6pPr marL="6269858" indent="0">
              <a:buNone/>
              <a:defRPr sz="2500"/>
            </a:lvl6pPr>
            <a:lvl7pPr marL="7523830" indent="0">
              <a:buNone/>
              <a:defRPr sz="2500"/>
            </a:lvl7pPr>
            <a:lvl8pPr marL="8777801" indent="0">
              <a:buNone/>
              <a:defRPr sz="2500"/>
            </a:lvl8pPr>
            <a:lvl9pPr marL="10031773" indent="0">
              <a:buNone/>
              <a:defRPr sz="25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15407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76864" y="11521440"/>
            <a:ext cx="16459200" cy="1360171"/>
          </a:xfrm>
          <a:prstGeom prst="rect">
            <a:avLst/>
          </a:prstGeom>
        </p:spPr>
        <p:txBody>
          <a:bodyPr lIns="250794" tIns="125397" rIns="250794" bIns="125397" anchor="b"/>
          <a:lstStyle>
            <a:lvl1pPr algn="l">
              <a:defRPr sz="5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376864" y="3291839"/>
            <a:ext cx="16459200" cy="8054340"/>
          </a:xfrm>
          <a:prstGeom prst="rect">
            <a:avLst/>
          </a:prstGeom>
        </p:spPr>
        <p:txBody>
          <a:bodyPr lIns="250794" tIns="125397" rIns="250794" bIns="125397"/>
          <a:lstStyle>
            <a:lvl1pPr marL="0" indent="0">
              <a:buNone/>
              <a:defRPr sz="8800"/>
            </a:lvl1pPr>
            <a:lvl2pPr marL="1253972" indent="0">
              <a:buNone/>
              <a:defRPr sz="7700"/>
            </a:lvl2pPr>
            <a:lvl3pPr marL="2507943" indent="0">
              <a:buNone/>
              <a:defRPr sz="6600"/>
            </a:lvl3pPr>
            <a:lvl4pPr marL="3761915" indent="0">
              <a:buNone/>
              <a:defRPr sz="5500"/>
            </a:lvl4pPr>
            <a:lvl5pPr marL="5015886" indent="0">
              <a:buNone/>
              <a:defRPr sz="5500"/>
            </a:lvl5pPr>
            <a:lvl6pPr marL="6269858" indent="0">
              <a:buNone/>
              <a:defRPr sz="5500"/>
            </a:lvl6pPr>
            <a:lvl7pPr marL="7523830" indent="0">
              <a:buNone/>
              <a:defRPr sz="5500"/>
            </a:lvl7pPr>
            <a:lvl8pPr marL="8777801" indent="0">
              <a:buNone/>
              <a:defRPr sz="5500"/>
            </a:lvl8pPr>
            <a:lvl9pPr marL="10031773" indent="0">
              <a:buNone/>
              <a:defRPr sz="55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76864" y="12881611"/>
            <a:ext cx="16459200" cy="1931669"/>
          </a:xfrm>
          <a:prstGeom prst="rect">
            <a:avLst/>
          </a:prstGeom>
        </p:spPr>
        <p:txBody>
          <a:bodyPr lIns="250794" tIns="125397" rIns="250794" bIns="125397"/>
          <a:lstStyle>
            <a:lvl1pPr marL="0" indent="0">
              <a:buNone/>
              <a:defRPr sz="3800"/>
            </a:lvl1pPr>
            <a:lvl2pPr marL="1253972" indent="0">
              <a:buNone/>
              <a:defRPr sz="3300"/>
            </a:lvl2pPr>
            <a:lvl3pPr marL="2507943" indent="0">
              <a:buNone/>
              <a:defRPr sz="2700"/>
            </a:lvl3pPr>
            <a:lvl4pPr marL="3761915" indent="0">
              <a:buNone/>
              <a:defRPr sz="2500"/>
            </a:lvl4pPr>
            <a:lvl5pPr marL="5015886" indent="0">
              <a:buNone/>
              <a:defRPr sz="2500"/>
            </a:lvl5pPr>
            <a:lvl6pPr marL="6269858" indent="0">
              <a:buNone/>
              <a:defRPr sz="2500"/>
            </a:lvl6pPr>
            <a:lvl7pPr marL="7523830" indent="0">
              <a:buNone/>
              <a:defRPr sz="2500"/>
            </a:lvl7pPr>
            <a:lvl8pPr marL="8777801" indent="0">
              <a:buNone/>
              <a:defRPr sz="2500"/>
            </a:lvl8pPr>
            <a:lvl9pPr marL="10031773" indent="0">
              <a:buNone/>
              <a:defRPr sz="25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8821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27432000" cy="2011680"/>
          </a:xfrm>
          <a:prstGeom prst="rect">
            <a:avLst/>
          </a:prstGeom>
          <a:solidFill>
            <a:srgbClr val="18453B"/>
          </a:solidFill>
          <a:ln w="9525">
            <a:noFill/>
            <a:miter lim="800000"/>
            <a:headEnd/>
            <a:tailEnd/>
          </a:ln>
        </p:spPr>
        <p:txBody>
          <a:bodyPr wrap="none" lIns="250794" tIns="125397" rIns="250794" bIns="125397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9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2" name="Group 10"/>
          <p:cNvGrpSpPr>
            <a:grpSpLocks noChangeAspect="1"/>
          </p:cNvGrpSpPr>
          <p:nvPr userDrawn="1"/>
        </p:nvGrpSpPr>
        <p:grpSpPr bwMode="auto">
          <a:xfrm>
            <a:off x="18745202" y="-2743199"/>
            <a:ext cx="8167689" cy="6534151"/>
            <a:chOff x="2021" y="1304"/>
            <a:chExt cx="1715" cy="1715"/>
          </a:xfrm>
          <a:solidFill>
            <a:schemeClr val="bg1"/>
          </a:solidFill>
        </p:grpSpPr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2071" y="1354"/>
              <a:ext cx="1615" cy="1615"/>
            </a:xfrm>
            <a:custGeom>
              <a:avLst/>
              <a:gdLst/>
              <a:ahLst/>
              <a:cxnLst>
                <a:cxn ang="0">
                  <a:pos x="854" y="1550"/>
                </a:cxn>
                <a:cxn ang="0">
                  <a:pos x="893" y="1547"/>
                </a:cxn>
                <a:cxn ang="0">
                  <a:pos x="932" y="1541"/>
                </a:cxn>
                <a:cxn ang="0">
                  <a:pos x="970" y="1534"/>
                </a:cxn>
                <a:cxn ang="0">
                  <a:pos x="607" y="1525"/>
                </a:cxn>
                <a:cxn ang="0">
                  <a:pos x="585" y="1518"/>
                </a:cxn>
                <a:cxn ang="0">
                  <a:pos x="540" y="1503"/>
                </a:cxn>
                <a:cxn ang="0">
                  <a:pos x="1143" y="1542"/>
                </a:cxn>
                <a:cxn ang="0">
                  <a:pos x="477" y="1475"/>
                </a:cxn>
                <a:cxn ang="0">
                  <a:pos x="411" y="1511"/>
                </a:cxn>
                <a:cxn ang="0">
                  <a:pos x="374" y="1489"/>
                </a:cxn>
                <a:cxn ang="0">
                  <a:pos x="339" y="1466"/>
                </a:cxn>
                <a:cxn ang="0">
                  <a:pos x="346" y="1391"/>
                </a:cxn>
                <a:cxn ang="0">
                  <a:pos x="310" y="1361"/>
                </a:cxn>
                <a:cxn ang="0">
                  <a:pos x="287" y="1339"/>
                </a:cxn>
                <a:cxn ang="0">
                  <a:pos x="255" y="1305"/>
                </a:cxn>
                <a:cxn ang="0">
                  <a:pos x="224" y="1270"/>
                </a:cxn>
                <a:cxn ang="0">
                  <a:pos x="1414" y="1239"/>
                </a:cxn>
                <a:cxn ang="0">
                  <a:pos x="179" y="1206"/>
                </a:cxn>
                <a:cxn ang="0">
                  <a:pos x="159" y="1173"/>
                </a:cxn>
                <a:cxn ang="0">
                  <a:pos x="148" y="1153"/>
                </a:cxn>
                <a:cxn ang="0">
                  <a:pos x="73" y="1144"/>
                </a:cxn>
                <a:cxn ang="0">
                  <a:pos x="116" y="1082"/>
                </a:cxn>
                <a:cxn ang="0">
                  <a:pos x="102" y="1045"/>
                </a:cxn>
                <a:cxn ang="0">
                  <a:pos x="30" y="1024"/>
                </a:cxn>
                <a:cxn ang="0">
                  <a:pos x="16" y="968"/>
                </a:cxn>
                <a:cxn ang="0">
                  <a:pos x="11" y="942"/>
                </a:cxn>
                <a:cxn ang="0">
                  <a:pos x="4" y="884"/>
                </a:cxn>
                <a:cxn ang="0">
                  <a:pos x="2" y="858"/>
                </a:cxn>
                <a:cxn ang="0">
                  <a:pos x="64" y="800"/>
                </a:cxn>
                <a:cxn ang="0">
                  <a:pos x="65" y="761"/>
                </a:cxn>
                <a:cxn ang="0">
                  <a:pos x="68" y="722"/>
                </a:cxn>
                <a:cxn ang="0">
                  <a:pos x="74" y="683"/>
                </a:cxn>
                <a:cxn ang="0">
                  <a:pos x="81" y="645"/>
                </a:cxn>
                <a:cxn ang="0">
                  <a:pos x="86" y="623"/>
                </a:cxn>
                <a:cxn ang="0">
                  <a:pos x="97" y="585"/>
                </a:cxn>
                <a:cxn ang="0">
                  <a:pos x="112" y="541"/>
                </a:cxn>
                <a:cxn ang="0">
                  <a:pos x="124" y="512"/>
                </a:cxn>
                <a:cxn ang="0">
                  <a:pos x="84" y="448"/>
                </a:cxn>
                <a:cxn ang="0">
                  <a:pos x="112" y="397"/>
                </a:cxn>
                <a:cxn ang="0">
                  <a:pos x="126" y="374"/>
                </a:cxn>
                <a:cxn ang="0">
                  <a:pos x="149" y="340"/>
                </a:cxn>
                <a:cxn ang="0">
                  <a:pos x="224" y="346"/>
                </a:cxn>
                <a:cxn ang="0">
                  <a:pos x="255" y="309"/>
                </a:cxn>
                <a:cxn ang="0">
                  <a:pos x="276" y="287"/>
                </a:cxn>
                <a:cxn ang="0">
                  <a:pos x="310" y="255"/>
                </a:cxn>
                <a:cxn ang="0">
                  <a:pos x="346" y="225"/>
                </a:cxn>
                <a:cxn ang="0">
                  <a:pos x="339" y="150"/>
                </a:cxn>
                <a:cxn ang="0">
                  <a:pos x="1241" y="126"/>
                </a:cxn>
                <a:cxn ang="0">
                  <a:pos x="411" y="104"/>
                </a:cxn>
                <a:cxn ang="0">
                  <a:pos x="477" y="141"/>
                </a:cxn>
                <a:cxn ang="0">
                  <a:pos x="498" y="131"/>
                </a:cxn>
                <a:cxn ang="0">
                  <a:pos x="540" y="113"/>
                </a:cxn>
                <a:cxn ang="0">
                  <a:pos x="585" y="97"/>
                </a:cxn>
                <a:cxn ang="0">
                  <a:pos x="607" y="91"/>
                </a:cxn>
                <a:cxn ang="0">
                  <a:pos x="632" y="19"/>
                </a:cxn>
                <a:cxn ang="0">
                  <a:pos x="683" y="74"/>
                </a:cxn>
                <a:cxn ang="0">
                  <a:pos x="715" y="5"/>
                </a:cxn>
                <a:cxn ang="0">
                  <a:pos x="761" y="65"/>
                </a:cxn>
              </a:cxnLst>
              <a:rect l="0" t="0" r="r" b="b"/>
              <a:pathLst>
                <a:path w="1615" h="1615">
                  <a:moveTo>
                    <a:pt x="800" y="1552"/>
                  </a:moveTo>
                  <a:lnTo>
                    <a:pt x="815" y="1552"/>
                  </a:lnTo>
                  <a:lnTo>
                    <a:pt x="815" y="1615"/>
                  </a:lnTo>
                  <a:lnTo>
                    <a:pt x="800" y="1615"/>
                  </a:lnTo>
                  <a:lnTo>
                    <a:pt x="800" y="1552"/>
                  </a:lnTo>
                  <a:close/>
                  <a:moveTo>
                    <a:pt x="854" y="1550"/>
                  </a:moveTo>
                  <a:lnTo>
                    <a:pt x="858" y="1614"/>
                  </a:lnTo>
                  <a:lnTo>
                    <a:pt x="842" y="1614"/>
                  </a:lnTo>
                  <a:lnTo>
                    <a:pt x="838" y="1551"/>
                  </a:lnTo>
                  <a:lnTo>
                    <a:pt x="847" y="1551"/>
                  </a:lnTo>
                  <a:lnTo>
                    <a:pt x="854" y="1550"/>
                  </a:lnTo>
                  <a:close/>
                  <a:moveTo>
                    <a:pt x="761" y="1550"/>
                  </a:moveTo>
                  <a:lnTo>
                    <a:pt x="769" y="1551"/>
                  </a:lnTo>
                  <a:lnTo>
                    <a:pt x="777" y="1551"/>
                  </a:lnTo>
                  <a:lnTo>
                    <a:pt x="773" y="1614"/>
                  </a:lnTo>
                  <a:lnTo>
                    <a:pt x="758" y="1614"/>
                  </a:lnTo>
                  <a:lnTo>
                    <a:pt x="761" y="1550"/>
                  </a:lnTo>
                  <a:close/>
                  <a:moveTo>
                    <a:pt x="893" y="1547"/>
                  </a:moveTo>
                  <a:lnTo>
                    <a:pt x="900" y="1610"/>
                  </a:lnTo>
                  <a:lnTo>
                    <a:pt x="884" y="1612"/>
                  </a:lnTo>
                  <a:lnTo>
                    <a:pt x="877" y="1549"/>
                  </a:lnTo>
                  <a:lnTo>
                    <a:pt x="893" y="1547"/>
                  </a:lnTo>
                  <a:close/>
                  <a:moveTo>
                    <a:pt x="722" y="1547"/>
                  </a:moveTo>
                  <a:lnTo>
                    <a:pt x="738" y="1549"/>
                  </a:lnTo>
                  <a:lnTo>
                    <a:pt x="731" y="1612"/>
                  </a:lnTo>
                  <a:lnTo>
                    <a:pt x="715" y="1610"/>
                  </a:lnTo>
                  <a:lnTo>
                    <a:pt x="722" y="1547"/>
                  </a:lnTo>
                  <a:close/>
                  <a:moveTo>
                    <a:pt x="932" y="1541"/>
                  </a:moveTo>
                  <a:lnTo>
                    <a:pt x="942" y="1604"/>
                  </a:lnTo>
                  <a:lnTo>
                    <a:pt x="926" y="1606"/>
                  </a:lnTo>
                  <a:lnTo>
                    <a:pt x="916" y="1544"/>
                  </a:lnTo>
                  <a:lnTo>
                    <a:pt x="924" y="1543"/>
                  </a:lnTo>
                  <a:lnTo>
                    <a:pt x="932" y="1541"/>
                  </a:lnTo>
                  <a:close/>
                  <a:moveTo>
                    <a:pt x="683" y="1541"/>
                  </a:moveTo>
                  <a:lnTo>
                    <a:pt x="691" y="1543"/>
                  </a:lnTo>
                  <a:lnTo>
                    <a:pt x="699" y="1544"/>
                  </a:lnTo>
                  <a:lnTo>
                    <a:pt x="689" y="1606"/>
                  </a:lnTo>
                  <a:lnTo>
                    <a:pt x="673" y="1604"/>
                  </a:lnTo>
                  <a:lnTo>
                    <a:pt x="683" y="1541"/>
                  </a:lnTo>
                  <a:close/>
                  <a:moveTo>
                    <a:pt x="970" y="1534"/>
                  </a:moveTo>
                  <a:lnTo>
                    <a:pt x="984" y="1596"/>
                  </a:lnTo>
                  <a:lnTo>
                    <a:pt x="967" y="1599"/>
                  </a:lnTo>
                  <a:lnTo>
                    <a:pt x="954" y="1538"/>
                  </a:lnTo>
                  <a:lnTo>
                    <a:pt x="970" y="1534"/>
                  </a:lnTo>
                  <a:close/>
                  <a:moveTo>
                    <a:pt x="645" y="1534"/>
                  </a:moveTo>
                  <a:lnTo>
                    <a:pt x="661" y="1538"/>
                  </a:lnTo>
                  <a:lnTo>
                    <a:pt x="648" y="1599"/>
                  </a:lnTo>
                  <a:lnTo>
                    <a:pt x="632" y="1596"/>
                  </a:lnTo>
                  <a:lnTo>
                    <a:pt x="645" y="1534"/>
                  </a:lnTo>
                  <a:close/>
                  <a:moveTo>
                    <a:pt x="1008" y="1525"/>
                  </a:moveTo>
                  <a:lnTo>
                    <a:pt x="1024" y="1586"/>
                  </a:lnTo>
                  <a:lnTo>
                    <a:pt x="1009" y="1590"/>
                  </a:lnTo>
                  <a:lnTo>
                    <a:pt x="992" y="1529"/>
                  </a:lnTo>
                  <a:lnTo>
                    <a:pt x="1008" y="1525"/>
                  </a:lnTo>
                  <a:close/>
                  <a:moveTo>
                    <a:pt x="607" y="1525"/>
                  </a:moveTo>
                  <a:lnTo>
                    <a:pt x="623" y="1529"/>
                  </a:lnTo>
                  <a:lnTo>
                    <a:pt x="607" y="1590"/>
                  </a:lnTo>
                  <a:lnTo>
                    <a:pt x="591" y="1586"/>
                  </a:lnTo>
                  <a:lnTo>
                    <a:pt x="607" y="1525"/>
                  </a:lnTo>
                  <a:close/>
                  <a:moveTo>
                    <a:pt x="1045" y="1513"/>
                  </a:moveTo>
                  <a:lnTo>
                    <a:pt x="1065" y="1573"/>
                  </a:lnTo>
                  <a:lnTo>
                    <a:pt x="1050" y="1578"/>
                  </a:lnTo>
                  <a:lnTo>
                    <a:pt x="1030" y="1518"/>
                  </a:lnTo>
                  <a:lnTo>
                    <a:pt x="1045" y="1513"/>
                  </a:lnTo>
                  <a:close/>
                  <a:moveTo>
                    <a:pt x="570" y="1513"/>
                  </a:moveTo>
                  <a:lnTo>
                    <a:pt x="585" y="1518"/>
                  </a:lnTo>
                  <a:lnTo>
                    <a:pt x="565" y="1578"/>
                  </a:lnTo>
                  <a:lnTo>
                    <a:pt x="550" y="1573"/>
                  </a:lnTo>
                  <a:lnTo>
                    <a:pt x="570" y="1513"/>
                  </a:lnTo>
                  <a:close/>
                  <a:moveTo>
                    <a:pt x="1082" y="1500"/>
                  </a:moveTo>
                  <a:lnTo>
                    <a:pt x="1104" y="1559"/>
                  </a:lnTo>
                  <a:lnTo>
                    <a:pt x="1089" y="1564"/>
                  </a:lnTo>
                  <a:lnTo>
                    <a:pt x="1067" y="1505"/>
                  </a:lnTo>
                  <a:lnTo>
                    <a:pt x="1075" y="1503"/>
                  </a:lnTo>
                  <a:lnTo>
                    <a:pt x="1082" y="1500"/>
                  </a:lnTo>
                  <a:close/>
                  <a:moveTo>
                    <a:pt x="533" y="1500"/>
                  </a:moveTo>
                  <a:lnTo>
                    <a:pt x="540" y="1503"/>
                  </a:lnTo>
                  <a:lnTo>
                    <a:pt x="548" y="1505"/>
                  </a:lnTo>
                  <a:lnTo>
                    <a:pt x="526" y="1564"/>
                  </a:lnTo>
                  <a:lnTo>
                    <a:pt x="511" y="1559"/>
                  </a:lnTo>
                  <a:lnTo>
                    <a:pt x="533" y="1500"/>
                  </a:lnTo>
                  <a:close/>
                  <a:moveTo>
                    <a:pt x="498" y="1485"/>
                  </a:moveTo>
                  <a:lnTo>
                    <a:pt x="512" y="1491"/>
                  </a:lnTo>
                  <a:lnTo>
                    <a:pt x="486" y="1549"/>
                  </a:lnTo>
                  <a:lnTo>
                    <a:pt x="472" y="1542"/>
                  </a:lnTo>
                  <a:lnTo>
                    <a:pt x="498" y="1485"/>
                  </a:lnTo>
                  <a:close/>
                  <a:moveTo>
                    <a:pt x="1118" y="1484"/>
                  </a:moveTo>
                  <a:lnTo>
                    <a:pt x="1143" y="1542"/>
                  </a:lnTo>
                  <a:lnTo>
                    <a:pt x="1129" y="1549"/>
                  </a:lnTo>
                  <a:lnTo>
                    <a:pt x="1103" y="1491"/>
                  </a:lnTo>
                  <a:lnTo>
                    <a:pt x="1111" y="1488"/>
                  </a:lnTo>
                  <a:lnTo>
                    <a:pt x="1118" y="1484"/>
                  </a:lnTo>
                  <a:close/>
                  <a:moveTo>
                    <a:pt x="1153" y="1467"/>
                  </a:moveTo>
                  <a:lnTo>
                    <a:pt x="1181" y="1524"/>
                  </a:lnTo>
                  <a:lnTo>
                    <a:pt x="1167" y="1531"/>
                  </a:lnTo>
                  <a:lnTo>
                    <a:pt x="1138" y="1475"/>
                  </a:lnTo>
                  <a:lnTo>
                    <a:pt x="1153" y="1467"/>
                  </a:lnTo>
                  <a:close/>
                  <a:moveTo>
                    <a:pt x="462" y="1467"/>
                  </a:moveTo>
                  <a:lnTo>
                    <a:pt x="477" y="1475"/>
                  </a:lnTo>
                  <a:lnTo>
                    <a:pt x="448" y="1531"/>
                  </a:lnTo>
                  <a:lnTo>
                    <a:pt x="434" y="1524"/>
                  </a:lnTo>
                  <a:lnTo>
                    <a:pt x="462" y="1467"/>
                  </a:lnTo>
                  <a:close/>
                  <a:moveTo>
                    <a:pt x="1187" y="1448"/>
                  </a:moveTo>
                  <a:lnTo>
                    <a:pt x="1218" y="1503"/>
                  </a:lnTo>
                  <a:lnTo>
                    <a:pt x="1204" y="1511"/>
                  </a:lnTo>
                  <a:lnTo>
                    <a:pt x="1173" y="1456"/>
                  </a:lnTo>
                  <a:lnTo>
                    <a:pt x="1187" y="1448"/>
                  </a:lnTo>
                  <a:close/>
                  <a:moveTo>
                    <a:pt x="429" y="1448"/>
                  </a:moveTo>
                  <a:lnTo>
                    <a:pt x="443" y="1456"/>
                  </a:lnTo>
                  <a:lnTo>
                    <a:pt x="411" y="1511"/>
                  </a:lnTo>
                  <a:lnTo>
                    <a:pt x="397" y="1503"/>
                  </a:lnTo>
                  <a:lnTo>
                    <a:pt x="429" y="1448"/>
                  </a:lnTo>
                  <a:close/>
                  <a:moveTo>
                    <a:pt x="1219" y="1427"/>
                  </a:moveTo>
                  <a:lnTo>
                    <a:pt x="1254" y="1480"/>
                  </a:lnTo>
                  <a:lnTo>
                    <a:pt x="1241" y="1489"/>
                  </a:lnTo>
                  <a:lnTo>
                    <a:pt x="1206" y="1436"/>
                  </a:lnTo>
                  <a:lnTo>
                    <a:pt x="1213" y="1432"/>
                  </a:lnTo>
                  <a:lnTo>
                    <a:pt x="1219" y="1427"/>
                  </a:lnTo>
                  <a:close/>
                  <a:moveTo>
                    <a:pt x="396" y="1427"/>
                  </a:moveTo>
                  <a:lnTo>
                    <a:pt x="409" y="1436"/>
                  </a:lnTo>
                  <a:lnTo>
                    <a:pt x="374" y="1489"/>
                  </a:lnTo>
                  <a:lnTo>
                    <a:pt x="361" y="1480"/>
                  </a:lnTo>
                  <a:lnTo>
                    <a:pt x="396" y="1427"/>
                  </a:lnTo>
                  <a:close/>
                  <a:moveTo>
                    <a:pt x="1252" y="1405"/>
                  </a:moveTo>
                  <a:lnTo>
                    <a:pt x="1289" y="1456"/>
                  </a:lnTo>
                  <a:lnTo>
                    <a:pt x="1276" y="1466"/>
                  </a:lnTo>
                  <a:lnTo>
                    <a:pt x="1239" y="1414"/>
                  </a:lnTo>
                  <a:lnTo>
                    <a:pt x="1252" y="1405"/>
                  </a:lnTo>
                  <a:close/>
                  <a:moveTo>
                    <a:pt x="363" y="1405"/>
                  </a:moveTo>
                  <a:lnTo>
                    <a:pt x="370" y="1410"/>
                  </a:lnTo>
                  <a:lnTo>
                    <a:pt x="376" y="1414"/>
                  </a:lnTo>
                  <a:lnTo>
                    <a:pt x="339" y="1466"/>
                  </a:lnTo>
                  <a:lnTo>
                    <a:pt x="326" y="1456"/>
                  </a:lnTo>
                  <a:lnTo>
                    <a:pt x="363" y="1405"/>
                  </a:lnTo>
                  <a:close/>
                  <a:moveTo>
                    <a:pt x="1282" y="1381"/>
                  </a:moveTo>
                  <a:lnTo>
                    <a:pt x="1322" y="1430"/>
                  </a:lnTo>
                  <a:lnTo>
                    <a:pt x="1309" y="1440"/>
                  </a:lnTo>
                  <a:lnTo>
                    <a:pt x="1269" y="1391"/>
                  </a:lnTo>
                  <a:lnTo>
                    <a:pt x="1276" y="1386"/>
                  </a:lnTo>
                  <a:lnTo>
                    <a:pt x="1282" y="1381"/>
                  </a:lnTo>
                  <a:close/>
                  <a:moveTo>
                    <a:pt x="333" y="1381"/>
                  </a:moveTo>
                  <a:lnTo>
                    <a:pt x="339" y="1386"/>
                  </a:lnTo>
                  <a:lnTo>
                    <a:pt x="346" y="1391"/>
                  </a:lnTo>
                  <a:lnTo>
                    <a:pt x="306" y="1440"/>
                  </a:lnTo>
                  <a:lnTo>
                    <a:pt x="293" y="1430"/>
                  </a:lnTo>
                  <a:lnTo>
                    <a:pt x="333" y="1381"/>
                  </a:lnTo>
                  <a:close/>
                  <a:moveTo>
                    <a:pt x="1312" y="1355"/>
                  </a:moveTo>
                  <a:lnTo>
                    <a:pt x="1354" y="1402"/>
                  </a:lnTo>
                  <a:lnTo>
                    <a:pt x="1342" y="1413"/>
                  </a:lnTo>
                  <a:lnTo>
                    <a:pt x="1300" y="1366"/>
                  </a:lnTo>
                  <a:lnTo>
                    <a:pt x="1306" y="1361"/>
                  </a:lnTo>
                  <a:lnTo>
                    <a:pt x="1312" y="1355"/>
                  </a:lnTo>
                  <a:close/>
                  <a:moveTo>
                    <a:pt x="304" y="1355"/>
                  </a:moveTo>
                  <a:lnTo>
                    <a:pt x="310" y="1361"/>
                  </a:lnTo>
                  <a:lnTo>
                    <a:pt x="316" y="1366"/>
                  </a:lnTo>
                  <a:lnTo>
                    <a:pt x="273" y="1413"/>
                  </a:lnTo>
                  <a:lnTo>
                    <a:pt x="261" y="1402"/>
                  </a:lnTo>
                  <a:lnTo>
                    <a:pt x="304" y="1355"/>
                  </a:lnTo>
                  <a:close/>
                  <a:moveTo>
                    <a:pt x="1340" y="1328"/>
                  </a:moveTo>
                  <a:lnTo>
                    <a:pt x="1384" y="1373"/>
                  </a:lnTo>
                  <a:lnTo>
                    <a:pt x="1373" y="1384"/>
                  </a:lnTo>
                  <a:lnTo>
                    <a:pt x="1328" y="1339"/>
                  </a:lnTo>
                  <a:lnTo>
                    <a:pt x="1340" y="1328"/>
                  </a:lnTo>
                  <a:close/>
                  <a:moveTo>
                    <a:pt x="276" y="1328"/>
                  </a:moveTo>
                  <a:lnTo>
                    <a:pt x="287" y="1339"/>
                  </a:lnTo>
                  <a:lnTo>
                    <a:pt x="242" y="1384"/>
                  </a:lnTo>
                  <a:lnTo>
                    <a:pt x="231" y="1373"/>
                  </a:lnTo>
                  <a:lnTo>
                    <a:pt x="276" y="1328"/>
                  </a:lnTo>
                  <a:close/>
                  <a:moveTo>
                    <a:pt x="1366" y="1300"/>
                  </a:moveTo>
                  <a:lnTo>
                    <a:pt x="1413" y="1342"/>
                  </a:lnTo>
                  <a:lnTo>
                    <a:pt x="1402" y="1354"/>
                  </a:lnTo>
                  <a:lnTo>
                    <a:pt x="1355" y="1312"/>
                  </a:lnTo>
                  <a:lnTo>
                    <a:pt x="1361" y="1305"/>
                  </a:lnTo>
                  <a:lnTo>
                    <a:pt x="1366" y="1300"/>
                  </a:lnTo>
                  <a:close/>
                  <a:moveTo>
                    <a:pt x="249" y="1300"/>
                  </a:moveTo>
                  <a:lnTo>
                    <a:pt x="255" y="1305"/>
                  </a:lnTo>
                  <a:lnTo>
                    <a:pt x="260" y="1312"/>
                  </a:lnTo>
                  <a:lnTo>
                    <a:pt x="213" y="1354"/>
                  </a:lnTo>
                  <a:lnTo>
                    <a:pt x="202" y="1342"/>
                  </a:lnTo>
                  <a:lnTo>
                    <a:pt x="249" y="1300"/>
                  </a:lnTo>
                  <a:close/>
                  <a:moveTo>
                    <a:pt x="1391" y="1270"/>
                  </a:moveTo>
                  <a:lnTo>
                    <a:pt x="1440" y="1310"/>
                  </a:lnTo>
                  <a:lnTo>
                    <a:pt x="1430" y="1322"/>
                  </a:lnTo>
                  <a:lnTo>
                    <a:pt x="1381" y="1282"/>
                  </a:lnTo>
                  <a:lnTo>
                    <a:pt x="1386" y="1276"/>
                  </a:lnTo>
                  <a:lnTo>
                    <a:pt x="1391" y="1270"/>
                  </a:lnTo>
                  <a:close/>
                  <a:moveTo>
                    <a:pt x="224" y="1270"/>
                  </a:moveTo>
                  <a:lnTo>
                    <a:pt x="229" y="1276"/>
                  </a:lnTo>
                  <a:lnTo>
                    <a:pt x="234" y="1282"/>
                  </a:lnTo>
                  <a:lnTo>
                    <a:pt x="185" y="1322"/>
                  </a:lnTo>
                  <a:lnTo>
                    <a:pt x="175" y="1310"/>
                  </a:lnTo>
                  <a:lnTo>
                    <a:pt x="224" y="1270"/>
                  </a:lnTo>
                  <a:close/>
                  <a:moveTo>
                    <a:pt x="1414" y="1239"/>
                  </a:moveTo>
                  <a:lnTo>
                    <a:pt x="1466" y="1276"/>
                  </a:lnTo>
                  <a:lnTo>
                    <a:pt x="1456" y="1289"/>
                  </a:lnTo>
                  <a:lnTo>
                    <a:pt x="1405" y="1252"/>
                  </a:lnTo>
                  <a:lnTo>
                    <a:pt x="1409" y="1245"/>
                  </a:lnTo>
                  <a:lnTo>
                    <a:pt x="1414" y="1239"/>
                  </a:lnTo>
                  <a:close/>
                  <a:moveTo>
                    <a:pt x="201" y="1239"/>
                  </a:moveTo>
                  <a:lnTo>
                    <a:pt x="210" y="1252"/>
                  </a:lnTo>
                  <a:lnTo>
                    <a:pt x="159" y="1289"/>
                  </a:lnTo>
                  <a:lnTo>
                    <a:pt x="149" y="1276"/>
                  </a:lnTo>
                  <a:lnTo>
                    <a:pt x="201" y="1239"/>
                  </a:lnTo>
                  <a:close/>
                  <a:moveTo>
                    <a:pt x="1436" y="1206"/>
                  </a:moveTo>
                  <a:lnTo>
                    <a:pt x="1489" y="1241"/>
                  </a:lnTo>
                  <a:lnTo>
                    <a:pt x="1480" y="1254"/>
                  </a:lnTo>
                  <a:lnTo>
                    <a:pt x="1427" y="1220"/>
                  </a:lnTo>
                  <a:lnTo>
                    <a:pt x="1436" y="1206"/>
                  </a:lnTo>
                  <a:close/>
                  <a:moveTo>
                    <a:pt x="179" y="1206"/>
                  </a:moveTo>
                  <a:lnTo>
                    <a:pt x="183" y="1213"/>
                  </a:lnTo>
                  <a:lnTo>
                    <a:pt x="188" y="1220"/>
                  </a:lnTo>
                  <a:lnTo>
                    <a:pt x="135" y="1254"/>
                  </a:lnTo>
                  <a:lnTo>
                    <a:pt x="126" y="1241"/>
                  </a:lnTo>
                  <a:lnTo>
                    <a:pt x="179" y="1206"/>
                  </a:lnTo>
                  <a:close/>
                  <a:moveTo>
                    <a:pt x="1456" y="1173"/>
                  </a:moveTo>
                  <a:lnTo>
                    <a:pt x="1511" y="1204"/>
                  </a:lnTo>
                  <a:lnTo>
                    <a:pt x="1503" y="1219"/>
                  </a:lnTo>
                  <a:lnTo>
                    <a:pt x="1448" y="1187"/>
                  </a:lnTo>
                  <a:lnTo>
                    <a:pt x="1456" y="1173"/>
                  </a:lnTo>
                  <a:close/>
                  <a:moveTo>
                    <a:pt x="159" y="1173"/>
                  </a:moveTo>
                  <a:lnTo>
                    <a:pt x="167" y="1187"/>
                  </a:lnTo>
                  <a:lnTo>
                    <a:pt x="112" y="1219"/>
                  </a:lnTo>
                  <a:lnTo>
                    <a:pt x="104" y="1204"/>
                  </a:lnTo>
                  <a:lnTo>
                    <a:pt x="159" y="1173"/>
                  </a:lnTo>
                  <a:close/>
                  <a:moveTo>
                    <a:pt x="1475" y="1138"/>
                  </a:moveTo>
                  <a:lnTo>
                    <a:pt x="1531" y="1167"/>
                  </a:lnTo>
                  <a:lnTo>
                    <a:pt x="1523" y="1182"/>
                  </a:lnTo>
                  <a:lnTo>
                    <a:pt x="1467" y="1153"/>
                  </a:lnTo>
                  <a:lnTo>
                    <a:pt x="1475" y="1138"/>
                  </a:lnTo>
                  <a:close/>
                  <a:moveTo>
                    <a:pt x="141" y="1138"/>
                  </a:moveTo>
                  <a:lnTo>
                    <a:pt x="148" y="1153"/>
                  </a:lnTo>
                  <a:lnTo>
                    <a:pt x="92" y="1182"/>
                  </a:lnTo>
                  <a:lnTo>
                    <a:pt x="84" y="1167"/>
                  </a:lnTo>
                  <a:lnTo>
                    <a:pt x="141" y="1138"/>
                  </a:lnTo>
                  <a:close/>
                  <a:moveTo>
                    <a:pt x="1491" y="1103"/>
                  </a:moveTo>
                  <a:lnTo>
                    <a:pt x="1548" y="1129"/>
                  </a:lnTo>
                  <a:lnTo>
                    <a:pt x="1542" y="1144"/>
                  </a:lnTo>
                  <a:lnTo>
                    <a:pt x="1484" y="1117"/>
                  </a:lnTo>
                  <a:lnTo>
                    <a:pt x="1491" y="1103"/>
                  </a:lnTo>
                  <a:close/>
                  <a:moveTo>
                    <a:pt x="124" y="1103"/>
                  </a:moveTo>
                  <a:lnTo>
                    <a:pt x="131" y="1117"/>
                  </a:lnTo>
                  <a:lnTo>
                    <a:pt x="73" y="1144"/>
                  </a:lnTo>
                  <a:lnTo>
                    <a:pt x="67" y="1129"/>
                  </a:lnTo>
                  <a:lnTo>
                    <a:pt x="124" y="1103"/>
                  </a:lnTo>
                  <a:close/>
                  <a:moveTo>
                    <a:pt x="1505" y="1067"/>
                  </a:moveTo>
                  <a:lnTo>
                    <a:pt x="1564" y="1089"/>
                  </a:lnTo>
                  <a:lnTo>
                    <a:pt x="1558" y="1104"/>
                  </a:lnTo>
                  <a:lnTo>
                    <a:pt x="1500" y="1082"/>
                  </a:lnTo>
                  <a:lnTo>
                    <a:pt x="1503" y="1075"/>
                  </a:lnTo>
                  <a:lnTo>
                    <a:pt x="1505" y="1067"/>
                  </a:lnTo>
                  <a:close/>
                  <a:moveTo>
                    <a:pt x="110" y="1067"/>
                  </a:moveTo>
                  <a:lnTo>
                    <a:pt x="112" y="1075"/>
                  </a:lnTo>
                  <a:lnTo>
                    <a:pt x="116" y="1082"/>
                  </a:lnTo>
                  <a:lnTo>
                    <a:pt x="57" y="1104"/>
                  </a:lnTo>
                  <a:lnTo>
                    <a:pt x="51" y="1089"/>
                  </a:lnTo>
                  <a:lnTo>
                    <a:pt x="110" y="1067"/>
                  </a:lnTo>
                  <a:close/>
                  <a:moveTo>
                    <a:pt x="1518" y="1030"/>
                  </a:moveTo>
                  <a:lnTo>
                    <a:pt x="1578" y="1050"/>
                  </a:lnTo>
                  <a:lnTo>
                    <a:pt x="1573" y="1065"/>
                  </a:lnTo>
                  <a:lnTo>
                    <a:pt x="1513" y="1045"/>
                  </a:lnTo>
                  <a:lnTo>
                    <a:pt x="1516" y="1038"/>
                  </a:lnTo>
                  <a:lnTo>
                    <a:pt x="1518" y="1030"/>
                  </a:lnTo>
                  <a:close/>
                  <a:moveTo>
                    <a:pt x="97" y="1030"/>
                  </a:moveTo>
                  <a:lnTo>
                    <a:pt x="102" y="1045"/>
                  </a:lnTo>
                  <a:lnTo>
                    <a:pt x="42" y="1065"/>
                  </a:lnTo>
                  <a:lnTo>
                    <a:pt x="37" y="1050"/>
                  </a:lnTo>
                  <a:lnTo>
                    <a:pt x="97" y="1030"/>
                  </a:lnTo>
                  <a:close/>
                  <a:moveTo>
                    <a:pt x="1529" y="993"/>
                  </a:moveTo>
                  <a:lnTo>
                    <a:pt x="1590" y="1009"/>
                  </a:lnTo>
                  <a:lnTo>
                    <a:pt x="1585" y="1024"/>
                  </a:lnTo>
                  <a:lnTo>
                    <a:pt x="1525" y="1008"/>
                  </a:lnTo>
                  <a:lnTo>
                    <a:pt x="1529" y="993"/>
                  </a:lnTo>
                  <a:close/>
                  <a:moveTo>
                    <a:pt x="86" y="993"/>
                  </a:moveTo>
                  <a:lnTo>
                    <a:pt x="91" y="1008"/>
                  </a:lnTo>
                  <a:lnTo>
                    <a:pt x="30" y="1024"/>
                  </a:lnTo>
                  <a:lnTo>
                    <a:pt x="26" y="1009"/>
                  </a:lnTo>
                  <a:lnTo>
                    <a:pt x="86" y="993"/>
                  </a:lnTo>
                  <a:close/>
                  <a:moveTo>
                    <a:pt x="1538" y="955"/>
                  </a:moveTo>
                  <a:lnTo>
                    <a:pt x="1599" y="968"/>
                  </a:lnTo>
                  <a:lnTo>
                    <a:pt x="1596" y="983"/>
                  </a:lnTo>
                  <a:lnTo>
                    <a:pt x="1534" y="970"/>
                  </a:lnTo>
                  <a:lnTo>
                    <a:pt x="1538" y="955"/>
                  </a:lnTo>
                  <a:close/>
                  <a:moveTo>
                    <a:pt x="78" y="955"/>
                  </a:moveTo>
                  <a:lnTo>
                    <a:pt x="81" y="970"/>
                  </a:lnTo>
                  <a:lnTo>
                    <a:pt x="19" y="983"/>
                  </a:lnTo>
                  <a:lnTo>
                    <a:pt x="16" y="968"/>
                  </a:lnTo>
                  <a:lnTo>
                    <a:pt x="78" y="955"/>
                  </a:lnTo>
                  <a:close/>
                  <a:moveTo>
                    <a:pt x="1544" y="916"/>
                  </a:moveTo>
                  <a:lnTo>
                    <a:pt x="1606" y="926"/>
                  </a:lnTo>
                  <a:lnTo>
                    <a:pt x="1604" y="942"/>
                  </a:lnTo>
                  <a:lnTo>
                    <a:pt x="1541" y="932"/>
                  </a:lnTo>
                  <a:lnTo>
                    <a:pt x="1543" y="924"/>
                  </a:lnTo>
                  <a:lnTo>
                    <a:pt x="1544" y="916"/>
                  </a:lnTo>
                  <a:close/>
                  <a:moveTo>
                    <a:pt x="71" y="916"/>
                  </a:moveTo>
                  <a:lnTo>
                    <a:pt x="72" y="924"/>
                  </a:lnTo>
                  <a:lnTo>
                    <a:pt x="74" y="932"/>
                  </a:lnTo>
                  <a:lnTo>
                    <a:pt x="11" y="942"/>
                  </a:lnTo>
                  <a:lnTo>
                    <a:pt x="9" y="926"/>
                  </a:lnTo>
                  <a:lnTo>
                    <a:pt x="71" y="916"/>
                  </a:lnTo>
                  <a:close/>
                  <a:moveTo>
                    <a:pt x="1548" y="877"/>
                  </a:moveTo>
                  <a:lnTo>
                    <a:pt x="1611" y="884"/>
                  </a:lnTo>
                  <a:lnTo>
                    <a:pt x="1610" y="900"/>
                  </a:lnTo>
                  <a:lnTo>
                    <a:pt x="1547" y="894"/>
                  </a:lnTo>
                  <a:lnTo>
                    <a:pt x="1548" y="877"/>
                  </a:lnTo>
                  <a:close/>
                  <a:moveTo>
                    <a:pt x="67" y="877"/>
                  </a:moveTo>
                  <a:lnTo>
                    <a:pt x="68" y="894"/>
                  </a:lnTo>
                  <a:lnTo>
                    <a:pt x="5" y="900"/>
                  </a:lnTo>
                  <a:lnTo>
                    <a:pt x="4" y="884"/>
                  </a:lnTo>
                  <a:lnTo>
                    <a:pt x="67" y="877"/>
                  </a:lnTo>
                  <a:close/>
                  <a:moveTo>
                    <a:pt x="1551" y="838"/>
                  </a:moveTo>
                  <a:lnTo>
                    <a:pt x="1614" y="842"/>
                  </a:lnTo>
                  <a:lnTo>
                    <a:pt x="1614" y="858"/>
                  </a:lnTo>
                  <a:lnTo>
                    <a:pt x="1550" y="855"/>
                  </a:lnTo>
                  <a:lnTo>
                    <a:pt x="1551" y="847"/>
                  </a:lnTo>
                  <a:lnTo>
                    <a:pt x="1551" y="838"/>
                  </a:lnTo>
                  <a:close/>
                  <a:moveTo>
                    <a:pt x="64" y="838"/>
                  </a:moveTo>
                  <a:lnTo>
                    <a:pt x="65" y="847"/>
                  </a:lnTo>
                  <a:lnTo>
                    <a:pt x="65" y="855"/>
                  </a:lnTo>
                  <a:lnTo>
                    <a:pt x="2" y="858"/>
                  </a:lnTo>
                  <a:lnTo>
                    <a:pt x="1" y="842"/>
                  </a:lnTo>
                  <a:lnTo>
                    <a:pt x="64" y="838"/>
                  </a:lnTo>
                  <a:close/>
                  <a:moveTo>
                    <a:pt x="1552" y="800"/>
                  </a:moveTo>
                  <a:lnTo>
                    <a:pt x="1615" y="800"/>
                  </a:lnTo>
                  <a:lnTo>
                    <a:pt x="1615" y="815"/>
                  </a:lnTo>
                  <a:lnTo>
                    <a:pt x="1552" y="815"/>
                  </a:lnTo>
                  <a:lnTo>
                    <a:pt x="1552" y="812"/>
                  </a:lnTo>
                  <a:lnTo>
                    <a:pt x="1552" y="804"/>
                  </a:lnTo>
                  <a:lnTo>
                    <a:pt x="1552" y="800"/>
                  </a:lnTo>
                  <a:close/>
                  <a:moveTo>
                    <a:pt x="0" y="800"/>
                  </a:moveTo>
                  <a:lnTo>
                    <a:pt x="64" y="800"/>
                  </a:lnTo>
                  <a:lnTo>
                    <a:pt x="64" y="815"/>
                  </a:lnTo>
                  <a:lnTo>
                    <a:pt x="0" y="815"/>
                  </a:lnTo>
                  <a:lnTo>
                    <a:pt x="0" y="800"/>
                  </a:lnTo>
                  <a:close/>
                  <a:moveTo>
                    <a:pt x="1614" y="757"/>
                  </a:moveTo>
                  <a:lnTo>
                    <a:pt x="1614" y="773"/>
                  </a:lnTo>
                  <a:lnTo>
                    <a:pt x="1551" y="777"/>
                  </a:lnTo>
                  <a:lnTo>
                    <a:pt x="1551" y="769"/>
                  </a:lnTo>
                  <a:lnTo>
                    <a:pt x="1550" y="761"/>
                  </a:lnTo>
                  <a:lnTo>
                    <a:pt x="1614" y="757"/>
                  </a:lnTo>
                  <a:close/>
                  <a:moveTo>
                    <a:pt x="2" y="757"/>
                  </a:moveTo>
                  <a:lnTo>
                    <a:pt x="65" y="761"/>
                  </a:lnTo>
                  <a:lnTo>
                    <a:pt x="65" y="769"/>
                  </a:lnTo>
                  <a:lnTo>
                    <a:pt x="64" y="777"/>
                  </a:lnTo>
                  <a:lnTo>
                    <a:pt x="1" y="773"/>
                  </a:lnTo>
                  <a:lnTo>
                    <a:pt x="2" y="757"/>
                  </a:lnTo>
                  <a:close/>
                  <a:moveTo>
                    <a:pt x="1610" y="716"/>
                  </a:moveTo>
                  <a:lnTo>
                    <a:pt x="1611" y="731"/>
                  </a:lnTo>
                  <a:lnTo>
                    <a:pt x="1548" y="738"/>
                  </a:lnTo>
                  <a:lnTo>
                    <a:pt x="1547" y="722"/>
                  </a:lnTo>
                  <a:lnTo>
                    <a:pt x="1610" y="716"/>
                  </a:lnTo>
                  <a:close/>
                  <a:moveTo>
                    <a:pt x="5" y="716"/>
                  </a:moveTo>
                  <a:lnTo>
                    <a:pt x="68" y="722"/>
                  </a:lnTo>
                  <a:lnTo>
                    <a:pt x="67" y="738"/>
                  </a:lnTo>
                  <a:lnTo>
                    <a:pt x="4" y="731"/>
                  </a:lnTo>
                  <a:lnTo>
                    <a:pt x="5" y="716"/>
                  </a:lnTo>
                  <a:close/>
                  <a:moveTo>
                    <a:pt x="1604" y="673"/>
                  </a:moveTo>
                  <a:lnTo>
                    <a:pt x="1606" y="689"/>
                  </a:lnTo>
                  <a:lnTo>
                    <a:pt x="1544" y="699"/>
                  </a:lnTo>
                  <a:lnTo>
                    <a:pt x="1543" y="691"/>
                  </a:lnTo>
                  <a:lnTo>
                    <a:pt x="1541" y="683"/>
                  </a:lnTo>
                  <a:lnTo>
                    <a:pt x="1604" y="673"/>
                  </a:lnTo>
                  <a:close/>
                  <a:moveTo>
                    <a:pt x="11" y="673"/>
                  </a:moveTo>
                  <a:lnTo>
                    <a:pt x="74" y="683"/>
                  </a:lnTo>
                  <a:lnTo>
                    <a:pt x="72" y="691"/>
                  </a:lnTo>
                  <a:lnTo>
                    <a:pt x="71" y="699"/>
                  </a:lnTo>
                  <a:lnTo>
                    <a:pt x="9" y="689"/>
                  </a:lnTo>
                  <a:lnTo>
                    <a:pt x="11" y="673"/>
                  </a:lnTo>
                  <a:close/>
                  <a:moveTo>
                    <a:pt x="1596" y="632"/>
                  </a:moveTo>
                  <a:lnTo>
                    <a:pt x="1599" y="648"/>
                  </a:lnTo>
                  <a:lnTo>
                    <a:pt x="1538" y="661"/>
                  </a:lnTo>
                  <a:lnTo>
                    <a:pt x="1534" y="645"/>
                  </a:lnTo>
                  <a:lnTo>
                    <a:pt x="1596" y="632"/>
                  </a:lnTo>
                  <a:close/>
                  <a:moveTo>
                    <a:pt x="19" y="632"/>
                  </a:moveTo>
                  <a:lnTo>
                    <a:pt x="81" y="645"/>
                  </a:lnTo>
                  <a:lnTo>
                    <a:pt x="78" y="661"/>
                  </a:lnTo>
                  <a:lnTo>
                    <a:pt x="16" y="648"/>
                  </a:lnTo>
                  <a:lnTo>
                    <a:pt x="19" y="632"/>
                  </a:lnTo>
                  <a:close/>
                  <a:moveTo>
                    <a:pt x="1585" y="591"/>
                  </a:moveTo>
                  <a:lnTo>
                    <a:pt x="1590" y="606"/>
                  </a:lnTo>
                  <a:lnTo>
                    <a:pt x="1529" y="623"/>
                  </a:lnTo>
                  <a:lnTo>
                    <a:pt x="1525" y="607"/>
                  </a:lnTo>
                  <a:lnTo>
                    <a:pt x="1585" y="591"/>
                  </a:lnTo>
                  <a:close/>
                  <a:moveTo>
                    <a:pt x="30" y="591"/>
                  </a:moveTo>
                  <a:lnTo>
                    <a:pt x="91" y="607"/>
                  </a:lnTo>
                  <a:lnTo>
                    <a:pt x="86" y="623"/>
                  </a:lnTo>
                  <a:lnTo>
                    <a:pt x="26" y="606"/>
                  </a:lnTo>
                  <a:lnTo>
                    <a:pt x="30" y="591"/>
                  </a:lnTo>
                  <a:close/>
                  <a:moveTo>
                    <a:pt x="1573" y="550"/>
                  </a:moveTo>
                  <a:lnTo>
                    <a:pt x="1578" y="566"/>
                  </a:lnTo>
                  <a:lnTo>
                    <a:pt x="1518" y="585"/>
                  </a:lnTo>
                  <a:lnTo>
                    <a:pt x="1516" y="578"/>
                  </a:lnTo>
                  <a:lnTo>
                    <a:pt x="1513" y="570"/>
                  </a:lnTo>
                  <a:lnTo>
                    <a:pt x="1573" y="550"/>
                  </a:lnTo>
                  <a:close/>
                  <a:moveTo>
                    <a:pt x="42" y="550"/>
                  </a:moveTo>
                  <a:lnTo>
                    <a:pt x="102" y="570"/>
                  </a:lnTo>
                  <a:lnTo>
                    <a:pt x="97" y="585"/>
                  </a:lnTo>
                  <a:lnTo>
                    <a:pt x="37" y="566"/>
                  </a:lnTo>
                  <a:lnTo>
                    <a:pt x="42" y="550"/>
                  </a:lnTo>
                  <a:close/>
                  <a:moveTo>
                    <a:pt x="1558" y="511"/>
                  </a:moveTo>
                  <a:lnTo>
                    <a:pt x="1564" y="526"/>
                  </a:lnTo>
                  <a:lnTo>
                    <a:pt x="1505" y="548"/>
                  </a:lnTo>
                  <a:lnTo>
                    <a:pt x="1503" y="541"/>
                  </a:lnTo>
                  <a:lnTo>
                    <a:pt x="1500" y="533"/>
                  </a:lnTo>
                  <a:lnTo>
                    <a:pt x="1558" y="511"/>
                  </a:lnTo>
                  <a:close/>
                  <a:moveTo>
                    <a:pt x="57" y="511"/>
                  </a:moveTo>
                  <a:lnTo>
                    <a:pt x="116" y="533"/>
                  </a:lnTo>
                  <a:lnTo>
                    <a:pt x="112" y="541"/>
                  </a:lnTo>
                  <a:lnTo>
                    <a:pt x="110" y="548"/>
                  </a:lnTo>
                  <a:lnTo>
                    <a:pt x="51" y="526"/>
                  </a:lnTo>
                  <a:lnTo>
                    <a:pt x="57" y="511"/>
                  </a:lnTo>
                  <a:close/>
                  <a:moveTo>
                    <a:pt x="1542" y="472"/>
                  </a:moveTo>
                  <a:lnTo>
                    <a:pt x="1548" y="486"/>
                  </a:lnTo>
                  <a:lnTo>
                    <a:pt x="1491" y="512"/>
                  </a:lnTo>
                  <a:lnTo>
                    <a:pt x="1484" y="498"/>
                  </a:lnTo>
                  <a:lnTo>
                    <a:pt x="1542" y="472"/>
                  </a:lnTo>
                  <a:close/>
                  <a:moveTo>
                    <a:pt x="73" y="472"/>
                  </a:moveTo>
                  <a:lnTo>
                    <a:pt x="131" y="498"/>
                  </a:lnTo>
                  <a:lnTo>
                    <a:pt x="124" y="512"/>
                  </a:lnTo>
                  <a:lnTo>
                    <a:pt x="67" y="486"/>
                  </a:lnTo>
                  <a:lnTo>
                    <a:pt x="73" y="472"/>
                  </a:lnTo>
                  <a:close/>
                  <a:moveTo>
                    <a:pt x="1523" y="434"/>
                  </a:moveTo>
                  <a:lnTo>
                    <a:pt x="1531" y="448"/>
                  </a:lnTo>
                  <a:lnTo>
                    <a:pt x="1475" y="477"/>
                  </a:lnTo>
                  <a:lnTo>
                    <a:pt x="1467" y="462"/>
                  </a:lnTo>
                  <a:lnTo>
                    <a:pt x="1523" y="434"/>
                  </a:lnTo>
                  <a:close/>
                  <a:moveTo>
                    <a:pt x="92" y="434"/>
                  </a:moveTo>
                  <a:lnTo>
                    <a:pt x="148" y="462"/>
                  </a:lnTo>
                  <a:lnTo>
                    <a:pt x="141" y="477"/>
                  </a:lnTo>
                  <a:lnTo>
                    <a:pt x="84" y="448"/>
                  </a:lnTo>
                  <a:lnTo>
                    <a:pt x="92" y="434"/>
                  </a:lnTo>
                  <a:close/>
                  <a:moveTo>
                    <a:pt x="1503" y="397"/>
                  </a:moveTo>
                  <a:lnTo>
                    <a:pt x="1511" y="411"/>
                  </a:lnTo>
                  <a:lnTo>
                    <a:pt x="1456" y="443"/>
                  </a:lnTo>
                  <a:lnTo>
                    <a:pt x="1448" y="429"/>
                  </a:lnTo>
                  <a:lnTo>
                    <a:pt x="1503" y="397"/>
                  </a:lnTo>
                  <a:close/>
                  <a:moveTo>
                    <a:pt x="112" y="397"/>
                  </a:moveTo>
                  <a:lnTo>
                    <a:pt x="167" y="429"/>
                  </a:lnTo>
                  <a:lnTo>
                    <a:pt x="159" y="443"/>
                  </a:lnTo>
                  <a:lnTo>
                    <a:pt x="104" y="411"/>
                  </a:lnTo>
                  <a:lnTo>
                    <a:pt x="112" y="397"/>
                  </a:lnTo>
                  <a:close/>
                  <a:moveTo>
                    <a:pt x="1480" y="361"/>
                  </a:moveTo>
                  <a:lnTo>
                    <a:pt x="1489" y="374"/>
                  </a:lnTo>
                  <a:lnTo>
                    <a:pt x="1436" y="409"/>
                  </a:lnTo>
                  <a:lnTo>
                    <a:pt x="1432" y="402"/>
                  </a:lnTo>
                  <a:lnTo>
                    <a:pt x="1427" y="396"/>
                  </a:lnTo>
                  <a:lnTo>
                    <a:pt x="1480" y="361"/>
                  </a:lnTo>
                  <a:close/>
                  <a:moveTo>
                    <a:pt x="135" y="361"/>
                  </a:moveTo>
                  <a:lnTo>
                    <a:pt x="188" y="396"/>
                  </a:lnTo>
                  <a:lnTo>
                    <a:pt x="183" y="402"/>
                  </a:lnTo>
                  <a:lnTo>
                    <a:pt x="179" y="409"/>
                  </a:lnTo>
                  <a:lnTo>
                    <a:pt x="126" y="374"/>
                  </a:lnTo>
                  <a:lnTo>
                    <a:pt x="135" y="361"/>
                  </a:lnTo>
                  <a:close/>
                  <a:moveTo>
                    <a:pt x="1456" y="327"/>
                  </a:moveTo>
                  <a:lnTo>
                    <a:pt x="1466" y="340"/>
                  </a:lnTo>
                  <a:lnTo>
                    <a:pt x="1414" y="377"/>
                  </a:lnTo>
                  <a:lnTo>
                    <a:pt x="1409" y="370"/>
                  </a:lnTo>
                  <a:lnTo>
                    <a:pt x="1405" y="364"/>
                  </a:lnTo>
                  <a:lnTo>
                    <a:pt x="1456" y="327"/>
                  </a:lnTo>
                  <a:close/>
                  <a:moveTo>
                    <a:pt x="159" y="327"/>
                  </a:moveTo>
                  <a:lnTo>
                    <a:pt x="210" y="364"/>
                  </a:lnTo>
                  <a:lnTo>
                    <a:pt x="201" y="377"/>
                  </a:lnTo>
                  <a:lnTo>
                    <a:pt x="149" y="340"/>
                  </a:lnTo>
                  <a:lnTo>
                    <a:pt x="159" y="327"/>
                  </a:lnTo>
                  <a:close/>
                  <a:moveTo>
                    <a:pt x="1430" y="293"/>
                  </a:moveTo>
                  <a:lnTo>
                    <a:pt x="1440" y="306"/>
                  </a:lnTo>
                  <a:lnTo>
                    <a:pt x="1391" y="346"/>
                  </a:lnTo>
                  <a:lnTo>
                    <a:pt x="1386" y="339"/>
                  </a:lnTo>
                  <a:lnTo>
                    <a:pt x="1381" y="333"/>
                  </a:lnTo>
                  <a:lnTo>
                    <a:pt x="1430" y="293"/>
                  </a:lnTo>
                  <a:close/>
                  <a:moveTo>
                    <a:pt x="185" y="293"/>
                  </a:moveTo>
                  <a:lnTo>
                    <a:pt x="234" y="333"/>
                  </a:lnTo>
                  <a:lnTo>
                    <a:pt x="229" y="339"/>
                  </a:lnTo>
                  <a:lnTo>
                    <a:pt x="224" y="346"/>
                  </a:lnTo>
                  <a:lnTo>
                    <a:pt x="175" y="306"/>
                  </a:lnTo>
                  <a:lnTo>
                    <a:pt x="185" y="293"/>
                  </a:lnTo>
                  <a:close/>
                  <a:moveTo>
                    <a:pt x="1402" y="261"/>
                  </a:moveTo>
                  <a:lnTo>
                    <a:pt x="1413" y="273"/>
                  </a:lnTo>
                  <a:lnTo>
                    <a:pt x="1366" y="316"/>
                  </a:lnTo>
                  <a:lnTo>
                    <a:pt x="1361" y="309"/>
                  </a:lnTo>
                  <a:lnTo>
                    <a:pt x="1355" y="304"/>
                  </a:lnTo>
                  <a:lnTo>
                    <a:pt x="1402" y="261"/>
                  </a:lnTo>
                  <a:close/>
                  <a:moveTo>
                    <a:pt x="213" y="261"/>
                  </a:moveTo>
                  <a:lnTo>
                    <a:pt x="260" y="304"/>
                  </a:lnTo>
                  <a:lnTo>
                    <a:pt x="255" y="309"/>
                  </a:lnTo>
                  <a:lnTo>
                    <a:pt x="249" y="316"/>
                  </a:lnTo>
                  <a:lnTo>
                    <a:pt x="202" y="273"/>
                  </a:lnTo>
                  <a:lnTo>
                    <a:pt x="213" y="261"/>
                  </a:lnTo>
                  <a:close/>
                  <a:moveTo>
                    <a:pt x="1373" y="231"/>
                  </a:moveTo>
                  <a:lnTo>
                    <a:pt x="1384" y="242"/>
                  </a:lnTo>
                  <a:lnTo>
                    <a:pt x="1339" y="287"/>
                  </a:lnTo>
                  <a:lnTo>
                    <a:pt x="1328" y="276"/>
                  </a:lnTo>
                  <a:lnTo>
                    <a:pt x="1373" y="231"/>
                  </a:lnTo>
                  <a:close/>
                  <a:moveTo>
                    <a:pt x="242" y="231"/>
                  </a:moveTo>
                  <a:lnTo>
                    <a:pt x="287" y="276"/>
                  </a:lnTo>
                  <a:lnTo>
                    <a:pt x="276" y="287"/>
                  </a:lnTo>
                  <a:lnTo>
                    <a:pt x="231" y="242"/>
                  </a:lnTo>
                  <a:lnTo>
                    <a:pt x="242" y="231"/>
                  </a:lnTo>
                  <a:close/>
                  <a:moveTo>
                    <a:pt x="1342" y="202"/>
                  </a:moveTo>
                  <a:lnTo>
                    <a:pt x="1354" y="213"/>
                  </a:lnTo>
                  <a:lnTo>
                    <a:pt x="1312" y="260"/>
                  </a:lnTo>
                  <a:lnTo>
                    <a:pt x="1306" y="255"/>
                  </a:lnTo>
                  <a:lnTo>
                    <a:pt x="1300" y="250"/>
                  </a:lnTo>
                  <a:lnTo>
                    <a:pt x="1342" y="202"/>
                  </a:lnTo>
                  <a:close/>
                  <a:moveTo>
                    <a:pt x="273" y="202"/>
                  </a:moveTo>
                  <a:lnTo>
                    <a:pt x="316" y="250"/>
                  </a:lnTo>
                  <a:lnTo>
                    <a:pt x="310" y="255"/>
                  </a:lnTo>
                  <a:lnTo>
                    <a:pt x="304" y="260"/>
                  </a:lnTo>
                  <a:lnTo>
                    <a:pt x="261" y="213"/>
                  </a:lnTo>
                  <a:lnTo>
                    <a:pt x="273" y="202"/>
                  </a:lnTo>
                  <a:close/>
                  <a:moveTo>
                    <a:pt x="1309" y="175"/>
                  </a:moveTo>
                  <a:lnTo>
                    <a:pt x="1322" y="185"/>
                  </a:lnTo>
                  <a:lnTo>
                    <a:pt x="1282" y="234"/>
                  </a:lnTo>
                  <a:lnTo>
                    <a:pt x="1276" y="229"/>
                  </a:lnTo>
                  <a:lnTo>
                    <a:pt x="1269" y="225"/>
                  </a:lnTo>
                  <a:lnTo>
                    <a:pt x="1309" y="175"/>
                  </a:lnTo>
                  <a:close/>
                  <a:moveTo>
                    <a:pt x="306" y="175"/>
                  </a:moveTo>
                  <a:lnTo>
                    <a:pt x="346" y="225"/>
                  </a:lnTo>
                  <a:lnTo>
                    <a:pt x="339" y="229"/>
                  </a:lnTo>
                  <a:lnTo>
                    <a:pt x="333" y="234"/>
                  </a:lnTo>
                  <a:lnTo>
                    <a:pt x="293" y="185"/>
                  </a:lnTo>
                  <a:lnTo>
                    <a:pt x="306" y="175"/>
                  </a:lnTo>
                  <a:close/>
                  <a:moveTo>
                    <a:pt x="1276" y="150"/>
                  </a:moveTo>
                  <a:lnTo>
                    <a:pt x="1289" y="159"/>
                  </a:lnTo>
                  <a:lnTo>
                    <a:pt x="1252" y="210"/>
                  </a:lnTo>
                  <a:lnTo>
                    <a:pt x="1245" y="206"/>
                  </a:lnTo>
                  <a:lnTo>
                    <a:pt x="1239" y="201"/>
                  </a:lnTo>
                  <a:lnTo>
                    <a:pt x="1276" y="150"/>
                  </a:lnTo>
                  <a:close/>
                  <a:moveTo>
                    <a:pt x="339" y="150"/>
                  </a:moveTo>
                  <a:lnTo>
                    <a:pt x="376" y="201"/>
                  </a:lnTo>
                  <a:lnTo>
                    <a:pt x="370" y="206"/>
                  </a:lnTo>
                  <a:lnTo>
                    <a:pt x="363" y="210"/>
                  </a:lnTo>
                  <a:lnTo>
                    <a:pt x="326" y="159"/>
                  </a:lnTo>
                  <a:lnTo>
                    <a:pt x="339" y="150"/>
                  </a:lnTo>
                  <a:close/>
                  <a:moveTo>
                    <a:pt x="1241" y="126"/>
                  </a:moveTo>
                  <a:lnTo>
                    <a:pt x="1254" y="135"/>
                  </a:lnTo>
                  <a:lnTo>
                    <a:pt x="1219" y="188"/>
                  </a:lnTo>
                  <a:lnTo>
                    <a:pt x="1213" y="183"/>
                  </a:lnTo>
                  <a:lnTo>
                    <a:pt x="1206" y="179"/>
                  </a:lnTo>
                  <a:lnTo>
                    <a:pt x="1241" y="126"/>
                  </a:lnTo>
                  <a:close/>
                  <a:moveTo>
                    <a:pt x="374" y="126"/>
                  </a:moveTo>
                  <a:lnTo>
                    <a:pt x="409" y="179"/>
                  </a:lnTo>
                  <a:lnTo>
                    <a:pt x="396" y="188"/>
                  </a:lnTo>
                  <a:lnTo>
                    <a:pt x="361" y="135"/>
                  </a:lnTo>
                  <a:lnTo>
                    <a:pt x="374" y="126"/>
                  </a:lnTo>
                  <a:close/>
                  <a:moveTo>
                    <a:pt x="1204" y="104"/>
                  </a:moveTo>
                  <a:lnTo>
                    <a:pt x="1218" y="113"/>
                  </a:lnTo>
                  <a:lnTo>
                    <a:pt x="1187" y="167"/>
                  </a:lnTo>
                  <a:lnTo>
                    <a:pt x="1173" y="159"/>
                  </a:lnTo>
                  <a:lnTo>
                    <a:pt x="1204" y="104"/>
                  </a:lnTo>
                  <a:close/>
                  <a:moveTo>
                    <a:pt x="411" y="104"/>
                  </a:moveTo>
                  <a:lnTo>
                    <a:pt x="443" y="159"/>
                  </a:lnTo>
                  <a:lnTo>
                    <a:pt x="429" y="167"/>
                  </a:lnTo>
                  <a:lnTo>
                    <a:pt x="397" y="113"/>
                  </a:lnTo>
                  <a:lnTo>
                    <a:pt x="411" y="104"/>
                  </a:lnTo>
                  <a:close/>
                  <a:moveTo>
                    <a:pt x="1167" y="84"/>
                  </a:moveTo>
                  <a:lnTo>
                    <a:pt x="1181" y="92"/>
                  </a:lnTo>
                  <a:lnTo>
                    <a:pt x="1153" y="148"/>
                  </a:lnTo>
                  <a:lnTo>
                    <a:pt x="1138" y="141"/>
                  </a:lnTo>
                  <a:lnTo>
                    <a:pt x="1167" y="84"/>
                  </a:lnTo>
                  <a:close/>
                  <a:moveTo>
                    <a:pt x="448" y="84"/>
                  </a:moveTo>
                  <a:lnTo>
                    <a:pt x="477" y="141"/>
                  </a:lnTo>
                  <a:lnTo>
                    <a:pt x="462" y="148"/>
                  </a:lnTo>
                  <a:lnTo>
                    <a:pt x="434" y="92"/>
                  </a:lnTo>
                  <a:lnTo>
                    <a:pt x="448" y="84"/>
                  </a:lnTo>
                  <a:close/>
                  <a:moveTo>
                    <a:pt x="1129" y="67"/>
                  </a:moveTo>
                  <a:lnTo>
                    <a:pt x="1143" y="74"/>
                  </a:lnTo>
                  <a:lnTo>
                    <a:pt x="1117" y="131"/>
                  </a:lnTo>
                  <a:lnTo>
                    <a:pt x="1103" y="125"/>
                  </a:lnTo>
                  <a:lnTo>
                    <a:pt x="1129" y="67"/>
                  </a:lnTo>
                  <a:close/>
                  <a:moveTo>
                    <a:pt x="486" y="67"/>
                  </a:moveTo>
                  <a:lnTo>
                    <a:pt x="512" y="125"/>
                  </a:lnTo>
                  <a:lnTo>
                    <a:pt x="498" y="131"/>
                  </a:lnTo>
                  <a:lnTo>
                    <a:pt x="472" y="74"/>
                  </a:lnTo>
                  <a:lnTo>
                    <a:pt x="486" y="67"/>
                  </a:lnTo>
                  <a:close/>
                  <a:moveTo>
                    <a:pt x="1089" y="51"/>
                  </a:moveTo>
                  <a:lnTo>
                    <a:pt x="1104" y="57"/>
                  </a:lnTo>
                  <a:lnTo>
                    <a:pt x="1082" y="116"/>
                  </a:lnTo>
                  <a:lnTo>
                    <a:pt x="1075" y="113"/>
                  </a:lnTo>
                  <a:lnTo>
                    <a:pt x="1067" y="110"/>
                  </a:lnTo>
                  <a:lnTo>
                    <a:pt x="1089" y="51"/>
                  </a:lnTo>
                  <a:close/>
                  <a:moveTo>
                    <a:pt x="526" y="51"/>
                  </a:moveTo>
                  <a:lnTo>
                    <a:pt x="548" y="110"/>
                  </a:lnTo>
                  <a:lnTo>
                    <a:pt x="540" y="113"/>
                  </a:lnTo>
                  <a:lnTo>
                    <a:pt x="533" y="116"/>
                  </a:lnTo>
                  <a:lnTo>
                    <a:pt x="511" y="57"/>
                  </a:lnTo>
                  <a:lnTo>
                    <a:pt x="526" y="51"/>
                  </a:lnTo>
                  <a:close/>
                  <a:moveTo>
                    <a:pt x="1050" y="37"/>
                  </a:moveTo>
                  <a:lnTo>
                    <a:pt x="1065" y="42"/>
                  </a:lnTo>
                  <a:lnTo>
                    <a:pt x="1045" y="102"/>
                  </a:lnTo>
                  <a:lnTo>
                    <a:pt x="1038" y="100"/>
                  </a:lnTo>
                  <a:lnTo>
                    <a:pt x="1030" y="97"/>
                  </a:lnTo>
                  <a:lnTo>
                    <a:pt x="1050" y="37"/>
                  </a:lnTo>
                  <a:close/>
                  <a:moveTo>
                    <a:pt x="565" y="37"/>
                  </a:moveTo>
                  <a:lnTo>
                    <a:pt x="585" y="97"/>
                  </a:lnTo>
                  <a:lnTo>
                    <a:pt x="570" y="102"/>
                  </a:lnTo>
                  <a:lnTo>
                    <a:pt x="550" y="42"/>
                  </a:lnTo>
                  <a:lnTo>
                    <a:pt x="565" y="37"/>
                  </a:lnTo>
                  <a:close/>
                  <a:moveTo>
                    <a:pt x="1009" y="26"/>
                  </a:moveTo>
                  <a:lnTo>
                    <a:pt x="1024" y="30"/>
                  </a:lnTo>
                  <a:lnTo>
                    <a:pt x="1008" y="91"/>
                  </a:lnTo>
                  <a:lnTo>
                    <a:pt x="992" y="87"/>
                  </a:lnTo>
                  <a:lnTo>
                    <a:pt x="1009" y="26"/>
                  </a:lnTo>
                  <a:close/>
                  <a:moveTo>
                    <a:pt x="607" y="26"/>
                  </a:moveTo>
                  <a:lnTo>
                    <a:pt x="623" y="87"/>
                  </a:lnTo>
                  <a:lnTo>
                    <a:pt x="607" y="91"/>
                  </a:lnTo>
                  <a:lnTo>
                    <a:pt x="591" y="30"/>
                  </a:lnTo>
                  <a:lnTo>
                    <a:pt x="607" y="26"/>
                  </a:lnTo>
                  <a:close/>
                  <a:moveTo>
                    <a:pt x="967" y="16"/>
                  </a:moveTo>
                  <a:lnTo>
                    <a:pt x="983" y="19"/>
                  </a:lnTo>
                  <a:lnTo>
                    <a:pt x="970" y="81"/>
                  </a:lnTo>
                  <a:lnTo>
                    <a:pt x="954" y="78"/>
                  </a:lnTo>
                  <a:lnTo>
                    <a:pt x="967" y="16"/>
                  </a:lnTo>
                  <a:close/>
                  <a:moveTo>
                    <a:pt x="648" y="16"/>
                  </a:moveTo>
                  <a:lnTo>
                    <a:pt x="661" y="78"/>
                  </a:lnTo>
                  <a:lnTo>
                    <a:pt x="645" y="81"/>
                  </a:lnTo>
                  <a:lnTo>
                    <a:pt x="632" y="19"/>
                  </a:lnTo>
                  <a:lnTo>
                    <a:pt x="648" y="16"/>
                  </a:lnTo>
                  <a:close/>
                  <a:moveTo>
                    <a:pt x="926" y="9"/>
                  </a:moveTo>
                  <a:lnTo>
                    <a:pt x="942" y="12"/>
                  </a:lnTo>
                  <a:lnTo>
                    <a:pt x="932" y="74"/>
                  </a:lnTo>
                  <a:lnTo>
                    <a:pt x="924" y="72"/>
                  </a:lnTo>
                  <a:lnTo>
                    <a:pt x="916" y="71"/>
                  </a:lnTo>
                  <a:lnTo>
                    <a:pt x="926" y="9"/>
                  </a:lnTo>
                  <a:close/>
                  <a:moveTo>
                    <a:pt x="689" y="9"/>
                  </a:moveTo>
                  <a:lnTo>
                    <a:pt x="699" y="71"/>
                  </a:lnTo>
                  <a:lnTo>
                    <a:pt x="691" y="72"/>
                  </a:lnTo>
                  <a:lnTo>
                    <a:pt x="683" y="74"/>
                  </a:lnTo>
                  <a:lnTo>
                    <a:pt x="673" y="12"/>
                  </a:lnTo>
                  <a:lnTo>
                    <a:pt x="689" y="9"/>
                  </a:lnTo>
                  <a:close/>
                  <a:moveTo>
                    <a:pt x="884" y="4"/>
                  </a:moveTo>
                  <a:lnTo>
                    <a:pt x="900" y="5"/>
                  </a:lnTo>
                  <a:lnTo>
                    <a:pt x="893" y="68"/>
                  </a:lnTo>
                  <a:lnTo>
                    <a:pt x="877" y="67"/>
                  </a:lnTo>
                  <a:lnTo>
                    <a:pt x="884" y="4"/>
                  </a:lnTo>
                  <a:close/>
                  <a:moveTo>
                    <a:pt x="731" y="4"/>
                  </a:moveTo>
                  <a:lnTo>
                    <a:pt x="738" y="67"/>
                  </a:lnTo>
                  <a:lnTo>
                    <a:pt x="722" y="68"/>
                  </a:lnTo>
                  <a:lnTo>
                    <a:pt x="715" y="5"/>
                  </a:lnTo>
                  <a:lnTo>
                    <a:pt x="731" y="4"/>
                  </a:lnTo>
                  <a:close/>
                  <a:moveTo>
                    <a:pt x="842" y="1"/>
                  </a:moveTo>
                  <a:lnTo>
                    <a:pt x="858" y="2"/>
                  </a:lnTo>
                  <a:lnTo>
                    <a:pt x="854" y="65"/>
                  </a:lnTo>
                  <a:lnTo>
                    <a:pt x="847" y="65"/>
                  </a:lnTo>
                  <a:lnTo>
                    <a:pt x="838" y="64"/>
                  </a:lnTo>
                  <a:lnTo>
                    <a:pt x="842" y="1"/>
                  </a:lnTo>
                  <a:close/>
                  <a:moveTo>
                    <a:pt x="773" y="1"/>
                  </a:moveTo>
                  <a:lnTo>
                    <a:pt x="777" y="64"/>
                  </a:lnTo>
                  <a:lnTo>
                    <a:pt x="769" y="65"/>
                  </a:lnTo>
                  <a:lnTo>
                    <a:pt x="761" y="65"/>
                  </a:lnTo>
                  <a:lnTo>
                    <a:pt x="758" y="2"/>
                  </a:lnTo>
                  <a:lnTo>
                    <a:pt x="773" y="1"/>
                  </a:lnTo>
                  <a:close/>
                  <a:moveTo>
                    <a:pt x="800" y="0"/>
                  </a:moveTo>
                  <a:lnTo>
                    <a:pt x="815" y="0"/>
                  </a:lnTo>
                  <a:lnTo>
                    <a:pt x="815" y="64"/>
                  </a:lnTo>
                  <a:lnTo>
                    <a:pt x="812" y="63"/>
                  </a:lnTo>
                  <a:lnTo>
                    <a:pt x="803" y="63"/>
                  </a:lnTo>
                  <a:lnTo>
                    <a:pt x="800" y="64"/>
                  </a:lnTo>
                  <a:lnTo>
                    <a:pt x="80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9pPr>
            </a:lstStyle>
            <a:p>
              <a:pPr>
                <a:defRPr/>
              </a:pPr>
              <a:endParaRPr lang="en-US" sz="3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21" y="1304"/>
              <a:ext cx="1715" cy="1715"/>
            </a:xfrm>
            <a:custGeom>
              <a:avLst/>
              <a:gdLst/>
              <a:ahLst/>
              <a:cxnLst>
                <a:cxn ang="0">
                  <a:pos x="702" y="40"/>
                </a:cxn>
                <a:cxn ang="0">
                  <a:pos x="511" y="101"/>
                </a:cxn>
                <a:cxn ang="0">
                  <a:pos x="343" y="204"/>
                </a:cxn>
                <a:cxn ang="0">
                  <a:pos x="204" y="343"/>
                </a:cxn>
                <a:cxn ang="0">
                  <a:pos x="101" y="511"/>
                </a:cxn>
                <a:cxn ang="0">
                  <a:pos x="40" y="703"/>
                </a:cxn>
                <a:cxn ang="0">
                  <a:pos x="27" y="910"/>
                </a:cxn>
                <a:cxn ang="0">
                  <a:pos x="65" y="1111"/>
                </a:cxn>
                <a:cxn ang="0">
                  <a:pos x="147" y="1292"/>
                </a:cxn>
                <a:cxn ang="0">
                  <a:pos x="269" y="1446"/>
                </a:cxn>
                <a:cxn ang="0">
                  <a:pos x="423" y="1568"/>
                </a:cxn>
                <a:cxn ang="0">
                  <a:pos x="604" y="1650"/>
                </a:cxn>
                <a:cxn ang="0">
                  <a:pos x="805" y="1688"/>
                </a:cxn>
                <a:cxn ang="0">
                  <a:pos x="1013" y="1675"/>
                </a:cxn>
                <a:cxn ang="0">
                  <a:pos x="1204" y="1614"/>
                </a:cxn>
                <a:cxn ang="0">
                  <a:pos x="1373" y="1511"/>
                </a:cxn>
                <a:cxn ang="0">
                  <a:pos x="1511" y="1373"/>
                </a:cxn>
                <a:cxn ang="0">
                  <a:pos x="1614" y="1204"/>
                </a:cxn>
                <a:cxn ang="0">
                  <a:pos x="1675" y="1013"/>
                </a:cxn>
                <a:cxn ang="0">
                  <a:pos x="1688" y="805"/>
                </a:cxn>
                <a:cxn ang="0">
                  <a:pos x="1650" y="604"/>
                </a:cxn>
                <a:cxn ang="0">
                  <a:pos x="1568" y="423"/>
                </a:cxn>
                <a:cxn ang="0">
                  <a:pos x="1446" y="269"/>
                </a:cxn>
                <a:cxn ang="0">
                  <a:pos x="1292" y="147"/>
                </a:cxn>
                <a:cxn ang="0">
                  <a:pos x="1111" y="65"/>
                </a:cxn>
                <a:cxn ang="0">
                  <a:pos x="910" y="27"/>
                </a:cxn>
                <a:cxn ang="0">
                  <a:pos x="961" y="6"/>
                </a:cxn>
                <a:cxn ang="0">
                  <a:pos x="1157" y="54"/>
                </a:cxn>
                <a:cxn ang="0">
                  <a:pos x="1332" y="143"/>
                </a:cxn>
                <a:cxn ang="0">
                  <a:pos x="1481" y="269"/>
                </a:cxn>
                <a:cxn ang="0">
                  <a:pos x="1598" y="425"/>
                </a:cxn>
                <a:cxn ang="0">
                  <a:pos x="1678" y="606"/>
                </a:cxn>
                <a:cxn ang="0">
                  <a:pos x="1714" y="806"/>
                </a:cxn>
                <a:cxn ang="0">
                  <a:pos x="1701" y="1012"/>
                </a:cxn>
                <a:cxn ang="0">
                  <a:pos x="1643" y="1203"/>
                </a:cxn>
                <a:cxn ang="0">
                  <a:pos x="1544" y="1372"/>
                </a:cxn>
                <a:cxn ang="0">
                  <a:pos x="1410" y="1514"/>
                </a:cxn>
                <a:cxn ang="0">
                  <a:pos x="1248" y="1622"/>
                </a:cxn>
                <a:cxn ang="0">
                  <a:pos x="1061" y="1691"/>
                </a:cxn>
                <a:cxn ang="0">
                  <a:pos x="858" y="1715"/>
                </a:cxn>
                <a:cxn ang="0">
                  <a:pos x="654" y="1691"/>
                </a:cxn>
                <a:cxn ang="0">
                  <a:pos x="468" y="1622"/>
                </a:cxn>
                <a:cxn ang="0">
                  <a:pos x="305" y="1514"/>
                </a:cxn>
                <a:cxn ang="0">
                  <a:pos x="171" y="1372"/>
                </a:cxn>
                <a:cxn ang="0">
                  <a:pos x="72" y="1203"/>
                </a:cxn>
                <a:cxn ang="0">
                  <a:pos x="14" y="1012"/>
                </a:cxn>
                <a:cxn ang="0">
                  <a:pos x="2" y="806"/>
                </a:cxn>
                <a:cxn ang="0">
                  <a:pos x="37" y="606"/>
                </a:cxn>
                <a:cxn ang="0">
                  <a:pos x="117" y="425"/>
                </a:cxn>
                <a:cxn ang="0">
                  <a:pos x="234" y="269"/>
                </a:cxn>
                <a:cxn ang="0">
                  <a:pos x="383" y="143"/>
                </a:cxn>
                <a:cxn ang="0">
                  <a:pos x="558" y="54"/>
                </a:cxn>
                <a:cxn ang="0">
                  <a:pos x="754" y="6"/>
                </a:cxn>
              </a:cxnLst>
              <a:rect l="0" t="0" r="r" b="b"/>
              <a:pathLst>
                <a:path w="1715" h="1715">
                  <a:moveTo>
                    <a:pt x="858" y="26"/>
                  </a:moveTo>
                  <a:lnTo>
                    <a:pt x="805" y="27"/>
                  </a:lnTo>
                  <a:lnTo>
                    <a:pt x="753" y="32"/>
                  </a:lnTo>
                  <a:lnTo>
                    <a:pt x="702" y="40"/>
                  </a:lnTo>
                  <a:lnTo>
                    <a:pt x="653" y="51"/>
                  </a:lnTo>
                  <a:lnTo>
                    <a:pt x="604" y="65"/>
                  </a:lnTo>
                  <a:lnTo>
                    <a:pt x="557" y="82"/>
                  </a:lnTo>
                  <a:lnTo>
                    <a:pt x="511" y="101"/>
                  </a:lnTo>
                  <a:lnTo>
                    <a:pt x="467" y="123"/>
                  </a:lnTo>
                  <a:lnTo>
                    <a:pt x="423" y="147"/>
                  </a:lnTo>
                  <a:lnTo>
                    <a:pt x="382" y="175"/>
                  </a:lnTo>
                  <a:lnTo>
                    <a:pt x="343" y="204"/>
                  </a:lnTo>
                  <a:lnTo>
                    <a:pt x="305" y="235"/>
                  </a:lnTo>
                  <a:lnTo>
                    <a:pt x="269" y="269"/>
                  </a:lnTo>
                  <a:lnTo>
                    <a:pt x="235" y="305"/>
                  </a:lnTo>
                  <a:lnTo>
                    <a:pt x="204" y="343"/>
                  </a:lnTo>
                  <a:lnTo>
                    <a:pt x="174" y="382"/>
                  </a:lnTo>
                  <a:lnTo>
                    <a:pt x="147" y="423"/>
                  </a:lnTo>
                  <a:lnTo>
                    <a:pt x="123" y="467"/>
                  </a:lnTo>
                  <a:lnTo>
                    <a:pt x="101" y="511"/>
                  </a:lnTo>
                  <a:lnTo>
                    <a:pt x="82" y="557"/>
                  </a:lnTo>
                  <a:lnTo>
                    <a:pt x="65" y="604"/>
                  </a:lnTo>
                  <a:lnTo>
                    <a:pt x="51" y="653"/>
                  </a:lnTo>
                  <a:lnTo>
                    <a:pt x="40" y="703"/>
                  </a:lnTo>
                  <a:lnTo>
                    <a:pt x="32" y="754"/>
                  </a:lnTo>
                  <a:lnTo>
                    <a:pt x="27" y="805"/>
                  </a:lnTo>
                  <a:lnTo>
                    <a:pt x="26" y="858"/>
                  </a:lnTo>
                  <a:lnTo>
                    <a:pt x="27" y="910"/>
                  </a:lnTo>
                  <a:lnTo>
                    <a:pt x="32" y="962"/>
                  </a:lnTo>
                  <a:lnTo>
                    <a:pt x="40" y="1013"/>
                  </a:lnTo>
                  <a:lnTo>
                    <a:pt x="51" y="1062"/>
                  </a:lnTo>
                  <a:lnTo>
                    <a:pt x="65" y="1111"/>
                  </a:lnTo>
                  <a:lnTo>
                    <a:pt x="82" y="1159"/>
                  </a:lnTo>
                  <a:lnTo>
                    <a:pt x="101" y="1204"/>
                  </a:lnTo>
                  <a:lnTo>
                    <a:pt x="123" y="1249"/>
                  </a:lnTo>
                  <a:lnTo>
                    <a:pt x="147" y="1292"/>
                  </a:lnTo>
                  <a:lnTo>
                    <a:pt x="174" y="1333"/>
                  </a:lnTo>
                  <a:lnTo>
                    <a:pt x="204" y="1373"/>
                  </a:lnTo>
                  <a:lnTo>
                    <a:pt x="235" y="1410"/>
                  </a:lnTo>
                  <a:lnTo>
                    <a:pt x="269" y="1446"/>
                  </a:lnTo>
                  <a:lnTo>
                    <a:pt x="305" y="1480"/>
                  </a:lnTo>
                  <a:lnTo>
                    <a:pt x="343" y="1511"/>
                  </a:lnTo>
                  <a:lnTo>
                    <a:pt x="382" y="1541"/>
                  </a:lnTo>
                  <a:lnTo>
                    <a:pt x="423" y="1568"/>
                  </a:lnTo>
                  <a:lnTo>
                    <a:pt x="467" y="1592"/>
                  </a:lnTo>
                  <a:lnTo>
                    <a:pt x="511" y="1614"/>
                  </a:lnTo>
                  <a:lnTo>
                    <a:pt x="557" y="1633"/>
                  </a:lnTo>
                  <a:lnTo>
                    <a:pt x="604" y="1650"/>
                  </a:lnTo>
                  <a:lnTo>
                    <a:pt x="653" y="1664"/>
                  </a:lnTo>
                  <a:lnTo>
                    <a:pt x="702" y="1675"/>
                  </a:lnTo>
                  <a:lnTo>
                    <a:pt x="753" y="1683"/>
                  </a:lnTo>
                  <a:lnTo>
                    <a:pt x="805" y="1688"/>
                  </a:lnTo>
                  <a:lnTo>
                    <a:pt x="858" y="1690"/>
                  </a:lnTo>
                  <a:lnTo>
                    <a:pt x="910" y="1688"/>
                  </a:lnTo>
                  <a:lnTo>
                    <a:pt x="962" y="1683"/>
                  </a:lnTo>
                  <a:lnTo>
                    <a:pt x="1013" y="1675"/>
                  </a:lnTo>
                  <a:lnTo>
                    <a:pt x="1062" y="1664"/>
                  </a:lnTo>
                  <a:lnTo>
                    <a:pt x="1111" y="1650"/>
                  </a:lnTo>
                  <a:lnTo>
                    <a:pt x="1159" y="1633"/>
                  </a:lnTo>
                  <a:lnTo>
                    <a:pt x="1204" y="1614"/>
                  </a:lnTo>
                  <a:lnTo>
                    <a:pt x="1249" y="1592"/>
                  </a:lnTo>
                  <a:lnTo>
                    <a:pt x="1292" y="1568"/>
                  </a:lnTo>
                  <a:lnTo>
                    <a:pt x="1333" y="1541"/>
                  </a:lnTo>
                  <a:lnTo>
                    <a:pt x="1373" y="1511"/>
                  </a:lnTo>
                  <a:lnTo>
                    <a:pt x="1410" y="1480"/>
                  </a:lnTo>
                  <a:lnTo>
                    <a:pt x="1446" y="1446"/>
                  </a:lnTo>
                  <a:lnTo>
                    <a:pt x="1480" y="1410"/>
                  </a:lnTo>
                  <a:lnTo>
                    <a:pt x="1511" y="1373"/>
                  </a:lnTo>
                  <a:lnTo>
                    <a:pt x="1541" y="1333"/>
                  </a:lnTo>
                  <a:lnTo>
                    <a:pt x="1568" y="1292"/>
                  </a:lnTo>
                  <a:lnTo>
                    <a:pt x="1592" y="1249"/>
                  </a:lnTo>
                  <a:lnTo>
                    <a:pt x="1614" y="1204"/>
                  </a:lnTo>
                  <a:lnTo>
                    <a:pt x="1633" y="1159"/>
                  </a:lnTo>
                  <a:lnTo>
                    <a:pt x="1650" y="1111"/>
                  </a:lnTo>
                  <a:lnTo>
                    <a:pt x="1664" y="1062"/>
                  </a:lnTo>
                  <a:lnTo>
                    <a:pt x="1675" y="1013"/>
                  </a:lnTo>
                  <a:lnTo>
                    <a:pt x="1683" y="962"/>
                  </a:lnTo>
                  <a:lnTo>
                    <a:pt x="1688" y="910"/>
                  </a:lnTo>
                  <a:lnTo>
                    <a:pt x="1690" y="858"/>
                  </a:lnTo>
                  <a:lnTo>
                    <a:pt x="1688" y="805"/>
                  </a:lnTo>
                  <a:lnTo>
                    <a:pt x="1683" y="754"/>
                  </a:lnTo>
                  <a:lnTo>
                    <a:pt x="1675" y="703"/>
                  </a:lnTo>
                  <a:lnTo>
                    <a:pt x="1664" y="653"/>
                  </a:lnTo>
                  <a:lnTo>
                    <a:pt x="1650" y="604"/>
                  </a:lnTo>
                  <a:lnTo>
                    <a:pt x="1633" y="557"/>
                  </a:lnTo>
                  <a:lnTo>
                    <a:pt x="1614" y="511"/>
                  </a:lnTo>
                  <a:lnTo>
                    <a:pt x="1592" y="467"/>
                  </a:lnTo>
                  <a:lnTo>
                    <a:pt x="1568" y="423"/>
                  </a:lnTo>
                  <a:lnTo>
                    <a:pt x="1541" y="382"/>
                  </a:lnTo>
                  <a:lnTo>
                    <a:pt x="1511" y="343"/>
                  </a:lnTo>
                  <a:lnTo>
                    <a:pt x="1480" y="305"/>
                  </a:lnTo>
                  <a:lnTo>
                    <a:pt x="1446" y="269"/>
                  </a:lnTo>
                  <a:lnTo>
                    <a:pt x="1410" y="235"/>
                  </a:lnTo>
                  <a:lnTo>
                    <a:pt x="1373" y="204"/>
                  </a:lnTo>
                  <a:lnTo>
                    <a:pt x="1333" y="175"/>
                  </a:lnTo>
                  <a:lnTo>
                    <a:pt x="1292" y="147"/>
                  </a:lnTo>
                  <a:lnTo>
                    <a:pt x="1249" y="123"/>
                  </a:lnTo>
                  <a:lnTo>
                    <a:pt x="1204" y="101"/>
                  </a:lnTo>
                  <a:lnTo>
                    <a:pt x="1159" y="82"/>
                  </a:lnTo>
                  <a:lnTo>
                    <a:pt x="1111" y="65"/>
                  </a:lnTo>
                  <a:lnTo>
                    <a:pt x="1062" y="51"/>
                  </a:lnTo>
                  <a:lnTo>
                    <a:pt x="1013" y="40"/>
                  </a:lnTo>
                  <a:lnTo>
                    <a:pt x="962" y="32"/>
                  </a:lnTo>
                  <a:lnTo>
                    <a:pt x="910" y="27"/>
                  </a:lnTo>
                  <a:lnTo>
                    <a:pt x="858" y="26"/>
                  </a:lnTo>
                  <a:close/>
                  <a:moveTo>
                    <a:pt x="858" y="0"/>
                  </a:moveTo>
                  <a:lnTo>
                    <a:pt x="910" y="2"/>
                  </a:lnTo>
                  <a:lnTo>
                    <a:pt x="961" y="6"/>
                  </a:lnTo>
                  <a:lnTo>
                    <a:pt x="1012" y="14"/>
                  </a:lnTo>
                  <a:lnTo>
                    <a:pt x="1061" y="25"/>
                  </a:lnTo>
                  <a:lnTo>
                    <a:pt x="1110" y="38"/>
                  </a:lnTo>
                  <a:lnTo>
                    <a:pt x="1157" y="54"/>
                  </a:lnTo>
                  <a:lnTo>
                    <a:pt x="1203" y="73"/>
                  </a:lnTo>
                  <a:lnTo>
                    <a:pt x="1248" y="93"/>
                  </a:lnTo>
                  <a:lnTo>
                    <a:pt x="1290" y="117"/>
                  </a:lnTo>
                  <a:lnTo>
                    <a:pt x="1332" y="143"/>
                  </a:lnTo>
                  <a:lnTo>
                    <a:pt x="1372" y="171"/>
                  </a:lnTo>
                  <a:lnTo>
                    <a:pt x="1410" y="202"/>
                  </a:lnTo>
                  <a:lnTo>
                    <a:pt x="1446" y="234"/>
                  </a:lnTo>
                  <a:lnTo>
                    <a:pt x="1481" y="269"/>
                  </a:lnTo>
                  <a:lnTo>
                    <a:pt x="1514" y="305"/>
                  </a:lnTo>
                  <a:lnTo>
                    <a:pt x="1544" y="343"/>
                  </a:lnTo>
                  <a:lnTo>
                    <a:pt x="1572" y="383"/>
                  </a:lnTo>
                  <a:lnTo>
                    <a:pt x="1598" y="425"/>
                  </a:lnTo>
                  <a:lnTo>
                    <a:pt x="1622" y="468"/>
                  </a:lnTo>
                  <a:lnTo>
                    <a:pt x="1643" y="512"/>
                  </a:lnTo>
                  <a:lnTo>
                    <a:pt x="1661" y="558"/>
                  </a:lnTo>
                  <a:lnTo>
                    <a:pt x="1678" y="606"/>
                  </a:lnTo>
                  <a:lnTo>
                    <a:pt x="1691" y="654"/>
                  </a:lnTo>
                  <a:lnTo>
                    <a:pt x="1701" y="704"/>
                  </a:lnTo>
                  <a:lnTo>
                    <a:pt x="1709" y="754"/>
                  </a:lnTo>
                  <a:lnTo>
                    <a:pt x="1714" y="806"/>
                  </a:lnTo>
                  <a:lnTo>
                    <a:pt x="1715" y="858"/>
                  </a:lnTo>
                  <a:lnTo>
                    <a:pt x="1714" y="910"/>
                  </a:lnTo>
                  <a:lnTo>
                    <a:pt x="1709" y="961"/>
                  </a:lnTo>
                  <a:lnTo>
                    <a:pt x="1701" y="1012"/>
                  </a:lnTo>
                  <a:lnTo>
                    <a:pt x="1691" y="1061"/>
                  </a:lnTo>
                  <a:lnTo>
                    <a:pt x="1678" y="1110"/>
                  </a:lnTo>
                  <a:lnTo>
                    <a:pt x="1661" y="1157"/>
                  </a:lnTo>
                  <a:lnTo>
                    <a:pt x="1643" y="1203"/>
                  </a:lnTo>
                  <a:lnTo>
                    <a:pt x="1622" y="1248"/>
                  </a:lnTo>
                  <a:lnTo>
                    <a:pt x="1598" y="1290"/>
                  </a:lnTo>
                  <a:lnTo>
                    <a:pt x="1572" y="1332"/>
                  </a:lnTo>
                  <a:lnTo>
                    <a:pt x="1544" y="1372"/>
                  </a:lnTo>
                  <a:lnTo>
                    <a:pt x="1514" y="1410"/>
                  </a:lnTo>
                  <a:lnTo>
                    <a:pt x="1481" y="1447"/>
                  </a:lnTo>
                  <a:lnTo>
                    <a:pt x="1446" y="1481"/>
                  </a:lnTo>
                  <a:lnTo>
                    <a:pt x="1410" y="1514"/>
                  </a:lnTo>
                  <a:lnTo>
                    <a:pt x="1372" y="1544"/>
                  </a:lnTo>
                  <a:lnTo>
                    <a:pt x="1332" y="1572"/>
                  </a:lnTo>
                  <a:lnTo>
                    <a:pt x="1290" y="1598"/>
                  </a:lnTo>
                  <a:lnTo>
                    <a:pt x="1248" y="1622"/>
                  </a:lnTo>
                  <a:lnTo>
                    <a:pt x="1203" y="1643"/>
                  </a:lnTo>
                  <a:lnTo>
                    <a:pt x="1157" y="1662"/>
                  </a:lnTo>
                  <a:lnTo>
                    <a:pt x="1110" y="1678"/>
                  </a:lnTo>
                  <a:lnTo>
                    <a:pt x="1061" y="1691"/>
                  </a:lnTo>
                  <a:lnTo>
                    <a:pt x="1012" y="1701"/>
                  </a:lnTo>
                  <a:lnTo>
                    <a:pt x="961" y="1709"/>
                  </a:lnTo>
                  <a:lnTo>
                    <a:pt x="910" y="1714"/>
                  </a:lnTo>
                  <a:lnTo>
                    <a:pt x="858" y="1715"/>
                  </a:lnTo>
                  <a:lnTo>
                    <a:pt x="805" y="1714"/>
                  </a:lnTo>
                  <a:lnTo>
                    <a:pt x="754" y="1709"/>
                  </a:lnTo>
                  <a:lnTo>
                    <a:pt x="703" y="1701"/>
                  </a:lnTo>
                  <a:lnTo>
                    <a:pt x="654" y="1691"/>
                  </a:lnTo>
                  <a:lnTo>
                    <a:pt x="606" y="1678"/>
                  </a:lnTo>
                  <a:lnTo>
                    <a:pt x="558" y="1662"/>
                  </a:lnTo>
                  <a:lnTo>
                    <a:pt x="512" y="1643"/>
                  </a:lnTo>
                  <a:lnTo>
                    <a:pt x="468" y="1622"/>
                  </a:lnTo>
                  <a:lnTo>
                    <a:pt x="425" y="1598"/>
                  </a:lnTo>
                  <a:lnTo>
                    <a:pt x="383" y="1572"/>
                  </a:lnTo>
                  <a:lnTo>
                    <a:pt x="343" y="1544"/>
                  </a:lnTo>
                  <a:lnTo>
                    <a:pt x="305" y="1514"/>
                  </a:lnTo>
                  <a:lnTo>
                    <a:pt x="269" y="1481"/>
                  </a:lnTo>
                  <a:lnTo>
                    <a:pt x="234" y="1447"/>
                  </a:lnTo>
                  <a:lnTo>
                    <a:pt x="202" y="1410"/>
                  </a:lnTo>
                  <a:lnTo>
                    <a:pt x="171" y="1372"/>
                  </a:lnTo>
                  <a:lnTo>
                    <a:pt x="143" y="1332"/>
                  </a:lnTo>
                  <a:lnTo>
                    <a:pt x="117" y="1290"/>
                  </a:lnTo>
                  <a:lnTo>
                    <a:pt x="93" y="1248"/>
                  </a:lnTo>
                  <a:lnTo>
                    <a:pt x="72" y="1203"/>
                  </a:lnTo>
                  <a:lnTo>
                    <a:pt x="54" y="1157"/>
                  </a:lnTo>
                  <a:lnTo>
                    <a:pt x="37" y="1110"/>
                  </a:lnTo>
                  <a:lnTo>
                    <a:pt x="24" y="1061"/>
                  </a:lnTo>
                  <a:lnTo>
                    <a:pt x="14" y="1012"/>
                  </a:lnTo>
                  <a:lnTo>
                    <a:pt x="6" y="961"/>
                  </a:lnTo>
                  <a:lnTo>
                    <a:pt x="2" y="910"/>
                  </a:lnTo>
                  <a:lnTo>
                    <a:pt x="0" y="858"/>
                  </a:lnTo>
                  <a:lnTo>
                    <a:pt x="2" y="806"/>
                  </a:lnTo>
                  <a:lnTo>
                    <a:pt x="6" y="754"/>
                  </a:lnTo>
                  <a:lnTo>
                    <a:pt x="14" y="704"/>
                  </a:lnTo>
                  <a:lnTo>
                    <a:pt x="24" y="654"/>
                  </a:lnTo>
                  <a:lnTo>
                    <a:pt x="37" y="606"/>
                  </a:lnTo>
                  <a:lnTo>
                    <a:pt x="54" y="558"/>
                  </a:lnTo>
                  <a:lnTo>
                    <a:pt x="72" y="512"/>
                  </a:lnTo>
                  <a:lnTo>
                    <a:pt x="93" y="468"/>
                  </a:lnTo>
                  <a:lnTo>
                    <a:pt x="117" y="425"/>
                  </a:lnTo>
                  <a:lnTo>
                    <a:pt x="143" y="383"/>
                  </a:lnTo>
                  <a:lnTo>
                    <a:pt x="171" y="343"/>
                  </a:lnTo>
                  <a:lnTo>
                    <a:pt x="202" y="305"/>
                  </a:lnTo>
                  <a:lnTo>
                    <a:pt x="234" y="269"/>
                  </a:lnTo>
                  <a:lnTo>
                    <a:pt x="269" y="234"/>
                  </a:lnTo>
                  <a:lnTo>
                    <a:pt x="305" y="202"/>
                  </a:lnTo>
                  <a:lnTo>
                    <a:pt x="343" y="171"/>
                  </a:lnTo>
                  <a:lnTo>
                    <a:pt x="383" y="143"/>
                  </a:lnTo>
                  <a:lnTo>
                    <a:pt x="425" y="117"/>
                  </a:lnTo>
                  <a:lnTo>
                    <a:pt x="468" y="93"/>
                  </a:lnTo>
                  <a:lnTo>
                    <a:pt x="512" y="73"/>
                  </a:lnTo>
                  <a:lnTo>
                    <a:pt x="558" y="54"/>
                  </a:lnTo>
                  <a:lnTo>
                    <a:pt x="606" y="38"/>
                  </a:lnTo>
                  <a:lnTo>
                    <a:pt x="654" y="25"/>
                  </a:lnTo>
                  <a:lnTo>
                    <a:pt x="703" y="14"/>
                  </a:lnTo>
                  <a:lnTo>
                    <a:pt x="754" y="6"/>
                  </a:lnTo>
                  <a:lnTo>
                    <a:pt x="805" y="2"/>
                  </a:lnTo>
                  <a:lnTo>
                    <a:pt x="85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9pPr>
            </a:lstStyle>
            <a:p>
              <a:pPr>
                <a:defRPr/>
              </a:pPr>
              <a:endParaRPr lang="en-US" sz="38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232" y="1899"/>
              <a:ext cx="1293" cy="72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1293" y="583"/>
                </a:cxn>
                <a:cxn ang="0">
                  <a:pos x="1273" y="621"/>
                </a:cxn>
                <a:cxn ang="0">
                  <a:pos x="1250" y="658"/>
                </a:cxn>
                <a:cxn ang="0">
                  <a:pos x="1225" y="694"/>
                </a:cxn>
                <a:cxn ang="0">
                  <a:pos x="1198" y="728"/>
                </a:cxn>
                <a:cxn ang="0">
                  <a:pos x="647" y="231"/>
                </a:cxn>
                <a:cxn ang="0">
                  <a:pos x="95" y="728"/>
                </a:cxn>
                <a:cxn ang="0">
                  <a:pos x="68" y="694"/>
                </a:cxn>
                <a:cxn ang="0">
                  <a:pos x="43" y="658"/>
                </a:cxn>
                <a:cxn ang="0">
                  <a:pos x="20" y="621"/>
                </a:cxn>
                <a:cxn ang="0">
                  <a:pos x="0" y="583"/>
                </a:cxn>
                <a:cxn ang="0">
                  <a:pos x="647" y="0"/>
                </a:cxn>
              </a:cxnLst>
              <a:rect l="0" t="0" r="r" b="b"/>
              <a:pathLst>
                <a:path w="1293" h="728">
                  <a:moveTo>
                    <a:pt x="647" y="0"/>
                  </a:moveTo>
                  <a:lnTo>
                    <a:pt x="1293" y="583"/>
                  </a:lnTo>
                  <a:lnTo>
                    <a:pt x="1273" y="621"/>
                  </a:lnTo>
                  <a:lnTo>
                    <a:pt x="1250" y="658"/>
                  </a:lnTo>
                  <a:lnTo>
                    <a:pt x="1225" y="694"/>
                  </a:lnTo>
                  <a:lnTo>
                    <a:pt x="1198" y="728"/>
                  </a:lnTo>
                  <a:lnTo>
                    <a:pt x="647" y="231"/>
                  </a:lnTo>
                  <a:lnTo>
                    <a:pt x="95" y="728"/>
                  </a:lnTo>
                  <a:lnTo>
                    <a:pt x="68" y="694"/>
                  </a:lnTo>
                  <a:lnTo>
                    <a:pt x="43" y="658"/>
                  </a:lnTo>
                  <a:lnTo>
                    <a:pt x="20" y="621"/>
                  </a:lnTo>
                  <a:lnTo>
                    <a:pt x="0" y="583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ＭＳ Ｐゴシック" pitchFamily="1" charset="-128"/>
                  <a:cs typeface="+mn-cs"/>
                </a:defRPr>
              </a:lvl9pPr>
            </a:lstStyle>
            <a:p>
              <a:pPr>
                <a:defRPr/>
              </a:pPr>
              <a:endParaRPr lang="en-US" sz="3800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0" y="1645920"/>
            <a:ext cx="27432000" cy="36576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250794" tIns="125397" rIns="250794" bIns="125397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9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029" name="Picture 12" descr="College of Nursing White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"/>
            <a:ext cx="9144000" cy="1177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0" y="15727680"/>
            <a:ext cx="27432000" cy="731520"/>
          </a:xfrm>
          <a:prstGeom prst="rect">
            <a:avLst/>
          </a:prstGeom>
          <a:solidFill>
            <a:srgbClr val="18453B"/>
          </a:solidFill>
          <a:ln w="9525">
            <a:noFill/>
            <a:miter lim="800000"/>
            <a:headEnd/>
            <a:tailEnd/>
          </a:ln>
        </p:spPr>
        <p:txBody>
          <a:bodyPr wrap="none" lIns="250794" tIns="125397" rIns="250794" bIns="125397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1" charset="-128"/>
                <a:cs typeface="+mn-cs"/>
              </a:defRPr>
            </a:lvl9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1371600" y="658813"/>
            <a:ext cx="24688800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4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12100" b="0" i="0" u="none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Arial" charset="0"/>
        </a:defRPr>
      </a:lvl5pPr>
      <a:lvl6pPr marL="1253972" algn="ctr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Arial" charset="0"/>
        </a:defRPr>
      </a:lvl6pPr>
      <a:lvl7pPr marL="2507943" algn="ctr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Arial" charset="0"/>
        </a:defRPr>
      </a:lvl7pPr>
      <a:lvl8pPr marL="3761915" algn="ctr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Arial" charset="0"/>
        </a:defRPr>
      </a:lvl8pPr>
      <a:lvl9pPr marL="5015886" algn="ctr" rtl="0" fontAlgn="base">
        <a:spcBef>
          <a:spcPct val="0"/>
        </a:spcBef>
        <a:spcAft>
          <a:spcPct val="0"/>
        </a:spcAft>
        <a:defRPr sz="12100">
          <a:solidFill>
            <a:schemeClr val="tx2"/>
          </a:solidFill>
          <a:latin typeface="Arial" charset="0"/>
        </a:defRPr>
      </a:lvl9pPr>
    </p:titleStyle>
    <p:bodyStyle>
      <a:lvl1pPr marL="940479" indent="-940479" algn="l" rtl="0" eaLnBrk="0" fontAlgn="base" hangingPunct="0">
        <a:spcBef>
          <a:spcPct val="20000"/>
        </a:spcBef>
        <a:spcAft>
          <a:spcPct val="0"/>
        </a:spcAft>
        <a:buChar char="•"/>
        <a:defRPr sz="8800">
          <a:solidFill>
            <a:schemeClr val="tx1"/>
          </a:solidFill>
          <a:latin typeface="+mn-lt"/>
          <a:ea typeface="+mn-ea"/>
          <a:cs typeface="+mn-cs"/>
        </a:defRPr>
      </a:lvl1pPr>
      <a:lvl2pPr marL="2037704" indent="-783732" algn="l" rtl="0" eaLnBrk="0" fontAlgn="base" hangingPunct="0">
        <a:spcBef>
          <a:spcPct val="20000"/>
        </a:spcBef>
        <a:spcAft>
          <a:spcPct val="0"/>
        </a:spcAft>
        <a:buChar char="–"/>
        <a:defRPr sz="7700">
          <a:solidFill>
            <a:schemeClr val="tx1"/>
          </a:solidFill>
          <a:latin typeface="+mn-lt"/>
        </a:defRPr>
      </a:lvl2pPr>
      <a:lvl3pPr marL="3134929" indent="-626986" algn="l" rtl="0" eaLnBrk="0" fontAlgn="base" hangingPunct="0">
        <a:spcBef>
          <a:spcPct val="20000"/>
        </a:spcBef>
        <a:spcAft>
          <a:spcPct val="0"/>
        </a:spcAft>
        <a:buChar char="•"/>
        <a:defRPr sz="6600">
          <a:solidFill>
            <a:schemeClr val="tx1"/>
          </a:solidFill>
          <a:latin typeface="+mn-lt"/>
        </a:defRPr>
      </a:lvl3pPr>
      <a:lvl4pPr marL="4388901" indent="-626986" algn="l" rtl="0" eaLnBrk="0" fontAlgn="base" hangingPunct="0">
        <a:spcBef>
          <a:spcPct val="20000"/>
        </a:spcBef>
        <a:spcAft>
          <a:spcPct val="0"/>
        </a:spcAft>
        <a:buChar char="–"/>
        <a:defRPr sz="5500">
          <a:solidFill>
            <a:schemeClr val="tx1"/>
          </a:solidFill>
          <a:latin typeface="+mn-lt"/>
        </a:defRPr>
      </a:lvl4pPr>
      <a:lvl5pPr marL="5642872" indent="-626986" algn="l" rtl="0" eaLnBrk="0" fontAlgn="base" hangingPunct="0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</a:defRPr>
      </a:lvl5pPr>
      <a:lvl6pPr marL="6896844" indent="-626986" algn="l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</a:defRPr>
      </a:lvl6pPr>
      <a:lvl7pPr marL="8150815" indent="-626986" algn="l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</a:defRPr>
      </a:lvl7pPr>
      <a:lvl8pPr marL="9404787" indent="-626986" algn="l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</a:defRPr>
      </a:lvl8pPr>
      <a:lvl9pPr marL="10658758" indent="-626986" algn="l" rtl="0" fontAlgn="base">
        <a:spcBef>
          <a:spcPct val="20000"/>
        </a:spcBef>
        <a:spcAft>
          <a:spcPct val="0"/>
        </a:spcAft>
        <a:buChar char="»"/>
        <a:defRPr sz="5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2507943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1pPr>
      <a:lvl2pPr marL="1253972" algn="l" defTabSz="2507943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2pPr>
      <a:lvl3pPr marL="2507943" algn="l" defTabSz="2507943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3pPr>
      <a:lvl4pPr marL="3761915" algn="l" defTabSz="2507943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4pPr>
      <a:lvl5pPr marL="5015886" algn="l" defTabSz="2507943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5pPr>
      <a:lvl6pPr marL="6269858" algn="l" defTabSz="2507943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6pPr>
      <a:lvl7pPr marL="7523830" algn="l" defTabSz="2507943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7pPr>
      <a:lvl8pPr marL="8777801" algn="l" defTabSz="2507943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8pPr>
      <a:lvl9pPr marL="10031773" algn="l" defTabSz="2507943" rtl="0" eaLnBrk="1" latinLnBrk="0" hangingPunct="1">
        <a:defRPr sz="4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372600"/>
            <a:ext cx="2116796" cy="3200400"/>
          </a:xfrm>
          <a:prstGeom prst="rect">
            <a:avLst/>
          </a:prstGeom>
        </p:spPr>
      </p:pic>
      <p:pic>
        <p:nvPicPr>
          <p:cNvPr id="7" name="Picture 2" descr="C:\Users\spoelssa\AppData\Local\Microsoft\Windows\Temporary Internet Files\Content.IE5\7GVVY41G\10293765284_87848338cd_z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30400" y="5785796"/>
            <a:ext cx="2806700" cy="195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 bwMode="auto">
          <a:xfrm>
            <a:off x="47625" y="1362075"/>
            <a:ext cx="27412950" cy="290689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250794" tIns="125397" rIns="250794" bIns="125397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Proof-of-Concept &amp;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P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reliminary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E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fficacy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of a SMS 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Text Message Intervention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to 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Promote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S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ymptom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M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anagement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&amp;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M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edication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A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dherence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for 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Patients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P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rescribed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O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ral Anti-Cancer 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A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gents</a:t>
            </a:r>
            <a:r>
              <a:rPr lang="en-US" sz="4000" b="1" dirty="0">
                <a:solidFill>
                  <a:schemeClr val="tx1"/>
                </a:solidFill>
                <a:latin typeface="Georgia" panose="02040502050405020303" pitchFamily="18" charset="0"/>
              </a:rPr>
              <a:t>: </a:t>
            </a:r>
            <a:r>
              <a:rPr lang="en-US" sz="4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An RCT</a:t>
            </a:r>
            <a:endParaRPr lang="en-US" altLang="en-US" sz="40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8100" y="3468868"/>
            <a:ext cx="27384375" cy="800100"/>
          </a:xfrm>
        </p:spPr>
        <p:txBody>
          <a:bodyPr/>
          <a:lstStyle/>
          <a:p>
            <a:r>
              <a:rPr lang="en-US" sz="2400" dirty="0" smtClean="0">
                <a:latin typeface="Georgia" panose="02040502050405020303" pitchFamily="18" charset="0"/>
              </a:rPr>
              <a:t>S. Spoelstra</a:t>
            </a:r>
            <a:r>
              <a:rPr lang="en-US" sz="2400" dirty="0">
                <a:latin typeface="Georgia" panose="02040502050405020303" pitchFamily="18" charset="0"/>
              </a:rPr>
              <a:t>, PhD, </a:t>
            </a:r>
            <a:r>
              <a:rPr lang="en-US" sz="2400" dirty="0" smtClean="0">
                <a:latin typeface="Georgia" panose="02040502050405020303" pitchFamily="18" charset="0"/>
              </a:rPr>
              <a:t>RN</a:t>
            </a:r>
            <a:r>
              <a:rPr lang="en-US" sz="2400" baseline="30000" dirty="0" smtClean="0">
                <a:latin typeface="Georgia" panose="02040502050405020303" pitchFamily="18" charset="0"/>
              </a:rPr>
              <a:t>1</a:t>
            </a:r>
            <a:r>
              <a:rPr lang="en-US" sz="2400" dirty="0" smtClean="0">
                <a:latin typeface="Georgia" panose="02040502050405020303" pitchFamily="18" charset="0"/>
              </a:rPr>
              <a:t>; C. </a:t>
            </a:r>
            <a:r>
              <a:rPr lang="en-US" sz="2400" dirty="0">
                <a:latin typeface="Georgia" panose="02040502050405020303" pitchFamily="18" charset="0"/>
              </a:rPr>
              <a:t>W. Given, </a:t>
            </a:r>
            <a:r>
              <a:rPr lang="en-US" sz="2400" dirty="0" smtClean="0">
                <a:latin typeface="Georgia" panose="02040502050405020303" pitchFamily="18" charset="0"/>
              </a:rPr>
              <a:t>PhD</a:t>
            </a:r>
            <a:r>
              <a:rPr lang="en-US" sz="2400" baseline="30000" dirty="0" smtClean="0">
                <a:latin typeface="Georgia" panose="02040502050405020303" pitchFamily="18" charset="0"/>
              </a:rPr>
              <a:t>2</a:t>
            </a:r>
            <a:r>
              <a:rPr lang="en-US" sz="2400" dirty="0" smtClean="0">
                <a:latin typeface="Georgia" panose="02040502050405020303" pitchFamily="18" charset="0"/>
              </a:rPr>
              <a:t>; A. Sikorskii</a:t>
            </a:r>
            <a:r>
              <a:rPr lang="en-US" sz="2400" dirty="0">
                <a:latin typeface="Georgia" panose="02040502050405020303" pitchFamily="18" charset="0"/>
              </a:rPr>
              <a:t>, </a:t>
            </a:r>
            <a:r>
              <a:rPr lang="en-US" sz="2400" dirty="0" smtClean="0">
                <a:latin typeface="Georgia" panose="02040502050405020303" pitchFamily="18" charset="0"/>
              </a:rPr>
              <a:t>PhD</a:t>
            </a:r>
            <a:r>
              <a:rPr lang="en-US" sz="2400" baseline="30000" dirty="0" smtClean="0">
                <a:latin typeface="Georgia" panose="02040502050405020303" pitchFamily="18" charset="0"/>
              </a:rPr>
              <a:t>3</a:t>
            </a:r>
            <a:r>
              <a:rPr lang="en-US" sz="2400" dirty="0" smtClean="0">
                <a:latin typeface="Georgia" panose="02040502050405020303" pitchFamily="18" charset="0"/>
              </a:rPr>
              <a:t>; C. K</a:t>
            </a:r>
            <a:r>
              <a:rPr lang="en-US" sz="2400" dirty="0">
                <a:latin typeface="Georgia" panose="02040502050405020303" pitchFamily="18" charset="0"/>
              </a:rPr>
              <a:t>. Coursaris, </a:t>
            </a:r>
            <a:r>
              <a:rPr lang="en-US" sz="2400" dirty="0" smtClean="0">
                <a:latin typeface="Georgia" panose="02040502050405020303" pitchFamily="18" charset="0"/>
              </a:rPr>
              <a:t>PhD</a:t>
            </a:r>
            <a:r>
              <a:rPr lang="en-US" sz="2400" baseline="30000" dirty="0" smtClean="0">
                <a:latin typeface="Georgia" panose="02040502050405020303" pitchFamily="18" charset="0"/>
              </a:rPr>
              <a:t>4</a:t>
            </a:r>
            <a:r>
              <a:rPr lang="en-US" sz="2400" dirty="0" smtClean="0">
                <a:latin typeface="Georgia" panose="02040502050405020303" pitchFamily="18" charset="0"/>
              </a:rPr>
              <a:t>; A. Majumder</a:t>
            </a:r>
            <a:r>
              <a:rPr lang="en-US" sz="2400" dirty="0">
                <a:latin typeface="Georgia" panose="02040502050405020303" pitchFamily="18" charset="0"/>
              </a:rPr>
              <a:t>, PhDc, </a:t>
            </a:r>
            <a:r>
              <a:rPr lang="en-US" sz="2400" dirty="0" smtClean="0">
                <a:latin typeface="Georgia" panose="02040502050405020303" pitchFamily="18" charset="0"/>
              </a:rPr>
              <a:t>BS</a:t>
            </a:r>
            <a:r>
              <a:rPr lang="en-US" sz="2400" baseline="30000" dirty="0">
                <a:latin typeface="Georgia" panose="02040502050405020303" pitchFamily="18" charset="0"/>
              </a:rPr>
              <a:t>3</a:t>
            </a:r>
            <a:r>
              <a:rPr lang="en-US" sz="2400" dirty="0" smtClean="0">
                <a:latin typeface="Georgia" panose="02040502050405020303" pitchFamily="18" charset="0"/>
              </a:rPr>
              <a:t>; T. DeKoekkoek</a:t>
            </a:r>
            <a:r>
              <a:rPr lang="en-US" sz="2400" dirty="0">
                <a:latin typeface="Georgia" panose="02040502050405020303" pitchFamily="18" charset="0"/>
              </a:rPr>
              <a:t>, </a:t>
            </a:r>
            <a:r>
              <a:rPr lang="en-US" sz="2400" dirty="0" smtClean="0">
                <a:latin typeface="Georgia" panose="02040502050405020303" pitchFamily="18" charset="0"/>
              </a:rPr>
              <a:t>RN</a:t>
            </a:r>
            <a:r>
              <a:rPr lang="en-US" sz="2400" baseline="30000" dirty="0">
                <a:latin typeface="Georgia" panose="02040502050405020303" pitchFamily="18" charset="0"/>
              </a:rPr>
              <a:t>1</a:t>
            </a:r>
            <a:r>
              <a:rPr lang="en-US" sz="2400" dirty="0" smtClean="0">
                <a:latin typeface="Georgia" panose="02040502050405020303" pitchFamily="18" charset="0"/>
              </a:rPr>
              <a:t>; M. Schueller</a:t>
            </a:r>
            <a:r>
              <a:rPr lang="en-US" sz="2400" dirty="0">
                <a:latin typeface="Georgia" panose="02040502050405020303" pitchFamily="18" charset="0"/>
              </a:rPr>
              <a:t>, </a:t>
            </a:r>
            <a:r>
              <a:rPr lang="en-US" sz="2400" dirty="0" smtClean="0">
                <a:latin typeface="Georgia" panose="02040502050405020303" pitchFamily="18" charset="0"/>
              </a:rPr>
              <a:t>BA</a:t>
            </a:r>
            <a:r>
              <a:rPr lang="en-US" sz="2400" baseline="30000" dirty="0">
                <a:latin typeface="Georgia" panose="02040502050405020303" pitchFamily="18" charset="0"/>
              </a:rPr>
              <a:t>1</a:t>
            </a:r>
            <a:r>
              <a:rPr lang="en-US" sz="2400" dirty="0" smtClean="0">
                <a:latin typeface="Georgia" panose="02040502050405020303" pitchFamily="18" charset="0"/>
              </a:rPr>
              <a:t>; B. A</a:t>
            </a:r>
            <a:r>
              <a:rPr lang="en-US" sz="2400" dirty="0">
                <a:latin typeface="Georgia" panose="02040502050405020303" pitchFamily="18" charset="0"/>
              </a:rPr>
              <a:t>. Given, PhD, RN, </a:t>
            </a:r>
            <a:r>
              <a:rPr lang="en-US" sz="2400" dirty="0" smtClean="0">
                <a:latin typeface="Georgia" panose="02040502050405020303" pitchFamily="18" charset="0"/>
              </a:rPr>
              <a:t>FAAN</a:t>
            </a:r>
            <a:r>
              <a:rPr lang="en-US" sz="2400" baseline="30000" dirty="0" smtClean="0">
                <a:latin typeface="Georgia" panose="02040502050405020303" pitchFamily="18" charset="0"/>
              </a:rPr>
              <a:t>1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38400" y="4268968"/>
            <a:ext cx="2767012" cy="577083"/>
          </a:xfrm>
          <a:prstGeom prst="rect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Problem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00200" y="12738702"/>
            <a:ext cx="4724400" cy="648117"/>
          </a:xfrm>
          <a:prstGeom prst="rect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>
                <a:solidFill>
                  <a:schemeClr val="tx1"/>
                </a:solidFill>
              </a:rPr>
              <a:t>Methods &amp; </a:t>
            </a:r>
            <a:r>
              <a:rPr lang="en-US" sz="2800" b="1" dirty="0" smtClean="0">
                <a:solidFill>
                  <a:schemeClr val="tx1"/>
                </a:solidFill>
              </a:rPr>
              <a:t>Analysis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268200" y="4268968"/>
            <a:ext cx="2590800" cy="577083"/>
          </a:xfrm>
          <a:prstGeom prst="rect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Results</a:t>
            </a:r>
          </a:p>
        </p:txBody>
      </p:sp>
      <p:sp>
        <p:nvSpPr>
          <p:cNvPr id="9" name="Rectangle 8"/>
          <p:cNvSpPr/>
          <p:nvPr/>
        </p:nvSpPr>
        <p:spPr>
          <a:xfrm>
            <a:off x="21488400" y="4268968"/>
            <a:ext cx="3343274" cy="634234"/>
          </a:xfrm>
          <a:prstGeom prst="rect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Conclusions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20040600" y="13463179"/>
            <a:ext cx="6857999" cy="594360"/>
          </a:xfrm>
          <a:prstGeom prst="rect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Implications for Nursing Practice</a:t>
            </a:r>
          </a:p>
        </p:txBody>
      </p:sp>
      <p:pic>
        <p:nvPicPr>
          <p:cNvPr id="1026" name="Picture 2" descr="http://i.cdn.turner.com/cnn/2011/HEALTH/03/16/cell.phones.health.com/t1larg.man.cell.g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1" y="9860280"/>
            <a:ext cx="3810000" cy="248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3360" y="4976634"/>
            <a:ext cx="83972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/>
              <a:t>Cancer rates are increasing, as is the number of cancer patients treated with oral anti-cancer </a:t>
            </a:r>
            <a:r>
              <a:rPr lang="en-US" sz="2400" dirty="0" smtClean="0"/>
              <a:t>agents.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Therapeutic </a:t>
            </a:r>
            <a:r>
              <a:rPr lang="en-US" sz="2400" dirty="0"/>
              <a:t>effects may depend on </a:t>
            </a:r>
            <a:r>
              <a:rPr lang="en-US" sz="2400" dirty="0" smtClean="0"/>
              <a:t>adherence</a:t>
            </a:r>
            <a:r>
              <a:rPr lang="en-US" sz="2400" dirty="0"/>
              <a:t>. </a:t>
            </a:r>
            <a:endParaRPr lang="en-US" sz="24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 smtClean="0"/>
              <a:t>This </a:t>
            </a:r>
            <a:r>
              <a:rPr lang="en-US" sz="2400" dirty="0"/>
              <a:t>study </a:t>
            </a:r>
            <a:r>
              <a:rPr lang="en-US" sz="2400" dirty="0" smtClean="0"/>
              <a:t>determined </a:t>
            </a:r>
            <a:r>
              <a:rPr lang="en-US" sz="2400" dirty="0"/>
              <a:t>proof-of-concept and </a:t>
            </a:r>
            <a:r>
              <a:rPr lang="en-US" sz="2400" dirty="0" smtClean="0"/>
              <a:t>examined </a:t>
            </a:r>
            <a:r>
              <a:rPr lang="en-US" sz="2400" dirty="0"/>
              <a:t>preliminary efficacy of a SMS text </a:t>
            </a:r>
            <a:r>
              <a:rPr lang="en-US" sz="2400" dirty="0" smtClean="0"/>
              <a:t>messaging (TM) </a:t>
            </a:r>
            <a:r>
              <a:rPr lang="en-US" sz="2400" dirty="0"/>
              <a:t>intervention among cancer patients prescribed </a:t>
            </a:r>
            <a:r>
              <a:rPr lang="en-US" sz="2400" dirty="0" smtClean="0"/>
              <a:t>oral agents </a:t>
            </a:r>
            <a:r>
              <a:rPr lang="en-US" sz="2400" dirty="0"/>
              <a:t>for symptom management and </a:t>
            </a:r>
            <a:r>
              <a:rPr lang="en-US" sz="2400" dirty="0" smtClean="0"/>
              <a:t>adherence</a:t>
            </a:r>
            <a:r>
              <a:rPr lang="en-US" sz="2400" dirty="0"/>
              <a:t>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6219" y="8383950"/>
            <a:ext cx="85267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Self-Efficacy Theory </a:t>
            </a:r>
            <a:r>
              <a:rPr lang="en-US" sz="2400" dirty="0" smtClean="0"/>
              <a:t>to </a:t>
            </a:r>
            <a:r>
              <a:rPr lang="en-US" sz="2400" dirty="0"/>
              <a:t>promote adherence and symptom management. </a:t>
            </a:r>
            <a:endParaRPr lang="en-US" sz="2400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1600200" y="7856220"/>
            <a:ext cx="4953000" cy="527730"/>
          </a:xfrm>
          <a:prstGeom prst="rect">
            <a:avLst/>
          </a:prstGeom>
          <a:solidFill>
            <a:srgbClr val="3399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</a:rPr>
              <a:t>Conceptual Framework 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9079" y="13424121"/>
            <a:ext cx="769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N=80 </a:t>
            </a:r>
            <a:r>
              <a:rPr lang="en-US" sz="2400" dirty="0"/>
              <a:t>enrolled in</a:t>
            </a:r>
            <a:r>
              <a:rPr lang="en-US" sz="2400" b="1" dirty="0"/>
              <a:t> </a:t>
            </a:r>
            <a:r>
              <a:rPr lang="en-US" sz="2400" dirty="0"/>
              <a:t>a</a:t>
            </a:r>
            <a:r>
              <a:rPr lang="en-US" sz="2400" b="1" dirty="0"/>
              <a:t> </a:t>
            </a:r>
            <a:r>
              <a:rPr lang="en-US" sz="2400" dirty="0"/>
              <a:t>longitudinal </a:t>
            </a:r>
            <a:r>
              <a:rPr lang="en-US" sz="2400" dirty="0" smtClean="0"/>
              <a:t>RCT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2 </a:t>
            </a:r>
            <a:r>
              <a:rPr lang="en-US" sz="2400" dirty="0"/>
              <a:t>community cancer </a:t>
            </a:r>
            <a:r>
              <a:rPr lang="en-US" sz="2400" dirty="0" smtClean="0"/>
              <a:t>centers &amp; specialty </a:t>
            </a:r>
            <a:r>
              <a:rPr lang="en-US" sz="2400" dirty="0" smtClean="0"/>
              <a:t>pharmacy 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Data </a:t>
            </a:r>
            <a:r>
              <a:rPr lang="en-US" sz="2400" dirty="0" smtClean="0"/>
              <a:t>collected </a:t>
            </a:r>
            <a:r>
              <a:rPr lang="en-US" sz="2400" dirty="0"/>
              <a:t>weekly for </a:t>
            </a:r>
            <a:r>
              <a:rPr lang="en-US" sz="2400" dirty="0" smtClean="0"/>
              <a:t>10-weeks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Satisfaction </a:t>
            </a:r>
            <a:r>
              <a:rPr lang="en-US" sz="2400" dirty="0"/>
              <a:t>survey </a:t>
            </a:r>
            <a:r>
              <a:rPr lang="en-US" sz="2400" dirty="0" smtClean="0"/>
              <a:t>were conducted on text </a:t>
            </a:r>
            <a:r>
              <a:rPr lang="en-US" sz="2400" dirty="0"/>
              <a:t>group. 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1,359 </a:t>
            </a:r>
            <a:r>
              <a:rPr lang="en-US" sz="2400" dirty="0" smtClean="0"/>
              <a:t>TMs (intervention) sent timed </a:t>
            </a:r>
            <a:r>
              <a:rPr lang="en-US" sz="2400" dirty="0"/>
              <a:t>to </a:t>
            </a:r>
            <a:r>
              <a:rPr lang="en-US" sz="2400" dirty="0" smtClean="0"/>
              <a:t>medication </a:t>
            </a:r>
            <a:r>
              <a:rPr lang="en-US" sz="2400" dirty="0"/>
              <a:t>regimen </a:t>
            </a:r>
            <a:r>
              <a:rPr lang="en-US" sz="2400" dirty="0" smtClean="0"/>
              <a:t>and weekly for symptoms for 21-28 </a:t>
            </a:r>
            <a:r>
              <a:rPr lang="en-US" sz="2400" dirty="0"/>
              <a:t>days</a:t>
            </a:r>
            <a:r>
              <a:rPr lang="en-US" sz="2400" dirty="0" smtClean="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3411200" y="6019800"/>
            <a:ext cx="4343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200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4337" y="7737196"/>
            <a:ext cx="7434262" cy="53255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8763000" y="4876799"/>
            <a:ext cx="102870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Mean age 58.5 (SD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10.7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); 60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% female (n=48</a:t>
            </a:r>
            <a:r>
              <a:rPr 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); 83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% Caucasian (n=67)</a:t>
            </a:r>
            <a:endParaRPr lang="en-US" sz="2400" b="1" dirty="0" smtClean="0"/>
          </a:p>
          <a:p>
            <a:r>
              <a:rPr lang="en-US" sz="2400" b="1" dirty="0" smtClean="0"/>
              <a:t>Proof-of-Concept:</a:t>
            </a:r>
            <a:r>
              <a:rPr lang="en-US" sz="2400" dirty="0" smtClean="0"/>
              <a:t>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98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(n=39 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of 40) completed entire intervention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97</a:t>
            </a:r>
            <a:r>
              <a:rPr lang="en-US" sz="2400" dirty="0"/>
              <a:t>% (</a:t>
            </a:r>
            <a:r>
              <a:rPr lang="en-US" sz="2400" i="1" dirty="0"/>
              <a:t>n</a:t>
            </a:r>
            <a:r>
              <a:rPr lang="en-US" sz="2400" dirty="0"/>
              <a:t>=34) thought TMs were helpful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/>
              <a:t>97% (</a:t>
            </a:r>
            <a:r>
              <a:rPr lang="en-US" sz="2400" i="1" dirty="0"/>
              <a:t>n</a:t>
            </a:r>
            <a:r>
              <a:rPr lang="en-US" sz="2400" dirty="0"/>
              <a:t>=34) reported satisfaction with TMs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86</a:t>
            </a:r>
            <a:r>
              <a:rPr lang="en-US" sz="2400" dirty="0"/>
              <a:t>% (</a:t>
            </a:r>
            <a:r>
              <a:rPr lang="en-US" sz="2400" i="1" dirty="0"/>
              <a:t>n</a:t>
            </a:r>
            <a:r>
              <a:rPr lang="en-US" sz="2400" dirty="0"/>
              <a:t>=30) read the TMs all the </a:t>
            </a:r>
            <a:r>
              <a:rPr lang="en-US" sz="2400" dirty="0" smtClean="0"/>
              <a:t>time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US" sz="2400" dirty="0" smtClean="0"/>
              <a:t>57</a:t>
            </a:r>
            <a:r>
              <a:rPr lang="en-US" sz="2400" dirty="0"/>
              <a:t>% (83 of 145) of eligible consented </a:t>
            </a:r>
            <a:endParaRPr lang="en-US" sz="2400" dirty="0" smtClean="0"/>
          </a:p>
          <a:p>
            <a:r>
              <a:rPr lang="en-US" sz="2400" b="1" dirty="0" smtClean="0"/>
              <a:t>Preliminary Efficacy: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/>
              <a:t>Higher rates of adherence </a:t>
            </a:r>
            <a:r>
              <a:rPr lang="en-US" sz="2400" dirty="0"/>
              <a:t>(ES .62)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en-US" sz="2400" b="1" dirty="0" smtClean="0"/>
              <a:t>Fewer </a:t>
            </a:r>
            <a:r>
              <a:rPr lang="en-US" sz="2400" b="1" dirty="0"/>
              <a:t>symptoms </a:t>
            </a:r>
            <a:r>
              <a:rPr lang="en-US" sz="2400" dirty="0" smtClean="0"/>
              <a:t>(ES </a:t>
            </a:r>
            <a:r>
              <a:rPr lang="en-US" sz="2400" dirty="0"/>
              <a:t>.</a:t>
            </a:r>
            <a:r>
              <a:rPr lang="en-US" sz="2400" dirty="0" smtClean="0"/>
              <a:t>50; p</a:t>
            </a:r>
            <a:r>
              <a:rPr lang="en-US" sz="2400" dirty="0"/>
              <a:t>=.</a:t>
            </a:r>
            <a:r>
              <a:rPr lang="en-US" sz="2400" dirty="0" smtClean="0"/>
              <a:t>04)</a:t>
            </a:r>
          </a:p>
          <a:p>
            <a:endParaRPr lang="en-US" sz="2200" dirty="0"/>
          </a:p>
        </p:txBody>
      </p:sp>
      <p:sp>
        <p:nvSpPr>
          <p:cNvPr id="2048" name="TextBox 2047"/>
          <p:cNvSpPr txBox="1"/>
          <p:nvPr/>
        </p:nvSpPr>
        <p:spPr>
          <a:xfrm>
            <a:off x="19050000" y="5058217"/>
            <a:ext cx="78485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Proof-of-concept and preliminary efficacy </a:t>
            </a:r>
            <a:r>
              <a:rPr lang="en-US" sz="2400" dirty="0" smtClean="0"/>
              <a:t>of TMs </a:t>
            </a:r>
            <a:r>
              <a:rPr lang="en-US" sz="2400" dirty="0"/>
              <a:t>to promote symptom management and medication adherence for patients prescribed OAs was demonstrated. </a:t>
            </a: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Most </a:t>
            </a:r>
            <a:r>
              <a:rPr lang="en-US" sz="2400" dirty="0"/>
              <a:t>patients read the </a:t>
            </a:r>
            <a:r>
              <a:rPr lang="en-US" sz="2400" dirty="0" smtClean="0"/>
              <a:t>TMs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Most had high </a:t>
            </a:r>
            <a:r>
              <a:rPr lang="en-US" sz="2400" dirty="0"/>
              <a:t>satisfaction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19278600" y="14248241"/>
            <a:ext cx="78819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TMs shows promise for a engaging cancer patients to manage symptoms and OA adherence.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Additional </a:t>
            </a:r>
            <a:r>
              <a:rPr lang="en-US" sz="2400" dirty="0"/>
              <a:t>research is needed prior to use in practice.</a:t>
            </a:r>
            <a:endParaRPr lang="en-US" sz="2400" dirty="0" smtClean="0"/>
          </a:p>
        </p:txBody>
      </p:sp>
      <p:sp>
        <p:nvSpPr>
          <p:cNvPr id="21" name="Subtitle 1"/>
          <p:cNvSpPr txBox="1">
            <a:spLocks/>
          </p:cNvSpPr>
          <p:nvPr/>
        </p:nvSpPr>
        <p:spPr>
          <a:xfrm>
            <a:off x="182880" y="15802125"/>
            <a:ext cx="27384375" cy="488850"/>
          </a:xfrm>
          <a:prstGeom prst="rect">
            <a:avLst/>
          </a:prstGeom>
        </p:spPr>
        <p:txBody>
          <a:bodyPr lIns="250794" tIns="125397" rIns="250794" bIns="125397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8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53972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7700">
                <a:solidFill>
                  <a:schemeClr val="tx1"/>
                </a:solidFill>
                <a:latin typeface="+mn-lt"/>
              </a:defRPr>
            </a:lvl2pPr>
            <a:lvl3pPr marL="2507943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6600">
                <a:solidFill>
                  <a:schemeClr val="tx1"/>
                </a:solidFill>
                <a:latin typeface="+mn-lt"/>
              </a:defRPr>
            </a:lvl3pPr>
            <a:lvl4pPr marL="3761915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5500">
                <a:solidFill>
                  <a:schemeClr val="tx1"/>
                </a:solidFill>
                <a:latin typeface="+mn-lt"/>
              </a:defRPr>
            </a:lvl4pPr>
            <a:lvl5pPr marL="5015886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5500">
                <a:solidFill>
                  <a:schemeClr val="tx1"/>
                </a:solidFill>
                <a:latin typeface="+mn-lt"/>
              </a:defRPr>
            </a:lvl5pPr>
            <a:lvl6pPr marL="6269858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5500">
                <a:solidFill>
                  <a:schemeClr val="tx1"/>
                </a:solidFill>
                <a:latin typeface="+mn-lt"/>
              </a:defRPr>
            </a:lvl6pPr>
            <a:lvl7pPr marL="752383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5500">
                <a:solidFill>
                  <a:schemeClr val="tx1"/>
                </a:solidFill>
                <a:latin typeface="+mn-lt"/>
              </a:defRPr>
            </a:lvl7pPr>
            <a:lvl8pPr marL="8777801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5500">
                <a:solidFill>
                  <a:schemeClr val="tx1"/>
                </a:solidFill>
                <a:latin typeface="+mn-lt"/>
              </a:defRPr>
            </a:lvl8pPr>
            <a:lvl9pPr marL="10031773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5500">
                <a:solidFill>
                  <a:schemeClr val="tx1"/>
                </a:solidFill>
                <a:latin typeface="+mn-lt"/>
              </a:defRPr>
            </a:lvl9pPr>
          </a:lstStyle>
          <a:p>
            <a:pPr defTabSz="914400"/>
            <a:r>
              <a:rPr lang="en-US" sz="1400" b="1" dirty="0">
                <a:solidFill>
                  <a:schemeClr val="bg1"/>
                </a:solidFill>
              </a:rPr>
              <a:t>This research was supported by a grant entitled: </a:t>
            </a:r>
            <a:r>
              <a:rPr lang="en-US" sz="1400" b="1" i="1" dirty="0">
                <a:solidFill>
                  <a:schemeClr val="bg1"/>
                </a:solidFill>
              </a:rPr>
              <a:t>Text Messaging to Improve Symptom Management and Adherence to Oral Chemotherapy Agents</a:t>
            </a:r>
            <a:r>
              <a:rPr lang="en-US" sz="1400" b="1" dirty="0">
                <a:solidFill>
                  <a:schemeClr val="bg1"/>
                </a:solidFill>
              </a:rPr>
              <a:t> from the</a:t>
            </a:r>
            <a:r>
              <a:rPr lang="en-US" sz="1400" b="1" i="1" dirty="0">
                <a:solidFill>
                  <a:schemeClr val="bg1"/>
                </a:solidFill>
              </a:rPr>
              <a:t> </a:t>
            </a:r>
            <a:r>
              <a:rPr lang="en-US" sz="1400" b="1" dirty="0">
                <a:solidFill>
                  <a:schemeClr val="bg1"/>
                </a:solidFill>
              </a:rPr>
              <a:t>McKesson Foundation Inc., Mobilizing for Health Grant Program, in San Francisco, California</a:t>
            </a:r>
          </a:p>
          <a:p>
            <a:pPr defTabSz="914400"/>
            <a:r>
              <a:rPr lang="en-US" sz="1400" b="1" kern="0" baseline="30000" dirty="0" smtClean="0">
                <a:solidFill>
                  <a:schemeClr val="bg1"/>
                </a:solidFill>
                <a:latin typeface="Georgia" panose="02040502050405020303" pitchFamily="18" charset="0"/>
              </a:rPr>
              <a:t>1</a:t>
            </a:r>
            <a:r>
              <a:rPr lang="en-US" sz="1400" b="1" kern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College of Nursing; </a:t>
            </a:r>
            <a:r>
              <a:rPr lang="en-US" sz="1400" b="1" kern="0" baseline="30000" dirty="0" smtClean="0">
                <a:solidFill>
                  <a:schemeClr val="bg1"/>
                </a:solidFill>
                <a:latin typeface="Georgia" panose="02040502050405020303" pitchFamily="18" charset="0"/>
              </a:rPr>
              <a:t>2</a:t>
            </a:r>
            <a:r>
              <a:rPr lang="en-US" sz="1400" b="1" kern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Department of Family Medicine; </a:t>
            </a:r>
            <a:r>
              <a:rPr lang="en-US" sz="1400" b="1" kern="0" baseline="30000" dirty="0" smtClean="0">
                <a:solidFill>
                  <a:schemeClr val="bg1"/>
                </a:solidFill>
                <a:latin typeface="Georgia" panose="02040502050405020303" pitchFamily="18" charset="0"/>
              </a:rPr>
              <a:t>3</a:t>
            </a:r>
            <a:r>
              <a:rPr lang="en-US" sz="1400" b="1" kern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Department of Statistics and Probability; </a:t>
            </a:r>
            <a:r>
              <a:rPr lang="en-US" sz="1400" b="1" kern="0" baseline="30000" dirty="0" smtClean="0">
                <a:solidFill>
                  <a:schemeClr val="bg1"/>
                </a:solidFill>
                <a:latin typeface="Georgia" panose="02040502050405020303" pitchFamily="18" charset="0"/>
              </a:rPr>
              <a:t>4</a:t>
            </a:r>
            <a:r>
              <a:rPr lang="en-US" sz="1400" b="1" kern="0" dirty="0" smtClean="0">
                <a:solidFill>
                  <a:schemeClr val="bg1"/>
                </a:solidFill>
                <a:latin typeface="Georgia" panose="02040502050405020303" pitchFamily="18" charset="0"/>
              </a:rPr>
              <a:t>College of Communication Arts &amp; Sciences at Michigan State University</a:t>
            </a:r>
            <a:endParaRPr lang="en-US" sz="1400" b="1" kern="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294990"/>
              </p:ext>
            </p:extLst>
          </p:nvPr>
        </p:nvGraphicFramePr>
        <p:xfrm>
          <a:off x="8763000" y="9219969"/>
          <a:ext cx="10058400" cy="6228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1755"/>
                <a:gridCol w="1826895"/>
                <a:gridCol w="1565910"/>
                <a:gridCol w="1043940"/>
                <a:gridCol w="1739900"/>
              </a:tblGrid>
              <a:tr h="573194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Post-intervention Least Square (LS) Means of Outcomes &amp; Standard Errors (SE) Adjusted for Baseline Values (Except for MARS-M, self-reported Adherence, RDI)</a:t>
                      </a:r>
                      <a:endParaRPr lang="en-US" sz="1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06476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Factor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 Group (n=37)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 (n=31)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p-value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Effect Size</a:t>
                      </a:r>
                      <a:r>
                        <a:rPr lang="en-US" sz="1400" b="1" baseline="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(ES)</a:t>
                      </a:r>
                      <a:endParaRPr lang="en-US" sz="1400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4813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45970" algn="r"/>
                        </a:tabLs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Adherence: # weeks adherent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045970" algn="r"/>
                        </a:tabLs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RDI	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5.95 (0.45)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1.06 (0.14)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5.95 (0.46)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0.74 (0.15)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0.99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 0.13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0.62</a:t>
                      </a:r>
                      <a:r>
                        <a:rPr lang="en-US" sz="1400" b="1" i="1" baseline="30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c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327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Total # of symptoms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3.86 (0.50)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5.26 (0.46)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0.04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0.50</a:t>
                      </a:r>
                      <a:r>
                        <a:rPr lang="en-US" sz="1400" b="1" i="1" baseline="300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c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27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Summed symptom severity 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22.67 (3.00)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24.42 (2.56)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0.66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0.12</a:t>
                      </a:r>
                      <a:r>
                        <a:rPr lang="en-US" sz="1400" b="1" i="1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415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Summed symptom interference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17.14 (2.34)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18.80 (2.00)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0.59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0.14</a:t>
                      </a:r>
                      <a:r>
                        <a:rPr lang="en-US" sz="1400" b="1" i="1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13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PROMIS depression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44.69 (1.27)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44.90 (1.16)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0.90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0.03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128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PROMIS physical function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47.56 (1.21)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44.87 (1.09)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0.11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0.40</a:t>
                      </a:r>
                      <a:r>
                        <a:rPr lang="en-US" sz="1400" b="1" i="1" baseline="30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46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Cognitive function, effective action  subscale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49.81 (1.86)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51.46 (1.65) 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0.51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0.16</a:t>
                      </a:r>
                      <a:r>
                        <a:rPr lang="en-US" sz="1400" b="1" i="1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363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Cognitive </a:t>
                      </a:r>
                      <a:r>
                        <a:rPr lang="en-US" sz="1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function , attentional </a:t>
                      </a: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lapses subscale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23.63 (1.04)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24.04 (0.94)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0.77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0.07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141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Cognitive function, interpersonal effectiveness subscale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22.60 (0.80)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23.54 (0.72)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0.39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0.21</a:t>
                      </a:r>
                      <a:r>
                        <a:rPr lang="en-US" sz="1400" b="1" i="1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27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BMQ-specific 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26.31 (0.82)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26.62 (0.74)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0.78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0.07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656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MASES-R 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30.67 (0.30)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31.18 (0.27)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0.22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0.31</a:t>
                      </a:r>
                      <a:r>
                        <a:rPr lang="en-US" sz="1400" b="1" i="1" baseline="300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b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027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MARS-M (Not in baseline interview)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0.65 (0.21)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0.57 (0.19)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0.78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0.07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813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Medication Specific Social Support 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3.48 (0.42)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3.03 (0.38)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0.44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0.20</a:t>
                      </a:r>
                      <a:r>
                        <a:rPr lang="en-US" sz="1400" b="1" i="1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endParaRPr lang="en-US" sz="14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7" name="Picture 3" descr="C:\Users\spoelssa\AppData\Local\Microsoft\Windows\Temporary Internet Files\Content.IE5\9Z4GN7I6\jiterbug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9601200"/>
            <a:ext cx="2895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9813692" y="7506363"/>
            <a:ext cx="2328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CONSORT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9150379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9.0&quot;&gt;&lt;object type=&quot;1&quot; unique_id=&quot;10001&quot;&gt;&lt;object type=&quot;2&quot; unique_id=&quot;10002&quot;&gt;&lt;object type=&quot;3&quot; unique_id=&quot;10003&quot;&gt;&lt;property id=&quot;20148&quot; value=&quot;5&quot;/&gt;&lt;property id=&quot;20300&quot; value=&quot;Slide 1 - &amp;quot;Proof-of-Concept &amp;amp; Preliminary Efficacy of a SMS Text Message Intervention to Promote Symptom Management &amp;amp; Medicati&quot;/&gt;&lt;property id=&quot;20307&quot; value=&quot;269&quot;/&gt;&lt;/object&gt;&lt;/object&gt;&lt;object type=&quot;8&quot; unique_id=&quot;10006&quot;&gt;&lt;/object&gt;&lt;/object&gt;&lt;/database&gt;"/>
  <p:tag name="SECTOMILLISECCONVERTED" val="1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1209</TotalTime>
  <Words>666</Words>
  <Application>Microsoft Office PowerPoint</Application>
  <PresentationFormat>Custom</PresentationFormat>
  <Paragraphs>112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Proof-of-Concept &amp; Preliminary Efficacy of a SMS Text Message Intervention to Promote Symptom Management &amp; Medication Adherence for Patients Prescribed Oral Anti-Cancer Agents: An RCT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Carie</dc:creator>
  <cp:lastModifiedBy>Monica Schueller</cp:lastModifiedBy>
  <cp:revision>75</cp:revision>
  <dcterms:created xsi:type="dcterms:W3CDTF">2014-10-15T14:38:58Z</dcterms:created>
  <dcterms:modified xsi:type="dcterms:W3CDTF">2015-02-23T14:59:20Z</dcterms:modified>
</cp:coreProperties>
</file>