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94" r:id="rId3"/>
    <p:sldId id="257" r:id="rId4"/>
    <p:sldId id="259" r:id="rId5"/>
    <p:sldId id="260" r:id="rId6"/>
    <p:sldId id="277" r:id="rId7"/>
    <p:sldId id="275" r:id="rId8"/>
    <p:sldId id="262" r:id="rId9"/>
    <p:sldId id="278" r:id="rId10"/>
    <p:sldId id="279" r:id="rId11"/>
    <p:sldId id="280" r:id="rId12"/>
    <p:sldId id="281" r:id="rId13"/>
    <p:sldId id="295" r:id="rId14"/>
    <p:sldId id="296" r:id="rId15"/>
    <p:sldId id="284" r:id="rId16"/>
    <p:sldId id="285" r:id="rId17"/>
    <p:sldId id="287" r:id="rId18"/>
    <p:sldId id="302" r:id="rId19"/>
    <p:sldId id="298" r:id="rId20"/>
    <p:sldId id="291" r:id="rId21"/>
    <p:sldId id="290" r:id="rId22"/>
    <p:sldId id="289" r:id="rId23"/>
    <p:sldId id="299" r:id="rId24"/>
    <p:sldId id="293" r:id="rId25"/>
    <p:sldId id="264" r:id="rId26"/>
    <p:sldId id="265" r:id="rId27"/>
    <p:sldId id="266" r:id="rId28"/>
    <p:sldId id="301" r:id="rId29"/>
  </p:sldIdLst>
  <p:sldSz cx="9144000" cy="6858000" type="screen4x3"/>
  <p:notesSz cx="7010400" cy="9296400"/>
  <p:custDataLst>
    <p:tags r:id="rId3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ndra Spoelstra" initials="SS" lastIdx="2" clrIdx="0"/>
  <p:cmAuthor id="1" name="Tracy DeKoekkoek" initials="TD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53B"/>
    <a:srgbClr val="00703C"/>
    <a:srgbClr val="004F39"/>
    <a:srgbClr val="E66B5B"/>
    <a:srgbClr val="B4CD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31" autoAdjust="0"/>
  </p:normalViewPr>
  <p:slideViewPr>
    <p:cSldViewPr>
      <p:cViewPr>
        <p:scale>
          <a:sx n="76" d="100"/>
          <a:sy n="76" d="100"/>
        </p:scale>
        <p:origin x="-98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50DD0-F2D5-4B77-B426-711AAA417362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82B89-1D55-43B9-B8F8-281B7B7C1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02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D460CD4-87C7-194B-8F0F-373214CEAF0D}" type="datetimeFigureOut">
              <a:rPr lang="en-US" smtClean="0"/>
              <a:t>10/24/2014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3D2F51E-E9EF-1443-A893-313A8FFA1C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705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library.wiley.com/doi/10.1002/ejsp.674/abstract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beliefnet.com/Wellness/Articles/Birth-of-a-Habit.aspx#aThVk4VS2VWWhukr.99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2F51E-E9EF-1443-A893-313A8FFA1CD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301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I'm attaching a recent study that casts doubts over it as a general 'rule' and highlights the importance of contextualizing the 'habit' (e.g., by whom, where, what kind of behavior, etc.).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came across the referenced study (available on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http://onlinelibrary.wiley.com/doi/10.1002/ejsp.674/abstract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----------------------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this research suggests is that 21 days to form a habit is probably right, as long as all you want to do is drink a glass of water after breakfast. Anything harder is likely to take longer to become a really strong habit, and, in the case of some activities, much longer.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Maltz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his cheerleaders weren’t even close, and all those books promising habit change in only a few weeks are grossly optimistic. Of course, this study opens up a whole new set of questions. The participants were only trying to adopt new habits; what about our existing habits? How much better might they have done using tried and tested psychological techniques?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 more at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http://www.beliefnet.com/Wellness/Articles/Birth-of-a-Habit.aspx#aThVk4VS2VWWhukr.99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2F51E-E9EF-1443-A893-313A8FFA1CD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189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TMs: 160 characters; theory driven using motivation &amp; self-efficacy scripts</a:t>
            </a:r>
          </a:p>
          <a:p>
            <a:pPr lvl="1"/>
            <a:r>
              <a:rPr lang="en-US" sz="2000" dirty="0" smtClean="0"/>
              <a:t>- Test TM</a:t>
            </a:r>
          </a:p>
          <a:p>
            <a:pPr lvl="1"/>
            <a:r>
              <a:rPr lang="en-US" sz="2000" dirty="0" smtClean="0"/>
              <a:t>- Adherence TMs (8) rotated for  21—28 days; 2 TMs</a:t>
            </a:r>
            <a:r>
              <a:rPr lang="en-US" sz="2000" baseline="0" dirty="0" smtClean="0"/>
              <a:t> per category:</a:t>
            </a:r>
            <a:endParaRPr lang="en-US" sz="2000" dirty="0" smtClean="0"/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LcParenBoth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Reminder + Cue to Action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LcParenBoth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Reminder + Cue to Action + Benefits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LcParenBoth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Reminder + Cue to Action + Barriers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LcParenBoth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Reminder + Cue to Action + Benefits + Barriers</a:t>
            </a:r>
            <a:endParaRPr lang="en-US" sz="2000" dirty="0" smtClean="0"/>
          </a:p>
          <a:p>
            <a:pPr lvl="1"/>
            <a:r>
              <a:rPr lang="en-US" sz="2000" dirty="0" smtClean="0"/>
              <a:t>- Symptom management TM</a:t>
            </a:r>
            <a:r>
              <a:rPr lang="en-US" sz="2000" baseline="0" dirty="0" smtClean="0"/>
              <a:t> (1)</a:t>
            </a:r>
            <a:r>
              <a:rPr lang="en-US" sz="2000" dirty="0" smtClean="0"/>
              <a:t> sent weekly</a:t>
            </a:r>
          </a:p>
          <a:p>
            <a:pPr lvl="1"/>
            <a:r>
              <a:rPr lang="en-US" sz="2000" dirty="0" smtClean="0"/>
              <a:t>- TM to request additional week &amp; confirmation TM </a:t>
            </a:r>
          </a:p>
          <a:p>
            <a:pPr marL="457200" lvl="1" indent="0">
              <a:buFontTx/>
              <a:buNone/>
            </a:pPr>
            <a:r>
              <a:rPr lang="en-US" sz="2000" dirty="0" smtClean="0"/>
              <a:t>- End of the study TM</a:t>
            </a:r>
          </a:p>
          <a:p>
            <a:pPr marL="457200" lvl="1" indent="0">
              <a:buFontTx/>
              <a:buNone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 this balanced messaging plan, no single factor (e.g. Benefits) was favored in the intervention’s messaging plan, as there is no prior evidence to suggest otherwise.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2F51E-E9EF-1443-A893-313A8FFA1CD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85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2F51E-E9EF-1443-A893-313A8FFA1CD8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03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99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1438"/>
            <a:ext cx="8229600" cy="7921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09800"/>
            <a:ext cx="8229600" cy="3916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7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45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4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7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371600"/>
            <a:ext cx="8229600" cy="990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Headline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84438"/>
            <a:ext cx="8229600" cy="36877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Bullet Here</a:t>
            </a:r>
          </a:p>
          <a:p>
            <a:pPr lvl="1"/>
            <a:r>
              <a:rPr lang="en-US" dirty="0" smtClean="0"/>
              <a:t>Bullet Here</a:t>
            </a:r>
          </a:p>
          <a:p>
            <a:pPr lvl="1"/>
            <a:r>
              <a:rPr lang="en-US" dirty="0" smtClean="0"/>
              <a:t>Bullet Here</a:t>
            </a:r>
          </a:p>
          <a:p>
            <a:pPr lvl="1"/>
            <a:r>
              <a:rPr lang="en-US" dirty="0" smtClean="0"/>
              <a:t>Bullet Here</a:t>
            </a:r>
          </a:p>
          <a:p>
            <a:pPr lvl="1"/>
            <a:r>
              <a:rPr lang="en-US" dirty="0" smtClean="0"/>
              <a:t>Bullet Here</a:t>
            </a:r>
          </a:p>
        </p:txBody>
      </p:sp>
    </p:spTree>
    <p:extLst>
      <p:ext uri="{BB962C8B-B14F-4D97-AF65-F5344CB8AC3E}">
        <p14:creationId xmlns:p14="http://schemas.microsoft.com/office/powerpoint/2010/main" val="2828760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9837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562"/>
            <a:ext cx="8229600" cy="7318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120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1438"/>
            <a:ext cx="8229600" cy="7921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799"/>
            <a:ext cx="4040188" cy="5334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743200"/>
            <a:ext cx="4040188" cy="3382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209799"/>
            <a:ext cx="4041775" cy="5334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43200"/>
            <a:ext cx="4041775" cy="3382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42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1438"/>
            <a:ext cx="8229600" cy="7921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70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26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3008313" cy="6858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57400"/>
            <a:ext cx="3008313" cy="4068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5412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71599"/>
            <a:ext cx="5486400" cy="3355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55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7"/>
          <p:cNvSpPr>
            <a:spLocks noChangeArrowheads="1"/>
          </p:cNvSpPr>
          <p:nvPr userDrawn="1"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184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14"/>
          <p:cNvGrpSpPr>
            <a:grpSpLocks noChangeAspect="1"/>
          </p:cNvGrpSpPr>
          <p:nvPr userDrawn="1"/>
        </p:nvGrpSpPr>
        <p:grpSpPr bwMode="auto">
          <a:xfrm>
            <a:off x="6248400" y="-685800"/>
            <a:ext cx="2722563" cy="2722563"/>
            <a:chOff x="2021" y="1304"/>
            <a:chExt cx="1715" cy="1715"/>
          </a:xfrm>
          <a:solidFill>
            <a:schemeClr val="bg1"/>
          </a:solidFill>
        </p:grpSpPr>
        <p:sp>
          <p:nvSpPr>
            <p:cNvPr id="1040" name="Freeform 16"/>
            <p:cNvSpPr>
              <a:spLocks noEditPoints="1"/>
            </p:cNvSpPr>
            <p:nvPr/>
          </p:nvSpPr>
          <p:spPr bwMode="auto">
            <a:xfrm>
              <a:off x="2071" y="1354"/>
              <a:ext cx="1615" cy="1615"/>
            </a:xfrm>
            <a:custGeom>
              <a:avLst/>
              <a:gdLst/>
              <a:ahLst/>
              <a:cxnLst>
                <a:cxn ang="0">
                  <a:pos x="854" y="1550"/>
                </a:cxn>
                <a:cxn ang="0">
                  <a:pos x="893" y="1547"/>
                </a:cxn>
                <a:cxn ang="0">
                  <a:pos x="932" y="1541"/>
                </a:cxn>
                <a:cxn ang="0">
                  <a:pos x="970" y="1534"/>
                </a:cxn>
                <a:cxn ang="0">
                  <a:pos x="607" y="1525"/>
                </a:cxn>
                <a:cxn ang="0">
                  <a:pos x="585" y="1518"/>
                </a:cxn>
                <a:cxn ang="0">
                  <a:pos x="540" y="1503"/>
                </a:cxn>
                <a:cxn ang="0">
                  <a:pos x="1143" y="1542"/>
                </a:cxn>
                <a:cxn ang="0">
                  <a:pos x="477" y="1475"/>
                </a:cxn>
                <a:cxn ang="0">
                  <a:pos x="411" y="1511"/>
                </a:cxn>
                <a:cxn ang="0">
                  <a:pos x="374" y="1489"/>
                </a:cxn>
                <a:cxn ang="0">
                  <a:pos x="339" y="1466"/>
                </a:cxn>
                <a:cxn ang="0">
                  <a:pos x="346" y="1391"/>
                </a:cxn>
                <a:cxn ang="0">
                  <a:pos x="310" y="1361"/>
                </a:cxn>
                <a:cxn ang="0">
                  <a:pos x="287" y="1339"/>
                </a:cxn>
                <a:cxn ang="0">
                  <a:pos x="255" y="1305"/>
                </a:cxn>
                <a:cxn ang="0">
                  <a:pos x="224" y="1270"/>
                </a:cxn>
                <a:cxn ang="0">
                  <a:pos x="1414" y="1239"/>
                </a:cxn>
                <a:cxn ang="0">
                  <a:pos x="179" y="1206"/>
                </a:cxn>
                <a:cxn ang="0">
                  <a:pos x="159" y="1173"/>
                </a:cxn>
                <a:cxn ang="0">
                  <a:pos x="148" y="1153"/>
                </a:cxn>
                <a:cxn ang="0">
                  <a:pos x="73" y="1144"/>
                </a:cxn>
                <a:cxn ang="0">
                  <a:pos x="116" y="1082"/>
                </a:cxn>
                <a:cxn ang="0">
                  <a:pos x="102" y="1045"/>
                </a:cxn>
                <a:cxn ang="0">
                  <a:pos x="30" y="1024"/>
                </a:cxn>
                <a:cxn ang="0">
                  <a:pos x="16" y="968"/>
                </a:cxn>
                <a:cxn ang="0">
                  <a:pos x="11" y="942"/>
                </a:cxn>
                <a:cxn ang="0">
                  <a:pos x="4" y="884"/>
                </a:cxn>
                <a:cxn ang="0">
                  <a:pos x="2" y="858"/>
                </a:cxn>
                <a:cxn ang="0">
                  <a:pos x="64" y="800"/>
                </a:cxn>
                <a:cxn ang="0">
                  <a:pos x="65" y="761"/>
                </a:cxn>
                <a:cxn ang="0">
                  <a:pos x="68" y="722"/>
                </a:cxn>
                <a:cxn ang="0">
                  <a:pos x="74" y="683"/>
                </a:cxn>
                <a:cxn ang="0">
                  <a:pos x="81" y="645"/>
                </a:cxn>
                <a:cxn ang="0">
                  <a:pos x="86" y="623"/>
                </a:cxn>
                <a:cxn ang="0">
                  <a:pos x="97" y="585"/>
                </a:cxn>
                <a:cxn ang="0">
                  <a:pos x="112" y="541"/>
                </a:cxn>
                <a:cxn ang="0">
                  <a:pos x="124" y="512"/>
                </a:cxn>
                <a:cxn ang="0">
                  <a:pos x="84" y="448"/>
                </a:cxn>
                <a:cxn ang="0">
                  <a:pos x="112" y="397"/>
                </a:cxn>
                <a:cxn ang="0">
                  <a:pos x="126" y="374"/>
                </a:cxn>
                <a:cxn ang="0">
                  <a:pos x="149" y="340"/>
                </a:cxn>
                <a:cxn ang="0">
                  <a:pos x="224" y="346"/>
                </a:cxn>
                <a:cxn ang="0">
                  <a:pos x="255" y="309"/>
                </a:cxn>
                <a:cxn ang="0">
                  <a:pos x="276" y="287"/>
                </a:cxn>
                <a:cxn ang="0">
                  <a:pos x="310" y="255"/>
                </a:cxn>
                <a:cxn ang="0">
                  <a:pos x="346" y="225"/>
                </a:cxn>
                <a:cxn ang="0">
                  <a:pos x="339" y="150"/>
                </a:cxn>
                <a:cxn ang="0">
                  <a:pos x="1241" y="126"/>
                </a:cxn>
                <a:cxn ang="0">
                  <a:pos x="411" y="104"/>
                </a:cxn>
                <a:cxn ang="0">
                  <a:pos x="477" y="141"/>
                </a:cxn>
                <a:cxn ang="0">
                  <a:pos x="498" y="131"/>
                </a:cxn>
                <a:cxn ang="0">
                  <a:pos x="540" y="113"/>
                </a:cxn>
                <a:cxn ang="0">
                  <a:pos x="585" y="97"/>
                </a:cxn>
                <a:cxn ang="0">
                  <a:pos x="607" y="91"/>
                </a:cxn>
                <a:cxn ang="0">
                  <a:pos x="632" y="19"/>
                </a:cxn>
                <a:cxn ang="0">
                  <a:pos x="683" y="74"/>
                </a:cxn>
                <a:cxn ang="0">
                  <a:pos x="715" y="5"/>
                </a:cxn>
                <a:cxn ang="0">
                  <a:pos x="761" y="65"/>
                </a:cxn>
              </a:cxnLst>
              <a:rect l="0" t="0" r="r" b="b"/>
              <a:pathLst>
                <a:path w="1615" h="1615">
                  <a:moveTo>
                    <a:pt x="800" y="1552"/>
                  </a:moveTo>
                  <a:lnTo>
                    <a:pt x="815" y="1552"/>
                  </a:lnTo>
                  <a:lnTo>
                    <a:pt x="815" y="1615"/>
                  </a:lnTo>
                  <a:lnTo>
                    <a:pt x="800" y="1615"/>
                  </a:lnTo>
                  <a:lnTo>
                    <a:pt x="800" y="1552"/>
                  </a:lnTo>
                  <a:close/>
                  <a:moveTo>
                    <a:pt x="854" y="1550"/>
                  </a:moveTo>
                  <a:lnTo>
                    <a:pt x="858" y="1614"/>
                  </a:lnTo>
                  <a:lnTo>
                    <a:pt x="842" y="1614"/>
                  </a:lnTo>
                  <a:lnTo>
                    <a:pt x="838" y="1551"/>
                  </a:lnTo>
                  <a:lnTo>
                    <a:pt x="847" y="1551"/>
                  </a:lnTo>
                  <a:lnTo>
                    <a:pt x="854" y="1550"/>
                  </a:lnTo>
                  <a:close/>
                  <a:moveTo>
                    <a:pt x="761" y="1550"/>
                  </a:moveTo>
                  <a:lnTo>
                    <a:pt x="769" y="1551"/>
                  </a:lnTo>
                  <a:lnTo>
                    <a:pt x="777" y="1551"/>
                  </a:lnTo>
                  <a:lnTo>
                    <a:pt x="773" y="1614"/>
                  </a:lnTo>
                  <a:lnTo>
                    <a:pt x="758" y="1614"/>
                  </a:lnTo>
                  <a:lnTo>
                    <a:pt x="761" y="1550"/>
                  </a:lnTo>
                  <a:close/>
                  <a:moveTo>
                    <a:pt x="893" y="1547"/>
                  </a:moveTo>
                  <a:lnTo>
                    <a:pt x="900" y="1610"/>
                  </a:lnTo>
                  <a:lnTo>
                    <a:pt x="884" y="1612"/>
                  </a:lnTo>
                  <a:lnTo>
                    <a:pt x="877" y="1549"/>
                  </a:lnTo>
                  <a:lnTo>
                    <a:pt x="893" y="1547"/>
                  </a:lnTo>
                  <a:close/>
                  <a:moveTo>
                    <a:pt x="722" y="1547"/>
                  </a:moveTo>
                  <a:lnTo>
                    <a:pt x="738" y="1549"/>
                  </a:lnTo>
                  <a:lnTo>
                    <a:pt x="731" y="1612"/>
                  </a:lnTo>
                  <a:lnTo>
                    <a:pt x="715" y="1610"/>
                  </a:lnTo>
                  <a:lnTo>
                    <a:pt x="722" y="1547"/>
                  </a:lnTo>
                  <a:close/>
                  <a:moveTo>
                    <a:pt x="932" y="1541"/>
                  </a:moveTo>
                  <a:lnTo>
                    <a:pt x="942" y="1604"/>
                  </a:lnTo>
                  <a:lnTo>
                    <a:pt x="926" y="1606"/>
                  </a:lnTo>
                  <a:lnTo>
                    <a:pt x="916" y="1544"/>
                  </a:lnTo>
                  <a:lnTo>
                    <a:pt x="924" y="1543"/>
                  </a:lnTo>
                  <a:lnTo>
                    <a:pt x="932" y="1541"/>
                  </a:lnTo>
                  <a:close/>
                  <a:moveTo>
                    <a:pt x="683" y="1541"/>
                  </a:moveTo>
                  <a:lnTo>
                    <a:pt x="691" y="1543"/>
                  </a:lnTo>
                  <a:lnTo>
                    <a:pt x="699" y="1544"/>
                  </a:lnTo>
                  <a:lnTo>
                    <a:pt x="689" y="1606"/>
                  </a:lnTo>
                  <a:lnTo>
                    <a:pt x="673" y="1604"/>
                  </a:lnTo>
                  <a:lnTo>
                    <a:pt x="683" y="1541"/>
                  </a:lnTo>
                  <a:close/>
                  <a:moveTo>
                    <a:pt x="970" y="1534"/>
                  </a:moveTo>
                  <a:lnTo>
                    <a:pt x="984" y="1596"/>
                  </a:lnTo>
                  <a:lnTo>
                    <a:pt x="967" y="1599"/>
                  </a:lnTo>
                  <a:lnTo>
                    <a:pt x="954" y="1538"/>
                  </a:lnTo>
                  <a:lnTo>
                    <a:pt x="970" y="1534"/>
                  </a:lnTo>
                  <a:close/>
                  <a:moveTo>
                    <a:pt x="645" y="1534"/>
                  </a:moveTo>
                  <a:lnTo>
                    <a:pt x="661" y="1538"/>
                  </a:lnTo>
                  <a:lnTo>
                    <a:pt x="648" y="1599"/>
                  </a:lnTo>
                  <a:lnTo>
                    <a:pt x="632" y="1596"/>
                  </a:lnTo>
                  <a:lnTo>
                    <a:pt x="645" y="1534"/>
                  </a:lnTo>
                  <a:close/>
                  <a:moveTo>
                    <a:pt x="1008" y="1525"/>
                  </a:moveTo>
                  <a:lnTo>
                    <a:pt x="1024" y="1586"/>
                  </a:lnTo>
                  <a:lnTo>
                    <a:pt x="1009" y="1590"/>
                  </a:lnTo>
                  <a:lnTo>
                    <a:pt x="992" y="1529"/>
                  </a:lnTo>
                  <a:lnTo>
                    <a:pt x="1008" y="1525"/>
                  </a:lnTo>
                  <a:close/>
                  <a:moveTo>
                    <a:pt x="607" y="1525"/>
                  </a:moveTo>
                  <a:lnTo>
                    <a:pt x="623" y="1529"/>
                  </a:lnTo>
                  <a:lnTo>
                    <a:pt x="607" y="1590"/>
                  </a:lnTo>
                  <a:lnTo>
                    <a:pt x="591" y="1586"/>
                  </a:lnTo>
                  <a:lnTo>
                    <a:pt x="607" y="1525"/>
                  </a:lnTo>
                  <a:close/>
                  <a:moveTo>
                    <a:pt x="1045" y="1513"/>
                  </a:moveTo>
                  <a:lnTo>
                    <a:pt x="1065" y="1573"/>
                  </a:lnTo>
                  <a:lnTo>
                    <a:pt x="1050" y="1578"/>
                  </a:lnTo>
                  <a:lnTo>
                    <a:pt x="1030" y="1518"/>
                  </a:lnTo>
                  <a:lnTo>
                    <a:pt x="1045" y="1513"/>
                  </a:lnTo>
                  <a:close/>
                  <a:moveTo>
                    <a:pt x="570" y="1513"/>
                  </a:moveTo>
                  <a:lnTo>
                    <a:pt x="585" y="1518"/>
                  </a:lnTo>
                  <a:lnTo>
                    <a:pt x="565" y="1578"/>
                  </a:lnTo>
                  <a:lnTo>
                    <a:pt x="550" y="1573"/>
                  </a:lnTo>
                  <a:lnTo>
                    <a:pt x="570" y="1513"/>
                  </a:lnTo>
                  <a:close/>
                  <a:moveTo>
                    <a:pt x="1082" y="1500"/>
                  </a:moveTo>
                  <a:lnTo>
                    <a:pt x="1104" y="1559"/>
                  </a:lnTo>
                  <a:lnTo>
                    <a:pt x="1089" y="1564"/>
                  </a:lnTo>
                  <a:lnTo>
                    <a:pt x="1067" y="1505"/>
                  </a:lnTo>
                  <a:lnTo>
                    <a:pt x="1075" y="1503"/>
                  </a:lnTo>
                  <a:lnTo>
                    <a:pt x="1082" y="1500"/>
                  </a:lnTo>
                  <a:close/>
                  <a:moveTo>
                    <a:pt x="533" y="1500"/>
                  </a:moveTo>
                  <a:lnTo>
                    <a:pt x="540" y="1503"/>
                  </a:lnTo>
                  <a:lnTo>
                    <a:pt x="548" y="1505"/>
                  </a:lnTo>
                  <a:lnTo>
                    <a:pt x="526" y="1564"/>
                  </a:lnTo>
                  <a:lnTo>
                    <a:pt x="511" y="1559"/>
                  </a:lnTo>
                  <a:lnTo>
                    <a:pt x="533" y="1500"/>
                  </a:lnTo>
                  <a:close/>
                  <a:moveTo>
                    <a:pt x="498" y="1485"/>
                  </a:moveTo>
                  <a:lnTo>
                    <a:pt x="512" y="1491"/>
                  </a:lnTo>
                  <a:lnTo>
                    <a:pt x="486" y="1549"/>
                  </a:lnTo>
                  <a:lnTo>
                    <a:pt x="472" y="1542"/>
                  </a:lnTo>
                  <a:lnTo>
                    <a:pt x="498" y="1485"/>
                  </a:lnTo>
                  <a:close/>
                  <a:moveTo>
                    <a:pt x="1118" y="1484"/>
                  </a:moveTo>
                  <a:lnTo>
                    <a:pt x="1143" y="1542"/>
                  </a:lnTo>
                  <a:lnTo>
                    <a:pt x="1129" y="1549"/>
                  </a:lnTo>
                  <a:lnTo>
                    <a:pt x="1103" y="1491"/>
                  </a:lnTo>
                  <a:lnTo>
                    <a:pt x="1111" y="1488"/>
                  </a:lnTo>
                  <a:lnTo>
                    <a:pt x="1118" y="1484"/>
                  </a:lnTo>
                  <a:close/>
                  <a:moveTo>
                    <a:pt x="1153" y="1467"/>
                  </a:moveTo>
                  <a:lnTo>
                    <a:pt x="1181" y="1524"/>
                  </a:lnTo>
                  <a:lnTo>
                    <a:pt x="1167" y="1531"/>
                  </a:lnTo>
                  <a:lnTo>
                    <a:pt x="1138" y="1475"/>
                  </a:lnTo>
                  <a:lnTo>
                    <a:pt x="1153" y="1467"/>
                  </a:lnTo>
                  <a:close/>
                  <a:moveTo>
                    <a:pt x="462" y="1467"/>
                  </a:moveTo>
                  <a:lnTo>
                    <a:pt x="477" y="1475"/>
                  </a:lnTo>
                  <a:lnTo>
                    <a:pt x="448" y="1531"/>
                  </a:lnTo>
                  <a:lnTo>
                    <a:pt x="434" y="1524"/>
                  </a:lnTo>
                  <a:lnTo>
                    <a:pt x="462" y="1467"/>
                  </a:lnTo>
                  <a:close/>
                  <a:moveTo>
                    <a:pt x="1187" y="1448"/>
                  </a:moveTo>
                  <a:lnTo>
                    <a:pt x="1218" y="1503"/>
                  </a:lnTo>
                  <a:lnTo>
                    <a:pt x="1204" y="1511"/>
                  </a:lnTo>
                  <a:lnTo>
                    <a:pt x="1173" y="1456"/>
                  </a:lnTo>
                  <a:lnTo>
                    <a:pt x="1187" y="1448"/>
                  </a:lnTo>
                  <a:close/>
                  <a:moveTo>
                    <a:pt x="429" y="1448"/>
                  </a:moveTo>
                  <a:lnTo>
                    <a:pt x="443" y="1456"/>
                  </a:lnTo>
                  <a:lnTo>
                    <a:pt x="411" y="1511"/>
                  </a:lnTo>
                  <a:lnTo>
                    <a:pt x="397" y="1503"/>
                  </a:lnTo>
                  <a:lnTo>
                    <a:pt x="429" y="1448"/>
                  </a:lnTo>
                  <a:close/>
                  <a:moveTo>
                    <a:pt x="1219" y="1427"/>
                  </a:moveTo>
                  <a:lnTo>
                    <a:pt x="1254" y="1480"/>
                  </a:lnTo>
                  <a:lnTo>
                    <a:pt x="1241" y="1489"/>
                  </a:lnTo>
                  <a:lnTo>
                    <a:pt x="1206" y="1436"/>
                  </a:lnTo>
                  <a:lnTo>
                    <a:pt x="1213" y="1432"/>
                  </a:lnTo>
                  <a:lnTo>
                    <a:pt x="1219" y="1427"/>
                  </a:lnTo>
                  <a:close/>
                  <a:moveTo>
                    <a:pt x="396" y="1427"/>
                  </a:moveTo>
                  <a:lnTo>
                    <a:pt x="409" y="1436"/>
                  </a:lnTo>
                  <a:lnTo>
                    <a:pt x="374" y="1489"/>
                  </a:lnTo>
                  <a:lnTo>
                    <a:pt x="361" y="1480"/>
                  </a:lnTo>
                  <a:lnTo>
                    <a:pt x="396" y="1427"/>
                  </a:lnTo>
                  <a:close/>
                  <a:moveTo>
                    <a:pt x="1252" y="1405"/>
                  </a:moveTo>
                  <a:lnTo>
                    <a:pt x="1289" y="1456"/>
                  </a:lnTo>
                  <a:lnTo>
                    <a:pt x="1276" y="1466"/>
                  </a:lnTo>
                  <a:lnTo>
                    <a:pt x="1239" y="1414"/>
                  </a:lnTo>
                  <a:lnTo>
                    <a:pt x="1252" y="1405"/>
                  </a:lnTo>
                  <a:close/>
                  <a:moveTo>
                    <a:pt x="363" y="1405"/>
                  </a:moveTo>
                  <a:lnTo>
                    <a:pt x="370" y="1410"/>
                  </a:lnTo>
                  <a:lnTo>
                    <a:pt x="376" y="1414"/>
                  </a:lnTo>
                  <a:lnTo>
                    <a:pt x="339" y="1466"/>
                  </a:lnTo>
                  <a:lnTo>
                    <a:pt x="326" y="1456"/>
                  </a:lnTo>
                  <a:lnTo>
                    <a:pt x="363" y="1405"/>
                  </a:lnTo>
                  <a:close/>
                  <a:moveTo>
                    <a:pt x="1282" y="1381"/>
                  </a:moveTo>
                  <a:lnTo>
                    <a:pt x="1322" y="1430"/>
                  </a:lnTo>
                  <a:lnTo>
                    <a:pt x="1309" y="1440"/>
                  </a:lnTo>
                  <a:lnTo>
                    <a:pt x="1269" y="1391"/>
                  </a:lnTo>
                  <a:lnTo>
                    <a:pt x="1276" y="1386"/>
                  </a:lnTo>
                  <a:lnTo>
                    <a:pt x="1282" y="1381"/>
                  </a:lnTo>
                  <a:close/>
                  <a:moveTo>
                    <a:pt x="333" y="1381"/>
                  </a:moveTo>
                  <a:lnTo>
                    <a:pt x="339" y="1386"/>
                  </a:lnTo>
                  <a:lnTo>
                    <a:pt x="346" y="1391"/>
                  </a:lnTo>
                  <a:lnTo>
                    <a:pt x="306" y="1440"/>
                  </a:lnTo>
                  <a:lnTo>
                    <a:pt x="293" y="1430"/>
                  </a:lnTo>
                  <a:lnTo>
                    <a:pt x="333" y="1381"/>
                  </a:lnTo>
                  <a:close/>
                  <a:moveTo>
                    <a:pt x="1312" y="1355"/>
                  </a:moveTo>
                  <a:lnTo>
                    <a:pt x="1354" y="1402"/>
                  </a:lnTo>
                  <a:lnTo>
                    <a:pt x="1342" y="1413"/>
                  </a:lnTo>
                  <a:lnTo>
                    <a:pt x="1300" y="1366"/>
                  </a:lnTo>
                  <a:lnTo>
                    <a:pt x="1306" y="1361"/>
                  </a:lnTo>
                  <a:lnTo>
                    <a:pt x="1312" y="1355"/>
                  </a:lnTo>
                  <a:close/>
                  <a:moveTo>
                    <a:pt x="304" y="1355"/>
                  </a:moveTo>
                  <a:lnTo>
                    <a:pt x="310" y="1361"/>
                  </a:lnTo>
                  <a:lnTo>
                    <a:pt x="316" y="1366"/>
                  </a:lnTo>
                  <a:lnTo>
                    <a:pt x="273" y="1413"/>
                  </a:lnTo>
                  <a:lnTo>
                    <a:pt x="261" y="1402"/>
                  </a:lnTo>
                  <a:lnTo>
                    <a:pt x="304" y="1355"/>
                  </a:lnTo>
                  <a:close/>
                  <a:moveTo>
                    <a:pt x="1340" y="1328"/>
                  </a:moveTo>
                  <a:lnTo>
                    <a:pt x="1384" y="1373"/>
                  </a:lnTo>
                  <a:lnTo>
                    <a:pt x="1373" y="1384"/>
                  </a:lnTo>
                  <a:lnTo>
                    <a:pt x="1328" y="1339"/>
                  </a:lnTo>
                  <a:lnTo>
                    <a:pt x="1340" y="1328"/>
                  </a:lnTo>
                  <a:close/>
                  <a:moveTo>
                    <a:pt x="276" y="1328"/>
                  </a:moveTo>
                  <a:lnTo>
                    <a:pt x="287" y="1339"/>
                  </a:lnTo>
                  <a:lnTo>
                    <a:pt x="242" y="1384"/>
                  </a:lnTo>
                  <a:lnTo>
                    <a:pt x="231" y="1373"/>
                  </a:lnTo>
                  <a:lnTo>
                    <a:pt x="276" y="1328"/>
                  </a:lnTo>
                  <a:close/>
                  <a:moveTo>
                    <a:pt x="1366" y="1300"/>
                  </a:moveTo>
                  <a:lnTo>
                    <a:pt x="1413" y="1342"/>
                  </a:lnTo>
                  <a:lnTo>
                    <a:pt x="1402" y="1354"/>
                  </a:lnTo>
                  <a:lnTo>
                    <a:pt x="1355" y="1312"/>
                  </a:lnTo>
                  <a:lnTo>
                    <a:pt x="1361" y="1305"/>
                  </a:lnTo>
                  <a:lnTo>
                    <a:pt x="1366" y="1300"/>
                  </a:lnTo>
                  <a:close/>
                  <a:moveTo>
                    <a:pt x="249" y="1300"/>
                  </a:moveTo>
                  <a:lnTo>
                    <a:pt x="255" y="1305"/>
                  </a:lnTo>
                  <a:lnTo>
                    <a:pt x="260" y="1312"/>
                  </a:lnTo>
                  <a:lnTo>
                    <a:pt x="213" y="1354"/>
                  </a:lnTo>
                  <a:lnTo>
                    <a:pt x="202" y="1342"/>
                  </a:lnTo>
                  <a:lnTo>
                    <a:pt x="249" y="1300"/>
                  </a:lnTo>
                  <a:close/>
                  <a:moveTo>
                    <a:pt x="1391" y="1270"/>
                  </a:moveTo>
                  <a:lnTo>
                    <a:pt x="1440" y="1310"/>
                  </a:lnTo>
                  <a:lnTo>
                    <a:pt x="1430" y="1322"/>
                  </a:lnTo>
                  <a:lnTo>
                    <a:pt x="1381" y="1282"/>
                  </a:lnTo>
                  <a:lnTo>
                    <a:pt x="1386" y="1276"/>
                  </a:lnTo>
                  <a:lnTo>
                    <a:pt x="1391" y="1270"/>
                  </a:lnTo>
                  <a:close/>
                  <a:moveTo>
                    <a:pt x="224" y="1270"/>
                  </a:moveTo>
                  <a:lnTo>
                    <a:pt x="229" y="1276"/>
                  </a:lnTo>
                  <a:lnTo>
                    <a:pt x="234" y="1282"/>
                  </a:lnTo>
                  <a:lnTo>
                    <a:pt x="185" y="1322"/>
                  </a:lnTo>
                  <a:lnTo>
                    <a:pt x="175" y="1310"/>
                  </a:lnTo>
                  <a:lnTo>
                    <a:pt x="224" y="1270"/>
                  </a:lnTo>
                  <a:close/>
                  <a:moveTo>
                    <a:pt x="1414" y="1239"/>
                  </a:moveTo>
                  <a:lnTo>
                    <a:pt x="1466" y="1276"/>
                  </a:lnTo>
                  <a:lnTo>
                    <a:pt x="1456" y="1289"/>
                  </a:lnTo>
                  <a:lnTo>
                    <a:pt x="1405" y="1252"/>
                  </a:lnTo>
                  <a:lnTo>
                    <a:pt x="1409" y="1245"/>
                  </a:lnTo>
                  <a:lnTo>
                    <a:pt x="1414" y="1239"/>
                  </a:lnTo>
                  <a:close/>
                  <a:moveTo>
                    <a:pt x="201" y="1239"/>
                  </a:moveTo>
                  <a:lnTo>
                    <a:pt x="210" y="1252"/>
                  </a:lnTo>
                  <a:lnTo>
                    <a:pt x="159" y="1289"/>
                  </a:lnTo>
                  <a:lnTo>
                    <a:pt x="149" y="1276"/>
                  </a:lnTo>
                  <a:lnTo>
                    <a:pt x="201" y="1239"/>
                  </a:lnTo>
                  <a:close/>
                  <a:moveTo>
                    <a:pt x="1436" y="1206"/>
                  </a:moveTo>
                  <a:lnTo>
                    <a:pt x="1489" y="1241"/>
                  </a:lnTo>
                  <a:lnTo>
                    <a:pt x="1480" y="1254"/>
                  </a:lnTo>
                  <a:lnTo>
                    <a:pt x="1427" y="1220"/>
                  </a:lnTo>
                  <a:lnTo>
                    <a:pt x="1436" y="1206"/>
                  </a:lnTo>
                  <a:close/>
                  <a:moveTo>
                    <a:pt x="179" y="1206"/>
                  </a:moveTo>
                  <a:lnTo>
                    <a:pt x="183" y="1213"/>
                  </a:lnTo>
                  <a:lnTo>
                    <a:pt x="188" y="1220"/>
                  </a:lnTo>
                  <a:lnTo>
                    <a:pt x="135" y="1254"/>
                  </a:lnTo>
                  <a:lnTo>
                    <a:pt x="126" y="1241"/>
                  </a:lnTo>
                  <a:lnTo>
                    <a:pt x="179" y="1206"/>
                  </a:lnTo>
                  <a:close/>
                  <a:moveTo>
                    <a:pt x="1456" y="1173"/>
                  </a:moveTo>
                  <a:lnTo>
                    <a:pt x="1511" y="1204"/>
                  </a:lnTo>
                  <a:lnTo>
                    <a:pt x="1503" y="1219"/>
                  </a:lnTo>
                  <a:lnTo>
                    <a:pt x="1448" y="1187"/>
                  </a:lnTo>
                  <a:lnTo>
                    <a:pt x="1456" y="1173"/>
                  </a:lnTo>
                  <a:close/>
                  <a:moveTo>
                    <a:pt x="159" y="1173"/>
                  </a:moveTo>
                  <a:lnTo>
                    <a:pt x="167" y="1187"/>
                  </a:lnTo>
                  <a:lnTo>
                    <a:pt x="112" y="1219"/>
                  </a:lnTo>
                  <a:lnTo>
                    <a:pt x="104" y="1204"/>
                  </a:lnTo>
                  <a:lnTo>
                    <a:pt x="159" y="1173"/>
                  </a:lnTo>
                  <a:close/>
                  <a:moveTo>
                    <a:pt x="1475" y="1138"/>
                  </a:moveTo>
                  <a:lnTo>
                    <a:pt x="1531" y="1167"/>
                  </a:lnTo>
                  <a:lnTo>
                    <a:pt x="1523" y="1182"/>
                  </a:lnTo>
                  <a:lnTo>
                    <a:pt x="1467" y="1153"/>
                  </a:lnTo>
                  <a:lnTo>
                    <a:pt x="1475" y="1138"/>
                  </a:lnTo>
                  <a:close/>
                  <a:moveTo>
                    <a:pt x="141" y="1138"/>
                  </a:moveTo>
                  <a:lnTo>
                    <a:pt x="148" y="1153"/>
                  </a:lnTo>
                  <a:lnTo>
                    <a:pt x="92" y="1182"/>
                  </a:lnTo>
                  <a:lnTo>
                    <a:pt x="84" y="1167"/>
                  </a:lnTo>
                  <a:lnTo>
                    <a:pt x="141" y="1138"/>
                  </a:lnTo>
                  <a:close/>
                  <a:moveTo>
                    <a:pt x="1491" y="1103"/>
                  </a:moveTo>
                  <a:lnTo>
                    <a:pt x="1548" y="1129"/>
                  </a:lnTo>
                  <a:lnTo>
                    <a:pt x="1542" y="1144"/>
                  </a:lnTo>
                  <a:lnTo>
                    <a:pt x="1484" y="1117"/>
                  </a:lnTo>
                  <a:lnTo>
                    <a:pt x="1491" y="1103"/>
                  </a:lnTo>
                  <a:close/>
                  <a:moveTo>
                    <a:pt x="124" y="1103"/>
                  </a:moveTo>
                  <a:lnTo>
                    <a:pt x="131" y="1117"/>
                  </a:lnTo>
                  <a:lnTo>
                    <a:pt x="73" y="1144"/>
                  </a:lnTo>
                  <a:lnTo>
                    <a:pt x="67" y="1129"/>
                  </a:lnTo>
                  <a:lnTo>
                    <a:pt x="124" y="1103"/>
                  </a:lnTo>
                  <a:close/>
                  <a:moveTo>
                    <a:pt x="1505" y="1067"/>
                  </a:moveTo>
                  <a:lnTo>
                    <a:pt x="1564" y="1089"/>
                  </a:lnTo>
                  <a:lnTo>
                    <a:pt x="1558" y="1104"/>
                  </a:lnTo>
                  <a:lnTo>
                    <a:pt x="1500" y="1082"/>
                  </a:lnTo>
                  <a:lnTo>
                    <a:pt x="1503" y="1075"/>
                  </a:lnTo>
                  <a:lnTo>
                    <a:pt x="1505" y="1067"/>
                  </a:lnTo>
                  <a:close/>
                  <a:moveTo>
                    <a:pt x="110" y="1067"/>
                  </a:moveTo>
                  <a:lnTo>
                    <a:pt x="112" y="1075"/>
                  </a:lnTo>
                  <a:lnTo>
                    <a:pt x="116" y="1082"/>
                  </a:lnTo>
                  <a:lnTo>
                    <a:pt x="57" y="1104"/>
                  </a:lnTo>
                  <a:lnTo>
                    <a:pt x="51" y="1089"/>
                  </a:lnTo>
                  <a:lnTo>
                    <a:pt x="110" y="1067"/>
                  </a:lnTo>
                  <a:close/>
                  <a:moveTo>
                    <a:pt x="1518" y="1030"/>
                  </a:moveTo>
                  <a:lnTo>
                    <a:pt x="1578" y="1050"/>
                  </a:lnTo>
                  <a:lnTo>
                    <a:pt x="1573" y="1065"/>
                  </a:lnTo>
                  <a:lnTo>
                    <a:pt x="1513" y="1045"/>
                  </a:lnTo>
                  <a:lnTo>
                    <a:pt x="1516" y="1038"/>
                  </a:lnTo>
                  <a:lnTo>
                    <a:pt x="1518" y="1030"/>
                  </a:lnTo>
                  <a:close/>
                  <a:moveTo>
                    <a:pt x="97" y="1030"/>
                  </a:moveTo>
                  <a:lnTo>
                    <a:pt x="102" y="1045"/>
                  </a:lnTo>
                  <a:lnTo>
                    <a:pt x="42" y="1065"/>
                  </a:lnTo>
                  <a:lnTo>
                    <a:pt x="37" y="1050"/>
                  </a:lnTo>
                  <a:lnTo>
                    <a:pt x="97" y="1030"/>
                  </a:lnTo>
                  <a:close/>
                  <a:moveTo>
                    <a:pt x="1529" y="993"/>
                  </a:moveTo>
                  <a:lnTo>
                    <a:pt x="1590" y="1009"/>
                  </a:lnTo>
                  <a:lnTo>
                    <a:pt x="1585" y="1024"/>
                  </a:lnTo>
                  <a:lnTo>
                    <a:pt x="1525" y="1008"/>
                  </a:lnTo>
                  <a:lnTo>
                    <a:pt x="1529" y="993"/>
                  </a:lnTo>
                  <a:close/>
                  <a:moveTo>
                    <a:pt x="86" y="993"/>
                  </a:moveTo>
                  <a:lnTo>
                    <a:pt x="91" y="1008"/>
                  </a:lnTo>
                  <a:lnTo>
                    <a:pt x="30" y="1024"/>
                  </a:lnTo>
                  <a:lnTo>
                    <a:pt x="26" y="1009"/>
                  </a:lnTo>
                  <a:lnTo>
                    <a:pt x="86" y="993"/>
                  </a:lnTo>
                  <a:close/>
                  <a:moveTo>
                    <a:pt x="1538" y="955"/>
                  </a:moveTo>
                  <a:lnTo>
                    <a:pt x="1599" y="968"/>
                  </a:lnTo>
                  <a:lnTo>
                    <a:pt x="1596" y="983"/>
                  </a:lnTo>
                  <a:lnTo>
                    <a:pt x="1534" y="970"/>
                  </a:lnTo>
                  <a:lnTo>
                    <a:pt x="1538" y="955"/>
                  </a:lnTo>
                  <a:close/>
                  <a:moveTo>
                    <a:pt x="78" y="955"/>
                  </a:moveTo>
                  <a:lnTo>
                    <a:pt x="81" y="970"/>
                  </a:lnTo>
                  <a:lnTo>
                    <a:pt x="19" y="983"/>
                  </a:lnTo>
                  <a:lnTo>
                    <a:pt x="16" y="968"/>
                  </a:lnTo>
                  <a:lnTo>
                    <a:pt x="78" y="955"/>
                  </a:lnTo>
                  <a:close/>
                  <a:moveTo>
                    <a:pt x="1544" y="916"/>
                  </a:moveTo>
                  <a:lnTo>
                    <a:pt x="1606" y="926"/>
                  </a:lnTo>
                  <a:lnTo>
                    <a:pt x="1604" y="942"/>
                  </a:lnTo>
                  <a:lnTo>
                    <a:pt x="1541" y="932"/>
                  </a:lnTo>
                  <a:lnTo>
                    <a:pt x="1543" y="924"/>
                  </a:lnTo>
                  <a:lnTo>
                    <a:pt x="1544" y="916"/>
                  </a:lnTo>
                  <a:close/>
                  <a:moveTo>
                    <a:pt x="71" y="916"/>
                  </a:moveTo>
                  <a:lnTo>
                    <a:pt x="72" y="924"/>
                  </a:lnTo>
                  <a:lnTo>
                    <a:pt x="74" y="932"/>
                  </a:lnTo>
                  <a:lnTo>
                    <a:pt x="11" y="942"/>
                  </a:lnTo>
                  <a:lnTo>
                    <a:pt x="9" y="926"/>
                  </a:lnTo>
                  <a:lnTo>
                    <a:pt x="71" y="916"/>
                  </a:lnTo>
                  <a:close/>
                  <a:moveTo>
                    <a:pt x="1548" y="877"/>
                  </a:moveTo>
                  <a:lnTo>
                    <a:pt x="1611" y="884"/>
                  </a:lnTo>
                  <a:lnTo>
                    <a:pt x="1610" y="900"/>
                  </a:lnTo>
                  <a:lnTo>
                    <a:pt x="1547" y="894"/>
                  </a:lnTo>
                  <a:lnTo>
                    <a:pt x="1548" y="877"/>
                  </a:lnTo>
                  <a:close/>
                  <a:moveTo>
                    <a:pt x="67" y="877"/>
                  </a:moveTo>
                  <a:lnTo>
                    <a:pt x="68" y="894"/>
                  </a:lnTo>
                  <a:lnTo>
                    <a:pt x="5" y="900"/>
                  </a:lnTo>
                  <a:lnTo>
                    <a:pt x="4" y="884"/>
                  </a:lnTo>
                  <a:lnTo>
                    <a:pt x="67" y="877"/>
                  </a:lnTo>
                  <a:close/>
                  <a:moveTo>
                    <a:pt x="1551" y="838"/>
                  </a:moveTo>
                  <a:lnTo>
                    <a:pt x="1614" y="842"/>
                  </a:lnTo>
                  <a:lnTo>
                    <a:pt x="1614" y="858"/>
                  </a:lnTo>
                  <a:lnTo>
                    <a:pt x="1550" y="855"/>
                  </a:lnTo>
                  <a:lnTo>
                    <a:pt x="1551" y="847"/>
                  </a:lnTo>
                  <a:lnTo>
                    <a:pt x="1551" y="838"/>
                  </a:lnTo>
                  <a:close/>
                  <a:moveTo>
                    <a:pt x="64" y="838"/>
                  </a:moveTo>
                  <a:lnTo>
                    <a:pt x="65" y="847"/>
                  </a:lnTo>
                  <a:lnTo>
                    <a:pt x="65" y="855"/>
                  </a:lnTo>
                  <a:lnTo>
                    <a:pt x="2" y="858"/>
                  </a:lnTo>
                  <a:lnTo>
                    <a:pt x="1" y="842"/>
                  </a:lnTo>
                  <a:lnTo>
                    <a:pt x="64" y="838"/>
                  </a:lnTo>
                  <a:close/>
                  <a:moveTo>
                    <a:pt x="1552" y="800"/>
                  </a:moveTo>
                  <a:lnTo>
                    <a:pt x="1615" y="800"/>
                  </a:lnTo>
                  <a:lnTo>
                    <a:pt x="1615" y="815"/>
                  </a:lnTo>
                  <a:lnTo>
                    <a:pt x="1552" y="815"/>
                  </a:lnTo>
                  <a:lnTo>
                    <a:pt x="1552" y="812"/>
                  </a:lnTo>
                  <a:lnTo>
                    <a:pt x="1552" y="804"/>
                  </a:lnTo>
                  <a:lnTo>
                    <a:pt x="1552" y="800"/>
                  </a:lnTo>
                  <a:close/>
                  <a:moveTo>
                    <a:pt x="0" y="800"/>
                  </a:moveTo>
                  <a:lnTo>
                    <a:pt x="64" y="800"/>
                  </a:lnTo>
                  <a:lnTo>
                    <a:pt x="64" y="815"/>
                  </a:lnTo>
                  <a:lnTo>
                    <a:pt x="0" y="815"/>
                  </a:lnTo>
                  <a:lnTo>
                    <a:pt x="0" y="800"/>
                  </a:lnTo>
                  <a:close/>
                  <a:moveTo>
                    <a:pt x="1614" y="757"/>
                  </a:moveTo>
                  <a:lnTo>
                    <a:pt x="1614" y="773"/>
                  </a:lnTo>
                  <a:lnTo>
                    <a:pt x="1551" y="777"/>
                  </a:lnTo>
                  <a:lnTo>
                    <a:pt x="1551" y="769"/>
                  </a:lnTo>
                  <a:lnTo>
                    <a:pt x="1550" y="761"/>
                  </a:lnTo>
                  <a:lnTo>
                    <a:pt x="1614" y="757"/>
                  </a:lnTo>
                  <a:close/>
                  <a:moveTo>
                    <a:pt x="2" y="757"/>
                  </a:moveTo>
                  <a:lnTo>
                    <a:pt x="65" y="761"/>
                  </a:lnTo>
                  <a:lnTo>
                    <a:pt x="65" y="769"/>
                  </a:lnTo>
                  <a:lnTo>
                    <a:pt x="64" y="777"/>
                  </a:lnTo>
                  <a:lnTo>
                    <a:pt x="1" y="773"/>
                  </a:lnTo>
                  <a:lnTo>
                    <a:pt x="2" y="757"/>
                  </a:lnTo>
                  <a:close/>
                  <a:moveTo>
                    <a:pt x="1610" y="716"/>
                  </a:moveTo>
                  <a:lnTo>
                    <a:pt x="1611" y="731"/>
                  </a:lnTo>
                  <a:lnTo>
                    <a:pt x="1548" y="738"/>
                  </a:lnTo>
                  <a:lnTo>
                    <a:pt x="1547" y="722"/>
                  </a:lnTo>
                  <a:lnTo>
                    <a:pt x="1610" y="716"/>
                  </a:lnTo>
                  <a:close/>
                  <a:moveTo>
                    <a:pt x="5" y="716"/>
                  </a:moveTo>
                  <a:lnTo>
                    <a:pt x="68" y="722"/>
                  </a:lnTo>
                  <a:lnTo>
                    <a:pt x="67" y="738"/>
                  </a:lnTo>
                  <a:lnTo>
                    <a:pt x="4" y="731"/>
                  </a:lnTo>
                  <a:lnTo>
                    <a:pt x="5" y="716"/>
                  </a:lnTo>
                  <a:close/>
                  <a:moveTo>
                    <a:pt x="1604" y="673"/>
                  </a:moveTo>
                  <a:lnTo>
                    <a:pt x="1606" y="689"/>
                  </a:lnTo>
                  <a:lnTo>
                    <a:pt x="1544" y="699"/>
                  </a:lnTo>
                  <a:lnTo>
                    <a:pt x="1543" y="691"/>
                  </a:lnTo>
                  <a:lnTo>
                    <a:pt x="1541" y="683"/>
                  </a:lnTo>
                  <a:lnTo>
                    <a:pt x="1604" y="673"/>
                  </a:lnTo>
                  <a:close/>
                  <a:moveTo>
                    <a:pt x="11" y="673"/>
                  </a:moveTo>
                  <a:lnTo>
                    <a:pt x="74" y="683"/>
                  </a:lnTo>
                  <a:lnTo>
                    <a:pt x="72" y="691"/>
                  </a:lnTo>
                  <a:lnTo>
                    <a:pt x="71" y="699"/>
                  </a:lnTo>
                  <a:lnTo>
                    <a:pt x="9" y="689"/>
                  </a:lnTo>
                  <a:lnTo>
                    <a:pt x="11" y="673"/>
                  </a:lnTo>
                  <a:close/>
                  <a:moveTo>
                    <a:pt x="1596" y="632"/>
                  </a:moveTo>
                  <a:lnTo>
                    <a:pt x="1599" y="648"/>
                  </a:lnTo>
                  <a:lnTo>
                    <a:pt x="1538" y="661"/>
                  </a:lnTo>
                  <a:lnTo>
                    <a:pt x="1534" y="645"/>
                  </a:lnTo>
                  <a:lnTo>
                    <a:pt x="1596" y="632"/>
                  </a:lnTo>
                  <a:close/>
                  <a:moveTo>
                    <a:pt x="19" y="632"/>
                  </a:moveTo>
                  <a:lnTo>
                    <a:pt x="81" y="645"/>
                  </a:lnTo>
                  <a:lnTo>
                    <a:pt x="78" y="661"/>
                  </a:lnTo>
                  <a:lnTo>
                    <a:pt x="16" y="648"/>
                  </a:lnTo>
                  <a:lnTo>
                    <a:pt x="19" y="632"/>
                  </a:lnTo>
                  <a:close/>
                  <a:moveTo>
                    <a:pt x="1585" y="591"/>
                  </a:moveTo>
                  <a:lnTo>
                    <a:pt x="1590" y="606"/>
                  </a:lnTo>
                  <a:lnTo>
                    <a:pt x="1529" y="623"/>
                  </a:lnTo>
                  <a:lnTo>
                    <a:pt x="1525" y="607"/>
                  </a:lnTo>
                  <a:lnTo>
                    <a:pt x="1585" y="591"/>
                  </a:lnTo>
                  <a:close/>
                  <a:moveTo>
                    <a:pt x="30" y="591"/>
                  </a:moveTo>
                  <a:lnTo>
                    <a:pt x="91" y="607"/>
                  </a:lnTo>
                  <a:lnTo>
                    <a:pt x="86" y="623"/>
                  </a:lnTo>
                  <a:lnTo>
                    <a:pt x="26" y="606"/>
                  </a:lnTo>
                  <a:lnTo>
                    <a:pt x="30" y="591"/>
                  </a:lnTo>
                  <a:close/>
                  <a:moveTo>
                    <a:pt x="1573" y="550"/>
                  </a:moveTo>
                  <a:lnTo>
                    <a:pt x="1578" y="566"/>
                  </a:lnTo>
                  <a:lnTo>
                    <a:pt x="1518" y="585"/>
                  </a:lnTo>
                  <a:lnTo>
                    <a:pt x="1516" y="578"/>
                  </a:lnTo>
                  <a:lnTo>
                    <a:pt x="1513" y="570"/>
                  </a:lnTo>
                  <a:lnTo>
                    <a:pt x="1573" y="550"/>
                  </a:lnTo>
                  <a:close/>
                  <a:moveTo>
                    <a:pt x="42" y="550"/>
                  </a:moveTo>
                  <a:lnTo>
                    <a:pt x="102" y="570"/>
                  </a:lnTo>
                  <a:lnTo>
                    <a:pt x="97" y="585"/>
                  </a:lnTo>
                  <a:lnTo>
                    <a:pt x="37" y="566"/>
                  </a:lnTo>
                  <a:lnTo>
                    <a:pt x="42" y="550"/>
                  </a:lnTo>
                  <a:close/>
                  <a:moveTo>
                    <a:pt x="1558" y="511"/>
                  </a:moveTo>
                  <a:lnTo>
                    <a:pt x="1564" y="526"/>
                  </a:lnTo>
                  <a:lnTo>
                    <a:pt x="1505" y="548"/>
                  </a:lnTo>
                  <a:lnTo>
                    <a:pt x="1503" y="541"/>
                  </a:lnTo>
                  <a:lnTo>
                    <a:pt x="1500" y="533"/>
                  </a:lnTo>
                  <a:lnTo>
                    <a:pt x="1558" y="511"/>
                  </a:lnTo>
                  <a:close/>
                  <a:moveTo>
                    <a:pt x="57" y="511"/>
                  </a:moveTo>
                  <a:lnTo>
                    <a:pt x="116" y="533"/>
                  </a:lnTo>
                  <a:lnTo>
                    <a:pt x="112" y="541"/>
                  </a:lnTo>
                  <a:lnTo>
                    <a:pt x="110" y="548"/>
                  </a:lnTo>
                  <a:lnTo>
                    <a:pt x="51" y="526"/>
                  </a:lnTo>
                  <a:lnTo>
                    <a:pt x="57" y="511"/>
                  </a:lnTo>
                  <a:close/>
                  <a:moveTo>
                    <a:pt x="1542" y="472"/>
                  </a:moveTo>
                  <a:lnTo>
                    <a:pt x="1548" y="486"/>
                  </a:lnTo>
                  <a:lnTo>
                    <a:pt x="1491" y="512"/>
                  </a:lnTo>
                  <a:lnTo>
                    <a:pt x="1484" y="498"/>
                  </a:lnTo>
                  <a:lnTo>
                    <a:pt x="1542" y="472"/>
                  </a:lnTo>
                  <a:close/>
                  <a:moveTo>
                    <a:pt x="73" y="472"/>
                  </a:moveTo>
                  <a:lnTo>
                    <a:pt x="131" y="498"/>
                  </a:lnTo>
                  <a:lnTo>
                    <a:pt x="124" y="512"/>
                  </a:lnTo>
                  <a:lnTo>
                    <a:pt x="67" y="486"/>
                  </a:lnTo>
                  <a:lnTo>
                    <a:pt x="73" y="472"/>
                  </a:lnTo>
                  <a:close/>
                  <a:moveTo>
                    <a:pt x="1523" y="434"/>
                  </a:moveTo>
                  <a:lnTo>
                    <a:pt x="1531" y="448"/>
                  </a:lnTo>
                  <a:lnTo>
                    <a:pt x="1475" y="477"/>
                  </a:lnTo>
                  <a:lnTo>
                    <a:pt x="1467" y="462"/>
                  </a:lnTo>
                  <a:lnTo>
                    <a:pt x="1523" y="434"/>
                  </a:lnTo>
                  <a:close/>
                  <a:moveTo>
                    <a:pt x="92" y="434"/>
                  </a:moveTo>
                  <a:lnTo>
                    <a:pt x="148" y="462"/>
                  </a:lnTo>
                  <a:lnTo>
                    <a:pt x="141" y="477"/>
                  </a:lnTo>
                  <a:lnTo>
                    <a:pt x="84" y="448"/>
                  </a:lnTo>
                  <a:lnTo>
                    <a:pt x="92" y="434"/>
                  </a:lnTo>
                  <a:close/>
                  <a:moveTo>
                    <a:pt x="1503" y="397"/>
                  </a:moveTo>
                  <a:lnTo>
                    <a:pt x="1511" y="411"/>
                  </a:lnTo>
                  <a:lnTo>
                    <a:pt x="1456" y="443"/>
                  </a:lnTo>
                  <a:lnTo>
                    <a:pt x="1448" y="429"/>
                  </a:lnTo>
                  <a:lnTo>
                    <a:pt x="1503" y="397"/>
                  </a:lnTo>
                  <a:close/>
                  <a:moveTo>
                    <a:pt x="112" y="397"/>
                  </a:moveTo>
                  <a:lnTo>
                    <a:pt x="167" y="429"/>
                  </a:lnTo>
                  <a:lnTo>
                    <a:pt x="159" y="443"/>
                  </a:lnTo>
                  <a:lnTo>
                    <a:pt x="104" y="411"/>
                  </a:lnTo>
                  <a:lnTo>
                    <a:pt x="112" y="397"/>
                  </a:lnTo>
                  <a:close/>
                  <a:moveTo>
                    <a:pt x="1480" y="361"/>
                  </a:moveTo>
                  <a:lnTo>
                    <a:pt x="1489" y="374"/>
                  </a:lnTo>
                  <a:lnTo>
                    <a:pt x="1436" y="409"/>
                  </a:lnTo>
                  <a:lnTo>
                    <a:pt x="1432" y="402"/>
                  </a:lnTo>
                  <a:lnTo>
                    <a:pt x="1427" y="396"/>
                  </a:lnTo>
                  <a:lnTo>
                    <a:pt x="1480" y="361"/>
                  </a:lnTo>
                  <a:close/>
                  <a:moveTo>
                    <a:pt x="135" y="361"/>
                  </a:moveTo>
                  <a:lnTo>
                    <a:pt x="188" y="396"/>
                  </a:lnTo>
                  <a:lnTo>
                    <a:pt x="183" y="402"/>
                  </a:lnTo>
                  <a:lnTo>
                    <a:pt x="179" y="409"/>
                  </a:lnTo>
                  <a:lnTo>
                    <a:pt x="126" y="374"/>
                  </a:lnTo>
                  <a:lnTo>
                    <a:pt x="135" y="361"/>
                  </a:lnTo>
                  <a:close/>
                  <a:moveTo>
                    <a:pt x="1456" y="327"/>
                  </a:moveTo>
                  <a:lnTo>
                    <a:pt x="1466" y="340"/>
                  </a:lnTo>
                  <a:lnTo>
                    <a:pt x="1414" y="377"/>
                  </a:lnTo>
                  <a:lnTo>
                    <a:pt x="1409" y="370"/>
                  </a:lnTo>
                  <a:lnTo>
                    <a:pt x="1405" y="364"/>
                  </a:lnTo>
                  <a:lnTo>
                    <a:pt x="1456" y="327"/>
                  </a:lnTo>
                  <a:close/>
                  <a:moveTo>
                    <a:pt x="159" y="327"/>
                  </a:moveTo>
                  <a:lnTo>
                    <a:pt x="210" y="364"/>
                  </a:lnTo>
                  <a:lnTo>
                    <a:pt x="201" y="377"/>
                  </a:lnTo>
                  <a:lnTo>
                    <a:pt x="149" y="340"/>
                  </a:lnTo>
                  <a:lnTo>
                    <a:pt x="159" y="327"/>
                  </a:lnTo>
                  <a:close/>
                  <a:moveTo>
                    <a:pt x="1430" y="293"/>
                  </a:moveTo>
                  <a:lnTo>
                    <a:pt x="1440" y="306"/>
                  </a:lnTo>
                  <a:lnTo>
                    <a:pt x="1391" y="346"/>
                  </a:lnTo>
                  <a:lnTo>
                    <a:pt x="1386" y="339"/>
                  </a:lnTo>
                  <a:lnTo>
                    <a:pt x="1381" y="333"/>
                  </a:lnTo>
                  <a:lnTo>
                    <a:pt x="1430" y="293"/>
                  </a:lnTo>
                  <a:close/>
                  <a:moveTo>
                    <a:pt x="185" y="293"/>
                  </a:moveTo>
                  <a:lnTo>
                    <a:pt x="234" y="333"/>
                  </a:lnTo>
                  <a:lnTo>
                    <a:pt x="229" y="339"/>
                  </a:lnTo>
                  <a:lnTo>
                    <a:pt x="224" y="346"/>
                  </a:lnTo>
                  <a:lnTo>
                    <a:pt x="175" y="306"/>
                  </a:lnTo>
                  <a:lnTo>
                    <a:pt x="185" y="293"/>
                  </a:lnTo>
                  <a:close/>
                  <a:moveTo>
                    <a:pt x="1402" y="261"/>
                  </a:moveTo>
                  <a:lnTo>
                    <a:pt x="1413" y="273"/>
                  </a:lnTo>
                  <a:lnTo>
                    <a:pt x="1366" y="316"/>
                  </a:lnTo>
                  <a:lnTo>
                    <a:pt x="1361" y="309"/>
                  </a:lnTo>
                  <a:lnTo>
                    <a:pt x="1355" y="304"/>
                  </a:lnTo>
                  <a:lnTo>
                    <a:pt x="1402" y="261"/>
                  </a:lnTo>
                  <a:close/>
                  <a:moveTo>
                    <a:pt x="213" y="261"/>
                  </a:moveTo>
                  <a:lnTo>
                    <a:pt x="260" y="304"/>
                  </a:lnTo>
                  <a:lnTo>
                    <a:pt x="255" y="309"/>
                  </a:lnTo>
                  <a:lnTo>
                    <a:pt x="249" y="316"/>
                  </a:lnTo>
                  <a:lnTo>
                    <a:pt x="202" y="273"/>
                  </a:lnTo>
                  <a:lnTo>
                    <a:pt x="213" y="261"/>
                  </a:lnTo>
                  <a:close/>
                  <a:moveTo>
                    <a:pt x="1373" y="231"/>
                  </a:moveTo>
                  <a:lnTo>
                    <a:pt x="1384" y="242"/>
                  </a:lnTo>
                  <a:lnTo>
                    <a:pt x="1339" y="287"/>
                  </a:lnTo>
                  <a:lnTo>
                    <a:pt x="1328" y="276"/>
                  </a:lnTo>
                  <a:lnTo>
                    <a:pt x="1373" y="231"/>
                  </a:lnTo>
                  <a:close/>
                  <a:moveTo>
                    <a:pt x="242" y="231"/>
                  </a:moveTo>
                  <a:lnTo>
                    <a:pt x="287" y="276"/>
                  </a:lnTo>
                  <a:lnTo>
                    <a:pt x="276" y="287"/>
                  </a:lnTo>
                  <a:lnTo>
                    <a:pt x="231" y="242"/>
                  </a:lnTo>
                  <a:lnTo>
                    <a:pt x="242" y="231"/>
                  </a:lnTo>
                  <a:close/>
                  <a:moveTo>
                    <a:pt x="1342" y="202"/>
                  </a:moveTo>
                  <a:lnTo>
                    <a:pt x="1354" y="213"/>
                  </a:lnTo>
                  <a:lnTo>
                    <a:pt x="1312" y="260"/>
                  </a:lnTo>
                  <a:lnTo>
                    <a:pt x="1306" y="255"/>
                  </a:lnTo>
                  <a:lnTo>
                    <a:pt x="1300" y="250"/>
                  </a:lnTo>
                  <a:lnTo>
                    <a:pt x="1342" y="202"/>
                  </a:lnTo>
                  <a:close/>
                  <a:moveTo>
                    <a:pt x="273" y="202"/>
                  </a:moveTo>
                  <a:lnTo>
                    <a:pt x="316" y="250"/>
                  </a:lnTo>
                  <a:lnTo>
                    <a:pt x="310" y="255"/>
                  </a:lnTo>
                  <a:lnTo>
                    <a:pt x="304" y="260"/>
                  </a:lnTo>
                  <a:lnTo>
                    <a:pt x="261" y="213"/>
                  </a:lnTo>
                  <a:lnTo>
                    <a:pt x="273" y="202"/>
                  </a:lnTo>
                  <a:close/>
                  <a:moveTo>
                    <a:pt x="1309" y="175"/>
                  </a:moveTo>
                  <a:lnTo>
                    <a:pt x="1322" y="185"/>
                  </a:lnTo>
                  <a:lnTo>
                    <a:pt x="1282" y="234"/>
                  </a:lnTo>
                  <a:lnTo>
                    <a:pt x="1276" y="229"/>
                  </a:lnTo>
                  <a:lnTo>
                    <a:pt x="1269" y="225"/>
                  </a:lnTo>
                  <a:lnTo>
                    <a:pt x="1309" y="175"/>
                  </a:lnTo>
                  <a:close/>
                  <a:moveTo>
                    <a:pt x="306" y="175"/>
                  </a:moveTo>
                  <a:lnTo>
                    <a:pt x="346" y="225"/>
                  </a:lnTo>
                  <a:lnTo>
                    <a:pt x="339" y="229"/>
                  </a:lnTo>
                  <a:lnTo>
                    <a:pt x="333" y="234"/>
                  </a:lnTo>
                  <a:lnTo>
                    <a:pt x="293" y="185"/>
                  </a:lnTo>
                  <a:lnTo>
                    <a:pt x="306" y="175"/>
                  </a:lnTo>
                  <a:close/>
                  <a:moveTo>
                    <a:pt x="1276" y="150"/>
                  </a:moveTo>
                  <a:lnTo>
                    <a:pt x="1289" y="159"/>
                  </a:lnTo>
                  <a:lnTo>
                    <a:pt x="1252" y="210"/>
                  </a:lnTo>
                  <a:lnTo>
                    <a:pt x="1245" y="206"/>
                  </a:lnTo>
                  <a:lnTo>
                    <a:pt x="1239" y="201"/>
                  </a:lnTo>
                  <a:lnTo>
                    <a:pt x="1276" y="150"/>
                  </a:lnTo>
                  <a:close/>
                  <a:moveTo>
                    <a:pt x="339" y="150"/>
                  </a:moveTo>
                  <a:lnTo>
                    <a:pt x="376" y="201"/>
                  </a:lnTo>
                  <a:lnTo>
                    <a:pt x="370" y="206"/>
                  </a:lnTo>
                  <a:lnTo>
                    <a:pt x="363" y="210"/>
                  </a:lnTo>
                  <a:lnTo>
                    <a:pt x="326" y="159"/>
                  </a:lnTo>
                  <a:lnTo>
                    <a:pt x="339" y="150"/>
                  </a:lnTo>
                  <a:close/>
                  <a:moveTo>
                    <a:pt x="1241" y="126"/>
                  </a:moveTo>
                  <a:lnTo>
                    <a:pt x="1254" y="135"/>
                  </a:lnTo>
                  <a:lnTo>
                    <a:pt x="1219" y="188"/>
                  </a:lnTo>
                  <a:lnTo>
                    <a:pt x="1213" y="183"/>
                  </a:lnTo>
                  <a:lnTo>
                    <a:pt x="1206" y="179"/>
                  </a:lnTo>
                  <a:lnTo>
                    <a:pt x="1241" y="126"/>
                  </a:lnTo>
                  <a:close/>
                  <a:moveTo>
                    <a:pt x="374" y="126"/>
                  </a:moveTo>
                  <a:lnTo>
                    <a:pt x="409" y="179"/>
                  </a:lnTo>
                  <a:lnTo>
                    <a:pt x="396" y="188"/>
                  </a:lnTo>
                  <a:lnTo>
                    <a:pt x="361" y="135"/>
                  </a:lnTo>
                  <a:lnTo>
                    <a:pt x="374" y="126"/>
                  </a:lnTo>
                  <a:close/>
                  <a:moveTo>
                    <a:pt x="1204" y="104"/>
                  </a:moveTo>
                  <a:lnTo>
                    <a:pt x="1218" y="113"/>
                  </a:lnTo>
                  <a:lnTo>
                    <a:pt x="1187" y="167"/>
                  </a:lnTo>
                  <a:lnTo>
                    <a:pt x="1173" y="159"/>
                  </a:lnTo>
                  <a:lnTo>
                    <a:pt x="1204" y="104"/>
                  </a:lnTo>
                  <a:close/>
                  <a:moveTo>
                    <a:pt x="411" y="104"/>
                  </a:moveTo>
                  <a:lnTo>
                    <a:pt x="443" y="159"/>
                  </a:lnTo>
                  <a:lnTo>
                    <a:pt x="429" y="167"/>
                  </a:lnTo>
                  <a:lnTo>
                    <a:pt x="397" y="113"/>
                  </a:lnTo>
                  <a:lnTo>
                    <a:pt x="411" y="104"/>
                  </a:lnTo>
                  <a:close/>
                  <a:moveTo>
                    <a:pt x="1167" y="84"/>
                  </a:moveTo>
                  <a:lnTo>
                    <a:pt x="1181" y="92"/>
                  </a:lnTo>
                  <a:lnTo>
                    <a:pt x="1153" y="148"/>
                  </a:lnTo>
                  <a:lnTo>
                    <a:pt x="1138" y="141"/>
                  </a:lnTo>
                  <a:lnTo>
                    <a:pt x="1167" y="84"/>
                  </a:lnTo>
                  <a:close/>
                  <a:moveTo>
                    <a:pt x="448" y="84"/>
                  </a:moveTo>
                  <a:lnTo>
                    <a:pt x="477" y="141"/>
                  </a:lnTo>
                  <a:lnTo>
                    <a:pt x="462" y="148"/>
                  </a:lnTo>
                  <a:lnTo>
                    <a:pt x="434" y="92"/>
                  </a:lnTo>
                  <a:lnTo>
                    <a:pt x="448" y="84"/>
                  </a:lnTo>
                  <a:close/>
                  <a:moveTo>
                    <a:pt x="1129" y="67"/>
                  </a:moveTo>
                  <a:lnTo>
                    <a:pt x="1143" y="74"/>
                  </a:lnTo>
                  <a:lnTo>
                    <a:pt x="1117" y="131"/>
                  </a:lnTo>
                  <a:lnTo>
                    <a:pt x="1103" y="125"/>
                  </a:lnTo>
                  <a:lnTo>
                    <a:pt x="1129" y="67"/>
                  </a:lnTo>
                  <a:close/>
                  <a:moveTo>
                    <a:pt x="486" y="67"/>
                  </a:moveTo>
                  <a:lnTo>
                    <a:pt x="512" y="125"/>
                  </a:lnTo>
                  <a:lnTo>
                    <a:pt x="498" y="131"/>
                  </a:lnTo>
                  <a:lnTo>
                    <a:pt x="472" y="74"/>
                  </a:lnTo>
                  <a:lnTo>
                    <a:pt x="486" y="67"/>
                  </a:lnTo>
                  <a:close/>
                  <a:moveTo>
                    <a:pt x="1089" y="51"/>
                  </a:moveTo>
                  <a:lnTo>
                    <a:pt x="1104" y="57"/>
                  </a:lnTo>
                  <a:lnTo>
                    <a:pt x="1082" y="116"/>
                  </a:lnTo>
                  <a:lnTo>
                    <a:pt x="1075" y="113"/>
                  </a:lnTo>
                  <a:lnTo>
                    <a:pt x="1067" y="110"/>
                  </a:lnTo>
                  <a:lnTo>
                    <a:pt x="1089" y="51"/>
                  </a:lnTo>
                  <a:close/>
                  <a:moveTo>
                    <a:pt x="526" y="51"/>
                  </a:moveTo>
                  <a:lnTo>
                    <a:pt x="548" y="110"/>
                  </a:lnTo>
                  <a:lnTo>
                    <a:pt x="540" y="113"/>
                  </a:lnTo>
                  <a:lnTo>
                    <a:pt x="533" y="116"/>
                  </a:lnTo>
                  <a:lnTo>
                    <a:pt x="511" y="57"/>
                  </a:lnTo>
                  <a:lnTo>
                    <a:pt x="526" y="51"/>
                  </a:lnTo>
                  <a:close/>
                  <a:moveTo>
                    <a:pt x="1050" y="37"/>
                  </a:moveTo>
                  <a:lnTo>
                    <a:pt x="1065" y="42"/>
                  </a:lnTo>
                  <a:lnTo>
                    <a:pt x="1045" y="102"/>
                  </a:lnTo>
                  <a:lnTo>
                    <a:pt x="1038" y="100"/>
                  </a:lnTo>
                  <a:lnTo>
                    <a:pt x="1030" y="97"/>
                  </a:lnTo>
                  <a:lnTo>
                    <a:pt x="1050" y="37"/>
                  </a:lnTo>
                  <a:close/>
                  <a:moveTo>
                    <a:pt x="565" y="37"/>
                  </a:moveTo>
                  <a:lnTo>
                    <a:pt x="585" y="97"/>
                  </a:lnTo>
                  <a:lnTo>
                    <a:pt x="570" y="102"/>
                  </a:lnTo>
                  <a:lnTo>
                    <a:pt x="550" y="42"/>
                  </a:lnTo>
                  <a:lnTo>
                    <a:pt x="565" y="37"/>
                  </a:lnTo>
                  <a:close/>
                  <a:moveTo>
                    <a:pt x="1009" y="26"/>
                  </a:moveTo>
                  <a:lnTo>
                    <a:pt x="1024" y="30"/>
                  </a:lnTo>
                  <a:lnTo>
                    <a:pt x="1008" y="91"/>
                  </a:lnTo>
                  <a:lnTo>
                    <a:pt x="992" y="87"/>
                  </a:lnTo>
                  <a:lnTo>
                    <a:pt x="1009" y="26"/>
                  </a:lnTo>
                  <a:close/>
                  <a:moveTo>
                    <a:pt x="607" y="26"/>
                  </a:moveTo>
                  <a:lnTo>
                    <a:pt x="623" y="87"/>
                  </a:lnTo>
                  <a:lnTo>
                    <a:pt x="607" y="91"/>
                  </a:lnTo>
                  <a:lnTo>
                    <a:pt x="591" y="30"/>
                  </a:lnTo>
                  <a:lnTo>
                    <a:pt x="607" y="26"/>
                  </a:lnTo>
                  <a:close/>
                  <a:moveTo>
                    <a:pt x="967" y="16"/>
                  </a:moveTo>
                  <a:lnTo>
                    <a:pt x="983" y="19"/>
                  </a:lnTo>
                  <a:lnTo>
                    <a:pt x="970" y="81"/>
                  </a:lnTo>
                  <a:lnTo>
                    <a:pt x="954" y="78"/>
                  </a:lnTo>
                  <a:lnTo>
                    <a:pt x="967" y="16"/>
                  </a:lnTo>
                  <a:close/>
                  <a:moveTo>
                    <a:pt x="648" y="16"/>
                  </a:moveTo>
                  <a:lnTo>
                    <a:pt x="661" y="78"/>
                  </a:lnTo>
                  <a:lnTo>
                    <a:pt x="645" y="81"/>
                  </a:lnTo>
                  <a:lnTo>
                    <a:pt x="632" y="19"/>
                  </a:lnTo>
                  <a:lnTo>
                    <a:pt x="648" y="16"/>
                  </a:lnTo>
                  <a:close/>
                  <a:moveTo>
                    <a:pt x="926" y="9"/>
                  </a:moveTo>
                  <a:lnTo>
                    <a:pt x="942" y="12"/>
                  </a:lnTo>
                  <a:lnTo>
                    <a:pt x="932" y="74"/>
                  </a:lnTo>
                  <a:lnTo>
                    <a:pt x="924" y="72"/>
                  </a:lnTo>
                  <a:lnTo>
                    <a:pt x="916" y="71"/>
                  </a:lnTo>
                  <a:lnTo>
                    <a:pt x="926" y="9"/>
                  </a:lnTo>
                  <a:close/>
                  <a:moveTo>
                    <a:pt x="689" y="9"/>
                  </a:moveTo>
                  <a:lnTo>
                    <a:pt x="699" y="71"/>
                  </a:lnTo>
                  <a:lnTo>
                    <a:pt x="691" y="72"/>
                  </a:lnTo>
                  <a:lnTo>
                    <a:pt x="683" y="74"/>
                  </a:lnTo>
                  <a:lnTo>
                    <a:pt x="673" y="12"/>
                  </a:lnTo>
                  <a:lnTo>
                    <a:pt x="689" y="9"/>
                  </a:lnTo>
                  <a:close/>
                  <a:moveTo>
                    <a:pt x="884" y="4"/>
                  </a:moveTo>
                  <a:lnTo>
                    <a:pt x="900" y="5"/>
                  </a:lnTo>
                  <a:lnTo>
                    <a:pt x="893" y="68"/>
                  </a:lnTo>
                  <a:lnTo>
                    <a:pt x="877" y="67"/>
                  </a:lnTo>
                  <a:lnTo>
                    <a:pt x="884" y="4"/>
                  </a:lnTo>
                  <a:close/>
                  <a:moveTo>
                    <a:pt x="731" y="4"/>
                  </a:moveTo>
                  <a:lnTo>
                    <a:pt x="738" y="67"/>
                  </a:lnTo>
                  <a:lnTo>
                    <a:pt x="722" y="68"/>
                  </a:lnTo>
                  <a:lnTo>
                    <a:pt x="715" y="5"/>
                  </a:lnTo>
                  <a:lnTo>
                    <a:pt x="731" y="4"/>
                  </a:lnTo>
                  <a:close/>
                  <a:moveTo>
                    <a:pt x="842" y="1"/>
                  </a:moveTo>
                  <a:lnTo>
                    <a:pt x="858" y="2"/>
                  </a:lnTo>
                  <a:lnTo>
                    <a:pt x="854" y="65"/>
                  </a:lnTo>
                  <a:lnTo>
                    <a:pt x="847" y="65"/>
                  </a:lnTo>
                  <a:lnTo>
                    <a:pt x="838" y="64"/>
                  </a:lnTo>
                  <a:lnTo>
                    <a:pt x="842" y="1"/>
                  </a:lnTo>
                  <a:close/>
                  <a:moveTo>
                    <a:pt x="773" y="1"/>
                  </a:moveTo>
                  <a:lnTo>
                    <a:pt x="777" y="64"/>
                  </a:lnTo>
                  <a:lnTo>
                    <a:pt x="769" y="65"/>
                  </a:lnTo>
                  <a:lnTo>
                    <a:pt x="761" y="65"/>
                  </a:lnTo>
                  <a:lnTo>
                    <a:pt x="758" y="2"/>
                  </a:lnTo>
                  <a:lnTo>
                    <a:pt x="773" y="1"/>
                  </a:lnTo>
                  <a:close/>
                  <a:moveTo>
                    <a:pt x="800" y="0"/>
                  </a:moveTo>
                  <a:lnTo>
                    <a:pt x="815" y="0"/>
                  </a:lnTo>
                  <a:lnTo>
                    <a:pt x="815" y="64"/>
                  </a:lnTo>
                  <a:lnTo>
                    <a:pt x="812" y="63"/>
                  </a:lnTo>
                  <a:lnTo>
                    <a:pt x="803" y="63"/>
                  </a:lnTo>
                  <a:lnTo>
                    <a:pt x="800" y="64"/>
                  </a:lnTo>
                  <a:lnTo>
                    <a:pt x="8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400" dirty="0">
                <a:ea typeface="+mn-ea"/>
              </a:endParaRPr>
            </a:p>
          </p:txBody>
        </p:sp>
        <p:sp>
          <p:nvSpPr>
            <p:cNvPr id="1041" name="Freeform 17"/>
            <p:cNvSpPr>
              <a:spLocks noEditPoints="1"/>
            </p:cNvSpPr>
            <p:nvPr/>
          </p:nvSpPr>
          <p:spPr bwMode="auto">
            <a:xfrm>
              <a:off x="2021" y="1304"/>
              <a:ext cx="1715" cy="1715"/>
            </a:xfrm>
            <a:custGeom>
              <a:avLst/>
              <a:gdLst/>
              <a:ahLst/>
              <a:cxnLst>
                <a:cxn ang="0">
                  <a:pos x="702" y="40"/>
                </a:cxn>
                <a:cxn ang="0">
                  <a:pos x="511" y="101"/>
                </a:cxn>
                <a:cxn ang="0">
                  <a:pos x="343" y="204"/>
                </a:cxn>
                <a:cxn ang="0">
                  <a:pos x="204" y="343"/>
                </a:cxn>
                <a:cxn ang="0">
                  <a:pos x="101" y="511"/>
                </a:cxn>
                <a:cxn ang="0">
                  <a:pos x="40" y="703"/>
                </a:cxn>
                <a:cxn ang="0">
                  <a:pos x="27" y="910"/>
                </a:cxn>
                <a:cxn ang="0">
                  <a:pos x="65" y="1111"/>
                </a:cxn>
                <a:cxn ang="0">
                  <a:pos x="147" y="1292"/>
                </a:cxn>
                <a:cxn ang="0">
                  <a:pos x="269" y="1446"/>
                </a:cxn>
                <a:cxn ang="0">
                  <a:pos x="423" y="1568"/>
                </a:cxn>
                <a:cxn ang="0">
                  <a:pos x="604" y="1650"/>
                </a:cxn>
                <a:cxn ang="0">
                  <a:pos x="805" y="1688"/>
                </a:cxn>
                <a:cxn ang="0">
                  <a:pos x="1013" y="1675"/>
                </a:cxn>
                <a:cxn ang="0">
                  <a:pos x="1204" y="1614"/>
                </a:cxn>
                <a:cxn ang="0">
                  <a:pos x="1373" y="1511"/>
                </a:cxn>
                <a:cxn ang="0">
                  <a:pos x="1511" y="1373"/>
                </a:cxn>
                <a:cxn ang="0">
                  <a:pos x="1614" y="1204"/>
                </a:cxn>
                <a:cxn ang="0">
                  <a:pos x="1675" y="1013"/>
                </a:cxn>
                <a:cxn ang="0">
                  <a:pos x="1688" y="805"/>
                </a:cxn>
                <a:cxn ang="0">
                  <a:pos x="1650" y="604"/>
                </a:cxn>
                <a:cxn ang="0">
                  <a:pos x="1568" y="423"/>
                </a:cxn>
                <a:cxn ang="0">
                  <a:pos x="1446" y="269"/>
                </a:cxn>
                <a:cxn ang="0">
                  <a:pos x="1292" y="147"/>
                </a:cxn>
                <a:cxn ang="0">
                  <a:pos x="1111" y="65"/>
                </a:cxn>
                <a:cxn ang="0">
                  <a:pos x="910" y="27"/>
                </a:cxn>
                <a:cxn ang="0">
                  <a:pos x="961" y="6"/>
                </a:cxn>
                <a:cxn ang="0">
                  <a:pos x="1157" y="54"/>
                </a:cxn>
                <a:cxn ang="0">
                  <a:pos x="1332" y="143"/>
                </a:cxn>
                <a:cxn ang="0">
                  <a:pos x="1481" y="269"/>
                </a:cxn>
                <a:cxn ang="0">
                  <a:pos x="1598" y="425"/>
                </a:cxn>
                <a:cxn ang="0">
                  <a:pos x="1678" y="606"/>
                </a:cxn>
                <a:cxn ang="0">
                  <a:pos x="1714" y="806"/>
                </a:cxn>
                <a:cxn ang="0">
                  <a:pos x="1701" y="1012"/>
                </a:cxn>
                <a:cxn ang="0">
                  <a:pos x="1643" y="1203"/>
                </a:cxn>
                <a:cxn ang="0">
                  <a:pos x="1544" y="1372"/>
                </a:cxn>
                <a:cxn ang="0">
                  <a:pos x="1410" y="1514"/>
                </a:cxn>
                <a:cxn ang="0">
                  <a:pos x="1248" y="1622"/>
                </a:cxn>
                <a:cxn ang="0">
                  <a:pos x="1061" y="1691"/>
                </a:cxn>
                <a:cxn ang="0">
                  <a:pos x="858" y="1715"/>
                </a:cxn>
                <a:cxn ang="0">
                  <a:pos x="654" y="1691"/>
                </a:cxn>
                <a:cxn ang="0">
                  <a:pos x="468" y="1622"/>
                </a:cxn>
                <a:cxn ang="0">
                  <a:pos x="305" y="1514"/>
                </a:cxn>
                <a:cxn ang="0">
                  <a:pos x="171" y="1372"/>
                </a:cxn>
                <a:cxn ang="0">
                  <a:pos x="72" y="1203"/>
                </a:cxn>
                <a:cxn ang="0">
                  <a:pos x="14" y="1012"/>
                </a:cxn>
                <a:cxn ang="0">
                  <a:pos x="2" y="806"/>
                </a:cxn>
                <a:cxn ang="0">
                  <a:pos x="37" y="606"/>
                </a:cxn>
                <a:cxn ang="0">
                  <a:pos x="117" y="425"/>
                </a:cxn>
                <a:cxn ang="0">
                  <a:pos x="234" y="269"/>
                </a:cxn>
                <a:cxn ang="0">
                  <a:pos x="383" y="143"/>
                </a:cxn>
                <a:cxn ang="0">
                  <a:pos x="558" y="54"/>
                </a:cxn>
                <a:cxn ang="0">
                  <a:pos x="754" y="6"/>
                </a:cxn>
              </a:cxnLst>
              <a:rect l="0" t="0" r="r" b="b"/>
              <a:pathLst>
                <a:path w="1715" h="1715">
                  <a:moveTo>
                    <a:pt x="858" y="26"/>
                  </a:moveTo>
                  <a:lnTo>
                    <a:pt x="805" y="27"/>
                  </a:lnTo>
                  <a:lnTo>
                    <a:pt x="753" y="32"/>
                  </a:lnTo>
                  <a:lnTo>
                    <a:pt x="702" y="40"/>
                  </a:lnTo>
                  <a:lnTo>
                    <a:pt x="653" y="51"/>
                  </a:lnTo>
                  <a:lnTo>
                    <a:pt x="604" y="65"/>
                  </a:lnTo>
                  <a:lnTo>
                    <a:pt x="557" y="82"/>
                  </a:lnTo>
                  <a:lnTo>
                    <a:pt x="511" y="101"/>
                  </a:lnTo>
                  <a:lnTo>
                    <a:pt x="467" y="123"/>
                  </a:lnTo>
                  <a:lnTo>
                    <a:pt x="423" y="147"/>
                  </a:lnTo>
                  <a:lnTo>
                    <a:pt x="382" y="175"/>
                  </a:lnTo>
                  <a:lnTo>
                    <a:pt x="343" y="204"/>
                  </a:lnTo>
                  <a:lnTo>
                    <a:pt x="305" y="235"/>
                  </a:lnTo>
                  <a:lnTo>
                    <a:pt x="269" y="269"/>
                  </a:lnTo>
                  <a:lnTo>
                    <a:pt x="235" y="305"/>
                  </a:lnTo>
                  <a:lnTo>
                    <a:pt x="204" y="343"/>
                  </a:lnTo>
                  <a:lnTo>
                    <a:pt x="174" y="382"/>
                  </a:lnTo>
                  <a:lnTo>
                    <a:pt x="147" y="423"/>
                  </a:lnTo>
                  <a:lnTo>
                    <a:pt x="123" y="467"/>
                  </a:lnTo>
                  <a:lnTo>
                    <a:pt x="101" y="511"/>
                  </a:lnTo>
                  <a:lnTo>
                    <a:pt x="82" y="557"/>
                  </a:lnTo>
                  <a:lnTo>
                    <a:pt x="65" y="604"/>
                  </a:lnTo>
                  <a:lnTo>
                    <a:pt x="51" y="653"/>
                  </a:lnTo>
                  <a:lnTo>
                    <a:pt x="40" y="703"/>
                  </a:lnTo>
                  <a:lnTo>
                    <a:pt x="32" y="754"/>
                  </a:lnTo>
                  <a:lnTo>
                    <a:pt x="27" y="805"/>
                  </a:lnTo>
                  <a:lnTo>
                    <a:pt x="26" y="858"/>
                  </a:lnTo>
                  <a:lnTo>
                    <a:pt x="27" y="910"/>
                  </a:lnTo>
                  <a:lnTo>
                    <a:pt x="32" y="962"/>
                  </a:lnTo>
                  <a:lnTo>
                    <a:pt x="40" y="1013"/>
                  </a:lnTo>
                  <a:lnTo>
                    <a:pt x="51" y="1062"/>
                  </a:lnTo>
                  <a:lnTo>
                    <a:pt x="65" y="1111"/>
                  </a:lnTo>
                  <a:lnTo>
                    <a:pt x="82" y="1159"/>
                  </a:lnTo>
                  <a:lnTo>
                    <a:pt x="101" y="1204"/>
                  </a:lnTo>
                  <a:lnTo>
                    <a:pt x="123" y="1249"/>
                  </a:lnTo>
                  <a:lnTo>
                    <a:pt x="147" y="1292"/>
                  </a:lnTo>
                  <a:lnTo>
                    <a:pt x="174" y="1333"/>
                  </a:lnTo>
                  <a:lnTo>
                    <a:pt x="204" y="1373"/>
                  </a:lnTo>
                  <a:lnTo>
                    <a:pt x="235" y="1410"/>
                  </a:lnTo>
                  <a:lnTo>
                    <a:pt x="269" y="1446"/>
                  </a:lnTo>
                  <a:lnTo>
                    <a:pt x="305" y="1480"/>
                  </a:lnTo>
                  <a:lnTo>
                    <a:pt x="343" y="1511"/>
                  </a:lnTo>
                  <a:lnTo>
                    <a:pt x="382" y="1541"/>
                  </a:lnTo>
                  <a:lnTo>
                    <a:pt x="423" y="1568"/>
                  </a:lnTo>
                  <a:lnTo>
                    <a:pt x="467" y="1592"/>
                  </a:lnTo>
                  <a:lnTo>
                    <a:pt x="511" y="1614"/>
                  </a:lnTo>
                  <a:lnTo>
                    <a:pt x="557" y="1633"/>
                  </a:lnTo>
                  <a:lnTo>
                    <a:pt x="604" y="1650"/>
                  </a:lnTo>
                  <a:lnTo>
                    <a:pt x="653" y="1664"/>
                  </a:lnTo>
                  <a:lnTo>
                    <a:pt x="702" y="1675"/>
                  </a:lnTo>
                  <a:lnTo>
                    <a:pt x="753" y="1683"/>
                  </a:lnTo>
                  <a:lnTo>
                    <a:pt x="805" y="1688"/>
                  </a:lnTo>
                  <a:lnTo>
                    <a:pt x="858" y="1690"/>
                  </a:lnTo>
                  <a:lnTo>
                    <a:pt x="910" y="1688"/>
                  </a:lnTo>
                  <a:lnTo>
                    <a:pt x="962" y="1683"/>
                  </a:lnTo>
                  <a:lnTo>
                    <a:pt x="1013" y="1675"/>
                  </a:lnTo>
                  <a:lnTo>
                    <a:pt x="1062" y="1664"/>
                  </a:lnTo>
                  <a:lnTo>
                    <a:pt x="1111" y="1650"/>
                  </a:lnTo>
                  <a:lnTo>
                    <a:pt x="1159" y="1633"/>
                  </a:lnTo>
                  <a:lnTo>
                    <a:pt x="1204" y="1614"/>
                  </a:lnTo>
                  <a:lnTo>
                    <a:pt x="1249" y="1592"/>
                  </a:lnTo>
                  <a:lnTo>
                    <a:pt x="1292" y="1568"/>
                  </a:lnTo>
                  <a:lnTo>
                    <a:pt x="1333" y="1541"/>
                  </a:lnTo>
                  <a:lnTo>
                    <a:pt x="1373" y="1511"/>
                  </a:lnTo>
                  <a:lnTo>
                    <a:pt x="1410" y="1480"/>
                  </a:lnTo>
                  <a:lnTo>
                    <a:pt x="1446" y="1446"/>
                  </a:lnTo>
                  <a:lnTo>
                    <a:pt x="1480" y="1410"/>
                  </a:lnTo>
                  <a:lnTo>
                    <a:pt x="1511" y="1373"/>
                  </a:lnTo>
                  <a:lnTo>
                    <a:pt x="1541" y="1333"/>
                  </a:lnTo>
                  <a:lnTo>
                    <a:pt x="1568" y="1292"/>
                  </a:lnTo>
                  <a:lnTo>
                    <a:pt x="1592" y="1249"/>
                  </a:lnTo>
                  <a:lnTo>
                    <a:pt x="1614" y="1204"/>
                  </a:lnTo>
                  <a:lnTo>
                    <a:pt x="1633" y="1159"/>
                  </a:lnTo>
                  <a:lnTo>
                    <a:pt x="1650" y="1111"/>
                  </a:lnTo>
                  <a:lnTo>
                    <a:pt x="1664" y="1062"/>
                  </a:lnTo>
                  <a:lnTo>
                    <a:pt x="1675" y="1013"/>
                  </a:lnTo>
                  <a:lnTo>
                    <a:pt x="1683" y="962"/>
                  </a:lnTo>
                  <a:lnTo>
                    <a:pt x="1688" y="910"/>
                  </a:lnTo>
                  <a:lnTo>
                    <a:pt x="1690" y="858"/>
                  </a:lnTo>
                  <a:lnTo>
                    <a:pt x="1688" y="805"/>
                  </a:lnTo>
                  <a:lnTo>
                    <a:pt x="1683" y="754"/>
                  </a:lnTo>
                  <a:lnTo>
                    <a:pt x="1675" y="703"/>
                  </a:lnTo>
                  <a:lnTo>
                    <a:pt x="1664" y="653"/>
                  </a:lnTo>
                  <a:lnTo>
                    <a:pt x="1650" y="604"/>
                  </a:lnTo>
                  <a:lnTo>
                    <a:pt x="1633" y="557"/>
                  </a:lnTo>
                  <a:lnTo>
                    <a:pt x="1614" y="511"/>
                  </a:lnTo>
                  <a:lnTo>
                    <a:pt x="1592" y="467"/>
                  </a:lnTo>
                  <a:lnTo>
                    <a:pt x="1568" y="423"/>
                  </a:lnTo>
                  <a:lnTo>
                    <a:pt x="1541" y="382"/>
                  </a:lnTo>
                  <a:lnTo>
                    <a:pt x="1511" y="343"/>
                  </a:lnTo>
                  <a:lnTo>
                    <a:pt x="1480" y="305"/>
                  </a:lnTo>
                  <a:lnTo>
                    <a:pt x="1446" y="269"/>
                  </a:lnTo>
                  <a:lnTo>
                    <a:pt x="1410" y="235"/>
                  </a:lnTo>
                  <a:lnTo>
                    <a:pt x="1373" y="204"/>
                  </a:lnTo>
                  <a:lnTo>
                    <a:pt x="1333" y="175"/>
                  </a:lnTo>
                  <a:lnTo>
                    <a:pt x="1292" y="147"/>
                  </a:lnTo>
                  <a:lnTo>
                    <a:pt x="1249" y="123"/>
                  </a:lnTo>
                  <a:lnTo>
                    <a:pt x="1204" y="101"/>
                  </a:lnTo>
                  <a:lnTo>
                    <a:pt x="1159" y="82"/>
                  </a:lnTo>
                  <a:lnTo>
                    <a:pt x="1111" y="65"/>
                  </a:lnTo>
                  <a:lnTo>
                    <a:pt x="1062" y="51"/>
                  </a:lnTo>
                  <a:lnTo>
                    <a:pt x="1013" y="40"/>
                  </a:lnTo>
                  <a:lnTo>
                    <a:pt x="962" y="32"/>
                  </a:lnTo>
                  <a:lnTo>
                    <a:pt x="910" y="27"/>
                  </a:lnTo>
                  <a:lnTo>
                    <a:pt x="858" y="26"/>
                  </a:lnTo>
                  <a:close/>
                  <a:moveTo>
                    <a:pt x="858" y="0"/>
                  </a:moveTo>
                  <a:lnTo>
                    <a:pt x="910" y="2"/>
                  </a:lnTo>
                  <a:lnTo>
                    <a:pt x="961" y="6"/>
                  </a:lnTo>
                  <a:lnTo>
                    <a:pt x="1012" y="14"/>
                  </a:lnTo>
                  <a:lnTo>
                    <a:pt x="1061" y="25"/>
                  </a:lnTo>
                  <a:lnTo>
                    <a:pt x="1110" y="38"/>
                  </a:lnTo>
                  <a:lnTo>
                    <a:pt x="1157" y="54"/>
                  </a:lnTo>
                  <a:lnTo>
                    <a:pt x="1203" y="73"/>
                  </a:lnTo>
                  <a:lnTo>
                    <a:pt x="1248" y="93"/>
                  </a:lnTo>
                  <a:lnTo>
                    <a:pt x="1290" y="117"/>
                  </a:lnTo>
                  <a:lnTo>
                    <a:pt x="1332" y="143"/>
                  </a:lnTo>
                  <a:lnTo>
                    <a:pt x="1372" y="171"/>
                  </a:lnTo>
                  <a:lnTo>
                    <a:pt x="1410" y="202"/>
                  </a:lnTo>
                  <a:lnTo>
                    <a:pt x="1446" y="234"/>
                  </a:lnTo>
                  <a:lnTo>
                    <a:pt x="1481" y="269"/>
                  </a:lnTo>
                  <a:lnTo>
                    <a:pt x="1514" y="305"/>
                  </a:lnTo>
                  <a:lnTo>
                    <a:pt x="1544" y="343"/>
                  </a:lnTo>
                  <a:lnTo>
                    <a:pt x="1572" y="383"/>
                  </a:lnTo>
                  <a:lnTo>
                    <a:pt x="1598" y="425"/>
                  </a:lnTo>
                  <a:lnTo>
                    <a:pt x="1622" y="468"/>
                  </a:lnTo>
                  <a:lnTo>
                    <a:pt x="1643" y="512"/>
                  </a:lnTo>
                  <a:lnTo>
                    <a:pt x="1661" y="558"/>
                  </a:lnTo>
                  <a:lnTo>
                    <a:pt x="1678" y="606"/>
                  </a:lnTo>
                  <a:lnTo>
                    <a:pt x="1691" y="654"/>
                  </a:lnTo>
                  <a:lnTo>
                    <a:pt x="1701" y="704"/>
                  </a:lnTo>
                  <a:lnTo>
                    <a:pt x="1709" y="754"/>
                  </a:lnTo>
                  <a:lnTo>
                    <a:pt x="1714" y="806"/>
                  </a:lnTo>
                  <a:lnTo>
                    <a:pt x="1715" y="858"/>
                  </a:lnTo>
                  <a:lnTo>
                    <a:pt x="1714" y="910"/>
                  </a:lnTo>
                  <a:lnTo>
                    <a:pt x="1709" y="961"/>
                  </a:lnTo>
                  <a:lnTo>
                    <a:pt x="1701" y="1012"/>
                  </a:lnTo>
                  <a:lnTo>
                    <a:pt x="1691" y="1061"/>
                  </a:lnTo>
                  <a:lnTo>
                    <a:pt x="1678" y="1110"/>
                  </a:lnTo>
                  <a:lnTo>
                    <a:pt x="1661" y="1157"/>
                  </a:lnTo>
                  <a:lnTo>
                    <a:pt x="1643" y="1203"/>
                  </a:lnTo>
                  <a:lnTo>
                    <a:pt x="1622" y="1248"/>
                  </a:lnTo>
                  <a:lnTo>
                    <a:pt x="1598" y="1290"/>
                  </a:lnTo>
                  <a:lnTo>
                    <a:pt x="1572" y="1332"/>
                  </a:lnTo>
                  <a:lnTo>
                    <a:pt x="1544" y="1372"/>
                  </a:lnTo>
                  <a:lnTo>
                    <a:pt x="1514" y="1410"/>
                  </a:lnTo>
                  <a:lnTo>
                    <a:pt x="1481" y="1447"/>
                  </a:lnTo>
                  <a:lnTo>
                    <a:pt x="1446" y="1481"/>
                  </a:lnTo>
                  <a:lnTo>
                    <a:pt x="1410" y="1514"/>
                  </a:lnTo>
                  <a:lnTo>
                    <a:pt x="1372" y="1544"/>
                  </a:lnTo>
                  <a:lnTo>
                    <a:pt x="1332" y="1572"/>
                  </a:lnTo>
                  <a:lnTo>
                    <a:pt x="1290" y="1598"/>
                  </a:lnTo>
                  <a:lnTo>
                    <a:pt x="1248" y="1622"/>
                  </a:lnTo>
                  <a:lnTo>
                    <a:pt x="1203" y="1643"/>
                  </a:lnTo>
                  <a:lnTo>
                    <a:pt x="1157" y="1662"/>
                  </a:lnTo>
                  <a:lnTo>
                    <a:pt x="1110" y="1678"/>
                  </a:lnTo>
                  <a:lnTo>
                    <a:pt x="1061" y="1691"/>
                  </a:lnTo>
                  <a:lnTo>
                    <a:pt x="1012" y="1701"/>
                  </a:lnTo>
                  <a:lnTo>
                    <a:pt x="961" y="1709"/>
                  </a:lnTo>
                  <a:lnTo>
                    <a:pt x="910" y="1714"/>
                  </a:lnTo>
                  <a:lnTo>
                    <a:pt x="858" y="1715"/>
                  </a:lnTo>
                  <a:lnTo>
                    <a:pt x="805" y="1714"/>
                  </a:lnTo>
                  <a:lnTo>
                    <a:pt x="754" y="1709"/>
                  </a:lnTo>
                  <a:lnTo>
                    <a:pt x="703" y="1701"/>
                  </a:lnTo>
                  <a:lnTo>
                    <a:pt x="654" y="1691"/>
                  </a:lnTo>
                  <a:lnTo>
                    <a:pt x="606" y="1678"/>
                  </a:lnTo>
                  <a:lnTo>
                    <a:pt x="558" y="1662"/>
                  </a:lnTo>
                  <a:lnTo>
                    <a:pt x="512" y="1643"/>
                  </a:lnTo>
                  <a:lnTo>
                    <a:pt x="468" y="1622"/>
                  </a:lnTo>
                  <a:lnTo>
                    <a:pt x="425" y="1598"/>
                  </a:lnTo>
                  <a:lnTo>
                    <a:pt x="383" y="1572"/>
                  </a:lnTo>
                  <a:lnTo>
                    <a:pt x="343" y="1544"/>
                  </a:lnTo>
                  <a:lnTo>
                    <a:pt x="305" y="1514"/>
                  </a:lnTo>
                  <a:lnTo>
                    <a:pt x="269" y="1481"/>
                  </a:lnTo>
                  <a:lnTo>
                    <a:pt x="234" y="1447"/>
                  </a:lnTo>
                  <a:lnTo>
                    <a:pt x="202" y="1410"/>
                  </a:lnTo>
                  <a:lnTo>
                    <a:pt x="171" y="1372"/>
                  </a:lnTo>
                  <a:lnTo>
                    <a:pt x="143" y="1332"/>
                  </a:lnTo>
                  <a:lnTo>
                    <a:pt x="117" y="1290"/>
                  </a:lnTo>
                  <a:lnTo>
                    <a:pt x="93" y="1248"/>
                  </a:lnTo>
                  <a:lnTo>
                    <a:pt x="72" y="1203"/>
                  </a:lnTo>
                  <a:lnTo>
                    <a:pt x="54" y="1157"/>
                  </a:lnTo>
                  <a:lnTo>
                    <a:pt x="37" y="1110"/>
                  </a:lnTo>
                  <a:lnTo>
                    <a:pt x="24" y="1061"/>
                  </a:lnTo>
                  <a:lnTo>
                    <a:pt x="14" y="1012"/>
                  </a:lnTo>
                  <a:lnTo>
                    <a:pt x="6" y="961"/>
                  </a:lnTo>
                  <a:lnTo>
                    <a:pt x="2" y="910"/>
                  </a:lnTo>
                  <a:lnTo>
                    <a:pt x="0" y="858"/>
                  </a:lnTo>
                  <a:lnTo>
                    <a:pt x="2" y="806"/>
                  </a:lnTo>
                  <a:lnTo>
                    <a:pt x="6" y="754"/>
                  </a:lnTo>
                  <a:lnTo>
                    <a:pt x="14" y="704"/>
                  </a:lnTo>
                  <a:lnTo>
                    <a:pt x="24" y="654"/>
                  </a:lnTo>
                  <a:lnTo>
                    <a:pt x="37" y="606"/>
                  </a:lnTo>
                  <a:lnTo>
                    <a:pt x="54" y="558"/>
                  </a:lnTo>
                  <a:lnTo>
                    <a:pt x="72" y="512"/>
                  </a:lnTo>
                  <a:lnTo>
                    <a:pt x="93" y="468"/>
                  </a:lnTo>
                  <a:lnTo>
                    <a:pt x="117" y="425"/>
                  </a:lnTo>
                  <a:lnTo>
                    <a:pt x="143" y="383"/>
                  </a:lnTo>
                  <a:lnTo>
                    <a:pt x="171" y="343"/>
                  </a:lnTo>
                  <a:lnTo>
                    <a:pt x="202" y="305"/>
                  </a:lnTo>
                  <a:lnTo>
                    <a:pt x="234" y="269"/>
                  </a:lnTo>
                  <a:lnTo>
                    <a:pt x="269" y="234"/>
                  </a:lnTo>
                  <a:lnTo>
                    <a:pt x="305" y="202"/>
                  </a:lnTo>
                  <a:lnTo>
                    <a:pt x="343" y="171"/>
                  </a:lnTo>
                  <a:lnTo>
                    <a:pt x="383" y="143"/>
                  </a:lnTo>
                  <a:lnTo>
                    <a:pt x="425" y="117"/>
                  </a:lnTo>
                  <a:lnTo>
                    <a:pt x="468" y="93"/>
                  </a:lnTo>
                  <a:lnTo>
                    <a:pt x="512" y="73"/>
                  </a:lnTo>
                  <a:lnTo>
                    <a:pt x="558" y="54"/>
                  </a:lnTo>
                  <a:lnTo>
                    <a:pt x="606" y="38"/>
                  </a:lnTo>
                  <a:lnTo>
                    <a:pt x="654" y="25"/>
                  </a:lnTo>
                  <a:lnTo>
                    <a:pt x="703" y="14"/>
                  </a:lnTo>
                  <a:lnTo>
                    <a:pt x="754" y="6"/>
                  </a:lnTo>
                  <a:lnTo>
                    <a:pt x="805" y="2"/>
                  </a:lnTo>
                  <a:lnTo>
                    <a:pt x="8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400" dirty="0">
                <a:ea typeface="+mn-ea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2232" y="1899"/>
              <a:ext cx="1293" cy="72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1293" y="583"/>
                </a:cxn>
                <a:cxn ang="0">
                  <a:pos x="1273" y="621"/>
                </a:cxn>
                <a:cxn ang="0">
                  <a:pos x="1250" y="658"/>
                </a:cxn>
                <a:cxn ang="0">
                  <a:pos x="1225" y="694"/>
                </a:cxn>
                <a:cxn ang="0">
                  <a:pos x="1198" y="728"/>
                </a:cxn>
                <a:cxn ang="0">
                  <a:pos x="647" y="231"/>
                </a:cxn>
                <a:cxn ang="0">
                  <a:pos x="95" y="728"/>
                </a:cxn>
                <a:cxn ang="0">
                  <a:pos x="68" y="694"/>
                </a:cxn>
                <a:cxn ang="0">
                  <a:pos x="43" y="658"/>
                </a:cxn>
                <a:cxn ang="0">
                  <a:pos x="20" y="621"/>
                </a:cxn>
                <a:cxn ang="0">
                  <a:pos x="0" y="583"/>
                </a:cxn>
                <a:cxn ang="0">
                  <a:pos x="647" y="0"/>
                </a:cxn>
              </a:cxnLst>
              <a:rect l="0" t="0" r="r" b="b"/>
              <a:pathLst>
                <a:path w="1293" h="728">
                  <a:moveTo>
                    <a:pt x="647" y="0"/>
                  </a:moveTo>
                  <a:lnTo>
                    <a:pt x="1293" y="583"/>
                  </a:lnTo>
                  <a:lnTo>
                    <a:pt x="1273" y="621"/>
                  </a:lnTo>
                  <a:lnTo>
                    <a:pt x="1250" y="658"/>
                  </a:lnTo>
                  <a:lnTo>
                    <a:pt x="1225" y="694"/>
                  </a:lnTo>
                  <a:lnTo>
                    <a:pt x="1198" y="728"/>
                  </a:lnTo>
                  <a:lnTo>
                    <a:pt x="647" y="231"/>
                  </a:lnTo>
                  <a:lnTo>
                    <a:pt x="95" y="728"/>
                  </a:lnTo>
                  <a:lnTo>
                    <a:pt x="68" y="694"/>
                  </a:lnTo>
                  <a:lnTo>
                    <a:pt x="43" y="658"/>
                  </a:lnTo>
                  <a:lnTo>
                    <a:pt x="20" y="621"/>
                  </a:lnTo>
                  <a:lnTo>
                    <a:pt x="0" y="583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400" dirty="0">
                <a:ea typeface="+mn-ea"/>
              </a:endParaRPr>
            </a:p>
          </p:txBody>
        </p:sp>
      </p:grpSp>
      <p:sp>
        <p:nvSpPr>
          <p:cNvPr id="1057" name="Rectangle 33"/>
          <p:cNvSpPr>
            <a:spLocks noChangeArrowheads="1"/>
          </p:cNvSpPr>
          <p:nvPr userDrawn="1"/>
        </p:nvSpPr>
        <p:spPr bwMode="auto">
          <a:xfrm>
            <a:off x="0" y="1143000"/>
            <a:ext cx="9144000" cy="1524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029" name="Rectangle 39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184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30" name="Picture 11" descr="College of Nursing White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2100"/>
            <a:ext cx="3382963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2590800" y="2133600"/>
            <a:ext cx="6248400" cy="2667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Acceptability and Preliminary Efficacy of a SMS Text Message Intervention in Older Cancer Patients</a:t>
            </a:r>
            <a:r>
              <a:rPr lang="en-US" b="1" dirty="0"/>
              <a:t>	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 </a:t>
            </a:r>
            <a:endParaRPr lang="en-US" dirty="0"/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362200" y="5029200"/>
            <a:ext cx="6400800" cy="106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lnSpc>
                <a:spcPct val="80000"/>
              </a:lnSpc>
            </a:pPr>
            <a:r>
              <a:rPr lang="en-US" sz="1600" i="1" dirty="0" smtClean="0">
                <a:solidFill>
                  <a:srgbClr val="18453B"/>
                </a:solidFill>
                <a:latin typeface="Arial" charset="0"/>
                <a:cs typeface="Arial" charset="0"/>
              </a:rPr>
              <a:t>Sandra L. Spoelstra, PhD, RN</a:t>
            </a:r>
            <a:endParaRPr lang="en-US" sz="1600" i="1" dirty="0">
              <a:solidFill>
                <a:srgbClr val="18453B"/>
              </a:solidFill>
              <a:latin typeface="Arial" charset="0"/>
              <a:cs typeface="Arial" charset="0"/>
            </a:endParaRPr>
          </a:p>
          <a:p>
            <a:pPr algn="r">
              <a:lnSpc>
                <a:spcPct val="80000"/>
              </a:lnSpc>
            </a:pPr>
            <a:r>
              <a:rPr lang="en-US" sz="1600" i="1" dirty="0">
                <a:solidFill>
                  <a:srgbClr val="18453B"/>
                </a:solidFill>
                <a:latin typeface="Arial" charset="0"/>
                <a:cs typeface="Arial" charset="0"/>
              </a:rPr>
              <a:t>GSA Annual Meeting</a:t>
            </a:r>
          </a:p>
          <a:p>
            <a:pPr algn="r">
              <a:lnSpc>
                <a:spcPct val="80000"/>
              </a:lnSpc>
            </a:pPr>
            <a:r>
              <a:rPr lang="en-US" sz="1600" i="1" dirty="0">
                <a:solidFill>
                  <a:srgbClr val="18453B"/>
                </a:solidFill>
                <a:latin typeface="Arial" charset="0"/>
                <a:cs typeface="Arial" charset="0"/>
              </a:rPr>
              <a:t>Washington, D.C.</a:t>
            </a:r>
          </a:p>
          <a:p>
            <a:pPr algn="r">
              <a:lnSpc>
                <a:spcPct val="80000"/>
              </a:lnSpc>
            </a:pPr>
            <a:r>
              <a:rPr lang="en-US" sz="1600" i="1" dirty="0">
                <a:solidFill>
                  <a:srgbClr val="18453B"/>
                </a:solidFill>
                <a:latin typeface="Arial" charset="0"/>
                <a:cs typeface="Arial" charset="0"/>
              </a:rPr>
              <a:t>November 8</a:t>
            </a:r>
            <a:r>
              <a:rPr lang="en-US" sz="1600" i="1" dirty="0" smtClean="0">
                <a:solidFill>
                  <a:srgbClr val="18453B"/>
                </a:solidFill>
                <a:latin typeface="Arial" charset="0"/>
                <a:cs typeface="Arial" charset="0"/>
              </a:rPr>
              <a:t>th, 2014</a:t>
            </a:r>
            <a:endParaRPr lang="en-US" sz="1600" i="1" dirty="0">
              <a:solidFill>
                <a:srgbClr val="18453B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255719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209800"/>
            <a:ext cx="8610600" cy="3687762"/>
          </a:xfrm>
        </p:spPr>
        <p:txBody>
          <a:bodyPr/>
          <a:lstStyle/>
          <a:p>
            <a:r>
              <a:rPr lang="en-US" dirty="0" smtClean="0"/>
              <a:t>Automated platform: </a:t>
            </a:r>
          </a:p>
          <a:p>
            <a:pPr lvl="1"/>
            <a:r>
              <a:rPr lang="en-US" sz="2000" dirty="0" smtClean="0"/>
              <a:t>Timed to medication regimen (just-in-time), 2-way messages</a:t>
            </a:r>
          </a:p>
          <a:p>
            <a:r>
              <a:rPr lang="en-US" dirty="0" smtClean="0"/>
              <a:t>TMs: 160 characters; theory driven using motivation &amp; self-efficacy scripts</a:t>
            </a:r>
          </a:p>
          <a:p>
            <a:pPr lvl="1"/>
            <a:r>
              <a:rPr lang="en-US" sz="2000" dirty="0" smtClean="0"/>
              <a:t>Test TM</a:t>
            </a:r>
          </a:p>
          <a:p>
            <a:pPr lvl="1"/>
            <a:r>
              <a:rPr lang="en-US" sz="2000" dirty="0" smtClean="0"/>
              <a:t>Adherence TMs (6) rotated for  21—28 days</a:t>
            </a:r>
          </a:p>
          <a:p>
            <a:pPr lvl="1"/>
            <a:r>
              <a:rPr lang="en-US" sz="2000" dirty="0"/>
              <a:t>Symptom management TMs sent </a:t>
            </a:r>
            <a:r>
              <a:rPr lang="en-US" sz="2000" dirty="0" smtClean="0"/>
              <a:t>weekly</a:t>
            </a:r>
          </a:p>
          <a:p>
            <a:pPr lvl="1"/>
            <a:r>
              <a:rPr lang="en-US" sz="2000" dirty="0" smtClean="0"/>
              <a:t>TM to request additional week &amp; confirmation TM </a:t>
            </a:r>
          </a:p>
          <a:p>
            <a:pPr lvl="1"/>
            <a:r>
              <a:rPr lang="en-US" sz="2000" dirty="0" smtClean="0"/>
              <a:t>End </a:t>
            </a:r>
            <a:r>
              <a:rPr lang="en-US" sz="2000" dirty="0"/>
              <a:t>of the </a:t>
            </a:r>
            <a:r>
              <a:rPr lang="en-US" sz="2000" dirty="0" smtClean="0"/>
              <a:t>study TM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71600"/>
            <a:ext cx="8229600" cy="838200"/>
          </a:xfrm>
        </p:spPr>
        <p:txBody>
          <a:bodyPr/>
          <a:lstStyle/>
          <a:p>
            <a:r>
              <a:rPr lang="en-US" dirty="0" smtClean="0"/>
              <a:t>Measures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8610600" cy="3687762"/>
          </a:xfrm>
        </p:spPr>
        <p:txBody>
          <a:bodyPr/>
          <a:lstStyle/>
          <a:p>
            <a:r>
              <a:rPr lang="en-US" sz="2400" u="sng" dirty="0" smtClean="0"/>
              <a:t>Characteristics</a:t>
            </a:r>
          </a:p>
          <a:p>
            <a:r>
              <a:rPr lang="en-US" sz="2400" u="sng" dirty="0" smtClean="0"/>
              <a:t>Acceptability</a:t>
            </a:r>
            <a:r>
              <a:rPr lang="en-US" sz="2400" dirty="0" smtClean="0"/>
              <a:t> (offered enrollment vs. accepted), </a:t>
            </a:r>
            <a:r>
              <a:rPr lang="en-US" sz="2400" u="sng" dirty="0" smtClean="0"/>
              <a:t>feasibility</a:t>
            </a:r>
            <a:r>
              <a:rPr lang="en-US" sz="2400" dirty="0" smtClean="0"/>
              <a:t> (# TM delivered), </a:t>
            </a:r>
            <a:r>
              <a:rPr lang="en-US" sz="2400" dirty="0"/>
              <a:t>and </a:t>
            </a:r>
            <a:r>
              <a:rPr lang="en-US" sz="2400" u="sng" dirty="0" smtClean="0"/>
              <a:t>satisfaction</a:t>
            </a:r>
            <a:r>
              <a:rPr lang="en-US" sz="2400" dirty="0" smtClean="0"/>
              <a:t> (tool previously developed)</a:t>
            </a:r>
          </a:p>
          <a:p>
            <a:r>
              <a:rPr lang="en-US" sz="2400" u="sng" dirty="0" smtClean="0"/>
              <a:t>Self-efficacy</a:t>
            </a:r>
            <a:r>
              <a:rPr lang="en-US" sz="2400" dirty="0" smtClean="0"/>
              <a:t>: MASES-R, MARS, BMQ</a:t>
            </a:r>
          </a:p>
          <a:p>
            <a:r>
              <a:rPr lang="en-US" sz="2400" dirty="0"/>
              <a:t>Medication Specific </a:t>
            </a:r>
            <a:r>
              <a:rPr lang="en-US" sz="2400" u="sng" dirty="0"/>
              <a:t>Social Support</a:t>
            </a:r>
            <a:r>
              <a:rPr lang="en-US" sz="2400" dirty="0"/>
              <a:t> (MSSS)</a:t>
            </a:r>
            <a:endParaRPr lang="en-US" sz="2400" dirty="0" smtClean="0"/>
          </a:p>
          <a:p>
            <a:r>
              <a:rPr lang="en-US" sz="2400" dirty="0" smtClean="0"/>
              <a:t>PROMIS: </a:t>
            </a:r>
            <a:r>
              <a:rPr lang="en-US" sz="2400" u="sng" dirty="0" smtClean="0"/>
              <a:t>Physical function</a:t>
            </a:r>
            <a:r>
              <a:rPr lang="en-US" sz="2400" dirty="0" smtClean="0"/>
              <a:t> &amp; </a:t>
            </a:r>
            <a:r>
              <a:rPr lang="en-US" sz="2400" u="sng" dirty="0" smtClean="0"/>
              <a:t>depression</a:t>
            </a:r>
            <a:endParaRPr lang="en-US" sz="2400" u="sng" dirty="0"/>
          </a:p>
          <a:p>
            <a:r>
              <a:rPr lang="en-US" sz="2400" dirty="0" smtClean="0"/>
              <a:t>Cimprich: </a:t>
            </a:r>
            <a:r>
              <a:rPr lang="en-US" sz="2400" u="sng" dirty="0" smtClean="0"/>
              <a:t>Attention</a:t>
            </a:r>
            <a:r>
              <a:rPr lang="en-US" sz="2400" dirty="0" smtClean="0"/>
              <a:t> Function Inventory</a:t>
            </a:r>
          </a:p>
          <a:p>
            <a:r>
              <a:rPr lang="en-US" sz="2400" b="1" u="sng" dirty="0" smtClean="0"/>
              <a:t>Symptoms</a:t>
            </a:r>
            <a:r>
              <a:rPr lang="en-US" sz="2400" b="1" dirty="0" smtClean="0"/>
              <a:t>: </a:t>
            </a:r>
            <a:r>
              <a:rPr lang="en-US" sz="2400" dirty="0" smtClean="0"/>
              <a:t>Given Inventory presence &amp; severity (19)</a:t>
            </a:r>
          </a:p>
          <a:p>
            <a:r>
              <a:rPr lang="en-US" sz="2400" b="1" u="sng" dirty="0" smtClean="0"/>
              <a:t>Adherence</a:t>
            </a:r>
            <a:r>
              <a:rPr lang="en-US" sz="2400" dirty="0" smtClean="0"/>
              <a:t>: self-report, pharmacy dispensing records &amp; relative dose intensity  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26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687762"/>
          </a:xfrm>
        </p:spPr>
        <p:txBody>
          <a:bodyPr/>
          <a:lstStyle/>
          <a:p>
            <a:r>
              <a:rPr lang="en-US" dirty="0" smtClean="0"/>
              <a:t>Of 80 who completed </a:t>
            </a:r>
            <a:r>
              <a:rPr lang="en-US" dirty="0"/>
              <a:t>baseline </a:t>
            </a:r>
            <a:r>
              <a:rPr lang="en-US" dirty="0" smtClean="0"/>
              <a:t>interview</a:t>
            </a:r>
          </a:p>
          <a:p>
            <a:pPr lvl="1"/>
            <a:r>
              <a:rPr lang="en-US" dirty="0" smtClean="0"/>
              <a:t>12 </a:t>
            </a:r>
            <a:r>
              <a:rPr lang="en-US" dirty="0"/>
              <a:t>patients withdrew, were lost to follow-up, or were </a:t>
            </a:r>
            <a:r>
              <a:rPr lang="en-US" dirty="0" smtClean="0"/>
              <a:t>deceased </a:t>
            </a:r>
          </a:p>
          <a:p>
            <a:r>
              <a:rPr lang="en-US" dirty="0"/>
              <a:t>No differences </a:t>
            </a:r>
            <a:r>
              <a:rPr lang="en-US" dirty="0" smtClean="0"/>
              <a:t>at baseline</a:t>
            </a:r>
            <a:r>
              <a:rPr lang="en-US" dirty="0"/>
              <a:t>, </a:t>
            </a:r>
            <a:r>
              <a:rPr lang="en-US" dirty="0" smtClean="0"/>
              <a:t>except &gt;breast </a:t>
            </a:r>
            <a:r>
              <a:rPr lang="en-US" dirty="0"/>
              <a:t>cancer </a:t>
            </a:r>
            <a:r>
              <a:rPr lang="en-US" dirty="0" smtClean="0"/>
              <a:t>TM </a:t>
            </a:r>
            <a:r>
              <a:rPr lang="en-US" dirty="0"/>
              <a:t>group </a:t>
            </a:r>
            <a:r>
              <a:rPr lang="en-US" sz="1800" dirty="0"/>
              <a:t>(n=14, 35% compared to n=5, 12.5%; p=.04</a:t>
            </a:r>
            <a:r>
              <a:rPr lang="en-US" sz="1800" dirty="0" smtClean="0"/>
              <a:t>)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799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362200"/>
            <a:ext cx="8229600" cy="3687762"/>
          </a:xfrm>
        </p:spPr>
        <p:txBody>
          <a:bodyPr/>
          <a:lstStyle/>
          <a:p>
            <a:r>
              <a:rPr lang="en-US" sz="2800" dirty="0"/>
              <a:t>Mean age 58.5 (SD </a:t>
            </a:r>
            <a:r>
              <a:rPr lang="en-US" sz="2800" dirty="0" smtClean="0"/>
              <a:t>10.7; range 26—92)</a:t>
            </a:r>
            <a:endParaRPr lang="en-US" sz="2800" dirty="0"/>
          </a:p>
          <a:p>
            <a:r>
              <a:rPr lang="en-US" sz="2800" dirty="0"/>
              <a:t>60% (n=48) </a:t>
            </a:r>
            <a:r>
              <a:rPr lang="en-US" sz="2800" dirty="0" smtClean="0"/>
              <a:t>female</a:t>
            </a:r>
            <a:endParaRPr lang="en-US" sz="2800" dirty="0"/>
          </a:p>
          <a:p>
            <a:r>
              <a:rPr lang="en-US" sz="2800" dirty="0"/>
              <a:t>Race:</a:t>
            </a:r>
          </a:p>
          <a:p>
            <a:pPr lvl="1"/>
            <a:r>
              <a:rPr lang="en-US" sz="2000" dirty="0"/>
              <a:t>83.3% (n=67) Caucasian</a:t>
            </a:r>
          </a:p>
          <a:p>
            <a:pPr lvl="1"/>
            <a:r>
              <a:rPr lang="en-US" sz="2000" dirty="0"/>
              <a:t>11% (n=9) African American</a:t>
            </a:r>
          </a:p>
          <a:p>
            <a:pPr lvl="1"/>
            <a:r>
              <a:rPr lang="en-US" sz="2000" dirty="0"/>
              <a:t>7.5% (n=6) Hispanic </a:t>
            </a:r>
          </a:p>
          <a:p>
            <a:r>
              <a:rPr lang="en-US" sz="2800" dirty="0"/>
              <a:t>73% (n=58) some college education</a:t>
            </a:r>
          </a:p>
          <a:p>
            <a:r>
              <a:rPr lang="en-US" sz="2800" dirty="0"/>
              <a:t>23.8% (n=19) employed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89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687762"/>
          </a:xfrm>
        </p:spPr>
        <p:txBody>
          <a:bodyPr/>
          <a:lstStyle/>
          <a:p>
            <a:r>
              <a:rPr lang="en-US" dirty="0"/>
              <a:t>Comorbidity mean </a:t>
            </a:r>
            <a:r>
              <a:rPr lang="en-US" dirty="0" smtClean="0"/>
              <a:t>1.51 </a:t>
            </a:r>
            <a:r>
              <a:rPr lang="en-US" dirty="0"/>
              <a:t>(SD 1.38)</a:t>
            </a:r>
          </a:p>
          <a:p>
            <a:r>
              <a:rPr lang="en-US" dirty="0"/>
              <a:t>Cancer site:</a:t>
            </a:r>
          </a:p>
          <a:p>
            <a:pPr lvl="1"/>
            <a:r>
              <a:rPr lang="en-US" sz="2000" dirty="0"/>
              <a:t>Breast (23.8%, n=19)</a:t>
            </a:r>
          </a:p>
          <a:p>
            <a:pPr lvl="1"/>
            <a:r>
              <a:rPr lang="en-US" sz="2000" dirty="0"/>
              <a:t>Prostate (11.5%, n=9)</a:t>
            </a:r>
          </a:p>
          <a:p>
            <a:pPr lvl="1"/>
            <a:r>
              <a:rPr lang="en-US" sz="2000" dirty="0"/>
              <a:t>Lung (10%, n=8)</a:t>
            </a:r>
          </a:p>
          <a:p>
            <a:pPr lvl="1"/>
            <a:r>
              <a:rPr lang="en-US" sz="2000" dirty="0"/>
              <a:t>Colon (8.8%, n=5)</a:t>
            </a:r>
          </a:p>
          <a:p>
            <a:pPr lvl="1"/>
            <a:r>
              <a:rPr lang="en-US" sz="2000" dirty="0"/>
              <a:t>Multiple myeloma (7.5%, n=6)</a:t>
            </a:r>
          </a:p>
          <a:p>
            <a:r>
              <a:rPr lang="en-US" dirty="0" smtClean="0"/>
              <a:t>Stage III-IV: </a:t>
            </a:r>
            <a:r>
              <a:rPr lang="en-US" dirty="0"/>
              <a:t>50% (n=40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78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Agent Regimen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68776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21 different oral agent medications</a:t>
            </a:r>
          </a:p>
          <a:p>
            <a:r>
              <a:rPr lang="en-US" dirty="0" smtClean="0"/>
              <a:t>58.8</a:t>
            </a:r>
            <a:r>
              <a:rPr lang="en-US" dirty="0"/>
              <a:t>% (n=47</a:t>
            </a:r>
            <a:r>
              <a:rPr lang="en-US" dirty="0" smtClean="0"/>
              <a:t>) Simple Dosing</a:t>
            </a:r>
          </a:p>
          <a:p>
            <a:pPr lvl="1"/>
            <a:r>
              <a:rPr lang="en-US" dirty="0" smtClean="0"/>
              <a:t>Once daily </a:t>
            </a:r>
          </a:p>
          <a:p>
            <a:r>
              <a:rPr lang="en-US" dirty="0"/>
              <a:t>41.3% (</a:t>
            </a:r>
            <a:r>
              <a:rPr lang="en-US" dirty="0" smtClean="0"/>
              <a:t>n=33) Complex Dosing</a:t>
            </a:r>
          </a:p>
          <a:p>
            <a:pPr lvl="1"/>
            <a:r>
              <a:rPr lang="en-US" dirty="0" smtClean="0"/>
              <a:t>Multiple drugs</a:t>
            </a:r>
          </a:p>
          <a:p>
            <a:pPr lvl="1"/>
            <a:r>
              <a:rPr lang="en-US" dirty="0" smtClean="0"/>
              <a:t>More than once daily</a:t>
            </a:r>
          </a:p>
          <a:p>
            <a:pPr lvl="1"/>
            <a:r>
              <a:rPr lang="en-US" dirty="0" smtClean="0"/>
              <a:t>Cycling </a:t>
            </a:r>
            <a:r>
              <a:rPr lang="en-US" dirty="0"/>
              <a:t>on &amp;</a:t>
            </a:r>
            <a:r>
              <a:rPr lang="en-US" dirty="0" smtClean="0"/>
              <a:t> 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9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687762"/>
          </a:xfrm>
        </p:spPr>
        <p:txBody>
          <a:bodyPr/>
          <a:lstStyle/>
          <a:p>
            <a:r>
              <a:rPr lang="en-US" sz="2800" dirty="0" smtClean="0"/>
              <a:t>Symptoms </a:t>
            </a:r>
          </a:p>
          <a:p>
            <a:pPr lvl="1"/>
            <a:r>
              <a:rPr lang="en-US" sz="2400" dirty="0" smtClean="0"/>
              <a:t>Mean number 5.8 </a:t>
            </a:r>
            <a:r>
              <a:rPr lang="en-US" sz="2400" dirty="0"/>
              <a:t>(SD </a:t>
            </a:r>
            <a:r>
              <a:rPr lang="en-US" sz="2400" dirty="0" smtClean="0"/>
              <a:t>3.56; range 0—19)</a:t>
            </a:r>
          </a:p>
          <a:p>
            <a:pPr lvl="1"/>
            <a:r>
              <a:rPr lang="en-US" sz="2400" dirty="0" smtClean="0"/>
              <a:t>Mean summed severity 30.99 </a:t>
            </a:r>
            <a:r>
              <a:rPr lang="en-US" sz="2400" dirty="0"/>
              <a:t>(SD 23.74; 0—190) </a:t>
            </a:r>
            <a:endParaRPr lang="en-US" sz="2400" dirty="0" smtClean="0"/>
          </a:p>
          <a:p>
            <a:r>
              <a:rPr lang="en-US" sz="2800" dirty="0" smtClean="0"/>
              <a:t>Depression </a:t>
            </a:r>
          </a:p>
          <a:p>
            <a:pPr lvl="1"/>
            <a:r>
              <a:rPr lang="en-US" sz="2400" dirty="0" smtClean="0"/>
              <a:t>Mean 46.93 (SD 8.41), below </a:t>
            </a:r>
            <a:r>
              <a:rPr lang="en-US" sz="2400" dirty="0"/>
              <a:t>mean of US </a:t>
            </a:r>
            <a:r>
              <a:rPr lang="en-US" sz="2400" dirty="0" smtClean="0"/>
              <a:t>population </a:t>
            </a:r>
          </a:p>
          <a:p>
            <a:r>
              <a:rPr lang="en-US" sz="2800" dirty="0" smtClean="0"/>
              <a:t>Physical </a:t>
            </a:r>
            <a:r>
              <a:rPr lang="en-US" sz="2800" dirty="0"/>
              <a:t>function mean </a:t>
            </a:r>
            <a:endParaRPr lang="en-US" sz="2800" dirty="0" smtClean="0"/>
          </a:p>
          <a:p>
            <a:pPr lvl="1"/>
            <a:r>
              <a:rPr lang="en-US" sz="2400" dirty="0" smtClean="0"/>
              <a:t>Mean 44.51 </a:t>
            </a:r>
            <a:r>
              <a:rPr lang="en-US" sz="2400" dirty="0"/>
              <a:t>(SD </a:t>
            </a:r>
            <a:r>
              <a:rPr lang="en-US" sz="2400" dirty="0" smtClean="0"/>
              <a:t>8.17), below mean </a:t>
            </a:r>
            <a:r>
              <a:rPr lang="en-US" sz="2400" dirty="0"/>
              <a:t>of </a:t>
            </a:r>
            <a:r>
              <a:rPr lang="en-US" sz="2400" dirty="0" smtClean="0"/>
              <a:t>US population</a:t>
            </a:r>
          </a:p>
          <a:p>
            <a:r>
              <a:rPr lang="en-US" sz="2800" dirty="0" smtClean="0"/>
              <a:t>Social Support mean </a:t>
            </a:r>
            <a:r>
              <a:rPr lang="en-US" sz="2800" dirty="0"/>
              <a:t>4.18 </a:t>
            </a:r>
            <a:r>
              <a:rPr lang="en-US" sz="2800" dirty="0" smtClean="0"/>
              <a:t>(SD 3.4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966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209800"/>
            <a:ext cx="8534400" cy="3687762"/>
          </a:xfrm>
        </p:spPr>
        <p:txBody>
          <a:bodyPr/>
          <a:lstStyle/>
          <a:p>
            <a:pPr marL="0" lvl="2" indent="0">
              <a:buNone/>
            </a:pPr>
            <a:r>
              <a:rPr lang="en-US" sz="3200" dirty="0" smtClean="0"/>
              <a:t>-98% </a:t>
            </a:r>
            <a:r>
              <a:rPr lang="en-US" sz="3200" dirty="0"/>
              <a:t>(39 of </a:t>
            </a:r>
            <a:r>
              <a:rPr lang="en-US" sz="3200" dirty="0" smtClean="0"/>
              <a:t>40) </a:t>
            </a:r>
            <a:r>
              <a:rPr lang="en-US" sz="3200" dirty="0"/>
              <a:t>completed </a:t>
            </a:r>
            <a:r>
              <a:rPr lang="en-US" sz="3200" dirty="0" smtClean="0"/>
              <a:t>the entire  intervention</a:t>
            </a:r>
          </a:p>
          <a:p>
            <a:pPr marL="0" lvl="2" indent="0">
              <a:buNone/>
            </a:pPr>
            <a:r>
              <a:rPr lang="en-US" sz="3200" dirty="0" smtClean="0"/>
              <a:t>-83% (810 of 1111) responded to TMs with a return text message</a:t>
            </a:r>
            <a:endParaRPr lang="en-US" sz="3200" dirty="0"/>
          </a:p>
          <a:p>
            <a:pPr marL="0" lvl="2" indent="0">
              <a:buNone/>
            </a:pPr>
            <a:r>
              <a:rPr lang="en-US" sz="3200" dirty="0"/>
              <a:t>-81% (n=30 of 37) reported reading TMs all the time</a:t>
            </a:r>
          </a:p>
          <a:p>
            <a:pPr marL="0" lvl="2" indent="0">
              <a:buNone/>
            </a:pP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94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784189"/>
              </p:ext>
            </p:extLst>
          </p:nvPr>
        </p:nvGraphicFramePr>
        <p:xfrm>
          <a:off x="457200" y="228599"/>
          <a:ext cx="8077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1981200"/>
              </a:tblGrid>
              <a:tr h="1343817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Type of TM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 Sent to Patient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Number TM Sent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049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Welcome to the study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53 </a:t>
                      </a:r>
                      <a:endParaRPr lang="en-US" dirty="0"/>
                    </a:p>
                  </a:txBody>
                  <a:tcPr/>
                </a:tc>
              </a:tr>
              <a:tr h="65049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Medication reminders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1,111 </a:t>
                      </a:r>
                      <a:endParaRPr lang="en-US" dirty="0"/>
                    </a:p>
                  </a:txBody>
                  <a:tcPr/>
                </a:tc>
              </a:tr>
              <a:tr h="527623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     Timed to medication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810</a:t>
                      </a:r>
                      <a:endParaRPr lang="en-US" dirty="0"/>
                    </a:p>
                  </a:txBody>
                  <a:tcPr/>
                </a:tc>
              </a:tr>
              <a:tr h="527623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      Repeated, wrong response after TM 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301 </a:t>
                      </a:r>
                      <a:endParaRPr lang="en-US" dirty="0"/>
                    </a:p>
                  </a:txBody>
                  <a:tcPr/>
                </a:tc>
              </a:tr>
              <a:tr h="65049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Symptom management prompts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116 </a:t>
                      </a:r>
                      <a:endParaRPr lang="en-US" dirty="0"/>
                    </a:p>
                  </a:txBody>
                  <a:tcPr/>
                </a:tc>
              </a:tr>
              <a:tr h="53560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Continuation another week request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</a:tr>
              <a:tr h="53560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Confirmed additional week if desired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52762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End of the study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52762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TOTAL NUMBER OF TM SENT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smtClean="0">
                          <a:solidFill>
                            <a:srgbClr val="FF0000"/>
                          </a:solidFill>
                        </a:rPr>
                        <a:t>1,359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20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Physical </a:t>
            </a:r>
            <a:r>
              <a:rPr lang="en-US" dirty="0"/>
              <a:t>Function, </a:t>
            </a:r>
            <a:r>
              <a:rPr lang="en-US" dirty="0" smtClean="0"/>
              <a:t>Self-efficacy, </a:t>
            </a:r>
            <a:r>
              <a:rPr lang="en-US" dirty="0"/>
              <a:t>Depression, </a:t>
            </a:r>
            <a:r>
              <a:rPr lang="en-US" dirty="0" smtClean="0"/>
              <a:t>&amp; Cognition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743200"/>
            <a:ext cx="8686800" cy="3429000"/>
          </a:xfrm>
        </p:spPr>
        <p:txBody>
          <a:bodyPr/>
          <a:lstStyle/>
          <a:p>
            <a:r>
              <a:rPr lang="en-US" sz="2400" dirty="0"/>
              <a:t>Physical function better TM group (47.6 [SE1.2]; 44.9 [SE 1.1]), </a:t>
            </a:r>
            <a:r>
              <a:rPr lang="en-US" sz="2400" dirty="0">
                <a:solidFill>
                  <a:srgbClr val="FF0000"/>
                </a:solidFill>
              </a:rPr>
              <a:t>moderate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effect size </a:t>
            </a:r>
            <a:r>
              <a:rPr lang="en-US" sz="2400" dirty="0">
                <a:solidFill>
                  <a:srgbClr val="FF0000"/>
                </a:solidFill>
              </a:rPr>
              <a:t>0.40</a:t>
            </a:r>
          </a:p>
          <a:p>
            <a:r>
              <a:rPr lang="en-US" sz="2400" dirty="0"/>
              <a:t>Self-efficacy </a:t>
            </a:r>
            <a:r>
              <a:rPr lang="en-US" sz="2400" dirty="0">
                <a:solidFill>
                  <a:srgbClr val="FF0000"/>
                </a:solidFill>
              </a:rPr>
              <a:t>small effect size </a:t>
            </a:r>
            <a:r>
              <a:rPr lang="en-US" sz="2400" dirty="0"/>
              <a:t>TM</a:t>
            </a:r>
          </a:p>
          <a:p>
            <a:pPr lvl="2"/>
            <a:r>
              <a:rPr lang="en-US" sz="2200" dirty="0"/>
              <a:t>BMQ (26.3 [SE 0.9] to 26.6 [SE 0.7]; </a:t>
            </a:r>
            <a:r>
              <a:rPr lang="en-US" sz="2200" dirty="0" smtClean="0"/>
              <a:t>effect size </a:t>
            </a:r>
            <a:r>
              <a:rPr lang="en-US" sz="2200" dirty="0"/>
              <a:t>-0.07)</a:t>
            </a:r>
          </a:p>
          <a:p>
            <a:pPr lvl="2"/>
            <a:r>
              <a:rPr lang="en-US" sz="2200" dirty="0"/>
              <a:t>MASES-R (30.67 [SE 0.3] to 31.2 [SE 0.3]; effect size </a:t>
            </a:r>
            <a:r>
              <a:rPr lang="en-US" sz="2200" dirty="0" smtClean="0"/>
              <a:t>0.31</a:t>
            </a:r>
            <a:r>
              <a:rPr lang="en-US" sz="2200" dirty="0"/>
              <a:t>)</a:t>
            </a:r>
          </a:p>
          <a:p>
            <a:pPr lvl="2"/>
            <a:r>
              <a:rPr lang="en-US" sz="2200" dirty="0"/>
              <a:t>MARS-M (0.65 [SE 0.2] to 0.57 [SE 0.2]; effect size 0.07)</a:t>
            </a:r>
          </a:p>
          <a:p>
            <a:r>
              <a:rPr lang="en-US" sz="2400" dirty="0"/>
              <a:t>No differences on depression or cognitive function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8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95400"/>
            <a:ext cx="8229600" cy="914400"/>
          </a:xfrm>
        </p:spPr>
        <p:txBody>
          <a:bodyPr/>
          <a:lstStyle/>
          <a:p>
            <a:r>
              <a:rPr lang="en-US" dirty="0" smtClean="0"/>
              <a:t>Multi-disciplinary Team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3962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Arial" charset="0"/>
                <a:cs typeface="Arial" charset="0"/>
              </a:rPr>
              <a:t>Barbara Given, PhD, RN, FAAN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600" dirty="0">
                <a:latin typeface="Arial" charset="0"/>
                <a:cs typeface="Arial" charset="0"/>
              </a:rPr>
              <a:t>University Distinguished Professor, College of Nursing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Arial" charset="0"/>
                <a:cs typeface="Arial" charset="0"/>
              </a:rPr>
              <a:t>Alla </a:t>
            </a:r>
            <a:r>
              <a:rPr lang="en-US" sz="2000" b="1" dirty="0" smtClean="0">
                <a:latin typeface="Arial" charset="0"/>
                <a:cs typeface="Arial" charset="0"/>
              </a:rPr>
              <a:t>Sikorskii, PhD</a:t>
            </a:r>
            <a:endParaRPr lang="en-US" sz="2000" b="1" dirty="0"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600" dirty="0">
                <a:latin typeface="Arial" charset="0"/>
                <a:cs typeface="Arial" charset="0"/>
              </a:rPr>
              <a:t>Associate Professor, Department of Statistics and of Probability </a:t>
            </a:r>
            <a:endParaRPr lang="en-US" sz="1600" b="1" dirty="0"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Arial" charset="0"/>
                <a:cs typeface="Arial" charset="0"/>
              </a:rPr>
              <a:t>Constantinos K. </a:t>
            </a:r>
            <a:r>
              <a:rPr lang="en-US" sz="2000" b="1" dirty="0" smtClean="0">
                <a:latin typeface="Arial" charset="0"/>
                <a:cs typeface="Arial" charset="0"/>
              </a:rPr>
              <a:t>Coursaris, PhD</a:t>
            </a:r>
            <a:endParaRPr lang="en-US" sz="2000" b="1" dirty="0"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600" dirty="0">
                <a:latin typeface="Arial" charset="0"/>
                <a:cs typeface="Arial" charset="0"/>
              </a:rPr>
              <a:t>Professor, Department of </a:t>
            </a:r>
            <a:r>
              <a:rPr lang="en-US" sz="1600" dirty="0" smtClean="0">
                <a:latin typeface="Arial" charset="0"/>
                <a:cs typeface="Arial" charset="0"/>
              </a:rPr>
              <a:t>Telecommunication, Information Studies</a:t>
            </a:r>
            <a:endParaRPr lang="en-US" sz="1600" b="1" dirty="0"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>
                <a:latin typeface="Arial" charset="0"/>
                <a:cs typeface="Arial" charset="0"/>
              </a:rPr>
              <a:t>Atreyee Majumder</a:t>
            </a:r>
            <a:r>
              <a:rPr lang="en-US" sz="2000" b="1" dirty="0">
                <a:latin typeface="Arial" charset="0"/>
                <a:cs typeface="Arial" charset="0"/>
              </a:rPr>
              <a:t>, </a:t>
            </a:r>
            <a:r>
              <a:rPr lang="en-US" sz="2000" b="1" dirty="0" smtClean="0">
                <a:latin typeface="Arial" charset="0"/>
                <a:cs typeface="Arial" charset="0"/>
              </a:rPr>
              <a:t>MS</a:t>
            </a:r>
            <a:endParaRPr lang="en-US" sz="2000" b="1" dirty="0"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latin typeface="Arial" charset="0"/>
                <a:cs typeface="Arial" charset="0"/>
              </a:rPr>
              <a:t>Doctoral Candidate, Department Statistics and </a:t>
            </a:r>
            <a:r>
              <a:rPr lang="en-US" sz="1600" dirty="0">
                <a:latin typeface="Arial" charset="0"/>
                <a:cs typeface="Arial" charset="0"/>
              </a:rPr>
              <a:t>of Probability </a:t>
            </a:r>
            <a:r>
              <a:rPr lang="en-US" sz="1600" dirty="0" smtClean="0">
                <a:latin typeface="Arial" charset="0"/>
                <a:cs typeface="Arial" charset="0"/>
              </a:rPr>
              <a:t> </a:t>
            </a:r>
            <a:endParaRPr lang="en-US" sz="1600" dirty="0"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Arial" charset="0"/>
                <a:cs typeface="Arial" charset="0"/>
              </a:rPr>
              <a:t>Tracy DeKoekkoek, BSN, </a:t>
            </a:r>
            <a:r>
              <a:rPr lang="en-US" sz="2000" b="1" dirty="0" smtClean="0">
                <a:latin typeface="Arial" charset="0"/>
                <a:cs typeface="Arial" charset="0"/>
              </a:rPr>
              <a:t>RN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latin typeface="Arial" charset="0"/>
                <a:cs typeface="Arial" charset="0"/>
              </a:rPr>
              <a:t>Doctoral Student, College </a:t>
            </a:r>
            <a:r>
              <a:rPr lang="en-US" sz="1600" dirty="0">
                <a:latin typeface="Arial" charset="0"/>
                <a:cs typeface="Arial" charset="0"/>
              </a:rPr>
              <a:t>of Nursing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000" b="1" dirty="0">
                <a:cs typeface="Arial" charset="0"/>
              </a:rPr>
              <a:t>Monica Schueller, BA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1600" dirty="0">
                <a:latin typeface="Arial" charset="0"/>
                <a:cs typeface="Arial" charset="0"/>
              </a:rPr>
              <a:t>Project Manager, College of Nursing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Arial" charset="0"/>
                <a:cs typeface="Arial" charset="0"/>
              </a:rPr>
              <a:t>Charles W. Given, PhD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600" dirty="0">
                <a:latin typeface="Arial" charset="0"/>
                <a:cs typeface="Arial" charset="0"/>
              </a:rPr>
              <a:t>Professor, Department of Family Medicine, Institute of Health Policy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25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Preliminary Efficacy: </a:t>
            </a:r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Number of symptoms at exit</a:t>
            </a:r>
            <a:r>
              <a:rPr lang="en-US" sz="3600" dirty="0" smtClean="0"/>
              <a:t>:</a:t>
            </a:r>
          </a:p>
          <a:p>
            <a:pPr lvl="1"/>
            <a:r>
              <a:rPr lang="en-US" dirty="0" smtClean="0"/>
              <a:t>TM group 3.86 </a:t>
            </a:r>
            <a:r>
              <a:rPr lang="en-US" dirty="0"/>
              <a:t>(SE 0.05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Control </a:t>
            </a:r>
            <a:r>
              <a:rPr lang="en-US" dirty="0"/>
              <a:t>group </a:t>
            </a:r>
            <a:r>
              <a:rPr lang="en-US" dirty="0" smtClean="0"/>
              <a:t> </a:t>
            </a:r>
            <a:r>
              <a:rPr lang="en-US" dirty="0"/>
              <a:t>5.26 (SE 0.46</a:t>
            </a:r>
            <a:r>
              <a:rPr lang="en-US" dirty="0" smtClean="0"/>
              <a:t>)</a:t>
            </a:r>
          </a:p>
          <a:p>
            <a:r>
              <a:rPr lang="en-US" sz="3600" dirty="0" smtClean="0"/>
              <a:t>A </a:t>
            </a:r>
            <a:r>
              <a:rPr lang="en-US" sz="3600" dirty="0"/>
              <a:t>significant post-intervention </a:t>
            </a:r>
            <a:r>
              <a:rPr lang="en-US" sz="3600" dirty="0" smtClean="0"/>
              <a:t>difference: p=.04, </a:t>
            </a:r>
            <a:r>
              <a:rPr lang="en-US" dirty="0" smtClean="0">
                <a:solidFill>
                  <a:srgbClr val="FF0000"/>
                </a:solidFill>
              </a:rPr>
              <a:t>moderate effect size 0.50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75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Preliminary Efficacy: Adherence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84438"/>
            <a:ext cx="8382000" cy="3687762"/>
          </a:xfrm>
        </p:spPr>
        <p:txBody>
          <a:bodyPr/>
          <a:lstStyle/>
          <a:p>
            <a:r>
              <a:rPr lang="en-US" dirty="0" smtClean="0"/>
              <a:t>Mean weeks </a:t>
            </a:r>
            <a:r>
              <a:rPr lang="en-US" dirty="0"/>
              <a:t>of </a:t>
            </a:r>
            <a:r>
              <a:rPr lang="en-US" dirty="0" smtClean="0"/>
              <a:t>adherence:</a:t>
            </a:r>
          </a:p>
          <a:p>
            <a:pPr lvl="2"/>
            <a:r>
              <a:rPr lang="en-US" dirty="0" smtClean="0"/>
              <a:t>TM </a:t>
            </a:r>
            <a:r>
              <a:rPr lang="en-US" dirty="0"/>
              <a:t>group </a:t>
            </a:r>
            <a:r>
              <a:rPr lang="en-US" dirty="0" smtClean="0"/>
              <a:t>5.95 </a:t>
            </a:r>
            <a:r>
              <a:rPr lang="en-US" dirty="0"/>
              <a:t>(SE 0.45) </a:t>
            </a:r>
            <a:endParaRPr lang="en-US" dirty="0" smtClean="0"/>
          </a:p>
          <a:p>
            <a:pPr lvl="2"/>
            <a:r>
              <a:rPr lang="en-US" dirty="0" smtClean="0"/>
              <a:t>Control group 5.95 </a:t>
            </a:r>
            <a:r>
              <a:rPr lang="en-US" dirty="0"/>
              <a:t>(SE </a:t>
            </a:r>
            <a:r>
              <a:rPr lang="en-US" dirty="0" smtClean="0"/>
              <a:t>0.46)</a:t>
            </a:r>
          </a:p>
          <a:p>
            <a:r>
              <a:rPr lang="en-US" sz="3600" dirty="0" smtClean="0"/>
              <a:t>Significant post-intervention difference in Relative </a:t>
            </a:r>
            <a:r>
              <a:rPr lang="en-US" sz="3600" dirty="0"/>
              <a:t>Dose Intensity </a:t>
            </a:r>
            <a:r>
              <a:rPr lang="en-US" sz="2000" dirty="0"/>
              <a:t>(n=26) </a:t>
            </a:r>
            <a:endParaRPr lang="en-US" sz="2000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Moderate to Large effect size 0.62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3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Satisfaction (n=37)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687762"/>
          </a:xfrm>
        </p:spPr>
        <p:txBody>
          <a:bodyPr/>
          <a:lstStyle/>
          <a:p>
            <a:r>
              <a:rPr lang="en-US" dirty="0" smtClean="0"/>
              <a:t>97% (n=34</a:t>
            </a:r>
            <a:r>
              <a:rPr lang="en-US" dirty="0"/>
              <a:t>) </a:t>
            </a:r>
            <a:r>
              <a:rPr lang="en-US" dirty="0" smtClean="0"/>
              <a:t>high satisfaction</a:t>
            </a:r>
          </a:p>
          <a:p>
            <a:r>
              <a:rPr lang="en-US" dirty="0" smtClean="0"/>
              <a:t>94% </a:t>
            </a:r>
            <a:r>
              <a:rPr lang="en-US" dirty="0"/>
              <a:t>(n=34) </a:t>
            </a:r>
            <a:r>
              <a:rPr lang="en-US" dirty="0" smtClean="0"/>
              <a:t>TMs </a:t>
            </a:r>
            <a:r>
              <a:rPr lang="en-US" dirty="0"/>
              <a:t>were </a:t>
            </a:r>
            <a:r>
              <a:rPr lang="en-US" dirty="0" smtClean="0"/>
              <a:t>helpful</a:t>
            </a:r>
          </a:p>
          <a:p>
            <a:r>
              <a:rPr lang="en-US" dirty="0" smtClean="0"/>
              <a:t>80</a:t>
            </a:r>
            <a:r>
              <a:rPr lang="en-US" dirty="0"/>
              <a:t>% (n=28) helped take medication </a:t>
            </a:r>
          </a:p>
          <a:p>
            <a:r>
              <a:rPr lang="en-US" dirty="0" smtClean="0"/>
              <a:t>Recommended:</a:t>
            </a:r>
          </a:p>
          <a:p>
            <a:pPr lvl="1"/>
            <a:r>
              <a:rPr lang="en-US" sz="2400" dirty="0" smtClean="0"/>
              <a:t>94</a:t>
            </a:r>
            <a:r>
              <a:rPr lang="en-US" sz="2400" dirty="0"/>
              <a:t>% (n=34) </a:t>
            </a:r>
            <a:r>
              <a:rPr lang="en-US" sz="2400" dirty="0" smtClean="0"/>
              <a:t>for symptom management</a:t>
            </a:r>
          </a:p>
          <a:p>
            <a:pPr lvl="1"/>
            <a:r>
              <a:rPr lang="en-US" sz="2400" dirty="0"/>
              <a:t>86% (n=32) </a:t>
            </a:r>
            <a:r>
              <a:rPr lang="en-US" sz="2400" dirty="0" smtClean="0"/>
              <a:t>for medication adherence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2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687762"/>
          </a:xfrm>
        </p:spPr>
        <p:txBody>
          <a:bodyPr/>
          <a:lstStyle/>
          <a:p>
            <a:r>
              <a:rPr lang="en-US" sz="2800" dirty="0"/>
              <a:t>Demonstrated:</a:t>
            </a:r>
          </a:p>
          <a:p>
            <a:pPr lvl="1"/>
            <a:r>
              <a:rPr lang="en-US" sz="2400" dirty="0" smtClean="0"/>
              <a:t>Proof-of-concept: acceptable, feasible, &amp; satisfied </a:t>
            </a:r>
            <a:endParaRPr lang="en-US" sz="2400" dirty="0"/>
          </a:p>
          <a:p>
            <a:pPr lvl="1"/>
            <a:r>
              <a:rPr lang="en-US" sz="2400" dirty="0" smtClean="0"/>
              <a:t>Preliminary efficacy </a:t>
            </a:r>
            <a:r>
              <a:rPr lang="en-US" sz="2000" dirty="0" smtClean="0"/>
              <a:t>(symptom </a:t>
            </a:r>
            <a:r>
              <a:rPr lang="en-US" sz="2000" dirty="0"/>
              <a:t>management </a:t>
            </a:r>
            <a:r>
              <a:rPr lang="en-US" sz="2000" dirty="0" smtClean="0"/>
              <a:t>&amp;  adherence)</a:t>
            </a:r>
            <a:endParaRPr lang="en-US" sz="2000" dirty="0"/>
          </a:p>
          <a:p>
            <a:r>
              <a:rPr lang="en-US" sz="2800" dirty="0" smtClean="0"/>
              <a:t>Found:</a:t>
            </a:r>
          </a:p>
          <a:p>
            <a:pPr lvl="1"/>
            <a:r>
              <a:rPr lang="en-US" sz="2400" dirty="0" smtClean="0"/>
              <a:t>Age </a:t>
            </a:r>
            <a:r>
              <a:rPr lang="en-US" sz="2400" dirty="0"/>
              <a:t>not related to willingness to TM</a:t>
            </a:r>
          </a:p>
          <a:p>
            <a:pPr lvl="1"/>
            <a:r>
              <a:rPr lang="en-US" sz="2400" dirty="0"/>
              <a:t>Females </a:t>
            </a:r>
            <a:r>
              <a:rPr lang="en-US" sz="2400" dirty="0" smtClean="0"/>
              <a:t>more </a:t>
            </a:r>
            <a:r>
              <a:rPr lang="en-US" sz="2400" dirty="0"/>
              <a:t>likely to TM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Patients </a:t>
            </a:r>
            <a:r>
              <a:rPr lang="en-US" sz="2800" dirty="0">
                <a:solidFill>
                  <a:srgbClr val="FF0000"/>
                </a:solidFill>
              </a:rPr>
              <a:t>thought TMs were positive &amp; effective at improving </a:t>
            </a:r>
            <a:r>
              <a:rPr lang="en-US" sz="2800" dirty="0" smtClean="0">
                <a:solidFill>
                  <a:srgbClr val="FF0000"/>
                </a:solidFill>
              </a:rPr>
              <a:t>self-care!</a:t>
            </a:r>
            <a:endParaRPr lang="en-US" sz="28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8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Medication adherence measurement challenges.</a:t>
            </a:r>
          </a:p>
          <a:p>
            <a:r>
              <a:rPr lang="en-US" dirty="0" smtClean="0"/>
              <a:t>Specialty Pharmacy: Medical </a:t>
            </a:r>
            <a:r>
              <a:rPr lang="en-US" dirty="0"/>
              <a:t>records not available to obtain </a:t>
            </a:r>
            <a:r>
              <a:rPr lang="en-US" dirty="0" smtClean="0"/>
              <a:t>stopping </a:t>
            </a:r>
            <a:r>
              <a:rPr lang="en-US" dirty="0"/>
              <a:t>or </a:t>
            </a:r>
            <a:r>
              <a:rPr lang="en-US" dirty="0" smtClean="0"/>
              <a:t>reducing oral agent </a:t>
            </a:r>
            <a:r>
              <a:rPr lang="en-US" dirty="0"/>
              <a:t>dosages.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91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Arial" charset="0"/>
              </a:rPr>
              <a:t>Implications for Practice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6877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/>
              <a:t>Generally, known </a:t>
            </a:r>
            <a:r>
              <a:rPr lang="en-US" dirty="0"/>
              <a:t>to improve medication adherence and disease </a:t>
            </a:r>
            <a:r>
              <a:rPr lang="en-US" dirty="0" smtClean="0"/>
              <a:t>management.</a:t>
            </a:r>
          </a:p>
          <a:p>
            <a:r>
              <a:rPr lang="en-US" dirty="0" smtClean="0"/>
              <a:t>For </a:t>
            </a:r>
            <a:r>
              <a:rPr lang="en-US" dirty="0"/>
              <a:t>cancer patients, TMs could be </a:t>
            </a:r>
            <a:r>
              <a:rPr lang="en-US" dirty="0" smtClean="0"/>
              <a:t>tailored </a:t>
            </a:r>
            <a:r>
              <a:rPr lang="en-US" dirty="0"/>
              <a:t>to drug regimen, making </a:t>
            </a:r>
            <a:r>
              <a:rPr lang="en-US" dirty="0" smtClean="0"/>
              <a:t>usable </a:t>
            </a:r>
            <a:r>
              <a:rPr lang="en-US" dirty="0"/>
              <a:t>for simple or complex </a:t>
            </a:r>
            <a:r>
              <a:rPr lang="en-US" dirty="0" smtClean="0"/>
              <a:t>dosing.</a:t>
            </a:r>
          </a:p>
          <a:p>
            <a:r>
              <a:rPr lang="en-US" dirty="0" smtClean="0"/>
              <a:t>Accessible &amp; easy-to-use.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Arial" charset="0"/>
              </a:rPr>
              <a:t>Implications for Research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/>
              <a:t>Efficacy  testing: next step.</a:t>
            </a:r>
          </a:p>
          <a:p>
            <a:r>
              <a:rPr lang="en-US" dirty="0" smtClean="0"/>
              <a:t>Precise measures </a:t>
            </a:r>
            <a:r>
              <a:rPr lang="en-US" dirty="0"/>
              <a:t>of </a:t>
            </a:r>
            <a:r>
              <a:rPr lang="en-US" dirty="0" smtClean="0"/>
              <a:t>adherence needed.</a:t>
            </a:r>
          </a:p>
          <a:p>
            <a:r>
              <a:rPr lang="en-US" dirty="0" smtClean="0"/>
              <a:t>Intervention dose </a:t>
            </a:r>
            <a:r>
              <a:rPr lang="en-US" dirty="0"/>
              <a:t>must be </a:t>
            </a:r>
            <a:r>
              <a:rPr lang="en-US" dirty="0" smtClean="0"/>
              <a:t>determined: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ach </a:t>
            </a:r>
            <a:r>
              <a:rPr lang="en-US" dirty="0"/>
              <a:t>time </a:t>
            </a:r>
            <a:r>
              <a:rPr lang="en-US" dirty="0" smtClean="0"/>
              <a:t>medication taken OR once daily weekly </a:t>
            </a:r>
            <a:r>
              <a:rPr lang="en-US" dirty="0"/>
              <a:t>or </a:t>
            </a:r>
            <a:r>
              <a:rPr lang="en-US" dirty="0" smtClean="0"/>
              <a:t>monthly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4800" y="1295400"/>
            <a:ext cx="8229600" cy="990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Arial" charset="0"/>
              </a:rPr>
              <a:t>Conclusions</a:t>
            </a:r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09800"/>
            <a:ext cx="8229600" cy="36877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Use of cell phones is increasing </a:t>
            </a:r>
            <a:r>
              <a:rPr lang="en-US" sz="2400" dirty="0" smtClean="0"/>
              <a:t>dramatically and no difference in usage with age.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TMs </a:t>
            </a:r>
            <a:r>
              <a:rPr lang="en-US" sz="2400" dirty="0"/>
              <a:t>are </a:t>
            </a:r>
            <a:r>
              <a:rPr lang="en-US" sz="2400" dirty="0" smtClean="0"/>
              <a:t>acceptable &amp; feasible </a:t>
            </a:r>
            <a:r>
              <a:rPr lang="en-US" sz="2400" dirty="0"/>
              <a:t>in cancer patients prescribed </a:t>
            </a:r>
            <a:r>
              <a:rPr lang="en-US" sz="2400" dirty="0" smtClean="0"/>
              <a:t>oral agents </a:t>
            </a:r>
            <a:r>
              <a:rPr lang="en-US" sz="2400" dirty="0"/>
              <a:t>for symptom management </a:t>
            </a:r>
            <a:r>
              <a:rPr lang="en-US" sz="2400" dirty="0" smtClean="0"/>
              <a:t>&amp; </a:t>
            </a:r>
            <a:r>
              <a:rPr lang="en-US" sz="2400" dirty="0"/>
              <a:t>medication </a:t>
            </a:r>
            <a:r>
              <a:rPr lang="en-US" sz="2400" dirty="0" smtClean="0"/>
              <a:t>adherence.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TMs may </a:t>
            </a:r>
            <a:r>
              <a:rPr lang="en-US" sz="2400" dirty="0"/>
              <a:t>be effective in </a:t>
            </a:r>
            <a:r>
              <a:rPr lang="en-US" sz="2400" dirty="0" smtClean="0"/>
              <a:t>engaging </a:t>
            </a:r>
            <a:r>
              <a:rPr lang="en-US" sz="2400" dirty="0"/>
              <a:t>in behavior change and </a:t>
            </a:r>
            <a:r>
              <a:rPr lang="en-US" sz="2400" dirty="0" smtClean="0"/>
              <a:t>improving </a:t>
            </a:r>
            <a:r>
              <a:rPr lang="en-US" sz="2400" dirty="0"/>
              <a:t>self-care. </a:t>
            </a:r>
            <a:endParaRPr lang="en-US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TMs </a:t>
            </a:r>
            <a:r>
              <a:rPr lang="en-US" sz="2400" dirty="0"/>
              <a:t>may be an easy to use mode of delivering health care to large numbers of patients. </a:t>
            </a:r>
          </a:p>
          <a:p>
            <a:pPr marL="0" indent="0">
              <a:buNone/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9906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AMGEN </a:t>
            </a:r>
            <a:r>
              <a:rPr lang="en-US" sz="1200" dirty="0"/>
              <a:t>Newsletter. Increasing awareness of relative dose intensity in an evidence-based practice. 2008; http://www.onsedge.com/pdf/amgenEBP.pdf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Bandura </a:t>
            </a:r>
            <a:r>
              <a:rPr lang="en-US" sz="1200" dirty="0"/>
              <a:t>A. Self-efficacy: toward a unifying theory of behavioral change. </a:t>
            </a:r>
            <a:r>
              <a:rPr lang="en-US" sz="1200" i="1" dirty="0"/>
              <a:t>Psychol Rev. </a:t>
            </a:r>
            <a:r>
              <a:rPr lang="en-US" sz="1200" dirty="0"/>
              <a:t>Mar 1977;84(2):191-215.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err="1" smtClean="0"/>
              <a:t>Bassan</a:t>
            </a:r>
            <a:r>
              <a:rPr lang="en-US" sz="1200" dirty="0" smtClean="0"/>
              <a:t> </a:t>
            </a:r>
            <a:r>
              <a:rPr lang="en-US" sz="1200" dirty="0"/>
              <a:t>F, Peter F, Houbre B, et al. Adherence to oral antineoplastic agents by cancer patients: definition and literature review. </a:t>
            </a:r>
            <a:r>
              <a:rPr lang="en-US" sz="1200" i="1" dirty="0"/>
              <a:t>Eur J Cancer Care. </a:t>
            </a:r>
            <a:r>
              <a:rPr lang="en-US" sz="1200" dirty="0"/>
              <a:t>2014;23(1):22-35.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Conn </a:t>
            </a:r>
            <a:r>
              <a:rPr lang="en-US" sz="1200" dirty="0"/>
              <a:t>VS, Hafdahl AR, Cooper PS, </a:t>
            </a:r>
            <a:r>
              <a:rPr lang="en-US" sz="1200" dirty="0" err="1"/>
              <a:t>Ruppar</a:t>
            </a:r>
            <a:r>
              <a:rPr lang="en-US" sz="1200" dirty="0"/>
              <a:t> TM, </a:t>
            </a:r>
            <a:r>
              <a:rPr lang="en-US" sz="1200" dirty="0" err="1"/>
              <a:t>Mehr</a:t>
            </a:r>
            <a:r>
              <a:rPr lang="en-US" sz="1200" dirty="0"/>
              <a:t> DR, Russell CL. Interventions to improve medication adherence among older adults: meta-analysis of adherence outcomes among randomized controlled trials. </a:t>
            </a:r>
            <a:r>
              <a:rPr lang="en-US" sz="1200" i="1" dirty="0"/>
              <a:t>Gerontologist. </a:t>
            </a:r>
            <a:r>
              <a:rPr lang="en-US" sz="1200" dirty="0"/>
              <a:t>2009;49(4):447-462.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Haynes </a:t>
            </a:r>
            <a:r>
              <a:rPr lang="en-US" sz="1200" dirty="0"/>
              <a:t>RB, </a:t>
            </a:r>
            <a:r>
              <a:rPr lang="en-US" sz="1200" dirty="0" err="1"/>
              <a:t>Ackloo</a:t>
            </a:r>
            <a:r>
              <a:rPr lang="en-US" sz="1200" dirty="0"/>
              <a:t> E, Sahota N, al. E. Interventions for enhancing medication adherence (Review). </a:t>
            </a:r>
            <a:r>
              <a:rPr lang="en-US" sz="1200" i="1" dirty="0"/>
              <a:t>Cochrane </a:t>
            </a:r>
            <a:r>
              <a:rPr lang="en-US" sz="1200" i="1" dirty="0" err="1"/>
              <a:t>Libr</a:t>
            </a:r>
            <a:r>
              <a:rPr lang="en-US" sz="1200" i="1" dirty="0"/>
              <a:t>. </a:t>
            </a:r>
            <a:r>
              <a:rPr lang="en-US" sz="1200" dirty="0"/>
              <a:t>2008;3.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Kumar </a:t>
            </a:r>
            <a:r>
              <a:rPr lang="en-US" sz="1200" dirty="0"/>
              <a:t>S, </a:t>
            </a:r>
            <a:r>
              <a:rPr lang="en-US" sz="1200" dirty="0" err="1"/>
              <a:t>Nilsen</a:t>
            </a:r>
            <a:r>
              <a:rPr lang="en-US" sz="1200" dirty="0"/>
              <a:t> W, Pavel M, et al: Mobile Health-Revolutionizing Health Through </a:t>
            </a:r>
            <a:r>
              <a:rPr lang="en-US" sz="1200" dirty="0" err="1"/>
              <a:t>Transdisciplinary</a:t>
            </a:r>
            <a:r>
              <a:rPr lang="en-US" sz="1200" dirty="0"/>
              <a:t> Research. Computer 46:28-35, 2013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Park </a:t>
            </a:r>
            <a:r>
              <a:rPr lang="en-US" sz="1200" dirty="0"/>
              <a:t>LG, Howie-Esquivel J, Chung ML, </a:t>
            </a:r>
            <a:r>
              <a:rPr lang="en-US" sz="1200" dirty="0" err="1"/>
              <a:t>Dracup</a:t>
            </a:r>
            <a:r>
              <a:rPr lang="en-US" sz="1200" dirty="0"/>
              <a:t> K. A text messaging intervention to promote medication adherence for patients with coronary heart disease: A randomized controlled trial. </a:t>
            </a:r>
            <a:r>
              <a:rPr lang="en-US" sz="1200" i="1" dirty="0"/>
              <a:t>Patient </a:t>
            </a:r>
            <a:r>
              <a:rPr lang="en-US" sz="1200" i="1" dirty="0" err="1"/>
              <a:t>Educ</a:t>
            </a:r>
            <a:r>
              <a:rPr lang="en-US" sz="1200" i="1" dirty="0"/>
              <a:t> </a:t>
            </a:r>
            <a:r>
              <a:rPr lang="en-US" sz="1200" i="1" dirty="0" err="1"/>
              <a:t>Couns</a:t>
            </a:r>
            <a:r>
              <a:rPr lang="en-US" sz="1200" i="1" dirty="0"/>
              <a:t>. </a:t>
            </a:r>
            <a:r>
              <a:rPr lang="en-US" sz="1200" dirty="0"/>
              <a:t>Feb 2014;94(2):261-268.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Smith </a:t>
            </a:r>
            <a:r>
              <a:rPr lang="en-US" sz="1200" dirty="0"/>
              <a:t>A: Smartphone Ownership - 2013 Update, </a:t>
            </a:r>
            <a:r>
              <a:rPr lang="en-US" sz="1200" dirty="0" err="1"/>
              <a:t>PewResearch</a:t>
            </a:r>
            <a:r>
              <a:rPr lang="en-US" sz="1200" dirty="0"/>
              <a:t> Center, 2013, pp 1-12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Puts </a:t>
            </a:r>
            <a:r>
              <a:rPr lang="en-US" sz="1200" dirty="0"/>
              <a:t>MT, </a:t>
            </a:r>
            <a:r>
              <a:rPr lang="en-US" sz="1200" dirty="0" err="1"/>
              <a:t>Tu</a:t>
            </a:r>
            <a:r>
              <a:rPr lang="en-US" sz="1200" dirty="0"/>
              <a:t> HA, </a:t>
            </a:r>
            <a:r>
              <a:rPr lang="en-US" sz="1200" dirty="0" err="1"/>
              <a:t>Tourangeau</a:t>
            </a:r>
            <a:r>
              <a:rPr lang="en-US" sz="1200" dirty="0"/>
              <a:t> A, et al. Factors influencing adherence to cancer treatment in older adults with cancer: a systematic review. </a:t>
            </a:r>
            <a:r>
              <a:rPr lang="en-US" sz="1200" i="1" dirty="0"/>
              <a:t>Ann </a:t>
            </a:r>
            <a:r>
              <a:rPr lang="en-US" sz="1200" i="1" dirty="0" err="1"/>
              <a:t>Oncol</a:t>
            </a:r>
            <a:r>
              <a:rPr lang="en-US" sz="1200" i="1" dirty="0"/>
              <a:t>. </a:t>
            </a:r>
            <a:r>
              <a:rPr lang="en-US" sz="1200" dirty="0"/>
              <a:t>Mar 2014;25(3):564-577.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Spoelstra </a:t>
            </a:r>
            <a:r>
              <a:rPr lang="en-US" sz="1200" dirty="0"/>
              <a:t>SL, Given BA, Given CW, et al. An intervention to improve adherence and management of symptoms for patients prescribed oral chemotherapy agents: an exploratory study. </a:t>
            </a:r>
            <a:r>
              <a:rPr lang="en-US" sz="1200" i="1" dirty="0"/>
              <a:t>Cancer </a:t>
            </a:r>
            <a:r>
              <a:rPr lang="en-US" sz="1200" i="1" dirty="0" err="1"/>
              <a:t>Nurs</a:t>
            </a:r>
            <a:r>
              <a:rPr lang="en-US" sz="1200" i="1" dirty="0"/>
              <a:t>. </a:t>
            </a:r>
            <a:r>
              <a:rPr lang="en-US" sz="1200" dirty="0"/>
              <a:t>2013 Jan-Feb 2013;36(1):18-28.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/>
              <a:t>Streeter </a:t>
            </a:r>
            <a:r>
              <a:rPr lang="en-US" sz="1200" dirty="0"/>
              <a:t>SB, Schwartzberg L, Husain N, </a:t>
            </a:r>
            <a:r>
              <a:rPr lang="en-US" sz="1200" dirty="0" err="1"/>
              <a:t>Johnsrud</a:t>
            </a:r>
            <a:r>
              <a:rPr lang="en-US" sz="1200" dirty="0"/>
              <a:t> M. Patient and plan characteristics affecting abandonment of oral </a:t>
            </a:r>
            <a:r>
              <a:rPr lang="en-US" sz="1200" dirty="0" err="1"/>
              <a:t>oncolytic</a:t>
            </a:r>
            <a:r>
              <a:rPr lang="en-US" sz="1200" dirty="0"/>
              <a:t> prescriptions. </a:t>
            </a:r>
            <a:r>
              <a:rPr lang="en-US" sz="1200" i="1" dirty="0"/>
              <a:t>J </a:t>
            </a:r>
            <a:r>
              <a:rPr lang="en-US" sz="1200" i="1" dirty="0" err="1"/>
              <a:t>Oncol</a:t>
            </a:r>
            <a:r>
              <a:rPr lang="en-US" sz="1200" i="1" dirty="0"/>
              <a:t> </a:t>
            </a:r>
            <a:r>
              <a:rPr lang="en-US" sz="1200" i="1" dirty="0" err="1"/>
              <a:t>Pract</a:t>
            </a:r>
            <a:r>
              <a:rPr lang="en-US" sz="1200" i="1" dirty="0"/>
              <a:t>. </a:t>
            </a:r>
            <a:r>
              <a:rPr lang="en-US" sz="1200" dirty="0"/>
              <a:t>2011;7(3S):46s-51s</a:t>
            </a:r>
            <a:r>
              <a:rPr lang="en-US" sz="12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err="1" smtClean="0"/>
              <a:t>Weingart</a:t>
            </a:r>
            <a:r>
              <a:rPr lang="en-US" sz="1200" dirty="0" smtClean="0"/>
              <a:t> </a:t>
            </a:r>
            <a:r>
              <a:rPr lang="en-US" sz="1200" dirty="0"/>
              <a:t>SN, Brown E, Bach PB, et al: NCCN Task Force Report: Oral chemotherapy. Journal of the National Comprehensive Cancer Network: JNCCN 6:S1-S14, 2008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	</a:t>
            </a:r>
            <a:r>
              <a:rPr lang="en-US" sz="1200" b="1" dirty="0"/>
              <a:t>	</a:t>
            </a: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0768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Funding</a:t>
            </a:r>
            <a:endParaRPr lang="en-US" dirty="0">
              <a:latin typeface="Arial" charset="0"/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04800" y="2332038"/>
            <a:ext cx="8610600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upported </a:t>
            </a:r>
            <a:r>
              <a:rPr lang="en-US" dirty="0"/>
              <a:t>by a grant entitled: </a:t>
            </a:r>
            <a:r>
              <a:rPr lang="en-US" i="1" dirty="0"/>
              <a:t>Text Messaging to Improve Symptom Management </a:t>
            </a:r>
            <a:r>
              <a:rPr lang="en-US" i="1" dirty="0" smtClean="0"/>
              <a:t>&amp; </a:t>
            </a:r>
            <a:r>
              <a:rPr lang="en-US" i="1" dirty="0"/>
              <a:t>Adherence to Oral Chemotherapy Agents</a:t>
            </a:r>
            <a:r>
              <a:rPr lang="en-US" dirty="0"/>
              <a:t> 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McKesson </a:t>
            </a:r>
            <a:r>
              <a:rPr lang="en-US" sz="2400" dirty="0"/>
              <a:t>Foundation </a:t>
            </a:r>
            <a:r>
              <a:rPr lang="en-US" sz="2400" dirty="0" smtClean="0"/>
              <a:t>Inc., Mobilizing </a:t>
            </a:r>
            <a:r>
              <a:rPr lang="en-US" sz="2400" dirty="0"/>
              <a:t>for Health Grant </a:t>
            </a:r>
            <a:r>
              <a:rPr lang="en-US" sz="2400" dirty="0" smtClean="0"/>
              <a:t>Program, in San </a:t>
            </a:r>
            <a:r>
              <a:rPr lang="en-US" sz="2400" dirty="0"/>
              <a:t>Francisco, </a:t>
            </a:r>
            <a:r>
              <a:rPr lang="en-US" sz="2400" dirty="0" smtClean="0"/>
              <a:t>California.</a:t>
            </a:r>
            <a:r>
              <a:rPr lang="en-US" sz="2400" dirty="0"/>
              <a:t> </a:t>
            </a:r>
            <a:r>
              <a:rPr lang="en-US" sz="2400" dirty="0" smtClean="0"/>
              <a:t>January 2013 to June 2014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Arial" charset="0"/>
              </a:rPr>
              <a:t>Objective </a:t>
            </a:r>
            <a:r>
              <a:rPr lang="en-US" dirty="0">
                <a:latin typeface="Arial" charset="0"/>
              </a:rPr>
              <a:t>for Presentation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55838"/>
            <a:ext cx="8610600" cy="36877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lvl="0" indent="0">
              <a:buNone/>
            </a:pPr>
            <a:r>
              <a:rPr lang="en-US" sz="2800" dirty="0" smtClean="0"/>
              <a:t>Report on: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sz="2800" dirty="0" smtClean="0"/>
              <a:t>Proof-of-concept of a 10-week SMS mHealth intervention using text messages (TMs) in cancer patients prescribed oral agents.</a:t>
            </a:r>
          </a:p>
          <a:p>
            <a:pPr marL="514350" lvl="0" indent="-514350">
              <a:buFont typeface="+mj-lt"/>
              <a:buAutoNum type="arabicParenR"/>
            </a:pPr>
            <a:endParaRPr lang="en-US" sz="28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en-US" sz="2800" dirty="0" smtClean="0"/>
              <a:t>Preliminary efficacy of TM intervention </a:t>
            </a:r>
            <a:r>
              <a:rPr lang="en-US" sz="2800" dirty="0"/>
              <a:t>with respect to symptom severity &amp; oral agent adherence</a:t>
            </a:r>
            <a:r>
              <a:rPr lang="en-US" sz="2800" dirty="0" smtClean="0"/>
              <a:t>.</a:t>
            </a:r>
          </a:p>
          <a:p>
            <a:pPr marL="514350" lvl="0" indent="-514350">
              <a:buFont typeface="+mj-lt"/>
              <a:buAutoNum type="arabicParenR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1371600"/>
            <a:ext cx="8229600" cy="990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Arial" charset="0"/>
              </a:rPr>
              <a:t>Background &amp; Significance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458200" cy="36877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en-US" sz="2400" dirty="0" smtClean="0"/>
              <a:t>Cancer treatment is shifting paradigms.</a:t>
            </a:r>
          </a:p>
          <a:p>
            <a:r>
              <a:rPr lang="en-US" sz="2400" dirty="0" smtClean="0"/>
              <a:t>&gt;50 </a:t>
            </a:r>
            <a:r>
              <a:rPr lang="en-US" sz="2400" dirty="0"/>
              <a:t>targeted oral anti-cancer </a:t>
            </a:r>
            <a:r>
              <a:rPr lang="en-US" sz="2400" dirty="0" smtClean="0"/>
              <a:t>agents. </a:t>
            </a:r>
          </a:p>
          <a:p>
            <a:r>
              <a:rPr lang="en-US" sz="2400" dirty="0" smtClean="0"/>
              <a:t>~25</a:t>
            </a:r>
            <a:r>
              <a:rPr lang="en-US" sz="2400" dirty="0"/>
              <a:t>% of </a:t>
            </a:r>
            <a:r>
              <a:rPr lang="en-US" sz="2400" dirty="0" smtClean="0"/>
              <a:t>cancer treatment in pill form.</a:t>
            </a:r>
          </a:p>
          <a:p>
            <a:r>
              <a:rPr lang="en-US" sz="2400" dirty="0" smtClean="0"/>
              <a:t>Therapeutic </a:t>
            </a:r>
            <a:r>
              <a:rPr lang="en-US" sz="2400" dirty="0"/>
              <a:t>outcome </a:t>
            </a:r>
            <a:r>
              <a:rPr lang="en-US" sz="2400" dirty="0" smtClean="0"/>
              <a:t>of treatment depends on adherence.</a:t>
            </a:r>
          </a:p>
          <a:p>
            <a:r>
              <a:rPr lang="en-US" sz="2400" dirty="0" smtClean="0"/>
              <a:t>Research </a:t>
            </a:r>
            <a:r>
              <a:rPr lang="en-US" sz="2400" dirty="0"/>
              <a:t>indicates </a:t>
            </a:r>
            <a:r>
              <a:rPr lang="en-US" sz="2400" dirty="0" smtClean="0"/>
              <a:t>adherence is a significant problem:</a:t>
            </a:r>
          </a:p>
          <a:p>
            <a:pPr lvl="1"/>
            <a:r>
              <a:rPr lang="en-US" sz="2000" dirty="0" smtClean="0"/>
              <a:t>42</a:t>
            </a:r>
            <a:r>
              <a:rPr lang="en-US" sz="2000" dirty="0"/>
              <a:t>% </a:t>
            </a:r>
            <a:r>
              <a:rPr lang="en-US" sz="2000" dirty="0" smtClean="0"/>
              <a:t>miss doses</a:t>
            </a:r>
          </a:p>
          <a:p>
            <a:pPr lvl="1"/>
            <a:r>
              <a:rPr lang="en-US" sz="2000" dirty="0" smtClean="0"/>
              <a:t>10</a:t>
            </a:r>
            <a:r>
              <a:rPr lang="en-US" sz="2000" dirty="0"/>
              <a:t>% </a:t>
            </a:r>
            <a:r>
              <a:rPr lang="en-US" sz="2000" dirty="0" smtClean="0"/>
              <a:t>not </a:t>
            </a:r>
            <a:r>
              <a:rPr lang="en-US" sz="2000" dirty="0"/>
              <a:t>refilling </a:t>
            </a:r>
            <a:r>
              <a:rPr lang="en-US" sz="2000" dirty="0" smtClean="0"/>
              <a:t>scripts</a:t>
            </a:r>
          </a:p>
          <a:p>
            <a:r>
              <a:rPr lang="en-US" sz="2400" dirty="0" smtClean="0"/>
              <a:t>Symptoms often become so severe that it interferes with taking oral agent medication.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8686800" cy="36877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en-US" sz="2800" dirty="0" smtClean="0"/>
              <a:t>Emerging: Mobile </a:t>
            </a:r>
            <a:r>
              <a:rPr lang="en-US" sz="2800" dirty="0"/>
              <a:t>health (mHealth) </a:t>
            </a:r>
            <a:r>
              <a:rPr lang="en-US" sz="2800" dirty="0" smtClean="0"/>
              <a:t>technology:</a:t>
            </a:r>
            <a:endParaRPr lang="en-US" sz="2800" dirty="0"/>
          </a:p>
          <a:p>
            <a:pPr lvl="1"/>
            <a:r>
              <a:rPr lang="en-US" sz="2400" dirty="0" smtClean="0"/>
              <a:t>Mobile </a:t>
            </a:r>
            <a:r>
              <a:rPr lang="en-US" sz="2400" dirty="0"/>
              <a:t>phones are the most commonly used form of technology worldwide. </a:t>
            </a:r>
          </a:p>
          <a:p>
            <a:pPr lvl="1"/>
            <a:r>
              <a:rPr lang="en-US" sz="2400" dirty="0" smtClean="0"/>
              <a:t>SMS </a:t>
            </a:r>
            <a:r>
              <a:rPr lang="en-US" sz="2400" dirty="0"/>
              <a:t>text messaging (TMs) </a:t>
            </a:r>
            <a:r>
              <a:rPr lang="en-US" sz="2400" dirty="0" smtClean="0"/>
              <a:t>is becoming popular.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Evidence </a:t>
            </a:r>
            <a:r>
              <a:rPr lang="en-US" sz="2800" dirty="0"/>
              <a:t>is </a:t>
            </a:r>
            <a:r>
              <a:rPr lang="en-US" sz="2800" dirty="0" smtClean="0"/>
              <a:t>emerging </a:t>
            </a:r>
            <a:r>
              <a:rPr lang="en-US" sz="2800" dirty="0"/>
              <a:t>on the automatic response of TMs to motivate behavior change to take action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Cues behavior.</a:t>
            </a:r>
          </a:p>
          <a:p>
            <a:pPr lvl="1"/>
            <a:r>
              <a:rPr lang="en-US" sz="2400" dirty="0" smtClean="0"/>
              <a:t>Integrates symptom management and adherence to oral agent in </a:t>
            </a:r>
            <a:r>
              <a:rPr lang="en-US" sz="2400" dirty="0"/>
              <a:t>daily </a:t>
            </a:r>
            <a:r>
              <a:rPr lang="en-US" sz="2400" dirty="0" smtClean="0"/>
              <a:t>life.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04800" y="1295400"/>
            <a:ext cx="8229600" cy="990600"/>
          </a:xfrm>
          <a:ln/>
        </p:spPr>
        <p:txBody>
          <a:bodyPr>
            <a:normAutofit/>
          </a:bodyPr>
          <a:lstStyle/>
          <a:p>
            <a:r>
              <a:rPr lang="en-US" altLang="en-US" dirty="0" smtClean="0"/>
              <a:t>Guiding Framework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>
          <a:xfrm>
            <a:off x="228600" y="2209800"/>
            <a:ext cx="8610600" cy="419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Self-Efficacy </a:t>
            </a:r>
            <a:r>
              <a:rPr lang="en-US" dirty="0"/>
              <a:t>Theory </a:t>
            </a:r>
            <a:r>
              <a:rPr lang="en-US" dirty="0" smtClean="0"/>
              <a:t>(Bandura)</a:t>
            </a:r>
          </a:p>
          <a:p>
            <a:pPr lvl="1"/>
            <a:r>
              <a:rPr lang="en-US" sz="2400" dirty="0"/>
              <a:t>B</a:t>
            </a:r>
            <a:r>
              <a:rPr lang="en-US" sz="2400" dirty="0" smtClean="0"/>
              <a:t>elief </a:t>
            </a:r>
            <a:r>
              <a:rPr lang="en-US" sz="2400" dirty="0"/>
              <a:t>in </a:t>
            </a:r>
            <a:r>
              <a:rPr lang="en-US" sz="2400" dirty="0" smtClean="0"/>
              <a:t>capabilities </a:t>
            </a:r>
            <a:r>
              <a:rPr lang="en-US" sz="2400" dirty="0"/>
              <a:t>to perform </a:t>
            </a:r>
            <a:r>
              <a:rPr lang="en-US" sz="2400" dirty="0" smtClean="0"/>
              <a:t>behavior influenced </a:t>
            </a:r>
            <a:r>
              <a:rPr lang="en-US" sz="2400" dirty="0"/>
              <a:t>by </a:t>
            </a:r>
            <a:r>
              <a:rPr lang="en-US" sz="2400" dirty="0" smtClean="0"/>
              <a:t>motivation &amp; </a:t>
            </a:r>
            <a:r>
              <a:rPr lang="en-US" sz="2400" dirty="0"/>
              <a:t>affective states. </a:t>
            </a:r>
            <a:endParaRPr lang="en-US" sz="2400" dirty="0" smtClean="0"/>
          </a:p>
          <a:p>
            <a:pPr lvl="1"/>
            <a:r>
              <a:rPr lang="en-US" sz="2400" dirty="0" smtClean="0"/>
              <a:t>Research shows </a:t>
            </a:r>
            <a:r>
              <a:rPr lang="en-US" sz="2400" dirty="0"/>
              <a:t>21-days </a:t>
            </a:r>
            <a:r>
              <a:rPr lang="en-US" sz="2400" dirty="0" smtClean="0"/>
              <a:t>are </a:t>
            </a:r>
            <a:r>
              <a:rPr lang="en-US" sz="2400" dirty="0"/>
              <a:t>needed to form a pattern for </a:t>
            </a:r>
            <a:r>
              <a:rPr lang="en-US" sz="2400" dirty="0" smtClean="0"/>
              <a:t>behavior. </a:t>
            </a:r>
          </a:p>
          <a:p>
            <a:pPr lvl="1"/>
            <a:r>
              <a:rPr lang="en-US" sz="2400" dirty="0" smtClean="0"/>
              <a:t>Cues </a:t>
            </a:r>
            <a:r>
              <a:rPr lang="en-US" sz="2400" dirty="0"/>
              <a:t>as </a:t>
            </a:r>
            <a:r>
              <a:rPr lang="en-US" sz="2400" dirty="0" smtClean="0"/>
              <a:t>prompts have </a:t>
            </a:r>
            <a:r>
              <a:rPr lang="en-US" sz="2400" dirty="0"/>
              <a:t>proven effectiveness. </a:t>
            </a:r>
            <a:endParaRPr lang="en-US" sz="2400" dirty="0" smtClean="0"/>
          </a:p>
          <a:p>
            <a:pPr lvl="1"/>
            <a:r>
              <a:rPr lang="en-US" sz="2400" dirty="0" smtClean="0"/>
              <a:t>Engaging </a:t>
            </a:r>
            <a:r>
              <a:rPr lang="en-US" sz="2400" dirty="0"/>
              <a:t>patients via TMs would heighten </a:t>
            </a:r>
            <a:r>
              <a:rPr lang="en-US" sz="2400" dirty="0" smtClean="0"/>
              <a:t>self-efficacy, promoting adherence &amp; </a:t>
            </a:r>
            <a:r>
              <a:rPr lang="en-US" sz="2400" dirty="0"/>
              <a:t>symptom management. </a:t>
            </a:r>
          </a:p>
        </p:txBody>
      </p:sp>
    </p:spTree>
    <p:extLst>
      <p:ext uri="{BB962C8B-B14F-4D97-AF65-F5344CB8AC3E}">
        <p14:creationId xmlns:p14="http://schemas.microsoft.com/office/powerpoint/2010/main" val="217804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04800" y="1295400"/>
            <a:ext cx="8229600" cy="990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Arial" charset="0"/>
              </a:rPr>
              <a:t>Sample &amp; Setting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>
          <a:xfrm>
            <a:off x="381000" y="2057400"/>
            <a:ext cx="82296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 smtClean="0"/>
              <a:t>N=80</a:t>
            </a:r>
            <a:r>
              <a:rPr lang="en-US" sz="2400" dirty="0" smtClean="0"/>
              <a:t>  (40=TM Group; 40=Control Group) </a:t>
            </a:r>
          </a:p>
          <a:p>
            <a:pPr lvl="1"/>
            <a:r>
              <a:rPr lang="en-US" sz="2400" dirty="0" smtClean="0"/>
              <a:t>Inclusion criteria: </a:t>
            </a:r>
          </a:p>
          <a:p>
            <a:pPr lvl="2"/>
            <a:r>
              <a:rPr lang="en-US" sz="2000" u="sng" dirty="0" smtClean="0"/>
              <a:t>&gt;</a:t>
            </a:r>
            <a:r>
              <a:rPr lang="en-US" sz="2000" dirty="0" smtClean="0"/>
              <a:t>21, prescribed an oral agent, </a:t>
            </a:r>
            <a:r>
              <a:rPr lang="en-US" sz="2000" dirty="0"/>
              <a:t>owned a </a:t>
            </a:r>
            <a:r>
              <a:rPr lang="en-US" sz="2000" dirty="0" smtClean="0"/>
              <a:t>cell </a:t>
            </a:r>
            <a:r>
              <a:rPr lang="en-US" sz="2000" dirty="0"/>
              <a:t>phone, </a:t>
            </a:r>
            <a:r>
              <a:rPr lang="en-US" sz="2000" dirty="0" smtClean="0"/>
              <a:t>able to </a:t>
            </a:r>
            <a:r>
              <a:rPr lang="en-US" sz="2000" dirty="0"/>
              <a:t>receive and send </a:t>
            </a:r>
            <a:r>
              <a:rPr lang="en-US" sz="2000" dirty="0" smtClean="0"/>
              <a:t>TMs, in English language </a:t>
            </a:r>
          </a:p>
          <a:p>
            <a:pPr lvl="1"/>
            <a:r>
              <a:rPr lang="en-US" sz="2400" dirty="0" smtClean="0"/>
              <a:t>Exclusion criteria:</a:t>
            </a:r>
          </a:p>
          <a:p>
            <a:pPr lvl="2"/>
            <a:r>
              <a:rPr lang="en-US" sz="2000" dirty="0" smtClean="0"/>
              <a:t>No phone, unable </a:t>
            </a:r>
            <a:r>
              <a:rPr lang="en-US" sz="2000" dirty="0"/>
              <a:t>to </a:t>
            </a:r>
            <a:r>
              <a:rPr lang="en-US" sz="2000" dirty="0" smtClean="0"/>
              <a:t>TM, or </a:t>
            </a:r>
            <a:r>
              <a:rPr lang="en-US" sz="2000" dirty="0" smtClean="0"/>
              <a:t>cognitively impaired</a:t>
            </a:r>
            <a:endParaRPr lang="en-US" sz="2000" dirty="0" smtClean="0"/>
          </a:p>
          <a:p>
            <a:pPr lvl="1"/>
            <a:r>
              <a:rPr lang="en-US" sz="2400" dirty="0" smtClean="0"/>
              <a:t>Recruitment: </a:t>
            </a:r>
          </a:p>
          <a:p>
            <a:pPr lvl="2"/>
            <a:r>
              <a:rPr lang="en-US" sz="2000" dirty="0" smtClean="0"/>
              <a:t>2-community </a:t>
            </a:r>
            <a:r>
              <a:rPr lang="en-US" sz="2000" dirty="0"/>
              <a:t>cancer centers in the Midwest </a:t>
            </a:r>
            <a:endParaRPr lang="en-US" sz="2000" dirty="0" smtClean="0"/>
          </a:p>
          <a:p>
            <a:pPr lvl="2"/>
            <a:r>
              <a:rPr lang="en-US" sz="2000" dirty="0" smtClean="0"/>
              <a:t>Large Specialty Pharmacy </a:t>
            </a:r>
            <a:endParaRPr lang="en-US" sz="2000" dirty="0"/>
          </a:p>
          <a:p>
            <a:pPr lvl="2"/>
            <a:r>
              <a:rPr lang="en-US" sz="2000" dirty="0" smtClean="0"/>
              <a:t>July 2013—January 2014 (7 months)</a:t>
            </a:r>
            <a:endParaRPr lang="en-US" sz="2000" dirty="0"/>
          </a:p>
          <a:p>
            <a:pPr lvl="1"/>
            <a:endParaRPr lang="en-US" sz="17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208" y="2209800"/>
            <a:ext cx="8967592" cy="3687762"/>
          </a:xfrm>
        </p:spPr>
        <p:txBody>
          <a:bodyPr/>
          <a:lstStyle/>
          <a:p>
            <a:r>
              <a:rPr lang="en-US" dirty="0" smtClean="0"/>
              <a:t>Randomized controlled trial</a:t>
            </a:r>
          </a:p>
          <a:p>
            <a:r>
              <a:rPr lang="en-US" dirty="0" smtClean="0"/>
              <a:t>Recruited &amp; consented</a:t>
            </a:r>
          </a:p>
          <a:p>
            <a:r>
              <a:rPr lang="en-US" dirty="0" smtClean="0"/>
              <a:t>Data collection: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Week </a:t>
            </a:r>
            <a:r>
              <a:rPr lang="en-US" dirty="0" smtClean="0">
                <a:solidFill>
                  <a:srgbClr val="FF0000"/>
                </a:solidFill>
              </a:rPr>
              <a:t>1 </a:t>
            </a:r>
            <a:r>
              <a:rPr lang="en-US" dirty="0" smtClean="0"/>
              <a:t>Baseline interview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Random assignment &amp; patients informed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Week 2-9</a:t>
            </a:r>
            <a:r>
              <a:rPr lang="en-US" dirty="0" smtClean="0"/>
              <a:t> </a:t>
            </a:r>
            <a:r>
              <a:rPr lang="en-US" dirty="0"/>
              <a:t>AVR assessed </a:t>
            </a:r>
            <a:r>
              <a:rPr lang="en-US" dirty="0" smtClean="0"/>
              <a:t>adherence &amp; symptoms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Week 10 </a:t>
            </a:r>
            <a:r>
              <a:rPr lang="en-US" dirty="0" smtClean="0"/>
              <a:t>Exit interview &amp; satisfaction survey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24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Acceptability and Preliminary Efficacy of a SMS Text Message Intervention in Older Cancer Patients&amp;amp;#x09;  &amp;quot;&quot;/&gt;&lt;property id=&quot;20307&quot; value=&quot;256&quot;/&gt;&lt;/object&gt;&lt;object type=&quot;3&quot; unique_id=&quot;10005&quot;&gt;&lt;property id=&quot;20148&quot; value=&quot;5&quot;/&gt;&lt;property id=&quot;20300&quot; value=&quot;Slide 3 - &amp;quot;Funding&amp;quot;&quot;/&gt;&lt;property id=&quot;20307&quot; value=&quot;257&quot;/&gt;&lt;/object&gt;&lt;object type=&quot;3&quot; unique_id=&quot;10006&quot;&gt;&lt;property id=&quot;20148&quot; value=&quot;5&quot;/&gt;&lt;property id=&quot;20300&quot; value=&quot;Slide 4 - &amp;quot;Objective for Presentation&amp;quot;&quot;/&gt;&lt;property id=&quot;20307&quot; value=&quot;259&quot;/&gt;&lt;/object&gt;&lt;object type=&quot;3&quot; unique_id=&quot;10007&quot;&gt;&lt;property id=&quot;20148&quot; value=&quot;5&quot;/&gt;&lt;property id=&quot;20300&quot; value=&quot;Slide 5 - &amp;quot;Background &amp;amp; Significance&amp;quot;&quot;/&gt;&lt;property id=&quot;20307&quot; value=&quot;260&quot;/&gt;&lt;/object&gt;&lt;object type=&quot;3&quot; unique_id=&quot;10009&quot;&gt;&lt;property id=&quot;20148&quot; value=&quot;5&quot;/&gt;&lt;property id=&quot;20300&quot; value=&quot;Slide 8 - &amp;quot;Sample &amp;amp; Setting&amp;quot;&quot;/&gt;&lt;property id=&quot;20307&quot; value=&quot;262&quot;/&gt;&lt;/object&gt;&lt;object type=&quot;3&quot; unique_id=&quot;10015&quot;&gt;&lt;property id=&quot;20148&quot; value=&quot;5&quot;/&gt;&lt;property id=&quot;20300&quot; value=&quot;Slide 25 - &amp;quot;Implications for Practice&amp;quot;&quot;/&gt;&lt;property id=&quot;20307&quot; value=&quot;264&quot;/&gt;&lt;/object&gt;&lt;object type=&quot;3&quot; unique_id=&quot;10017&quot;&gt;&lt;property id=&quot;20148&quot; value=&quot;5&quot;/&gt;&lt;property id=&quot;20300&quot; value=&quot;Slide 26 - &amp;quot;Implications for Research&amp;quot;&quot;/&gt;&lt;property id=&quot;20307&quot; value=&quot;265&quot;/&gt;&lt;/object&gt;&lt;object type=&quot;3&quot; unique_id=&quot;10018&quot;&gt;&lt;property id=&quot;20148&quot; value=&quot;5&quot;/&gt;&lt;property id=&quot;20300&quot; value=&quot;Slide 27 - &amp;quot;Conclusions&amp;quot;&quot;/&gt;&lt;property id=&quot;20307&quot; value=&quot;266&quot;/&gt;&lt;/object&gt;&lt;object type=&quot;3&quot; unique_id=&quot;15465&quot;&gt;&lt;property id=&quot;20148&quot; value=&quot;5&quot;/&gt;&lt;property id=&quot;20300&quot; value=&quot;Slide 7 - &amp;quot;Guiding Framework&amp;quot;&quot;/&gt;&lt;property id=&quot;20307&quot; value=&quot;275&quot;/&gt;&lt;/object&gt;&lt;object type=&quot;3&quot; unique_id=&quot;15870&quot;&gt;&lt;property id=&quot;20148&quot; value=&quot;5&quot;/&gt;&lt;property id=&quot;20300&quot; value=&quot;Slide 6&quot;/&gt;&lt;property id=&quot;20307&quot; value=&quot;277&quot;/&gt;&lt;/object&gt;&lt;object type=&quot;3&quot; unique_id=&quot;15871&quot;&gt;&lt;property id=&quot;20148&quot; value=&quot;5&quot;/&gt;&lt;property id=&quot;20300&quot; value=&quot;Slide 9 - &amp;quot;Methods&amp;quot;&quot;/&gt;&lt;property id=&quot;20307&quot; value=&quot;278&quot;/&gt;&lt;/object&gt;&lt;object type=&quot;3&quot; unique_id=&quot;15872&quot;&gt;&lt;property id=&quot;20148&quot; value=&quot;5&quot;/&gt;&lt;property id=&quot;20300&quot; value=&quot;Slide 10 - &amp;quot;Intervention&amp;quot;&quot;/&gt;&lt;property id=&quot;20307&quot; value=&quot;279&quot;/&gt;&lt;/object&gt;&lt;object type=&quot;3&quot; unique_id=&quot;15873&quot;&gt;&lt;property id=&quot;20148&quot; value=&quot;5&quot;/&gt;&lt;property id=&quot;20300&quot; value=&quot;Slide 11 - &amp;quot;Measures&amp;quot;&quot;/&gt;&lt;property id=&quot;20307&quot; value=&quot;280&quot;/&gt;&lt;/object&gt;&lt;object type=&quot;3&quot; unique_id=&quot;15874&quot;&gt;&lt;property id=&quot;20148&quot; value=&quot;5&quot;/&gt;&lt;property id=&quot;20300&quot; value=&quot;Slide 12 - &amp;quot;Results&amp;quot;&quot;/&gt;&lt;property id=&quot;20307&quot; value=&quot;281&quot;/&gt;&lt;/object&gt;&lt;object type=&quot;3&quot; unique_id=&quot;15877&quot;&gt;&lt;property id=&quot;20148&quot; value=&quot;5&quot;/&gt;&lt;property id=&quot;20300&quot; value=&quot;Slide 15 - &amp;quot;Oral Agent Regimen&amp;quot;&quot;/&gt;&lt;property id=&quot;20307&quot; value=&quot;284&quot;/&gt;&lt;/object&gt;&lt;object type=&quot;3&quot; unique_id=&quot;15878&quot;&gt;&lt;property id=&quot;20148&quot; value=&quot;5&quot;/&gt;&lt;property id=&quot;20300&quot; value=&quot;Slide 16 - &amp;quot;Health Status&amp;quot;&quot;/&gt;&lt;property id=&quot;20307&quot; value=&quot;285&quot;/&gt;&lt;/object&gt;&lt;object type=&quot;3&quot; unique_id=&quot;15880&quot;&gt;&lt;property id=&quot;20148&quot; value=&quot;5&quot;/&gt;&lt;property id=&quot;20300&quot; value=&quot;Slide 17 - &amp;quot;Acceptability&amp;quot;&quot;/&gt;&lt;property id=&quot;20307&quot; value=&quot;287&quot;/&gt;&lt;/object&gt;&lt;object type=&quot;3&quot; unique_id=&quot;16050&quot;&gt;&lt;property id=&quot;20148&quot; value=&quot;5&quot;/&gt;&lt;property id=&quot;20300&quot; value=&quot;Slide 22 - &amp;quot;Satisfaction (n=37)&amp;quot;&quot;/&gt;&lt;property id=&quot;20307&quot; value=&quot;289&quot;/&gt;&lt;/object&gt;&lt;object type=&quot;3&quot; unique_id=&quot;16051&quot;&gt;&lt;property id=&quot;20148&quot; value=&quot;5&quot;/&gt;&lt;property id=&quot;20300&quot; value=&quot;Slide 20 - &amp;quot;Preliminary Efficacy: Symptoms&amp;quot;&quot;/&gt;&lt;property id=&quot;20307&quot; value=&quot;291&quot;/&gt;&lt;/object&gt;&lt;object type=&quot;3&quot; unique_id=&quot;16052&quot;&gt;&lt;property id=&quot;20148&quot; value=&quot;5&quot;/&gt;&lt;property id=&quot;20300&quot; value=&quot;Slide 21 - &amp;quot;Preliminary Efficacy: Adherence&amp;quot;&quot;/&gt;&lt;property id=&quot;20307&quot; value=&quot;290&quot;/&gt;&lt;/object&gt;&lt;object type=&quot;3&quot; unique_id=&quot;16141&quot;&gt;&lt;property id=&quot;20148&quot; value=&quot;5&quot;/&gt;&lt;property id=&quot;20300&quot; value=&quot;Slide 24 - &amp;quot;Limitations&amp;quot;&quot;/&gt;&lt;property id=&quot;20307&quot; value=&quot;293&quot;/&gt;&lt;/object&gt;&lt;object type=&quot;3&quot; unique_id=&quot;16353&quot;&gt;&lt;property id=&quot;20148&quot; value=&quot;5&quot;/&gt;&lt;property id=&quot;20300&quot; value=&quot;Slide 2 - &amp;quot;Multi-disciplinary Team&amp;quot;&quot;/&gt;&lt;property id=&quot;20307&quot; value=&quot;294&quot;/&gt;&lt;/object&gt;&lt;object type=&quot;3&quot; unique_id=&quot;16625&quot;&gt;&lt;property id=&quot;20148&quot; value=&quot;5&quot;/&gt;&lt;property id=&quot;20300&quot; value=&quot;Slide 13 - &amp;quot;Characteristics&amp;quot;&quot;/&gt;&lt;property id=&quot;20307&quot; value=&quot;295&quot;/&gt;&lt;/object&gt;&lt;object type=&quot;3&quot; unique_id=&quot;16626&quot;&gt;&lt;property id=&quot;20148&quot; value=&quot;5&quot;/&gt;&lt;property id=&quot;20300&quot; value=&quot;Slide 14 - &amp;quot;Conditions&amp;quot;&quot;/&gt;&lt;property id=&quot;20307&quot; value=&quot;296&quot;/&gt;&lt;/object&gt;&lt;object type=&quot;3&quot; unique_id=&quot;16628&quot;&gt;&lt;property id=&quot;20148&quot; value=&quot;5&quot;/&gt;&lt;property id=&quot;20300&quot; value=&quot;Slide 19 - &amp;quot;Physical Function, Self-efficacy, Depression, &amp;amp; Cognition&amp;quot;&quot;/&gt;&lt;property id=&quot;20307&quot; value=&quot;298&quot;/&gt;&lt;/object&gt;&lt;object type=&quot;3&quot; unique_id=&quot;16629&quot;&gt;&lt;property id=&quot;20148&quot; value=&quot;5&quot;/&gt;&lt;property id=&quot;20300&quot; value=&quot;Slide 23 - &amp;quot;Discussion&amp;quot;&quot;/&gt;&lt;property id=&quot;20307&quot; value=&quot;299&quot;/&gt;&lt;/object&gt;&lt;object type=&quot;3&quot; unique_id=&quot;16725&quot;&gt;&lt;property id=&quot;20148&quot; value=&quot;5&quot;/&gt;&lt;property id=&quot;20300&quot; value=&quot;Slide 28 - &amp;quot;References&amp;quot;&quot;/&gt;&lt;property id=&quot;20307&quot; value=&quot;301&quot;/&gt;&lt;/object&gt;&lt;object type=&quot;3&quot; unique_id=&quot;16823&quot;&gt;&lt;property id=&quot;20148&quot; value=&quot;5&quot;/&gt;&lt;property id=&quot;20300&quot; value=&quot;Slide 18&quot;/&gt;&lt;property id=&quot;20307&quot; value=&quot;302&quot;/&gt;&lt;/object&gt;&lt;/object&gt;&lt;object type=&quot;8&quot; unique_id=&quot;1003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6849</TotalTime>
  <Words>1886</Words>
  <Application>Microsoft Office PowerPoint</Application>
  <PresentationFormat>On-screen Show (4:3)</PresentationFormat>
  <Paragraphs>235</Paragraphs>
  <Slides>28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Acceptability and Preliminary Efficacy of a SMS Text Message Intervention in Older Cancer Patients   </vt:lpstr>
      <vt:lpstr>Multi-disciplinary Team</vt:lpstr>
      <vt:lpstr>Funding</vt:lpstr>
      <vt:lpstr>Objective for Presentation</vt:lpstr>
      <vt:lpstr>Background &amp; Significance</vt:lpstr>
      <vt:lpstr>PowerPoint Presentation</vt:lpstr>
      <vt:lpstr>Guiding Framework</vt:lpstr>
      <vt:lpstr>Sample &amp; Setting</vt:lpstr>
      <vt:lpstr>Methods</vt:lpstr>
      <vt:lpstr>Intervention</vt:lpstr>
      <vt:lpstr>Measures</vt:lpstr>
      <vt:lpstr>Results</vt:lpstr>
      <vt:lpstr>Characteristics</vt:lpstr>
      <vt:lpstr>Conditions</vt:lpstr>
      <vt:lpstr>Oral Agent Regimen</vt:lpstr>
      <vt:lpstr>Health Status</vt:lpstr>
      <vt:lpstr>Acceptability</vt:lpstr>
      <vt:lpstr>PowerPoint Presentation</vt:lpstr>
      <vt:lpstr>Physical Function, Self-efficacy, Depression, &amp; Cognition</vt:lpstr>
      <vt:lpstr>Preliminary Efficacy: Symptoms</vt:lpstr>
      <vt:lpstr>Preliminary Efficacy: Adherence</vt:lpstr>
      <vt:lpstr>Satisfaction (n=37)</vt:lpstr>
      <vt:lpstr>Discussion</vt:lpstr>
      <vt:lpstr>Limitations</vt:lpstr>
      <vt:lpstr>Implications for Practice</vt:lpstr>
      <vt:lpstr>Implications for Research</vt:lpstr>
      <vt:lpstr>Conclusions</vt:lpstr>
      <vt:lpstr>References</vt:lpstr>
    </vt:vector>
  </TitlesOfParts>
  <Company>Michigan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Headline Here</dc:title>
  <dc:creator>przybyan</dc:creator>
  <cp:lastModifiedBy>Lauren Calleja</cp:lastModifiedBy>
  <cp:revision>119</cp:revision>
  <cp:lastPrinted>2014-10-22T15:37:25Z</cp:lastPrinted>
  <dcterms:created xsi:type="dcterms:W3CDTF">2008-11-24T15:22:07Z</dcterms:created>
  <dcterms:modified xsi:type="dcterms:W3CDTF">2014-10-24T20:55:00Z</dcterms:modified>
</cp:coreProperties>
</file>