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chart2.xml" ContentType="application/vnd.openxmlformats-officedocument.drawingml.chart+xml"/>
  <Override PartName="/ppt/drawings/drawing1.xml" ContentType="application/vnd.openxmlformats-officedocument.drawingml.chartshape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19"/>
  </p:notesMasterIdLst>
  <p:sldIdLst>
    <p:sldId id="320" r:id="rId2"/>
    <p:sldId id="367" r:id="rId3"/>
    <p:sldId id="368" r:id="rId4"/>
    <p:sldId id="369" r:id="rId5"/>
    <p:sldId id="371" r:id="rId6"/>
    <p:sldId id="370" r:id="rId7"/>
    <p:sldId id="372" r:id="rId8"/>
    <p:sldId id="373" r:id="rId9"/>
    <p:sldId id="337" r:id="rId10"/>
    <p:sldId id="377" r:id="rId11"/>
    <p:sldId id="352" r:id="rId12"/>
    <p:sldId id="353" r:id="rId13"/>
    <p:sldId id="341" r:id="rId14"/>
    <p:sldId id="366" r:id="rId15"/>
    <p:sldId id="374" r:id="rId16"/>
    <p:sldId id="375" r:id="rId17"/>
    <p:sldId id="376" r:id="rId18"/>
  </p:sldIdLst>
  <p:sldSz cx="9144000" cy="6858000" type="screen4x3"/>
  <p:notesSz cx="6858000" cy="9144000"/>
  <p:custDataLst>
    <p:tags r:id="rId20"/>
  </p:custDataLst>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99FF"/>
    <a:srgbClr val="CC00FF"/>
    <a:srgbClr val="18453B"/>
    <a:srgbClr val="B4CD95"/>
    <a:srgbClr val="004F39"/>
    <a:srgbClr val="E66B5B"/>
    <a:srgbClr val="00703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94" autoAdjust="0"/>
    <p:restoredTop sz="94656" autoAdjust="0"/>
  </p:normalViewPr>
  <p:slideViewPr>
    <p:cSldViewPr>
      <p:cViewPr varScale="1">
        <p:scale>
          <a:sx n="103" d="100"/>
          <a:sy n="103" d="100"/>
        </p:scale>
        <p:origin x="-204" y="-84"/>
      </p:cViewPr>
      <p:guideLst>
        <p:guide orient="horz" pos="2160"/>
        <p:guide pos="2880"/>
      </p:guideLst>
    </p:cSldViewPr>
  </p:slideViewPr>
  <p:outlineViewPr>
    <p:cViewPr>
      <p:scale>
        <a:sx n="33" d="100"/>
        <a:sy n="33" d="100"/>
      </p:scale>
      <p:origin x="0" y="638"/>
    </p:cViewPr>
  </p:outlineViewPr>
  <p:notesTextViewPr>
    <p:cViewPr>
      <p:scale>
        <a:sx n="100" d="100"/>
        <a:sy n="100" d="100"/>
      </p:scale>
      <p:origin x="0" y="0"/>
    </p:cViewPr>
  </p:notesTextViewPr>
  <p:sorterViewPr>
    <p:cViewPr>
      <p:scale>
        <a:sx n="66" d="100"/>
        <a:sy n="66" d="100"/>
      </p:scale>
      <p:origin x="0" y="1862"/>
    </p:cViewPr>
  </p:sorterViewPr>
  <p:notesViewPr>
    <p:cSldViewPr>
      <p:cViewPr varScale="1">
        <p:scale>
          <a:sx n="63" d="100"/>
          <a:sy n="63" d="100"/>
        </p:scale>
        <p:origin x="-1656" y="-77"/>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gs" Target="tags/tag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package" Target="../embeddings/Microsoft_Excel_Worksheet2.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sz="2800" dirty="0">
                <a:solidFill>
                  <a:schemeClr val="bg1"/>
                </a:solidFill>
              </a:rPr>
              <a:t>Cancer Stage</a:t>
            </a:r>
          </a:p>
        </c:rich>
      </c:tx>
      <c:layout/>
      <c:overlay val="0"/>
    </c:title>
    <c:autoTitleDeleted val="0"/>
    <c:plotArea>
      <c:layout/>
      <c:pieChart>
        <c:varyColors val="1"/>
        <c:ser>
          <c:idx val="0"/>
          <c:order val="0"/>
          <c:tx>
            <c:strRef>
              <c:f>Sheet1!$B$1</c:f>
              <c:strCache>
                <c:ptCount val="1"/>
                <c:pt idx="0">
                  <c:v>Cancer Stage N=</c:v>
                </c:pt>
              </c:strCache>
            </c:strRef>
          </c:tx>
          <c:dLbls>
            <c:txPr>
              <a:bodyPr/>
              <a:lstStyle/>
              <a:p>
                <a:pPr>
                  <a:defRPr sz="2000" b="1">
                    <a:solidFill>
                      <a:schemeClr val="bg1"/>
                    </a:solidFill>
                  </a:defRPr>
                </a:pPr>
                <a:endParaRPr lang="en-US"/>
              </a:p>
            </c:txPr>
            <c:showLegendKey val="0"/>
            <c:showVal val="0"/>
            <c:showCatName val="0"/>
            <c:showSerName val="0"/>
            <c:showPercent val="1"/>
            <c:showBubbleSize val="0"/>
            <c:showLeaderLines val="1"/>
          </c:dLbls>
          <c:cat>
            <c:strRef>
              <c:f>Sheet1!$A$2:$A$5</c:f>
              <c:strCache>
                <c:ptCount val="4"/>
                <c:pt idx="0">
                  <c:v>II</c:v>
                </c:pt>
                <c:pt idx="1">
                  <c:v>III</c:v>
                </c:pt>
                <c:pt idx="2">
                  <c:v>IV</c:v>
                </c:pt>
                <c:pt idx="3">
                  <c:v>None</c:v>
                </c:pt>
              </c:strCache>
            </c:strRef>
          </c:cat>
          <c:val>
            <c:numRef>
              <c:f>Sheet1!$B$2:$B$5</c:f>
              <c:numCache>
                <c:formatCode>General</c:formatCode>
                <c:ptCount val="4"/>
                <c:pt idx="0">
                  <c:v>1</c:v>
                </c:pt>
                <c:pt idx="1">
                  <c:v>3</c:v>
                </c:pt>
                <c:pt idx="2">
                  <c:v>18</c:v>
                </c:pt>
                <c:pt idx="3">
                  <c:v>8</c:v>
                </c:pt>
              </c:numCache>
            </c:numRef>
          </c:val>
        </c:ser>
        <c:ser>
          <c:idx val="1"/>
          <c:order val="1"/>
          <c:tx>
            <c:strRef>
              <c:f>Sheet1!$C$1</c:f>
              <c:strCache>
                <c:ptCount val="1"/>
                <c:pt idx="0">
                  <c:v>Column1</c:v>
                </c:pt>
              </c:strCache>
            </c:strRef>
          </c:tx>
          <c:dLbls>
            <c:showLegendKey val="0"/>
            <c:showVal val="0"/>
            <c:showCatName val="0"/>
            <c:showSerName val="0"/>
            <c:showPercent val="1"/>
            <c:showBubbleSize val="0"/>
            <c:showLeaderLines val="1"/>
          </c:dLbls>
          <c:cat>
            <c:strRef>
              <c:f>Sheet1!$A$2:$A$5</c:f>
              <c:strCache>
                <c:ptCount val="4"/>
                <c:pt idx="0">
                  <c:v>II</c:v>
                </c:pt>
                <c:pt idx="1">
                  <c:v>III</c:v>
                </c:pt>
                <c:pt idx="2">
                  <c:v>IV</c:v>
                </c:pt>
                <c:pt idx="3">
                  <c:v>None</c:v>
                </c:pt>
              </c:strCache>
            </c:strRef>
          </c:cat>
          <c:val>
            <c:numRef>
              <c:f>Sheet1!$C$2:$C$5</c:f>
              <c:numCache>
                <c:formatCode>0%</c:formatCode>
                <c:ptCount val="4"/>
                <c:pt idx="0">
                  <c:v>0.04</c:v>
                </c:pt>
                <c:pt idx="1">
                  <c:v>0.1</c:v>
                </c:pt>
                <c:pt idx="2">
                  <c:v>0.6</c:v>
                </c:pt>
                <c:pt idx="3">
                  <c:v>0.26</c:v>
                </c:pt>
              </c:numCache>
            </c:numRef>
          </c:val>
        </c:ser>
        <c:dLbls>
          <c:showLegendKey val="0"/>
          <c:showVal val="0"/>
          <c:showCatName val="0"/>
          <c:showSerName val="0"/>
          <c:showPercent val="1"/>
          <c:showBubbleSize val="0"/>
          <c:showLeaderLines val="1"/>
        </c:dLbls>
        <c:firstSliceAng val="0"/>
      </c:pieChart>
    </c:plotArea>
    <c:legend>
      <c:legendPos val="t"/>
      <c:layout/>
      <c:overlay val="0"/>
      <c:txPr>
        <a:bodyPr/>
        <a:lstStyle/>
        <a:p>
          <a:pPr>
            <a:defRPr b="1">
              <a:solidFill>
                <a:schemeClr val="bg1"/>
              </a:solidFill>
            </a:defRPr>
          </a:pPr>
          <a:endParaRPr lang="en-US"/>
        </a:p>
      </c:txPr>
    </c:legend>
    <c:plotVisOnly val="1"/>
    <c:dispBlanksAs val="gap"/>
    <c:showDLblsOverMax val="0"/>
  </c:chart>
  <c:spPr>
    <a:gradFill>
      <a:gsLst>
        <a:gs pos="0">
          <a:schemeClr val="accent1">
            <a:shade val="30000"/>
            <a:satMod val="115000"/>
          </a:schemeClr>
        </a:gs>
        <a:gs pos="50000">
          <a:schemeClr val="accent1">
            <a:shade val="67500"/>
            <a:satMod val="115000"/>
          </a:schemeClr>
        </a:gs>
        <a:gs pos="100000">
          <a:schemeClr val="accent1">
            <a:shade val="100000"/>
            <a:satMod val="115000"/>
          </a:schemeClr>
        </a:gs>
      </a:gsLst>
      <a:lin ang="5400000" scaled="0"/>
    </a:gradFill>
  </c:spPr>
  <c:txPr>
    <a:bodyPr/>
    <a:lstStyle/>
    <a:p>
      <a:pPr>
        <a:defRPr sz="1800"/>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dirty="0">
                <a:solidFill>
                  <a:schemeClr val="bg1"/>
                </a:solidFill>
              </a:rPr>
              <a:t>Adherence Rates</a:t>
            </a:r>
          </a:p>
        </c:rich>
      </c:tx>
      <c:layout/>
      <c:overlay val="0"/>
    </c:title>
    <c:autoTitleDeleted val="0"/>
    <c:plotArea>
      <c:layout/>
      <c:pieChart>
        <c:varyColors val="1"/>
        <c:ser>
          <c:idx val="0"/>
          <c:order val="0"/>
          <c:tx>
            <c:strRef>
              <c:f>Sheet1!$B$1</c:f>
              <c:strCache>
                <c:ptCount val="1"/>
                <c:pt idx="0">
                  <c:v>Adherence Rates</c:v>
                </c:pt>
              </c:strCache>
            </c:strRef>
          </c:tx>
          <c:explosion val="3"/>
          <c:cat>
            <c:strRef>
              <c:f>Sheet1!$A$2:$A$3</c:f>
              <c:strCache>
                <c:ptCount val="2"/>
                <c:pt idx="0">
                  <c:v>100%</c:v>
                </c:pt>
                <c:pt idx="1">
                  <c:v>&lt;100%</c:v>
                </c:pt>
              </c:strCache>
            </c:strRef>
          </c:cat>
          <c:val>
            <c:numRef>
              <c:f>Sheet1!$B$2:$B$3</c:f>
              <c:numCache>
                <c:formatCode>General</c:formatCode>
                <c:ptCount val="2"/>
                <c:pt idx="0">
                  <c:v>27</c:v>
                </c:pt>
                <c:pt idx="1">
                  <c:v>3</c:v>
                </c:pt>
              </c:numCache>
            </c:numRef>
          </c:val>
        </c:ser>
        <c:dLbls>
          <c:showLegendKey val="0"/>
          <c:showVal val="0"/>
          <c:showCatName val="0"/>
          <c:showSerName val="0"/>
          <c:showPercent val="0"/>
          <c:showBubbleSize val="0"/>
          <c:showLeaderLines val="1"/>
        </c:dLbls>
        <c:firstSliceAng val="0"/>
      </c:pieChart>
    </c:plotArea>
    <c:legend>
      <c:legendPos val="r"/>
      <c:layout/>
      <c:overlay val="0"/>
      <c:txPr>
        <a:bodyPr/>
        <a:lstStyle/>
        <a:p>
          <a:pPr>
            <a:defRPr b="1">
              <a:solidFill>
                <a:schemeClr val="bg1"/>
              </a:solidFill>
            </a:defRPr>
          </a:pPr>
          <a:endParaRPr lang="en-US"/>
        </a:p>
      </c:txPr>
    </c:legend>
    <c:plotVisOnly val="1"/>
    <c:dispBlanksAs val="gap"/>
    <c:showDLblsOverMax val="0"/>
  </c:chart>
  <c:txPr>
    <a:bodyPr/>
    <a:lstStyle/>
    <a:p>
      <a:pPr>
        <a:defRPr sz="1800"/>
      </a:pPr>
      <a:endParaRPr lang="en-US"/>
    </a:p>
  </c:txPr>
  <c:externalData r:id="rId1">
    <c:autoUpdate val="0"/>
  </c:externalData>
  <c:userShapes r:id="rId2"/>
</c:chartSpace>
</file>

<file path=ppt/drawings/drawing1.xml><?xml version="1.0" encoding="utf-8"?>
<c:userShapes xmlns:c="http://schemas.openxmlformats.org/drawingml/2006/chart">
  <cdr:relSizeAnchor xmlns:cdr="http://schemas.openxmlformats.org/drawingml/2006/chartDrawing">
    <cdr:from>
      <cdr:x>0.36</cdr:x>
      <cdr:y>0.67742</cdr:y>
    </cdr:from>
    <cdr:to>
      <cdr:x>0.5</cdr:x>
      <cdr:y>0.79839</cdr:y>
    </cdr:to>
    <cdr:sp macro="" textlink="">
      <cdr:nvSpPr>
        <cdr:cNvPr id="2" name="TextBox 1"/>
        <cdr:cNvSpPr txBox="1"/>
      </cdr:nvSpPr>
      <cdr:spPr>
        <a:xfrm xmlns:a="http://schemas.openxmlformats.org/drawingml/2006/main">
          <a:off x="1371600" y="2133600"/>
          <a:ext cx="533400" cy="381000"/>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US" sz="1100" b="1" dirty="0" smtClean="0"/>
            <a:t>N=27</a:t>
          </a:r>
          <a:endParaRPr lang="en-US" sz="1100" b="1" dirty="0"/>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0E8C9972-CBC0-4016-8CE3-9CC5A95E88A4}" type="datetimeFigureOut">
              <a:rPr lang="en-US"/>
              <a:pPr>
                <a:defRPr/>
              </a:pPr>
              <a:t>10/30/2013</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dirty="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pPr>
              <a:defRPr/>
            </a:pPr>
            <a:fld id="{754AE62A-4ABC-4591-B2E9-AA962B5B1279}" type="slidenum">
              <a:rPr lang="en-US"/>
              <a:pPr>
                <a:defRPr/>
              </a:pPr>
              <a:t>‹#›</a:t>
            </a:fld>
            <a:endParaRPr lang="en-US" dirty="0"/>
          </a:p>
        </p:txBody>
      </p:sp>
    </p:spTree>
    <p:extLst>
      <p:ext uri="{BB962C8B-B14F-4D97-AF65-F5344CB8AC3E}">
        <p14:creationId xmlns:p14="http://schemas.microsoft.com/office/powerpoint/2010/main" val="158411841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lvl1pPr>
              <a:defRPr>
                <a:solidFill>
                  <a:schemeClr val="bg1"/>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bg1"/>
                </a:solidFill>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dirty="0" smtClean="0"/>
              <a:t>Click to edit Master subtitle style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1341438"/>
            <a:ext cx="8229600" cy="792162"/>
          </a:xfrm>
          <a:prstGeom prst="rect">
            <a:avLst/>
          </a:prstGeom>
        </p:spPr>
        <p:txBody>
          <a:bodyPr/>
          <a:lstStyle>
            <a:lvl1pPr>
              <a:defRPr>
                <a:solidFill>
                  <a:schemeClr val="bg1"/>
                </a:solidFill>
              </a:defRPr>
            </a:lvl1pPr>
          </a:lstStyle>
          <a:p>
            <a:r>
              <a:rPr lang="en-US" dirty="0" smtClean="0"/>
              <a:t>Click to edit Master title style</a:t>
            </a:r>
            <a:endParaRPr lang="en-US" dirty="0"/>
          </a:p>
        </p:txBody>
      </p:sp>
      <p:sp>
        <p:nvSpPr>
          <p:cNvPr id="3" name="Vertical Text Placeholder 2"/>
          <p:cNvSpPr>
            <a:spLocks noGrp="1"/>
          </p:cNvSpPr>
          <p:nvPr>
            <p:ph type="body" orient="vert" idx="1"/>
          </p:nvPr>
        </p:nvSpPr>
        <p:spPr>
          <a:xfrm>
            <a:off x="457200" y="2209800"/>
            <a:ext cx="8229600" cy="3916363"/>
          </a:xfrm>
          <a:prstGeom prst="rect">
            <a:avLst/>
          </a:prstGeom>
        </p:spPr>
        <p:txBody>
          <a:bodyPr vert="eaVert"/>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371600"/>
            <a:ext cx="2057400" cy="4754563"/>
          </a:xfrm>
          <a:prstGeom prst="rect">
            <a:avLst/>
          </a:prstGeom>
        </p:spPr>
        <p:txBody>
          <a:bodyPr vert="eaVert"/>
          <a:lstStyle>
            <a:lvl1pPr>
              <a:defRPr>
                <a:solidFill>
                  <a:schemeClr val="bg1"/>
                </a:solidFill>
              </a:defRPr>
            </a:lvl1pPr>
          </a:lstStyle>
          <a:p>
            <a:r>
              <a:rPr lang="en-US" dirty="0" smtClean="0"/>
              <a:t>Click to edit Master title style</a:t>
            </a:r>
            <a:endParaRPr lang="en-US" dirty="0"/>
          </a:p>
        </p:txBody>
      </p:sp>
      <p:sp>
        <p:nvSpPr>
          <p:cNvPr id="3" name="Vertical Text Placeholder 2"/>
          <p:cNvSpPr>
            <a:spLocks noGrp="1"/>
          </p:cNvSpPr>
          <p:nvPr>
            <p:ph type="body" orient="vert" idx="1"/>
          </p:nvPr>
        </p:nvSpPr>
        <p:spPr>
          <a:xfrm>
            <a:off x="457200" y="1371600"/>
            <a:ext cx="6019800" cy="4754563"/>
          </a:xfrm>
          <a:prstGeom prst="rect">
            <a:avLst/>
          </a:prstGeom>
        </p:spPr>
        <p:txBody>
          <a:bodyPr vert="eaVert"/>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Rectangle 4"/>
          <p:cNvSpPr>
            <a:spLocks noGrp="1" noChangeArrowheads="1"/>
          </p:cNvSpPr>
          <p:nvPr>
            <p:ph type="title"/>
          </p:nvPr>
        </p:nvSpPr>
        <p:spPr bwMode="auto">
          <a:xfrm>
            <a:off x="304800" y="1371600"/>
            <a:ext cx="8229600" cy="990600"/>
          </a:xfrm>
          <a:prstGeom prst="rect">
            <a:avLst/>
          </a:prstGeom>
          <a:noFill/>
          <a:ln>
            <a:miter lim="800000"/>
            <a:headEnd/>
            <a:tailEnd/>
          </a:ln>
        </p:spPr>
        <p:txBody>
          <a:bodyPr/>
          <a:lstStyle>
            <a:lvl1pPr>
              <a:defRPr>
                <a:solidFill>
                  <a:schemeClr val="bg1"/>
                </a:solidFill>
              </a:defRPr>
            </a:lvl1pPr>
          </a:lstStyle>
          <a:p>
            <a:r>
              <a:rPr lang="en-US" dirty="0" smtClean="0"/>
              <a:t>Headline</a:t>
            </a:r>
          </a:p>
        </p:txBody>
      </p:sp>
      <p:sp>
        <p:nvSpPr>
          <p:cNvPr id="5" name="Rectangle 5"/>
          <p:cNvSpPr>
            <a:spLocks noGrp="1" noChangeArrowheads="1"/>
          </p:cNvSpPr>
          <p:nvPr>
            <p:ph type="body" idx="1"/>
          </p:nvPr>
        </p:nvSpPr>
        <p:spPr bwMode="auto">
          <a:xfrm>
            <a:off x="457200" y="2484438"/>
            <a:ext cx="8229600" cy="3687762"/>
          </a:xfrm>
          <a:prstGeom prst="rect">
            <a:avLst/>
          </a:prstGeom>
          <a:noFill/>
          <a:ln>
            <a:miter lim="800000"/>
            <a:headEnd/>
            <a:tailEnd/>
          </a:ln>
        </p:spPr>
        <p:txBody>
          <a:bodyPr vert="horz" wrap="square" lIns="91440" tIns="45720" rIns="91440" bIns="45720" numCol="1" anchor="t" anchorCtr="0" compatLnSpc="1">
            <a:prstTxWarp prst="textNoShape">
              <a:avLst/>
            </a:prstTxWarp>
          </a:bodyPr>
          <a:lstStyle>
            <a:lvl1pPr>
              <a:defRPr>
                <a:solidFill>
                  <a:schemeClr val="bg1"/>
                </a:solidFill>
              </a:defRPr>
            </a:lvl1pPr>
            <a:lvl2pPr>
              <a:defRPr>
                <a:solidFill>
                  <a:schemeClr val="bg1"/>
                </a:solidFill>
              </a:defRPr>
            </a:lvl2pPr>
          </a:lstStyle>
          <a:p>
            <a:r>
              <a:rPr lang="en-US" dirty="0" smtClean="0"/>
              <a:t>Click to Add Text</a:t>
            </a:r>
          </a:p>
          <a:p>
            <a:pPr lvl="1"/>
            <a:r>
              <a:rPr lang="en-US" dirty="0" smtClean="0"/>
              <a:t>Bullet Here</a:t>
            </a:r>
          </a:p>
          <a:p>
            <a:pPr lvl="1"/>
            <a:r>
              <a:rPr lang="en-US" dirty="0" smtClean="0"/>
              <a:t>Bullet Here</a:t>
            </a:r>
          </a:p>
          <a:p>
            <a:pPr lvl="1"/>
            <a:r>
              <a:rPr lang="en-US" dirty="0" smtClean="0"/>
              <a:t>Bullet Here</a:t>
            </a:r>
          </a:p>
          <a:p>
            <a:pPr lvl="1"/>
            <a:r>
              <a:rPr lang="en-US" dirty="0" smtClean="0"/>
              <a:t>Bullet Here</a:t>
            </a:r>
          </a:p>
          <a:p>
            <a:pPr lvl="1"/>
            <a:r>
              <a:rPr lang="en-US" dirty="0" smtClean="0"/>
              <a:t>Bullet Here</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solidFill>
                  <a:schemeClr val="bg1"/>
                </a:solidFill>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bg1"/>
                </a:solidFill>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dirty="0"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325562"/>
            <a:ext cx="8229600" cy="731838"/>
          </a:xfrm>
          <a:prstGeom prst="rect">
            <a:avLst/>
          </a:prstGeom>
        </p:spPr>
        <p:txBody>
          <a:bodyPr/>
          <a:lstStyle>
            <a:lvl1pPr>
              <a:defRPr>
                <a:solidFill>
                  <a:schemeClr val="bg1"/>
                </a:solidFill>
              </a:defRPr>
            </a:lvl1pPr>
          </a:lstStyle>
          <a:p>
            <a:r>
              <a:rPr lang="en-US" dirty="0" smtClean="0"/>
              <a:t>Click to edit Master title style</a:t>
            </a:r>
            <a:endParaRPr lang="en-US" dirty="0"/>
          </a:p>
        </p:txBody>
      </p:sp>
      <p:sp>
        <p:nvSpPr>
          <p:cNvPr id="3" name="Content Placeholder 2"/>
          <p:cNvSpPr>
            <a:spLocks noGrp="1"/>
          </p:cNvSpPr>
          <p:nvPr>
            <p:ph sz="half" idx="1"/>
          </p:nvPr>
        </p:nvSpPr>
        <p:spPr>
          <a:xfrm>
            <a:off x="457200" y="2133600"/>
            <a:ext cx="4038600" cy="3992563"/>
          </a:xfrm>
          <a:prstGeom prst="rect">
            <a:avLst/>
          </a:prstGeom>
        </p:spPr>
        <p:txBody>
          <a:bodyPr/>
          <a:lstStyle>
            <a:lvl1pPr>
              <a:defRPr sz="2800">
                <a:solidFill>
                  <a:schemeClr val="bg1"/>
                </a:solidFill>
              </a:defRPr>
            </a:lvl1pPr>
            <a:lvl2pPr>
              <a:defRPr sz="2400">
                <a:solidFill>
                  <a:schemeClr val="bg1"/>
                </a:solidFill>
              </a:defRPr>
            </a:lvl2pPr>
            <a:lvl3pPr>
              <a:defRPr sz="2000">
                <a:solidFill>
                  <a:schemeClr val="bg1"/>
                </a:solidFill>
              </a:defRPr>
            </a:lvl3pPr>
            <a:lvl4pPr>
              <a:defRPr sz="1800">
                <a:solidFill>
                  <a:schemeClr val="bg1"/>
                </a:solidFill>
              </a:defRPr>
            </a:lvl4pPr>
            <a:lvl5pPr>
              <a:defRPr sz="1800">
                <a:solidFill>
                  <a:schemeClr val="bg1"/>
                </a:solidFill>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48200" y="2133600"/>
            <a:ext cx="4038600" cy="3992563"/>
          </a:xfrm>
          <a:prstGeom prst="rect">
            <a:avLst/>
          </a:prstGeom>
        </p:spPr>
        <p:txBody>
          <a:bodyPr/>
          <a:lstStyle>
            <a:lvl1pPr>
              <a:defRPr sz="2800">
                <a:solidFill>
                  <a:schemeClr val="bg1"/>
                </a:solidFill>
              </a:defRPr>
            </a:lvl1pPr>
            <a:lvl2pPr>
              <a:defRPr sz="2400">
                <a:solidFill>
                  <a:schemeClr val="bg1"/>
                </a:solidFill>
              </a:defRPr>
            </a:lvl2pPr>
            <a:lvl3pPr>
              <a:defRPr sz="2000">
                <a:solidFill>
                  <a:schemeClr val="bg1"/>
                </a:solidFill>
              </a:defRPr>
            </a:lvl3pPr>
            <a:lvl4pPr>
              <a:defRPr sz="1800">
                <a:solidFill>
                  <a:schemeClr val="bg1"/>
                </a:solidFill>
              </a:defRPr>
            </a:lvl4pPr>
            <a:lvl5pPr>
              <a:defRPr sz="1800">
                <a:solidFill>
                  <a:schemeClr val="bg1"/>
                </a:solidFill>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1341438"/>
            <a:ext cx="8229600" cy="792162"/>
          </a:xfrm>
          <a:prstGeom prst="rect">
            <a:avLst/>
          </a:prstGeom>
        </p:spPr>
        <p:txBody>
          <a:bodyPr/>
          <a:lstStyle>
            <a:lvl1pPr>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457200" y="2209799"/>
            <a:ext cx="4040188" cy="533401"/>
          </a:xfrm>
          <a:prstGeom prst="rect">
            <a:avLst/>
          </a:prstGeom>
        </p:spPr>
        <p:txBody>
          <a:bodyPr anchor="b"/>
          <a:lstStyle>
            <a:lvl1pPr marL="0" indent="0">
              <a:buNone/>
              <a:defRPr sz="24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a:t>
            </a:r>
          </a:p>
        </p:txBody>
      </p:sp>
      <p:sp>
        <p:nvSpPr>
          <p:cNvPr id="4" name="Content Placeholder 3"/>
          <p:cNvSpPr>
            <a:spLocks noGrp="1"/>
          </p:cNvSpPr>
          <p:nvPr>
            <p:ph sz="half" idx="2"/>
          </p:nvPr>
        </p:nvSpPr>
        <p:spPr>
          <a:xfrm>
            <a:off x="457200" y="2743200"/>
            <a:ext cx="4040188" cy="3382963"/>
          </a:xfrm>
          <a:prstGeom prst="rect">
            <a:avLst/>
          </a:prstGeom>
        </p:spPr>
        <p:txBody>
          <a:bodyPr/>
          <a:lstStyle>
            <a:lvl1pPr>
              <a:defRPr sz="2400">
                <a:solidFill>
                  <a:schemeClr val="bg1"/>
                </a:solidFill>
              </a:defRPr>
            </a:lvl1pPr>
            <a:lvl2pPr>
              <a:defRPr sz="2000">
                <a:solidFill>
                  <a:schemeClr val="bg1"/>
                </a:solidFill>
              </a:defRPr>
            </a:lvl2pPr>
            <a:lvl3pPr>
              <a:defRPr sz="1800">
                <a:solidFill>
                  <a:schemeClr val="bg1"/>
                </a:solidFill>
              </a:defRPr>
            </a:lvl3pPr>
            <a:lvl4pPr>
              <a:defRPr sz="1600">
                <a:solidFill>
                  <a:schemeClr val="bg1"/>
                </a:solidFill>
              </a:defRPr>
            </a:lvl4pPr>
            <a:lvl5pPr>
              <a:defRPr sz="1600">
                <a:solidFill>
                  <a:schemeClr val="bg1"/>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4645025" y="2209799"/>
            <a:ext cx="4041775" cy="533401"/>
          </a:xfrm>
          <a:prstGeom prst="rect">
            <a:avLst/>
          </a:prstGeom>
        </p:spPr>
        <p:txBody>
          <a:bodyPr anchor="b"/>
          <a:lstStyle>
            <a:lvl1pPr marL="0" indent="0">
              <a:buNone/>
              <a:defRPr sz="24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a:t>
            </a:r>
          </a:p>
        </p:txBody>
      </p:sp>
      <p:sp>
        <p:nvSpPr>
          <p:cNvPr id="6" name="Content Placeholder 5"/>
          <p:cNvSpPr>
            <a:spLocks noGrp="1"/>
          </p:cNvSpPr>
          <p:nvPr>
            <p:ph sz="quarter" idx="4"/>
          </p:nvPr>
        </p:nvSpPr>
        <p:spPr>
          <a:xfrm>
            <a:off x="4645025" y="2743200"/>
            <a:ext cx="4041775" cy="3382963"/>
          </a:xfrm>
          <a:prstGeom prst="rect">
            <a:avLst/>
          </a:prstGeom>
        </p:spPr>
        <p:txBody>
          <a:bodyPr/>
          <a:lstStyle>
            <a:lvl1pPr>
              <a:defRPr sz="2400">
                <a:solidFill>
                  <a:schemeClr val="bg1"/>
                </a:solidFill>
              </a:defRPr>
            </a:lvl1pPr>
            <a:lvl2pPr>
              <a:defRPr sz="2000">
                <a:solidFill>
                  <a:schemeClr val="bg1"/>
                </a:solidFill>
              </a:defRPr>
            </a:lvl2pPr>
            <a:lvl3pPr>
              <a:defRPr sz="1800">
                <a:solidFill>
                  <a:schemeClr val="bg1"/>
                </a:solidFill>
              </a:defRPr>
            </a:lvl3pPr>
            <a:lvl4pPr>
              <a:defRPr sz="1600">
                <a:solidFill>
                  <a:schemeClr val="bg1"/>
                </a:solidFill>
              </a:defRPr>
            </a:lvl4pPr>
            <a:lvl5pPr>
              <a:defRPr sz="1600">
                <a:solidFill>
                  <a:schemeClr val="bg1"/>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1341438"/>
            <a:ext cx="8229600" cy="792162"/>
          </a:xfrm>
          <a:prstGeom prst="rect">
            <a:avLst/>
          </a:prstGeom>
        </p:spPr>
        <p:txBody>
          <a:bodyPr/>
          <a:lstStyle>
            <a:lvl1pPr>
              <a:defRPr>
                <a:solidFill>
                  <a:schemeClr val="bg1"/>
                </a:solidFill>
              </a:defRPr>
            </a:lvl1pPr>
          </a:lstStyle>
          <a:p>
            <a:r>
              <a:rPr lang="en-US" dirty="0" smtClean="0"/>
              <a:t>Click to edit Master title style</a:t>
            </a:r>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1371600"/>
            <a:ext cx="3008313" cy="685800"/>
          </a:xfrm>
          <a:prstGeom prst="rect">
            <a:avLst/>
          </a:prstGeom>
        </p:spPr>
        <p:txBody>
          <a:bodyPr anchor="b"/>
          <a:lstStyle>
            <a:lvl1pPr algn="l">
              <a:defRPr sz="2000" b="1">
                <a:solidFill>
                  <a:schemeClr val="bg1"/>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3575050" y="1371600"/>
            <a:ext cx="5111750" cy="4754563"/>
          </a:xfrm>
          <a:prstGeom prst="rect">
            <a:avLst/>
          </a:prstGeom>
        </p:spPr>
        <p:txBody>
          <a:bodyPr/>
          <a:lstStyle>
            <a:lvl1pPr>
              <a:defRPr sz="3200">
                <a:solidFill>
                  <a:schemeClr val="bg1"/>
                </a:solidFill>
              </a:defRPr>
            </a:lvl1pPr>
            <a:lvl2pPr>
              <a:defRPr sz="2800">
                <a:solidFill>
                  <a:schemeClr val="bg1"/>
                </a:solidFill>
              </a:defRPr>
            </a:lvl2pPr>
            <a:lvl3pPr>
              <a:defRPr sz="2400">
                <a:solidFill>
                  <a:schemeClr val="bg1"/>
                </a:solidFill>
              </a:defRPr>
            </a:lvl3pPr>
            <a:lvl4pPr>
              <a:defRPr sz="2000">
                <a:solidFill>
                  <a:schemeClr val="bg1"/>
                </a:solidFill>
              </a:defRPr>
            </a:lvl4pPr>
            <a:lvl5pPr>
              <a:defRPr sz="2000">
                <a:solidFill>
                  <a:schemeClr val="bg1"/>
                </a:solidFill>
              </a:defRPr>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3"/>
          <p:cNvSpPr>
            <a:spLocks noGrp="1"/>
          </p:cNvSpPr>
          <p:nvPr>
            <p:ph type="body" sz="half" idx="2"/>
          </p:nvPr>
        </p:nvSpPr>
        <p:spPr>
          <a:xfrm>
            <a:off x="457200" y="2057400"/>
            <a:ext cx="3008313" cy="4068763"/>
          </a:xfrm>
          <a:prstGeom prst="rect">
            <a:avLst/>
          </a:prstGeom>
        </p:spPr>
        <p:txBody>
          <a:bodyPr/>
          <a:lstStyle>
            <a:lvl1pPr marL="0" indent="0">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solidFill>
                  <a:schemeClr val="bg1"/>
                </a:solidFill>
              </a:defRPr>
            </a:lvl1pPr>
          </a:lstStyle>
          <a:p>
            <a:r>
              <a:rPr lang="en-US" dirty="0" smtClean="0"/>
              <a:t>Click to edit Master title style</a:t>
            </a:r>
            <a:endParaRPr lang="en-US" dirty="0"/>
          </a:p>
        </p:txBody>
      </p:sp>
      <p:sp>
        <p:nvSpPr>
          <p:cNvPr id="3" name="Picture Placeholder 2"/>
          <p:cNvSpPr>
            <a:spLocks noGrp="1"/>
          </p:cNvSpPr>
          <p:nvPr>
            <p:ph type="pic" idx="1"/>
          </p:nvPr>
        </p:nvSpPr>
        <p:spPr>
          <a:xfrm>
            <a:off x="1792288" y="1371599"/>
            <a:ext cx="5486400" cy="335597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12000">
              <a:schemeClr val="tx1"/>
            </a:gs>
            <a:gs pos="100000">
              <a:srgbClr val="B4CD95"/>
            </a:gs>
          </a:gsLst>
          <a:lin ang="5400000" scaled="1"/>
          <a:tileRect/>
        </a:gradFill>
        <a:effectLst/>
      </p:bgPr>
    </p:bg>
    <p:spTree>
      <p:nvGrpSpPr>
        <p:cNvPr id="1" name=""/>
        <p:cNvGrpSpPr/>
        <p:nvPr/>
      </p:nvGrpSpPr>
      <p:grpSpPr>
        <a:xfrm>
          <a:off x="0" y="0"/>
          <a:ext cx="0" cy="0"/>
          <a:chOff x="0" y="0"/>
          <a:chExt cx="0" cy="0"/>
        </a:xfrm>
      </p:grpSpPr>
      <p:sp>
        <p:nvSpPr>
          <p:cNvPr id="1026" name="Rectangle 27"/>
          <p:cNvSpPr>
            <a:spLocks noChangeArrowheads="1"/>
          </p:cNvSpPr>
          <p:nvPr/>
        </p:nvSpPr>
        <p:spPr bwMode="auto">
          <a:xfrm>
            <a:off x="0" y="0"/>
            <a:ext cx="9144000" cy="838200"/>
          </a:xfrm>
          <a:prstGeom prst="rect">
            <a:avLst/>
          </a:prstGeom>
          <a:solidFill>
            <a:srgbClr val="18453B"/>
          </a:solidFill>
          <a:ln w="9525">
            <a:noFill/>
            <a:miter lim="800000"/>
            <a:headEnd/>
            <a:tailEnd/>
          </a:ln>
        </p:spPr>
        <p:txBody>
          <a:bodyPr wrap="none" anchor="ctr"/>
          <a:lstStyle/>
          <a:p>
            <a:endParaRPr lang="en-US" dirty="0"/>
          </a:p>
        </p:txBody>
      </p:sp>
      <p:sp>
        <p:nvSpPr>
          <p:cNvPr id="1027" name="Line 28"/>
          <p:cNvSpPr>
            <a:spLocks noChangeShapeType="1"/>
          </p:cNvSpPr>
          <p:nvPr/>
        </p:nvSpPr>
        <p:spPr bwMode="auto">
          <a:xfrm>
            <a:off x="1009650" y="104775"/>
            <a:ext cx="8134350" cy="0"/>
          </a:xfrm>
          <a:prstGeom prst="line">
            <a:avLst/>
          </a:prstGeom>
          <a:noFill/>
          <a:ln w="9525">
            <a:solidFill>
              <a:schemeClr val="tx1"/>
            </a:solidFill>
            <a:round/>
            <a:headEnd/>
            <a:tailEnd/>
          </a:ln>
        </p:spPr>
        <p:txBody>
          <a:bodyPr/>
          <a:lstStyle/>
          <a:p>
            <a:endParaRPr lang="en-US" dirty="0"/>
          </a:p>
        </p:txBody>
      </p:sp>
      <p:sp>
        <p:nvSpPr>
          <p:cNvPr id="1028" name="Line 29"/>
          <p:cNvSpPr>
            <a:spLocks noChangeShapeType="1"/>
          </p:cNvSpPr>
          <p:nvPr/>
        </p:nvSpPr>
        <p:spPr bwMode="auto">
          <a:xfrm>
            <a:off x="1011238" y="100013"/>
            <a:ext cx="0" cy="762000"/>
          </a:xfrm>
          <a:prstGeom prst="line">
            <a:avLst/>
          </a:prstGeom>
          <a:noFill/>
          <a:ln w="9525">
            <a:solidFill>
              <a:schemeClr val="tx1"/>
            </a:solidFill>
            <a:round/>
            <a:headEnd/>
            <a:tailEnd/>
          </a:ln>
        </p:spPr>
        <p:txBody>
          <a:bodyPr/>
          <a:lstStyle/>
          <a:p>
            <a:endParaRPr lang="en-US" dirty="0"/>
          </a:p>
        </p:txBody>
      </p:sp>
      <p:sp>
        <p:nvSpPr>
          <p:cNvPr id="1029" name="Line 30"/>
          <p:cNvSpPr>
            <a:spLocks noChangeShapeType="1"/>
          </p:cNvSpPr>
          <p:nvPr/>
        </p:nvSpPr>
        <p:spPr bwMode="auto">
          <a:xfrm flipV="1">
            <a:off x="4763" y="639763"/>
            <a:ext cx="1784350" cy="0"/>
          </a:xfrm>
          <a:prstGeom prst="line">
            <a:avLst/>
          </a:prstGeom>
          <a:noFill/>
          <a:ln w="9525">
            <a:solidFill>
              <a:schemeClr val="tx1"/>
            </a:solidFill>
            <a:round/>
            <a:headEnd/>
            <a:tailEnd/>
          </a:ln>
        </p:spPr>
        <p:txBody>
          <a:bodyPr/>
          <a:lstStyle/>
          <a:p>
            <a:endParaRPr lang="en-US" dirty="0"/>
          </a:p>
        </p:txBody>
      </p:sp>
      <p:sp>
        <p:nvSpPr>
          <p:cNvPr id="1030" name="Line 32"/>
          <p:cNvSpPr>
            <a:spLocks noChangeShapeType="1"/>
          </p:cNvSpPr>
          <p:nvPr/>
        </p:nvSpPr>
        <p:spPr bwMode="auto">
          <a:xfrm>
            <a:off x="1784350" y="0"/>
            <a:ext cx="0" cy="638175"/>
          </a:xfrm>
          <a:prstGeom prst="line">
            <a:avLst/>
          </a:prstGeom>
          <a:noFill/>
          <a:ln w="9525">
            <a:solidFill>
              <a:schemeClr val="tx1"/>
            </a:solidFill>
            <a:round/>
            <a:headEnd/>
            <a:tailEnd/>
          </a:ln>
        </p:spPr>
        <p:txBody>
          <a:bodyPr/>
          <a:lstStyle/>
          <a:p>
            <a:endParaRPr lang="en-US" dirty="0"/>
          </a:p>
        </p:txBody>
      </p:sp>
      <p:sp>
        <p:nvSpPr>
          <p:cNvPr id="1031" name="Rectangle 33"/>
          <p:cNvSpPr>
            <a:spLocks noChangeArrowheads="1"/>
          </p:cNvSpPr>
          <p:nvPr/>
        </p:nvSpPr>
        <p:spPr bwMode="auto">
          <a:xfrm>
            <a:off x="0" y="762000"/>
            <a:ext cx="9144000" cy="152400"/>
          </a:xfrm>
          <a:prstGeom prst="rect">
            <a:avLst/>
          </a:prstGeom>
          <a:solidFill>
            <a:srgbClr val="B4CD95"/>
          </a:solidFill>
          <a:ln w="9525">
            <a:noFill/>
            <a:miter lim="800000"/>
            <a:headEnd/>
            <a:tailEnd/>
          </a:ln>
        </p:spPr>
        <p:txBody>
          <a:bodyPr wrap="none" anchor="ctr"/>
          <a:lstStyle/>
          <a:p>
            <a:endParaRPr lang="en-US" dirty="0"/>
          </a:p>
        </p:txBody>
      </p:sp>
      <p:sp>
        <p:nvSpPr>
          <p:cNvPr id="1032" name="Rectangle 37"/>
          <p:cNvSpPr>
            <a:spLocks noChangeArrowheads="1"/>
          </p:cNvSpPr>
          <p:nvPr/>
        </p:nvSpPr>
        <p:spPr bwMode="auto">
          <a:xfrm>
            <a:off x="1166813" y="219075"/>
            <a:ext cx="457200" cy="304800"/>
          </a:xfrm>
          <a:prstGeom prst="rect">
            <a:avLst/>
          </a:prstGeom>
          <a:solidFill>
            <a:srgbClr val="B4CD95"/>
          </a:solidFill>
          <a:ln w="9525">
            <a:solidFill>
              <a:schemeClr val="tx1"/>
            </a:solidFill>
            <a:miter lim="800000"/>
            <a:headEnd/>
            <a:tailEnd/>
          </a:ln>
        </p:spPr>
        <p:txBody>
          <a:bodyPr wrap="none" anchor="ctr"/>
          <a:lstStyle/>
          <a:p>
            <a:endParaRPr lang="en-US" dirty="0"/>
          </a:p>
        </p:txBody>
      </p:sp>
      <p:sp>
        <p:nvSpPr>
          <p:cNvPr id="1033" name="Rectangle 38"/>
          <p:cNvSpPr>
            <a:spLocks noChangeArrowheads="1"/>
          </p:cNvSpPr>
          <p:nvPr/>
        </p:nvSpPr>
        <p:spPr bwMode="auto">
          <a:xfrm>
            <a:off x="1266825" y="295275"/>
            <a:ext cx="252413" cy="152400"/>
          </a:xfrm>
          <a:prstGeom prst="rect">
            <a:avLst/>
          </a:prstGeom>
          <a:solidFill>
            <a:srgbClr val="E66B5B"/>
          </a:solidFill>
          <a:ln w="9525">
            <a:solidFill>
              <a:schemeClr val="tx1"/>
            </a:solidFill>
            <a:miter lim="800000"/>
            <a:headEnd/>
            <a:tailEnd/>
          </a:ln>
        </p:spPr>
        <p:txBody>
          <a:bodyPr wrap="none" anchor="ctr"/>
          <a:lstStyle/>
          <a:p>
            <a:endParaRPr lang="en-US" dirty="0"/>
          </a:p>
        </p:txBody>
      </p:sp>
      <p:sp>
        <p:nvSpPr>
          <p:cNvPr id="1034" name="Rectangle 39"/>
          <p:cNvSpPr>
            <a:spLocks noChangeArrowheads="1"/>
          </p:cNvSpPr>
          <p:nvPr/>
        </p:nvSpPr>
        <p:spPr bwMode="auto">
          <a:xfrm>
            <a:off x="0" y="6705600"/>
            <a:ext cx="9144000" cy="152400"/>
          </a:xfrm>
          <a:prstGeom prst="rect">
            <a:avLst/>
          </a:prstGeom>
          <a:solidFill>
            <a:srgbClr val="18453B"/>
          </a:solidFill>
          <a:ln w="9525">
            <a:noFill/>
            <a:miter lim="800000"/>
            <a:headEnd/>
            <a:tailEnd/>
          </a:ln>
        </p:spPr>
        <p:txBody>
          <a:bodyPr wrap="none" anchor="ctr"/>
          <a:lstStyle/>
          <a:p>
            <a:endParaRPr lang="en-US" dirty="0"/>
          </a:p>
        </p:txBody>
      </p:sp>
      <p:pic>
        <p:nvPicPr>
          <p:cNvPr id="1035" name="Picture 11" descr="College of Nursing White.png"/>
          <p:cNvPicPr>
            <a:picLocks noChangeAspect="1"/>
          </p:cNvPicPr>
          <p:nvPr/>
        </p:nvPicPr>
        <p:blipFill>
          <a:blip r:embed="rId13" cstate="print"/>
          <a:srcRect/>
          <a:stretch>
            <a:fillRect/>
          </a:stretch>
        </p:blipFill>
        <p:spPr bwMode="auto">
          <a:xfrm>
            <a:off x="2057400" y="203200"/>
            <a:ext cx="2819400" cy="455613"/>
          </a:xfrm>
          <a:prstGeom prst="rect">
            <a:avLst/>
          </a:prstGeom>
          <a:noFill/>
          <a:ln w="9525">
            <a:noFill/>
            <a:miter lim="800000"/>
            <a:headEnd/>
            <a:tailEnd/>
          </a:ln>
        </p:spPr>
      </p:pic>
      <p:sp>
        <p:nvSpPr>
          <p:cNvPr id="1036" name="Title Placeholder 1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4"/>
          <p:cNvSpPr>
            <a:spLocks noGrp="1" noChangeArrowheads="1"/>
          </p:cNvSpPr>
          <p:nvPr>
            <p:ph type="ctrTitle"/>
          </p:nvPr>
        </p:nvSpPr>
        <p:spPr>
          <a:xfrm>
            <a:off x="0" y="2362200"/>
            <a:ext cx="9144000" cy="1470025"/>
          </a:xfrm>
        </p:spPr>
        <p:txBody>
          <a:bodyPr rtlCol="0">
            <a:normAutofit fontScale="90000"/>
          </a:bodyPr>
          <a:lstStyle/>
          <a:p>
            <a:pPr eaLnBrk="1" hangingPunct="1">
              <a:defRPr/>
            </a:pPr>
            <a:r>
              <a:rPr lang="en-US" b="1" i="1" dirty="0" smtClean="0"/>
              <a:t>Determining Preferences for Symptom Management Assistance </a:t>
            </a:r>
            <a:r>
              <a:rPr lang="en-US" dirty="0" smtClean="0"/>
              <a:t/>
            </a:r>
            <a:br>
              <a:rPr lang="en-US" dirty="0" smtClean="0"/>
            </a:br>
            <a:r>
              <a:rPr lang="en-US" sz="3600" i="1" dirty="0" smtClean="0"/>
              <a:t>For Those with</a:t>
            </a:r>
            <a:r>
              <a:rPr lang="en-US" sz="3600" i="1" dirty="0" smtClean="0">
                <a:cs typeface="Arial" charset="0"/>
              </a:rPr>
              <a:t> Oral Anti-Cancer Treatment</a:t>
            </a:r>
            <a:r>
              <a:rPr lang="en-US" sz="4000" dirty="0" smtClean="0"/>
              <a:t> </a:t>
            </a:r>
            <a:r>
              <a:rPr lang="en-US" dirty="0" smtClean="0"/>
              <a:t>                          </a:t>
            </a:r>
          </a:p>
        </p:txBody>
      </p:sp>
      <p:sp>
        <p:nvSpPr>
          <p:cNvPr id="2051" name="Rectangle 5"/>
          <p:cNvSpPr>
            <a:spLocks noGrp="1" noChangeArrowheads="1"/>
          </p:cNvSpPr>
          <p:nvPr>
            <p:ph type="subTitle" idx="1"/>
          </p:nvPr>
        </p:nvSpPr>
        <p:spPr bwMode="auto">
          <a:xfrm>
            <a:off x="4572000" y="5334000"/>
            <a:ext cx="3962400" cy="1219200"/>
          </a:xfrm>
          <a:noFill/>
          <a:ln>
            <a:miter lim="800000"/>
            <a:headEnd/>
            <a:tailEnd/>
          </a:ln>
        </p:spPr>
        <p:txBody>
          <a:bodyPr vert="horz" wrap="square" lIns="91440" tIns="45720" rIns="91440" bIns="45720" numCol="1" anchor="t" anchorCtr="0" compatLnSpc="1">
            <a:prstTxWarp prst="textNoShape">
              <a:avLst/>
            </a:prstTxWarp>
          </a:bodyPr>
          <a:lstStyle/>
          <a:p>
            <a:pPr algn="r">
              <a:lnSpc>
                <a:spcPct val="80000"/>
              </a:lnSpc>
            </a:pPr>
            <a:r>
              <a:rPr lang="en-US" sz="1600" i="1" dirty="0" smtClean="0">
                <a:cs typeface="Arial" charset="0"/>
              </a:rPr>
              <a:t>Sandra L. Spoelstra, PhD, RN</a:t>
            </a:r>
          </a:p>
          <a:p>
            <a:pPr algn="r">
              <a:lnSpc>
                <a:spcPct val="80000"/>
              </a:lnSpc>
            </a:pPr>
            <a:r>
              <a:rPr lang="en-US" sz="1600" i="1" dirty="0" smtClean="0">
                <a:cs typeface="Arial" charset="0"/>
              </a:rPr>
              <a:t>GSA Annual Meeting</a:t>
            </a:r>
          </a:p>
          <a:p>
            <a:pPr algn="r">
              <a:lnSpc>
                <a:spcPct val="80000"/>
              </a:lnSpc>
            </a:pPr>
            <a:r>
              <a:rPr lang="en-US" sz="1600" i="1" dirty="0" smtClean="0">
                <a:cs typeface="Arial" charset="0"/>
              </a:rPr>
              <a:t>New Orleans, LA</a:t>
            </a:r>
          </a:p>
          <a:p>
            <a:pPr algn="r">
              <a:lnSpc>
                <a:spcPct val="80000"/>
              </a:lnSpc>
            </a:pPr>
            <a:r>
              <a:rPr lang="en-US" sz="1600" i="1" dirty="0" smtClean="0">
                <a:cs typeface="Arial" charset="0"/>
              </a:rPr>
              <a:t>November 22nd, 2013</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304800" y="152400"/>
          <a:ext cx="8458200" cy="6621780"/>
        </p:xfrm>
        <a:graphic>
          <a:graphicData uri="http://schemas.openxmlformats.org/drawingml/2006/table">
            <a:tbl>
              <a:tblPr firstRow="1" bandRow="1">
                <a:tableStyleId>{5C22544A-7EE6-4342-B048-85BDC9FD1C3A}</a:tableStyleId>
              </a:tblPr>
              <a:tblGrid>
                <a:gridCol w="5848755"/>
                <a:gridCol w="2609445"/>
              </a:tblGrid>
              <a:tr h="373272">
                <a:tc>
                  <a:txBody>
                    <a:bodyPr/>
                    <a:lstStyle/>
                    <a:p>
                      <a:pPr algn="ctr"/>
                      <a:r>
                        <a:rPr lang="en-US" sz="1900" dirty="0" smtClean="0">
                          <a:solidFill>
                            <a:schemeClr val="bg1"/>
                          </a:solidFill>
                        </a:rPr>
                        <a:t>Symptoms</a:t>
                      </a:r>
                      <a:endParaRPr lang="en-US" sz="1900" dirty="0">
                        <a:solidFill>
                          <a:schemeClr val="bg1"/>
                        </a:solidFill>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900" dirty="0" smtClean="0">
                          <a:solidFill>
                            <a:schemeClr val="bg1"/>
                          </a:solidFill>
                        </a:rPr>
                        <a:t>N</a:t>
                      </a:r>
                      <a:r>
                        <a:rPr lang="en-US" sz="1900" baseline="0" dirty="0" smtClean="0">
                          <a:solidFill>
                            <a:schemeClr val="bg1"/>
                          </a:solidFill>
                        </a:rPr>
                        <a:t> (%)</a:t>
                      </a:r>
                      <a:endParaRPr lang="en-US" sz="1900" dirty="0">
                        <a:solidFill>
                          <a:schemeClr val="bg1"/>
                        </a:solidFill>
                      </a:endParaRPr>
                    </a:p>
                  </a:txBody>
                  <a:tcPr/>
                </a:tc>
              </a:tr>
              <a:tr h="373272">
                <a:tc>
                  <a:txBody>
                    <a:bodyPr/>
                    <a:lstStyle/>
                    <a:p>
                      <a:pPr algn="ctr"/>
                      <a:r>
                        <a:rPr lang="en-US" sz="1900" dirty="0" smtClean="0"/>
                        <a:t>Fatigue</a:t>
                      </a:r>
                      <a:endParaRPr lang="en-US" sz="1900" dirty="0"/>
                    </a:p>
                  </a:txBody>
                  <a:tcPr/>
                </a:tc>
                <a:tc>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r>
                        <a:rPr lang="en-US" sz="1900" dirty="0" smtClean="0"/>
                        <a:t>25 (83)</a:t>
                      </a:r>
                      <a:endParaRPr lang="en-US" sz="1900" dirty="0"/>
                    </a:p>
                  </a:txBody>
                  <a:tcPr/>
                </a:tc>
              </a:tr>
              <a:tr h="373272">
                <a:tc>
                  <a:txBody>
                    <a:bodyPr/>
                    <a:lstStyle/>
                    <a:p>
                      <a:pPr algn="ctr"/>
                      <a:r>
                        <a:rPr lang="en-US" sz="1900" dirty="0" smtClean="0"/>
                        <a:t>Pain</a:t>
                      </a:r>
                      <a:endParaRPr lang="en-US" sz="1900" dirty="0"/>
                    </a:p>
                  </a:txBody>
                  <a:tcPr/>
                </a:tc>
                <a:tc>
                  <a:txBody>
                    <a:bodyPr/>
                    <a:lstStyle/>
                    <a:p>
                      <a:pPr algn="ctr"/>
                      <a:r>
                        <a:rPr lang="en-US" sz="1900" dirty="0" smtClean="0"/>
                        <a:t>25 (83)</a:t>
                      </a:r>
                      <a:endParaRPr lang="en-US" sz="1900" dirty="0"/>
                    </a:p>
                  </a:txBody>
                  <a:tcPr/>
                </a:tc>
              </a:tr>
              <a:tr h="373272">
                <a:tc>
                  <a:txBody>
                    <a:bodyPr/>
                    <a:lstStyle/>
                    <a:p>
                      <a:pPr algn="ctr"/>
                      <a:r>
                        <a:rPr lang="en-US" sz="1900" dirty="0" smtClean="0"/>
                        <a:t>Numbness/tingling</a:t>
                      </a:r>
                      <a:endParaRPr lang="en-US" sz="1900" dirty="0"/>
                    </a:p>
                  </a:txBody>
                  <a:tcPr/>
                </a:tc>
                <a:tc>
                  <a:txBody>
                    <a:bodyPr/>
                    <a:lstStyle/>
                    <a:p>
                      <a:pPr algn="ctr"/>
                      <a:r>
                        <a:rPr lang="en-US" sz="1900" dirty="0" smtClean="0"/>
                        <a:t>19 (63)</a:t>
                      </a:r>
                      <a:endParaRPr lang="en-US" sz="1900" dirty="0"/>
                    </a:p>
                  </a:txBody>
                  <a:tcPr/>
                </a:tc>
              </a:tr>
              <a:tr h="373272">
                <a:tc>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r>
                        <a:rPr lang="en-US" sz="1900" dirty="0" smtClean="0"/>
                        <a:t>Sleep disturbance</a:t>
                      </a:r>
                      <a:endParaRPr lang="en-US" sz="1900" dirty="0"/>
                    </a:p>
                  </a:txBody>
                  <a:tcPr/>
                </a:tc>
                <a:tc>
                  <a:txBody>
                    <a:bodyPr/>
                    <a:lstStyle/>
                    <a:p>
                      <a:pPr algn="ctr"/>
                      <a:r>
                        <a:rPr lang="en-US" sz="1900" dirty="0" smtClean="0"/>
                        <a:t>16 (53)</a:t>
                      </a:r>
                      <a:endParaRPr lang="en-US" sz="1900" dirty="0"/>
                    </a:p>
                  </a:txBody>
                  <a:tcPr/>
                </a:tc>
              </a:tr>
              <a:tr h="373272">
                <a:tc>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r>
                        <a:rPr lang="en-US" sz="1900" dirty="0" smtClean="0"/>
                        <a:t>Diarrhea</a:t>
                      </a:r>
                      <a:endParaRPr lang="en-US" sz="1900" dirty="0"/>
                    </a:p>
                  </a:txBody>
                  <a:tcPr/>
                </a:tc>
                <a:tc>
                  <a:txBody>
                    <a:bodyPr/>
                    <a:lstStyle/>
                    <a:p>
                      <a:pPr algn="ctr"/>
                      <a:r>
                        <a:rPr lang="en-US" sz="1900" dirty="0" smtClean="0"/>
                        <a:t>12 (40)</a:t>
                      </a:r>
                      <a:endParaRPr lang="en-US" sz="1900" dirty="0"/>
                    </a:p>
                  </a:txBody>
                  <a:tcPr/>
                </a:tc>
              </a:tr>
              <a:tr h="373272">
                <a:tc>
                  <a:txBody>
                    <a:bodyPr/>
                    <a:lstStyle/>
                    <a:p>
                      <a:pPr lvl="1" algn="ctr" defTabSz="3135313">
                        <a:lnSpc>
                          <a:spcPct val="90000"/>
                        </a:lnSpc>
                        <a:spcBef>
                          <a:spcPct val="50000"/>
                        </a:spcBef>
                        <a:buFont typeface="Arial" charset="0"/>
                        <a:buNone/>
                      </a:pPr>
                      <a:r>
                        <a:rPr lang="en-US" sz="1900" dirty="0" smtClean="0"/>
                        <a:t>Distress </a:t>
                      </a:r>
                    </a:p>
                  </a:txBody>
                  <a:tcPr/>
                </a:tc>
                <a:tc>
                  <a:txBody>
                    <a:bodyPr/>
                    <a:lstStyle/>
                    <a:p>
                      <a:pPr algn="ctr"/>
                      <a:r>
                        <a:rPr lang="en-US" sz="1900" dirty="0" smtClean="0"/>
                        <a:t>11 (37)</a:t>
                      </a:r>
                      <a:endParaRPr lang="en-US" sz="1900" dirty="0"/>
                    </a:p>
                  </a:txBody>
                  <a:tcPr/>
                </a:tc>
              </a:tr>
              <a:tr h="373272">
                <a:tc>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r>
                        <a:rPr lang="en-US" sz="1900" dirty="0" smtClean="0"/>
                        <a:t>Swelling of hands/feet </a:t>
                      </a:r>
                      <a:endParaRPr lang="en-US" sz="19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900" dirty="0" smtClean="0"/>
                        <a:t>11 (37)</a:t>
                      </a:r>
                      <a:endParaRPr lang="en-US" sz="1900" dirty="0"/>
                    </a:p>
                  </a:txBody>
                  <a:tcPr/>
                </a:tc>
              </a:tr>
              <a:tr h="373272">
                <a:tc>
                  <a:txBody>
                    <a:bodyPr/>
                    <a:lstStyle/>
                    <a:p>
                      <a:pPr algn="ctr"/>
                      <a:r>
                        <a:rPr lang="en-US" sz="1900" dirty="0" smtClean="0"/>
                        <a:t>Lack of appetite  </a:t>
                      </a:r>
                      <a:endParaRPr lang="en-US" sz="1900" dirty="0"/>
                    </a:p>
                  </a:txBody>
                  <a:tcPr/>
                </a:tc>
                <a:tc>
                  <a:txBody>
                    <a:bodyPr/>
                    <a:lstStyle/>
                    <a:p>
                      <a:pPr algn="ctr"/>
                      <a:r>
                        <a:rPr lang="en-US" sz="1900" dirty="0" smtClean="0"/>
                        <a:t>10 (33)</a:t>
                      </a:r>
                      <a:endParaRPr lang="en-US" sz="1900" dirty="0"/>
                    </a:p>
                  </a:txBody>
                  <a:tcPr/>
                </a:tc>
              </a:tr>
              <a:tr h="373272">
                <a:tc>
                  <a:txBody>
                    <a:bodyPr/>
                    <a:lstStyle/>
                    <a:p>
                      <a:pPr algn="ctr"/>
                      <a:r>
                        <a:rPr lang="en-US" sz="1900" dirty="0" smtClean="0">
                          <a:solidFill>
                            <a:schemeClr val="bg1"/>
                          </a:solidFill>
                        </a:rPr>
                        <a:t>Shortness of breath </a:t>
                      </a:r>
                      <a:endParaRPr lang="en-US" sz="19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900" dirty="0" smtClean="0"/>
                        <a:t>10 (33)</a:t>
                      </a:r>
                      <a:endParaRPr lang="en-US" sz="1900" dirty="0"/>
                    </a:p>
                  </a:txBody>
                  <a:tcPr/>
                </a:tc>
              </a:tr>
              <a:tr h="504643">
                <a:tc>
                  <a:txBody>
                    <a:bodyPr/>
                    <a:lstStyle/>
                    <a:p>
                      <a:pPr marL="0" lvl="1" algn="ctr">
                        <a:lnSpc>
                          <a:spcPct val="150000"/>
                        </a:lnSpc>
                        <a:buFont typeface="Arial" charset="0"/>
                        <a:buNone/>
                      </a:pPr>
                      <a:r>
                        <a:rPr lang="en-US" sz="1900" dirty="0" smtClean="0">
                          <a:solidFill>
                            <a:schemeClr val="bg1"/>
                          </a:solidFill>
                        </a:rPr>
                        <a:t>Redness and/or swelling</a:t>
                      </a:r>
                      <a:r>
                        <a:rPr lang="en-US" sz="1900" baseline="0" dirty="0" smtClean="0">
                          <a:solidFill>
                            <a:schemeClr val="bg1"/>
                          </a:solidFill>
                        </a:rPr>
                        <a:t> </a:t>
                      </a:r>
                      <a:r>
                        <a:rPr lang="en-US" sz="1900" dirty="0" smtClean="0">
                          <a:solidFill>
                            <a:schemeClr val="bg1"/>
                          </a:solidFill>
                        </a:rPr>
                        <a:t>in hands</a:t>
                      </a:r>
                      <a:r>
                        <a:rPr lang="en-US" sz="1900" baseline="0" dirty="0" smtClean="0">
                          <a:solidFill>
                            <a:schemeClr val="bg1"/>
                          </a:solidFill>
                        </a:rPr>
                        <a:t> or </a:t>
                      </a:r>
                      <a:r>
                        <a:rPr lang="en-US" sz="1900" dirty="0" smtClean="0">
                          <a:solidFill>
                            <a:schemeClr val="bg1"/>
                          </a:solidFill>
                        </a:rPr>
                        <a:t>feet </a:t>
                      </a:r>
                      <a:endParaRPr lang="en-US" sz="1900" dirty="0"/>
                    </a:p>
                  </a:txBody>
                  <a:tcPr/>
                </a:tc>
                <a:tc>
                  <a:txBody>
                    <a:bodyPr/>
                    <a:lstStyle/>
                    <a:p>
                      <a:pPr algn="ctr"/>
                      <a:r>
                        <a:rPr lang="en-US" sz="1900" dirty="0" smtClean="0"/>
                        <a:t>9 (30)</a:t>
                      </a:r>
                      <a:endParaRPr lang="en-US" sz="1900" dirty="0"/>
                    </a:p>
                  </a:txBody>
                  <a:tcPr/>
                </a:tc>
              </a:tr>
              <a:tr h="373272">
                <a:tc>
                  <a:txBody>
                    <a:bodyPr/>
                    <a:lstStyle/>
                    <a:p>
                      <a:pPr algn="ctr"/>
                      <a:r>
                        <a:rPr lang="en-US" sz="1900" dirty="0" smtClean="0">
                          <a:solidFill>
                            <a:schemeClr val="bg1"/>
                          </a:solidFill>
                        </a:rPr>
                        <a:t>Pain in hands and/or feet </a:t>
                      </a:r>
                      <a:endParaRPr lang="en-US" sz="19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900" dirty="0" smtClean="0"/>
                        <a:t>9 (30)</a:t>
                      </a:r>
                      <a:endParaRPr lang="en-US" sz="1900" dirty="0"/>
                    </a:p>
                  </a:txBody>
                  <a:tcPr/>
                </a:tc>
              </a:tr>
              <a:tr h="373272">
                <a:tc>
                  <a:txBody>
                    <a:bodyPr/>
                    <a:lstStyle/>
                    <a:p>
                      <a:pPr algn="ctr"/>
                      <a:r>
                        <a:rPr lang="en-US" sz="1900" dirty="0" smtClean="0">
                          <a:solidFill>
                            <a:schemeClr val="bg1"/>
                          </a:solidFill>
                        </a:rPr>
                        <a:t>Constipation</a:t>
                      </a:r>
                      <a:endParaRPr lang="en-US" sz="1900" dirty="0"/>
                    </a:p>
                  </a:txBody>
                  <a:tcPr/>
                </a:tc>
                <a:tc>
                  <a:txBody>
                    <a:bodyPr/>
                    <a:lstStyle/>
                    <a:p>
                      <a:pPr algn="ctr"/>
                      <a:r>
                        <a:rPr lang="en-US" sz="1900" dirty="0" smtClean="0"/>
                        <a:t>7 (23)</a:t>
                      </a:r>
                      <a:endParaRPr lang="en-US" sz="1900" dirty="0"/>
                    </a:p>
                  </a:txBody>
                  <a:tcPr/>
                </a:tc>
              </a:tr>
              <a:tr h="373272">
                <a:tc>
                  <a:txBody>
                    <a:bodyPr/>
                    <a:lstStyle/>
                    <a:p>
                      <a:pPr algn="ctr"/>
                      <a:r>
                        <a:rPr lang="en-US" sz="1900" dirty="0" smtClean="0">
                          <a:solidFill>
                            <a:schemeClr val="bg1"/>
                          </a:solidFill>
                        </a:rPr>
                        <a:t>Skin rash/skin sores</a:t>
                      </a:r>
                      <a:endParaRPr lang="en-US" sz="1900" dirty="0"/>
                    </a:p>
                  </a:txBody>
                  <a:tcPr/>
                </a:tc>
                <a:tc>
                  <a:txBody>
                    <a:bodyPr/>
                    <a:lstStyle/>
                    <a:p>
                      <a:pPr algn="ctr"/>
                      <a:r>
                        <a:rPr lang="en-US" sz="1900" dirty="0" smtClean="0"/>
                        <a:t>6 (21)</a:t>
                      </a:r>
                      <a:endParaRPr lang="en-US" sz="1900" dirty="0"/>
                    </a:p>
                  </a:txBody>
                  <a:tcPr/>
                </a:tc>
              </a:tr>
              <a:tr h="373272">
                <a:tc>
                  <a:txBody>
                    <a:bodyPr/>
                    <a:lstStyle/>
                    <a:p>
                      <a:pPr algn="ctr"/>
                      <a:r>
                        <a:rPr lang="en-US" sz="1900" dirty="0" smtClean="0">
                          <a:solidFill>
                            <a:schemeClr val="bg1"/>
                          </a:solidFill>
                        </a:rPr>
                        <a:t>Nausea/vomiting</a:t>
                      </a:r>
                      <a:endParaRPr lang="en-US" sz="1900" dirty="0"/>
                    </a:p>
                  </a:txBody>
                  <a:tcPr/>
                </a:tc>
                <a:tc>
                  <a:txBody>
                    <a:bodyPr/>
                    <a:lstStyle/>
                    <a:p>
                      <a:pPr algn="ctr"/>
                      <a:r>
                        <a:rPr lang="en-US" sz="1900" dirty="0" smtClean="0"/>
                        <a:t>6 (21)</a:t>
                      </a:r>
                      <a:endParaRPr lang="en-US" sz="1900" dirty="0"/>
                    </a:p>
                  </a:txBody>
                  <a:tcPr/>
                </a:tc>
              </a:tr>
              <a:tr h="373272">
                <a:tc>
                  <a:txBody>
                    <a:bodyPr/>
                    <a:lstStyle/>
                    <a:p>
                      <a:pPr algn="ctr"/>
                      <a:r>
                        <a:rPr lang="en-US" sz="1900" dirty="0" smtClean="0">
                          <a:solidFill>
                            <a:schemeClr val="bg1"/>
                          </a:solidFill>
                        </a:rPr>
                        <a:t>Sores in mouth</a:t>
                      </a:r>
                      <a:endParaRPr lang="en-US" sz="1900" dirty="0"/>
                    </a:p>
                  </a:txBody>
                  <a:tcPr/>
                </a:tc>
                <a:tc>
                  <a:txBody>
                    <a:bodyPr/>
                    <a:lstStyle/>
                    <a:p>
                      <a:pPr algn="ctr"/>
                      <a:r>
                        <a:rPr lang="en-US" sz="1900" dirty="0" smtClean="0"/>
                        <a:t>5 (17)</a:t>
                      </a:r>
                      <a:endParaRPr lang="en-US" sz="1900" dirty="0"/>
                    </a:p>
                  </a:txBody>
                  <a:tcPr/>
                </a:tc>
              </a:tr>
              <a:tr h="373272">
                <a:tc>
                  <a:txBody>
                    <a:bodyPr/>
                    <a:lstStyle/>
                    <a:p>
                      <a:pPr algn="ctr"/>
                      <a:r>
                        <a:rPr lang="en-US" sz="1900" dirty="0" smtClean="0"/>
                        <a:t>Temperature</a:t>
                      </a:r>
                      <a:r>
                        <a:rPr lang="en-US" sz="1900" baseline="0" dirty="0" smtClean="0"/>
                        <a:t> &gt;101</a:t>
                      </a:r>
                      <a:endParaRPr lang="en-US" sz="1900" dirty="0"/>
                    </a:p>
                  </a:txBody>
                  <a:tcPr/>
                </a:tc>
                <a:tc>
                  <a:txBody>
                    <a:bodyPr/>
                    <a:lstStyle/>
                    <a:p>
                      <a:pPr algn="ctr"/>
                      <a:r>
                        <a:rPr lang="en-US" sz="1900" dirty="0" smtClean="0"/>
                        <a:t>1 (3)</a:t>
                      </a:r>
                      <a:endParaRPr lang="en-US" sz="1900" dirty="0"/>
                    </a:p>
                  </a:txBody>
                  <a:tcPr/>
                </a:tc>
              </a:tr>
            </a:tbl>
          </a:graphicData>
        </a:graphic>
      </p:graphicFrame>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5" name="Table 4"/>
          <p:cNvGraphicFramePr>
            <a:graphicFrameLocks noGrp="1"/>
          </p:cNvGraphicFramePr>
          <p:nvPr/>
        </p:nvGraphicFramePr>
        <p:xfrm>
          <a:off x="457200" y="304800"/>
          <a:ext cx="3962400" cy="6400800"/>
        </p:xfrm>
        <a:graphic>
          <a:graphicData uri="http://schemas.openxmlformats.org/drawingml/2006/table">
            <a:tbl>
              <a:tblPr firstRow="1" bandRow="1">
                <a:tableStyleId>{5C22544A-7EE6-4342-B048-85BDC9FD1C3A}</a:tableStyleId>
              </a:tblPr>
              <a:tblGrid>
                <a:gridCol w="2428568"/>
                <a:gridCol w="1533832"/>
              </a:tblGrid>
              <a:tr h="365961">
                <a:tc>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r>
                        <a:rPr lang="en-US" sz="2400" b="1" dirty="0" smtClean="0">
                          <a:solidFill>
                            <a:schemeClr val="bg1"/>
                          </a:solidFill>
                        </a:rPr>
                        <a:t>Cancer Type</a:t>
                      </a:r>
                      <a:endParaRPr lang="en-US" sz="2400" dirty="0">
                        <a:solidFill>
                          <a:schemeClr val="bg1"/>
                        </a:solidFill>
                      </a:endParaRPr>
                    </a:p>
                  </a:txBody>
                  <a:tcPr/>
                </a:tc>
                <a:tc>
                  <a:txBody>
                    <a:bodyPr/>
                    <a:lstStyle/>
                    <a:p>
                      <a:pPr algn="l"/>
                      <a:r>
                        <a:rPr lang="en-US" sz="2400" dirty="0" smtClean="0">
                          <a:solidFill>
                            <a:schemeClr val="bg1"/>
                          </a:solidFill>
                        </a:rPr>
                        <a:t> N  (%)</a:t>
                      </a:r>
                      <a:endParaRPr lang="en-US" sz="2400" dirty="0">
                        <a:solidFill>
                          <a:schemeClr val="bg1"/>
                        </a:solidFill>
                      </a:endParaRPr>
                    </a:p>
                  </a:txBody>
                  <a:tcPr/>
                </a:tc>
              </a:tr>
              <a:tr h="365961">
                <a:tc>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r>
                        <a:rPr lang="en-US" sz="2400" dirty="0" smtClean="0"/>
                        <a:t>Colon</a:t>
                      </a:r>
                      <a:endParaRPr lang="en-US" sz="2400" dirty="0">
                        <a:solidFill>
                          <a:schemeClr val="bg1"/>
                        </a:solidFill>
                      </a:endParaRPr>
                    </a:p>
                  </a:txBody>
                  <a:tcPr/>
                </a:tc>
                <a:tc>
                  <a:txBody>
                    <a:bodyPr/>
                    <a:lstStyle/>
                    <a:p>
                      <a:pPr algn="l"/>
                      <a:r>
                        <a:rPr lang="en-US" sz="2400" dirty="0" smtClean="0">
                          <a:solidFill>
                            <a:schemeClr val="bg1"/>
                          </a:solidFill>
                        </a:rPr>
                        <a:t>10 (30)</a:t>
                      </a:r>
                      <a:endParaRPr lang="en-US" sz="2400" dirty="0">
                        <a:solidFill>
                          <a:schemeClr val="bg1"/>
                        </a:solidFill>
                      </a:endParaRPr>
                    </a:p>
                  </a:txBody>
                  <a:tcPr/>
                </a:tc>
              </a:tr>
              <a:tr h="411078">
                <a:tc>
                  <a:txBody>
                    <a:bodyPr/>
                    <a:lstStyle/>
                    <a:p>
                      <a:pPr algn="ctr"/>
                      <a:r>
                        <a:rPr lang="en-US" sz="2400" dirty="0" smtClean="0"/>
                        <a:t>Leukemia</a:t>
                      </a:r>
                      <a:endParaRPr lang="en-US" sz="2400" dirty="0">
                        <a:solidFill>
                          <a:schemeClr val="bg1"/>
                        </a:solidFill>
                      </a:endParaRPr>
                    </a:p>
                  </a:txBody>
                  <a:tcPr/>
                </a:tc>
                <a:tc>
                  <a:txBody>
                    <a:bodyPr/>
                    <a:lstStyle/>
                    <a:p>
                      <a:pPr algn="l"/>
                      <a:r>
                        <a:rPr lang="en-US" sz="2400" dirty="0" smtClean="0">
                          <a:solidFill>
                            <a:schemeClr val="bg1"/>
                          </a:solidFill>
                        </a:rPr>
                        <a:t>  4 (</a:t>
                      </a:r>
                      <a:r>
                        <a:rPr lang="en-US" sz="2400" dirty="0" smtClean="0"/>
                        <a:t>13)</a:t>
                      </a:r>
                      <a:endParaRPr lang="en-US" sz="2400" dirty="0">
                        <a:solidFill>
                          <a:schemeClr val="bg1"/>
                        </a:solidFill>
                      </a:endParaRPr>
                    </a:p>
                  </a:txBody>
                  <a:tcPr/>
                </a:tc>
              </a:tr>
              <a:tr h="365961">
                <a:tc>
                  <a:txBody>
                    <a:bodyPr/>
                    <a:lstStyle/>
                    <a:p>
                      <a:pPr algn="ctr"/>
                      <a:r>
                        <a:rPr lang="en-US" sz="2400" dirty="0" smtClean="0">
                          <a:solidFill>
                            <a:schemeClr val="bg1"/>
                          </a:solidFill>
                        </a:rPr>
                        <a:t>Breast</a:t>
                      </a:r>
                      <a:endParaRPr lang="en-US" sz="2400" dirty="0">
                        <a:solidFill>
                          <a:schemeClr val="bg1"/>
                        </a:solidFill>
                      </a:endParaRPr>
                    </a:p>
                  </a:txBody>
                  <a:tcPr/>
                </a:tc>
                <a:tc>
                  <a:txBody>
                    <a:bodyPr/>
                    <a:lstStyle/>
                    <a:p>
                      <a:pPr algn="l"/>
                      <a:r>
                        <a:rPr lang="en-US" sz="2400" dirty="0" smtClean="0">
                          <a:solidFill>
                            <a:schemeClr val="bg1"/>
                          </a:solidFill>
                        </a:rPr>
                        <a:t>  3 (10)</a:t>
                      </a:r>
                      <a:endParaRPr lang="en-US" sz="2400" dirty="0">
                        <a:solidFill>
                          <a:schemeClr val="bg1"/>
                        </a:solidFill>
                      </a:endParaRPr>
                    </a:p>
                  </a:txBody>
                  <a:tcPr/>
                </a:tc>
              </a:tr>
              <a:tr h="365961">
                <a:tc>
                  <a:txBody>
                    <a:bodyPr/>
                    <a:lstStyle/>
                    <a:p>
                      <a:pPr algn="ctr"/>
                      <a:r>
                        <a:rPr lang="en-US" sz="2400" dirty="0" smtClean="0">
                          <a:solidFill>
                            <a:schemeClr val="bg1"/>
                          </a:solidFill>
                        </a:rPr>
                        <a:t>Ovarian</a:t>
                      </a:r>
                      <a:endParaRPr lang="en-US" sz="2400" dirty="0">
                        <a:solidFill>
                          <a:schemeClr val="bg1"/>
                        </a:solidFill>
                      </a:endParaRPr>
                    </a:p>
                  </a:txBody>
                  <a:tcPr/>
                </a:tc>
                <a:tc>
                  <a:txBody>
                    <a:bodyPr/>
                    <a:lstStyle/>
                    <a:p>
                      <a:pPr algn="l"/>
                      <a:r>
                        <a:rPr lang="en-US" sz="2400" dirty="0" smtClean="0">
                          <a:solidFill>
                            <a:schemeClr val="bg1"/>
                          </a:solidFill>
                        </a:rPr>
                        <a:t>  2 (  7)</a:t>
                      </a:r>
                      <a:endParaRPr lang="en-US" sz="2400" dirty="0">
                        <a:solidFill>
                          <a:schemeClr val="bg1"/>
                        </a:solidFill>
                      </a:endParaRPr>
                    </a:p>
                  </a:txBody>
                  <a:tcPr/>
                </a:tc>
              </a:tr>
              <a:tr h="365961">
                <a:tc>
                  <a:txBody>
                    <a:bodyPr/>
                    <a:lstStyle/>
                    <a:p>
                      <a:pPr algn="ctr"/>
                      <a:r>
                        <a:rPr lang="en-US" sz="2400" dirty="0" smtClean="0">
                          <a:solidFill>
                            <a:schemeClr val="bg1"/>
                          </a:solidFill>
                        </a:rPr>
                        <a:t>Myeloma</a:t>
                      </a:r>
                      <a:endParaRPr lang="en-US" sz="2400" dirty="0">
                        <a:solidFill>
                          <a:schemeClr val="bg1"/>
                        </a:solidFill>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400" dirty="0" smtClean="0">
                          <a:solidFill>
                            <a:schemeClr val="bg1"/>
                          </a:solidFill>
                        </a:rPr>
                        <a:t>  2 (  7)</a:t>
                      </a:r>
                      <a:endParaRPr lang="en-US" sz="2400" dirty="0">
                        <a:solidFill>
                          <a:schemeClr val="bg1"/>
                        </a:solidFill>
                      </a:endParaRPr>
                    </a:p>
                  </a:txBody>
                  <a:tcPr/>
                </a:tc>
              </a:tr>
              <a:tr h="365961">
                <a:tc>
                  <a:txBody>
                    <a:bodyPr/>
                    <a:lstStyle/>
                    <a:p>
                      <a:pPr algn="ctr"/>
                      <a:r>
                        <a:rPr lang="en-US" sz="2400" dirty="0" smtClean="0">
                          <a:solidFill>
                            <a:schemeClr val="bg1"/>
                          </a:solidFill>
                        </a:rPr>
                        <a:t>Rectal</a:t>
                      </a:r>
                      <a:endParaRPr lang="en-US" sz="2400" dirty="0">
                        <a:solidFill>
                          <a:schemeClr val="bg1"/>
                        </a:solidFill>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400" dirty="0" smtClean="0">
                          <a:solidFill>
                            <a:schemeClr val="bg1"/>
                          </a:solidFill>
                        </a:rPr>
                        <a:t>  2 (  7)</a:t>
                      </a:r>
                      <a:endParaRPr lang="en-US" sz="2400" dirty="0">
                        <a:solidFill>
                          <a:schemeClr val="bg1"/>
                        </a:solidFill>
                      </a:endParaRPr>
                    </a:p>
                  </a:txBody>
                  <a:tcPr/>
                </a:tc>
              </a:tr>
              <a:tr h="365961">
                <a:tc>
                  <a:txBody>
                    <a:bodyPr/>
                    <a:lstStyle/>
                    <a:p>
                      <a:pPr algn="ctr"/>
                      <a:r>
                        <a:rPr lang="en-US" sz="2400" dirty="0" smtClean="0">
                          <a:solidFill>
                            <a:schemeClr val="bg1"/>
                          </a:solidFill>
                        </a:rPr>
                        <a:t>Pancreatic</a:t>
                      </a:r>
                      <a:endParaRPr lang="en-US" sz="2400" dirty="0">
                        <a:solidFill>
                          <a:schemeClr val="bg1"/>
                        </a:solidFill>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400" dirty="0" smtClean="0">
                          <a:solidFill>
                            <a:schemeClr val="bg1"/>
                          </a:solidFill>
                        </a:rPr>
                        <a:t>  2 (  7)</a:t>
                      </a:r>
                      <a:endParaRPr lang="en-US" sz="2400" dirty="0">
                        <a:solidFill>
                          <a:schemeClr val="bg1"/>
                        </a:solidFill>
                      </a:endParaRPr>
                    </a:p>
                  </a:txBody>
                  <a:tcPr/>
                </a:tc>
              </a:tr>
              <a:tr h="365961">
                <a:tc>
                  <a:txBody>
                    <a:bodyPr/>
                    <a:lstStyle/>
                    <a:p>
                      <a:pPr algn="ctr"/>
                      <a:r>
                        <a:rPr lang="en-US" sz="2400" dirty="0" smtClean="0">
                          <a:solidFill>
                            <a:schemeClr val="bg1"/>
                          </a:solidFill>
                        </a:rPr>
                        <a:t>Bone</a:t>
                      </a:r>
                      <a:endParaRPr lang="en-US" sz="2400" dirty="0">
                        <a:solidFill>
                          <a:schemeClr val="bg1"/>
                        </a:solidFill>
                      </a:endParaRPr>
                    </a:p>
                  </a:txBody>
                  <a:tcPr/>
                </a:tc>
                <a:tc>
                  <a:txBody>
                    <a:bodyPr/>
                    <a:lstStyle/>
                    <a:p>
                      <a:pPr algn="l"/>
                      <a:r>
                        <a:rPr lang="en-US" sz="2400" dirty="0" smtClean="0">
                          <a:solidFill>
                            <a:schemeClr val="bg1"/>
                          </a:solidFill>
                        </a:rPr>
                        <a:t>  1 (  3)</a:t>
                      </a:r>
                      <a:endParaRPr lang="en-US" sz="2400" dirty="0">
                        <a:solidFill>
                          <a:schemeClr val="bg1"/>
                        </a:solidFill>
                      </a:endParaRPr>
                    </a:p>
                  </a:txBody>
                  <a:tcPr/>
                </a:tc>
              </a:tr>
              <a:tr h="365961">
                <a:tc>
                  <a:txBody>
                    <a:bodyPr/>
                    <a:lstStyle/>
                    <a:p>
                      <a:pPr algn="ctr"/>
                      <a:r>
                        <a:rPr lang="en-US" sz="2400" dirty="0" smtClean="0">
                          <a:solidFill>
                            <a:schemeClr val="bg1"/>
                          </a:solidFill>
                        </a:rPr>
                        <a:t>Fallopian</a:t>
                      </a:r>
                      <a:r>
                        <a:rPr lang="en-US" sz="2400" baseline="0" dirty="0" smtClean="0">
                          <a:solidFill>
                            <a:schemeClr val="bg1"/>
                          </a:solidFill>
                        </a:rPr>
                        <a:t> Tube</a:t>
                      </a:r>
                      <a:endParaRPr lang="en-US" sz="2400" dirty="0">
                        <a:solidFill>
                          <a:schemeClr val="bg1"/>
                        </a:solidFill>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400" dirty="0" smtClean="0">
                          <a:solidFill>
                            <a:schemeClr val="bg1"/>
                          </a:solidFill>
                        </a:rPr>
                        <a:t>  1 (  3)</a:t>
                      </a:r>
                      <a:endParaRPr lang="en-US" sz="2400" dirty="0">
                        <a:solidFill>
                          <a:schemeClr val="bg1"/>
                        </a:solidFill>
                      </a:endParaRPr>
                    </a:p>
                  </a:txBody>
                  <a:tcPr/>
                </a:tc>
              </a:tr>
              <a:tr h="365961">
                <a:tc>
                  <a:txBody>
                    <a:bodyPr/>
                    <a:lstStyle/>
                    <a:p>
                      <a:pPr algn="ctr"/>
                      <a:r>
                        <a:rPr lang="en-US" sz="2400" dirty="0" smtClean="0">
                          <a:solidFill>
                            <a:schemeClr val="bg1"/>
                          </a:solidFill>
                        </a:rPr>
                        <a:t>Kidney</a:t>
                      </a:r>
                      <a:endParaRPr lang="en-US" sz="2400" dirty="0">
                        <a:solidFill>
                          <a:schemeClr val="bg1"/>
                        </a:solidFill>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400" dirty="0" smtClean="0">
                          <a:solidFill>
                            <a:schemeClr val="bg1"/>
                          </a:solidFill>
                        </a:rPr>
                        <a:t>  1 (  3)</a:t>
                      </a:r>
                      <a:endParaRPr lang="en-US" sz="2400" b="1" dirty="0">
                        <a:solidFill>
                          <a:schemeClr val="bg1"/>
                        </a:solidFill>
                      </a:endParaRPr>
                    </a:p>
                  </a:txBody>
                  <a:tcPr/>
                </a:tc>
              </a:tr>
              <a:tr h="365961">
                <a:tc>
                  <a:txBody>
                    <a:bodyPr/>
                    <a:lstStyle/>
                    <a:p>
                      <a:pPr algn="ctr"/>
                      <a:r>
                        <a:rPr lang="en-US" sz="2400" dirty="0" smtClean="0">
                          <a:solidFill>
                            <a:schemeClr val="bg1"/>
                          </a:solidFill>
                        </a:rPr>
                        <a:t>Stomach</a:t>
                      </a:r>
                      <a:endParaRPr lang="en-US" sz="2400" dirty="0">
                        <a:solidFill>
                          <a:schemeClr val="bg1"/>
                        </a:solidFill>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400" dirty="0" smtClean="0">
                          <a:solidFill>
                            <a:schemeClr val="bg1"/>
                          </a:solidFill>
                        </a:rPr>
                        <a:t>  1 (  3)</a:t>
                      </a:r>
                      <a:endParaRPr lang="en-US" sz="2400" dirty="0">
                        <a:solidFill>
                          <a:schemeClr val="bg1"/>
                        </a:solidFill>
                      </a:endParaRPr>
                    </a:p>
                  </a:txBody>
                  <a:tcPr/>
                </a:tc>
              </a:tr>
              <a:tr h="365961">
                <a:tc>
                  <a:txBody>
                    <a:bodyPr/>
                    <a:lstStyle/>
                    <a:p>
                      <a:pPr algn="ctr"/>
                      <a:r>
                        <a:rPr lang="en-US" sz="2400" dirty="0" smtClean="0">
                          <a:solidFill>
                            <a:schemeClr val="bg1"/>
                          </a:solidFill>
                        </a:rPr>
                        <a:t>Scalp</a:t>
                      </a:r>
                      <a:endParaRPr lang="en-US" sz="2400" dirty="0">
                        <a:solidFill>
                          <a:schemeClr val="bg1"/>
                        </a:solidFill>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400" dirty="0" smtClean="0">
                          <a:solidFill>
                            <a:schemeClr val="bg1"/>
                          </a:solidFill>
                        </a:rPr>
                        <a:t>  1 (  3)</a:t>
                      </a:r>
                      <a:endParaRPr lang="en-US" sz="2400" dirty="0">
                        <a:solidFill>
                          <a:schemeClr val="bg1"/>
                        </a:solidFill>
                      </a:endParaRPr>
                    </a:p>
                  </a:txBody>
                  <a:tcPr/>
                </a:tc>
              </a:tr>
              <a:tr h="365961">
                <a:tc>
                  <a:txBody>
                    <a:bodyPr/>
                    <a:lstStyle/>
                    <a:p>
                      <a:pPr algn="ctr"/>
                      <a:r>
                        <a:rPr lang="en-US" sz="2400" dirty="0" smtClean="0">
                          <a:solidFill>
                            <a:schemeClr val="bg1"/>
                          </a:solidFill>
                        </a:rPr>
                        <a:t>Neoplasm</a:t>
                      </a:r>
                      <a:endParaRPr lang="en-US" sz="2400" dirty="0">
                        <a:solidFill>
                          <a:schemeClr val="bg1"/>
                        </a:solidFill>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400" dirty="0" smtClean="0">
                          <a:solidFill>
                            <a:schemeClr val="bg1"/>
                          </a:solidFill>
                        </a:rPr>
                        <a:t>  1 (  3)</a:t>
                      </a:r>
                      <a:endParaRPr lang="en-US" sz="2400" dirty="0">
                        <a:solidFill>
                          <a:schemeClr val="bg1"/>
                        </a:solidFill>
                      </a:endParaRPr>
                    </a:p>
                  </a:txBody>
                  <a:tcPr/>
                </a:tc>
              </a:tr>
            </a:tbl>
          </a:graphicData>
        </a:graphic>
      </p:graphicFrame>
      <p:graphicFrame>
        <p:nvGraphicFramePr>
          <p:cNvPr id="8" name="Chart 7"/>
          <p:cNvGraphicFramePr/>
          <p:nvPr/>
        </p:nvGraphicFramePr>
        <p:xfrm>
          <a:off x="4876800" y="381000"/>
          <a:ext cx="3886200" cy="624840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5" name="Table 4"/>
          <p:cNvGraphicFramePr>
            <a:graphicFrameLocks noGrp="1"/>
          </p:cNvGraphicFramePr>
          <p:nvPr/>
        </p:nvGraphicFramePr>
        <p:xfrm>
          <a:off x="304800" y="228599"/>
          <a:ext cx="4114800" cy="6400803"/>
        </p:xfrm>
        <a:graphic>
          <a:graphicData uri="http://schemas.openxmlformats.org/drawingml/2006/table">
            <a:tbl>
              <a:tblPr firstRow="1" bandRow="1">
                <a:tableStyleId>{5C22544A-7EE6-4342-B048-85BDC9FD1C3A}</a:tableStyleId>
              </a:tblPr>
              <a:tblGrid>
                <a:gridCol w="2611315"/>
                <a:gridCol w="1503485"/>
              </a:tblGrid>
              <a:tr h="419699">
                <a:tc>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r>
                        <a:rPr lang="en-US" sz="1800" b="1" dirty="0" smtClean="0">
                          <a:solidFill>
                            <a:schemeClr val="bg1"/>
                          </a:solidFill>
                        </a:rPr>
                        <a:t>Oral Agents</a:t>
                      </a:r>
                      <a:endParaRPr lang="en-US" sz="1800" b="1" dirty="0">
                        <a:solidFill>
                          <a:schemeClr val="bg1"/>
                        </a:solidFill>
                      </a:endParaRPr>
                    </a:p>
                  </a:txBody>
                  <a:tcPr/>
                </a:tc>
                <a:tc>
                  <a:txBody>
                    <a:bodyPr/>
                    <a:lstStyle/>
                    <a:p>
                      <a:pPr algn="ctr"/>
                      <a:r>
                        <a:rPr lang="en-US" sz="1800" dirty="0" smtClean="0">
                          <a:solidFill>
                            <a:schemeClr val="bg1"/>
                          </a:solidFill>
                        </a:rPr>
                        <a:t>N (%)</a:t>
                      </a:r>
                      <a:endParaRPr lang="en-US" sz="1800" dirty="0">
                        <a:solidFill>
                          <a:schemeClr val="bg1"/>
                        </a:solidFill>
                      </a:endParaRPr>
                    </a:p>
                  </a:txBody>
                  <a:tcPr/>
                </a:tc>
              </a:tr>
              <a:tr h="419697">
                <a:tc>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r>
                        <a:rPr lang="en-US" sz="1800" dirty="0" smtClean="0">
                          <a:solidFill>
                            <a:schemeClr val="bg1"/>
                          </a:solidFill>
                        </a:rPr>
                        <a:t>  Xeloda</a:t>
                      </a:r>
                      <a:endParaRPr lang="en-US" sz="1800" dirty="0">
                        <a:solidFill>
                          <a:schemeClr val="bg1"/>
                        </a:solidFill>
                      </a:endParaRPr>
                    </a:p>
                  </a:txBody>
                  <a:tcPr/>
                </a:tc>
                <a:tc>
                  <a:txBody>
                    <a:bodyPr/>
                    <a:lstStyle/>
                    <a:p>
                      <a:pPr algn="ctr"/>
                      <a:r>
                        <a:rPr lang="en-US" sz="1800" dirty="0" smtClean="0">
                          <a:solidFill>
                            <a:schemeClr val="bg1"/>
                          </a:solidFill>
                        </a:rPr>
                        <a:t>16 (53)</a:t>
                      </a:r>
                      <a:endParaRPr lang="en-US" sz="1800" dirty="0">
                        <a:solidFill>
                          <a:schemeClr val="bg1"/>
                        </a:solidFill>
                      </a:endParaRPr>
                    </a:p>
                  </a:txBody>
                  <a:tcPr/>
                </a:tc>
              </a:tr>
              <a:tr h="414735">
                <a:tc>
                  <a:txBody>
                    <a:bodyPr/>
                    <a:lstStyle/>
                    <a:p>
                      <a:pPr algn="ctr"/>
                      <a:r>
                        <a:rPr lang="en-US" sz="1800" dirty="0" smtClean="0"/>
                        <a:t>  Revlimid</a:t>
                      </a:r>
                      <a:endParaRPr lang="en-US" sz="1800" dirty="0">
                        <a:solidFill>
                          <a:schemeClr val="bg1"/>
                        </a:solidFill>
                      </a:endParaRPr>
                    </a:p>
                  </a:txBody>
                  <a:tcPr/>
                </a:tc>
                <a:tc>
                  <a:txBody>
                    <a:bodyPr/>
                    <a:lstStyle/>
                    <a:p>
                      <a:pPr algn="ctr"/>
                      <a:r>
                        <a:rPr lang="en-US" sz="1800" dirty="0" smtClean="0">
                          <a:solidFill>
                            <a:schemeClr val="bg1"/>
                          </a:solidFill>
                        </a:rPr>
                        <a:t>  3 (10)</a:t>
                      </a:r>
                      <a:endParaRPr lang="en-US" sz="1800" dirty="0">
                        <a:solidFill>
                          <a:schemeClr val="bg1"/>
                        </a:solidFill>
                      </a:endParaRPr>
                    </a:p>
                  </a:txBody>
                  <a:tcPr/>
                </a:tc>
              </a:tr>
              <a:tr h="436484">
                <a:tc>
                  <a:txBody>
                    <a:bodyPr/>
                    <a:lstStyle/>
                    <a:p>
                      <a:pPr algn="ctr"/>
                      <a:r>
                        <a:rPr lang="en-US" sz="1800" dirty="0" smtClean="0"/>
                        <a:t>  Etopside</a:t>
                      </a:r>
                      <a:endParaRPr lang="en-US" sz="1800" dirty="0">
                        <a:solidFill>
                          <a:schemeClr val="bg1"/>
                        </a:solidFill>
                      </a:endParaRPr>
                    </a:p>
                  </a:txBody>
                  <a:tcPr/>
                </a:tc>
                <a:tc>
                  <a:txBody>
                    <a:bodyPr/>
                    <a:lstStyle/>
                    <a:p>
                      <a:pPr algn="ctr"/>
                      <a:r>
                        <a:rPr lang="en-US" sz="1800" dirty="0" smtClean="0">
                          <a:solidFill>
                            <a:schemeClr val="bg1"/>
                          </a:solidFill>
                        </a:rPr>
                        <a:t>  3 (10)</a:t>
                      </a:r>
                      <a:endParaRPr lang="en-US" sz="1800" dirty="0">
                        <a:solidFill>
                          <a:schemeClr val="bg1"/>
                        </a:solidFill>
                      </a:endParaRPr>
                    </a:p>
                  </a:txBody>
                  <a:tcPr/>
                </a:tc>
              </a:tr>
              <a:tr h="419697">
                <a:tc>
                  <a:txBody>
                    <a:bodyPr/>
                    <a:lstStyle/>
                    <a:p>
                      <a:pPr algn="ctr"/>
                      <a:r>
                        <a:rPr lang="en-US" sz="1800" dirty="0" smtClean="0"/>
                        <a:t>  Gleevec</a:t>
                      </a:r>
                      <a:endParaRPr lang="en-US" sz="1800" dirty="0">
                        <a:solidFill>
                          <a:schemeClr val="bg1"/>
                        </a:solidFill>
                      </a:endParaRPr>
                    </a:p>
                  </a:txBody>
                  <a:tcPr/>
                </a:tc>
                <a:tc>
                  <a:txBody>
                    <a:bodyPr/>
                    <a:lstStyle/>
                    <a:p>
                      <a:pPr algn="ctr"/>
                      <a:r>
                        <a:rPr lang="en-US" sz="1800" dirty="0" smtClean="0">
                          <a:solidFill>
                            <a:schemeClr val="bg1"/>
                          </a:solidFill>
                        </a:rPr>
                        <a:t>  2 (  7)</a:t>
                      </a:r>
                      <a:endParaRPr lang="en-US" sz="1800" dirty="0">
                        <a:solidFill>
                          <a:schemeClr val="bg1"/>
                        </a:solidFill>
                      </a:endParaRPr>
                    </a:p>
                  </a:txBody>
                  <a:tcPr/>
                </a:tc>
              </a:tr>
              <a:tr h="419697">
                <a:tc>
                  <a:txBody>
                    <a:bodyPr/>
                    <a:lstStyle/>
                    <a:p>
                      <a:pPr algn="ctr"/>
                      <a:r>
                        <a:rPr lang="en-US" sz="1800" dirty="0" smtClean="0"/>
                        <a:t>  Hydrea</a:t>
                      </a:r>
                      <a:endParaRPr lang="en-US" sz="1800" dirty="0">
                        <a:solidFill>
                          <a:schemeClr val="bg1"/>
                        </a:solidFill>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dirty="0" smtClean="0">
                          <a:solidFill>
                            <a:schemeClr val="bg1"/>
                          </a:solidFill>
                        </a:rPr>
                        <a:t>  2 (  7)</a:t>
                      </a:r>
                      <a:endParaRPr lang="en-US" sz="1800" dirty="0">
                        <a:solidFill>
                          <a:schemeClr val="bg1"/>
                        </a:solidFill>
                      </a:endParaRPr>
                    </a:p>
                  </a:txBody>
                  <a:tcPr/>
                </a:tc>
              </a:tr>
              <a:tr h="419697">
                <a:tc>
                  <a:txBody>
                    <a:bodyPr/>
                    <a:lstStyle/>
                    <a:p>
                      <a:pPr algn="ctr"/>
                      <a:r>
                        <a:rPr lang="en-US" sz="1800" dirty="0" smtClean="0"/>
                        <a:t>  Tykerb</a:t>
                      </a:r>
                      <a:endParaRPr lang="en-US" sz="1800" dirty="0">
                        <a:solidFill>
                          <a:schemeClr val="bg1"/>
                        </a:solidFill>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dirty="0" smtClean="0">
                          <a:solidFill>
                            <a:schemeClr val="bg1"/>
                          </a:solidFill>
                        </a:rPr>
                        <a:t>  2 (  7)</a:t>
                      </a:r>
                      <a:endParaRPr lang="en-US" sz="1800" dirty="0">
                        <a:solidFill>
                          <a:schemeClr val="bg1"/>
                        </a:solidFill>
                      </a:endParaRPr>
                    </a:p>
                  </a:txBody>
                  <a:tcPr/>
                </a:tc>
              </a:tr>
              <a:tr h="414735">
                <a:tc>
                  <a:txBody>
                    <a:bodyPr/>
                    <a:lstStyle/>
                    <a:p>
                      <a:pPr algn="ctr"/>
                      <a:r>
                        <a:rPr lang="en-US" sz="1800" dirty="0" smtClean="0"/>
                        <a:t>  Everolimus</a:t>
                      </a:r>
                      <a:endParaRPr lang="en-US" sz="1800" dirty="0">
                        <a:solidFill>
                          <a:schemeClr val="bg1"/>
                        </a:solidFill>
                      </a:endParaRPr>
                    </a:p>
                  </a:txBody>
                  <a:tcPr/>
                </a:tc>
                <a:tc>
                  <a:txBody>
                    <a:bodyPr/>
                    <a:lstStyle/>
                    <a:p>
                      <a:pPr algn="ctr"/>
                      <a:r>
                        <a:rPr lang="en-US" sz="1800" dirty="0" smtClean="0">
                          <a:solidFill>
                            <a:schemeClr val="bg1"/>
                          </a:solidFill>
                        </a:rPr>
                        <a:t>  1 (  3)</a:t>
                      </a:r>
                      <a:endParaRPr lang="en-US" sz="1800" dirty="0">
                        <a:solidFill>
                          <a:schemeClr val="bg1"/>
                        </a:solidFill>
                      </a:endParaRPr>
                    </a:p>
                  </a:txBody>
                  <a:tcPr/>
                </a:tc>
              </a:tr>
              <a:tr h="414735">
                <a:tc>
                  <a:txBody>
                    <a:bodyPr/>
                    <a:lstStyle/>
                    <a:p>
                      <a:pPr algn="ctr"/>
                      <a:r>
                        <a:rPr lang="en-US" sz="1800" dirty="0" smtClean="0"/>
                        <a:t>  Chloromeicil</a:t>
                      </a:r>
                      <a:endParaRPr lang="en-US" sz="1800" dirty="0">
                        <a:solidFill>
                          <a:schemeClr val="bg1"/>
                        </a:solidFill>
                      </a:endParaRPr>
                    </a:p>
                  </a:txBody>
                  <a:tcPr/>
                </a:tc>
                <a:tc>
                  <a:txBody>
                    <a:bodyPr/>
                    <a:lstStyle/>
                    <a:p>
                      <a:pPr algn="ctr"/>
                      <a:r>
                        <a:rPr lang="en-US" sz="1800" dirty="0" smtClean="0">
                          <a:solidFill>
                            <a:schemeClr val="bg1"/>
                          </a:solidFill>
                        </a:rPr>
                        <a:t>  1 (  3)</a:t>
                      </a:r>
                      <a:endParaRPr lang="en-US" sz="1800" dirty="0">
                        <a:solidFill>
                          <a:schemeClr val="bg1"/>
                        </a:solidFill>
                      </a:endParaRPr>
                    </a:p>
                  </a:txBody>
                  <a:tcPr/>
                </a:tc>
              </a:tr>
              <a:tr h="453272">
                <a:tc>
                  <a:txBody>
                    <a:bodyPr/>
                    <a:lstStyle/>
                    <a:p>
                      <a:pPr algn="ctr"/>
                      <a:r>
                        <a:rPr lang="en-US" sz="1800" dirty="0" smtClean="0">
                          <a:solidFill>
                            <a:schemeClr val="bg1"/>
                          </a:solidFill>
                        </a:rPr>
                        <a:t>  Xeloda &amp; Tykerb</a:t>
                      </a:r>
                      <a:endParaRPr lang="en-US" sz="1800" dirty="0">
                        <a:solidFill>
                          <a:schemeClr val="bg1"/>
                        </a:solidFill>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dirty="0" smtClean="0">
                          <a:solidFill>
                            <a:schemeClr val="bg1"/>
                          </a:solidFill>
                        </a:rPr>
                        <a:t>  1 (  3)</a:t>
                      </a:r>
                      <a:endParaRPr lang="en-US" sz="1800" dirty="0">
                        <a:solidFill>
                          <a:schemeClr val="bg1"/>
                        </a:solidFill>
                      </a:endParaRPr>
                    </a:p>
                  </a:txBody>
                  <a:tcPr/>
                </a:tc>
              </a:tr>
              <a:tr h="419697">
                <a:tc>
                  <a:txBody>
                    <a:bodyPr/>
                    <a:lstStyle/>
                    <a:p>
                      <a:pPr algn="ctr"/>
                      <a:r>
                        <a:rPr lang="en-US" sz="1800" b="1" dirty="0" smtClean="0">
                          <a:solidFill>
                            <a:schemeClr val="bg1"/>
                          </a:solidFill>
                        </a:rPr>
                        <a:t>Type of Regimen</a:t>
                      </a:r>
                      <a:endParaRPr lang="en-US" sz="1800" b="1" dirty="0">
                        <a:solidFill>
                          <a:schemeClr val="bg1"/>
                        </a:solidFill>
                      </a:endParaRPr>
                    </a:p>
                  </a:txBody>
                  <a:tcPr>
                    <a:solidFill>
                      <a:schemeClr val="tx1">
                        <a:lumMod val="75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1800" dirty="0">
                        <a:solidFill>
                          <a:schemeClr val="bg1"/>
                        </a:solidFill>
                      </a:endParaRPr>
                    </a:p>
                  </a:txBody>
                  <a:tcPr>
                    <a:solidFill>
                      <a:schemeClr val="tx1">
                        <a:lumMod val="75000"/>
                      </a:schemeClr>
                    </a:solidFill>
                  </a:tcPr>
                </a:tc>
              </a:tr>
              <a:tr h="503635">
                <a:tc>
                  <a:txBody>
                    <a:bodyPr/>
                    <a:lstStyle/>
                    <a:p>
                      <a:pPr algn="ctr"/>
                      <a:r>
                        <a:rPr lang="en-US" sz="1800" b="0" dirty="0" smtClean="0">
                          <a:solidFill>
                            <a:schemeClr val="bg1"/>
                          </a:solidFill>
                        </a:rPr>
                        <a:t>  Complex</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dirty="0" smtClean="0">
                          <a:solidFill>
                            <a:schemeClr val="bg1"/>
                          </a:solidFill>
                        </a:rPr>
                        <a:t>20 (67)</a:t>
                      </a:r>
                      <a:endParaRPr lang="en-US" sz="1800" dirty="0">
                        <a:solidFill>
                          <a:schemeClr val="bg1"/>
                        </a:solidFill>
                      </a:endParaRPr>
                    </a:p>
                  </a:txBody>
                  <a:tcPr/>
                </a:tc>
              </a:tr>
              <a:tr h="419697">
                <a:tc>
                  <a:txBody>
                    <a:bodyPr/>
                    <a:lstStyle/>
                    <a:p>
                      <a:pPr algn="ctr"/>
                      <a:r>
                        <a:rPr lang="en-US" sz="1800" dirty="0" smtClean="0">
                          <a:solidFill>
                            <a:schemeClr val="bg1"/>
                          </a:solidFill>
                        </a:rPr>
                        <a:t>  Simple</a:t>
                      </a:r>
                      <a:endParaRPr lang="en-US" sz="1800" dirty="0">
                        <a:solidFill>
                          <a:schemeClr val="bg1"/>
                        </a:solidFill>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dirty="0" smtClean="0">
                          <a:solidFill>
                            <a:schemeClr val="bg1"/>
                          </a:solidFill>
                        </a:rPr>
                        <a:t>10 (33)</a:t>
                      </a:r>
                      <a:endParaRPr lang="en-US" sz="1800" dirty="0">
                        <a:solidFill>
                          <a:schemeClr val="bg1"/>
                        </a:solidFill>
                      </a:endParaRPr>
                    </a:p>
                  </a:txBody>
                  <a:tcPr/>
                </a:tc>
              </a:tr>
              <a:tr h="419697">
                <a:tc>
                  <a:txBody>
                    <a:bodyPr/>
                    <a:lstStyle/>
                    <a:p>
                      <a:pPr algn="ctr"/>
                      <a:r>
                        <a:rPr lang="en-US" sz="1800" b="1" dirty="0" smtClean="0">
                          <a:solidFill>
                            <a:schemeClr val="bg1"/>
                          </a:solidFill>
                        </a:rPr>
                        <a:t>Dose Decreases</a:t>
                      </a:r>
                      <a:endParaRPr lang="en-US" sz="1800" b="1" dirty="0">
                        <a:solidFill>
                          <a:schemeClr val="bg1"/>
                        </a:solidFill>
                      </a:endParaRPr>
                    </a:p>
                  </a:txBody>
                  <a:tcPr>
                    <a:solidFill>
                      <a:schemeClr val="tx1">
                        <a:lumMod val="75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dirty="0" smtClean="0">
                          <a:solidFill>
                            <a:schemeClr val="bg1"/>
                          </a:solidFill>
                        </a:rPr>
                        <a:t>10 (33)</a:t>
                      </a:r>
                      <a:endParaRPr lang="en-US" sz="1800" dirty="0">
                        <a:solidFill>
                          <a:schemeClr val="bg1"/>
                        </a:solidFill>
                      </a:endParaRPr>
                    </a:p>
                  </a:txBody>
                  <a:tcPr>
                    <a:solidFill>
                      <a:schemeClr val="tx1">
                        <a:lumMod val="75000"/>
                      </a:schemeClr>
                    </a:solidFill>
                  </a:tcPr>
                </a:tc>
              </a:tr>
              <a:tr h="405629">
                <a:tc>
                  <a:txBody>
                    <a:bodyPr/>
                    <a:lstStyle/>
                    <a:p>
                      <a:pPr algn="ctr"/>
                      <a:r>
                        <a:rPr lang="en-US" sz="1800" b="1" dirty="0" smtClean="0">
                          <a:solidFill>
                            <a:schemeClr val="bg1"/>
                          </a:solidFill>
                        </a:rPr>
                        <a:t>IV Chemotherapy</a:t>
                      </a:r>
                      <a:endParaRPr lang="en-US" sz="1800" b="1" dirty="0">
                        <a:solidFill>
                          <a:schemeClr val="bg1"/>
                        </a:solidFill>
                      </a:endParaRPr>
                    </a:p>
                  </a:txBody>
                  <a:tcPr>
                    <a:solidFill>
                      <a:schemeClr val="tx1">
                        <a:lumMod val="75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dirty="0" smtClean="0">
                          <a:solidFill>
                            <a:schemeClr val="bg1"/>
                          </a:solidFill>
                        </a:rPr>
                        <a:t>13 (43)</a:t>
                      </a:r>
                      <a:endParaRPr lang="en-US" sz="1800" dirty="0">
                        <a:solidFill>
                          <a:schemeClr val="bg1"/>
                        </a:solidFill>
                      </a:endParaRPr>
                    </a:p>
                  </a:txBody>
                  <a:tcPr>
                    <a:solidFill>
                      <a:schemeClr val="tx1">
                        <a:lumMod val="75000"/>
                      </a:schemeClr>
                    </a:solidFill>
                  </a:tcPr>
                </a:tc>
              </a:tr>
            </a:tbl>
          </a:graphicData>
        </a:graphic>
      </p:graphicFrame>
      <p:graphicFrame>
        <p:nvGraphicFramePr>
          <p:cNvPr id="6" name="Chart 5"/>
          <p:cNvGraphicFramePr/>
          <p:nvPr/>
        </p:nvGraphicFramePr>
        <p:xfrm>
          <a:off x="4953000" y="1447800"/>
          <a:ext cx="3810000" cy="4114800"/>
        </p:xfrm>
        <a:graphic>
          <a:graphicData uri="http://schemas.openxmlformats.org/drawingml/2006/chart">
            <c:chart xmlns:c="http://schemas.openxmlformats.org/drawingml/2006/chart" xmlns:r="http://schemas.openxmlformats.org/officeDocument/2006/relationships" r:id="rId2"/>
          </a:graphicData>
        </a:graphic>
      </p:graphicFrame>
      <p:sp>
        <p:nvSpPr>
          <p:cNvPr id="7" name="TextBox 1"/>
          <p:cNvSpPr txBox="1"/>
          <p:nvPr/>
        </p:nvSpPr>
        <p:spPr>
          <a:xfrm>
            <a:off x="5867400" y="2667000"/>
            <a:ext cx="533400" cy="381000"/>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US" sz="1100" b="1" dirty="0" smtClean="0">
                <a:solidFill>
                  <a:schemeClr val="bg1"/>
                </a:solidFill>
              </a:rPr>
              <a:t>N=3</a:t>
            </a:r>
            <a:endParaRPr lang="en-US" sz="1100" b="1" dirty="0">
              <a:solidFill>
                <a:schemeClr val="bg1"/>
              </a:solidFill>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2530" name="Title 1"/>
          <p:cNvSpPr>
            <a:spLocks noGrp="1"/>
          </p:cNvSpPr>
          <p:nvPr>
            <p:ph type="title"/>
          </p:nvPr>
        </p:nvSpPr>
        <p:spPr>
          <a:xfrm>
            <a:off x="304800" y="381000"/>
            <a:ext cx="8229600" cy="990600"/>
          </a:xfrm>
        </p:spPr>
        <p:txBody>
          <a:bodyPr/>
          <a:lstStyle/>
          <a:p>
            <a:r>
              <a:rPr lang="en-US" sz="3600" b="1" i="1" dirty="0" smtClean="0"/>
              <a:t>What is the preferred mode for symptom management information?</a:t>
            </a:r>
          </a:p>
        </p:txBody>
      </p:sp>
      <p:sp>
        <p:nvSpPr>
          <p:cNvPr id="22531" name="Text Placeholder 2"/>
          <p:cNvSpPr>
            <a:spLocks noGrp="1"/>
          </p:cNvSpPr>
          <p:nvPr>
            <p:ph type="body" idx="1"/>
          </p:nvPr>
        </p:nvSpPr>
        <p:spPr>
          <a:xfrm>
            <a:off x="457200" y="1676400"/>
            <a:ext cx="8229600" cy="4267200"/>
          </a:xfrm>
          <a:noFill/>
        </p:spPr>
        <p:txBody>
          <a:bodyPr/>
          <a:lstStyle/>
          <a:p>
            <a:r>
              <a:rPr lang="en-US" sz="3600" dirty="0" smtClean="0"/>
              <a:t>37% (N=11) Phone </a:t>
            </a:r>
          </a:p>
          <a:p>
            <a:pPr lvl="1"/>
            <a:r>
              <a:rPr lang="en-US" sz="3200" dirty="0" smtClean="0"/>
              <a:t>30% Land-line</a:t>
            </a:r>
          </a:p>
          <a:p>
            <a:pPr lvl="1"/>
            <a:r>
              <a:rPr lang="en-US" sz="3200" dirty="0" smtClean="0"/>
              <a:t>7% Cell phone</a:t>
            </a:r>
          </a:p>
          <a:p>
            <a:r>
              <a:rPr lang="en-US" sz="3600" dirty="0" smtClean="0"/>
              <a:t>27% (N=8) Written material</a:t>
            </a:r>
          </a:p>
          <a:p>
            <a:r>
              <a:rPr lang="en-US" sz="3600" dirty="0" smtClean="0"/>
              <a:t>23% (N=7) Email</a:t>
            </a:r>
          </a:p>
          <a:p>
            <a:r>
              <a:rPr lang="en-US" sz="3600" dirty="0" smtClean="0"/>
              <a:t>10% (N=3) Face-to-Face</a:t>
            </a:r>
          </a:p>
          <a:p>
            <a:r>
              <a:rPr lang="en-US" sz="3600" dirty="0" smtClean="0"/>
              <a:t>  3% (N=1) Text message </a:t>
            </a:r>
          </a:p>
          <a:p>
            <a:pPr>
              <a:buFontTx/>
              <a:buNone/>
            </a:pPr>
            <a:r>
              <a:rPr lang="en-US" sz="3600" b="1" dirty="0" smtClean="0">
                <a:solidFill>
                  <a:srgbClr val="FF0000"/>
                </a:solidFill>
              </a:rPr>
              <a:t> </a:t>
            </a:r>
            <a:endParaRPr lang="en-US" sz="3600" b="1" dirty="0" smtClean="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381000" y="1371600"/>
            <a:ext cx="8305800" cy="4800600"/>
          </a:xfrm>
        </p:spPr>
        <p:txBody>
          <a:bodyPr/>
          <a:lstStyle/>
          <a:p>
            <a:pPr>
              <a:buFont typeface="Wingdings" pitchFamily="2" charset="2"/>
              <a:buChar char="§"/>
            </a:pPr>
            <a:r>
              <a:rPr lang="en-US" sz="2800" dirty="0" smtClean="0"/>
              <a:t>No difference in preference by age, gender, race, type of cancer, oral agent or other treatment (IV chemo and radiation).</a:t>
            </a:r>
          </a:p>
          <a:p>
            <a:pPr>
              <a:buFont typeface="Wingdings" pitchFamily="2" charset="2"/>
              <a:buChar char="§"/>
            </a:pPr>
            <a:r>
              <a:rPr lang="en-US" sz="2800" dirty="0" smtClean="0"/>
              <a:t>Later stage cancer preferred written material (p=.03).</a:t>
            </a:r>
          </a:p>
          <a:p>
            <a:pPr>
              <a:buFont typeface="Wingdings" pitchFamily="2" charset="2"/>
              <a:buChar char="§"/>
            </a:pPr>
            <a:r>
              <a:rPr lang="en-US" sz="2800" dirty="0" smtClean="0"/>
              <a:t>There was a marginal association (p=0.08) in preference for those with comorbid conditions for phone calls or email.</a:t>
            </a:r>
          </a:p>
          <a:p>
            <a:pPr lvl="2">
              <a:buFont typeface="Wingdings" pitchFamily="2" charset="2"/>
              <a:buChar char="§"/>
            </a:pPr>
            <a:r>
              <a:rPr lang="en-US" sz="2000" dirty="0" smtClean="0">
                <a:solidFill>
                  <a:schemeClr val="bg1"/>
                </a:solidFill>
              </a:rPr>
              <a:t>Patients reported in qualitative questioning that they preferred to have written information in addition to the face-to-face or phone conversations they had with clinicians, so that they could refer back to the information as needed.</a:t>
            </a:r>
          </a:p>
          <a:p>
            <a:endParaRPr lang="en-US" sz="1800"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a:xfrm>
            <a:off x="457200" y="747713"/>
            <a:ext cx="8229600" cy="981075"/>
          </a:xfrm>
        </p:spPr>
        <p:txBody>
          <a:bodyPr/>
          <a:lstStyle/>
          <a:p>
            <a:pPr eaLnBrk="1" hangingPunct="1"/>
            <a:r>
              <a:rPr lang="en-US" sz="4400" b="1" dirty="0" smtClean="0">
                <a:latin typeface="Arial" pitchFamily="34" charset="0"/>
                <a:ea typeface="Gotham-Bold"/>
                <a:cs typeface="Arial" pitchFamily="34" charset="0"/>
              </a:rPr>
              <a:t>Implications for Practice </a:t>
            </a:r>
          </a:p>
        </p:txBody>
      </p:sp>
      <p:sp>
        <p:nvSpPr>
          <p:cNvPr id="3" name="Content Placeholder 2"/>
          <p:cNvSpPr>
            <a:spLocks noGrp="1"/>
          </p:cNvSpPr>
          <p:nvPr>
            <p:ph idx="1"/>
          </p:nvPr>
        </p:nvSpPr>
        <p:spPr>
          <a:xfrm>
            <a:off x="457200" y="1728788"/>
            <a:ext cx="8229600" cy="4067175"/>
          </a:xfrm>
        </p:spPr>
        <p:txBody>
          <a:bodyPr/>
          <a:lstStyle/>
          <a:p>
            <a:pPr marL="342900" lvl="1" indent="-342900" eaLnBrk="1" hangingPunct="1">
              <a:buFontTx/>
              <a:buChar char="•"/>
              <a:defRPr/>
            </a:pPr>
            <a:r>
              <a:rPr lang="en-US" dirty="0" smtClean="0"/>
              <a:t>Preference for assistance is via phone call or written material, with few desiring email or face-to-face interactions.</a:t>
            </a:r>
          </a:p>
          <a:p>
            <a:pPr marL="342900" lvl="1" indent="-342900" eaLnBrk="1" hangingPunct="1">
              <a:buFontTx/>
              <a:buChar char="•"/>
              <a:defRPr/>
            </a:pPr>
            <a:r>
              <a:rPr lang="en-US" dirty="0" smtClean="0"/>
              <a:t>Those with later stage lung cancer preferred written material, however, the N was so small it needs to be replicated. </a:t>
            </a:r>
          </a:p>
          <a:p>
            <a:pPr marL="342900" lvl="1" indent="-342900" eaLnBrk="1" hangingPunct="1">
              <a:buFontTx/>
              <a:buChar char="•"/>
              <a:defRPr/>
            </a:pPr>
            <a:r>
              <a:rPr lang="en-US" dirty="0" smtClean="0"/>
              <a:t>Those with comorbid conditions, which may be a proxy for more self-management burden, may prefer email or phone calls.   </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a:xfrm>
            <a:off x="457200" y="990600"/>
            <a:ext cx="8229600" cy="981075"/>
          </a:xfrm>
        </p:spPr>
        <p:txBody>
          <a:bodyPr/>
          <a:lstStyle/>
          <a:p>
            <a:pPr eaLnBrk="1" hangingPunct="1"/>
            <a:r>
              <a:rPr lang="en-US" sz="4400" b="1" dirty="0" smtClean="0">
                <a:latin typeface="Arial" pitchFamily="34" charset="0"/>
                <a:ea typeface="Gotham-Bold"/>
                <a:cs typeface="Arial" pitchFamily="34" charset="0"/>
              </a:rPr>
              <a:t>Implications for Research </a:t>
            </a:r>
          </a:p>
        </p:txBody>
      </p:sp>
      <p:sp>
        <p:nvSpPr>
          <p:cNvPr id="3" name="Content Placeholder 2"/>
          <p:cNvSpPr>
            <a:spLocks noGrp="1"/>
          </p:cNvSpPr>
          <p:nvPr>
            <p:ph idx="1"/>
          </p:nvPr>
        </p:nvSpPr>
        <p:spPr>
          <a:xfrm>
            <a:off x="457200" y="2058988"/>
            <a:ext cx="8229600" cy="4067175"/>
          </a:xfrm>
        </p:spPr>
        <p:txBody>
          <a:bodyPr/>
          <a:lstStyle/>
          <a:p>
            <a:pPr marL="342900" lvl="1" indent="-342900" eaLnBrk="1" hangingPunct="1">
              <a:buNone/>
              <a:defRPr/>
            </a:pPr>
            <a:r>
              <a:rPr lang="en-US" sz="3600" dirty="0" smtClean="0"/>
              <a:t>Interventions need to be tested on the effectiveness of written symptom management tools to supplement verbal (phone or face-to-face) interactions for those on oral agents with sever symptoms. </a:t>
            </a:r>
          </a:p>
          <a:p>
            <a:pPr eaLnBrk="1" hangingPunct="1">
              <a:buFont typeface="Wingdings" charset="2"/>
              <a:buNone/>
              <a:defRPr/>
            </a:pPr>
            <a:r>
              <a:rPr lang="en-US" sz="4000" dirty="0" smtClean="0">
                <a:solidFill>
                  <a:srgbClr val="18453B"/>
                </a:solidFill>
                <a:latin typeface="Arial" pitchFamily="34" charset="0"/>
                <a:cs typeface="Arial" pitchFamily="34" charset="0"/>
              </a:rPr>
              <a:t>  </a:t>
            </a:r>
            <a:endParaRPr lang="en-US" sz="3600" dirty="0">
              <a:solidFill>
                <a:srgbClr val="18453B"/>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a:xfrm>
            <a:off x="457200" y="1066800"/>
            <a:ext cx="8229600" cy="981075"/>
          </a:xfrm>
        </p:spPr>
        <p:txBody>
          <a:bodyPr/>
          <a:lstStyle/>
          <a:p>
            <a:pPr eaLnBrk="1" hangingPunct="1"/>
            <a:r>
              <a:rPr lang="en-US" sz="4400" b="1" dirty="0" smtClean="0">
                <a:latin typeface="Arial" pitchFamily="34" charset="0"/>
                <a:ea typeface="Gotham-Bold"/>
                <a:cs typeface="Arial" pitchFamily="34" charset="0"/>
              </a:rPr>
              <a:t>Conclusion</a:t>
            </a:r>
          </a:p>
        </p:txBody>
      </p:sp>
      <p:sp>
        <p:nvSpPr>
          <p:cNvPr id="3" name="Content Placeholder 2"/>
          <p:cNvSpPr>
            <a:spLocks noGrp="1"/>
          </p:cNvSpPr>
          <p:nvPr>
            <p:ph idx="1"/>
          </p:nvPr>
        </p:nvSpPr>
        <p:spPr>
          <a:xfrm>
            <a:off x="228600" y="1905000"/>
            <a:ext cx="8645525" cy="4067175"/>
          </a:xfrm>
        </p:spPr>
        <p:txBody>
          <a:bodyPr/>
          <a:lstStyle/>
          <a:p>
            <a:pPr marL="342900" lvl="1" indent="-342900" eaLnBrk="1" hangingPunct="1">
              <a:buNone/>
              <a:defRPr/>
            </a:pPr>
            <a:r>
              <a:rPr lang="en-US" sz="3600" dirty="0" smtClean="0"/>
              <a:t>In the fast paced clinical setting communication (phone or face-to-face) with patients is often verbal. </a:t>
            </a:r>
          </a:p>
          <a:p>
            <a:pPr marL="342900" lvl="1" indent="-342900" eaLnBrk="1" hangingPunct="1">
              <a:buNone/>
              <a:defRPr/>
            </a:pPr>
            <a:r>
              <a:rPr lang="en-US" sz="3600" dirty="0" smtClean="0"/>
              <a:t>In addition to verbal communication, clinicians need to provide “written information” on symptom management strategies to patients if desired.</a:t>
            </a:r>
            <a:r>
              <a:rPr lang="en-US" sz="3600" dirty="0" smtClean="0">
                <a:solidFill>
                  <a:srgbClr val="18453B"/>
                </a:solidFill>
                <a:latin typeface="Arial" pitchFamily="34" charset="0"/>
                <a:cs typeface="Arial" pitchFamily="34" charset="0"/>
              </a:rPr>
              <a:t> </a:t>
            </a:r>
          </a:p>
          <a:p>
            <a:pPr eaLnBrk="1" hangingPunct="1">
              <a:defRPr/>
            </a:pP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098" name="Text Placeholder 2"/>
          <p:cNvSpPr>
            <a:spLocks noGrp="1"/>
          </p:cNvSpPr>
          <p:nvPr>
            <p:ph type="body" idx="1"/>
          </p:nvPr>
        </p:nvSpPr>
        <p:spPr>
          <a:xfrm>
            <a:off x="457200" y="457200"/>
            <a:ext cx="8229600" cy="5516563"/>
          </a:xfrm>
        </p:spPr>
        <p:txBody>
          <a:bodyPr/>
          <a:lstStyle/>
          <a:p>
            <a:pPr algn="ctr" eaLnBrk="1" hangingPunct="1">
              <a:lnSpc>
                <a:spcPct val="80000"/>
              </a:lnSpc>
              <a:buFontTx/>
              <a:buNone/>
              <a:defRPr/>
            </a:pPr>
            <a:r>
              <a:rPr lang="en-US" sz="4400" b="1" dirty="0" smtClean="0">
                <a:latin typeface="Arial" pitchFamily="34" charset="0"/>
                <a:cs typeface="Arial" pitchFamily="34" charset="0"/>
              </a:rPr>
              <a:t>Project Team</a:t>
            </a:r>
          </a:p>
          <a:p>
            <a:pPr algn="ctr" eaLnBrk="1" hangingPunct="1">
              <a:lnSpc>
                <a:spcPct val="80000"/>
              </a:lnSpc>
              <a:buFontTx/>
              <a:buNone/>
              <a:defRPr/>
            </a:pPr>
            <a:endParaRPr lang="en-US" sz="1800" dirty="0" smtClean="0">
              <a:latin typeface="Arial" pitchFamily="34" charset="0"/>
              <a:cs typeface="Arial" pitchFamily="34" charset="0"/>
            </a:endParaRPr>
          </a:p>
          <a:p>
            <a:pPr algn="ctr" eaLnBrk="1" hangingPunct="1">
              <a:lnSpc>
                <a:spcPct val="80000"/>
              </a:lnSpc>
              <a:buFontTx/>
              <a:buNone/>
              <a:defRPr/>
            </a:pPr>
            <a:r>
              <a:rPr lang="en-US" b="1" dirty="0" smtClean="0">
                <a:latin typeface="Arial" pitchFamily="34" charset="0"/>
                <a:cs typeface="Arial" pitchFamily="34" charset="0"/>
              </a:rPr>
              <a:t>Sandra L. Spoelstra, PhD, RN (PI) </a:t>
            </a:r>
          </a:p>
          <a:p>
            <a:pPr algn="ctr" eaLnBrk="1" hangingPunct="1">
              <a:lnSpc>
                <a:spcPct val="80000"/>
              </a:lnSpc>
              <a:buFontTx/>
              <a:buNone/>
              <a:defRPr/>
            </a:pPr>
            <a:r>
              <a:rPr lang="en-US" sz="1800" dirty="0" smtClean="0">
                <a:latin typeface="Arial" pitchFamily="34" charset="0"/>
                <a:cs typeface="Arial" pitchFamily="34" charset="0"/>
              </a:rPr>
              <a:t>Assistant Professor</a:t>
            </a:r>
          </a:p>
          <a:p>
            <a:pPr algn="ctr" eaLnBrk="1" hangingPunct="1">
              <a:lnSpc>
                <a:spcPct val="80000"/>
              </a:lnSpc>
              <a:buFontTx/>
              <a:buNone/>
              <a:defRPr/>
            </a:pPr>
            <a:r>
              <a:rPr lang="en-US" sz="1800" dirty="0" smtClean="0">
                <a:latin typeface="Arial" pitchFamily="34" charset="0"/>
                <a:cs typeface="Arial" pitchFamily="34" charset="0"/>
              </a:rPr>
              <a:t>Michigan State University College of Nursing</a:t>
            </a:r>
          </a:p>
          <a:p>
            <a:pPr algn="ctr" eaLnBrk="1" hangingPunct="1">
              <a:lnSpc>
                <a:spcPct val="80000"/>
              </a:lnSpc>
              <a:buFontTx/>
              <a:buNone/>
              <a:defRPr/>
            </a:pPr>
            <a:endParaRPr lang="en-US" sz="1800" dirty="0" smtClean="0">
              <a:latin typeface="Arial" pitchFamily="34" charset="0"/>
              <a:cs typeface="Arial" pitchFamily="34" charset="0"/>
            </a:endParaRPr>
          </a:p>
          <a:p>
            <a:pPr algn="ctr" eaLnBrk="1" hangingPunct="1">
              <a:lnSpc>
                <a:spcPct val="80000"/>
              </a:lnSpc>
              <a:buFontTx/>
              <a:buNone/>
              <a:defRPr/>
            </a:pPr>
            <a:r>
              <a:rPr lang="en-US" b="1" dirty="0" smtClean="0">
                <a:latin typeface="Arial" pitchFamily="34" charset="0"/>
                <a:cs typeface="Arial" pitchFamily="34" charset="0"/>
              </a:rPr>
              <a:t> Charles W. Given, PhD (Co-PI) </a:t>
            </a:r>
          </a:p>
          <a:p>
            <a:pPr algn="ctr" eaLnBrk="1" hangingPunct="1">
              <a:lnSpc>
                <a:spcPct val="80000"/>
              </a:lnSpc>
              <a:buFontTx/>
              <a:buNone/>
              <a:defRPr/>
            </a:pPr>
            <a:r>
              <a:rPr lang="en-US" sz="1800" dirty="0" smtClean="0">
                <a:latin typeface="Arial" pitchFamily="34" charset="0"/>
                <a:cs typeface="Arial" pitchFamily="34" charset="0"/>
              </a:rPr>
              <a:t>Professor, Michigan State University College of Human Medicine,</a:t>
            </a:r>
          </a:p>
          <a:p>
            <a:pPr algn="ctr" eaLnBrk="1" hangingPunct="1">
              <a:lnSpc>
                <a:spcPct val="80000"/>
              </a:lnSpc>
              <a:buFontTx/>
              <a:buNone/>
              <a:defRPr/>
            </a:pPr>
            <a:r>
              <a:rPr lang="en-US" sz="1800" dirty="0" smtClean="0">
                <a:latin typeface="Arial" pitchFamily="34" charset="0"/>
                <a:cs typeface="Arial" pitchFamily="34" charset="0"/>
              </a:rPr>
              <a:t>Department of Family Medicine</a:t>
            </a:r>
          </a:p>
          <a:p>
            <a:pPr algn="ctr" eaLnBrk="1" hangingPunct="1">
              <a:lnSpc>
                <a:spcPct val="80000"/>
              </a:lnSpc>
              <a:buFontTx/>
              <a:buNone/>
              <a:defRPr/>
            </a:pPr>
            <a:endParaRPr lang="en-US" b="1" dirty="0" smtClean="0">
              <a:latin typeface="Arial" pitchFamily="34" charset="0"/>
              <a:cs typeface="Arial" pitchFamily="34" charset="0"/>
            </a:endParaRPr>
          </a:p>
          <a:p>
            <a:pPr algn="ctr" eaLnBrk="1" hangingPunct="1">
              <a:lnSpc>
                <a:spcPct val="80000"/>
              </a:lnSpc>
              <a:buFontTx/>
              <a:buNone/>
              <a:defRPr/>
            </a:pPr>
            <a:r>
              <a:rPr lang="en-US" b="1" dirty="0" smtClean="0">
                <a:latin typeface="Arial" pitchFamily="34" charset="0"/>
                <a:cs typeface="Arial" pitchFamily="34" charset="0"/>
              </a:rPr>
              <a:t>Barbara A. Given, PhD, RN, FAAN (Co-PI) </a:t>
            </a:r>
          </a:p>
          <a:p>
            <a:pPr algn="ctr" eaLnBrk="1" hangingPunct="1">
              <a:lnSpc>
                <a:spcPct val="80000"/>
              </a:lnSpc>
              <a:buFontTx/>
              <a:buNone/>
              <a:defRPr/>
            </a:pPr>
            <a:r>
              <a:rPr lang="en-US" sz="1800" dirty="0" smtClean="0">
                <a:latin typeface="Arial" pitchFamily="34" charset="0"/>
                <a:cs typeface="Arial" pitchFamily="34" charset="0"/>
              </a:rPr>
              <a:t>University Distinguished Professor and Associate Dean of Research</a:t>
            </a:r>
          </a:p>
          <a:p>
            <a:pPr algn="ctr" eaLnBrk="1" hangingPunct="1">
              <a:lnSpc>
                <a:spcPct val="80000"/>
              </a:lnSpc>
              <a:buFontTx/>
              <a:buNone/>
              <a:defRPr/>
            </a:pPr>
            <a:r>
              <a:rPr lang="en-US" sz="1800" dirty="0" smtClean="0">
                <a:latin typeface="Arial" pitchFamily="34" charset="0"/>
                <a:cs typeface="Arial" pitchFamily="34" charset="0"/>
              </a:rPr>
              <a:t>Michigan State University College of Nursing</a:t>
            </a:r>
          </a:p>
          <a:p>
            <a:pPr algn="ctr" eaLnBrk="1" hangingPunct="1">
              <a:lnSpc>
                <a:spcPct val="80000"/>
              </a:lnSpc>
              <a:buFontTx/>
              <a:buNone/>
              <a:defRPr/>
            </a:pPr>
            <a:endParaRPr lang="en-US" sz="1800" b="1" dirty="0" smtClean="0">
              <a:latin typeface="Arial" pitchFamily="34" charset="0"/>
              <a:cs typeface="Arial" pitchFamily="34" charset="0"/>
            </a:endParaRPr>
          </a:p>
          <a:p>
            <a:pPr algn="ctr" eaLnBrk="1" hangingPunct="1">
              <a:lnSpc>
                <a:spcPct val="80000"/>
              </a:lnSpc>
              <a:buFontTx/>
              <a:buNone/>
              <a:defRPr/>
            </a:pPr>
            <a:r>
              <a:rPr lang="en-US" b="1" dirty="0" smtClean="0">
                <a:latin typeface="Arial" pitchFamily="34" charset="0"/>
                <a:cs typeface="Arial" pitchFamily="34" charset="0"/>
              </a:rPr>
              <a:t>Alla Sikorskii, PhD </a:t>
            </a:r>
          </a:p>
          <a:p>
            <a:pPr algn="ctr" eaLnBrk="1" hangingPunct="1">
              <a:lnSpc>
                <a:spcPct val="80000"/>
              </a:lnSpc>
              <a:buFontTx/>
              <a:buNone/>
              <a:defRPr/>
            </a:pPr>
            <a:r>
              <a:rPr lang="en-US" sz="1800" dirty="0" smtClean="0">
                <a:latin typeface="Arial" pitchFamily="34" charset="0"/>
                <a:cs typeface="Arial" pitchFamily="34" charset="0"/>
              </a:rPr>
              <a:t>Statistician, Michigan State University Department of Probability and Statistics</a:t>
            </a:r>
          </a:p>
          <a:p>
            <a:pPr algn="ctr" eaLnBrk="1" hangingPunct="1">
              <a:spcBef>
                <a:spcPct val="0"/>
              </a:spcBef>
              <a:buFontTx/>
              <a:buNone/>
              <a:defRPr/>
            </a:pPr>
            <a:endParaRPr lang="en-US" sz="1800" dirty="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ext Placeholder 2"/>
          <p:cNvSpPr>
            <a:spLocks noGrp="1"/>
          </p:cNvSpPr>
          <p:nvPr>
            <p:ph type="body" idx="1"/>
          </p:nvPr>
        </p:nvSpPr>
        <p:spPr>
          <a:xfrm>
            <a:off x="304800" y="969963"/>
            <a:ext cx="8610600" cy="3937000"/>
          </a:xfrm>
        </p:spPr>
        <p:txBody>
          <a:bodyPr/>
          <a:lstStyle/>
          <a:p>
            <a:pPr marL="342900" lvl="2" indent="-342900" algn="ctr" eaLnBrk="1" hangingPunct="1">
              <a:buFont typeface="Arial" pitchFamily="34" charset="0"/>
              <a:buNone/>
              <a:defRPr/>
            </a:pPr>
            <a:r>
              <a:rPr lang="en-US" sz="4400" b="1" dirty="0" smtClean="0">
                <a:solidFill>
                  <a:srgbClr val="18453B"/>
                </a:solidFill>
                <a:latin typeface="Arial" pitchFamily="34" charset="0"/>
                <a:cs typeface="Arial" pitchFamily="34" charset="0"/>
              </a:rPr>
              <a:t>Funding Source</a:t>
            </a:r>
          </a:p>
          <a:p>
            <a:pPr marL="342900" lvl="2" indent="-342900" algn="ctr" eaLnBrk="1" hangingPunct="1">
              <a:buFont typeface="Arial" pitchFamily="34" charset="0"/>
              <a:buNone/>
              <a:defRPr/>
            </a:pPr>
            <a:endParaRPr lang="en-US" sz="4400" dirty="0" smtClean="0">
              <a:solidFill>
                <a:srgbClr val="18453B"/>
              </a:solidFill>
              <a:latin typeface="Arial" pitchFamily="34" charset="0"/>
              <a:cs typeface="Arial" pitchFamily="34" charset="0"/>
            </a:endParaRPr>
          </a:p>
          <a:p>
            <a:pPr marL="342900" lvl="2" indent="-342900" eaLnBrk="1" hangingPunct="1">
              <a:buFont typeface="Arial" pitchFamily="34" charset="0"/>
              <a:buNone/>
              <a:defRPr/>
            </a:pPr>
            <a:r>
              <a:rPr lang="en-US" sz="2800" b="1" dirty="0" smtClean="0">
                <a:solidFill>
                  <a:srgbClr val="18453B"/>
                </a:solidFill>
                <a:latin typeface="Arial" pitchFamily="34" charset="0"/>
                <a:cs typeface="Arial" pitchFamily="34" charset="0"/>
              </a:rPr>
              <a:t>Grant Award</a:t>
            </a:r>
            <a:r>
              <a:rPr lang="en-US" sz="2800" dirty="0" smtClean="0">
                <a:solidFill>
                  <a:srgbClr val="18453B"/>
                </a:solidFill>
                <a:latin typeface="Arial" pitchFamily="34" charset="0"/>
                <a:cs typeface="Arial" pitchFamily="34" charset="0"/>
              </a:rPr>
              <a:t>: </a:t>
            </a:r>
            <a:r>
              <a:rPr lang="en-US" sz="2800" dirty="0" smtClean="0">
                <a:solidFill>
                  <a:schemeClr val="bg1"/>
                </a:solidFill>
                <a:latin typeface="Arial" pitchFamily="34" charset="0"/>
                <a:cs typeface="Arial" pitchFamily="34" charset="0"/>
              </a:rPr>
              <a:t>Walther Foundation, Indianapolis IN</a:t>
            </a:r>
          </a:p>
          <a:p>
            <a:pPr marL="342900" lvl="2" indent="-342900" eaLnBrk="1" hangingPunct="1">
              <a:buFont typeface="Arial" pitchFamily="34" charset="0"/>
              <a:buNone/>
              <a:defRPr/>
            </a:pPr>
            <a:endParaRPr lang="en-US" sz="2800" b="1" dirty="0" smtClean="0">
              <a:solidFill>
                <a:srgbClr val="18453B"/>
              </a:solidFill>
              <a:latin typeface="Arial" pitchFamily="34" charset="0"/>
              <a:cs typeface="Arial" pitchFamily="34" charset="0"/>
            </a:endParaRPr>
          </a:p>
          <a:p>
            <a:pPr marL="342900" lvl="2" indent="-342900" eaLnBrk="1" hangingPunct="1">
              <a:buNone/>
              <a:defRPr/>
            </a:pPr>
            <a:r>
              <a:rPr lang="en-US" sz="2800" b="1" dirty="0" smtClean="0">
                <a:solidFill>
                  <a:srgbClr val="18453B"/>
                </a:solidFill>
                <a:latin typeface="Arial" pitchFamily="34" charset="0"/>
                <a:cs typeface="Arial" pitchFamily="34" charset="0"/>
              </a:rPr>
              <a:t>Project Title: </a:t>
            </a:r>
            <a:r>
              <a:rPr lang="x-none" sz="2800" i="1" smtClean="0">
                <a:solidFill>
                  <a:schemeClr val="bg1"/>
                </a:solidFill>
              </a:rPr>
              <a:t>Determining severity, interference, and number of days of symptoms from side effects in cancer patients prescribed oral chemotherapy agents, how comorbid conditions may influence symptoms, and patient actions and preferences in regard to symptom management</a:t>
            </a:r>
            <a:r>
              <a:rPr lang="en-US" sz="2800" i="1" dirty="0" smtClean="0">
                <a:solidFill>
                  <a:schemeClr val="bg1"/>
                </a:solidFill>
              </a:rPr>
              <a:t>.</a:t>
            </a:r>
          </a:p>
          <a:p>
            <a:pPr marL="342900" lvl="2" indent="-342900" eaLnBrk="1" hangingPunct="1">
              <a:buFont typeface="Arial" pitchFamily="34" charset="0"/>
              <a:buNone/>
              <a:defRPr/>
            </a:pPr>
            <a:endParaRPr lang="en-US" sz="2800" dirty="0" smtClean="0">
              <a:solidFill>
                <a:srgbClr val="18453B"/>
              </a:solidFill>
              <a:latin typeface="Arial" pitchFamily="34" charset="0"/>
              <a:cs typeface="Arial" pitchFamily="34" charset="0"/>
            </a:endParaRPr>
          </a:p>
          <a:p>
            <a:pPr lvl="1" eaLnBrk="1" hangingPunct="1">
              <a:buFontTx/>
              <a:buNone/>
              <a:defRPr/>
            </a:pPr>
            <a:endParaRPr lang="en-US" dirty="0" smtClean="0"/>
          </a:p>
          <a:p>
            <a:pPr eaLnBrk="1" hangingPunct="1">
              <a:buFontTx/>
              <a:buNone/>
              <a:defRPr/>
            </a:pPr>
            <a:endParaRPr lang="en-US" dirty="0" smtClean="0"/>
          </a:p>
          <a:p>
            <a:pPr eaLnBrk="1" hangingPunct="1">
              <a:buFontTx/>
              <a:buNone/>
              <a:defRPr/>
            </a:pPr>
            <a:endParaRPr lang="en-US" sz="3600" dirty="0" smtClean="0"/>
          </a:p>
          <a:p>
            <a:pPr eaLnBrk="1" hangingPunct="1">
              <a:buFont typeface="Wingdings" pitchFamily="2" charset="2"/>
              <a:buNone/>
              <a:defRPr/>
            </a:pPr>
            <a:endParaRPr lang="en-US" sz="3600" dirty="0" smtClean="0">
              <a:latin typeface="Times New Roman" pitchFamily="18" charset="0"/>
            </a:endParaRPr>
          </a:p>
          <a:p>
            <a:pPr>
              <a:defRPr/>
            </a:pPr>
            <a:endParaRPr lang="en-US" sz="3600" dirty="0" smtClean="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152400" y="838200"/>
            <a:ext cx="8534400" cy="1447800"/>
          </a:xfrm>
        </p:spPr>
        <p:txBody>
          <a:bodyPr/>
          <a:lstStyle/>
          <a:p>
            <a:r>
              <a:rPr lang="en-US" sz="4400" b="1" dirty="0" smtClean="0">
                <a:latin typeface="Arial" pitchFamily="34" charset="0"/>
                <a:ea typeface="ＭＳ Ｐゴシック" pitchFamily="34" charset="-128"/>
                <a:cs typeface="Arial" pitchFamily="34" charset="0"/>
              </a:rPr>
              <a:t>Objectives for Presentation</a:t>
            </a:r>
            <a:endParaRPr lang="en-US" u="sng" dirty="0" smtClean="0">
              <a:solidFill>
                <a:srgbClr val="FF0000"/>
              </a:solidFill>
              <a:ea typeface="Gotham-Bold"/>
            </a:endParaRPr>
          </a:p>
        </p:txBody>
      </p:sp>
      <p:sp>
        <p:nvSpPr>
          <p:cNvPr id="6147" name="Text Placeholder 2"/>
          <p:cNvSpPr>
            <a:spLocks noGrp="1"/>
          </p:cNvSpPr>
          <p:nvPr>
            <p:ph type="body" idx="1"/>
          </p:nvPr>
        </p:nvSpPr>
        <p:spPr>
          <a:xfrm>
            <a:off x="457200" y="2209800"/>
            <a:ext cx="8229600" cy="4067175"/>
          </a:xfrm>
        </p:spPr>
        <p:txBody>
          <a:bodyPr/>
          <a:lstStyle/>
          <a:p>
            <a:pPr marL="514350" lvl="0" indent="-514350">
              <a:buFont typeface="+mj-lt"/>
              <a:buAutoNum type="arabicParenR"/>
            </a:pPr>
            <a:r>
              <a:rPr lang="en-US" dirty="0" smtClean="0"/>
              <a:t>To understand patient preference for help with symptom management from side effects of treatment.</a:t>
            </a:r>
          </a:p>
          <a:p>
            <a:pPr marL="514350" lvl="0" indent="-514350">
              <a:buFont typeface="+mj-lt"/>
              <a:buAutoNum type="arabicParenR"/>
            </a:pPr>
            <a:r>
              <a:rPr lang="en-US" dirty="0" smtClean="0"/>
              <a:t>To understand the need for clinicians to tailor assistance for symptom management to the preference of patients.</a:t>
            </a:r>
          </a:p>
          <a:p>
            <a:pPr>
              <a:buFontTx/>
              <a:buNone/>
              <a:defRPr/>
            </a:pPr>
            <a:endParaRPr lang="en-US" dirty="0" smtClean="0"/>
          </a:p>
          <a:p>
            <a:pPr>
              <a:defRPr/>
            </a:pPr>
            <a:endParaRPr lang="en-US" dirty="0"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a:xfrm>
            <a:off x="457200" y="747713"/>
            <a:ext cx="8229600" cy="981075"/>
          </a:xfrm>
        </p:spPr>
        <p:txBody>
          <a:bodyPr/>
          <a:lstStyle/>
          <a:p>
            <a:r>
              <a:rPr lang="en-US" sz="4400" b="1" dirty="0" smtClean="0">
                <a:latin typeface="Arial" pitchFamily="34" charset="0"/>
                <a:ea typeface="ＭＳ Ｐゴシック" pitchFamily="34" charset="-128"/>
                <a:cs typeface="Arial" pitchFamily="34" charset="0"/>
              </a:rPr>
              <a:t>Background &amp; Significance </a:t>
            </a:r>
          </a:p>
        </p:txBody>
      </p:sp>
      <p:sp>
        <p:nvSpPr>
          <p:cNvPr id="4099" name="Text Placeholder 2"/>
          <p:cNvSpPr>
            <a:spLocks noGrp="1"/>
          </p:cNvSpPr>
          <p:nvPr>
            <p:ph type="body" idx="1"/>
          </p:nvPr>
        </p:nvSpPr>
        <p:spPr>
          <a:xfrm>
            <a:off x="457200" y="2058988"/>
            <a:ext cx="8229600" cy="4067175"/>
          </a:xfrm>
        </p:spPr>
        <p:txBody>
          <a:bodyPr/>
          <a:lstStyle/>
          <a:p>
            <a:pPr eaLnBrk="1" hangingPunct="1">
              <a:defRPr/>
            </a:pPr>
            <a:r>
              <a:rPr lang="en-US" dirty="0" smtClean="0"/>
              <a:t>Nearly 50 oral anti-cancer agents are on the market, and </a:t>
            </a:r>
            <a:r>
              <a:rPr lang="en-US" dirty="0" smtClean="0"/>
              <a:t>it is </a:t>
            </a:r>
            <a:r>
              <a:rPr lang="en-US" dirty="0" smtClean="0"/>
              <a:t>projected that in 3 years, 25% of chemotherapy will be delivered in pill form. </a:t>
            </a:r>
          </a:p>
          <a:p>
            <a:pPr eaLnBrk="1" hangingPunct="1">
              <a:defRPr/>
            </a:pPr>
            <a:r>
              <a:rPr lang="en-US" dirty="0" smtClean="0"/>
              <a:t>Patients are responsible for managing symptoms at home </a:t>
            </a:r>
            <a:r>
              <a:rPr lang="en-US" dirty="0" smtClean="0"/>
              <a:t>and interact less often with </a:t>
            </a:r>
            <a:r>
              <a:rPr lang="en-US" dirty="0" smtClean="0"/>
              <a:t>clinicians.</a:t>
            </a:r>
            <a:r>
              <a:rPr lang="en-US" sz="3200" dirty="0" smtClean="0">
                <a:latin typeface="Arial" pitchFamily="34" charset="0"/>
                <a:cs typeface="Arial" pitchFamily="34" charset="0"/>
              </a:rPr>
              <a:t> </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a:xfrm>
            <a:off x="533400" y="914400"/>
            <a:ext cx="8229600" cy="981075"/>
          </a:xfrm>
        </p:spPr>
        <p:txBody>
          <a:bodyPr/>
          <a:lstStyle/>
          <a:p>
            <a:r>
              <a:rPr lang="en-US" sz="4400" b="1" dirty="0" smtClean="0">
                <a:latin typeface="Arial" pitchFamily="34" charset="0"/>
                <a:ea typeface="ＭＳ Ｐゴシック" pitchFamily="34" charset="-128"/>
                <a:cs typeface="Arial" pitchFamily="34" charset="0"/>
              </a:rPr>
              <a:t>Aim of Study</a:t>
            </a:r>
          </a:p>
        </p:txBody>
      </p:sp>
      <p:sp>
        <p:nvSpPr>
          <p:cNvPr id="5123" name="Text Placeholder 2"/>
          <p:cNvSpPr>
            <a:spLocks noGrp="1"/>
          </p:cNvSpPr>
          <p:nvPr>
            <p:ph type="body" idx="1"/>
          </p:nvPr>
        </p:nvSpPr>
        <p:spPr>
          <a:xfrm>
            <a:off x="457200" y="2057400"/>
            <a:ext cx="8229600" cy="4067175"/>
          </a:xfrm>
        </p:spPr>
        <p:txBody>
          <a:bodyPr/>
          <a:lstStyle/>
          <a:p>
            <a:pPr>
              <a:defRPr/>
            </a:pPr>
            <a:r>
              <a:rPr lang="en-US" sz="3600" dirty="0" smtClean="0">
                <a:latin typeface="Arial" pitchFamily="34" charset="0"/>
                <a:cs typeface="Arial" pitchFamily="34" charset="0"/>
              </a:rPr>
              <a:t>To conduct in-depth phone interviews with patients undergoing treatment with oral anti-cancer agents to better understand </a:t>
            </a:r>
            <a:r>
              <a:rPr lang="en-US" sz="3600" dirty="0" smtClean="0"/>
              <a:t>preference for obtaining symptom management information. </a:t>
            </a:r>
            <a:endParaRPr lang="en-US" sz="3600" dirty="0" smtClean="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a:xfrm>
            <a:off x="457200" y="1066800"/>
            <a:ext cx="8229600" cy="981075"/>
          </a:xfrm>
        </p:spPr>
        <p:txBody>
          <a:bodyPr/>
          <a:lstStyle/>
          <a:p>
            <a:pPr eaLnBrk="1" hangingPunct="1"/>
            <a:r>
              <a:rPr lang="en-US" sz="4400" b="1" dirty="0" smtClean="0">
                <a:ea typeface="Gotham-Bold"/>
              </a:rPr>
              <a:t>The Present Study</a:t>
            </a:r>
          </a:p>
        </p:txBody>
      </p:sp>
      <p:sp>
        <p:nvSpPr>
          <p:cNvPr id="3" name="Content Placeholder 2"/>
          <p:cNvSpPr>
            <a:spLocks noGrp="1"/>
          </p:cNvSpPr>
          <p:nvPr>
            <p:ph idx="1"/>
          </p:nvPr>
        </p:nvSpPr>
        <p:spPr>
          <a:xfrm>
            <a:off x="533400" y="2133600"/>
            <a:ext cx="8229600" cy="4067175"/>
          </a:xfrm>
        </p:spPr>
        <p:txBody>
          <a:bodyPr/>
          <a:lstStyle/>
          <a:p>
            <a:pPr eaLnBrk="1" hangingPunct="1">
              <a:defRPr/>
            </a:pPr>
            <a:r>
              <a:rPr lang="en-US" sz="3200" dirty="0" smtClean="0">
                <a:latin typeface="Arial" pitchFamily="34" charset="0"/>
                <a:cs typeface="Arial" pitchFamily="34" charset="0"/>
              </a:rPr>
              <a:t>Descriptive cohort study</a:t>
            </a:r>
          </a:p>
          <a:p>
            <a:pPr eaLnBrk="1" hangingPunct="1">
              <a:defRPr/>
            </a:pPr>
            <a:r>
              <a:rPr lang="en-US" sz="3200" dirty="0" smtClean="0">
                <a:latin typeface="Arial" pitchFamily="34" charset="0"/>
                <a:cs typeface="Arial" pitchFamily="34" charset="0"/>
              </a:rPr>
              <a:t>Mixed Method (Quantitative &amp; Qualitative)</a:t>
            </a:r>
          </a:p>
          <a:p>
            <a:pPr eaLnBrk="1" hangingPunct="1">
              <a:defRPr/>
            </a:pPr>
            <a:r>
              <a:rPr lang="en-US" sz="3200" dirty="0" smtClean="0">
                <a:latin typeface="Arial" pitchFamily="34" charset="0"/>
                <a:cs typeface="Arial" pitchFamily="34" charset="0"/>
              </a:rPr>
              <a:t>N=30</a:t>
            </a:r>
          </a:p>
          <a:p>
            <a:pPr eaLnBrk="1" hangingPunct="1">
              <a:defRPr/>
            </a:pPr>
            <a:r>
              <a:rPr lang="en-US" sz="3200" dirty="0" smtClean="0">
                <a:latin typeface="Arial" pitchFamily="34" charset="0"/>
                <a:cs typeface="Arial" pitchFamily="34" charset="0"/>
              </a:rPr>
              <a:t>Over 8 weeks</a:t>
            </a:r>
          </a:p>
          <a:p>
            <a:pPr eaLnBrk="1" hangingPunct="1">
              <a:defRPr/>
            </a:pPr>
            <a:r>
              <a:rPr lang="en-US" dirty="0" smtClean="0">
                <a:latin typeface="Arial" pitchFamily="34" charset="0"/>
                <a:cs typeface="Arial" pitchFamily="34" charset="0"/>
              </a:rPr>
              <a:t>Including 5 assessments</a:t>
            </a:r>
            <a:r>
              <a:rPr lang="en-US" sz="3200" dirty="0" smtClean="0">
                <a:latin typeface="Arial" pitchFamily="34" charset="0"/>
                <a:cs typeface="Arial" pitchFamily="34" charset="0"/>
              </a:rPr>
              <a:t> </a:t>
            </a:r>
          </a:p>
          <a:p>
            <a:pPr lvl="1" eaLnBrk="1" hangingPunct="1">
              <a:defRPr/>
            </a:pPr>
            <a:r>
              <a:rPr lang="en-US" sz="2800" dirty="0" smtClean="0">
                <a:latin typeface="Arial" pitchFamily="34" charset="0"/>
                <a:cs typeface="Arial" pitchFamily="34" charset="0"/>
              </a:rPr>
              <a:t>Baseline (week 1)</a:t>
            </a:r>
          </a:p>
          <a:p>
            <a:pPr lvl="1" eaLnBrk="1" hangingPunct="1">
              <a:defRPr/>
            </a:pPr>
            <a:r>
              <a:rPr lang="en-US" dirty="0" smtClean="0">
                <a:latin typeface="Arial" pitchFamily="34" charset="0"/>
                <a:cs typeface="Arial" pitchFamily="34" charset="0"/>
              </a:rPr>
              <a:t>Weekly (week 2, 3, 4)</a:t>
            </a:r>
          </a:p>
          <a:p>
            <a:pPr lvl="1" eaLnBrk="1" hangingPunct="1">
              <a:defRPr/>
            </a:pPr>
            <a:r>
              <a:rPr lang="en-US" sz="2800" dirty="0" smtClean="0">
                <a:latin typeface="Arial" pitchFamily="34" charset="0"/>
                <a:cs typeface="Arial" pitchFamily="34" charset="0"/>
              </a:rPr>
              <a:t>Exit (week 8)</a:t>
            </a:r>
            <a:endParaRPr lang="en-US" sz="28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a:xfrm>
            <a:off x="457200" y="838200"/>
            <a:ext cx="8229600" cy="981075"/>
          </a:xfrm>
        </p:spPr>
        <p:txBody>
          <a:bodyPr/>
          <a:lstStyle/>
          <a:p>
            <a:pPr eaLnBrk="1" hangingPunct="1"/>
            <a:r>
              <a:rPr lang="en-US" sz="4400" b="1" dirty="0" smtClean="0">
                <a:latin typeface="Arial" pitchFamily="34" charset="0"/>
                <a:ea typeface="Gotham-Bold"/>
                <a:cs typeface="Arial" pitchFamily="34" charset="0"/>
              </a:rPr>
              <a:t>Sample &amp; Setting</a:t>
            </a:r>
          </a:p>
        </p:txBody>
      </p:sp>
      <p:sp>
        <p:nvSpPr>
          <p:cNvPr id="3" name="Content Placeholder 2"/>
          <p:cNvSpPr>
            <a:spLocks noGrp="1"/>
          </p:cNvSpPr>
          <p:nvPr>
            <p:ph idx="1"/>
          </p:nvPr>
        </p:nvSpPr>
        <p:spPr>
          <a:xfrm>
            <a:off x="457200" y="1905000"/>
            <a:ext cx="8229600" cy="4067175"/>
          </a:xfrm>
        </p:spPr>
        <p:txBody>
          <a:bodyPr/>
          <a:lstStyle/>
          <a:p>
            <a:pPr eaLnBrk="1" hangingPunct="1">
              <a:defRPr/>
            </a:pPr>
            <a:r>
              <a:rPr lang="en-US" sz="3200" dirty="0" smtClean="0">
                <a:latin typeface="Arial" pitchFamily="34" charset="0"/>
                <a:cs typeface="Arial" pitchFamily="34" charset="0"/>
              </a:rPr>
              <a:t>3 Community Cancer Centers</a:t>
            </a:r>
          </a:p>
          <a:p>
            <a:pPr eaLnBrk="1" hangingPunct="1">
              <a:defRPr/>
            </a:pPr>
            <a:r>
              <a:rPr lang="en-US" dirty="0" smtClean="0">
                <a:latin typeface="Arial" pitchFamily="34" charset="0"/>
                <a:cs typeface="Arial" pitchFamily="34" charset="0"/>
              </a:rPr>
              <a:t>I</a:t>
            </a:r>
            <a:r>
              <a:rPr lang="en-US" sz="3200" dirty="0" smtClean="0">
                <a:latin typeface="Arial" pitchFamily="34" charset="0"/>
                <a:cs typeface="Arial" pitchFamily="34" charset="0"/>
              </a:rPr>
              <a:t>n the Midwest</a:t>
            </a:r>
          </a:p>
          <a:p>
            <a:pPr eaLnBrk="1" hangingPunct="1">
              <a:defRPr/>
            </a:pPr>
            <a:r>
              <a:rPr lang="en-US" dirty="0" smtClean="0">
                <a:latin typeface="Arial" pitchFamily="34" charset="0"/>
                <a:cs typeface="Arial" pitchFamily="34" charset="0"/>
              </a:rPr>
              <a:t>Minimum Age 21</a:t>
            </a:r>
          </a:p>
          <a:p>
            <a:pPr eaLnBrk="1" hangingPunct="1">
              <a:defRPr/>
            </a:pPr>
            <a:r>
              <a:rPr lang="en-US" sz="3200" dirty="0" smtClean="0">
                <a:latin typeface="Arial" pitchFamily="34" charset="0"/>
                <a:cs typeface="Arial" pitchFamily="34" charset="0"/>
              </a:rPr>
              <a:t>Any type or stage of cancer </a:t>
            </a:r>
          </a:p>
          <a:p>
            <a:pPr eaLnBrk="1" hangingPunct="1">
              <a:defRPr/>
            </a:pPr>
            <a:r>
              <a:rPr lang="en-US" dirty="0" smtClean="0">
                <a:latin typeface="Arial" pitchFamily="34" charset="0"/>
                <a:cs typeface="Arial" pitchFamily="34" charset="0"/>
              </a:rPr>
              <a:t>Non-hormonal anti-cancer agents</a:t>
            </a:r>
          </a:p>
          <a:p>
            <a:pPr eaLnBrk="1" hangingPunct="1">
              <a:defRPr/>
            </a:pPr>
            <a:r>
              <a:rPr lang="en-US" sz="3200" dirty="0" smtClean="0">
                <a:latin typeface="Arial" pitchFamily="34" charset="0"/>
                <a:cs typeface="Arial" pitchFamily="34" charset="0"/>
              </a:rPr>
              <a:t>In 2013</a:t>
            </a:r>
            <a:endParaRPr lang="en-US" sz="32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5" name="Table 4"/>
          <p:cNvGraphicFramePr>
            <a:graphicFrameLocks noGrp="1"/>
          </p:cNvGraphicFramePr>
          <p:nvPr/>
        </p:nvGraphicFramePr>
        <p:xfrm>
          <a:off x="304800" y="228600"/>
          <a:ext cx="8686800" cy="6187539"/>
        </p:xfrm>
        <a:graphic>
          <a:graphicData uri="http://schemas.openxmlformats.org/drawingml/2006/table">
            <a:tbl>
              <a:tblPr firstRow="1" bandRow="1">
                <a:tableStyleId>{5C22544A-7EE6-4342-B048-85BDC9FD1C3A}</a:tableStyleId>
              </a:tblPr>
              <a:tblGrid>
                <a:gridCol w="5665303"/>
                <a:gridCol w="3021497"/>
              </a:tblGrid>
              <a:tr h="507989">
                <a:tc gridSpan="2">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sz="2000" b="1" dirty="0" smtClean="0">
                          <a:solidFill>
                            <a:schemeClr val="bg1"/>
                          </a:solidFill>
                        </a:rPr>
                        <a:t>Age </a:t>
                      </a:r>
                      <a:r>
                        <a:rPr lang="en-US" sz="2000" b="0" dirty="0" smtClean="0">
                          <a:solidFill>
                            <a:schemeClr val="bg1"/>
                          </a:solidFill>
                        </a:rPr>
                        <a:t>Mean: 65 Range: 48-83 N=19 (64%) </a:t>
                      </a:r>
                      <a:r>
                        <a:rPr lang="en-US" sz="2000" b="0" u="sng" dirty="0" smtClean="0">
                          <a:solidFill>
                            <a:schemeClr val="bg1"/>
                          </a:solidFill>
                        </a:rPr>
                        <a:t>&gt;</a:t>
                      </a:r>
                      <a:r>
                        <a:rPr lang="en-US" sz="2000" b="0" dirty="0" smtClean="0">
                          <a:solidFill>
                            <a:schemeClr val="bg1"/>
                          </a:solidFill>
                        </a:rPr>
                        <a:t>60 years</a:t>
                      </a:r>
                      <a:endParaRPr lang="en-US" sz="2000" b="0" dirty="0">
                        <a:solidFill>
                          <a:schemeClr val="bg1"/>
                        </a:solidFill>
                      </a:endParaRPr>
                    </a:p>
                  </a:txBody>
                  <a:tcPr>
                    <a:solidFill>
                      <a:schemeClr val="tx1">
                        <a:lumMod val="75000"/>
                      </a:schemeClr>
                    </a:solidFill>
                  </a:tcPr>
                </a:tc>
                <a:tc hMerge="1">
                  <a:txBody>
                    <a:bodyPr/>
                    <a:lstStyle/>
                    <a:p>
                      <a:endParaRPr lang="en-US"/>
                    </a:p>
                  </a:txBody>
                  <a:tcPr/>
                </a:tc>
              </a:tr>
              <a:tr h="507989">
                <a:tc>
                  <a:txBody>
                    <a:bodyPr/>
                    <a:lstStyle/>
                    <a:p>
                      <a:pPr algn="l"/>
                      <a:r>
                        <a:rPr lang="en-US" sz="2000" b="1" dirty="0" smtClean="0"/>
                        <a:t>Gender</a:t>
                      </a:r>
                      <a:r>
                        <a:rPr lang="en-US" sz="2000" dirty="0" smtClean="0"/>
                        <a:t>  </a:t>
                      </a:r>
                      <a:endParaRPr lang="en-US" sz="2000" dirty="0">
                        <a:solidFill>
                          <a:schemeClr val="bg1"/>
                        </a:solidFill>
                      </a:endParaRPr>
                    </a:p>
                  </a:txBody>
                  <a:tcPr>
                    <a:solidFill>
                      <a:schemeClr val="tx1">
                        <a:lumMod val="75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000" dirty="0" smtClean="0">
                          <a:solidFill>
                            <a:schemeClr val="bg1"/>
                          </a:solidFill>
                        </a:rPr>
                        <a:t> </a:t>
                      </a:r>
                      <a:r>
                        <a:rPr lang="en-US" sz="2000" b="1" dirty="0" smtClean="0">
                          <a:solidFill>
                            <a:schemeClr val="bg1"/>
                          </a:solidFill>
                        </a:rPr>
                        <a:t>N (%)</a:t>
                      </a:r>
                      <a:endParaRPr lang="en-US" sz="2000" b="1" dirty="0">
                        <a:solidFill>
                          <a:schemeClr val="bg1"/>
                        </a:solidFill>
                      </a:endParaRPr>
                    </a:p>
                  </a:txBody>
                  <a:tcPr>
                    <a:solidFill>
                      <a:schemeClr val="tx1">
                        <a:lumMod val="75000"/>
                      </a:schemeClr>
                    </a:solidFill>
                  </a:tcPr>
                </a:tc>
              </a:tr>
              <a:tr h="355622">
                <a:tc>
                  <a:txBody>
                    <a:bodyPr/>
                    <a:lstStyle/>
                    <a:p>
                      <a:pPr algn="l"/>
                      <a:r>
                        <a:rPr lang="en-US" sz="2000" dirty="0" smtClean="0"/>
                        <a:t>    Female</a:t>
                      </a:r>
                      <a:endParaRPr lang="en-US" sz="2000" dirty="0">
                        <a:solidFill>
                          <a:schemeClr val="bg1"/>
                        </a:solidFill>
                      </a:endParaRPr>
                    </a:p>
                  </a:txBody>
                  <a:tcPr/>
                </a:tc>
                <a:tc>
                  <a:txBody>
                    <a:bodyPr/>
                    <a:lstStyle/>
                    <a:p>
                      <a:pPr algn="ctr"/>
                      <a:r>
                        <a:rPr lang="en-US" sz="2000" dirty="0" smtClean="0">
                          <a:solidFill>
                            <a:schemeClr val="bg1"/>
                          </a:solidFill>
                        </a:rPr>
                        <a:t>15 (50)</a:t>
                      </a:r>
                      <a:endParaRPr lang="en-US" sz="2000" dirty="0">
                        <a:solidFill>
                          <a:schemeClr val="bg1"/>
                        </a:solidFill>
                      </a:endParaRPr>
                    </a:p>
                  </a:txBody>
                  <a:tcPr/>
                </a:tc>
              </a:tr>
              <a:tr h="381033">
                <a:tc>
                  <a:txBody>
                    <a:bodyPr/>
                    <a:lstStyle/>
                    <a:p>
                      <a:pPr algn="l"/>
                      <a:r>
                        <a:rPr lang="en-US" sz="2000" b="1" dirty="0" smtClean="0">
                          <a:solidFill>
                            <a:schemeClr val="bg1"/>
                          </a:solidFill>
                        </a:rPr>
                        <a:t>    </a:t>
                      </a:r>
                      <a:r>
                        <a:rPr lang="en-US" sz="2000" dirty="0" smtClean="0"/>
                        <a:t>Male</a:t>
                      </a:r>
                      <a:endParaRPr lang="en-US" sz="2000" dirty="0">
                        <a:solidFill>
                          <a:schemeClr val="bg1"/>
                        </a:solidFill>
                      </a:endParaRPr>
                    </a:p>
                  </a:txBody>
                  <a:tcPr/>
                </a:tc>
                <a:tc>
                  <a:txBody>
                    <a:bodyPr/>
                    <a:lstStyle/>
                    <a:p>
                      <a:pPr algn="ctr"/>
                      <a:r>
                        <a:rPr lang="en-US" sz="2000" dirty="0" smtClean="0">
                          <a:solidFill>
                            <a:schemeClr val="bg1"/>
                          </a:solidFill>
                        </a:rPr>
                        <a:t>15 (50)</a:t>
                      </a:r>
                      <a:endParaRPr lang="en-US" sz="2000" dirty="0">
                        <a:solidFill>
                          <a:schemeClr val="bg1"/>
                        </a:solidFill>
                      </a:endParaRPr>
                    </a:p>
                  </a:txBody>
                  <a:tcPr/>
                </a:tc>
              </a:tr>
              <a:tr h="507989">
                <a:tc>
                  <a:txBody>
                    <a:bodyPr/>
                    <a:lstStyle/>
                    <a:p>
                      <a:pPr algn="l"/>
                      <a:r>
                        <a:rPr lang="en-US" sz="2000" b="1" dirty="0" smtClean="0">
                          <a:solidFill>
                            <a:schemeClr val="bg1"/>
                          </a:solidFill>
                        </a:rPr>
                        <a:t>Race</a:t>
                      </a:r>
                      <a:r>
                        <a:rPr lang="en-US" sz="2000" dirty="0" smtClean="0">
                          <a:solidFill>
                            <a:schemeClr val="bg1"/>
                          </a:solidFill>
                        </a:rPr>
                        <a:t> </a:t>
                      </a:r>
                      <a:endParaRPr lang="en-US" sz="2000" dirty="0">
                        <a:solidFill>
                          <a:schemeClr val="bg1"/>
                        </a:solidFill>
                      </a:endParaRPr>
                    </a:p>
                  </a:txBody>
                  <a:tcPr>
                    <a:solidFill>
                      <a:schemeClr val="tx1">
                        <a:lumMod val="75000"/>
                      </a:schemeClr>
                    </a:solidFill>
                  </a:tcPr>
                </a:tc>
                <a:tc>
                  <a:txBody>
                    <a:bodyPr/>
                    <a:lstStyle/>
                    <a:p>
                      <a:pPr algn="ctr"/>
                      <a:r>
                        <a:rPr lang="en-US" sz="2000" dirty="0" smtClean="0">
                          <a:solidFill>
                            <a:schemeClr val="bg1"/>
                          </a:solidFill>
                        </a:rPr>
                        <a:t> </a:t>
                      </a:r>
                      <a:endParaRPr lang="en-US" sz="2000" dirty="0">
                        <a:solidFill>
                          <a:schemeClr val="bg1"/>
                        </a:solidFill>
                      </a:endParaRPr>
                    </a:p>
                  </a:txBody>
                  <a:tcPr>
                    <a:solidFill>
                      <a:schemeClr val="tx1">
                        <a:lumMod val="75000"/>
                      </a:schemeClr>
                    </a:solidFill>
                  </a:tcPr>
                </a:tc>
              </a:tr>
              <a:tr h="431855">
                <a:tc>
                  <a:txBody>
                    <a:bodyPr/>
                    <a:lstStyle/>
                    <a:p>
                      <a:pPr algn="l"/>
                      <a:r>
                        <a:rPr lang="en-US" sz="2000" dirty="0" smtClean="0"/>
                        <a:t>    Caucasian</a:t>
                      </a:r>
                      <a:endParaRPr lang="en-US" sz="2000" dirty="0">
                        <a:solidFill>
                          <a:schemeClr val="bg1"/>
                        </a:solidFill>
                      </a:endParaRPr>
                    </a:p>
                  </a:txBody>
                  <a:tcPr/>
                </a:tc>
                <a:tc>
                  <a:txBody>
                    <a:bodyPr/>
                    <a:lstStyle/>
                    <a:p>
                      <a:pPr algn="ctr"/>
                      <a:r>
                        <a:rPr lang="en-US" sz="2000" dirty="0" smtClean="0"/>
                        <a:t>25 (83) </a:t>
                      </a:r>
                      <a:endParaRPr lang="en-US" sz="2000" dirty="0">
                        <a:solidFill>
                          <a:schemeClr val="bg1"/>
                        </a:solidFill>
                      </a:endParaRPr>
                    </a:p>
                  </a:txBody>
                  <a:tcPr/>
                </a:tc>
              </a:tr>
              <a:tr h="304866">
                <a:tc>
                  <a:txBody>
                    <a:bodyPr/>
                    <a:lstStyle/>
                    <a:p>
                      <a:pPr algn="l"/>
                      <a:r>
                        <a:rPr lang="en-US" sz="2000" dirty="0" smtClean="0"/>
                        <a:t>    African American</a:t>
                      </a:r>
                      <a:endParaRPr lang="en-US" sz="2000" dirty="0">
                        <a:solidFill>
                          <a:schemeClr val="bg1"/>
                        </a:solidFill>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000" dirty="0" smtClean="0"/>
                        <a:t>  5 (17) </a:t>
                      </a:r>
                      <a:endParaRPr lang="en-US" sz="2000" dirty="0">
                        <a:solidFill>
                          <a:schemeClr val="bg1"/>
                        </a:solidFill>
                      </a:endParaRPr>
                    </a:p>
                  </a:txBody>
                  <a:tcPr/>
                </a:tc>
              </a:tr>
              <a:tr h="507989">
                <a:tc>
                  <a:txBody>
                    <a:bodyPr/>
                    <a:lstStyle/>
                    <a:p>
                      <a:pPr algn="l"/>
                      <a:r>
                        <a:rPr lang="en-US" sz="2000" b="1" dirty="0" smtClean="0">
                          <a:solidFill>
                            <a:schemeClr val="bg1"/>
                          </a:solidFill>
                        </a:rPr>
                        <a:t>Comorbid Conditions</a:t>
                      </a:r>
                      <a:endParaRPr lang="en-US" sz="2000" b="1" dirty="0">
                        <a:solidFill>
                          <a:schemeClr val="bg1"/>
                        </a:solidFill>
                      </a:endParaRPr>
                    </a:p>
                  </a:txBody>
                  <a:tcPr>
                    <a:solidFill>
                      <a:schemeClr val="tx1">
                        <a:lumMod val="75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2000" dirty="0">
                        <a:solidFill>
                          <a:schemeClr val="bg1"/>
                        </a:solidFill>
                      </a:endParaRPr>
                    </a:p>
                  </a:txBody>
                  <a:tcPr>
                    <a:solidFill>
                      <a:schemeClr val="tx1">
                        <a:lumMod val="75000"/>
                      </a:schemeClr>
                    </a:solidFill>
                  </a:tcPr>
                </a:tc>
              </a:tr>
              <a:tr h="431888">
                <a:tc>
                  <a:txBody>
                    <a:bodyPr/>
                    <a:lstStyle/>
                    <a:p>
                      <a:pPr algn="l"/>
                      <a:r>
                        <a:rPr lang="en-US" sz="2000" dirty="0" smtClean="0">
                          <a:solidFill>
                            <a:schemeClr val="bg1"/>
                          </a:solidFill>
                        </a:rPr>
                        <a:t>   None</a:t>
                      </a:r>
                      <a:endParaRPr lang="en-US" sz="2000" dirty="0">
                        <a:solidFill>
                          <a:schemeClr val="bg1"/>
                        </a:solidFill>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000" dirty="0" smtClean="0">
                          <a:solidFill>
                            <a:schemeClr val="bg1"/>
                          </a:solidFill>
                        </a:rPr>
                        <a:t> 7 (22)</a:t>
                      </a:r>
                      <a:endParaRPr lang="en-US" sz="2000" dirty="0">
                        <a:solidFill>
                          <a:schemeClr val="bg1"/>
                        </a:solidFill>
                      </a:endParaRPr>
                    </a:p>
                  </a:txBody>
                  <a:tcPr/>
                </a:tc>
              </a:tr>
              <a:tr h="381099">
                <a:tc>
                  <a:txBody>
                    <a:bodyPr/>
                    <a:lstStyle/>
                    <a:p>
                      <a:pPr algn="l"/>
                      <a:r>
                        <a:rPr lang="en-US" sz="2000" dirty="0" smtClean="0">
                          <a:solidFill>
                            <a:schemeClr val="bg1"/>
                          </a:solidFill>
                        </a:rPr>
                        <a:t>   1-2</a:t>
                      </a:r>
                      <a:endParaRPr lang="en-US" sz="2000" dirty="0">
                        <a:solidFill>
                          <a:schemeClr val="bg1"/>
                        </a:solidFill>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000" dirty="0" smtClean="0">
                          <a:solidFill>
                            <a:schemeClr val="bg1"/>
                          </a:solidFill>
                        </a:rPr>
                        <a:t>13</a:t>
                      </a:r>
                      <a:r>
                        <a:rPr lang="en-US" sz="2000" baseline="0" dirty="0" smtClean="0">
                          <a:solidFill>
                            <a:schemeClr val="bg1"/>
                          </a:solidFill>
                        </a:rPr>
                        <a:t> (44)</a:t>
                      </a:r>
                      <a:endParaRPr lang="en-US" sz="2000" dirty="0">
                        <a:solidFill>
                          <a:schemeClr val="bg1"/>
                        </a:solidFill>
                      </a:endParaRPr>
                    </a:p>
                  </a:txBody>
                  <a:tcPr/>
                </a:tc>
              </a:tr>
              <a:tr h="355717">
                <a:tc>
                  <a:txBody>
                    <a:bodyPr/>
                    <a:lstStyle/>
                    <a:p>
                      <a:pPr algn="l"/>
                      <a:r>
                        <a:rPr lang="en-US" sz="2000" dirty="0" smtClean="0">
                          <a:solidFill>
                            <a:schemeClr val="bg1"/>
                          </a:solidFill>
                        </a:rPr>
                        <a:t>   3+</a:t>
                      </a:r>
                      <a:endParaRPr lang="en-US" sz="2000" dirty="0">
                        <a:solidFill>
                          <a:schemeClr val="bg1"/>
                        </a:solidFill>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000" dirty="0" smtClean="0">
                          <a:solidFill>
                            <a:schemeClr val="bg1"/>
                          </a:solidFill>
                        </a:rPr>
                        <a:t>10 (34)</a:t>
                      </a:r>
                      <a:endParaRPr lang="en-US" sz="2000" dirty="0">
                        <a:solidFill>
                          <a:schemeClr val="bg1"/>
                        </a:solidFill>
                      </a:endParaRPr>
                    </a:p>
                  </a:txBody>
                  <a:tcPr/>
                </a:tc>
              </a:tr>
              <a:tr h="507989">
                <a:tc gridSpan="2">
                  <a:txBody>
                    <a:bodyPr/>
                    <a:lstStyle/>
                    <a:p>
                      <a:pPr>
                        <a:buFontTx/>
                        <a:buNone/>
                      </a:pPr>
                      <a:r>
                        <a:rPr lang="en-US" sz="2000" b="1" dirty="0" smtClean="0">
                          <a:solidFill>
                            <a:schemeClr val="bg1"/>
                          </a:solidFill>
                        </a:rPr>
                        <a:t>Symptom</a:t>
                      </a:r>
                      <a:r>
                        <a:rPr lang="en-US" sz="2000" dirty="0" smtClean="0">
                          <a:solidFill>
                            <a:schemeClr val="bg1"/>
                          </a:solidFill>
                        </a:rPr>
                        <a:t> </a:t>
                      </a:r>
                      <a:r>
                        <a:rPr lang="en-US" sz="2000" dirty="0" smtClean="0"/>
                        <a:t>Mean:</a:t>
                      </a:r>
                      <a:r>
                        <a:rPr lang="en-US" sz="2000" dirty="0" smtClean="0">
                          <a:solidFill>
                            <a:schemeClr val="bg1"/>
                          </a:solidFill>
                        </a:rPr>
                        <a:t> </a:t>
                      </a:r>
                      <a:r>
                        <a:rPr lang="en-US" sz="2000" b="0" dirty="0" smtClean="0">
                          <a:solidFill>
                            <a:schemeClr val="bg1"/>
                          </a:solidFill>
                        </a:rPr>
                        <a:t>5.1 to 5.6 (Assessment 1-5; Range 0-10)</a:t>
                      </a:r>
                    </a:p>
                    <a:p>
                      <a:pPr>
                        <a:buFontTx/>
                        <a:buNone/>
                      </a:pPr>
                      <a:r>
                        <a:rPr lang="en-US" sz="2000" b="0" dirty="0" smtClean="0">
                          <a:solidFill>
                            <a:schemeClr val="bg1"/>
                          </a:solidFill>
                        </a:rPr>
                        <a:t>Summed Symptom Severity Score = 25.3 decreased to 22.3 (Assessment 1-5; Range 0-150) (not significant; paired t-test, t = 0.98, p = 0.3348).</a:t>
                      </a:r>
                    </a:p>
                    <a:p>
                      <a:pPr>
                        <a:buFontTx/>
                        <a:buNone/>
                      </a:pPr>
                      <a:r>
                        <a:rPr lang="en-US" sz="2000" b="0" dirty="0" smtClean="0">
                          <a:solidFill>
                            <a:schemeClr val="bg1"/>
                          </a:solidFill>
                        </a:rPr>
                        <a:t>Only 2 of 148 patients calls had “No” symptoms </a:t>
                      </a:r>
                      <a:endParaRPr lang="en-US" sz="2000" b="0" dirty="0">
                        <a:solidFill>
                          <a:schemeClr val="bg1"/>
                        </a:solidFill>
                      </a:endParaRPr>
                    </a:p>
                  </a:txBody>
                  <a:tcPr>
                    <a:solidFill>
                      <a:schemeClr val="tx1">
                        <a:lumMod val="75000"/>
                      </a:schemeClr>
                    </a:solidFill>
                  </a:tcPr>
                </a:tc>
                <a:tc hMerge="1">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2400" dirty="0">
                        <a:solidFill>
                          <a:schemeClr val="bg1"/>
                        </a:solidFill>
                      </a:endParaRPr>
                    </a:p>
                  </a:txBody>
                  <a:tcPr/>
                </a:tc>
              </a:tr>
            </a:tbl>
          </a:graphicData>
        </a:graphic>
      </p:graphicFrame>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09"/>
  <p:tag name="MMPROD_UIDATA" val="&lt;database version=&quot;7.0&quot;&gt;&lt;object type=&quot;1&quot; unique_id=&quot;10001&quot;&gt;&lt;object type=&quot;8&quot; unique_id=&quot;10002&quot;&gt;&lt;/object&gt;&lt;object type=&quot;2&quot; unique_id=&quot;10003&quot;&gt;&lt;object type=&quot;3&quot; unique_id=&quot;15137&quot;&gt;&lt;property id=&quot;20148&quot; value=&quot;5&quot;/&gt;&lt;property id=&quot;20300&quot; value=&quot;Slide 1 - &amp;quot;Determining Preferences for Symptom Management Assistance &amp;#x0D;&amp;#x0A;For Those with Oral Anti-Cancer Treatment               &quot;/&gt;&lt;property id=&quot;20307&quot; value=&quot;320&quot;/&gt;&lt;/object&gt;&lt;object type=&quot;3&quot; unique_id=&quot;15659&quot;&gt;&lt;property id=&quot;20148&quot; value=&quot;5&quot;/&gt;&lt;property id=&quot;20300&quot; value=&quot;Slide 9&quot;/&gt;&lt;property id=&quot;20307&quot; value=&quot;337&quot;/&gt;&lt;/object&gt;&lt;object type=&quot;3&quot; unique_id=&quot;15663&quot;&gt;&lt;property id=&quot;20148&quot; value=&quot;5&quot;/&gt;&lt;property id=&quot;20300&quot; value=&quot;Slide 13 - &amp;quot;What is the preferred mode for symptom management information?&amp;quot;&quot;/&gt;&lt;property id=&quot;20307&quot; value=&quot;341&quot;/&gt;&lt;/object&gt;&lt;object type=&quot;3&quot; unique_id=&quot;18351&quot;&gt;&lt;property id=&quot;20148&quot; value=&quot;5&quot;/&gt;&lt;property id=&quot;20300&quot; value=&quot;Slide 11&quot;/&gt;&lt;property id=&quot;20307&quot; value=&quot;352&quot;/&gt;&lt;/object&gt;&lt;object type=&quot;3&quot; unique_id=&quot;18352&quot;&gt;&lt;property id=&quot;20148&quot; value=&quot;5&quot;/&gt;&lt;property id=&quot;20300&quot; value=&quot;Slide 12&quot;/&gt;&lt;property id=&quot;20307&quot; value=&quot;353&quot;/&gt;&lt;/object&gt;&lt;object type=&quot;3&quot; unique_id=&quot;20166&quot;&gt;&lt;property id=&quot;20148&quot; value=&quot;5&quot;/&gt;&lt;property id=&quot;20300&quot; value=&quot;Slide 2&quot;/&gt;&lt;property id=&quot;20307&quot; value=&quot;367&quot;/&gt;&lt;/object&gt;&lt;object type=&quot;3&quot; unique_id=&quot;20167&quot;&gt;&lt;property id=&quot;20148&quot; value=&quot;5&quot;/&gt;&lt;property id=&quot;20300&quot; value=&quot;Slide 3&quot;/&gt;&lt;property id=&quot;20307&quot; value=&quot;368&quot;/&gt;&lt;/object&gt;&lt;object type=&quot;3&quot; unique_id=&quot;20168&quot;&gt;&lt;property id=&quot;20148&quot; value=&quot;5&quot;/&gt;&lt;property id=&quot;20300&quot; value=&quot;Slide 4 - &amp;quot;Objectives for Presentation&amp;quot;&quot;/&gt;&lt;property id=&quot;20307&quot; value=&quot;369&quot;/&gt;&lt;/object&gt;&lt;object type=&quot;3&quot; unique_id=&quot;20169&quot;&gt;&lt;property id=&quot;20148&quot; value=&quot;5&quot;/&gt;&lt;property id=&quot;20300&quot; value=&quot;Slide 6 - &amp;quot;Aim of Study&amp;quot;&quot;/&gt;&lt;property id=&quot;20307&quot; value=&quot;370&quot;/&gt;&lt;/object&gt;&lt;object type=&quot;3&quot; unique_id=&quot;20170&quot;&gt;&lt;property id=&quot;20148&quot; value=&quot;5&quot;/&gt;&lt;property id=&quot;20300&quot; value=&quot;Slide 5 - &amp;quot;Background &amp;amp; Significance &amp;quot;&quot;/&gt;&lt;property id=&quot;20307&quot; value=&quot;371&quot;/&gt;&lt;/object&gt;&lt;object type=&quot;3&quot; unique_id=&quot;20171&quot;&gt;&lt;property id=&quot;20148&quot; value=&quot;5&quot;/&gt;&lt;property id=&quot;20300&quot; value=&quot;Slide 7 - &amp;quot;The Present Study&amp;quot;&quot;/&gt;&lt;property id=&quot;20307&quot; value=&quot;372&quot;/&gt;&lt;/object&gt;&lt;object type=&quot;3&quot; unique_id=&quot;20172&quot;&gt;&lt;property id=&quot;20148&quot; value=&quot;5&quot;/&gt;&lt;property id=&quot;20300&quot; value=&quot;Slide 8 - &amp;quot;Sample &amp;amp; Setting&amp;quot;&quot;/&gt;&lt;property id=&quot;20307&quot; value=&quot;373&quot;/&gt;&lt;/object&gt;&lt;object type=&quot;3&quot; unique_id=&quot;20174&quot;&gt;&lt;property id=&quot;20148&quot; value=&quot;5&quot;/&gt;&lt;property id=&quot;20300&quot; value=&quot;Slide 14&quot;/&gt;&lt;property id=&quot;20307&quot; value=&quot;366&quot;/&gt;&lt;/object&gt;&lt;object type=&quot;3&quot; unique_id=&quot;20175&quot;&gt;&lt;property id=&quot;20148&quot; value=&quot;5&quot;/&gt;&lt;property id=&quot;20300&quot; value=&quot;Slide 15 - &amp;quot;Implications for Practice &amp;quot;&quot;/&gt;&lt;property id=&quot;20307&quot; value=&quot;374&quot;/&gt;&lt;/object&gt;&lt;object type=&quot;3&quot; unique_id=&quot;20176&quot;&gt;&lt;property id=&quot;20148&quot; value=&quot;5&quot;/&gt;&lt;property id=&quot;20300&quot; value=&quot;Slide 16 - &amp;quot;Implications for Research &amp;quot;&quot;/&gt;&lt;property id=&quot;20307&quot; value=&quot;375&quot;/&gt;&lt;/object&gt;&lt;object type=&quot;3&quot; unique_id=&quot;20177&quot;&gt;&lt;property id=&quot;20148&quot; value=&quot;5&quot;/&gt;&lt;property id=&quot;20300&quot; value=&quot;Slide 17 - &amp;quot;Conclusion&amp;quot;&quot;/&gt;&lt;property id=&quot;20307&quot; value=&quot;376&quot;/&gt;&lt;/object&gt;&lt;object type=&quot;3&quot; unique_id=&quot;20216&quot;&gt;&lt;property id=&quot;20148&quot; value=&quot;5&quot;/&gt;&lt;property id=&quot;20300&quot; value=&quot;Slide 10&quot;/&gt;&lt;property id=&quot;20307&quot; value=&quot;377&quot;/&gt;&lt;/object&gt;&lt;/object&gt;&lt;/object&gt;&lt;/database&gt;"/>
  <p:tag name="SECTOMILLISECCONVERTED" val="1"/>
</p:tagLst>
</file>

<file path=ppt/theme/theme1.xml><?xml version="1.0" encoding="utf-8"?>
<a:theme xmlns:a="http://schemas.openxmlformats.org/drawingml/2006/main" name="Default Design">
  <a:themeElements>
    <a:clrScheme name="Custom 1">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2212</TotalTime>
  <Words>1040</Words>
  <Application>Microsoft Office PowerPoint</Application>
  <PresentationFormat>On-screen Show (4:3)</PresentationFormat>
  <Paragraphs>195</Paragraphs>
  <Slides>17</Slides>
  <Notes>0</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Default Design</vt:lpstr>
      <vt:lpstr>Determining Preferences for Symptom Management Assistance  For Those with Oral Anti-Cancer Treatment                           </vt:lpstr>
      <vt:lpstr>PowerPoint Presentation</vt:lpstr>
      <vt:lpstr>PowerPoint Presentation</vt:lpstr>
      <vt:lpstr>Objectives for Presentation</vt:lpstr>
      <vt:lpstr>Background &amp; Significance </vt:lpstr>
      <vt:lpstr>Aim of Study</vt:lpstr>
      <vt:lpstr>The Present Study</vt:lpstr>
      <vt:lpstr>Sample &amp; Setting</vt:lpstr>
      <vt:lpstr>PowerPoint Presentation</vt:lpstr>
      <vt:lpstr>PowerPoint Presentation</vt:lpstr>
      <vt:lpstr>PowerPoint Presentation</vt:lpstr>
      <vt:lpstr>PowerPoint Presentation</vt:lpstr>
      <vt:lpstr>What is the preferred mode for symptom management information?</vt:lpstr>
      <vt:lpstr>PowerPoint Presentation</vt:lpstr>
      <vt:lpstr>Implications for Practice </vt:lpstr>
      <vt:lpstr>Implications for Research </vt:lpstr>
      <vt:lpstr>Conclusion</vt:lpstr>
    </vt:vector>
  </TitlesOfParts>
  <Company>Michigan State University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Insert Headline Here</dc:title>
  <dc:creator>przybyan</dc:creator>
  <cp:lastModifiedBy>Monica Schueller</cp:lastModifiedBy>
  <cp:revision>387</cp:revision>
  <dcterms:created xsi:type="dcterms:W3CDTF">2008-11-24T15:22:07Z</dcterms:created>
  <dcterms:modified xsi:type="dcterms:W3CDTF">2013-10-30T16:45:42Z</dcterms:modified>
</cp:coreProperties>
</file>