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65" r:id="rId4"/>
    <p:sldId id="266" r:id="rId5"/>
    <p:sldId id="258" r:id="rId6"/>
    <p:sldId id="259" r:id="rId7"/>
    <p:sldId id="261" r:id="rId8"/>
    <p:sldId id="262" r:id="rId9"/>
    <p:sldId id="267" r:id="rId10"/>
    <p:sldId id="263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7" autoAdjust="0"/>
    <p:restoredTop sz="94660"/>
  </p:normalViewPr>
  <p:slideViewPr>
    <p:cSldViewPr snapToGrid="0">
      <p:cViewPr varScale="1">
        <p:scale>
          <a:sx n="68" d="100"/>
          <a:sy n="68" d="100"/>
        </p:scale>
        <p:origin x="64" y="75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242851"/>
            <a:ext cx="8968084" cy="275942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1716" y="4243845"/>
            <a:ext cx="3077108" cy="27694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 bwMode="ltGray">
          <a:xfrm>
            <a:off x="0" y="2590078"/>
            <a:ext cx="8968085" cy="1660332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9111715" y="2590078"/>
            <a:ext cx="3077109" cy="16603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0322" y="2733709"/>
            <a:ext cx="8144134" cy="1373070"/>
          </a:xfrm>
        </p:spPr>
        <p:txBody>
          <a:bodyPr anchor="b">
            <a:noAutofit/>
          </a:bodyPr>
          <a:lstStyle>
            <a:lvl1pPr algn="r"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0322" y="4394039"/>
            <a:ext cx="8144134" cy="1117687"/>
          </a:xfrm>
        </p:spPr>
        <p:txBody>
          <a:bodyPr>
            <a:normAutofit/>
          </a:bodyPr>
          <a:lstStyle>
            <a:lvl1pPr marL="0" indent="0" algn="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ABE3C1-DBE1-495D-B57B-2849774B866A}" type="datetimeFigureOut">
              <a:rPr lang="en-US" dirty="0"/>
              <a:t>3/20/2019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255346" y="2750337"/>
            <a:ext cx="1171888" cy="1356442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4711616"/>
            <a:ext cx="9613859" cy="453051"/>
          </a:xfrm>
        </p:spPr>
        <p:txBody>
          <a:bodyPr anchor="b">
            <a:normAutofit/>
          </a:bodyPr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0322" y="609597"/>
            <a:ext cx="9613859" cy="3589575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19" y="5169583"/>
            <a:ext cx="9613862" cy="62297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6C117F-5CCF-4837-BE5F-2B92066CAFAF}" type="datetimeFigureOut">
              <a:rPr lang="en-US" dirty="0"/>
              <a:t>3/20/2019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309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609597"/>
            <a:ext cx="9613858" cy="3592750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EB90BD-B6CE-46B7-997F-7313B992CCDC}" type="datetimeFigureOut">
              <a:rPr lang="en-US" dirty="0"/>
              <a:t>3/20/2019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61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3" name="Picture 12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 bwMode="ltGray"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7856" y="609598"/>
            <a:ext cx="8718877" cy="3036061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402288" y="3653379"/>
            <a:ext cx="815657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B9D11F-B188-461D-B23F-39381795C052}" type="datetimeFigureOut">
              <a:rPr lang="en-US" dirty="0"/>
              <a:t>3/20/2019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583572" y="74811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9662809" y="30335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0" name="Picture 9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 bwMode="ltGray"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Rectangle 11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4711615"/>
            <a:ext cx="9613862" cy="5885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0" y="5300149"/>
            <a:ext cx="9613862" cy="50225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E6D8D9-55A2-4063-B0F3-121F44549695}" type="datetimeFigureOut">
              <a:rPr lang="en-US" dirty="0"/>
              <a:t>3/20/2019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4" name="Picture 13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" name="Rectangle 16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69222" y="753228"/>
            <a:ext cx="9624960" cy="10809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60946" y="2336873"/>
            <a:ext cx="307003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0322" y="3022673"/>
            <a:ext cx="3049702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56025" y="233687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945470" y="3022673"/>
            <a:ext cx="306324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24156" y="2336873"/>
            <a:ext cx="30700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224156" y="3022673"/>
            <a:ext cx="3070025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B24536-994D-4021-A283-9F449C0DB509}" type="datetimeFigureOut">
              <a:rPr lang="en-US" dirty="0"/>
              <a:t>3/20/2019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0322" y="753228"/>
            <a:ext cx="9613860" cy="10809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0318" y="4297503"/>
            <a:ext cx="30497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0318" y="2336873"/>
            <a:ext cx="30497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0318" y="4873765"/>
            <a:ext cx="3049705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45471" y="429750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945470" y="2336873"/>
            <a:ext cx="3063240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944117" y="4873764"/>
            <a:ext cx="3067297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30678" y="4297503"/>
            <a:ext cx="30635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230677" y="2336873"/>
            <a:ext cx="30635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230553" y="4873762"/>
            <a:ext cx="3067563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BBB78-C96F-47B7-AB17-D852CA960AC9}" type="datetimeFigureOut">
              <a:rPr lang="en-US" dirty="0"/>
              <a:t>3/20/2019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3F48C-C7C6-4055-9F49-3777875E72AE}" type="datetimeFigureOut">
              <a:rPr lang="en-US" dirty="0"/>
              <a:t>3/20/2019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ltGray">
          <a:xfrm rot="5400000">
            <a:off x="8116207" y="1869395"/>
            <a:ext cx="5106988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 rot="5400000">
            <a:off x="9868202" y="5372403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129231" y="609597"/>
            <a:ext cx="1073802" cy="435376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0322" y="609597"/>
            <a:ext cx="8870004" cy="5326589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07126" y="5936187"/>
            <a:ext cx="2743200" cy="365125"/>
          </a:xfrm>
        </p:spPr>
        <p:txBody>
          <a:bodyPr/>
          <a:lstStyle/>
          <a:p>
            <a:fld id="{6178E61D-D431-422C-9764-11DAFE33AB63}" type="datetimeFigureOut">
              <a:rPr lang="en-US" dirty="0"/>
              <a:t>3/20/2019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0321" y="5936188"/>
            <a:ext cx="6126805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097550" y="5398633"/>
            <a:ext cx="1154151" cy="1090789"/>
          </a:xfrm>
        </p:spPr>
        <p:txBody>
          <a:bodyPr anchor="t"/>
          <a:lstStyle>
            <a:lvl1pPr algn="ctr">
              <a:defRPr/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E42F4-6EEF-4EF7-8ED4-2208F0F89A08}" type="datetimeFigureOut">
              <a:rPr lang="en-US" dirty="0"/>
              <a:t>3/20/2019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4086907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4" y="4087901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 bwMode="ltGray">
          <a:xfrm>
            <a:off x="-2" y="2726267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5" y="2726267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2869895"/>
            <a:ext cx="9613860" cy="1090788"/>
          </a:xfrm>
        </p:spPr>
        <p:txBody>
          <a:bodyPr anchor="ctr">
            <a:normAutofit/>
          </a:bodyPr>
          <a:lstStyle>
            <a:lvl1pPr algn="r"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2" y="4232171"/>
            <a:ext cx="9613860" cy="1704017"/>
          </a:xfrm>
        </p:spPr>
        <p:txBody>
          <a:bodyPr>
            <a:normAutofit/>
          </a:bodyPr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78ACC-22D6-47C1-A373-4FD133E34F3C}" type="datetimeFigureOut">
              <a:rPr lang="en-US" dirty="0"/>
              <a:t>3/20/2019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729455" y="286989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0320" y="2336873"/>
            <a:ext cx="4698358" cy="3599316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94123" y="2336873"/>
            <a:ext cx="4700058" cy="3599316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A6C69-6797-4E8A-BF37-F2C3751466E9}" type="datetimeFigureOut">
              <a:rPr lang="en-US" dirty="0"/>
              <a:t>3/20/2019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1" name="Picture 10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Rectangle 12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753229"/>
            <a:ext cx="9613863" cy="10809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6350" y="2336873"/>
            <a:ext cx="4472327" cy="69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0322" y="3030008"/>
            <a:ext cx="4698355" cy="2906179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820154" y="2336873"/>
            <a:ext cx="4474028" cy="69207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94123" y="3030008"/>
            <a:ext cx="4700059" cy="2906179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014A1-A632-4878-A0D3-F52BA7563730}" type="datetimeFigureOut">
              <a:rPr lang="en-US" dirty="0"/>
              <a:t>3/20/2019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7" name="Picture 6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9F462-093F-4566-844B-4C71F2739DA5}" type="datetimeFigureOut">
              <a:rPr lang="en-US" dirty="0"/>
              <a:t>3/20/2019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D-ShadowShor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4A7AC-904D-4781-85BA-7D10C17ED021}" type="datetimeFigureOut">
              <a:rPr lang="en-US" dirty="0"/>
              <a:t>3/20/2019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1" y="753227"/>
            <a:ext cx="9613859" cy="108094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85846" y="2336873"/>
            <a:ext cx="5608336" cy="3599313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2336872"/>
            <a:ext cx="3790078" cy="359931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31444B-B92B-4E27-8C94-BB93EAF5CB18}" type="datetimeFigureOut">
              <a:rPr lang="en-US" dirty="0"/>
              <a:t>3/20/2019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3" y="753228"/>
            <a:ext cx="9613857" cy="1080938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68333" y="2336874"/>
            <a:ext cx="5425849" cy="3599312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3" y="2336873"/>
            <a:ext cx="3876256" cy="3599315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3EFA5E-FA76-400D-B3DC-F0BA90E6D107}" type="datetimeFigureOut">
              <a:rPr lang="en-US" dirty="0"/>
              <a:t>3/20/2019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ashOverlay-FullResolve.png"/>
          <p:cNvPicPr>
            <a:picLocks noChangeAspect="1"/>
          </p:cNvPicPr>
          <p:nvPr/>
        </p:nvPicPr>
        <p:blipFill>
          <a:blip r:embed="rId19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0321" y="753228"/>
            <a:ext cx="9613861" cy="1080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1" y="2336873"/>
            <a:ext cx="9613861" cy="35993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0981" y="593618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6E9DEC-419B-4CC5-A080-3B06BD5A8291}" type="datetimeFigureOut">
              <a:rPr lang="en-US" dirty="0"/>
              <a:t>3/20/2019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0321" y="5936188"/>
            <a:ext cx="68706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29455" y="753227"/>
            <a:ext cx="1154151" cy="10907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openaccess.univie.ac.at/en/funding/oa-publishing-agreements/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Licensing Transformations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0321" y="4394039"/>
            <a:ext cx="8344681" cy="2269808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In today’s scholarly publishing environment</a:t>
            </a:r>
          </a:p>
          <a:p>
            <a:endParaRPr lang="en-US" dirty="0"/>
          </a:p>
          <a:p>
            <a:pPr algn="l">
              <a:lnSpc>
                <a:spcPct val="100000"/>
              </a:lnSpc>
              <a:spcBef>
                <a:spcPts val="0"/>
              </a:spcBef>
            </a:pPr>
            <a:endParaRPr lang="en-US" dirty="0" smtClean="0"/>
          </a:p>
          <a:p>
            <a:pPr algn="l">
              <a:lnSpc>
                <a:spcPct val="100000"/>
              </a:lnSpc>
              <a:spcBef>
                <a:spcPts val="0"/>
              </a:spcBef>
            </a:pPr>
            <a:endParaRPr lang="en-US" dirty="0" smtClean="0"/>
          </a:p>
          <a:p>
            <a:pPr algn="l">
              <a:lnSpc>
                <a:spcPct val="100000"/>
              </a:lnSpc>
              <a:spcBef>
                <a:spcPts val="0"/>
              </a:spcBef>
            </a:pPr>
            <a:endParaRPr lang="en-US" dirty="0"/>
          </a:p>
          <a:p>
            <a:pPr algn="l">
              <a:lnSpc>
                <a:spcPct val="100000"/>
              </a:lnSpc>
              <a:spcBef>
                <a:spcPts val="0"/>
              </a:spcBef>
            </a:pPr>
            <a:endParaRPr lang="en-US" dirty="0"/>
          </a:p>
          <a:p>
            <a:pPr algn="l">
              <a:lnSpc>
                <a:spcPct val="100000"/>
              </a:lnSpc>
              <a:spcBef>
                <a:spcPts val="0"/>
              </a:spcBef>
            </a:pPr>
            <a:r>
              <a:rPr lang="en-US" sz="1300" dirty="0" smtClean="0"/>
              <a:t>Sally Krash</a:t>
            </a:r>
          </a:p>
          <a:p>
            <a:pPr algn="l">
              <a:lnSpc>
                <a:spcPct val="100000"/>
              </a:lnSpc>
              <a:spcBef>
                <a:spcPts val="0"/>
              </a:spcBef>
            </a:pPr>
            <a:r>
              <a:rPr lang="en-US" sz="1300" dirty="0" smtClean="0"/>
              <a:t>Associate Dean for Content &amp; Discovery</a:t>
            </a:r>
          </a:p>
          <a:p>
            <a:pPr algn="l">
              <a:lnSpc>
                <a:spcPct val="100000"/>
              </a:lnSpc>
              <a:spcBef>
                <a:spcPts val="0"/>
              </a:spcBef>
            </a:pPr>
            <a:r>
              <a:rPr lang="en-US" sz="1300" dirty="0" smtClean="0"/>
              <a:t>University of Massachusetts, Amherst                                                                                                        March, 2019</a:t>
            </a:r>
            <a:endParaRPr lang="en-US" sz="1300" dirty="0"/>
          </a:p>
        </p:txBody>
      </p:sp>
    </p:spTree>
    <p:extLst>
      <p:ext uri="{BB962C8B-B14F-4D97-AF65-F5344CB8AC3E}">
        <p14:creationId xmlns:p14="http://schemas.microsoft.com/office/powerpoint/2010/main" val="1754023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Impact on UMass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0321" y="2104372"/>
            <a:ext cx="9613861" cy="4753628"/>
          </a:xfrm>
        </p:spPr>
        <p:txBody>
          <a:bodyPr>
            <a:normAutofit fontScale="92500" lnSpcReduction="20000"/>
          </a:bodyPr>
          <a:lstStyle/>
          <a:p>
            <a:pPr lvl="1"/>
            <a:r>
              <a:rPr lang="en-US" dirty="0" smtClean="0"/>
              <a:t>Approach</a:t>
            </a:r>
          </a:p>
          <a:p>
            <a:pPr lvl="2"/>
            <a:r>
              <a:rPr lang="en-US" dirty="0" smtClean="0"/>
              <a:t>No running with scissors – watch what is happening with other larger libraries and systems</a:t>
            </a:r>
          </a:p>
          <a:p>
            <a:pPr lvl="2"/>
            <a:r>
              <a:rPr lang="en-US" dirty="0" smtClean="0"/>
              <a:t>Establish goals/models/tools for new license models</a:t>
            </a:r>
          </a:p>
          <a:p>
            <a:pPr lvl="2"/>
            <a:r>
              <a:rPr lang="en-US" dirty="0" smtClean="0"/>
              <a:t>Communications with faculty is key</a:t>
            </a:r>
          </a:p>
          <a:p>
            <a:pPr lvl="3"/>
            <a:r>
              <a:rPr lang="en-US" dirty="0" smtClean="0"/>
              <a:t>They will still get the resources that they need</a:t>
            </a:r>
          </a:p>
          <a:p>
            <a:pPr lvl="3"/>
            <a:r>
              <a:rPr lang="en-US" dirty="0" smtClean="0"/>
              <a:t>We will take a measured approach to  license transformations</a:t>
            </a:r>
          </a:p>
          <a:p>
            <a:pPr lvl="2"/>
            <a:r>
              <a:rPr lang="en-US" dirty="0" smtClean="0"/>
              <a:t>Participate in forums and initiatives to facilitate transformation</a:t>
            </a:r>
          </a:p>
          <a:p>
            <a:pPr lvl="2"/>
            <a:r>
              <a:rPr lang="en-US" dirty="0" smtClean="0"/>
              <a:t>Provide </a:t>
            </a:r>
            <a:r>
              <a:rPr lang="en-US" dirty="0" err="1" smtClean="0"/>
              <a:t>leadersrhip</a:t>
            </a:r>
            <a:r>
              <a:rPr lang="en-US" dirty="0" smtClean="0"/>
              <a:t> in transformative frameworks</a:t>
            </a:r>
          </a:p>
          <a:p>
            <a:pPr lvl="3"/>
            <a:r>
              <a:rPr lang="en-US" dirty="0" smtClean="0"/>
              <a:t>Collections Priorities</a:t>
            </a:r>
          </a:p>
          <a:p>
            <a:pPr lvl="3"/>
            <a:r>
              <a:rPr lang="en-US" dirty="0" smtClean="0"/>
              <a:t>Collections Strategies </a:t>
            </a:r>
            <a:r>
              <a:rPr lang="en-US" dirty="0" err="1" smtClean="0"/>
              <a:t>Colaition</a:t>
            </a:r>
            <a:endParaRPr lang="en-US" dirty="0" smtClean="0"/>
          </a:p>
          <a:p>
            <a:pPr lvl="1"/>
            <a:r>
              <a:rPr lang="en-US" dirty="0" smtClean="0"/>
              <a:t>Initiatives</a:t>
            </a:r>
          </a:p>
          <a:p>
            <a:pPr lvl="2"/>
            <a:r>
              <a:rPr lang="en-US" dirty="0" smtClean="0"/>
              <a:t>NERL </a:t>
            </a:r>
            <a:r>
              <a:rPr lang="en-US" dirty="0"/>
              <a:t>(North East Regional Libraries) </a:t>
            </a:r>
            <a:r>
              <a:rPr lang="en-US" dirty="0" smtClean="0"/>
              <a:t>activities</a:t>
            </a:r>
          </a:p>
          <a:p>
            <a:pPr lvl="3"/>
            <a:r>
              <a:rPr lang="en-US" dirty="0" smtClean="0"/>
              <a:t>BLC members are working with this group</a:t>
            </a:r>
            <a:endParaRPr lang="en-US" dirty="0"/>
          </a:p>
          <a:p>
            <a:pPr lvl="2"/>
            <a:r>
              <a:rPr lang="en-US" dirty="0" err="1"/>
              <a:t>TSPOA</a:t>
            </a:r>
            <a:r>
              <a:rPr lang="en-US" dirty="0"/>
              <a:t> (Transitioning Society Publications to Open Access) grassroots </a:t>
            </a:r>
            <a:r>
              <a:rPr lang="en-US" dirty="0" smtClean="0"/>
              <a:t>initiative</a:t>
            </a:r>
          </a:p>
          <a:p>
            <a:pPr lvl="1"/>
            <a:r>
              <a:rPr lang="en-US" dirty="0" smtClean="0"/>
              <a:t>Upcoming opportunities</a:t>
            </a:r>
          </a:p>
          <a:p>
            <a:pPr lvl="2"/>
            <a:r>
              <a:rPr lang="en-US" dirty="0" smtClean="0"/>
              <a:t>Elsevier system-wide renewal expires Dec. 31, 2022</a:t>
            </a:r>
          </a:p>
          <a:p>
            <a:pPr lvl="2"/>
            <a:r>
              <a:rPr lang="en-US" dirty="0" smtClean="0"/>
              <a:t>Springer Nature transformative deal with NERL for 2019</a:t>
            </a:r>
          </a:p>
          <a:p>
            <a:pPr lvl="1"/>
            <a:r>
              <a:rPr lang="en-US" dirty="0" smtClean="0"/>
              <a:t>Questions, comments?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7002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Topics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0321" y="2336873"/>
            <a:ext cx="9613861" cy="3907810"/>
          </a:xfrm>
        </p:spPr>
        <p:txBody>
          <a:bodyPr>
            <a:normAutofit/>
          </a:bodyPr>
          <a:lstStyle/>
          <a:p>
            <a:r>
              <a:rPr lang="en-US" dirty="0" smtClean="0"/>
              <a:t>Background</a:t>
            </a:r>
          </a:p>
          <a:p>
            <a:r>
              <a:rPr lang="en-US" dirty="0" smtClean="0"/>
              <a:t>Model A: Subscription to Open Access</a:t>
            </a:r>
          </a:p>
          <a:p>
            <a:r>
              <a:rPr lang="en-US" dirty="0" smtClean="0"/>
              <a:t>Model B: Publish &amp; Read</a:t>
            </a:r>
          </a:p>
          <a:p>
            <a:r>
              <a:rPr lang="en-US" dirty="0" smtClean="0"/>
              <a:t>Model C: Offsetting</a:t>
            </a:r>
          </a:p>
          <a:p>
            <a:r>
              <a:rPr lang="en-US" dirty="0" smtClean="0"/>
              <a:t>Model D: Discount</a:t>
            </a:r>
          </a:p>
          <a:p>
            <a:r>
              <a:rPr lang="en-US" dirty="0" smtClean="0"/>
              <a:t>Alternative: Token Access</a:t>
            </a:r>
          </a:p>
          <a:p>
            <a:r>
              <a:rPr lang="en-US" dirty="0" smtClean="0"/>
              <a:t>Impact on </a:t>
            </a:r>
            <a:r>
              <a:rPr lang="en-US" dirty="0" err="1" smtClean="0"/>
              <a:t>Umass</a:t>
            </a:r>
            <a:endParaRPr lang="en-US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488515" y="6256750"/>
            <a:ext cx="1016487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Many thanks to U. of Vienna collaborations</a:t>
            </a:r>
          </a:p>
          <a:p>
            <a:r>
              <a:rPr lang="en-US" sz="1400" dirty="0">
                <a:hlinkClick r:id="rId2"/>
              </a:rPr>
              <a:t>https://</a:t>
            </a:r>
            <a:r>
              <a:rPr lang="en-US" sz="1400" dirty="0" err="1">
                <a:hlinkClick r:id="rId2"/>
              </a:rPr>
              <a:t>openaccess.univie.ac.at</a:t>
            </a:r>
            <a:r>
              <a:rPr lang="en-US" sz="1400" dirty="0">
                <a:hlinkClick r:id="rId2"/>
              </a:rPr>
              <a:t>/</a:t>
            </a:r>
            <a:r>
              <a:rPr lang="en-US" sz="1400" dirty="0" err="1">
                <a:hlinkClick r:id="rId2"/>
              </a:rPr>
              <a:t>en</a:t>
            </a:r>
            <a:r>
              <a:rPr lang="en-US" sz="1400" dirty="0">
                <a:hlinkClick r:id="rId2"/>
              </a:rPr>
              <a:t>/funding/</a:t>
            </a:r>
            <a:r>
              <a:rPr lang="en-US" sz="1400" dirty="0" err="1">
                <a:hlinkClick r:id="rId2"/>
              </a:rPr>
              <a:t>oa</a:t>
            </a:r>
            <a:r>
              <a:rPr lang="en-US" sz="1400" dirty="0">
                <a:hlinkClick r:id="rId2"/>
              </a:rPr>
              <a:t>-publishing-agreements</a:t>
            </a:r>
            <a:r>
              <a:rPr lang="en-US" sz="1400" dirty="0" smtClean="0">
                <a:hlinkClick r:id="rId2"/>
              </a:rPr>
              <a:t>/</a:t>
            </a:r>
            <a:r>
              <a:rPr lang="en-US" sz="1400" dirty="0" smtClean="0"/>
              <a:t> 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021406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Background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0321" y="2054268"/>
            <a:ext cx="9613861" cy="4446740"/>
          </a:xfrm>
        </p:spPr>
        <p:txBody>
          <a:bodyPr>
            <a:normAutofit/>
          </a:bodyPr>
          <a:lstStyle/>
          <a:p>
            <a:r>
              <a:rPr lang="en-US" dirty="0" smtClean="0"/>
              <a:t>Peer-reviewed electronic journals introduced in 1993</a:t>
            </a:r>
          </a:p>
          <a:p>
            <a:pPr lvl="1"/>
            <a:r>
              <a:rPr lang="en-US" dirty="0" smtClean="0"/>
              <a:t>Online Journal of Current Clinical Trials</a:t>
            </a:r>
          </a:p>
          <a:p>
            <a:r>
              <a:rPr lang="en-US" smtClean="0"/>
              <a:t>The </a:t>
            </a:r>
            <a:r>
              <a:rPr lang="en-US" smtClean="0"/>
              <a:t>costs </a:t>
            </a:r>
            <a:r>
              <a:rPr lang="en-US" dirty="0" smtClean="0"/>
              <a:t>of annual increases in licensing far exceeds the </a:t>
            </a:r>
            <a:r>
              <a:rPr lang="en-US" smtClean="0"/>
              <a:t>annual </a:t>
            </a:r>
            <a:r>
              <a:rPr lang="en-US" smtClean="0"/>
              <a:t>increases </a:t>
            </a:r>
            <a:r>
              <a:rPr lang="en-US" smtClean="0"/>
              <a:t>that </a:t>
            </a:r>
            <a:r>
              <a:rPr lang="en-US" smtClean="0"/>
              <a:t>libraries </a:t>
            </a:r>
            <a:r>
              <a:rPr lang="en-US" dirty="0" smtClean="0"/>
              <a:t>get (see next slide)</a:t>
            </a:r>
          </a:p>
          <a:p>
            <a:r>
              <a:rPr lang="en-US" dirty="0" smtClean="0"/>
              <a:t>Libraries have had to make hard choices on what to retain so that they can continue to fund big deal packages, which are often locked into multi-year deals</a:t>
            </a:r>
          </a:p>
          <a:p>
            <a:r>
              <a:rPr lang="en-US" dirty="0" smtClean="0"/>
              <a:t>Several Open Access movements have been initiated, not necessarily to improve access to scholarly literature, except in the case of Plan S, but to put a lid on out of control journal price increases that cannot be sustained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2614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5959" y="6319380"/>
            <a:ext cx="11507504" cy="399935"/>
          </a:xfrm>
        </p:spPr>
        <p:txBody>
          <a:bodyPr>
            <a:normAutofit/>
          </a:bodyPr>
          <a:lstStyle/>
          <a:p>
            <a:r>
              <a:rPr lang="en-US" sz="1600" dirty="0"/>
              <a:t>https://</a:t>
            </a:r>
            <a:r>
              <a:rPr lang="en-US" sz="1600" dirty="0" err="1"/>
              <a:t>scholarlykitchen.sspnet.org</a:t>
            </a:r>
            <a:r>
              <a:rPr lang="en-US" sz="1600" dirty="0"/>
              <a:t>/2016/03/10/revisiting-have-journal-prices-really-increased-much-in-the-digital-age</a:t>
            </a:r>
            <a:r>
              <a:rPr lang="en-US" sz="1600" dirty="0" smtClean="0"/>
              <a:t>/</a:t>
            </a:r>
            <a:endParaRPr lang="en-US" sz="1600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03166" y="1229216"/>
            <a:ext cx="5645097" cy="4572000"/>
          </a:xfrm>
        </p:spPr>
      </p:pic>
    </p:spTree>
    <p:extLst>
      <p:ext uri="{BB962C8B-B14F-4D97-AF65-F5344CB8AC3E}">
        <p14:creationId xmlns:p14="http://schemas.microsoft.com/office/powerpoint/2010/main" val="1343380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Model A: Subscription to Open Access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0321" y="1960324"/>
            <a:ext cx="9613861" cy="4515632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Common characteristics</a:t>
            </a:r>
          </a:p>
          <a:p>
            <a:pPr lvl="1"/>
            <a:r>
              <a:rPr lang="en-US" dirty="0" smtClean="0"/>
              <a:t>Publisher flips journal(s) to Open Access</a:t>
            </a:r>
          </a:p>
          <a:p>
            <a:pPr lvl="1"/>
            <a:r>
              <a:rPr lang="en-US" dirty="0" smtClean="0"/>
              <a:t>Library pays the same fee to support OA that was paid under the subscription model</a:t>
            </a:r>
          </a:p>
          <a:p>
            <a:pPr lvl="1"/>
            <a:r>
              <a:rPr lang="en-US" dirty="0" smtClean="0"/>
              <a:t>Publication(s) are openly available to all</a:t>
            </a:r>
          </a:p>
          <a:p>
            <a:r>
              <a:rPr lang="en-US" dirty="0" smtClean="0"/>
              <a:t>Drawbacks</a:t>
            </a:r>
          </a:p>
          <a:p>
            <a:pPr lvl="1"/>
            <a:r>
              <a:rPr lang="en-US" dirty="0" smtClean="0"/>
              <a:t>If a significant number of libraries drop out, the model is not sustainable</a:t>
            </a:r>
          </a:p>
          <a:p>
            <a:r>
              <a:rPr lang="en-US" dirty="0" smtClean="0"/>
              <a:t>Examples</a:t>
            </a:r>
          </a:p>
          <a:p>
            <a:pPr lvl="1"/>
            <a:r>
              <a:rPr lang="en-US" dirty="0" err="1" smtClean="0"/>
              <a:t>SCOAP3</a:t>
            </a:r>
            <a:endParaRPr lang="en-US" dirty="0" smtClean="0"/>
          </a:p>
          <a:p>
            <a:pPr lvl="2"/>
            <a:r>
              <a:rPr lang="en-US" dirty="0" smtClean="0"/>
              <a:t>High energy physics; successful since 2014</a:t>
            </a:r>
          </a:p>
          <a:p>
            <a:pPr lvl="2"/>
            <a:r>
              <a:rPr lang="en-US" dirty="0" smtClean="0"/>
              <a:t>Some libraries dropped out, but most still support this</a:t>
            </a:r>
          </a:p>
          <a:p>
            <a:pPr lvl="2"/>
            <a:r>
              <a:rPr lang="en-US" dirty="0" smtClean="0"/>
              <a:t>Some journals were pulled out by publishers</a:t>
            </a:r>
          </a:p>
          <a:p>
            <a:pPr lvl="1"/>
            <a:r>
              <a:rPr lang="en-US" dirty="0" smtClean="0"/>
              <a:t>Annual Reviews Subscribe to Open</a:t>
            </a:r>
          </a:p>
          <a:p>
            <a:pPr lvl="2"/>
            <a:r>
              <a:rPr lang="en-US" dirty="0" smtClean="0"/>
              <a:t>New model for 2020 for 5 of their journals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0172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Model B: Publish &amp; Read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0321" y="2091847"/>
            <a:ext cx="9613861" cy="4546948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Common characteristics</a:t>
            </a:r>
          </a:p>
          <a:p>
            <a:pPr lvl="1"/>
            <a:r>
              <a:rPr lang="en-US" dirty="0" smtClean="0"/>
              <a:t>One fee to access subscription journals</a:t>
            </a:r>
          </a:p>
          <a:p>
            <a:pPr lvl="1"/>
            <a:r>
              <a:rPr lang="en-US" dirty="0" smtClean="0"/>
              <a:t>PAR fees (replace </a:t>
            </a:r>
            <a:r>
              <a:rPr lang="en-US" dirty="0" err="1" smtClean="0"/>
              <a:t>APCs</a:t>
            </a:r>
            <a:r>
              <a:rPr lang="en-US" dirty="0" smtClean="0"/>
              <a:t>) to publish articles OA without cost to faculty authors</a:t>
            </a:r>
          </a:p>
          <a:p>
            <a:r>
              <a:rPr lang="en-US" dirty="0" smtClean="0"/>
              <a:t>Drawbacks</a:t>
            </a:r>
          </a:p>
          <a:p>
            <a:pPr lvl="1"/>
            <a:r>
              <a:rPr lang="en-US" dirty="0" smtClean="0"/>
              <a:t>Costs could spiral out of control (PAR fees)</a:t>
            </a:r>
          </a:p>
          <a:p>
            <a:pPr lvl="1"/>
            <a:r>
              <a:rPr lang="en-US" dirty="0"/>
              <a:t>The publisher will want an agreement that covers both the subscription fee and the amount that the university spends on publishing</a:t>
            </a:r>
          </a:p>
          <a:p>
            <a:pPr lvl="2"/>
            <a:r>
              <a:rPr lang="en-US" dirty="0" smtClean="0"/>
              <a:t>Most universities do not have a good idea of how much they are spending on publishing</a:t>
            </a:r>
          </a:p>
          <a:p>
            <a:pPr lvl="2"/>
            <a:r>
              <a:rPr lang="en-US" dirty="0" smtClean="0"/>
              <a:t>The total cost of publishing is not paid by the library</a:t>
            </a:r>
          </a:p>
          <a:p>
            <a:pPr lvl="1"/>
            <a:r>
              <a:rPr lang="en-US" dirty="0" smtClean="0"/>
              <a:t>Additional processing workflows for library staff</a:t>
            </a:r>
          </a:p>
          <a:p>
            <a:r>
              <a:rPr lang="en-US" dirty="0" smtClean="0"/>
              <a:t>Examples</a:t>
            </a:r>
          </a:p>
          <a:p>
            <a:pPr lvl="1"/>
            <a:r>
              <a:rPr lang="en-US" dirty="0" smtClean="0"/>
              <a:t>Wiley</a:t>
            </a:r>
          </a:p>
          <a:p>
            <a:pPr lvl="1"/>
            <a:r>
              <a:rPr lang="en-US" dirty="0" smtClean="0"/>
              <a:t>Springer</a:t>
            </a:r>
          </a:p>
          <a:p>
            <a:pPr lvl="1"/>
            <a:r>
              <a:rPr lang="en-US" dirty="0" smtClean="0"/>
              <a:t>Taylor &amp; Francis</a:t>
            </a:r>
          </a:p>
          <a:p>
            <a:r>
              <a:rPr lang="en-US" dirty="0" smtClean="0"/>
              <a:t>Failures</a:t>
            </a:r>
          </a:p>
          <a:p>
            <a:pPr lvl="1"/>
            <a:r>
              <a:rPr lang="en-US" dirty="0" smtClean="0"/>
              <a:t>Elsevier</a:t>
            </a:r>
          </a:p>
          <a:p>
            <a:pPr lvl="2"/>
            <a:r>
              <a:rPr lang="en-US" dirty="0" smtClean="0"/>
              <a:t>UC System</a:t>
            </a:r>
          </a:p>
          <a:p>
            <a:pPr lvl="2"/>
            <a:r>
              <a:rPr lang="en-US" dirty="0" smtClean="0"/>
              <a:t>Norway</a:t>
            </a:r>
          </a:p>
          <a:p>
            <a:pPr lvl="2"/>
            <a:r>
              <a:rPr lang="en-US" dirty="0" smtClean="0"/>
              <a:t>Germany</a:t>
            </a:r>
          </a:p>
          <a:p>
            <a:pPr lvl="2"/>
            <a:r>
              <a:rPr lang="en-US" dirty="0" smtClean="0"/>
              <a:t>Sweden</a:t>
            </a:r>
          </a:p>
        </p:txBody>
      </p:sp>
    </p:spTree>
    <p:extLst>
      <p:ext uri="{BB962C8B-B14F-4D97-AF65-F5344CB8AC3E}">
        <p14:creationId xmlns:p14="http://schemas.microsoft.com/office/powerpoint/2010/main" val="154388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Model C: Offsetting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Common characteristics</a:t>
            </a:r>
          </a:p>
          <a:p>
            <a:pPr lvl="1"/>
            <a:r>
              <a:rPr lang="en-US" dirty="0" smtClean="0"/>
              <a:t>The license allows for an offsetting of Article Processing Charges (</a:t>
            </a:r>
            <a:r>
              <a:rPr lang="en-US" dirty="0" err="1" smtClean="0"/>
              <a:t>APCs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The library pays up front, and gets reimbursement from the publisher, depending on the number of OA articles published by faculty authors</a:t>
            </a:r>
          </a:p>
          <a:p>
            <a:r>
              <a:rPr lang="en-US" dirty="0" smtClean="0"/>
              <a:t>Drawbacks</a:t>
            </a:r>
          </a:p>
          <a:p>
            <a:pPr lvl="1"/>
            <a:r>
              <a:rPr lang="en-US" dirty="0" smtClean="0"/>
              <a:t>Additional processing workflows for library staff</a:t>
            </a:r>
          </a:p>
          <a:p>
            <a:pPr lvl="1"/>
            <a:r>
              <a:rPr lang="en-US" dirty="0" smtClean="0"/>
              <a:t>Only one publisher is trying this model</a:t>
            </a:r>
          </a:p>
          <a:p>
            <a:r>
              <a:rPr lang="en-US" dirty="0" smtClean="0"/>
              <a:t>Examples</a:t>
            </a:r>
          </a:p>
          <a:p>
            <a:pPr lvl="1"/>
            <a:r>
              <a:rPr lang="en-US" dirty="0" smtClean="0"/>
              <a:t>Institute of Physics</a:t>
            </a:r>
          </a:p>
          <a:p>
            <a:pPr lvl="2"/>
            <a:r>
              <a:rPr lang="en-US" dirty="0" smtClean="0"/>
              <a:t>Cambridge University</a:t>
            </a:r>
          </a:p>
          <a:p>
            <a:pPr lvl="2"/>
            <a:r>
              <a:rPr lang="en-US" dirty="0" smtClean="0"/>
              <a:t>University of Vienna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3615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Model D: Discount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Common characteristics</a:t>
            </a:r>
          </a:p>
          <a:p>
            <a:pPr lvl="1"/>
            <a:r>
              <a:rPr lang="en-US" dirty="0" smtClean="0"/>
              <a:t>Faculty authors receive a discount on publishing Open Access</a:t>
            </a:r>
          </a:p>
          <a:p>
            <a:pPr lvl="1"/>
            <a:r>
              <a:rPr lang="en-US" dirty="0" smtClean="0"/>
              <a:t>Some models provide free publishing for all or a subset of journals/ebooks</a:t>
            </a:r>
          </a:p>
          <a:p>
            <a:r>
              <a:rPr lang="en-US" dirty="0" smtClean="0"/>
              <a:t>Drawbacks</a:t>
            </a:r>
          </a:p>
          <a:p>
            <a:pPr lvl="1"/>
            <a:r>
              <a:rPr lang="en-US" dirty="0" smtClean="0"/>
              <a:t>If not part of a license agreement, requires investment/pledge from libraries</a:t>
            </a:r>
          </a:p>
          <a:p>
            <a:r>
              <a:rPr lang="en-US" dirty="0" smtClean="0"/>
              <a:t>Examples</a:t>
            </a:r>
          </a:p>
          <a:p>
            <a:pPr lvl="1"/>
            <a:r>
              <a:rPr lang="en-US" dirty="0" smtClean="0"/>
              <a:t>Open Library of the Humanities</a:t>
            </a:r>
          </a:p>
          <a:p>
            <a:pPr lvl="1"/>
            <a:r>
              <a:rPr lang="en-US" dirty="0" err="1" smtClean="0"/>
              <a:t>InTechOpen</a:t>
            </a:r>
            <a:r>
              <a:rPr lang="en-US" dirty="0" smtClean="0"/>
              <a:t> (Knowledge Unlatched offering)</a:t>
            </a:r>
          </a:p>
          <a:p>
            <a:pPr lvl="1"/>
            <a:r>
              <a:rPr lang="en-US" dirty="0" err="1" smtClean="0"/>
              <a:t>BioMed</a:t>
            </a:r>
            <a:r>
              <a:rPr lang="en-US" dirty="0" smtClean="0"/>
              <a:t> Central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9312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Alternative: Token Access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0321" y="2110636"/>
            <a:ext cx="9613861" cy="4440475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Has been around since before OA movement</a:t>
            </a:r>
          </a:p>
          <a:p>
            <a:r>
              <a:rPr lang="en-US" dirty="0" smtClean="0"/>
              <a:t>Libraries negotiate a set cost for article downloading</a:t>
            </a:r>
          </a:p>
          <a:p>
            <a:pPr lvl="1"/>
            <a:r>
              <a:rPr lang="en-US" dirty="0"/>
              <a:t>As part of a license negotiation</a:t>
            </a:r>
          </a:p>
          <a:p>
            <a:pPr lvl="1"/>
            <a:r>
              <a:rPr lang="en-US" dirty="0"/>
              <a:t>As part of a license termination</a:t>
            </a:r>
          </a:p>
          <a:p>
            <a:r>
              <a:rPr lang="en-US" dirty="0" smtClean="0"/>
              <a:t>Access options</a:t>
            </a:r>
          </a:p>
          <a:p>
            <a:pPr lvl="1"/>
            <a:r>
              <a:rPr lang="en-US" dirty="0" smtClean="0"/>
              <a:t>Unmediated</a:t>
            </a:r>
          </a:p>
          <a:p>
            <a:pPr lvl="1"/>
            <a:r>
              <a:rPr lang="en-US" dirty="0" smtClean="0"/>
              <a:t>Mediated by library staff</a:t>
            </a:r>
          </a:p>
          <a:p>
            <a:r>
              <a:rPr lang="en-US" dirty="0" smtClean="0"/>
              <a:t>Drawbacks</a:t>
            </a:r>
          </a:p>
          <a:p>
            <a:pPr lvl="1"/>
            <a:r>
              <a:rPr lang="en-US" dirty="0" smtClean="0"/>
              <a:t>Unsustainable for larger universities</a:t>
            </a:r>
          </a:p>
          <a:p>
            <a:r>
              <a:rPr lang="en-US" dirty="0" smtClean="0"/>
              <a:t>Examples</a:t>
            </a:r>
          </a:p>
          <a:p>
            <a:pPr lvl="1"/>
            <a:r>
              <a:rPr lang="en-US" dirty="0" smtClean="0"/>
              <a:t>Elsevier Token </a:t>
            </a:r>
            <a:r>
              <a:rPr lang="en-US" dirty="0" err="1" smtClean="0"/>
              <a:t>Acess</a:t>
            </a:r>
            <a:endParaRPr lang="en-US" dirty="0" smtClean="0"/>
          </a:p>
          <a:p>
            <a:pPr lvl="2"/>
            <a:r>
              <a:rPr lang="en-US" dirty="0" smtClean="0"/>
              <a:t>Amherst College</a:t>
            </a:r>
          </a:p>
          <a:p>
            <a:pPr lvl="2"/>
            <a:r>
              <a:rPr lang="en-US" dirty="0" smtClean="0"/>
              <a:t>Trinity University (San Antonio)</a:t>
            </a:r>
          </a:p>
          <a:p>
            <a:pPr lvl="1"/>
            <a:r>
              <a:rPr lang="en-US" dirty="0" smtClean="0"/>
              <a:t>Wiley Article Select</a:t>
            </a:r>
          </a:p>
          <a:p>
            <a:pPr lvl="2"/>
            <a:r>
              <a:rPr lang="en-US" dirty="0" smtClean="0"/>
              <a:t>Southwest Research Institute</a:t>
            </a:r>
          </a:p>
          <a:p>
            <a:pPr lvl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112285918"/>
      </p:ext>
    </p:extLst>
  </p:cSld>
  <p:clrMapOvr>
    <a:masterClrMapping/>
  </p:clrMapOvr>
</p:sld>
</file>

<file path=ppt/theme/theme1.xml><?xml version="1.0" encoding="utf-8"?>
<a:theme xmlns:a="http://schemas.openxmlformats.org/drawingml/2006/main" name="Berlin">
  <a:themeElements>
    <a:clrScheme name="Berlin">
      <a:dk1>
        <a:sysClr val="windowText" lastClr="000000"/>
      </a:dk1>
      <a:lt1>
        <a:sysClr val="window" lastClr="FFFFFF"/>
      </a:lt1>
      <a:dk2>
        <a:srgbClr val="9D360E"/>
      </a:dk2>
      <a:lt2>
        <a:srgbClr val="E7E6E6"/>
      </a:lt2>
      <a:accent1>
        <a:srgbClr val="F09415"/>
      </a:accent1>
      <a:accent2>
        <a:srgbClr val="C1B56B"/>
      </a:accent2>
      <a:accent3>
        <a:srgbClr val="4BAF73"/>
      </a:accent3>
      <a:accent4>
        <a:srgbClr val="5AA6C0"/>
      </a:accent4>
      <a:accent5>
        <a:srgbClr val="D17DF9"/>
      </a:accent5>
      <a:accent6>
        <a:srgbClr val="FA7E5C"/>
      </a:accent6>
      <a:hlink>
        <a:srgbClr val="FFAE3E"/>
      </a:hlink>
      <a:folHlink>
        <a:srgbClr val="FCC77E"/>
      </a:folHlink>
    </a:clrScheme>
    <a:fontScheme name="Berlin">
      <a:maj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erli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0000"/>
                <a:lumMod val="11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6000"/>
                <a:shade val="100000"/>
                <a:hueMod val="270000"/>
                <a:satMod val="200000"/>
                <a:lumMod val="128000"/>
              </a:schemeClr>
            </a:gs>
            <a:gs pos="50000">
              <a:schemeClr val="phClr">
                <a:shade val="100000"/>
                <a:hueMod val="100000"/>
                <a:satMod val="110000"/>
                <a:lumMod val="130000"/>
              </a:schemeClr>
            </a:gs>
            <a:gs pos="100000">
              <a:schemeClr val="phClr">
                <a:shade val="78000"/>
                <a:hueMod val="44000"/>
                <a:satMod val="200000"/>
                <a:lumMod val="69000"/>
              </a:schemeClr>
            </a:gs>
          </a:gsLst>
          <a:lin ang="252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erlin" id="{7B5DBA9E-B069-418E-9360-A61BDD0615A4}" vid="{C0CBE056-4EF4-4D92-969E-947779DA7AA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TM04033917[[fn=Berlin]]</Template>
  <TotalTime>115</TotalTime>
  <Words>669</Words>
  <Application>Microsoft Office PowerPoint</Application>
  <PresentationFormat>Widescreen</PresentationFormat>
  <Paragraphs>117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3" baseType="lpstr">
      <vt:lpstr>Arial</vt:lpstr>
      <vt:lpstr>Trebuchet MS</vt:lpstr>
      <vt:lpstr>Berlin</vt:lpstr>
      <vt:lpstr>Licensing Transformations</vt:lpstr>
      <vt:lpstr>Topics</vt:lpstr>
      <vt:lpstr>Background</vt:lpstr>
      <vt:lpstr>https://scholarlykitchen.sspnet.org/2016/03/10/revisiting-have-journal-prices-really-increased-much-in-the-digital-age/</vt:lpstr>
      <vt:lpstr>Model A: Subscription to Open Access</vt:lpstr>
      <vt:lpstr>Model B: Publish &amp; Read</vt:lpstr>
      <vt:lpstr>Model C: Offsetting</vt:lpstr>
      <vt:lpstr>Model D: Discount</vt:lpstr>
      <vt:lpstr>Alternative: Token Access</vt:lpstr>
      <vt:lpstr>Impact on UMass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Subscribe to Open</dc:title>
  <dc:creator>Sally Krash</dc:creator>
  <cp:lastModifiedBy>Sally Krash</cp:lastModifiedBy>
  <cp:revision>53</cp:revision>
  <dcterms:created xsi:type="dcterms:W3CDTF">2019-03-18T15:25:01Z</dcterms:created>
  <dcterms:modified xsi:type="dcterms:W3CDTF">2019-03-20T12:16:15Z</dcterms:modified>
</cp:coreProperties>
</file>