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5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76" d="100"/>
          <a:sy n="76" d="100"/>
        </p:scale>
        <p:origin x="65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orks.bepress.com/sallykrash/17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Big“gest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” </a:t>
            </a:r>
            <a:b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Deal Renewal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Umass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System Libraries 2018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 rot="21420000">
            <a:off x="87320" y="4925020"/>
            <a:ext cx="10270365" cy="8418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Sally </a:t>
            </a:r>
            <a:r>
              <a:rPr lang="en-US" sz="18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KrasH</a:t>
            </a:r>
            <a:endParaRPr lang="en-US" sz="1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Associate Dean, Content &amp; Discovery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US" sz="18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Umass</a:t>
            </a:r>
            <a:r>
              <a:rPr lang="en-US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Amherst Libraries</a:t>
            </a: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95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45" y="231761"/>
            <a:ext cx="10396882" cy="711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Next Steps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1843" y="739673"/>
            <a:ext cx="10394707" cy="50262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Members of the steering committee are now on system-wide efficiencies &amp; effectiveness committee to look at how to leverage system-wide Resource access and licensing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 the next 4 years: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Year 2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determine how to better allocate costs across the 5 libraries</a:t>
            </a:r>
          </a:p>
          <a:p>
            <a:pPr lvl="2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develop a list of “asks” for our next renewal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Year 3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Refine our “asks” for our next renewal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Initiate renewal process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Conduct faculty survey for qualitative analysis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Start Preparing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our campuses for the possibility of walking away from this deal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Year 4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Finalize our “asks” for our next renewal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Conduct data inventory &amp; Analysis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Move into negotiations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015868" y="5678360"/>
            <a:ext cx="2673309" cy="711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The End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43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Activities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1755779"/>
            <a:ext cx="10054595" cy="331118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Renewal process 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Data Inventory &amp; Analysis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Data Working Group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Negotiations: Steering Committee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Post-negotiations: Acquisitions Working Group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Next steps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9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139782"/>
            <a:ext cx="10396882" cy="984289"/>
          </a:xfrm>
        </p:spPr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Renewal Process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1010985"/>
            <a:ext cx="10394707" cy="442057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Implemented subscription review process* as recommended by the Collections Analysis Task Force (</a:t>
            </a: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CATF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Form groups: Steering Committee, Data working group, acquisitions Working group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Develop communication plan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Set goals and establish timelines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Initial license &amp; Budget review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What access does each campus have?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How much notification does Elsevier require for changes?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What is a reasonable increase that will not create budget stress?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Are we comfortable entering into a multi-year agreement?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Can we negotiate a decrease?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Data Working Group activities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Steering Committee negotiations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Finalize licensing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Acquisitions Working Group activities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0881" y="5388360"/>
            <a:ext cx="9277957" cy="1258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*Collections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Analysis &amp; Assessment Guidelines 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https</a:t>
            </a:r>
            <a:r>
              <a:rPr lang="en-US" sz="2000" dirty="0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://</a:t>
            </a:r>
            <a:r>
              <a:rPr lang="en-US" sz="2000" dirty="0" err="1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works.bepress.com</a:t>
            </a:r>
            <a:r>
              <a:rPr lang="en-US" sz="2000" dirty="0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/</a:t>
            </a:r>
            <a:r>
              <a:rPr lang="en-US" sz="2000" dirty="0" err="1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sallykrash</a:t>
            </a:r>
            <a:r>
              <a:rPr lang="en-US" sz="2000" dirty="0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/17/</a:t>
            </a:r>
            <a:r>
              <a:rPr lang="en-US" sz="2000" dirty="0">
                <a:solidFill>
                  <a:srgbClr val="0000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748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844" y="289754"/>
            <a:ext cx="10396882" cy="115196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Data Inventory &amp; Analysis</a:t>
            </a:r>
            <a:b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Data Working Group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39205" y="1807130"/>
            <a:ext cx="10394707" cy="362102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Qualitative data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Surveyed all 5 campuses: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10 essential journal titles for research &amp; teaching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5 essential journal titles for your subject area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Quantitative data – past 3 full calendar years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Citation analysis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Where are faculty publishing?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What journals are faculty citing?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Usage analysis </a:t>
            </a:r>
          </a:p>
          <a:p>
            <a:r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t>RedCAP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used for survey tool &amp; data analysis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360" y="227144"/>
            <a:ext cx="10396882" cy="1010728"/>
          </a:xfrm>
        </p:spPr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Data Diagram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35360" y="1237872"/>
            <a:ext cx="1087189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54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381" y="111513"/>
            <a:ext cx="10396882" cy="802887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Negotiations</a:t>
            </a:r>
            <a:b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Steering Committee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09556" y="512956"/>
            <a:ext cx="10394707" cy="537488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200"/>
              </a:spcBef>
            </a:pPr>
            <a:r>
              <a:rPr lang="en-US" b="1" i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we asked for and got</a:t>
            </a: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One title list for all 5 campuses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Previously we had 3 separate lists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Freedom &amp; Cell Press collections for all 5 campuses</a:t>
            </a: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E-Only for all titles/campuses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All print has been cancelled</a:t>
            </a: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One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Fee schedule for all 5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campuses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Previously we had 3 fee schedules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Consolidation of billing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Previously we were invoiced separately for different licensed content</a:t>
            </a:r>
          </a:p>
          <a:p>
            <a:pPr>
              <a:spcBef>
                <a:spcPts val="200"/>
              </a:spcBef>
            </a:pPr>
            <a:r>
              <a:rPr lang="en-US" b="1" i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we asked for and did not get</a:t>
            </a: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Allow annual cancellations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Must be an even swap-out</a:t>
            </a:r>
          </a:p>
          <a:p>
            <a:pPr lvl="1">
              <a:spcBef>
                <a:spcPts val="200"/>
              </a:spcBef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Annual price cap should be in-line with Library budget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capacities</a:t>
            </a:r>
          </a:p>
          <a:p>
            <a:pPr lvl="2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Final was 3% with an increase to 4.5% in year 5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Offsetting of Article Processing Charges (</a:t>
            </a: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APC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*)</a:t>
            </a:r>
          </a:p>
          <a:p>
            <a:pPr lvl="1">
              <a:spcBef>
                <a:spcPts val="200"/>
              </a:spcBef>
            </a:pP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Consideration for all Elsevier products that we purchase</a:t>
            </a:r>
          </a:p>
          <a:p>
            <a:pPr lvl="2">
              <a:spcBef>
                <a:spcPts val="200"/>
              </a:spcBef>
            </a:pP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Bepress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is too new to include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9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*Article Processing Charges</a:t>
            </a:r>
            <a:b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One Campus library analysis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faculty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published articles in Elsevier Open Access (OA)/Hybrid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journals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(Elsevier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paid Open Access) 2016</a:t>
            </a:r>
          </a:p>
          <a:p>
            <a:pPr lvl="0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Of 1698 total articles published in 2016, 303 are published by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Elsevier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Of those 303 articles, 137 are behind pay walls and 166 are openly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available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Of the 166 openly available articles, 46 are in full OA journals and 119 are in Hybrid/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FBOA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journals (1 is undetermined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Of those 119 openly available journals published in hybrid journals, our faculty paid a total of $430,675 dollars in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APCs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(Article Processing Charges in one year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70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0088" y="164285"/>
            <a:ext cx="10396882" cy="752707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Post-negotiations</a:t>
            </a:r>
            <a:b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Acquisitions Working Group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6155" y="693080"/>
            <a:ext cx="10754352" cy="513900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included one person from each campus library and one coordinator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Elsevier supplied a spreadsheet with one tab for each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Currently subscribed titles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Elsevier complete journal list (full pricing for 2018)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Journals we want to include in our 2018 license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Journals we want to remove from our 2018 license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Complete journal list for 2018 contract</a:t>
            </a:r>
          </a:p>
          <a:p>
            <a:r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t>Activities included</a:t>
            </a:r>
            <a:endParaRPr lang="en-US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Making sure priority titles were included In contract list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Making sure inclusions/deletions were listed on the appropriate tab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Deduped multiple subscriptions across Three title lists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Bringing the spend up to the contract amount 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Priority List –  $</a:t>
            </a: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2.6M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list price (single subscription)</a:t>
            </a:r>
          </a:p>
          <a:p>
            <a:pPr lvl="2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Licensed amount –  $</a:t>
            </a: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3.8M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(5 campuses)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Finalizing title list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Working with Elsevier to get access turned on</a:t>
            </a:r>
          </a:p>
          <a:p>
            <a:pPr lvl="1"/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0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7760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Cost Analysis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19130"/>
            <a:ext cx="10394707" cy="37554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Actual cost breakdown by campus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Amherst 37%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Boston 8%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Dartmouth 9%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Lowell 18%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Worcester/Medical 29%</a:t>
            </a:r>
          </a:p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Cost for priority title list $</a:t>
            </a:r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7.7M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if paid separately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Assuming we would not be able to negotiate a multi-campus deal with decreased spending</a:t>
            </a:r>
          </a:p>
          <a:p>
            <a:r>
              <a:rPr lang="en-US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Umass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System-wide savings is 50%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Plus, we are getting more content than what was included in the Priority Title List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62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259</TotalTime>
  <Words>739</Words>
  <Application>Microsoft Office PowerPoint</Application>
  <PresentationFormat>Widescreen</PresentationFormat>
  <Paragraphs>109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 Light</vt:lpstr>
      <vt:lpstr>Impact</vt:lpstr>
      <vt:lpstr>Main Event</vt:lpstr>
      <vt:lpstr>The Big“gest”  Deal Renewal</vt:lpstr>
      <vt:lpstr>Activities</vt:lpstr>
      <vt:lpstr>Renewal Process</vt:lpstr>
      <vt:lpstr>Data Inventory &amp; Analysis Data Working Group</vt:lpstr>
      <vt:lpstr>Data Diagram</vt:lpstr>
      <vt:lpstr>Negotiations Steering Committee</vt:lpstr>
      <vt:lpstr>*Article Processing Charges One Campus library analysis</vt:lpstr>
      <vt:lpstr>Post-negotiations Acquisitions Working Group</vt:lpstr>
      <vt:lpstr>Cost Analysis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Big“gest”  Deal Renewal</dc:title>
  <dc:creator>Thomas Paige Circulation Manager</dc:creator>
  <cp:lastModifiedBy>Sally Krash</cp:lastModifiedBy>
  <cp:revision>65</cp:revision>
  <dcterms:created xsi:type="dcterms:W3CDTF">2018-08-28T14:52:29Z</dcterms:created>
  <dcterms:modified xsi:type="dcterms:W3CDTF">2018-09-18T17:05:14Z</dcterms:modified>
</cp:coreProperties>
</file>