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0" r:id="rId4"/>
    <p:sldId id="285" r:id="rId5"/>
    <p:sldId id="281" r:id="rId6"/>
    <p:sldId id="284" r:id="rId7"/>
    <p:sldId id="282" r:id="rId8"/>
    <p:sldId id="283" r:id="rId9"/>
    <p:sldId id="258" r:id="rId10"/>
    <p:sldId id="263" r:id="rId11"/>
    <p:sldId id="264" r:id="rId12"/>
    <p:sldId id="261" r:id="rId13"/>
    <p:sldId id="286" r:id="rId14"/>
    <p:sldId id="287" r:id="rId15"/>
    <p:sldId id="26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086B43-0CD2-4BDC-8706-ED87A8AF8CB2}">
          <p14:sldIdLst>
            <p14:sldId id="256"/>
            <p14:sldId id="257"/>
            <p14:sldId id="280"/>
            <p14:sldId id="285"/>
            <p14:sldId id="281"/>
            <p14:sldId id="284"/>
            <p14:sldId id="282"/>
            <p14:sldId id="283"/>
            <p14:sldId id="258"/>
            <p14:sldId id="263"/>
            <p14:sldId id="264"/>
            <p14:sldId id="261"/>
            <p14:sldId id="286"/>
            <p14:sldId id="287"/>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76" d="100"/>
          <a:sy n="76" d="100"/>
        </p:scale>
        <p:origin x="653"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3/26/2018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3/26/2018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3/26/2018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3/26/2018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3/26/2018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acrl.ala.org/newroles/?page_id=255" TargetMode="External"/><Relationship Id="rId2" Type="http://schemas.openxmlformats.org/officeDocument/2006/relationships/hyperlink" Target="https://works.bepress.com/sallykrash/17/" TargetMode="External"/><Relationship Id="rId1" Type="http://schemas.openxmlformats.org/officeDocument/2006/relationships/slideLayout" Target="../slideLayouts/slideLayout2.xml"/><Relationship Id="rId6" Type="http://schemas.openxmlformats.org/officeDocument/2006/relationships/hyperlink" Target="http://fedorarepository.org/25-commitment" TargetMode="External"/><Relationship Id="rId5" Type="http://schemas.openxmlformats.org/officeDocument/2006/relationships/hyperlink" Target="https://www.liberquarterly.eu/articles/10.18352/lq.10170/" TargetMode="External"/><Relationship Id="rId4" Type="http://schemas.openxmlformats.org/officeDocument/2006/relationships/hyperlink" Target="https://www.slideshare.net/oclcr/the-facilitated-collection-collections-and-collecting-in-a-network-environment-55785234"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cholarlycommons.net/2017/12/10/cni2017/" TargetMode="External"/><Relationship Id="rId2" Type="http://schemas.openxmlformats.org/officeDocument/2006/relationships/hyperlink" Target="http://hdl.handle.net/1805/13774" TargetMode="External"/><Relationship Id="rId1" Type="http://schemas.openxmlformats.org/officeDocument/2006/relationships/slideLayout" Target="../slideLayouts/slideLayout2.xml"/><Relationship Id="rId6" Type="http://schemas.openxmlformats.org/officeDocument/2006/relationships/hyperlink" Target="http://publications.arl.org/u3htpt/" TargetMode="External"/><Relationship Id="rId5" Type="http://schemas.openxmlformats.org/officeDocument/2006/relationships/hyperlink" Target="http://www.sr.ithaka.org/publications/red-light-green-light-licensing/" TargetMode="External"/><Relationship Id="rId4" Type="http://schemas.openxmlformats.org/officeDocument/2006/relationships/hyperlink" Target="https://future-of-libraries.mit.ed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orks.bepress.com/sallykrash/1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895058"/>
          </a:xfrm>
        </p:spPr>
        <p:txBody>
          <a:bodyPr/>
          <a:lstStyle/>
          <a:p>
            <a:r>
              <a:rPr lang="en-US" dirty="0" smtClean="0"/>
              <a:t>New approaches to Collections Strategies</a:t>
            </a:r>
            <a:endParaRPr lang="en-US" dirty="0"/>
          </a:p>
        </p:txBody>
      </p:sp>
      <p:sp>
        <p:nvSpPr>
          <p:cNvPr id="4" name="Subtitle 2"/>
          <p:cNvSpPr txBox="1">
            <a:spLocks/>
          </p:cNvSpPr>
          <p:nvPr/>
        </p:nvSpPr>
        <p:spPr>
          <a:xfrm>
            <a:off x="702423" y="5313018"/>
            <a:ext cx="6831673" cy="1086237"/>
          </a:xfrm>
          <a:prstGeom prst="rect">
            <a:avLst/>
          </a:prstGeom>
        </p:spPr>
        <p:txBody>
          <a:bodyPr vert="horz" lIns="91440" tIns="45720" rIns="91440" bIns="45720" rtlCol="0">
            <a:norm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pPr algn="l"/>
            <a:r>
              <a:rPr lang="en-US" sz="1600" dirty="0"/>
              <a:t>Sally Krash</a:t>
            </a:r>
          </a:p>
          <a:p>
            <a:pPr algn="l"/>
            <a:r>
              <a:rPr lang="en-US" sz="1600" dirty="0"/>
              <a:t>Interim Associate Dean for Content &amp; Discovery</a:t>
            </a:r>
          </a:p>
          <a:p>
            <a:pPr algn="l"/>
            <a:r>
              <a:rPr lang="en-US" sz="1600" dirty="0" err="1" smtClean="0"/>
              <a:t>NETSL</a:t>
            </a:r>
            <a:r>
              <a:rPr lang="en-US" sz="1600" dirty="0" smtClean="0"/>
              <a:t> 2018 Annual Spring Conference</a:t>
            </a:r>
            <a:endParaRPr lang="en-US" sz="1600" dirty="0"/>
          </a:p>
        </p:txBody>
      </p:sp>
    </p:spTree>
    <p:extLst>
      <p:ext uri="{BB962C8B-B14F-4D97-AF65-F5344CB8AC3E}">
        <p14:creationId xmlns:p14="http://schemas.microsoft.com/office/powerpoint/2010/main" val="371991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Progress</a:t>
            </a:r>
            <a:endParaRPr lang="en-US" dirty="0"/>
          </a:p>
        </p:txBody>
      </p:sp>
      <p:sp>
        <p:nvSpPr>
          <p:cNvPr id="3" name="Content Placeholder 2"/>
          <p:cNvSpPr>
            <a:spLocks noGrp="1"/>
          </p:cNvSpPr>
          <p:nvPr>
            <p:ph idx="1"/>
          </p:nvPr>
        </p:nvSpPr>
        <p:spPr>
          <a:xfrm>
            <a:off x="1371600" y="1633654"/>
            <a:ext cx="9601200" cy="4233746"/>
          </a:xfrm>
        </p:spPr>
        <p:txBody>
          <a:bodyPr>
            <a:normAutofit/>
          </a:bodyPr>
          <a:lstStyle/>
          <a:p>
            <a:pPr lvl="0"/>
            <a:r>
              <a:rPr lang="en-US" dirty="0" smtClean="0"/>
              <a:t>Expanding </a:t>
            </a:r>
            <a:r>
              <a:rPr lang="en-US" dirty="0"/>
              <a:t>the use of Tableau for data informed collections assessment activities</a:t>
            </a:r>
          </a:p>
          <a:p>
            <a:pPr lvl="0"/>
            <a:r>
              <a:rPr lang="en-US" dirty="0" smtClean="0"/>
              <a:t>Using </a:t>
            </a:r>
            <a:r>
              <a:rPr lang="en-US" dirty="0"/>
              <a:t>acquisitions purchasing data in combination with Five College Libraries </a:t>
            </a:r>
            <a:r>
              <a:rPr lang="en-US" dirty="0" smtClean="0"/>
              <a:t>data to </a:t>
            </a:r>
            <a:r>
              <a:rPr lang="en-US" dirty="0"/>
              <a:t>conduct overlap analysis for collaborative spending projects to target areas that need more focus as well as areas that show changes in usage, allowing funds to be spent in more mindful ways</a:t>
            </a:r>
          </a:p>
          <a:p>
            <a:r>
              <a:rPr lang="en-US" dirty="0" smtClean="0"/>
              <a:t>Developing </a:t>
            </a:r>
            <a:r>
              <a:rPr lang="en-US" dirty="0"/>
              <a:t>a subscription review checklist that advances our evolving collections focus</a:t>
            </a:r>
          </a:p>
          <a:p>
            <a:pPr lvl="0"/>
            <a:r>
              <a:rPr lang="en-US" dirty="0" smtClean="0"/>
              <a:t>Building </a:t>
            </a:r>
            <a:r>
              <a:rPr lang="en-US" dirty="0"/>
              <a:t>systematic alerts to provide enough advance notice to conduct large-scale </a:t>
            </a:r>
            <a:r>
              <a:rPr lang="en-US" dirty="0" smtClean="0"/>
              <a:t>reviews</a:t>
            </a:r>
            <a:endParaRPr lang="en-US" dirty="0"/>
          </a:p>
          <a:p>
            <a:pPr lvl="0"/>
            <a:r>
              <a:rPr lang="en-US" dirty="0" smtClean="0"/>
              <a:t>Implementing </a:t>
            </a:r>
            <a:r>
              <a:rPr lang="en-US" dirty="0"/>
              <a:t>a tri-annual database review process in order to free up funding for new continuing resources</a:t>
            </a:r>
          </a:p>
          <a:p>
            <a:pPr marL="0" indent="0">
              <a:buNone/>
            </a:pPr>
            <a:endParaRPr lang="en-US" dirty="0"/>
          </a:p>
        </p:txBody>
      </p:sp>
    </p:spTree>
    <p:extLst>
      <p:ext uri="{BB962C8B-B14F-4D97-AF65-F5344CB8AC3E}">
        <p14:creationId xmlns:p14="http://schemas.microsoft.com/office/powerpoint/2010/main" val="223470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Yet to be accomplished</a:t>
            </a:r>
            <a:endParaRPr lang="en-US" dirty="0"/>
          </a:p>
        </p:txBody>
      </p:sp>
      <p:sp>
        <p:nvSpPr>
          <p:cNvPr id="3" name="Content Placeholder 2"/>
          <p:cNvSpPr>
            <a:spLocks noGrp="1"/>
          </p:cNvSpPr>
          <p:nvPr>
            <p:ph idx="1"/>
          </p:nvPr>
        </p:nvSpPr>
        <p:spPr>
          <a:xfrm>
            <a:off x="1371600" y="1538868"/>
            <a:ext cx="9601200" cy="4328532"/>
          </a:xfrm>
        </p:spPr>
        <p:txBody>
          <a:bodyPr>
            <a:normAutofit/>
          </a:bodyPr>
          <a:lstStyle/>
          <a:p>
            <a:pPr lvl="0"/>
            <a:r>
              <a:rPr lang="en-US" dirty="0"/>
              <a:t>Hire a Collections Analysis Librarian and a Data Analyst for a re-imagined Assessment Unit that will expand assessment activities across the Libraries, including a focus on usability testing of resources, services and spaces</a:t>
            </a:r>
          </a:p>
          <a:p>
            <a:pPr lvl="0"/>
            <a:r>
              <a:rPr lang="en-US" dirty="0"/>
              <a:t>Explore partnership opportunities between the Assessment Unit and university-wide assessment activities</a:t>
            </a:r>
          </a:p>
          <a:p>
            <a:pPr lvl="0"/>
            <a:r>
              <a:rPr lang="en-US" dirty="0"/>
              <a:t>Provide regular training and information sessions about data assessment and analysis activities</a:t>
            </a:r>
          </a:p>
          <a:p>
            <a:pPr lvl="0"/>
            <a:r>
              <a:rPr lang="en-US" dirty="0"/>
              <a:t>Use data in new ways, combining relevant data points to inform collection development activities in areas of more active student and faculty inquiry</a:t>
            </a:r>
          </a:p>
          <a:p>
            <a:pPr lvl="0"/>
            <a:r>
              <a:rPr lang="en-US" dirty="0"/>
              <a:t>Use data to develop a deeper understanding of the users and uses of collections</a:t>
            </a:r>
          </a:p>
          <a:p>
            <a:r>
              <a:rPr lang="en-US" dirty="0"/>
              <a:t>Tie </a:t>
            </a:r>
            <a:r>
              <a:rPr lang="en-US" dirty="0" err="1"/>
              <a:t>ScholarWorks</a:t>
            </a:r>
            <a:r>
              <a:rPr lang="en-US" dirty="0"/>
              <a:t> (institutional repository/IR), OA and e-reserves data into collection assessment activities</a:t>
            </a:r>
          </a:p>
        </p:txBody>
      </p:sp>
    </p:spTree>
    <p:extLst>
      <p:ext uri="{BB962C8B-B14F-4D97-AF65-F5344CB8AC3E}">
        <p14:creationId xmlns:p14="http://schemas.microsoft.com/office/powerpoint/2010/main" val="1271442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Forward</a:t>
            </a:r>
          </a:p>
        </p:txBody>
      </p:sp>
      <p:sp>
        <p:nvSpPr>
          <p:cNvPr id="3" name="Content Placeholder 2"/>
          <p:cNvSpPr>
            <a:spLocks noGrp="1"/>
          </p:cNvSpPr>
          <p:nvPr>
            <p:ph idx="1"/>
          </p:nvPr>
        </p:nvSpPr>
        <p:spPr>
          <a:xfrm>
            <a:off x="1371600" y="1460809"/>
            <a:ext cx="9601200" cy="5096107"/>
          </a:xfrm>
        </p:spPr>
        <p:txBody>
          <a:bodyPr>
            <a:normAutofit fontScale="92500" lnSpcReduction="10000"/>
          </a:bodyPr>
          <a:lstStyle/>
          <a:p>
            <a:pPr marL="0" indent="0">
              <a:buNone/>
            </a:pPr>
            <a:r>
              <a:rPr lang="en-US" dirty="0"/>
              <a:t>In order for the Libraries Collections Strategies to advance and be a leader in innovation, our priorities are </a:t>
            </a:r>
          </a:p>
          <a:p>
            <a:pPr lvl="0"/>
            <a:r>
              <a:rPr lang="en-US" dirty="0"/>
              <a:t>Position the collections budget to be more strategic, moving away from license deals that are hindering our ability to meet the broad needs of our community</a:t>
            </a:r>
          </a:p>
          <a:p>
            <a:pPr lvl="0"/>
            <a:r>
              <a:rPr lang="en-US" dirty="0"/>
              <a:t>Develop a framework for moving the collections budget to a more sustainable model that includes</a:t>
            </a:r>
          </a:p>
          <a:p>
            <a:pPr lvl="1"/>
            <a:r>
              <a:rPr lang="en-US" dirty="0" smtClean="0"/>
              <a:t>Establish </a:t>
            </a:r>
            <a:r>
              <a:rPr lang="en-US" dirty="0"/>
              <a:t>licensing practices that support the Libraries’ mission</a:t>
            </a:r>
          </a:p>
          <a:p>
            <a:pPr lvl="1"/>
            <a:r>
              <a:rPr lang="en-US" dirty="0" smtClean="0"/>
              <a:t>Negotiate </a:t>
            </a:r>
            <a:r>
              <a:rPr lang="en-US" dirty="0"/>
              <a:t>sustainable licensing including sustainable pricing models</a:t>
            </a:r>
          </a:p>
          <a:p>
            <a:pPr lvl="1"/>
            <a:r>
              <a:rPr lang="en-US" dirty="0" smtClean="0"/>
              <a:t>Use </a:t>
            </a:r>
            <a:r>
              <a:rPr lang="en-US" dirty="0"/>
              <a:t>data in innovative ways to inform collections decisions </a:t>
            </a:r>
          </a:p>
          <a:p>
            <a:pPr lvl="1"/>
            <a:r>
              <a:rPr lang="en-US" dirty="0" smtClean="0"/>
              <a:t>De-bundle </a:t>
            </a:r>
            <a:r>
              <a:rPr lang="en-US" dirty="0"/>
              <a:t>e-journal packages when the data shows that it makes more sense to do </a:t>
            </a:r>
            <a:r>
              <a:rPr lang="en-US" dirty="0" smtClean="0"/>
              <a:t>so (example: </a:t>
            </a:r>
            <a:r>
              <a:rPr lang="en-US" dirty="0" err="1" smtClean="0"/>
              <a:t>RSC</a:t>
            </a:r>
            <a:r>
              <a:rPr lang="en-US" dirty="0" smtClean="0"/>
              <a:t>/2017)</a:t>
            </a:r>
            <a:endParaRPr lang="en-US" dirty="0"/>
          </a:p>
          <a:p>
            <a:pPr lvl="0"/>
            <a:r>
              <a:rPr lang="en-US" dirty="0"/>
              <a:t>Determine a viable way to convert some of the collections budget from licensed publisher resources to support digitization of distinctive collections</a:t>
            </a:r>
          </a:p>
          <a:p>
            <a:pPr lvl="0"/>
            <a:r>
              <a:rPr lang="en-US" dirty="0"/>
              <a:t>Support OA and </a:t>
            </a:r>
            <a:r>
              <a:rPr lang="en-US" dirty="0" err="1"/>
              <a:t>OER</a:t>
            </a:r>
            <a:r>
              <a:rPr lang="en-US" dirty="0"/>
              <a:t> scholarly ventures</a:t>
            </a:r>
          </a:p>
          <a:p>
            <a:pPr lvl="0"/>
            <a:r>
              <a:rPr lang="en-US" dirty="0"/>
              <a:t>Share and collaborate with colleagues who are undertaking similar initiatives</a:t>
            </a:r>
            <a:r>
              <a:rPr lang="en-US" dirty="0" smtClean="0"/>
              <a:t>.</a:t>
            </a:r>
            <a:endParaRPr lang="en-US" dirty="0"/>
          </a:p>
        </p:txBody>
      </p:sp>
    </p:spTree>
    <p:extLst>
      <p:ext uri="{BB962C8B-B14F-4D97-AF65-F5344CB8AC3E}">
        <p14:creationId xmlns:p14="http://schemas.microsoft.com/office/powerpoint/2010/main" val="2765197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371600" y="1405054"/>
            <a:ext cx="9601200" cy="5168590"/>
          </a:xfrm>
        </p:spPr>
        <p:txBody>
          <a:bodyPr>
            <a:normAutofit/>
          </a:bodyPr>
          <a:lstStyle/>
          <a:p>
            <a:r>
              <a:rPr lang="en-US" dirty="0" err="1"/>
              <a:t>Adamick</a:t>
            </a:r>
            <a:r>
              <a:rPr lang="en-US" dirty="0"/>
              <a:t>, J. et al. 2017, Collection Analysis &amp; Assessment Guidelines. Available at </a:t>
            </a:r>
            <a:r>
              <a:rPr lang="en-US" u="sng" dirty="0">
                <a:hlinkClick r:id="rId2"/>
              </a:rPr>
              <a:t>https://</a:t>
            </a:r>
            <a:r>
              <a:rPr lang="en-US" u="sng" dirty="0" err="1">
                <a:hlinkClick r:id="rId2"/>
              </a:rPr>
              <a:t>works.bepress.com</a:t>
            </a:r>
            <a:r>
              <a:rPr lang="en-US" u="sng" dirty="0">
                <a:hlinkClick r:id="rId2"/>
              </a:rPr>
              <a:t>/</a:t>
            </a:r>
            <a:r>
              <a:rPr lang="en-US" u="sng" dirty="0" err="1">
                <a:hlinkClick r:id="rId2"/>
              </a:rPr>
              <a:t>sallykrash</a:t>
            </a:r>
            <a:r>
              <a:rPr lang="en-US" u="sng" dirty="0">
                <a:hlinkClick r:id="rId2"/>
              </a:rPr>
              <a:t>/17/</a:t>
            </a:r>
            <a:r>
              <a:rPr lang="en-US" dirty="0"/>
              <a:t> </a:t>
            </a:r>
          </a:p>
          <a:p>
            <a:r>
              <a:rPr lang="en-US" dirty="0" smtClean="0"/>
              <a:t>Bell</a:t>
            </a:r>
            <a:r>
              <a:rPr lang="en-US" dirty="0"/>
              <a:t>, S., L. Dempsey, and B. </a:t>
            </a:r>
            <a:r>
              <a:rPr lang="en-US" dirty="0" err="1"/>
              <a:t>Fister</a:t>
            </a:r>
            <a:r>
              <a:rPr lang="en-US" dirty="0"/>
              <a:t>, 2015, A New Information Management Landscape: From Outside-in to Inside-out. </a:t>
            </a:r>
            <a:r>
              <a:rPr lang="en-US" i="1" dirty="0"/>
              <a:t>New Roles for the Road Ahead (</a:t>
            </a:r>
            <a:r>
              <a:rPr lang="en-US" i="1" dirty="0" err="1"/>
              <a:t>ACRL</a:t>
            </a:r>
            <a:r>
              <a:rPr lang="en-US" i="1" dirty="0"/>
              <a:t>)</a:t>
            </a:r>
            <a:r>
              <a:rPr lang="en-US" dirty="0"/>
              <a:t>. Available at</a:t>
            </a:r>
            <a:r>
              <a:rPr lang="en-US" i="1" dirty="0"/>
              <a:t> </a:t>
            </a:r>
            <a:r>
              <a:rPr lang="en-US" u="sng" dirty="0">
                <a:hlinkClick r:id="rId3"/>
              </a:rPr>
              <a:t>http://</a:t>
            </a:r>
            <a:r>
              <a:rPr lang="en-US" u="sng" dirty="0" err="1">
                <a:hlinkClick r:id="rId3"/>
              </a:rPr>
              <a:t>acrl.ala.org</a:t>
            </a:r>
            <a:r>
              <a:rPr lang="en-US" u="sng" dirty="0">
                <a:hlinkClick r:id="rId3"/>
              </a:rPr>
              <a:t>/</a:t>
            </a:r>
            <a:r>
              <a:rPr lang="en-US" u="sng" dirty="0" err="1">
                <a:hlinkClick r:id="rId3"/>
              </a:rPr>
              <a:t>newroles</a:t>
            </a:r>
            <a:r>
              <a:rPr lang="en-US" u="sng" dirty="0">
                <a:hlinkClick r:id="rId3"/>
              </a:rPr>
              <a:t>/?</a:t>
            </a:r>
            <a:r>
              <a:rPr lang="en-US" u="sng" dirty="0" err="1">
                <a:hlinkClick r:id="rId3"/>
              </a:rPr>
              <a:t>page_id</a:t>
            </a:r>
            <a:r>
              <a:rPr lang="en-US" u="sng" dirty="0">
                <a:hlinkClick r:id="rId3"/>
              </a:rPr>
              <a:t>=255</a:t>
            </a:r>
            <a:r>
              <a:rPr lang="en-US" dirty="0"/>
              <a:t>  </a:t>
            </a:r>
          </a:p>
          <a:p>
            <a:r>
              <a:rPr lang="en-US" dirty="0" smtClean="0"/>
              <a:t>Dempsey</a:t>
            </a:r>
            <a:r>
              <a:rPr lang="en-US" dirty="0"/>
              <a:t>, L. 2015, The Facilitated Collection: Collections and Collecting in a Networked Environment</a:t>
            </a:r>
            <a:r>
              <a:rPr lang="en-US" dirty="0" smtClean="0"/>
              <a:t>. Presented </a:t>
            </a:r>
            <a:r>
              <a:rPr lang="en-US" dirty="0"/>
              <a:t>12/1/2015 at the Libraries Australia Forum, Melbourne. Available at </a:t>
            </a:r>
            <a:r>
              <a:rPr lang="en-US" u="sng" dirty="0">
                <a:hlinkClick r:id="rId4"/>
              </a:rPr>
              <a:t>https://</a:t>
            </a:r>
            <a:r>
              <a:rPr lang="en-US" u="sng" dirty="0" err="1">
                <a:hlinkClick r:id="rId4"/>
              </a:rPr>
              <a:t>www.slideshare.net</a:t>
            </a:r>
            <a:r>
              <a:rPr lang="en-US" u="sng" dirty="0">
                <a:hlinkClick r:id="rId4"/>
              </a:rPr>
              <a:t>/</a:t>
            </a:r>
            <a:r>
              <a:rPr lang="en-US" u="sng" dirty="0" err="1">
                <a:hlinkClick r:id="rId4"/>
              </a:rPr>
              <a:t>oclcr</a:t>
            </a:r>
            <a:r>
              <a:rPr lang="en-US" u="sng" dirty="0">
                <a:hlinkClick r:id="rId4"/>
              </a:rPr>
              <a:t>/the-facilitated-collection-collections-and-collecting-in-a-network-environment-55785234</a:t>
            </a:r>
            <a:r>
              <a:rPr lang="en-US" dirty="0"/>
              <a:t> </a:t>
            </a:r>
          </a:p>
          <a:p>
            <a:r>
              <a:rPr lang="en-US" dirty="0" smtClean="0"/>
              <a:t>Dempsey</a:t>
            </a:r>
            <a:r>
              <a:rPr lang="en-US" dirty="0"/>
              <a:t>, L. 2016, The Library in the Life of the User: Two Collection Directions. Available at </a:t>
            </a:r>
            <a:r>
              <a:rPr lang="en-US" u="sng" dirty="0">
                <a:hlinkClick r:id="rId5"/>
              </a:rPr>
              <a:t>https://</a:t>
            </a:r>
            <a:r>
              <a:rPr lang="en-US" u="sng" dirty="0" err="1">
                <a:hlinkClick r:id="rId5"/>
              </a:rPr>
              <a:t>www.liberquarterly.eu</a:t>
            </a:r>
            <a:r>
              <a:rPr lang="en-US" u="sng" dirty="0">
                <a:hlinkClick r:id="rId5"/>
              </a:rPr>
              <a:t>/articles/10.18352/</a:t>
            </a:r>
            <a:r>
              <a:rPr lang="en-US" u="sng" dirty="0" err="1">
                <a:hlinkClick r:id="rId5"/>
              </a:rPr>
              <a:t>lq.10170</a:t>
            </a:r>
            <a:r>
              <a:rPr lang="en-US" u="sng" dirty="0">
                <a:hlinkClick r:id="rId5"/>
              </a:rPr>
              <a:t>/</a:t>
            </a:r>
            <a:endParaRPr lang="en-US" dirty="0"/>
          </a:p>
          <a:p>
            <a:r>
              <a:rPr lang="en-US" dirty="0" smtClean="0"/>
              <a:t>Lewis</a:t>
            </a:r>
            <a:r>
              <a:rPr lang="en-US" dirty="0"/>
              <a:t>, D. 2017, The 2.5% Commitment. Available at </a:t>
            </a:r>
            <a:r>
              <a:rPr lang="en-US" u="sng" dirty="0">
                <a:hlinkClick r:id="rId6"/>
              </a:rPr>
              <a:t>http://</a:t>
            </a:r>
            <a:r>
              <a:rPr lang="en-US" u="sng" dirty="0" err="1">
                <a:hlinkClick r:id="rId6"/>
              </a:rPr>
              <a:t>fedorarepository.org</a:t>
            </a:r>
            <a:r>
              <a:rPr lang="en-US" u="sng" dirty="0">
                <a:hlinkClick r:id="rId6"/>
              </a:rPr>
              <a:t>/25-commitment</a:t>
            </a:r>
            <a:endParaRPr lang="en-US" dirty="0"/>
          </a:p>
        </p:txBody>
      </p:sp>
    </p:spTree>
    <p:extLst>
      <p:ext uri="{BB962C8B-B14F-4D97-AF65-F5344CB8AC3E}">
        <p14:creationId xmlns:p14="http://schemas.microsoft.com/office/powerpoint/2010/main" val="4293294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a:t>
            </a:r>
            <a:endParaRPr lang="en-US" dirty="0"/>
          </a:p>
        </p:txBody>
      </p:sp>
      <p:sp>
        <p:nvSpPr>
          <p:cNvPr id="3" name="Content Placeholder 2"/>
          <p:cNvSpPr>
            <a:spLocks noGrp="1"/>
          </p:cNvSpPr>
          <p:nvPr>
            <p:ph idx="1"/>
          </p:nvPr>
        </p:nvSpPr>
        <p:spPr>
          <a:xfrm>
            <a:off x="1371600" y="1672683"/>
            <a:ext cx="9601200" cy="4194717"/>
          </a:xfrm>
        </p:spPr>
        <p:txBody>
          <a:bodyPr>
            <a:normAutofit/>
          </a:bodyPr>
          <a:lstStyle/>
          <a:p>
            <a:r>
              <a:rPr lang="en-US" dirty="0"/>
              <a:t>Lewis, D. 2017, Thinking Differently About the Money: A First Step Toward the Open Scholarly Commons. Available at </a:t>
            </a:r>
            <a:r>
              <a:rPr lang="en-US" u="sng" dirty="0">
                <a:hlinkClick r:id="rId2"/>
              </a:rPr>
              <a:t>http://</a:t>
            </a:r>
            <a:r>
              <a:rPr lang="en-US" u="sng" dirty="0" err="1">
                <a:hlinkClick r:id="rId2"/>
              </a:rPr>
              <a:t>hdl.handle.net</a:t>
            </a:r>
            <a:r>
              <a:rPr lang="en-US" u="sng" dirty="0">
                <a:hlinkClick r:id="rId2"/>
              </a:rPr>
              <a:t>/1805/13774</a:t>
            </a:r>
            <a:endParaRPr lang="en-US" dirty="0"/>
          </a:p>
          <a:p>
            <a:r>
              <a:rPr lang="en-US" u="sng" dirty="0" smtClean="0"/>
              <a:t>Lewis</a:t>
            </a:r>
            <a:r>
              <a:rPr lang="en-US" u="sng" dirty="0"/>
              <a:t>, D and Roy, M. 2017, Towards a Scholarly Commons. Presented 12/11/2017 at </a:t>
            </a:r>
            <a:r>
              <a:rPr lang="en-US" u="sng" dirty="0" err="1"/>
              <a:t>CNI</a:t>
            </a:r>
            <a:r>
              <a:rPr lang="en-US" u="sng" dirty="0"/>
              <a:t>, Washington D.C. Available at </a:t>
            </a:r>
            <a:r>
              <a:rPr lang="en-US" u="sng" dirty="0" smtClean="0">
                <a:hlinkClick r:id="rId3"/>
              </a:rPr>
              <a:t>https</a:t>
            </a:r>
            <a:r>
              <a:rPr lang="en-US" u="sng" dirty="0">
                <a:hlinkClick r:id="rId3"/>
              </a:rPr>
              <a:t>://</a:t>
            </a:r>
            <a:r>
              <a:rPr lang="en-US" u="sng" dirty="0" err="1">
                <a:hlinkClick r:id="rId3"/>
              </a:rPr>
              <a:t>scholarlycommons.net</a:t>
            </a:r>
            <a:r>
              <a:rPr lang="en-US" u="sng" dirty="0">
                <a:hlinkClick r:id="rId3"/>
              </a:rPr>
              <a:t>/2017/12/10/</a:t>
            </a:r>
            <a:r>
              <a:rPr lang="en-US" u="sng" dirty="0" err="1">
                <a:hlinkClick r:id="rId3"/>
              </a:rPr>
              <a:t>cni2017</a:t>
            </a:r>
            <a:r>
              <a:rPr lang="en-US" u="sng" dirty="0">
                <a:hlinkClick r:id="rId3"/>
              </a:rPr>
              <a:t>/</a:t>
            </a:r>
            <a:r>
              <a:rPr lang="en-US" u="sng" dirty="0"/>
              <a:t> </a:t>
            </a:r>
            <a:endParaRPr lang="en-US" dirty="0"/>
          </a:p>
          <a:p>
            <a:r>
              <a:rPr lang="en-US" u="sng" dirty="0" smtClean="0"/>
              <a:t>MIT </a:t>
            </a:r>
            <a:r>
              <a:rPr lang="en-US" u="sng" dirty="0"/>
              <a:t>Libraries. 2017, The Future of Libraries. Available at </a:t>
            </a:r>
            <a:r>
              <a:rPr lang="en-US" u="sng" dirty="0">
                <a:hlinkClick r:id="rId4"/>
              </a:rPr>
              <a:t>https://future-of-</a:t>
            </a:r>
            <a:r>
              <a:rPr lang="en-US" u="sng" dirty="0" err="1">
                <a:hlinkClick r:id="rId4"/>
              </a:rPr>
              <a:t>libraries.mit.edu</a:t>
            </a:r>
            <a:r>
              <a:rPr lang="en-US" u="sng" dirty="0">
                <a:hlinkClick r:id="rId4"/>
              </a:rPr>
              <a:t>/</a:t>
            </a:r>
            <a:endParaRPr lang="en-US" dirty="0"/>
          </a:p>
          <a:p>
            <a:r>
              <a:rPr lang="en-US" u="sng" dirty="0" err="1" smtClean="0"/>
              <a:t>Schonfeld</a:t>
            </a:r>
            <a:r>
              <a:rPr lang="en-US" u="sng" dirty="0"/>
              <a:t>, </a:t>
            </a:r>
            <a:r>
              <a:rPr lang="en-US" u="sng" dirty="0" err="1"/>
              <a:t>R.C</a:t>
            </a:r>
            <a:r>
              <a:rPr lang="en-US" u="sng" dirty="0"/>
              <a:t>. 2017, Red Light, Green Light: Aligning the Library to Support Licensing. Available at </a:t>
            </a:r>
            <a:r>
              <a:rPr lang="en-US" u="sng" dirty="0">
                <a:hlinkClick r:id="rId5"/>
              </a:rPr>
              <a:t>http://</a:t>
            </a:r>
            <a:r>
              <a:rPr lang="en-US" u="sng" dirty="0" err="1">
                <a:hlinkClick r:id="rId5"/>
              </a:rPr>
              <a:t>www.sr.ithaka.org</a:t>
            </a:r>
            <a:r>
              <a:rPr lang="en-US" u="sng" dirty="0">
                <a:hlinkClick r:id="rId5"/>
              </a:rPr>
              <a:t>/publications/red-light-green-light-licensing/</a:t>
            </a:r>
            <a:r>
              <a:rPr lang="en-US" u="sng" dirty="0"/>
              <a:t> </a:t>
            </a:r>
            <a:endParaRPr lang="en-US" dirty="0"/>
          </a:p>
          <a:p>
            <a:r>
              <a:rPr lang="en-US" dirty="0"/>
              <a:t> </a:t>
            </a:r>
            <a:r>
              <a:rPr lang="en-US" u="sng" dirty="0" smtClean="0"/>
              <a:t>Sommers</a:t>
            </a:r>
            <a:r>
              <a:rPr lang="en-US" u="sng" dirty="0"/>
              <a:t>, H. </a:t>
            </a:r>
            <a:r>
              <a:rPr lang="en-US" dirty="0"/>
              <a:t>2017, This is a Story About a Collections Budget. </a:t>
            </a:r>
            <a:r>
              <a:rPr lang="en-US" i="1" dirty="0"/>
              <a:t>Research Library Issues 292. </a:t>
            </a:r>
            <a:r>
              <a:rPr lang="en-US" dirty="0"/>
              <a:t>Available at </a:t>
            </a:r>
            <a:r>
              <a:rPr lang="en-US" u="sng" dirty="0">
                <a:hlinkClick r:id="rId6"/>
              </a:rPr>
              <a:t>http://</a:t>
            </a:r>
            <a:r>
              <a:rPr lang="en-US" u="sng" dirty="0" err="1">
                <a:hlinkClick r:id="rId6"/>
              </a:rPr>
              <a:t>publications.arl.org</a:t>
            </a:r>
            <a:r>
              <a:rPr lang="en-US" u="sng" dirty="0">
                <a:hlinkClick r:id="rId6"/>
              </a:rPr>
              <a:t>/</a:t>
            </a:r>
            <a:r>
              <a:rPr lang="en-US" u="sng" dirty="0" err="1">
                <a:hlinkClick r:id="rId6"/>
              </a:rPr>
              <a:t>u3htpt</a:t>
            </a:r>
            <a:r>
              <a:rPr lang="en-US" u="sng" dirty="0">
                <a:hlinkClick r:id="rId6"/>
              </a:rPr>
              <a:t>/</a:t>
            </a:r>
            <a:r>
              <a:rPr lang="en-US" dirty="0"/>
              <a:t> </a:t>
            </a:r>
          </a:p>
        </p:txBody>
      </p:sp>
    </p:spTree>
    <p:extLst>
      <p:ext uri="{BB962C8B-B14F-4D97-AF65-F5344CB8AC3E}">
        <p14:creationId xmlns:p14="http://schemas.microsoft.com/office/powerpoint/2010/main" val="3240955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or Comments?</a:t>
            </a:r>
          </a:p>
        </p:txBody>
      </p:sp>
      <p:sp>
        <p:nvSpPr>
          <p:cNvPr id="3" name="Content Placeholder 2"/>
          <p:cNvSpPr>
            <a:spLocks noGrp="1"/>
          </p:cNvSpPr>
          <p:nvPr>
            <p:ph sz="half" idx="1"/>
          </p:nvPr>
        </p:nvSpPr>
        <p:spPr>
          <a:xfrm>
            <a:off x="3852250" y="2086823"/>
            <a:ext cx="4447786" cy="3581401"/>
          </a:xfrm>
        </p:spPr>
        <p:txBody>
          <a:bodyPr/>
          <a:lstStyle/>
          <a:p>
            <a:pPr marL="0" indent="0" algn="ctr">
              <a:buNone/>
            </a:pPr>
            <a:r>
              <a:rPr lang="en-US" dirty="0"/>
              <a:t>Sally Krash</a:t>
            </a:r>
          </a:p>
          <a:p>
            <a:pPr marL="0" indent="0" algn="ctr">
              <a:buNone/>
            </a:pPr>
            <a:r>
              <a:rPr lang="en-US" dirty="0" smtClean="0"/>
              <a:t>UMass </a:t>
            </a:r>
            <a:r>
              <a:rPr lang="en-US" dirty="0"/>
              <a:t>Amherst Libraries</a:t>
            </a:r>
          </a:p>
          <a:p>
            <a:pPr marL="0" indent="0" algn="ctr">
              <a:buNone/>
            </a:pPr>
            <a:r>
              <a:rPr lang="en-US" dirty="0" err="1" smtClean="0"/>
              <a:t>krash@umass.edu</a:t>
            </a:r>
            <a:endParaRPr lang="en-US" dirty="0"/>
          </a:p>
        </p:txBody>
      </p:sp>
    </p:spTree>
    <p:extLst>
      <p:ext uri="{BB962C8B-B14F-4D97-AF65-F5344CB8AC3E}">
        <p14:creationId xmlns:p14="http://schemas.microsoft.com/office/powerpoint/2010/main" val="221282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Talking Points</a:t>
            </a:r>
          </a:p>
        </p:txBody>
      </p:sp>
      <p:sp>
        <p:nvSpPr>
          <p:cNvPr id="3" name="Content Placeholder 2"/>
          <p:cNvSpPr>
            <a:spLocks noGrp="1"/>
          </p:cNvSpPr>
          <p:nvPr>
            <p:ph idx="1"/>
          </p:nvPr>
        </p:nvSpPr>
        <p:spPr/>
        <p:txBody>
          <a:bodyPr/>
          <a:lstStyle/>
          <a:p>
            <a:r>
              <a:rPr lang="en-US" dirty="0" smtClean="0"/>
              <a:t>Current Environment</a:t>
            </a:r>
          </a:p>
          <a:p>
            <a:r>
              <a:rPr lang="en-US" dirty="0" smtClean="0"/>
              <a:t>Changing Collections </a:t>
            </a:r>
            <a:r>
              <a:rPr lang="en-US" dirty="0" smtClean="0"/>
              <a:t>Focus</a:t>
            </a:r>
          </a:p>
          <a:p>
            <a:r>
              <a:rPr lang="en-US" dirty="0"/>
              <a:t>Recent Developments</a:t>
            </a:r>
          </a:p>
          <a:p>
            <a:r>
              <a:rPr lang="en-US" dirty="0" smtClean="0"/>
              <a:t>Collections </a:t>
            </a:r>
            <a:r>
              <a:rPr lang="en-US" dirty="0" smtClean="0"/>
              <a:t>Budget Drivers</a:t>
            </a:r>
          </a:p>
          <a:p>
            <a:r>
              <a:rPr lang="en-US" dirty="0" smtClean="0"/>
              <a:t>Collections </a:t>
            </a:r>
            <a:r>
              <a:rPr lang="en-US" dirty="0" smtClean="0"/>
              <a:t>Data</a:t>
            </a:r>
          </a:p>
          <a:p>
            <a:r>
              <a:rPr lang="en-US" dirty="0" smtClean="0"/>
              <a:t>Moving Forward</a:t>
            </a:r>
            <a:endParaRPr lang="en-US" dirty="0"/>
          </a:p>
        </p:txBody>
      </p:sp>
    </p:spTree>
    <p:extLst>
      <p:ext uri="{BB962C8B-B14F-4D97-AF65-F5344CB8AC3E}">
        <p14:creationId xmlns:p14="http://schemas.microsoft.com/office/powerpoint/2010/main" val="1805026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Environment</a:t>
            </a:r>
            <a:endParaRPr lang="en-US" dirty="0"/>
          </a:p>
        </p:txBody>
      </p:sp>
      <p:sp>
        <p:nvSpPr>
          <p:cNvPr id="3" name="Content Placeholder 2"/>
          <p:cNvSpPr>
            <a:spLocks noGrp="1"/>
          </p:cNvSpPr>
          <p:nvPr>
            <p:ph idx="1"/>
          </p:nvPr>
        </p:nvSpPr>
        <p:spPr>
          <a:xfrm>
            <a:off x="1371600" y="1761893"/>
            <a:ext cx="9601200" cy="4105507"/>
          </a:xfrm>
        </p:spPr>
        <p:txBody>
          <a:bodyPr/>
          <a:lstStyle/>
          <a:p>
            <a:r>
              <a:rPr lang="en-US" dirty="0"/>
              <a:t>Like many academic research libraries, the </a:t>
            </a:r>
            <a:r>
              <a:rPr lang="en-US" dirty="0" smtClean="0"/>
              <a:t>UMass </a:t>
            </a:r>
            <a:r>
              <a:rPr lang="en-US" dirty="0"/>
              <a:t>Amherst Libraries have been migrating from print to digital resources over the past twenty years</a:t>
            </a:r>
            <a:r>
              <a:rPr lang="en-US" dirty="0" smtClean="0"/>
              <a:t>.</a:t>
            </a:r>
          </a:p>
          <a:p>
            <a:r>
              <a:rPr lang="en-US" dirty="0" smtClean="0"/>
              <a:t>During </a:t>
            </a:r>
            <a:r>
              <a:rPr lang="en-US" dirty="0"/>
              <a:t>this time, we began strategically expanding our collections through moving into collaborative publisher-specific license packages that at first were a great </a:t>
            </a:r>
            <a:r>
              <a:rPr lang="en-US" dirty="0" smtClean="0"/>
              <a:t>value </a:t>
            </a:r>
          </a:p>
          <a:p>
            <a:r>
              <a:rPr lang="en-US" dirty="0" smtClean="0"/>
              <a:t>However</a:t>
            </a:r>
            <a:r>
              <a:rPr lang="en-US" dirty="0"/>
              <a:t>, over time, we found that licensing became less strategic and more reactive as we were locked into agreements that had annual increases above and beyond what the libraries could </a:t>
            </a:r>
            <a:r>
              <a:rPr lang="en-US" dirty="0" smtClean="0"/>
              <a:t>afford </a:t>
            </a:r>
          </a:p>
          <a:p>
            <a:r>
              <a:rPr lang="en-US" dirty="0" smtClean="0"/>
              <a:t>Also</a:t>
            </a:r>
            <a:r>
              <a:rPr lang="en-US" dirty="0"/>
              <a:t>, during this time, the </a:t>
            </a:r>
            <a:r>
              <a:rPr lang="en-US" dirty="0" smtClean="0"/>
              <a:t>Libraries </a:t>
            </a:r>
            <a:r>
              <a:rPr lang="en-US" dirty="0"/>
              <a:t>positioned themselves to create and acquire distinctive digital </a:t>
            </a:r>
            <a:r>
              <a:rPr lang="en-US" dirty="0" smtClean="0"/>
              <a:t>collections</a:t>
            </a:r>
          </a:p>
          <a:p>
            <a:r>
              <a:rPr lang="en-US" dirty="0" smtClean="0"/>
              <a:t>As </a:t>
            </a:r>
            <a:r>
              <a:rPr lang="en-US" dirty="0"/>
              <a:t>well, our Libraries have been leaders in the fields of Scholarly Communications, Open Access (OA) initiatives, and Open Education Resources (</a:t>
            </a:r>
            <a:r>
              <a:rPr lang="en-US" dirty="0" err="1"/>
              <a:t>OER</a:t>
            </a:r>
            <a:r>
              <a:rPr lang="en-US" dirty="0" smtClean="0"/>
              <a:t>)</a:t>
            </a:r>
            <a:endParaRPr lang="en-US" dirty="0"/>
          </a:p>
          <a:p>
            <a:endParaRPr lang="en-US" dirty="0"/>
          </a:p>
        </p:txBody>
      </p:sp>
    </p:spTree>
    <p:extLst>
      <p:ext uri="{BB962C8B-B14F-4D97-AF65-F5344CB8AC3E}">
        <p14:creationId xmlns:p14="http://schemas.microsoft.com/office/powerpoint/2010/main" val="1191013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of Libraries @MIT</a:t>
            </a:r>
            <a:endParaRPr lang="en-US" dirty="0"/>
          </a:p>
        </p:txBody>
      </p:sp>
      <p:sp>
        <p:nvSpPr>
          <p:cNvPr id="3" name="Content Placeholder 2"/>
          <p:cNvSpPr>
            <a:spLocks noGrp="1"/>
          </p:cNvSpPr>
          <p:nvPr>
            <p:ph idx="1"/>
          </p:nvPr>
        </p:nvSpPr>
        <p:spPr>
          <a:xfrm>
            <a:off x="1371600" y="1471961"/>
            <a:ext cx="9601200" cy="4923263"/>
          </a:xfrm>
        </p:spPr>
        <p:txBody>
          <a:bodyPr>
            <a:normAutofit lnSpcReduction="10000"/>
          </a:bodyPr>
          <a:lstStyle/>
          <a:p>
            <a:pPr marL="0" indent="0">
              <a:buNone/>
            </a:pPr>
            <a:r>
              <a:rPr lang="en-US" dirty="0" smtClean="0"/>
              <a:t>MIT Libraries aim to develop </a:t>
            </a:r>
            <a:r>
              <a:rPr lang="en-US" dirty="0"/>
              <a:t>a global scholarly community environment that will have the following characteristics:</a:t>
            </a:r>
          </a:p>
          <a:p>
            <a:pPr lvl="0"/>
            <a:r>
              <a:rPr lang="en-US" dirty="0"/>
              <a:t>Shared repository ecosystem</a:t>
            </a:r>
          </a:p>
          <a:p>
            <a:pPr lvl="0"/>
            <a:r>
              <a:rPr lang="en-US" dirty="0"/>
              <a:t>Unified deposit interface for all campus, government, and nonprofit repositories</a:t>
            </a:r>
          </a:p>
          <a:p>
            <a:pPr lvl="0"/>
            <a:r>
              <a:rPr lang="en-US" dirty="0"/>
              <a:t>System for aggregated and inexpensive usage data, including research analytics</a:t>
            </a:r>
          </a:p>
          <a:p>
            <a:pPr lvl="0"/>
            <a:r>
              <a:rPr lang="en-US" dirty="0"/>
              <a:t>Nonprofit campus-supported disciplinary repositories</a:t>
            </a:r>
          </a:p>
          <a:p>
            <a:pPr lvl="0"/>
            <a:r>
              <a:rPr lang="en-US" dirty="0"/>
              <a:t>Shared print collections</a:t>
            </a:r>
          </a:p>
          <a:p>
            <a:pPr lvl="0"/>
            <a:r>
              <a:rPr lang="en-US" dirty="0"/>
              <a:t>Shared print storage</a:t>
            </a:r>
          </a:p>
          <a:p>
            <a:pPr lvl="0"/>
            <a:r>
              <a:rPr lang="en-US" dirty="0"/>
              <a:t>Shared digital collections and discovery systems</a:t>
            </a:r>
          </a:p>
          <a:p>
            <a:pPr lvl="0"/>
            <a:r>
              <a:rPr lang="en-US" dirty="0"/>
              <a:t>Collaborative digital preservation</a:t>
            </a:r>
          </a:p>
          <a:p>
            <a:pPr lvl="0"/>
            <a:r>
              <a:rPr lang="en-US" dirty="0"/>
              <a:t>Top quality open access journals</a:t>
            </a:r>
          </a:p>
          <a:p>
            <a:pPr lvl="0"/>
            <a:r>
              <a:rPr lang="en-US" dirty="0"/>
              <a:t>Less expensive, open source publishing systems and services</a:t>
            </a:r>
          </a:p>
        </p:txBody>
      </p:sp>
    </p:spTree>
    <p:extLst>
      <p:ext uri="{BB962C8B-B14F-4D97-AF65-F5344CB8AC3E}">
        <p14:creationId xmlns:p14="http://schemas.microsoft.com/office/powerpoint/2010/main" val="200700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Changing Collections Focus</a:t>
            </a:r>
            <a:br>
              <a:rPr lang="en-US" dirty="0" smtClean="0"/>
            </a:br>
            <a:r>
              <a:rPr lang="en-US" sz="1000" dirty="0" smtClean="0"/>
              <a:t/>
            </a:r>
            <a:br>
              <a:rPr lang="en-US" sz="1000" dirty="0" smtClean="0"/>
            </a:br>
            <a:r>
              <a:rPr lang="en-US" sz="2200" dirty="0" smtClean="0"/>
              <a:t>UMass </a:t>
            </a:r>
            <a:r>
              <a:rPr lang="en-US" sz="2200" dirty="0"/>
              <a:t>Amherst Libraries are approaching exciting changes in collections strategies that include</a:t>
            </a:r>
            <a:br>
              <a:rPr lang="en-US" sz="2200" dirty="0"/>
            </a:br>
            <a:endParaRPr lang="en-US" sz="2200" dirty="0"/>
          </a:p>
        </p:txBody>
      </p:sp>
      <p:sp>
        <p:nvSpPr>
          <p:cNvPr id="3" name="Content Placeholder 2"/>
          <p:cNvSpPr>
            <a:spLocks noGrp="1"/>
          </p:cNvSpPr>
          <p:nvPr>
            <p:ph idx="1"/>
          </p:nvPr>
        </p:nvSpPr>
        <p:spPr>
          <a:xfrm>
            <a:off x="1371600" y="2096429"/>
            <a:ext cx="9601200" cy="3787698"/>
          </a:xfrm>
        </p:spPr>
        <p:txBody>
          <a:bodyPr/>
          <a:lstStyle/>
          <a:p>
            <a:pPr lvl="0"/>
            <a:r>
              <a:rPr lang="en-US" dirty="0"/>
              <a:t>Moving the collections focus away from more traditional commercially published scholarly content towards more of a focus on locally produced distinctive digital </a:t>
            </a:r>
            <a:r>
              <a:rPr lang="en-US" dirty="0" smtClean="0"/>
              <a:t>collections</a:t>
            </a:r>
            <a:endParaRPr lang="en-US" dirty="0"/>
          </a:p>
          <a:p>
            <a:pPr lvl="0"/>
            <a:r>
              <a:rPr lang="en-US" dirty="0"/>
              <a:t>Supporting new OA and </a:t>
            </a:r>
            <a:r>
              <a:rPr lang="en-US" dirty="0" err="1"/>
              <a:t>OER</a:t>
            </a:r>
            <a:r>
              <a:rPr lang="en-US" dirty="0"/>
              <a:t> scholarly </a:t>
            </a:r>
            <a:r>
              <a:rPr lang="en-US" dirty="0" smtClean="0"/>
              <a:t>ventures</a:t>
            </a:r>
            <a:endParaRPr lang="en-US" dirty="0"/>
          </a:p>
          <a:p>
            <a:pPr lvl="0"/>
            <a:r>
              <a:rPr lang="en-US" dirty="0"/>
              <a:t>Positioning the collections budget to be more strategic, moving away from license deals that are hindering our ability to meet the broad needs of our </a:t>
            </a:r>
            <a:r>
              <a:rPr lang="en-US" dirty="0" smtClean="0"/>
              <a:t>community</a:t>
            </a:r>
            <a:endParaRPr lang="en-US" dirty="0"/>
          </a:p>
          <a:p>
            <a:pPr lvl="0"/>
            <a:r>
              <a:rPr lang="en-US" dirty="0"/>
              <a:t>Developing innovative methods for appropriately collecting and disseminating data to inform collections </a:t>
            </a:r>
            <a:r>
              <a:rPr lang="en-US" dirty="0" smtClean="0"/>
              <a:t>decisions</a:t>
            </a:r>
            <a:endParaRPr lang="en-US" dirty="0"/>
          </a:p>
          <a:p>
            <a:pPr lvl="0"/>
            <a:r>
              <a:rPr lang="en-US" dirty="0"/>
              <a:t>Sharing and collaborating with colleagues who are undertaking similar </a:t>
            </a:r>
            <a:r>
              <a:rPr lang="en-US" dirty="0" smtClean="0"/>
              <a:t>initiatives</a:t>
            </a:r>
            <a:endParaRPr lang="en-US" dirty="0"/>
          </a:p>
          <a:p>
            <a:pPr marL="0" indent="0">
              <a:buNone/>
            </a:pPr>
            <a:endParaRPr lang="en-US" dirty="0"/>
          </a:p>
        </p:txBody>
      </p:sp>
    </p:spTree>
    <p:extLst>
      <p:ext uri="{BB962C8B-B14F-4D97-AF65-F5344CB8AC3E}">
        <p14:creationId xmlns:p14="http://schemas.microsoft.com/office/powerpoint/2010/main" val="4105290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Developments</a:t>
            </a:r>
            <a:endParaRPr lang="en-US" dirty="0"/>
          </a:p>
        </p:txBody>
      </p:sp>
      <p:sp>
        <p:nvSpPr>
          <p:cNvPr id="3" name="Content Placeholder 2"/>
          <p:cNvSpPr>
            <a:spLocks noGrp="1"/>
          </p:cNvSpPr>
          <p:nvPr>
            <p:ph idx="1"/>
          </p:nvPr>
        </p:nvSpPr>
        <p:spPr>
          <a:xfrm>
            <a:off x="1371600" y="1460809"/>
            <a:ext cx="9601200" cy="4861931"/>
          </a:xfrm>
        </p:spPr>
        <p:txBody>
          <a:bodyPr>
            <a:normAutofit fontScale="85000" lnSpcReduction="20000"/>
          </a:bodyPr>
          <a:lstStyle/>
          <a:p>
            <a:r>
              <a:rPr lang="en-US" dirty="0"/>
              <a:t>Roger </a:t>
            </a:r>
            <a:r>
              <a:rPr lang="en-US" dirty="0" err="1"/>
              <a:t>Schonfeld’s</a:t>
            </a:r>
            <a:r>
              <a:rPr lang="en-US" dirty="0"/>
              <a:t> </a:t>
            </a:r>
            <a:r>
              <a:rPr lang="en-US" dirty="0" err="1"/>
              <a:t>Ithaka</a:t>
            </a:r>
            <a:r>
              <a:rPr lang="en-US" dirty="0"/>
              <a:t> Issue Brief “Red Light, Green Light: Aligning the Library to Support Licensing” (</a:t>
            </a:r>
            <a:r>
              <a:rPr lang="en-US" dirty="0" err="1"/>
              <a:t>Schonfeld</a:t>
            </a:r>
            <a:r>
              <a:rPr lang="en-US" dirty="0"/>
              <a:t>, 2017) </a:t>
            </a:r>
            <a:endParaRPr lang="en-US" dirty="0" smtClean="0"/>
          </a:p>
          <a:p>
            <a:pPr lvl="1"/>
            <a:r>
              <a:rPr lang="en-US" dirty="0" smtClean="0"/>
              <a:t>confirms </a:t>
            </a:r>
            <a:r>
              <a:rPr lang="en-US" dirty="0"/>
              <a:t>this trend/line of thinking that libraries need to take back control of collections budgets and continue to pivot towards increasingly distinctive collections and services in support of teaching, learning, and research. He concludes by stating “Controlling the collections budget is therefore a key strategic priority for the academic library vision or mission statement.”</a:t>
            </a:r>
          </a:p>
          <a:p>
            <a:r>
              <a:rPr lang="en-US" dirty="0" smtClean="0"/>
              <a:t>David </a:t>
            </a:r>
            <a:r>
              <a:rPr lang="en-US" dirty="0"/>
              <a:t>Lewis, Dean of the </a:t>
            </a:r>
            <a:r>
              <a:rPr lang="en-US" dirty="0" err="1"/>
              <a:t>IUPUI</a:t>
            </a:r>
            <a:r>
              <a:rPr lang="en-US" dirty="0"/>
              <a:t> University Library, recently wrote “Thinking Differently About the Money: A First Step Toward the Open Scholarly Commons”. (Lewis, </a:t>
            </a:r>
            <a:r>
              <a:rPr lang="en-US" dirty="0" smtClean="0"/>
              <a:t>2017)</a:t>
            </a:r>
          </a:p>
          <a:p>
            <a:pPr lvl="1"/>
            <a:r>
              <a:rPr lang="en-US" dirty="0" smtClean="0"/>
              <a:t>addresses </a:t>
            </a:r>
            <a:r>
              <a:rPr lang="en-US" dirty="0"/>
              <a:t>the shortcomings of the current collections budget model </a:t>
            </a:r>
            <a:r>
              <a:rPr lang="en-US" dirty="0" smtClean="0"/>
              <a:t>where </a:t>
            </a:r>
            <a:r>
              <a:rPr lang="en-US" dirty="0"/>
              <a:t>the majority of money is devoted to digital resources available through publishing monopolies that have developed “Big Deal” packages that squeeze library budgets to the point of making difficult decisions, like reducing or eliminating discretionary print monograph funds or dropping needed resources that are not part of a “Big Deal” package. </a:t>
            </a:r>
            <a:endParaRPr lang="en-US" dirty="0" smtClean="0"/>
          </a:p>
          <a:p>
            <a:pPr lvl="1"/>
            <a:r>
              <a:rPr lang="en-US" dirty="0" smtClean="0"/>
              <a:t>Lewis </a:t>
            </a:r>
            <a:r>
              <a:rPr lang="en-US" dirty="0"/>
              <a:t>proposes an Open Scholarly Commons that would be digital and distributed, and this project was discussed widely at </a:t>
            </a:r>
            <a:r>
              <a:rPr lang="en-US" dirty="0" err="1"/>
              <a:t>CNI</a:t>
            </a:r>
            <a:r>
              <a:rPr lang="en-US" dirty="0"/>
              <a:t> in December, 2017. (Lewis and Roy, 2017) This model will be funded and hosted by various cultural and government entities, not by publishers, and be freely available to all. </a:t>
            </a:r>
            <a:endParaRPr lang="en-US" dirty="0" smtClean="0"/>
          </a:p>
          <a:p>
            <a:pPr lvl="1"/>
            <a:r>
              <a:rPr lang="en-US" dirty="0" smtClean="0"/>
              <a:t>Fall 2019, Mike Roy gathered data from over 30 academic libraries to inform the 2.5% Commitment conversation and reported on this at the </a:t>
            </a:r>
            <a:r>
              <a:rPr lang="en-US" dirty="0" err="1" smtClean="0"/>
              <a:t>CNI</a:t>
            </a:r>
            <a:r>
              <a:rPr lang="en-US" dirty="0" smtClean="0"/>
              <a:t> conference in December</a:t>
            </a:r>
            <a:endParaRPr lang="en-US" dirty="0"/>
          </a:p>
        </p:txBody>
      </p:sp>
    </p:spTree>
    <p:extLst>
      <p:ext uri="{BB962C8B-B14F-4D97-AF65-F5344CB8AC3E}">
        <p14:creationId xmlns:p14="http://schemas.microsoft.com/office/powerpoint/2010/main" val="194398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72844"/>
            <a:ext cx="9601200" cy="1226634"/>
          </a:xfrm>
        </p:spPr>
        <p:txBody>
          <a:bodyPr/>
          <a:lstStyle/>
          <a:p>
            <a:r>
              <a:rPr lang="en-US" dirty="0" smtClean="0"/>
              <a:t>Collections Budget Drivers</a:t>
            </a:r>
            <a:endParaRPr lang="en-US" dirty="0"/>
          </a:p>
        </p:txBody>
      </p:sp>
      <p:sp>
        <p:nvSpPr>
          <p:cNvPr id="3" name="Content Placeholder 2"/>
          <p:cNvSpPr>
            <a:spLocks noGrp="1"/>
          </p:cNvSpPr>
          <p:nvPr>
            <p:ph idx="1"/>
          </p:nvPr>
        </p:nvSpPr>
        <p:spPr>
          <a:xfrm>
            <a:off x="1371600" y="841917"/>
            <a:ext cx="9601200" cy="5932449"/>
          </a:xfrm>
        </p:spPr>
        <p:txBody>
          <a:bodyPr>
            <a:noAutofit/>
          </a:bodyPr>
          <a:lstStyle/>
          <a:p>
            <a:r>
              <a:rPr lang="en-US" sz="1500" dirty="0"/>
              <a:t>Libraries have experienced a significant reduction in the ability to collect needed scholarly </a:t>
            </a:r>
            <a:r>
              <a:rPr lang="en-US" sz="1500" dirty="0" smtClean="0"/>
              <a:t>content </a:t>
            </a:r>
            <a:r>
              <a:rPr lang="en-US" sz="1500" dirty="0"/>
              <a:t>due to a variety of </a:t>
            </a:r>
            <a:r>
              <a:rPr lang="en-US" sz="1500" dirty="0" smtClean="0"/>
              <a:t>reasons</a:t>
            </a:r>
          </a:p>
          <a:p>
            <a:pPr lvl="1"/>
            <a:r>
              <a:rPr lang="en-US" sz="1500" dirty="0" smtClean="0"/>
              <a:t>decreased </a:t>
            </a:r>
            <a:r>
              <a:rPr lang="en-US" sz="1500" dirty="0" smtClean="0"/>
              <a:t>funding</a:t>
            </a:r>
            <a:endParaRPr lang="en-US" sz="1500" dirty="0" smtClean="0"/>
          </a:p>
          <a:p>
            <a:pPr lvl="1"/>
            <a:r>
              <a:rPr lang="en-US" sz="1500" dirty="0" smtClean="0"/>
              <a:t>increased </a:t>
            </a:r>
            <a:r>
              <a:rPr lang="en-US" sz="1500" dirty="0"/>
              <a:t>costs of resources far outpacing </a:t>
            </a:r>
            <a:r>
              <a:rPr lang="en-US" sz="1500" dirty="0" smtClean="0"/>
              <a:t>inflation</a:t>
            </a:r>
          </a:p>
          <a:p>
            <a:pPr lvl="1"/>
            <a:r>
              <a:rPr lang="en-US" sz="1500" dirty="0" smtClean="0"/>
              <a:t>development </a:t>
            </a:r>
            <a:r>
              <a:rPr lang="en-US" sz="1500" dirty="0"/>
              <a:t>of publishing conglomerates that are monopolizing the </a:t>
            </a:r>
            <a:r>
              <a:rPr lang="en-US" sz="1500" dirty="0" smtClean="0"/>
              <a:t>marketplace</a:t>
            </a:r>
          </a:p>
          <a:p>
            <a:pPr lvl="1"/>
            <a:r>
              <a:rPr lang="en-US" sz="1500" dirty="0" smtClean="0"/>
              <a:t>publishers </a:t>
            </a:r>
            <a:r>
              <a:rPr lang="en-US" sz="1500" dirty="0"/>
              <a:t>strong-arming libraries via licensing of Big Deal </a:t>
            </a:r>
            <a:r>
              <a:rPr lang="en-US" sz="1500" dirty="0" smtClean="0"/>
              <a:t>packages</a:t>
            </a:r>
          </a:p>
          <a:p>
            <a:r>
              <a:rPr lang="en-US" sz="1500" dirty="0" smtClean="0"/>
              <a:t>Library </a:t>
            </a:r>
            <a:r>
              <a:rPr lang="en-US" sz="1500" dirty="0"/>
              <a:t>budgets are approaching a tipping point, </a:t>
            </a:r>
            <a:r>
              <a:rPr lang="en-US" sz="1500" dirty="0" smtClean="0"/>
              <a:t>with resource costs </a:t>
            </a:r>
            <a:r>
              <a:rPr lang="en-US" sz="1500" dirty="0"/>
              <a:t>accelerating at such a rate that things like print monograph funds and funds for journals from smaller publishers will be extinguished in order to perpetuate the Big Deal </a:t>
            </a:r>
            <a:r>
              <a:rPr lang="en-US" sz="1500" dirty="0" smtClean="0"/>
              <a:t>model</a:t>
            </a:r>
          </a:p>
          <a:p>
            <a:r>
              <a:rPr lang="en-US" sz="1500" dirty="0" smtClean="0"/>
              <a:t>It </a:t>
            </a:r>
            <a:r>
              <a:rPr lang="en-US" sz="1500" dirty="0"/>
              <a:t>is time for libraries to take a different, more strategic and less reactive approach to managing and distributing the collections </a:t>
            </a:r>
            <a:r>
              <a:rPr lang="en-US" sz="1500" dirty="0" smtClean="0"/>
              <a:t>budget</a:t>
            </a:r>
            <a:endParaRPr lang="en-US" sz="1500" dirty="0"/>
          </a:p>
          <a:p>
            <a:r>
              <a:rPr lang="en-US" sz="1500" dirty="0" smtClean="0"/>
              <a:t>Libraries </a:t>
            </a:r>
            <a:r>
              <a:rPr lang="en-US" sz="1500" dirty="0"/>
              <a:t>will </a:t>
            </a:r>
            <a:r>
              <a:rPr lang="en-US" sz="1500" dirty="0" smtClean="0"/>
              <a:t>develop </a:t>
            </a:r>
            <a:r>
              <a:rPr lang="en-US" sz="1500" dirty="0"/>
              <a:t>licensing and acquisition strategies </a:t>
            </a:r>
            <a:r>
              <a:rPr lang="en-US" sz="1500" dirty="0" smtClean="0"/>
              <a:t>that </a:t>
            </a:r>
            <a:r>
              <a:rPr lang="en-US" sz="1500" dirty="0"/>
              <a:t>favor the </a:t>
            </a:r>
            <a:r>
              <a:rPr lang="en-US" sz="1500" dirty="0" smtClean="0"/>
              <a:t>institution</a:t>
            </a:r>
            <a:r>
              <a:rPr lang="en-US" sz="1500" dirty="0"/>
              <a:t> </a:t>
            </a:r>
            <a:r>
              <a:rPr lang="en-US" sz="1500" dirty="0" smtClean="0"/>
              <a:t>and support its core values</a:t>
            </a:r>
          </a:p>
          <a:p>
            <a:r>
              <a:rPr lang="en-US" sz="1500" dirty="0" smtClean="0"/>
              <a:t>At </a:t>
            </a:r>
            <a:r>
              <a:rPr lang="en-US" sz="1500" dirty="0"/>
              <a:t>the same time, a trend towards managing reduction in local print collections is underway and a variety of shared frameworks are emerging. (Bell, Dempsey and </a:t>
            </a:r>
            <a:r>
              <a:rPr lang="en-US" sz="1500" dirty="0" err="1"/>
              <a:t>Fister</a:t>
            </a:r>
            <a:r>
              <a:rPr lang="en-US" sz="1500" dirty="0"/>
              <a:t>, 2015) </a:t>
            </a:r>
            <a:endParaRPr lang="en-US" sz="1500" dirty="0" smtClean="0"/>
          </a:p>
          <a:p>
            <a:pPr lvl="1"/>
            <a:r>
              <a:rPr lang="en-US" sz="1500" dirty="0" smtClean="0"/>
              <a:t>One </a:t>
            </a:r>
            <a:r>
              <a:rPr lang="en-US" sz="1500" dirty="0"/>
              <a:t>of those approaches is the inside-out model that is being advanced by the work of the MIT Libraries among others. While we do not envision our Libraries totally embracing an inside-out model, we do intend to develop innovative collections strategies that incorporate some aspects of the inside-out model.</a:t>
            </a:r>
          </a:p>
          <a:p>
            <a:pPr lvl="1"/>
            <a:r>
              <a:rPr lang="en-US" sz="1500" dirty="0" smtClean="0"/>
              <a:t>In </a:t>
            </a:r>
            <a:r>
              <a:rPr lang="en-US" sz="1500" dirty="0"/>
              <a:t>the inside-out model, the collections focus supports resources which are unique to an institution over resources acquired by traditional scholarly publishers. (Dempsey, 2016) </a:t>
            </a:r>
            <a:r>
              <a:rPr lang="en-US" sz="1500" dirty="0" smtClean="0"/>
              <a:t>Traditionally</a:t>
            </a:r>
            <a:r>
              <a:rPr lang="en-US" sz="1500" dirty="0"/>
              <a:t>, these resources have been available to the university community, but the audience for inside-out collections is the global community and supports OA initiatives</a:t>
            </a:r>
            <a:r>
              <a:rPr lang="en-US" sz="1500" dirty="0" smtClean="0"/>
              <a:t>.</a:t>
            </a:r>
          </a:p>
        </p:txBody>
      </p:sp>
    </p:spTree>
    <p:extLst>
      <p:ext uri="{BB962C8B-B14F-4D97-AF65-F5344CB8AC3E}">
        <p14:creationId xmlns:p14="http://schemas.microsoft.com/office/powerpoint/2010/main" val="3496591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Collections Data</a:t>
            </a:r>
            <a:endParaRPr lang="en-US" dirty="0"/>
          </a:p>
        </p:txBody>
      </p:sp>
      <p:sp>
        <p:nvSpPr>
          <p:cNvPr id="3" name="Content Placeholder 2"/>
          <p:cNvSpPr>
            <a:spLocks noGrp="1"/>
          </p:cNvSpPr>
          <p:nvPr>
            <p:ph idx="1"/>
          </p:nvPr>
        </p:nvSpPr>
        <p:spPr>
          <a:xfrm>
            <a:off x="1371600" y="1455234"/>
            <a:ext cx="9601200" cy="4828478"/>
          </a:xfrm>
        </p:spPr>
        <p:txBody>
          <a:bodyPr>
            <a:normAutofit fontScale="92500" lnSpcReduction="20000"/>
          </a:bodyPr>
          <a:lstStyle/>
          <a:p>
            <a:r>
              <a:rPr lang="en-US" dirty="0"/>
              <a:t>Responsible collection stewardship includes regular assessment of collection resources. This assessment should include, at a minimum, data from the following: </a:t>
            </a:r>
            <a:endParaRPr lang="en-US" dirty="0" smtClean="0"/>
          </a:p>
          <a:p>
            <a:pPr lvl="1"/>
            <a:r>
              <a:rPr lang="en-US" dirty="0" smtClean="0"/>
              <a:t>academics </a:t>
            </a:r>
            <a:r>
              <a:rPr lang="en-US" dirty="0"/>
              <a:t>&amp; enrollment, acquisitions, circulation, interlibrary loan, and usage statistics. </a:t>
            </a:r>
            <a:endParaRPr lang="en-US" dirty="0" smtClean="0"/>
          </a:p>
          <a:p>
            <a:r>
              <a:rPr lang="en-US" dirty="0" smtClean="0"/>
              <a:t>Collections-related </a:t>
            </a:r>
            <a:r>
              <a:rPr lang="en-US" dirty="0"/>
              <a:t>data are currently collected in the UMass Amherst Libraries through various avenues and made available through Tableau software and other sources. However, there are no guidelines on how these data are used in decision making. </a:t>
            </a:r>
          </a:p>
          <a:p>
            <a:r>
              <a:rPr lang="en-US" dirty="0" smtClean="0"/>
              <a:t>Other </a:t>
            </a:r>
            <a:r>
              <a:rPr lang="en-US" dirty="0"/>
              <a:t>libraries have added positions and formed teams to address collections data in the past few years (Brandeis, Columbia, NYU to name a few). George Washington University formed a Communications &amp; Data Visualization team to clean-up data, a necessary preliminary step to provide accurate collections data that was then communicated out via a spending </a:t>
            </a:r>
            <a:r>
              <a:rPr lang="en-US" dirty="0" err="1"/>
              <a:t>burndown</a:t>
            </a:r>
            <a:r>
              <a:rPr lang="en-US" dirty="0"/>
              <a:t> report. (Sommers, 2017)</a:t>
            </a:r>
          </a:p>
          <a:p>
            <a:r>
              <a:rPr lang="en-US" dirty="0" smtClean="0"/>
              <a:t>In </a:t>
            </a:r>
            <a:r>
              <a:rPr lang="en-US" dirty="0"/>
              <a:t>2017, the Libraries’ Senior Management Group endorsed the Collection Analysis &amp; Assessment Guidelines (</a:t>
            </a:r>
            <a:r>
              <a:rPr lang="en-US" dirty="0" err="1"/>
              <a:t>Adamick</a:t>
            </a:r>
            <a:r>
              <a:rPr lang="en-US" dirty="0"/>
              <a:t> et al, 2017) that were developed by the Collections Analysis Task </a:t>
            </a:r>
            <a:r>
              <a:rPr lang="en-US" dirty="0" smtClean="0"/>
              <a:t>Force.</a:t>
            </a:r>
          </a:p>
          <a:p>
            <a:pPr lvl="1"/>
            <a:r>
              <a:rPr lang="en-US" dirty="0" smtClean="0"/>
              <a:t>Guidelines document: </a:t>
            </a:r>
            <a:r>
              <a:rPr lang="en-US" dirty="0" smtClean="0">
                <a:hlinkClick r:id="rId2"/>
              </a:rPr>
              <a:t>https</a:t>
            </a:r>
            <a:r>
              <a:rPr lang="en-US" dirty="0">
                <a:hlinkClick r:id="rId2"/>
              </a:rPr>
              <a:t>://</a:t>
            </a:r>
            <a:r>
              <a:rPr lang="en-US" dirty="0" err="1">
                <a:hlinkClick r:id="rId2"/>
              </a:rPr>
              <a:t>works.bepress.com</a:t>
            </a:r>
            <a:r>
              <a:rPr lang="en-US" dirty="0">
                <a:hlinkClick r:id="rId2"/>
              </a:rPr>
              <a:t>/</a:t>
            </a:r>
            <a:r>
              <a:rPr lang="en-US" dirty="0" err="1">
                <a:hlinkClick r:id="rId2"/>
              </a:rPr>
              <a:t>sallykrash</a:t>
            </a:r>
            <a:r>
              <a:rPr lang="en-US" dirty="0">
                <a:hlinkClick r:id="rId2"/>
              </a:rPr>
              <a:t>/17/</a:t>
            </a:r>
            <a:r>
              <a:rPr lang="en-US" dirty="0"/>
              <a:t> </a:t>
            </a:r>
          </a:p>
          <a:p>
            <a:r>
              <a:rPr lang="en-US" dirty="0" smtClean="0"/>
              <a:t>While </a:t>
            </a:r>
            <a:r>
              <a:rPr lang="en-US" dirty="0"/>
              <a:t>some recommendations from our report have been accomplished, others remain to be realized.</a:t>
            </a:r>
          </a:p>
          <a:p>
            <a:endParaRPr lang="en-US" dirty="0"/>
          </a:p>
        </p:txBody>
      </p:sp>
    </p:spTree>
    <p:extLst>
      <p:ext uri="{BB962C8B-B14F-4D97-AF65-F5344CB8AC3E}">
        <p14:creationId xmlns:p14="http://schemas.microsoft.com/office/powerpoint/2010/main" val="3026291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Accomplished</a:t>
            </a:r>
            <a:br>
              <a:rPr lang="en-US" dirty="0" smtClean="0"/>
            </a:br>
            <a:r>
              <a:rPr lang="en-US" sz="2000" i="1" dirty="0" smtClean="0"/>
              <a:t>a short list…..</a:t>
            </a:r>
            <a:endParaRPr lang="en-US" dirty="0"/>
          </a:p>
        </p:txBody>
      </p:sp>
      <p:sp>
        <p:nvSpPr>
          <p:cNvPr id="3" name="Content Placeholder 2"/>
          <p:cNvSpPr>
            <a:spLocks noGrp="1"/>
          </p:cNvSpPr>
          <p:nvPr>
            <p:ph idx="1"/>
          </p:nvPr>
        </p:nvSpPr>
        <p:spPr>
          <a:xfrm>
            <a:off x="1371600" y="1862254"/>
            <a:ext cx="9601200" cy="4755995"/>
          </a:xfrm>
        </p:spPr>
        <p:txBody>
          <a:bodyPr>
            <a:normAutofit/>
          </a:bodyPr>
          <a:lstStyle/>
          <a:p>
            <a:pPr lvl="0"/>
            <a:r>
              <a:rPr lang="en-US" dirty="0" smtClean="0"/>
              <a:t>Retired </a:t>
            </a:r>
            <a:r>
              <a:rPr lang="en-US" dirty="0"/>
              <a:t>formula method of budget allocation for discretionary monograph funds in favor of a data-informed allocation </a:t>
            </a:r>
            <a:r>
              <a:rPr lang="en-US" dirty="0" smtClean="0"/>
              <a:t>method</a:t>
            </a:r>
          </a:p>
          <a:p>
            <a:pPr lvl="1"/>
            <a:r>
              <a:rPr lang="en-US" dirty="0" smtClean="0"/>
              <a:t>For </a:t>
            </a:r>
            <a:r>
              <a:rPr lang="en-US" dirty="0" err="1" smtClean="0"/>
              <a:t>fy18</a:t>
            </a:r>
            <a:r>
              <a:rPr lang="en-US" dirty="0" smtClean="0"/>
              <a:t> we are conducting a pilot of data-driven monograph discretionary funding based primarily on data points</a:t>
            </a:r>
            <a:endParaRPr lang="en-US" dirty="0"/>
          </a:p>
          <a:p>
            <a:pPr lvl="0"/>
            <a:r>
              <a:rPr lang="en-US" dirty="0" smtClean="0"/>
              <a:t>Tested </a:t>
            </a:r>
            <a:r>
              <a:rPr lang="en-US" dirty="0"/>
              <a:t>a model for assessment of large-scale subscription review </a:t>
            </a:r>
            <a:r>
              <a:rPr lang="en-US" dirty="0" smtClean="0"/>
              <a:t>projects</a:t>
            </a:r>
          </a:p>
          <a:p>
            <a:pPr lvl="1"/>
            <a:r>
              <a:rPr lang="en-US" dirty="0" smtClean="0"/>
              <a:t>UMass system-wide renewal of </a:t>
            </a:r>
            <a:r>
              <a:rPr lang="en-US" dirty="0" err="1" smtClean="0"/>
              <a:t>ScienceDirect</a:t>
            </a:r>
            <a:r>
              <a:rPr lang="en-US" dirty="0" smtClean="0"/>
              <a:t> </a:t>
            </a:r>
            <a:r>
              <a:rPr lang="en-US" dirty="0" err="1" smtClean="0"/>
              <a:t>ejournals</a:t>
            </a:r>
            <a:r>
              <a:rPr lang="en-US" dirty="0" smtClean="0"/>
              <a:t> package</a:t>
            </a:r>
          </a:p>
          <a:p>
            <a:pPr lvl="1"/>
            <a:r>
              <a:rPr lang="en-US" dirty="0" smtClean="0"/>
              <a:t>Developed one title list (previously had 3) based on both qualitative and quantitative data</a:t>
            </a:r>
          </a:p>
          <a:p>
            <a:pPr lvl="0"/>
            <a:r>
              <a:rPr lang="en-US" dirty="0" smtClean="0"/>
              <a:t>Used </a:t>
            </a:r>
            <a:r>
              <a:rPr lang="en-US" dirty="0"/>
              <a:t>specific data points for e-resource usage to conduct regular reviews and engage stakeholders in the </a:t>
            </a:r>
            <a:r>
              <a:rPr lang="en-US" dirty="0" smtClean="0"/>
              <a:t>process</a:t>
            </a:r>
          </a:p>
          <a:p>
            <a:pPr lvl="1"/>
            <a:r>
              <a:rPr lang="en-US" dirty="0" smtClean="0"/>
              <a:t>Counter statistics (quantitative)</a:t>
            </a:r>
          </a:p>
          <a:p>
            <a:pPr lvl="1"/>
            <a:r>
              <a:rPr lang="en-US" dirty="0" smtClean="0"/>
              <a:t>Citation data (quantitative)</a:t>
            </a:r>
          </a:p>
          <a:p>
            <a:pPr lvl="1"/>
            <a:r>
              <a:rPr lang="en-US" dirty="0" smtClean="0"/>
              <a:t>E-journal survey (qualitative)</a:t>
            </a:r>
            <a:endParaRPr lang="en-US" dirty="0"/>
          </a:p>
        </p:txBody>
      </p:sp>
    </p:spTree>
    <p:extLst>
      <p:ext uri="{BB962C8B-B14F-4D97-AF65-F5344CB8AC3E}">
        <p14:creationId xmlns:p14="http://schemas.microsoft.com/office/powerpoint/2010/main" val="80867616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809</TotalTime>
  <Words>1779</Words>
  <Application>Microsoft Office PowerPoint</Application>
  <PresentationFormat>Widescreen</PresentationFormat>
  <Paragraphs>112</Paragraphs>
  <Slides>15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Franklin Gothic Book</vt:lpstr>
      <vt:lpstr>Crop</vt:lpstr>
      <vt:lpstr>New approaches to Collections Strategies</vt:lpstr>
      <vt:lpstr>Talking Points</vt:lpstr>
      <vt:lpstr>Current Environment</vt:lpstr>
      <vt:lpstr>The Future of Libraries @MIT</vt:lpstr>
      <vt:lpstr>Changing Collections Focus  UMass Amherst Libraries are approaching exciting changes in collections strategies that include </vt:lpstr>
      <vt:lpstr>Recent Developments</vt:lpstr>
      <vt:lpstr>Collections Budget Drivers</vt:lpstr>
      <vt:lpstr>Collections Data</vt:lpstr>
      <vt:lpstr>Accomplished a short list…..</vt:lpstr>
      <vt:lpstr>In Progress</vt:lpstr>
      <vt:lpstr>Yet to be accomplished</vt:lpstr>
      <vt:lpstr>Moving Forward</vt:lpstr>
      <vt:lpstr>References</vt:lpstr>
      <vt:lpstr>References cont.</vt:lpstr>
      <vt:lpstr>Questions or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Krash</dc:creator>
  <cp:lastModifiedBy>Sally Krash</cp:lastModifiedBy>
  <cp:revision>83</cp:revision>
  <dcterms:created xsi:type="dcterms:W3CDTF">2018-02-02T15:05:56Z</dcterms:created>
  <dcterms:modified xsi:type="dcterms:W3CDTF">2018-03-26T16:49:08Z</dcterms:modified>
</cp:coreProperties>
</file>