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7" r:id="rId1"/>
  </p:sldMasterIdLst>
  <p:notesMasterIdLst>
    <p:notesMasterId r:id="rId15"/>
  </p:notesMasterIdLst>
  <p:sldIdLst>
    <p:sldId id="256" r:id="rId2"/>
    <p:sldId id="257" r:id="rId3"/>
    <p:sldId id="272" r:id="rId4"/>
    <p:sldId id="281" r:id="rId5"/>
    <p:sldId id="282" r:id="rId6"/>
    <p:sldId id="283" r:id="rId7"/>
    <p:sldId id="273" r:id="rId8"/>
    <p:sldId id="261" r:id="rId9"/>
    <p:sldId id="274" r:id="rId10"/>
    <p:sldId id="275" r:id="rId11"/>
    <p:sldId id="271" r:id="rId12"/>
    <p:sldId id="259" r:id="rId13"/>
    <p:sldId id="276" r:id="rId14"/>
  </p:sldIdLst>
  <p:sldSz cx="12192000" cy="6858000"/>
  <p:notesSz cx="6954838"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298D0"/>
    <a:srgbClr val="F0AF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37" autoAdjust="0"/>
    <p:restoredTop sz="95694" autoAdjust="0"/>
  </p:normalViewPr>
  <p:slideViewPr>
    <p:cSldViewPr snapToGrid="0">
      <p:cViewPr>
        <p:scale>
          <a:sx n="80" d="100"/>
          <a:sy n="80" d="100"/>
        </p:scale>
        <p:origin x="-450" y="-36"/>
      </p:cViewPr>
      <p:guideLst>
        <p:guide orient="horz" pos="2160"/>
        <p:guide pos="3840"/>
      </p:guideLst>
    </p:cSldViewPr>
  </p:slideViewPr>
  <p:outlineViewPr>
    <p:cViewPr>
      <p:scale>
        <a:sx n="33" d="100"/>
        <a:sy n="33" d="100"/>
      </p:scale>
      <p:origin x="0" y="-2910"/>
    </p:cViewPr>
  </p:outlineViewPr>
  <p:notesTextViewPr>
    <p:cViewPr>
      <p:scale>
        <a:sx n="1" d="1"/>
        <a:sy n="1" d="1"/>
      </p:scale>
      <p:origin x="0" y="0"/>
    </p:cViewPr>
  </p:notesTextViewPr>
  <p:notesViewPr>
    <p:cSldViewPr snapToGrid="0">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7072"/>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idx="1"/>
          </p:nvPr>
        </p:nvSpPr>
        <p:spPr>
          <a:xfrm>
            <a:off x="3939466" y="0"/>
            <a:ext cx="3013763" cy="467072"/>
          </a:xfrm>
          <a:prstGeom prst="rect">
            <a:avLst/>
          </a:prstGeom>
        </p:spPr>
        <p:txBody>
          <a:bodyPr vert="horz" lIns="92930" tIns="46465" rIns="92930" bIns="46465" rtlCol="0"/>
          <a:lstStyle>
            <a:lvl1pPr algn="r">
              <a:defRPr sz="1200"/>
            </a:lvl1pPr>
          </a:lstStyle>
          <a:p>
            <a:fld id="{BAABF35C-789B-493B-AC81-31A33B040599}" type="datetimeFigureOut">
              <a:rPr lang="en-US" smtClean="0"/>
              <a:t>7/5/2016</a:t>
            </a:fld>
            <a:endParaRPr lang="en-US"/>
          </a:p>
        </p:txBody>
      </p:sp>
      <p:sp>
        <p:nvSpPr>
          <p:cNvPr id="4" name="Slide Image Placeholder 3"/>
          <p:cNvSpPr>
            <a:spLocks noGrp="1" noRot="1" noChangeAspect="1"/>
          </p:cNvSpPr>
          <p:nvPr>
            <p:ph type="sldImg" idx="2"/>
          </p:nvPr>
        </p:nvSpPr>
        <p:spPr>
          <a:xfrm>
            <a:off x="685800" y="1163638"/>
            <a:ext cx="5583238" cy="3141662"/>
          </a:xfrm>
          <a:prstGeom prst="rect">
            <a:avLst/>
          </a:prstGeom>
          <a:noFill/>
          <a:ln w="12700">
            <a:solidFill>
              <a:prstClr val="black"/>
            </a:solidFill>
          </a:ln>
        </p:spPr>
        <p:txBody>
          <a:bodyPr vert="horz" lIns="92930" tIns="46465" rIns="92930" bIns="46465" rtlCol="0" anchor="ctr"/>
          <a:lstStyle/>
          <a:p>
            <a:endParaRPr lang="en-US"/>
          </a:p>
        </p:txBody>
      </p:sp>
      <p:sp>
        <p:nvSpPr>
          <p:cNvPr id="5" name="Notes Placeholder 4"/>
          <p:cNvSpPr>
            <a:spLocks noGrp="1"/>
          </p:cNvSpPr>
          <p:nvPr>
            <p:ph type="body" sz="quarter" idx="3"/>
          </p:nvPr>
        </p:nvSpPr>
        <p:spPr>
          <a:xfrm>
            <a:off x="695484" y="4480004"/>
            <a:ext cx="5563870" cy="3665458"/>
          </a:xfrm>
          <a:prstGeom prst="rect">
            <a:avLst/>
          </a:prstGeom>
        </p:spPr>
        <p:txBody>
          <a:bodyPr vert="horz" lIns="92930" tIns="46465" rIns="92930" bIns="4646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0"/>
            <a:ext cx="3013763" cy="467071"/>
          </a:xfrm>
          <a:prstGeom prst="rect">
            <a:avLst/>
          </a:prstGeom>
        </p:spPr>
        <p:txBody>
          <a:bodyPr vert="horz" lIns="92930" tIns="46465" rIns="92930"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842030"/>
            <a:ext cx="3013763" cy="467071"/>
          </a:xfrm>
          <a:prstGeom prst="rect">
            <a:avLst/>
          </a:prstGeom>
        </p:spPr>
        <p:txBody>
          <a:bodyPr vert="horz" lIns="92930" tIns="46465" rIns="92930" bIns="46465" rtlCol="0" anchor="b"/>
          <a:lstStyle>
            <a:lvl1pPr algn="r">
              <a:defRPr sz="1200"/>
            </a:lvl1pPr>
          </a:lstStyle>
          <a:p>
            <a:fld id="{989C6282-69D1-4AEB-AC4E-C785F37E9F17}" type="slidenum">
              <a:rPr lang="en-US" smtClean="0"/>
              <a:t>‹#›</a:t>
            </a:fld>
            <a:endParaRPr lang="en-US"/>
          </a:p>
        </p:txBody>
      </p:sp>
    </p:spTree>
    <p:extLst>
      <p:ext uri="{BB962C8B-B14F-4D97-AF65-F5344CB8AC3E}">
        <p14:creationId xmlns:p14="http://schemas.microsoft.com/office/powerpoint/2010/main" val="388772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9C6282-69D1-4AEB-AC4E-C785F37E9F17}" type="slidenum">
              <a:rPr lang="en-US" smtClean="0"/>
              <a:t>1</a:t>
            </a:fld>
            <a:endParaRPr lang="en-US"/>
          </a:p>
        </p:txBody>
      </p:sp>
    </p:spTree>
    <p:extLst>
      <p:ext uri="{BB962C8B-B14F-4D97-AF65-F5344CB8AC3E}">
        <p14:creationId xmlns:p14="http://schemas.microsoft.com/office/powerpoint/2010/main" val="37137578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9C6282-69D1-4AEB-AC4E-C785F37E9F17}" type="slidenum">
              <a:rPr lang="en-US" smtClean="0"/>
              <a:t>10</a:t>
            </a:fld>
            <a:endParaRPr lang="en-US"/>
          </a:p>
        </p:txBody>
      </p:sp>
    </p:spTree>
    <p:extLst>
      <p:ext uri="{BB962C8B-B14F-4D97-AF65-F5344CB8AC3E}">
        <p14:creationId xmlns:p14="http://schemas.microsoft.com/office/powerpoint/2010/main" val="37723633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9C6282-69D1-4AEB-AC4E-C785F37E9F17}" type="slidenum">
              <a:rPr lang="en-US" smtClean="0"/>
              <a:t>11</a:t>
            </a:fld>
            <a:endParaRPr lang="en-US"/>
          </a:p>
        </p:txBody>
      </p:sp>
    </p:spTree>
    <p:extLst>
      <p:ext uri="{BB962C8B-B14F-4D97-AF65-F5344CB8AC3E}">
        <p14:creationId xmlns:p14="http://schemas.microsoft.com/office/powerpoint/2010/main" val="3832546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9C6282-69D1-4AEB-AC4E-C785F37E9F17}" type="slidenum">
              <a:rPr lang="en-US" smtClean="0"/>
              <a:t>12</a:t>
            </a:fld>
            <a:endParaRPr lang="en-US"/>
          </a:p>
        </p:txBody>
      </p:sp>
    </p:spTree>
    <p:extLst>
      <p:ext uri="{BB962C8B-B14F-4D97-AF65-F5344CB8AC3E}">
        <p14:creationId xmlns:p14="http://schemas.microsoft.com/office/powerpoint/2010/main" val="14535930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9C6282-69D1-4AEB-AC4E-C785F37E9F17}" type="slidenum">
              <a:rPr lang="en-US" smtClean="0"/>
              <a:t>13</a:t>
            </a:fld>
            <a:endParaRPr lang="en-US"/>
          </a:p>
        </p:txBody>
      </p:sp>
    </p:spTree>
    <p:extLst>
      <p:ext uri="{BB962C8B-B14F-4D97-AF65-F5344CB8AC3E}">
        <p14:creationId xmlns:p14="http://schemas.microsoft.com/office/powerpoint/2010/main" val="680006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presentation will address major challenges and opportunities facing technical services departments in academic libraries, assessing our current environment and looking forward 5 to 10 years. The presentation will be limited to 5 hot topics in technical services - tentatively: scholarly formats, space/backlogs, transitioning/overlapping workflows, linked data and evolving standards, and resources and access management systems. The session is intended to be conversational and spark discussion among attendees.</a:t>
            </a:r>
            <a:endParaRPr lang="en-US" dirty="0"/>
          </a:p>
        </p:txBody>
      </p:sp>
      <p:sp>
        <p:nvSpPr>
          <p:cNvPr id="4" name="Slide Number Placeholder 3"/>
          <p:cNvSpPr>
            <a:spLocks noGrp="1"/>
          </p:cNvSpPr>
          <p:nvPr>
            <p:ph type="sldNum" sz="quarter" idx="10"/>
          </p:nvPr>
        </p:nvSpPr>
        <p:spPr/>
        <p:txBody>
          <a:bodyPr/>
          <a:lstStyle/>
          <a:p>
            <a:fld id="{989C6282-69D1-4AEB-AC4E-C785F37E9F17}" type="slidenum">
              <a:rPr lang="en-US" smtClean="0"/>
              <a:t>2</a:t>
            </a:fld>
            <a:endParaRPr lang="en-US"/>
          </a:p>
        </p:txBody>
      </p:sp>
    </p:spTree>
    <p:extLst>
      <p:ext uri="{BB962C8B-B14F-4D97-AF65-F5344CB8AC3E}">
        <p14:creationId xmlns:p14="http://schemas.microsoft.com/office/powerpoint/2010/main" val="8428201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9C6282-69D1-4AEB-AC4E-C785F37E9F17}" type="slidenum">
              <a:rPr lang="en-US" smtClean="0"/>
              <a:t>3</a:t>
            </a:fld>
            <a:endParaRPr lang="en-US"/>
          </a:p>
        </p:txBody>
      </p:sp>
    </p:spTree>
    <p:extLst>
      <p:ext uri="{BB962C8B-B14F-4D97-AF65-F5344CB8AC3E}">
        <p14:creationId xmlns:p14="http://schemas.microsoft.com/office/powerpoint/2010/main" val="37303585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9C6282-69D1-4AEB-AC4E-C785F37E9F17}" type="slidenum">
              <a:rPr lang="en-US" smtClean="0"/>
              <a:t>4</a:t>
            </a:fld>
            <a:endParaRPr lang="en-US"/>
          </a:p>
        </p:txBody>
      </p:sp>
    </p:spTree>
    <p:extLst>
      <p:ext uri="{BB962C8B-B14F-4D97-AF65-F5344CB8AC3E}">
        <p14:creationId xmlns:p14="http://schemas.microsoft.com/office/powerpoint/2010/main" val="1388833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9C6282-69D1-4AEB-AC4E-C785F37E9F17}" type="slidenum">
              <a:rPr lang="en-US" smtClean="0"/>
              <a:t>5</a:t>
            </a:fld>
            <a:endParaRPr lang="en-US"/>
          </a:p>
        </p:txBody>
      </p:sp>
    </p:spTree>
    <p:extLst>
      <p:ext uri="{BB962C8B-B14F-4D97-AF65-F5344CB8AC3E}">
        <p14:creationId xmlns:p14="http://schemas.microsoft.com/office/powerpoint/2010/main" val="25572790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9C6282-69D1-4AEB-AC4E-C785F37E9F17}" type="slidenum">
              <a:rPr lang="en-US" smtClean="0"/>
              <a:t>6</a:t>
            </a:fld>
            <a:endParaRPr lang="en-US"/>
          </a:p>
        </p:txBody>
      </p:sp>
    </p:spTree>
    <p:extLst>
      <p:ext uri="{BB962C8B-B14F-4D97-AF65-F5344CB8AC3E}">
        <p14:creationId xmlns:p14="http://schemas.microsoft.com/office/powerpoint/2010/main" val="3185161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Resource Description &amp; Access, Functional Requirements for Bibliographic Data, Virtual International</a:t>
            </a:r>
            <a:r>
              <a:rPr lang="en-US" baseline="0" dirty="0" smtClean="0"/>
              <a:t> Authority File, Program for Cooperative Cataloging</a:t>
            </a:r>
            <a:endParaRPr lang="en-US" dirty="0"/>
          </a:p>
        </p:txBody>
      </p:sp>
      <p:sp>
        <p:nvSpPr>
          <p:cNvPr id="4" name="Slide Number Placeholder 3"/>
          <p:cNvSpPr>
            <a:spLocks noGrp="1"/>
          </p:cNvSpPr>
          <p:nvPr>
            <p:ph type="sldNum" sz="quarter" idx="10"/>
          </p:nvPr>
        </p:nvSpPr>
        <p:spPr/>
        <p:txBody>
          <a:bodyPr/>
          <a:lstStyle/>
          <a:p>
            <a:fld id="{989C6282-69D1-4AEB-AC4E-C785F37E9F17}" type="slidenum">
              <a:rPr lang="en-US" smtClean="0"/>
              <a:t>7</a:t>
            </a:fld>
            <a:endParaRPr lang="en-US"/>
          </a:p>
        </p:txBody>
      </p:sp>
    </p:spTree>
    <p:extLst>
      <p:ext uri="{BB962C8B-B14F-4D97-AF65-F5344CB8AC3E}">
        <p14:creationId xmlns:p14="http://schemas.microsoft.com/office/powerpoint/2010/main" val="41755434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9C6282-69D1-4AEB-AC4E-C785F37E9F17}" type="slidenum">
              <a:rPr lang="en-US" smtClean="0"/>
              <a:t>8</a:t>
            </a:fld>
            <a:endParaRPr lang="en-US"/>
          </a:p>
        </p:txBody>
      </p:sp>
    </p:spTree>
    <p:extLst>
      <p:ext uri="{BB962C8B-B14F-4D97-AF65-F5344CB8AC3E}">
        <p14:creationId xmlns:p14="http://schemas.microsoft.com/office/powerpoint/2010/main" val="2840375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89C6282-69D1-4AEB-AC4E-C785F37E9F17}" type="slidenum">
              <a:rPr lang="en-US" smtClean="0"/>
              <a:t>9</a:t>
            </a:fld>
            <a:endParaRPr lang="en-US"/>
          </a:p>
        </p:txBody>
      </p:sp>
    </p:spTree>
    <p:extLst>
      <p:ext uri="{BB962C8B-B14F-4D97-AF65-F5344CB8AC3E}">
        <p14:creationId xmlns:p14="http://schemas.microsoft.com/office/powerpoint/2010/main" val="22563182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smtClean="0"/>
              <a:t>7/5/2016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7963010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D347D-5ACD-4C99-B74B-A9C85AD731AF}" type="datetimeFigureOut">
              <a:rPr lang="en-US" smtClean="0"/>
              <a:t>7/5/2016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28783614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AD347D-5ACD-4C99-B74B-A9C85AD731AF}" type="datetimeFigureOut">
              <a:rPr lang="en-US" smtClean="0"/>
              <a:t>7/5/2016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02111984F565}"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29054936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AAD347D-5ACD-4C99-B74B-A9C85AD731AF}" type="datetimeFigureOut">
              <a:rPr lang="en-US" smtClean="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180738631"/>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AAD347D-5ACD-4C99-B74B-A9C85AD731AF}" type="datetimeFigureOut">
              <a:rPr lang="en-US" smtClean="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4779743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AAD347D-5ACD-4C99-B74B-A9C85AD731AF}" type="datetimeFigureOut">
              <a:rPr lang="en-US" smtClean="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57551805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7/5/2016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4163705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7/5/2016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97139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smtClean="0"/>
              <a:t>7/5/2016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864802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smtClean="0"/>
              <a:t>7/5/2016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657528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smtClean="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062466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smtClean="0"/>
              <a:t>7/5/2016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3437468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509A250-FF31-4206-8172-F9D3106AACB1}" type="datetimeFigureOut">
              <a:rPr lang="en-US" smtClean="0"/>
              <a:t>7/5/2016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125282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09A250-FF31-4206-8172-F9D3106AACB1}" type="datetimeFigureOut">
              <a:rPr lang="en-US" smtClean="0"/>
              <a:t>7/5/2016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852009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40519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smtClean="0"/>
              <a:t>7/5/2016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1344283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AAD347D-5ACD-4C99-B74B-A9C85AD731AF}" type="datetimeFigureOut">
              <a:rPr lang="en-US" smtClean="0"/>
              <a:t>7/5/2016</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02111984F565}" type="slidenum">
              <a:rPr lang="en-US" smtClean="0"/>
              <a:t>‹#›</a:t>
            </a:fld>
            <a:endParaRPr lang="en-US" dirty="0"/>
          </a:p>
        </p:txBody>
      </p:sp>
    </p:spTree>
    <p:extLst>
      <p:ext uri="{BB962C8B-B14F-4D97-AF65-F5344CB8AC3E}">
        <p14:creationId xmlns:p14="http://schemas.microsoft.com/office/powerpoint/2010/main" val="1841613044"/>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 id="2147483720" r:id="rId13"/>
    <p:sldLayoutId id="2147483721" r:id="rId14"/>
    <p:sldLayoutId id="2147483722" r:id="rId15"/>
    <p:sldLayoutId id="2147483723"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hyperlink" Target="https://developers.exlibrisgroup.com/blog/Real-time-Acquisitions" TargetMode="External"/><Relationship Id="rId3" Type="http://schemas.openxmlformats.org/officeDocument/2006/relationships/hyperlink" Target="http://www.loc.gov/bibframe/pdf/marcld-report-11-21-2012.pdf" TargetMode="External"/><Relationship Id="rId7" Type="http://schemas.openxmlformats.org/officeDocument/2006/relationships/hyperlink" Target="http://www.niso.org/topics/tl/BibliographicRoadmap/"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hyperlink" Target="http://www.niso.org/home/" TargetMode="External"/><Relationship Id="rId5" Type="http://schemas.openxmlformats.org/officeDocument/2006/relationships/hyperlink" Target="http://www.library.umass.edu/assets/Digital-Strategies-Group/Guidelines-Policies/Metadata-Guidelines-v4.pdf" TargetMode="External"/><Relationship Id="rId4" Type="http://schemas.openxmlformats.org/officeDocument/2006/relationships/hyperlink" Target="http://www.loc.gov/bibframe/"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565034"/>
            <a:ext cx="8915399" cy="2262781"/>
          </a:xfrm>
        </p:spPr>
        <p:txBody>
          <a:bodyPr>
            <a:normAutofit fontScale="90000"/>
          </a:bodyPr>
          <a:lstStyle/>
          <a:p>
            <a:pPr algn="ctr"/>
            <a:r>
              <a:rPr lang="en-US" dirty="0" smtClean="0"/>
              <a:t>Technical Services in the 21</a:t>
            </a:r>
            <a:r>
              <a:rPr lang="en-US" baseline="30000" dirty="0" smtClean="0"/>
              <a:t>st</a:t>
            </a:r>
            <a:r>
              <a:rPr lang="en-US" dirty="0" smtClean="0"/>
              <a:t> Century Academic Library</a:t>
            </a:r>
            <a:br>
              <a:rPr lang="en-US" dirty="0" smtClean="0"/>
            </a:br>
            <a:endParaRPr lang="en-US" sz="2200" i="1" dirty="0"/>
          </a:p>
        </p:txBody>
      </p:sp>
      <p:sp>
        <p:nvSpPr>
          <p:cNvPr id="3" name="Subtitle 2"/>
          <p:cNvSpPr>
            <a:spLocks noGrp="1"/>
          </p:cNvSpPr>
          <p:nvPr>
            <p:ph type="subTitle" idx="1"/>
          </p:nvPr>
        </p:nvSpPr>
        <p:spPr>
          <a:xfrm>
            <a:off x="1154955" y="5264491"/>
            <a:ext cx="4253807" cy="1153561"/>
          </a:xfrm>
        </p:spPr>
        <p:txBody>
          <a:bodyPr>
            <a:noAutofit/>
          </a:bodyPr>
          <a:lstStyle/>
          <a:p>
            <a:pPr>
              <a:spcBef>
                <a:spcPts val="300"/>
              </a:spcBef>
            </a:pPr>
            <a:r>
              <a:rPr lang="en-US" sz="1200" i="1" dirty="0" smtClean="0"/>
              <a:t>Sally Krash</a:t>
            </a:r>
          </a:p>
          <a:p>
            <a:pPr>
              <a:spcBef>
                <a:spcPts val="300"/>
              </a:spcBef>
            </a:pPr>
            <a:r>
              <a:rPr lang="en-US" sz="1200" i="1" dirty="0" smtClean="0"/>
              <a:t>Head of Acquisitions</a:t>
            </a:r>
          </a:p>
          <a:p>
            <a:pPr>
              <a:spcBef>
                <a:spcPts val="300"/>
              </a:spcBef>
            </a:pPr>
            <a:r>
              <a:rPr lang="en-US" sz="1200" i="1" dirty="0" smtClean="0"/>
              <a:t>Howard-Tilton Memorial Library</a:t>
            </a:r>
          </a:p>
          <a:p>
            <a:pPr>
              <a:spcBef>
                <a:spcPts val="300"/>
              </a:spcBef>
            </a:pPr>
            <a:r>
              <a:rPr lang="en-US" sz="1200" i="1" dirty="0" smtClean="0"/>
              <a:t>Tulane University </a:t>
            </a:r>
            <a:endParaRPr lang="en-US" sz="1200" i="1" dirty="0"/>
          </a:p>
        </p:txBody>
      </p:sp>
      <p:sp>
        <p:nvSpPr>
          <p:cNvPr id="5" name="Subtitle 2"/>
          <p:cNvSpPr txBox="1">
            <a:spLocks/>
          </p:cNvSpPr>
          <p:nvPr/>
        </p:nvSpPr>
        <p:spPr>
          <a:xfrm>
            <a:off x="7319961" y="5278870"/>
            <a:ext cx="4253807" cy="1153561"/>
          </a:xfrm>
          <a:prstGeom prst="rect">
            <a:avLst/>
          </a:prstGeom>
        </p:spPr>
        <p:txBody>
          <a:bodyPr vert="horz" lIns="91440" tIns="45720" rIns="91440" bIns="45720" rtlCol="0" anchor="t">
            <a:noAutofit/>
          </a:bodyPr>
          <a:lstStyle>
            <a:lvl1pPr marL="0" indent="0" algn="l" defTabSz="457200" rtl="0" eaLnBrk="1" latinLnBrk="0" hangingPunct="1">
              <a:spcBef>
                <a:spcPts val="1000"/>
              </a:spcBef>
              <a:spcAft>
                <a:spcPts val="0"/>
              </a:spcAft>
              <a:buClr>
                <a:schemeClr val="accent1"/>
              </a:buClr>
              <a:buFont typeface="Wingdings 3" charset="2"/>
              <a:buNone/>
              <a:defRPr sz="1800" kern="1200">
                <a:solidFill>
                  <a:schemeClr val="tx1">
                    <a:lumMod val="65000"/>
                    <a:lumOff val="35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Font typeface="Wingdings 3" charset="2"/>
              <a:buNone/>
              <a:defRPr sz="1200" kern="1200">
                <a:solidFill>
                  <a:schemeClr val="tx1">
                    <a:tint val="75000"/>
                  </a:schemeClr>
                </a:solidFill>
                <a:latin typeface="+mn-lt"/>
                <a:ea typeface="+mn-ea"/>
                <a:cs typeface="+mn-cs"/>
              </a:defRPr>
            </a:lvl9pPr>
          </a:lstStyle>
          <a:p>
            <a:pPr algn="r">
              <a:spcBef>
                <a:spcPts val="300"/>
              </a:spcBef>
            </a:pPr>
            <a:endParaRPr lang="en-US" sz="1200" i="1" dirty="0" smtClean="0"/>
          </a:p>
          <a:p>
            <a:pPr algn="r">
              <a:spcBef>
                <a:spcPts val="300"/>
              </a:spcBef>
            </a:pPr>
            <a:endParaRPr lang="en-US" sz="1200" i="1" dirty="0"/>
          </a:p>
          <a:p>
            <a:pPr algn="r">
              <a:spcBef>
                <a:spcPts val="300"/>
              </a:spcBef>
            </a:pPr>
            <a:endParaRPr lang="en-US" sz="1200" i="1" dirty="0" smtClean="0"/>
          </a:p>
          <a:p>
            <a:pPr algn="r">
              <a:spcBef>
                <a:spcPts val="300"/>
              </a:spcBef>
            </a:pPr>
            <a:endParaRPr lang="en-US" sz="1200" i="1" dirty="0" smtClean="0"/>
          </a:p>
          <a:p>
            <a:pPr algn="r">
              <a:spcBef>
                <a:spcPts val="300"/>
              </a:spcBef>
            </a:pPr>
            <a:r>
              <a:rPr lang="en-US" sz="1200" i="1" dirty="0" smtClean="0"/>
              <a:t>LUC 2015</a:t>
            </a:r>
            <a:endParaRPr lang="en-US" sz="1200" i="1" dirty="0"/>
          </a:p>
        </p:txBody>
      </p:sp>
    </p:spTree>
    <p:extLst>
      <p:ext uri="{BB962C8B-B14F-4D97-AF65-F5344CB8AC3E}">
        <p14:creationId xmlns:p14="http://schemas.microsoft.com/office/powerpoint/2010/main" val="29314602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1830" y="400172"/>
            <a:ext cx="8911687" cy="1280890"/>
          </a:xfrm>
        </p:spPr>
        <p:txBody>
          <a:bodyPr/>
          <a:lstStyle/>
          <a:p>
            <a:r>
              <a:rPr lang="en-US" dirty="0" smtClean="0"/>
              <a:t>Dynamic Systems</a:t>
            </a:r>
            <a:endParaRPr lang="en-US" dirty="0"/>
          </a:p>
        </p:txBody>
      </p:sp>
      <p:sp>
        <p:nvSpPr>
          <p:cNvPr id="3" name="Content Placeholder 2"/>
          <p:cNvSpPr>
            <a:spLocks noGrp="1"/>
          </p:cNvSpPr>
          <p:nvPr>
            <p:ph idx="1"/>
          </p:nvPr>
        </p:nvSpPr>
        <p:spPr>
          <a:xfrm>
            <a:off x="811370" y="1287888"/>
            <a:ext cx="9238484" cy="4960512"/>
          </a:xfrm>
        </p:spPr>
        <p:txBody>
          <a:bodyPr>
            <a:normAutofit/>
          </a:bodyPr>
          <a:lstStyle/>
          <a:p>
            <a:pPr lvl="1"/>
            <a:r>
              <a:rPr lang="en-US" dirty="0"/>
              <a:t>Sushi feeds for automated COUNTER statistics </a:t>
            </a:r>
            <a:r>
              <a:rPr lang="en-US" dirty="0" smtClean="0"/>
              <a:t>gathering and distribution</a:t>
            </a:r>
          </a:p>
          <a:p>
            <a:pPr lvl="2"/>
            <a:r>
              <a:rPr lang="en-US" dirty="0" smtClean="0"/>
              <a:t>Vendor to vendor to library system</a:t>
            </a:r>
          </a:p>
          <a:p>
            <a:pPr marL="914400" lvl="2" indent="0">
              <a:buNone/>
            </a:pPr>
            <a:r>
              <a:rPr lang="en-US" dirty="0"/>
              <a:t>	</a:t>
            </a:r>
            <a:r>
              <a:rPr lang="en-US" dirty="0" err="1" smtClean="0"/>
              <a:t>vendor→UStats→Alma</a:t>
            </a:r>
            <a:r>
              <a:rPr lang="en-US" dirty="0" smtClean="0"/>
              <a:t> </a:t>
            </a:r>
            <a:r>
              <a:rPr lang="en-US" i="1" dirty="0" smtClean="0"/>
              <a:t>transitioning to </a:t>
            </a:r>
            <a:r>
              <a:rPr lang="en-US" dirty="0" err="1"/>
              <a:t>vendor</a:t>
            </a:r>
            <a:r>
              <a:rPr lang="en-US" dirty="0" err="1" smtClean="0"/>
              <a:t>→Alma</a:t>
            </a:r>
            <a:r>
              <a:rPr lang="en-US" dirty="0" smtClean="0"/>
              <a:t> Analytics</a:t>
            </a:r>
          </a:p>
          <a:p>
            <a:pPr lvl="1"/>
            <a:r>
              <a:rPr lang="en-US" dirty="0" smtClean="0"/>
              <a:t>ONIX vendor licensing distribution</a:t>
            </a:r>
          </a:p>
          <a:p>
            <a:pPr lvl="2"/>
            <a:r>
              <a:rPr lang="en-US" dirty="0" smtClean="0"/>
              <a:t>Vendor to ERM /URM - </a:t>
            </a:r>
            <a:r>
              <a:rPr lang="en-US" i="1" dirty="0" smtClean="0"/>
              <a:t>still in development</a:t>
            </a:r>
            <a:endParaRPr lang="en-US" dirty="0"/>
          </a:p>
          <a:p>
            <a:pPr lvl="1"/>
            <a:r>
              <a:rPr lang="en-US" dirty="0" smtClean="0"/>
              <a:t>Discovery</a:t>
            </a:r>
          </a:p>
          <a:p>
            <a:pPr lvl="2"/>
            <a:r>
              <a:rPr lang="en-US" dirty="0" smtClean="0"/>
              <a:t>Voyager, </a:t>
            </a:r>
            <a:r>
              <a:rPr lang="en-US" dirty="0" err="1" smtClean="0"/>
              <a:t>ArchivesSpace</a:t>
            </a:r>
            <a:r>
              <a:rPr lang="en-US" dirty="0" smtClean="0"/>
              <a:t>, </a:t>
            </a:r>
            <a:r>
              <a:rPr lang="en-US" dirty="0" err="1" smtClean="0"/>
              <a:t>Islandora→Primo</a:t>
            </a:r>
            <a:endParaRPr lang="en-US" dirty="0" smtClean="0"/>
          </a:p>
          <a:p>
            <a:pPr lvl="2"/>
            <a:r>
              <a:rPr lang="en-US" dirty="0" err="1" smtClean="0"/>
              <a:t>OCLC←Voyager</a:t>
            </a:r>
            <a:r>
              <a:rPr lang="en-US" dirty="0" smtClean="0"/>
              <a:t>, </a:t>
            </a:r>
            <a:r>
              <a:rPr lang="en-US" dirty="0" err="1" smtClean="0"/>
              <a:t>ArchivesSpace</a:t>
            </a:r>
            <a:r>
              <a:rPr lang="en-US" dirty="0" smtClean="0"/>
              <a:t>, </a:t>
            </a:r>
            <a:r>
              <a:rPr lang="en-US" dirty="0" err="1" smtClean="0"/>
              <a:t>Islandora</a:t>
            </a:r>
            <a:r>
              <a:rPr lang="en-US" dirty="0" smtClean="0"/>
              <a:t> </a:t>
            </a:r>
          </a:p>
          <a:p>
            <a:pPr lvl="1"/>
            <a:r>
              <a:rPr lang="en-US" dirty="0" smtClean="0"/>
              <a:t>Electronic Data Interchange (EDI)</a:t>
            </a:r>
          </a:p>
          <a:p>
            <a:pPr lvl="2"/>
            <a:r>
              <a:rPr lang="en-US" dirty="0" smtClean="0"/>
              <a:t>Orders: </a:t>
            </a:r>
            <a:r>
              <a:rPr lang="en-US" dirty="0" err="1" smtClean="0"/>
              <a:t>Voyager→Vendor</a:t>
            </a:r>
            <a:endParaRPr lang="en-US" dirty="0" smtClean="0"/>
          </a:p>
          <a:p>
            <a:pPr lvl="2"/>
            <a:r>
              <a:rPr lang="en-US" dirty="0" smtClean="0"/>
              <a:t>Invoices: </a:t>
            </a:r>
            <a:r>
              <a:rPr lang="en-US" dirty="0" err="1" smtClean="0"/>
              <a:t>Vendor→Voyager</a:t>
            </a:r>
            <a:endParaRPr lang="en-US" dirty="0" smtClean="0"/>
          </a:p>
          <a:p>
            <a:pPr lvl="1"/>
            <a:r>
              <a:rPr lang="en-US" dirty="0" smtClean="0"/>
              <a:t>Vendor </a:t>
            </a:r>
            <a:r>
              <a:rPr lang="en-US" dirty="0"/>
              <a:t>APIs for automated order processing and records ingestion</a:t>
            </a:r>
          </a:p>
          <a:p>
            <a:pPr lvl="2"/>
            <a:r>
              <a:rPr lang="en-US" dirty="0" smtClean="0"/>
              <a:t>Alma/YBP </a:t>
            </a:r>
            <a:r>
              <a:rPr lang="en-US" dirty="0"/>
              <a:t>real-time </a:t>
            </a:r>
            <a:r>
              <a:rPr lang="en-US" dirty="0" smtClean="0"/>
              <a:t>acquisitions</a:t>
            </a:r>
          </a:p>
          <a:p>
            <a:pPr marL="1371600" lvl="3" indent="0">
              <a:buNone/>
            </a:pPr>
            <a:r>
              <a:rPr lang="en-US" dirty="0" err="1" smtClean="0"/>
              <a:t>Gobi→Alma</a:t>
            </a:r>
            <a:r>
              <a:rPr lang="en-US" dirty="0" smtClean="0"/>
              <a:t> (manual review possible in Alma)</a:t>
            </a:r>
            <a:endParaRPr lang="en-US" dirty="0"/>
          </a:p>
          <a:p>
            <a:endParaRPr lang="en-US" dirty="0"/>
          </a:p>
        </p:txBody>
      </p:sp>
    </p:spTree>
    <p:extLst>
      <p:ext uri="{BB962C8B-B14F-4D97-AF65-F5344CB8AC3E}">
        <p14:creationId xmlns:p14="http://schemas.microsoft.com/office/powerpoint/2010/main" val="18590053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9177" y="28499"/>
            <a:ext cx="9404723" cy="1400530"/>
          </a:xfrm>
        </p:spPr>
        <p:txBody>
          <a:bodyPr/>
          <a:lstStyle/>
          <a:p>
            <a:r>
              <a:rPr lang="en-US" dirty="0" smtClean="0"/>
              <a:t>Real Time Acquisitions Integration</a:t>
            </a:r>
            <a:br>
              <a:rPr lang="en-US" dirty="0" smtClean="0"/>
            </a:br>
            <a:r>
              <a:rPr lang="en-US" sz="1800" i="1" dirty="0" smtClean="0"/>
              <a:t>Alma/YBP</a:t>
            </a:r>
            <a:endParaRPr lang="en-US" dirty="0"/>
          </a:p>
        </p:txBody>
      </p:sp>
      <p:pic>
        <p:nvPicPr>
          <p:cNvPr id="1026" name="Picture 2" descr="Real Time Acqusition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874204" y="975668"/>
            <a:ext cx="6436400" cy="5486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69640" y="6499185"/>
            <a:ext cx="5409127" cy="246221"/>
          </a:xfrm>
          <a:prstGeom prst="rect">
            <a:avLst/>
          </a:prstGeom>
          <a:noFill/>
        </p:spPr>
        <p:txBody>
          <a:bodyPr wrap="square" rtlCol="0">
            <a:spAutoFit/>
          </a:bodyPr>
          <a:lstStyle/>
          <a:p>
            <a:r>
              <a:rPr lang="en-US" sz="1000" dirty="0"/>
              <a:t>https://developers.exlibrisgroup.com/blog/Real-time-Acquisitions</a:t>
            </a:r>
          </a:p>
        </p:txBody>
      </p:sp>
    </p:spTree>
    <p:extLst>
      <p:ext uri="{BB962C8B-B14F-4D97-AF65-F5344CB8AC3E}">
        <p14:creationId xmlns:p14="http://schemas.microsoft.com/office/powerpoint/2010/main" val="13327353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65137" y="260213"/>
            <a:ext cx="8911687" cy="1280890"/>
          </a:xfrm>
        </p:spPr>
        <p:txBody>
          <a:bodyPr/>
          <a:lstStyle/>
          <a:p>
            <a:r>
              <a:rPr lang="en-US" dirty="0" smtClean="0"/>
              <a:t>URM</a:t>
            </a:r>
            <a:endParaRPr lang="en-US" dirty="0"/>
          </a:p>
        </p:txBody>
      </p:sp>
      <p:sp>
        <p:nvSpPr>
          <p:cNvPr id="3" name="Content Placeholder 2"/>
          <p:cNvSpPr>
            <a:spLocks noGrp="1"/>
          </p:cNvSpPr>
          <p:nvPr>
            <p:ph idx="1"/>
          </p:nvPr>
        </p:nvSpPr>
        <p:spPr>
          <a:xfrm>
            <a:off x="1823417" y="1287888"/>
            <a:ext cx="9746514" cy="5234210"/>
          </a:xfrm>
        </p:spPr>
        <p:txBody>
          <a:bodyPr>
            <a:normAutofit fontScale="92500"/>
          </a:bodyPr>
          <a:lstStyle/>
          <a:p>
            <a:pPr marL="342900" lvl="1" indent="-342900"/>
            <a:r>
              <a:rPr lang="en-US" dirty="0" smtClean="0"/>
              <a:t>Cloud-based open platform</a:t>
            </a:r>
          </a:p>
          <a:p>
            <a:pPr marL="342900" lvl="1" indent="-342900"/>
            <a:r>
              <a:rPr lang="en-US" dirty="0" smtClean="0"/>
              <a:t>Pulls elements </a:t>
            </a:r>
            <a:r>
              <a:rPr lang="en-US" dirty="0"/>
              <a:t>under one umbrella for more efficient </a:t>
            </a:r>
            <a:r>
              <a:rPr lang="en-US" dirty="0" smtClean="0"/>
              <a:t>workflows and reduced system interactions</a:t>
            </a:r>
          </a:p>
          <a:p>
            <a:r>
              <a:rPr lang="en-US" dirty="0" smtClean="0"/>
              <a:t>Improved analytics</a:t>
            </a:r>
          </a:p>
          <a:p>
            <a:pPr lvl="1"/>
            <a:r>
              <a:rPr lang="en-US" dirty="0" smtClean="0"/>
              <a:t>Within the user interface</a:t>
            </a:r>
          </a:p>
          <a:p>
            <a:pPr lvl="2"/>
            <a:r>
              <a:rPr lang="en-US" dirty="0" smtClean="0"/>
              <a:t>No more Reporter client</a:t>
            </a:r>
          </a:p>
          <a:p>
            <a:pPr lvl="2"/>
            <a:r>
              <a:rPr lang="en-US" dirty="0" smtClean="0"/>
              <a:t>No more extracting information directly from Access Reports</a:t>
            </a:r>
          </a:p>
          <a:p>
            <a:pPr marL="342900" lvl="1" indent="-342900"/>
            <a:r>
              <a:rPr lang="en-US" dirty="0"/>
              <a:t>Will require reimagining workflows and </a:t>
            </a:r>
            <a:r>
              <a:rPr lang="en-US" dirty="0" smtClean="0"/>
              <a:t>training</a:t>
            </a:r>
          </a:p>
          <a:p>
            <a:pPr lvl="1"/>
            <a:r>
              <a:rPr lang="en-US" dirty="0"/>
              <a:t>Staff will have to learn about licensing terms and how to enter them, or standards will have to be further developed (ONIX) to feed licensing terms directly into the library system</a:t>
            </a:r>
          </a:p>
          <a:p>
            <a:pPr lvl="1"/>
            <a:r>
              <a:rPr lang="en-US" dirty="0"/>
              <a:t>APIs will streamline order processes</a:t>
            </a:r>
          </a:p>
          <a:p>
            <a:pPr lvl="1"/>
            <a:r>
              <a:rPr lang="en-US" dirty="0"/>
              <a:t>Records can be selected from within the library system</a:t>
            </a:r>
          </a:p>
          <a:p>
            <a:pPr lvl="2"/>
            <a:r>
              <a:rPr lang="en-US" dirty="0"/>
              <a:t>From OCLC or shared databases</a:t>
            </a:r>
          </a:p>
          <a:p>
            <a:pPr lvl="2"/>
            <a:r>
              <a:rPr lang="en-US" dirty="0"/>
              <a:t>Will we need other tools? (like </a:t>
            </a:r>
            <a:r>
              <a:rPr lang="en-US" dirty="0" err="1"/>
              <a:t>MarcEdit</a:t>
            </a:r>
            <a:r>
              <a:rPr lang="en-US" dirty="0"/>
              <a:t> &amp; </a:t>
            </a:r>
            <a:r>
              <a:rPr lang="en-US" dirty="0" err="1"/>
              <a:t>BibDelete</a:t>
            </a:r>
            <a:r>
              <a:rPr lang="en-US" dirty="0"/>
              <a:t>)</a:t>
            </a:r>
          </a:p>
          <a:p>
            <a:pPr marL="342900" lvl="1" indent="-342900"/>
            <a:r>
              <a:rPr lang="en-US" dirty="0" smtClean="0"/>
              <a:t>Will we even be loading records into the URM, or will we just provide link-outs from a Knowledge Base?</a:t>
            </a:r>
            <a:endParaRPr lang="en-US" dirty="0"/>
          </a:p>
        </p:txBody>
      </p:sp>
    </p:spTree>
    <p:extLst>
      <p:ext uri="{BB962C8B-B14F-4D97-AF65-F5344CB8AC3E}">
        <p14:creationId xmlns:p14="http://schemas.microsoft.com/office/powerpoint/2010/main" val="37556516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a:xfrm>
            <a:off x="1026543" y="1233577"/>
            <a:ext cx="10653623" cy="5426015"/>
          </a:xfrm>
        </p:spPr>
        <p:txBody>
          <a:bodyPr>
            <a:normAutofit/>
          </a:bodyPr>
          <a:lstStyle/>
          <a:p>
            <a:r>
              <a:rPr lang="en-US" i="1" dirty="0" smtClean="0"/>
              <a:t>Bibliographic Framework as a Web of Data: Linked Data Model and Supporting Services</a:t>
            </a:r>
            <a:r>
              <a:rPr lang="en-US" dirty="0" smtClean="0"/>
              <a:t>, Library of Congress, Washington DC, November 21, </a:t>
            </a:r>
            <a:r>
              <a:rPr lang="en-US" dirty="0"/>
              <a:t>2012. </a:t>
            </a:r>
            <a:r>
              <a:rPr lang="en-US" dirty="0">
                <a:hlinkClick r:id="rId3"/>
              </a:rPr>
              <a:t>http://</a:t>
            </a:r>
            <a:r>
              <a:rPr lang="en-US" dirty="0" smtClean="0">
                <a:hlinkClick r:id="rId3"/>
              </a:rPr>
              <a:t>www.loc.gov/bibframe/pdf/marcld-report-11-21-2012.pdf</a:t>
            </a:r>
            <a:r>
              <a:rPr lang="en-US" dirty="0" smtClean="0"/>
              <a:t> </a:t>
            </a:r>
          </a:p>
          <a:p>
            <a:r>
              <a:rPr lang="en-US" i="1" dirty="0" smtClean="0"/>
              <a:t>Bibliographic Framework Initiative</a:t>
            </a:r>
            <a:r>
              <a:rPr lang="en-US" dirty="0" smtClean="0"/>
              <a:t>, Library of Congress, Washington DC, </a:t>
            </a:r>
            <a:r>
              <a:rPr lang="en-US" dirty="0"/>
              <a:t>retrieved </a:t>
            </a:r>
            <a:r>
              <a:rPr lang="en-US" dirty="0" smtClean="0"/>
              <a:t>August </a:t>
            </a:r>
            <a:r>
              <a:rPr lang="en-US" dirty="0"/>
              <a:t>11, 2015. </a:t>
            </a:r>
            <a:r>
              <a:rPr lang="en-US" dirty="0">
                <a:hlinkClick r:id="rId4"/>
              </a:rPr>
              <a:t>http://www.loc.gov/bibframe</a:t>
            </a:r>
            <a:r>
              <a:rPr lang="en-US" dirty="0" smtClean="0">
                <a:hlinkClick r:id="rId4"/>
              </a:rPr>
              <a:t>/</a:t>
            </a:r>
            <a:endParaRPr lang="en-US" dirty="0" smtClean="0"/>
          </a:p>
          <a:p>
            <a:r>
              <a:rPr lang="en-US" i="1" dirty="0" smtClean="0"/>
              <a:t>Metadata Guidelines, </a:t>
            </a:r>
            <a:r>
              <a:rPr lang="en-US" dirty="0" smtClean="0"/>
              <a:t>UMass Amherst Libraries, Amherst, MA, retrieved August 30, 2015</a:t>
            </a:r>
            <a:r>
              <a:rPr lang="en-US" dirty="0"/>
              <a:t>. </a:t>
            </a:r>
            <a:r>
              <a:rPr lang="en-US" dirty="0">
                <a:hlinkClick r:id="rId5"/>
              </a:rPr>
              <a:t>http://</a:t>
            </a:r>
            <a:r>
              <a:rPr lang="en-US" dirty="0" smtClean="0">
                <a:hlinkClick r:id="rId5"/>
              </a:rPr>
              <a:t>www.library.umass.edu/assets/Digital-Strategies-Group/Guidelines-Policies/Metadata-Guidelines-v4.pdf</a:t>
            </a:r>
            <a:r>
              <a:rPr lang="en-US" dirty="0" smtClean="0"/>
              <a:t> </a:t>
            </a:r>
            <a:endParaRPr lang="en-US" i="1" dirty="0" smtClean="0"/>
          </a:p>
          <a:p>
            <a:r>
              <a:rPr lang="en-US" i="1" dirty="0" smtClean="0"/>
              <a:t>NISO, National Information Standards Organization</a:t>
            </a:r>
            <a:r>
              <a:rPr lang="en-US" dirty="0" smtClean="0"/>
              <a:t>, Baltimore, MD, </a:t>
            </a:r>
            <a:r>
              <a:rPr lang="en-US" dirty="0"/>
              <a:t>retrieved </a:t>
            </a:r>
            <a:r>
              <a:rPr lang="en-US" dirty="0" smtClean="0"/>
              <a:t>August </a:t>
            </a:r>
            <a:r>
              <a:rPr lang="en-US" dirty="0"/>
              <a:t>11, 2015. </a:t>
            </a:r>
            <a:r>
              <a:rPr lang="en-US" dirty="0">
                <a:hlinkClick r:id="rId6"/>
              </a:rPr>
              <a:t>http://www.niso.org/home</a:t>
            </a:r>
            <a:r>
              <a:rPr lang="en-US" dirty="0" smtClean="0">
                <a:hlinkClick r:id="rId6"/>
              </a:rPr>
              <a:t>/</a:t>
            </a:r>
            <a:endParaRPr lang="en-US" dirty="0" smtClean="0"/>
          </a:p>
          <a:p>
            <a:r>
              <a:rPr lang="en-US" i="1" dirty="0" smtClean="0"/>
              <a:t>NISO Bibliographic Roadmap Development Project</a:t>
            </a:r>
            <a:r>
              <a:rPr lang="en-US" dirty="0" smtClean="0"/>
              <a:t>, Baltimore, MD, </a:t>
            </a:r>
            <a:r>
              <a:rPr lang="en-US" dirty="0"/>
              <a:t>retrieved August 12, 2015. </a:t>
            </a:r>
            <a:r>
              <a:rPr lang="en-US" dirty="0">
                <a:hlinkClick r:id="rId7"/>
              </a:rPr>
              <a:t>http://www.niso.org/topics/tl/BibliographicRoadmap</a:t>
            </a:r>
            <a:r>
              <a:rPr lang="en-US" dirty="0" smtClean="0">
                <a:hlinkClick r:id="rId7"/>
              </a:rPr>
              <a:t>/</a:t>
            </a:r>
            <a:r>
              <a:rPr lang="en-US" dirty="0" smtClean="0"/>
              <a:t> </a:t>
            </a:r>
          </a:p>
          <a:p>
            <a:r>
              <a:rPr lang="en-US" i="1" dirty="0" smtClean="0"/>
              <a:t>Tech Blog: Real-time Acquisitions: Alma – YBP integration</a:t>
            </a:r>
            <a:r>
              <a:rPr lang="en-US" dirty="0" smtClean="0"/>
              <a:t>, </a:t>
            </a:r>
            <a:r>
              <a:rPr lang="en-US" dirty="0" err="1" smtClean="0"/>
              <a:t>ExLibris</a:t>
            </a:r>
            <a:r>
              <a:rPr lang="en-US" dirty="0" smtClean="0"/>
              <a:t>, Chicago, IL, </a:t>
            </a:r>
            <a:r>
              <a:rPr lang="en-US" dirty="0"/>
              <a:t>retrieved August 12, 2015. </a:t>
            </a:r>
            <a:r>
              <a:rPr lang="en-US" dirty="0">
                <a:hlinkClick r:id="rId8"/>
              </a:rPr>
              <a:t>https://</a:t>
            </a:r>
            <a:r>
              <a:rPr lang="en-US" dirty="0" smtClean="0">
                <a:hlinkClick r:id="rId8"/>
              </a:rPr>
              <a:t>developers.exlibrisgroup.com/blog/Real-time-Acquisitions</a:t>
            </a:r>
            <a:r>
              <a:rPr lang="en-US" dirty="0" smtClean="0"/>
              <a:t> </a:t>
            </a:r>
          </a:p>
        </p:txBody>
      </p:sp>
    </p:spTree>
    <p:extLst>
      <p:ext uri="{BB962C8B-B14F-4D97-AF65-F5344CB8AC3E}">
        <p14:creationId xmlns:p14="http://schemas.microsoft.com/office/powerpoint/2010/main" val="3997380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2375" y="468840"/>
            <a:ext cx="8911687" cy="1280890"/>
          </a:xfrm>
        </p:spPr>
        <p:txBody>
          <a:bodyPr/>
          <a:lstStyle/>
          <a:p>
            <a:r>
              <a:rPr lang="en-US" dirty="0" smtClean="0"/>
              <a:t>Challenges &amp; Opportunities</a:t>
            </a:r>
            <a:endParaRPr lang="en-US" dirty="0"/>
          </a:p>
        </p:txBody>
      </p:sp>
      <p:sp>
        <p:nvSpPr>
          <p:cNvPr id="3" name="Content Placeholder 2"/>
          <p:cNvSpPr>
            <a:spLocks noGrp="1"/>
          </p:cNvSpPr>
          <p:nvPr>
            <p:ph idx="1"/>
          </p:nvPr>
        </p:nvSpPr>
        <p:spPr>
          <a:xfrm>
            <a:off x="1932316" y="1337095"/>
            <a:ext cx="9998015" cy="5408762"/>
          </a:xfrm>
        </p:spPr>
        <p:txBody>
          <a:bodyPr>
            <a:normAutofit fontScale="85000" lnSpcReduction="20000"/>
          </a:bodyPr>
          <a:lstStyle/>
          <a:p>
            <a:r>
              <a:rPr lang="en-US" dirty="0"/>
              <a:t>Transitioning and overlapping workflows</a:t>
            </a:r>
          </a:p>
          <a:p>
            <a:pPr lvl="1"/>
            <a:r>
              <a:rPr lang="en-US" dirty="0" smtClean="0"/>
              <a:t>Where does technical services fit in the organizational structure?</a:t>
            </a:r>
          </a:p>
          <a:p>
            <a:pPr lvl="1"/>
            <a:r>
              <a:rPr lang="en-US" dirty="0" smtClean="0"/>
              <a:t>Cross-training </a:t>
            </a:r>
            <a:r>
              <a:rPr lang="en-US" dirty="0"/>
              <a:t>of staff, elimination of silos, broadening of skill sets</a:t>
            </a:r>
          </a:p>
          <a:p>
            <a:r>
              <a:rPr lang="en-US" dirty="0" smtClean="0"/>
              <a:t>Metadata creation/management</a:t>
            </a:r>
          </a:p>
          <a:p>
            <a:pPr lvl="1"/>
            <a:r>
              <a:rPr lang="en-US" dirty="0" smtClean="0"/>
              <a:t>Who is responsible?</a:t>
            </a:r>
          </a:p>
          <a:p>
            <a:pPr lvl="1"/>
            <a:r>
              <a:rPr lang="en-US" dirty="0" smtClean="0"/>
              <a:t>Establishing guidelines for consistency across the library</a:t>
            </a:r>
          </a:p>
          <a:p>
            <a:r>
              <a:rPr lang="en-US" dirty="0" smtClean="0"/>
              <a:t>Standards landscape</a:t>
            </a:r>
          </a:p>
          <a:p>
            <a:pPr lvl="1"/>
            <a:r>
              <a:rPr lang="en-US" dirty="0" smtClean="0"/>
              <a:t>How to keep up with changes?</a:t>
            </a:r>
          </a:p>
          <a:p>
            <a:pPr lvl="1"/>
            <a:r>
              <a:rPr lang="en-US" dirty="0" smtClean="0"/>
              <a:t>Move towards globalization</a:t>
            </a:r>
          </a:p>
          <a:p>
            <a:r>
              <a:rPr lang="en-US" dirty="0" smtClean="0"/>
              <a:t>BIBFRAME &amp; Linked </a:t>
            </a:r>
            <a:r>
              <a:rPr lang="en-US" dirty="0"/>
              <a:t>data</a:t>
            </a:r>
          </a:p>
          <a:p>
            <a:pPr lvl="1"/>
            <a:r>
              <a:rPr lang="en-US" dirty="0" smtClean="0"/>
              <a:t>How to move from MARC to </a:t>
            </a:r>
            <a:r>
              <a:rPr lang="en-US" dirty="0" err="1" smtClean="0"/>
              <a:t>eXtensible</a:t>
            </a:r>
            <a:r>
              <a:rPr lang="en-US" dirty="0" smtClean="0"/>
              <a:t> </a:t>
            </a:r>
            <a:r>
              <a:rPr lang="en-US" dirty="0"/>
              <a:t>Markup Language (</a:t>
            </a:r>
            <a:r>
              <a:rPr lang="en-US" dirty="0" smtClean="0"/>
              <a:t>XML)</a:t>
            </a:r>
            <a:endParaRPr lang="en-US" dirty="0"/>
          </a:p>
          <a:p>
            <a:pPr lvl="1"/>
            <a:r>
              <a:rPr lang="en-US" dirty="0" smtClean="0"/>
              <a:t>Using </a:t>
            </a:r>
            <a:r>
              <a:rPr lang="en-US" dirty="0"/>
              <a:t>the semantic web to share metadata beyond the </a:t>
            </a:r>
            <a:r>
              <a:rPr lang="en-US" dirty="0" smtClean="0"/>
              <a:t>library</a:t>
            </a:r>
          </a:p>
          <a:p>
            <a:r>
              <a:rPr lang="en-US" dirty="0" smtClean="0"/>
              <a:t>Changing </a:t>
            </a:r>
            <a:r>
              <a:rPr lang="en-US" dirty="0"/>
              <a:t>scholarly formats</a:t>
            </a:r>
          </a:p>
          <a:p>
            <a:pPr lvl="1"/>
            <a:r>
              <a:rPr lang="en-US" dirty="0"/>
              <a:t>What will we be cataloging in 5 years? 10 years? </a:t>
            </a:r>
            <a:endParaRPr lang="en-US" dirty="0" smtClean="0"/>
          </a:p>
          <a:p>
            <a:pPr lvl="1"/>
            <a:r>
              <a:rPr lang="en-US" dirty="0"/>
              <a:t>Open-access, digital repositories, streaming media ...</a:t>
            </a:r>
          </a:p>
          <a:p>
            <a:r>
              <a:rPr lang="en-US" dirty="0" smtClean="0"/>
              <a:t>Dynamic systems</a:t>
            </a:r>
          </a:p>
          <a:p>
            <a:pPr lvl="1"/>
            <a:r>
              <a:rPr lang="en-US" dirty="0" smtClean="0"/>
              <a:t>Future of the OPAC </a:t>
            </a:r>
          </a:p>
          <a:p>
            <a:pPr lvl="1"/>
            <a:r>
              <a:rPr lang="en-US" dirty="0" smtClean="0"/>
              <a:t>The role of resource &amp; access management systems [for inventory, access, both?]</a:t>
            </a:r>
            <a:endParaRPr lang="en-US" dirty="0"/>
          </a:p>
        </p:txBody>
      </p:sp>
    </p:spTree>
    <p:extLst>
      <p:ext uri="{BB962C8B-B14F-4D97-AF65-F5344CB8AC3E}">
        <p14:creationId xmlns:p14="http://schemas.microsoft.com/office/powerpoint/2010/main" val="21774219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589" y="4156788"/>
            <a:ext cx="2777705" cy="1825789"/>
          </a:xfrm>
        </p:spPr>
        <p:txBody>
          <a:bodyPr>
            <a:normAutofit fontScale="90000"/>
          </a:bodyPr>
          <a:lstStyle/>
          <a:p>
            <a:r>
              <a:rPr lang="en-US" dirty="0" smtClean="0"/>
              <a:t>Transitioning Workflows: Libraries 1.0</a:t>
            </a:r>
            <a:endParaRPr lang="en-US" dirty="0"/>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 r="1154" b="20405"/>
          <a:stretch/>
        </p:blipFill>
        <p:spPr>
          <a:xfrm>
            <a:off x="4754097" y="136985"/>
            <a:ext cx="6395985" cy="6665032"/>
          </a:xfrm>
          <a:prstGeom prst="rect">
            <a:avLst/>
          </a:prstGeom>
          <a:ln>
            <a:solidFill>
              <a:schemeClr val="accent1"/>
            </a:solidFill>
          </a:ln>
        </p:spPr>
      </p:pic>
      <p:sp>
        <p:nvSpPr>
          <p:cNvPr id="9" name="Oval 8"/>
          <p:cNvSpPr/>
          <p:nvPr/>
        </p:nvSpPr>
        <p:spPr>
          <a:xfrm>
            <a:off x="5502771" y="4189443"/>
            <a:ext cx="854015" cy="99837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5493444" y="5928040"/>
            <a:ext cx="854015" cy="4447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10040561" y="5928039"/>
            <a:ext cx="854015" cy="444761"/>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34726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94301" y="3712543"/>
            <a:ext cx="1698172" cy="1195360"/>
          </a:xfrm>
        </p:spPr>
        <p:txBody>
          <a:bodyPr>
            <a:normAutofit/>
          </a:bodyPr>
          <a:lstStyle/>
          <a:p>
            <a:r>
              <a:rPr lang="en-US" sz="2000" dirty="0"/>
              <a:t>Transitioning Workflows: Libraries </a:t>
            </a:r>
            <a:r>
              <a:rPr lang="en-US" sz="2000" dirty="0" smtClean="0"/>
              <a:t>2.0</a:t>
            </a:r>
            <a:endParaRPr lang="en-US" sz="20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418" y="102643"/>
            <a:ext cx="10058400" cy="6510329"/>
          </a:xfrm>
          <a:prstGeom prst="rect">
            <a:avLst/>
          </a:prstGeom>
          <a:noFill/>
          <a:ln>
            <a:solidFill>
              <a:schemeClr val="accent1"/>
            </a:solidFill>
          </a:ln>
        </p:spPr>
      </p:pic>
    </p:spTree>
    <p:extLst>
      <p:ext uri="{BB962C8B-B14F-4D97-AF65-F5344CB8AC3E}">
        <p14:creationId xmlns:p14="http://schemas.microsoft.com/office/powerpoint/2010/main" val="2467727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138" y="102637"/>
            <a:ext cx="10058400" cy="6508376"/>
          </a:xfrm>
          <a:prstGeom prst="rect">
            <a:avLst/>
          </a:prstGeom>
          <a:ln>
            <a:solidFill>
              <a:schemeClr val="accent1"/>
            </a:solidFill>
          </a:ln>
        </p:spPr>
      </p:pic>
      <p:sp>
        <p:nvSpPr>
          <p:cNvPr id="4" name="Title 1"/>
          <p:cNvSpPr>
            <a:spLocks noGrp="1"/>
          </p:cNvSpPr>
          <p:nvPr>
            <p:ph type="title"/>
          </p:nvPr>
        </p:nvSpPr>
        <p:spPr>
          <a:xfrm>
            <a:off x="10276538" y="4300371"/>
            <a:ext cx="1915462" cy="1316657"/>
          </a:xfrm>
        </p:spPr>
        <p:txBody>
          <a:bodyPr>
            <a:noAutofit/>
          </a:bodyPr>
          <a:lstStyle/>
          <a:p>
            <a:r>
              <a:rPr lang="en-US" sz="2000" dirty="0"/>
              <a:t>Transitioning Workflows: Libraries </a:t>
            </a:r>
            <a:r>
              <a:rPr lang="en-US" sz="2000" dirty="0" smtClean="0"/>
              <a:t>2.0 Details</a:t>
            </a:r>
            <a:endParaRPr lang="en-US" sz="2000" dirty="0"/>
          </a:p>
        </p:txBody>
      </p:sp>
      <p:cxnSp>
        <p:nvCxnSpPr>
          <p:cNvPr id="8" name="Straight Connector 7"/>
          <p:cNvCxnSpPr/>
          <p:nvPr/>
        </p:nvCxnSpPr>
        <p:spPr>
          <a:xfrm>
            <a:off x="3097763" y="1184988"/>
            <a:ext cx="87707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097763" y="2158482"/>
            <a:ext cx="877078"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1940767" y="1440025"/>
            <a:ext cx="2034074" cy="622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268963" y="1897226"/>
            <a:ext cx="2705878" cy="0"/>
          </a:xfrm>
          <a:prstGeom prst="line">
            <a:avLst/>
          </a:prstGeom>
          <a:ln w="2857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8559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Metadata Creation/Management</a:t>
            </a:r>
            <a:br>
              <a:rPr lang="en-US" dirty="0" smtClean="0"/>
            </a:br>
            <a:r>
              <a:rPr lang="en-US" sz="1600" i="1" dirty="0" smtClean="0"/>
              <a:t>at UMass Amherst</a:t>
            </a:r>
            <a:endParaRPr lang="en-US" dirty="0"/>
          </a:p>
        </p:txBody>
      </p:sp>
      <p:sp>
        <p:nvSpPr>
          <p:cNvPr id="3" name="Text Placeholder 2"/>
          <p:cNvSpPr>
            <a:spLocks noGrp="1"/>
          </p:cNvSpPr>
          <p:nvPr>
            <p:ph type="body" idx="1"/>
          </p:nvPr>
        </p:nvSpPr>
        <p:spPr/>
        <p:txBody>
          <a:bodyPr/>
          <a:lstStyle/>
          <a:p>
            <a:r>
              <a:rPr lang="en-US" dirty="0" smtClean="0"/>
              <a:t>Working Group</a:t>
            </a:r>
            <a:endParaRPr lang="en-US" dirty="0"/>
          </a:p>
        </p:txBody>
      </p:sp>
      <p:sp>
        <p:nvSpPr>
          <p:cNvPr id="4" name="Content Placeholder 3"/>
          <p:cNvSpPr>
            <a:spLocks noGrp="1"/>
          </p:cNvSpPr>
          <p:nvPr>
            <p:ph sz="half" idx="2"/>
          </p:nvPr>
        </p:nvSpPr>
        <p:spPr/>
        <p:txBody>
          <a:bodyPr/>
          <a:lstStyle/>
          <a:p>
            <a:r>
              <a:rPr lang="en-US" dirty="0"/>
              <a:t>“Provide direction for and coordination of metadata creation and management with the </a:t>
            </a:r>
            <a:r>
              <a:rPr lang="en-US" dirty="0" smtClean="0"/>
              <a:t>goal </a:t>
            </a:r>
            <a:r>
              <a:rPr lang="en-US" dirty="0"/>
              <a:t>of interoperability. Develop appropriate guidelines and documentation for shared </a:t>
            </a:r>
            <a:r>
              <a:rPr lang="en-US" dirty="0" smtClean="0"/>
              <a:t>metadata </a:t>
            </a:r>
            <a:r>
              <a:rPr lang="en-US" dirty="0"/>
              <a:t>in the libraries.” </a:t>
            </a:r>
            <a:endParaRPr lang="en-US" dirty="0" smtClean="0"/>
          </a:p>
          <a:p>
            <a:r>
              <a:rPr lang="en-US" dirty="0" smtClean="0"/>
              <a:t>Includes librarians from across the library (TS, IT, Special Collections)</a:t>
            </a:r>
            <a:endParaRPr lang="en-US" dirty="0"/>
          </a:p>
          <a:p>
            <a:endParaRPr lang="en-US" dirty="0"/>
          </a:p>
        </p:txBody>
      </p:sp>
      <p:sp>
        <p:nvSpPr>
          <p:cNvPr id="5" name="Text Placeholder 4"/>
          <p:cNvSpPr>
            <a:spLocks noGrp="1"/>
          </p:cNvSpPr>
          <p:nvPr>
            <p:ph type="body" sz="quarter" idx="3"/>
          </p:nvPr>
        </p:nvSpPr>
        <p:spPr/>
        <p:txBody>
          <a:bodyPr/>
          <a:lstStyle/>
          <a:p>
            <a:r>
              <a:rPr lang="en-US" dirty="0" smtClean="0"/>
              <a:t>Guidelines</a:t>
            </a:r>
            <a:endParaRPr lang="en-US" dirty="0"/>
          </a:p>
        </p:txBody>
      </p:sp>
      <p:sp>
        <p:nvSpPr>
          <p:cNvPr id="6" name="Content Placeholder 5"/>
          <p:cNvSpPr>
            <a:spLocks noGrp="1"/>
          </p:cNvSpPr>
          <p:nvPr>
            <p:ph sz="quarter" idx="4"/>
          </p:nvPr>
        </p:nvSpPr>
        <p:spPr/>
        <p:txBody>
          <a:bodyPr>
            <a:normAutofit/>
          </a:bodyPr>
          <a:lstStyle/>
          <a:p>
            <a:r>
              <a:rPr lang="en-US" dirty="0" smtClean="0"/>
              <a:t>Developed for </a:t>
            </a:r>
            <a:r>
              <a:rPr lang="en-US" dirty="0"/>
              <a:t>optimal indexing and display </a:t>
            </a:r>
            <a:r>
              <a:rPr lang="en-US" dirty="0" smtClean="0"/>
              <a:t>in </a:t>
            </a:r>
            <a:r>
              <a:rPr lang="en-US" dirty="0"/>
              <a:t>an aggregated environment. </a:t>
            </a:r>
            <a:endParaRPr lang="en-US" dirty="0" smtClean="0"/>
          </a:p>
          <a:p>
            <a:r>
              <a:rPr lang="en-US" dirty="0" smtClean="0"/>
              <a:t>Define basic metadata principles</a:t>
            </a:r>
          </a:p>
          <a:p>
            <a:r>
              <a:rPr lang="en-US" dirty="0" smtClean="0"/>
              <a:t>Provide content guidelines and examples for different data elements</a:t>
            </a:r>
          </a:p>
          <a:p>
            <a:r>
              <a:rPr lang="en-US" dirty="0" smtClean="0"/>
              <a:t>Not format-specific</a:t>
            </a:r>
            <a:r>
              <a:rPr lang="en-US" dirty="0"/>
              <a:t>, but rather identify those elements commonly needed across all formats.</a:t>
            </a:r>
          </a:p>
          <a:p>
            <a:endParaRPr lang="en-US" dirty="0"/>
          </a:p>
          <a:p>
            <a:endParaRPr lang="en-US" dirty="0"/>
          </a:p>
        </p:txBody>
      </p:sp>
    </p:spTree>
    <p:extLst>
      <p:ext uri="{BB962C8B-B14F-4D97-AF65-F5344CB8AC3E}">
        <p14:creationId xmlns:p14="http://schemas.microsoft.com/office/powerpoint/2010/main" val="42814811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0470" y="231390"/>
            <a:ext cx="9404723" cy="1400530"/>
          </a:xfrm>
        </p:spPr>
        <p:txBody>
          <a:bodyPr/>
          <a:lstStyle/>
          <a:p>
            <a:r>
              <a:rPr lang="en-US" dirty="0" smtClean="0"/>
              <a:t>Evolving Standards</a:t>
            </a:r>
            <a:br>
              <a:rPr lang="en-US" dirty="0" smtClean="0"/>
            </a:br>
            <a:endParaRPr lang="en-US" dirty="0"/>
          </a:p>
        </p:txBody>
      </p:sp>
      <p:sp>
        <p:nvSpPr>
          <p:cNvPr id="3" name="Content Placeholder 2"/>
          <p:cNvSpPr>
            <a:spLocks noGrp="1"/>
          </p:cNvSpPr>
          <p:nvPr>
            <p:ph sz="half" idx="1"/>
          </p:nvPr>
        </p:nvSpPr>
        <p:spPr>
          <a:xfrm>
            <a:off x="866870" y="1221258"/>
            <a:ext cx="5067402" cy="5560090"/>
          </a:xfrm>
        </p:spPr>
        <p:txBody>
          <a:bodyPr>
            <a:normAutofit fontScale="85000" lnSpcReduction="20000"/>
          </a:bodyPr>
          <a:lstStyle/>
          <a:p>
            <a:pPr marL="342900" lvl="1" indent="-342900"/>
            <a:r>
              <a:rPr lang="en-US" dirty="0" smtClean="0"/>
              <a:t>AACR2→RDA </a:t>
            </a:r>
            <a:r>
              <a:rPr lang="en-US" dirty="0"/>
              <a:t>(ALA </a:t>
            </a:r>
            <a:r>
              <a:rPr lang="en-US" dirty="0" smtClean="0"/>
              <a:t>→JSC)</a:t>
            </a:r>
          </a:p>
          <a:p>
            <a:pPr marL="742950" lvl="2" indent="-342900"/>
            <a:r>
              <a:rPr lang="en-US" dirty="0" smtClean="0"/>
              <a:t>Evolution of descriptive cataloging standard based on FRBR</a:t>
            </a:r>
          </a:p>
          <a:p>
            <a:pPr marL="742950" lvl="2" indent="-342900"/>
            <a:r>
              <a:rPr lang="en-US" dirty="0" smtClean="0"/>
              <a:t>FRBR (IFLA) conceptual model that links different manifestations of the same work</a:t>
            </a:r>
          </a:p>
          <a:p>
            <a:pPr marL="742950" lvl="2" indent="-342900"/>
            <a:r>
              <a:rPr lang="en-US" dirty="0" smtClean="0"/>
              <a:t>End goal: enhance the user’s ability to discover, select and link to desired resources</a:t>
            </a:r>
          </a:p>
          <a:p>
            <a:pPr marL="342900" lvl="1" indent="-342900"/>
            <a:r>
              <a:rPr lang="en-US" dirty="0" smtClean="0"/>
              <a:t>Other content standards</a:t>
            </a:r>
          </a:p>
          <a:p>
            <a:pPr marL="742950" lvl="2" indent="-342900"/>
            <a:r>
              <a:rPr lang="en-US" dirty="0" smtClean="0"/>
              <a:t>CCO - Cataloging Cultural Objects (ALA)</a:t>
            </a:r>
          </a:p>
          <a:p>
            <a:pPr marL="742950" lvl="2" indent="-342900"/>
            <a:r>
              <a:rPr lang="en-US" dirty="0" smtClean="0"/>
              <a:t>DACS – Describing Archives: A Content Standard (SAA)</a:t>
            </a:r>
          </a:p>
          <a:p>
            <a:pPr marL="342900" lvl="1" indent="-342900"/>
            <a:r>
              <a:rPr lang="en-US" dirty="0" smtClean="0"/>
              <a:t>Data Value Standards</a:t>
            </a:r>
          </a:p>
          <a:p>
            <a:pPr marL="742950" lvl="2" indent="-342900"/>
            <a:r>
              <a:rPr lang="en-US" dirty="0" smtClean="0"/>
              <a:t>NACO/SACO &amp; VIAF (LC &amp; OCLC)</a:t>
            </a:r>
          </a:p>
          <a:p>
            <a:pPr marL="742950" lvl="2" indent="-342900"/>
            <a:r>
              <a:rPr lang="en-US" dirty="0" smtClean="0"/>
              <a:t>Library of Congress Subject Headings - LCSH</a:t>
            </a:r>
          </a:p>
          <a:p>
            <a:pPr marL="742950" lvl="2" indent="-342900"/>
            <a:r>
              <a:rPr lang="en-US" dirty="0" smtClean="0"/>
              <a:t>Getty thesauri &amp; naming standards: AAT, TGN, ULAN</a:t>
            </a:r>
          </a:p>
          <a:p>
            <a:pPr marL="742950" lvl="2" indent="-342900"/>
            <a:r>
              <a:rPr lang="en-US" dirty="0" smtClean="0"/>
              <a:t>Thesaurus of Graphic Materials: TGM-1 &amp; TGM-II</a:t>
            </a:r>
          </a:p>
          <a:p>
            <a:pPr marL="342900" lvl="1" indent="-342900"/>
            <a:r>
              <a:rPr lang="en-US" dirty="0"/>
              <a:t>Structural Standards</a:t>
            </a:r>
          </a:p>
          <a:p>
            <a:pPr marL="742950" lvl="2" indent="-342900"/>
            <a:r>
              <a:rPr lang="en-US" dirty="0"/>
              <a:t>Dublin Core</a:t>
            </a:r>
          </a:p>
          <a:p>
            <a:pPr marL="742950" lvl="2" indent="-342900"/>
            <a:r>
              <a:rPr lang="en-US" dirty="0"/>
              <a:t>Encoded Archival Description – EAD</a:t>
            </a:r>
          </a:p>
          <a:p>
            <a:pPr marL="742950" lvl="2" indent="-342900"/>
            <a:r>
              <a:rPr lang="en-US" dirty="0"/>
              <a:t>Metadata Object Description Schema – MODS</a:t>
            </a:r>
          </a:p>
          <a:p>
            <a:pPr marL="742950" lvl="2" indent="-342900"/>
            <a:r>
              <a:rPr lang="en-US" dirty="0"/>
              <a:t>VRA Core 4.0</a:t>
            </a:r>
          </a:p>
          <a:p>
            <a:pPr marL="742950" lvl="2" indent="-342900"/>
            <a:r>
              <a:rPr lang="en-US" dirty="0" smtClean="0"/>
              <a:t>MARC</a:t>
            </a:r>
            <a:endParaRPr lang="en-US" dirty="0"/>
          </a:p>
        </p:txBody>
      </p:sp>
      <p:sp>
        <p:nvSpPr>
          <p:cNvPr id="5" name="Content Placeholder 4"/>
          <p:cNvSpPr>
            <a:spLocks noGrp="1"/>
          </p:cNvSpPr>
          <p:nvPr>
            <p:ph sz="half" idx="2"/>
          </p:nvPr>
        </p:nvSpPr>
        <p:spPr>
          <a:xfrm>
            <a:off x="5878432" y="1155941"/>
            <a:ext cx="6409989" cy="5313869"/>
          </a:xfrm>
        </p:spPr>
        <p:txBody>
          <a:bodyPr>
            <a:normAutofit fontScale="85000" lnSpcReduction="20000"/>
          </a:bodyPr>
          <a:lstStyle/>
          <a:p>
            <a:pPr marL="342900" lvl="1" indent="-342900"/>
            <a:r>
              <a:rPr lang="en-US" dirty="0" smtClean="0"/>
              <a:t>Syntax Standards</a:t>
            </a:r>
          </a:p>
          <a:p>
            <a:pPr marL="742950" lvl="2" indent="-342900"/>
            <a:r>
              <a:rPr lang="en-US" dirty="0" smtClean="0"/>
              <a:t>Extensible Markup Language – XML</a:t>
            </a:r>
          </a:p>
          <a:p>
            <a:pPr marL="742950" lvl="2" indent="-342900"/>
            <a:r>
              <a:rPr lang="en-US" dirty="0" smtClean="0"/>
              <a:t>Standard Generalized Markup Language - SGML</a:t>
            </a:r>
          </a:p>
          <a:p>
            <a:pPr marL="742950" lvl="2" indent="-342900"/>
            <a:r>
              <a:rPr lang="en-US" dirty="0" err="1" smtClean="0"/>
              <a:t>MARC</a:t>
            </a:r>
            <a:r>
              <a:rPr lang="en-US" dirty="0" err="1"/>
              <a:t>→</a:t>
            </a:r>
            <a:r>
              <a:rPr lang="en-US" dirty="0" err="1" smtClean="0"/>
              <a:t>Bibframe</a:t>
            </a:r>
            <a:r>
              <a:rPr lang="en-US" dirty="0" smtClean="0"/>
              <a:t> (</a:t>
            </a:r>
            <a:r>
              <a:rPr lang="en-US" i="1" dirty="0" smtClean="0"/>
              <a:t>see next slide for comparison</a:t>
            </a:r>
            <a:r>
              <a:rPr lang="en-US" dirty="0" smtClean="0"/>
              <a:t>)</a:t>
            </a:r>
            <a:endParaRPr lang="en-US" dirty="0"/>
          </a:p>
          <a:p>
            <a:pPr marL="1200150" lvl="3" indent="-342900"/>
            <a:r>
              <a:rPr lang="en-US" dirty="0"/>
              <a:t>Moving catalog records beyond the intellectual work/physical container to a networked entity-relationship model</a:t>
            </a:r>
          </a:p>
          <a:p>
            <a:pPr marL="1200150" lvl="3" indent="-342900"/>
            <a:r>
              <a:rPr lang="en-US" dirty="0"/>
              <a:t>Library community’s formal entry into the much larger world of data*</a:t>
            </a:r>
          </a:p>
          <a:p>
            <a:pPr marL="1200150" lvl="3" indent="-342900"/>
            <a:r>
              <a:rPr lang="en-US" dirty="0"/>
              <a:t>Work in progress – when complete, vendors and systems will need to adapt</a:t>
            </a:r>
          </a:p>
          <a:p>
            <a:pPr marL="342900" lvl="1" indent="-342900"/>
            <a:r>
              <a:rPr lang="en-US" dirty="0" smtClean="0"/>
              <a:t>NISO initiatives</a:t>
            </a:r>
          </a:p>
          <a:p>
            <a:pPr marL="742950" lvl="2" indent="-342900"/>
            <a:r>
              <a:rPr lang="en-US" dirty="0" smtClean="0"/>
              <a:t>Sushi – Standardized Usage Statistics Harvesting Initiative </a:t>
            </a:r>
          </a:p>
          <a:p>
            <a:pPr marL="742950" lvl="2" indent="-342900"/>
            <a:r>
              <a:rPr lang="en-US" dirty="0" smtClean="0"/>
              <a:t>PESC – Protocol for Exchanging Serial Content</a:t>
            </a:r>
          </a:p>
          <a:p>
            <a:pPr marL="742950" lvl="2" indent="-342900"/>
            <a:r>
              <a:rPr lang="en-US" dirty="0"/>
              <a:t>Bibliographic Roadmap Development Project</a:t>
            </a:r>
          </a:p>
          <a:p>
            <a:pPr marL="1200150" lvl="3" indent="-342900"/>
            <a:r>
              <a:rPr lang="en-US" dirty="0"/>
              <a:t>Enable the use and exchange of bibliographic data in a linked data environment</a:t>
            </a:r>
          </a:p>
          <a:p>
            <a:pPr marL="742950" lvl="2" indent="-342900"/>
            <a:r>
              <a:rPr lang="en-US" dirty="0" smtClean="0"/>
              <a:t>Bibliographic vocabulary exchange</a:t>
            </a:r>
          </a:p>
          <a:p>
            <a:pPr marL="742950" lvl="2" indent="-342900"/>
            <a:r>
              <a:rPr lang="en-US" dirty="0" smtClean="0"/>
              <a:t>Access and License Indicators</a:t>
            </a:r>
          </a:p>
          <a:p>
            <a:pPr marL="742950" lvl="2" indent="-342900"/>
            <a:r>
              <a:rPr lang="en-US" dirty="0" smtClean="0"/>
              <a:t>Demand-Driven Acquisitions (DDA) of Monographs</a:t>
            </a:r>
          </a:p>
          <a:p>
            <a:pPr marL="742950" lvl="2" indent="-342900"/>
            <a:r>
              <a:rPr lang="en-US" dirty="0" smtClean="0"/>
              <a:t>KBART (Knowledge Base and Related Tools)</a:t>
            </a:r>
          </a:p>
          <a:p>
            <a:pPr marL="742950" lvl="2" indent="-342900"/>
            <a:r>
              <a:rPr lang="en-US" dirty="0" smtClean="0"/>
              <a:t>JATS: Journal Article Tag Suite</a:t>
            </a:r>
          </a:p>
          <a:p>
            <a:pPr marL="1200150" lvl="3" indent="-342900"/>
            <a:r>
              <a:rPr lang="en-US" dirty="0" smtClean="0"/>
              <a:t>Standardized Markup for Journal Articles</a:t>
            </a:r>
          </a:p>
        </p:txBody>
      </p:sp>
      <p:sp>
        <p:nvSpPr>
          <p:cNvPr id="4" name="TextBox 3"/>
          <p:cNvSpPr txBox="1"/>
          <p:nvPr/>
        </p:nvSpPr>
        <p:spPr>
          <a:xfrm>
            <a:off x="6185127" y="6469810"/>
            <a:ext cx="4813539" cy="246221"/>
          </a:xfrm>
          <a:prstGeom prst="rect">
            <a:avLst/>
          </a:prstGeom>
          <a:noFill/>
        </p:spPr>
        <p:txBody>
          <a:bodyPr wrap="square" rtlCol="0">
            <a:spAutoFit/>
          </a:bodyPr>
          <a:lstStyle/>
          <a:p>
            <a:r>
              <a:rPr lang="en-US" sz="1000" dirty="0" smtClean="0"/>
              <a:t>*http</a:t>
            </a:r>
            <a:r>
              <a:rPr lang="en-US" sz="1000" dirty="0"/>
              <a:t>://</a:t>
            </a:r>
            <a:r>
              <a:rPr lang="en-US" sz="1000" dirty="0" smtClean="0"/>
              <a:t>www.loc.gov/bibframe/pdf/marcld-report-11-21-2012.pdf, pg. 4</a:t>
            </a:r>
            <a:endParaRPr lang="en-US" sz="1000" dirty="0"/>
          </a:p>
        </p:txBody>
      </p:sp>
    </p:spTree>
    <p:extLst>
      <p:ext uri="{BB962C8B-B14F-4D97-AF65-F5344CB8AC3E}">
        <p14:creationId xmlns:p14="http://schemas.microsoft.com/office/powerpoint/2010/main" val="21518493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3858" y="208017"/>
            <a:ext cx="9404723" cy="1400530"/>
          </a:xfrm>
        </p:spPr>
        <p:txBody>
          <a:bodyPr/>
          <a:lstStyle/>
          <a:p>
            <a:r>
              <a:rPr lang="en-US" dirty="0" smtClean="0"/>
              <a:t>MARC to </a:t>
            </a:r>
            <a:r>
              <a:rPr lang="en-US" dirty="0" err="1" smtClean="0"/>
              <a:t>Bibframe</a:t>
            </a:r>
            <a:endParaRPr lang="en-US" dirty="0"/>
          </a:p>
        </p:txBody>
      </p:sp>
      <p:pic>
        <p:nvPicPr>
          <p:cNvPr id="4" name="Content Placeholder 3"/>
          <p:cNvPicPr>
            <a:picLocks noGrp="1" noChangeAspect="1"/>
          </p:cNvPicPr>
          <p:nvPr>
            <p:ph idx="1"/>
          </p:nvPr>
        </p:nvPicPr>
        <p:blipFill>
          <a:blip r:embed="rId3"/>
          <a:stretch>
            <a:fillRect/>
          </a:stretch>
        </p:blipFill>
        <p:spPr>
          <a:xfrm>
            <a:off x="1935845" y="998435"/>
            <a:ext cx="7853215" cy="5486400"/>
          </a:xfrm>
          <a:prstGeom prst="rect">
            <a:avLst/>
          </a:prstGeom>
        </p:spPr>
      </p:pic>
      <p:sp>
        <p:nvSpPr>
          <p:cNvPr id="3" name="TextBox 2"/>
          <p:cNvSpPr txBox="1"/>
          <p:nvPr/>
        </p:nvSpPr>
        <p:spPr>
          <a:xfrm>
            <a:off x="1867434" y="6542468"/>
            <a:ext cx="4404575" cy="276999"/>
          </a:xfrm>
          <a:prstGeom prst="rect">
            <a:avLst/>
          </a:prstGeom>
          <a:noFill/>
        </p:spPr>
        <p:txBody>
          <a:bodyPr wrap="square" rtlCol="0">
            <a:spAutoFit/>
          </a:bodyPr>
          <a:lstStyle/>
          <a:p>
            <a:r>
              <a:rPr lang="en-US" sz="1200" dirty="0"/>
              <a:t>http://bibframe.org/tools/compare/ </a:t>
            </a:r>
          </a:p>
        </p:txBody>
      </p:sp>
    </p:spTree>
    <p:extLst>
      <p:ext uri="{BB962C8B-B14F-4D97-AF65-F5344CB8AC3E}">
        <p14:creationId xmlns:p14="http://schemas.microsoft.com/office/powerpoint/2010/main" val="12191408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5178" y="428165"/>
            <a:ext cx="8911687" cy="1280890"/>
          </a:xfrm>
        </p:spPr>
        <p:txBody>
          <a:bodyPr/>
          <a:lstStyle/>
          <a:p>
            <a:r>
              <a:rPr lang="en-US" dirty="0" smtClean="0"/>
              <a:t>Scholarly Formats</a:t>
            </a:r>
            <a:br>
              <a:rPr lang="en-US" dirty="0" smtClean="0"/>
            </a:br>
            <a:r>
              <a:rPr lang="en-US" sz="1400" i="1" dirty="0" smtClean="0"/>
              <a:t>What will we be acquiring, describing, organizing, providing access to, and preserving in the future?</a:t>
            </a:r>
            <a:endParaRPr lang="en-US" dirty="0"/>
          </a:p>
        </p:txBody>
      </p:sp>
      <p:sp>
        <p:nvSpPr>
          <p:cNvPr id="3" name="Content Placeholder 2"/>
          <p:cNvSpPr>
            <a:spLocks noGrp="1"/>
          </p:cNvSpPr>
          <p:nvPr>
            <p:ph idx="1"/>
          </p:nvPr>
        </p:nvSpPr>
        <p:spPr>
          <a:xfrm>
            <a:off x="1104293" y="1640794"/>
            <a:ext cx="10203358" cy="4824400"/>
          </a:xfrm>
        </p:spPr>
        <p:txBody>
          <a:bodyPr>
            <a:normAutofit fontScale="85000" lnSpcReduction="20000"/>
          </a:bodyPr>
          <a:lstStyle/>
          <a:p>
            <a:pPr lvl="1"/>
            <a:r>
              <a:rPr lang="en-US" dirty="0" smtClean="0"/>
              <a:t>Repositories for government </a:t>
            </a:r>
            <a:r>
              <a:rPr lang="en-US" dirty="0"/>
              <a:t>funded </a:t>
            </a:r>
            <a:r>
              <a:rPr lang="en-US" dirty="0" smtClean="0"/>
              <a:t>research</a:t>
            </a:r>
          </a:p>
          <a:p>
            <a:pPr lvl="2"/>
            <a:r>
              <a:rPr lang="en-US" dirty="0" smtClean="0"/>
              <a:t>Data sets</a:t>
            </a:r>
          </a:p>
          <a:p>
            <a:pPr lvl="2"/>
            <a:r>
              <a:rPr lang="en-US" dirty="0" smtClean="0"/>
              <a:t>Researcher notebooks</a:t>
            </a:r>
          </a:p>
          <a:p>
            <a:pPr lvl="2"/>
            <a:r>
              <a:rPr lang="en-US" dirty="0" smtClean="0"/>
              <a:t>Technical reports</a:t>
            </a:r>
          </a:p>
          <a:p>
            <a:pPr lvl="2"/>
            <a:r>
              <a:rPr lang="en-US" dirty="0" smtClean="0"/>
              <a:t>Data contained in (dated) formats that require emulation environments or conversion/migration for access</a:t>
            </a:r>
            <a:endParaRPr lang="en-US" dirty="0"/>
          </a:p>
          <a:p>
            <a:pPr lvl="1"/>
            <a:r>
              <a:rPr lang="en-US" dirty="0" smtClean="0"/>
              <a:t>Scholarly Repositories</a:t>
            </a:r>
          </a:p>
          <a:p>
            <a:pPr lvl="2"/>
            <a:r>
              <a:rPr lang="en-US" dirty="0" smtClean="0"/>
              <a:t>Open-access articles</a:t>
            </a:r>
          </a:p>
          <a:p>
            <a:pPr lvl="2"/>
            <a:r>
              <a:rPr lang="en-US" dirty="0" smtClean="0"/>
              <a:t>Dissertations &amp; theses </a:t>
            </a:r>
          </a:p>
          <a:p>
            <a:pPr lvl="2"/>
            <a:r>
              <a:rPr lang="en-US" dirty="0" smtClean="0"/>
              <a:t>Conference publications</a:t>
            </a:r>
          </a:p>
          <a:p>
            <a:pPr lvl="1"/>
            <a:r>
              <a:rPr lang="en-US" dirty="0" smtClean="0"/>
              <a:t>Streaming Media</a:t>
            </a:r>
          </a:p>
          <a:p>
            <a:pPr lvl="2"/>
            <a:r>
              <a:rPr lang="en-US" dirty="0" smtClean="0"/>
              <a:t>Streaming audio</a:t>
            </a:r>
          </a:p>
          <a:p>
            <a:pPr lvl="2"/>
            <a:r>
              <a:rPr lang="en-US" dirty="0" smtClean="0"/>
              <a:t>Streaming video</a:t>
            </a:r>
          </a:p>
          <a:p>
            <a:pPr lvl="1"/>
            <a:r>
              <a:rPr lang="en-US" dirty="0" smtClean="0"/>
              <a:t>Open Educational Resources</a:t>
            </a:r>
          </a:p>
          <a:p>
            <a:pPr lvl="2"/>
            <a:r>
              <a:rPr lang="en-US" dirty="0" smtClean="0"/>
              <a:t>E-textbooks</a:t>
            </a:r>
          </a:p>
          <a:p>
            <a:pPr lvl="2"/>
            <a:r>
              <a:rPr lang="en-US" dirty="0" smtClean="0"/>
              <a:t>Media files (interactive?)</a:t>
            </a:r>
          </a:p>
          <a:p>
            <a:pPr lvl="2"/>
            <a:r>
              <a:rPr lang="en-US" dirty="0" smtClean="0"/>
              <a:t>Courses and course materials</a:t>
            </a:r>
          </a:p>
          <a:p>
            <a:pPr lvl="2"/>
            <a:r>
              <a:rPr lang="en-US" dirty="0" smtClean="0"/>
              <a:t>Software</a:t>
            </a:r>
            <a:endParaRPr lang="en-US" dirty="0"/>
          </a:p>
        </p:txBody>
      </p:sp>
    </p:spTree>
    <p:extLst>
      <p:ext uri="{BB962C8B-B14F-4D97-AF65-F5344CB8AC3E}">
        <p14:creationId xmlns:p14="http://schemas.microsoft.com/office/powerpoint/2010/main" val="253662172"/>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859</TotalTime>
  <Words>973</Words>
  <Application>Microsoft Office PowerPoint</Application>
  <PresentationFormat>Custom</PresentationFormat>
  <Paragraphs>152</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Wisp</vt:lpstr>
      <vt:lpstr>Technical Services in the 21st Century Academic Library </vt:lpstr>
      <vt:lpstr>Challenges &amp; Opportunities</vt:lpstr>
      <vt:lpstr>Transitioning Workflows: Libraries 1.0</vt:lpstr>
      <vt:lpstr>Transitioning Workflows: Libraries 2.0</vt:lpstr>
      <vt:lpstr>Transitioning Workflows: Libraries 2.0 Details</vt:lpstr>
      <vt:lpstr>Metadata Creation/Management at UMass Amherst</vt:lpstr>
      <vt:lpstr>Evolving Standards </vt:lpstr>
      <vt:lpstr>MARC to Bibframe</vt:lpstr>
      <vt:lpstr>Scholarly Formats What will we be acquiring, describing, organizing, providing access to, and preserving in the future?</vt:lpstr>
      <vt:lpstr>Dynamic Systems</vt:lpstr>
      <vt:lpstr>Real Time Acquisitions Integration Alma/YBP</vt:lpstr>
      <vt:lpstr>URM</vt:lpstr>
      <vt:lpstr>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Technical Services in the 21st Century Academic Library</dc:title>
  <dc:creator>Krash, Sally R</dc:creator>
  <cp:lastModifiedBy>Sally Krash</cp:lastModifiedBy>
  <cp:revision>224</cp:revision>
  <cp:lastPrinted>2015-09-15T13:02:11Z</cp:lastPrinted>
  <dcterms:created xsi:type="dcterms:W3CDTF">2015-07-24T17:39:28Z</dcterms:created>
  <dcterms:modified xsi:type="dcterms:W3CDTF">2016-07-05T15:34:57Z</dcterms:modified>
</cp:coreProperties>
</file>