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4"/>
  </p:notesMasterIdLst>
  <p:sldIdLst>
    <p:sldId id="256" r:id="rId2"/>
    <p:sldId id="268" r:id="rId3"/>
    <p:sldId id="271" r:id="rId4"/>
    <p:sldId id="272" r:id="rId5"/>
    <p:sldId id="273" r:id="rId6"/>
    <p:sldId id="275" r:id="rId7"/>
    <p:sldId id="269" r:id="rId8"/>
    <p:sldId id="326" r:id="rId9"/>
    <p:sldId id="294" r:id="rId10"/>
    <p:sldId id="297" r:id="rId11"/>
    <p:sldId id="279" r:id="rId12"/>
    <p:sldId id="301" r:id="rId13"/>
    <p:sldId id="296" r:id="rId14"/>
    <p:sldId id="278" r:id="rId15"/>
    <p:sldId id="303" r:id="rId16"/>
    <p:sldId id="331" r:id="rId17"/>
    <p:sldId id="307" r:id="rId18"/>
    <p:sldId id="293" r:id="rId19"/>
    <p:sldId id="318" r:id="rId20"/>
    <p:sldId id="311" r:id="rId21"/>
    <p:sldId id="322" r:id="rId22"/>
    <p:sldId id="315" r:id="rId23"/>
    <p:sldId id="295" r:id="rId24"/>
    <p:sldId id="316" r:id="rId25"/>
    <p:sldId id="323" r:id="rId26"/>
    <p:sldId id="336" r:id="rId27"/>
    <p:sldId id="317" r:id="rId28"/>
    <p:sldId id="339" r:id="rId29"/>
    <p:sldId id="258" r:id="rId30"/>
    <p:sldId id="320" r:id="rId31"/>
    <p:sldId id="270" r:id="rId32"/>
    <p:sldId id="277" r:id="rId33"/>
    <p:sldId id="283" r:id="rId34"/>
    <p:sldId id="257" r:id="rId35"/>
    <p:sldId id="260" r:id="rId36"/>
    <p:sldId id="288" r:id="rId37"/>
    <p:sldId id="308" r:id="rId38"/>
    <p:sldId id="286" r:id="rId39"/>
    <p:sldId id="324" r:id="rId40"/>
    <p:sldId id="291" r:id="rId41"/>
    <p:sldId id="287" r:id="rId42"/>
    <p:sldId id="338" r:id="rId43"/>
    <p:sldId id="267" r:id="rId44"/>
    <p:sldId id="259" r:id="rId45"/>
    <p:sldId id="261" r:id="rId46"/>
    <p:sldId id="333" r:id="rId47"/>
    <p:sldId id="263" r:id="rId48"/>
    <p:sldId id="264" r:id="rId49"/>
    <p:sldId id="265" r:id="rId50"/>
    <p:sldId id="266" r:id="rId51"/>
    <p:sldId id="340" r:id="rId52"/>
    <p:sldId id="312" r:id="rId5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E8A69"/>
    <a:srgbClr val="53B7E8"/>
    <a:srgbClr val="F4F3D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66858" autoAdjust="0"/>
  </p:normalViewPr>
  <p:slideViewPr>
    <p:cSldViewPr snapToGrid="0">
      <p:cViewPr>
        <p:scale>
          <a:sx n="65" d="100"/>
          <a:sy n="65" d="100"/>
        </p:scale>
        <p:origin x="-1488" y="-7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1C1927D-FB2F-4C98-B803-178A40D24491}" type="datetimeFigureOut">
              <a:rPr lang="en-US" smtClean="0"/>
              <a:t>7/23/2015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3663DDF-F918-4842-9DE2-323A2314CF43}" type="slidenum">
              <a:rPr lang="en-US" smtClean="0"/>
              <a:t>‹#›</a:t>
            </a:fld>
            <a:endParaRPr lang="en-US"/>
          </a:p>
        </p:txBody>
      </p:sp>
    </p:spTree>
    <p:extLst>
      <p:ext uri="{BB962C8B-B14F-4D97-AF65-F5344CB8AC3E}">
        <p14:creationId xmlns:p14="http://schemas.microsoft.com/office/powerpoint/2010/main" val="18808829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3" Type="http://schemas.openxmlformats.org/officeDocument/2006/relationships/hyperlink" Target="http://provartech.com/" TargetMode="External"/><Relationship Id="rId2" Type="http://schemas.openxmlformats.org/officeDocument/2006/relationships/slide" Target="../slides/slide34.xml"/><Relationship Id="rId1" Type="http://schemas.openxmlformats.org/officeDocument/2006/relationships/notesMaster" Target="../notesMasters/notesMaster1.xml"/><Relationship Id="rId4" Type="http://schemas.openxmlformats.org/officeDocument/2006/relationships/hyperlink" Target="http://journyed.com/" TargetMode="Externa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3" Type="http://schemas.openxmlformats.org/officeDocument/2006/relationships/hyperlink" Target="http://compfight.com/" TargetMode="External"/><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3" Type="http://schemas.openxmlformats.org/officeDocument/2006/relationships/hyperlink" Target="http://webaim.org/resources/contrastchecker/" TargetMode="External"/><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goal of this program</a:t>
            </a:r>
            <a:r>
              <a:rPr lang="en-US" baseline="0" dirty="0" smtClean="0"/>
              <a:t> is to provide a overview of the elements, principles and tools used in design to create effective visual communications.</a:t>
            </a:r>
          </a:p>
          <a:p>
            <a:endParaRPr lang="en-US" baseline="0" dirty="0" smtClean="0"/>
          </a:p>
          <a:p>
            <a:endParaRPr lang="en-US" baseline="0" dirty="0" smtClean="0"/>
          </a:p>
          <a:p>
            <a:r>
              <a:rPr lang="en-US" baseline="0" dirty="0" smtClean="0"/>
              <a:t>Note:  More information on promotional campaigns tomorrow at the</a:t>
            </a:r>
            <a:br>
              <a:rPr lang="en-US" baseline="0" dirty="0" smtClean="0"/>
            </a:br>
            <a:r>
              <a:rPr lang="en-US" baseline="0" dirty="0" err="1" smtClean="0"/>
              <a:t>WiLSWorld</a:t>
            </a:r>
            <a:r>
              <a:rPr lang="en-US" baseline="0" dirty="0" smtClean="0"/>
              <a:t> Workshops – Wednesday</a:t>
            </a:r>
            <a:br>
              <a:rPr lang="en-US" baseline="0" dirty="0" smtClean="0"/>
            </a:br>
            <a:r>
              <a:rPr lang="en-US" baseline="0" dirty="0" smtClean="0"/>
              <a:t>On Target: Marketing and Promoting Your Library Services</a:t>
            </a:r>
          </a:p>
          <a:p>
            <a:endParaRPr lang="en-US" dirty="0"/>
          </a:p>
        </p:txBody>
      </p:sp>
      <p:sp>
        <p:nvSpPr>
          <p:cNvPr id="4" name="Slide Number Placeholder 3"/>
          <p:cNvSpPr>
            <a:spLocks noGrp="1"/>
          </p:cNvSpPr>
          <p:nvPr>
            <p:ph type="sldNum" sz="quarter" idx="10"/>
          </p:nvPr>
        </p:nvSpPr>
        <p:spPr/>
        <p:txBody>
          <a:bodyPr/>
          <a:lstStyle/>
          <a:p>
            <a:fld id="{93663DDF-F918-4842-9DE2-323A2314CF43}" type="slidenum">
              <a:rPr lang="en-US" smtClean="0"/>
              <a:t>2</a:t>
            </a:fld>
            <a:endParaRPr lang="en-US"/>
          </a:p>
        </p:txBody>
      </p:sp>
    </p:spTree>
    <p:extLst>
      <p:ext uri="{BB962C8B-B14F-4D97-AF65-F5344CB8AC3E}">
        <p14:creationId xmlns:p14="http://schemas.microsoft.com/office/powerpoint/2010/main" val="27723274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When applied to design… balance is the state of equalized tension</a:t>
            </a:r>
            <a:r>
              <a:rPr lang="en-US" baseline="0" dirty="0" smtClean="0"/>
              <a:t> within a composition.</a:t>
            </a:r>
            <a:endParaRPr lang="en-US" dirty="0"/>
          </a:p>
        </p:txBody>
      </p:sp>
      <p:sp>
        <p:nvSpPr>
          <p:cNvPr id="4" name="Slide Number Placeholder 3"/>
          <p:cNvSpPr>
            <a:spLocks noGrp="1"/>
          </p:cNvSpPr>
          <p:nvPr>
            <p:ph type="sldNum" sz="quarter" idx="10"/>
          </p:nvPr>
        </p:nvSpPr>
        <p:spPr/>
        <p:txBody>
          <a:bodyPr/>
          <a:lstStyle/>
          <a:p>
            <a:fld id="{93663DDF-F918-4842-9DE2-323A2314CF43}" type="slidenum">
              <a:rPr lang="en-US" smtClean="0"/>
              <a:t>11</a:t>
            </a:fld>
            <a:endParaRPr lang="en-US"/>
          </a:p>
        </p:txBody>
      </p:sp>
    </p:spTree>
    <p:extLst>
      <p:ext uri="{BB962C8B-B14F-4D97-AF65-F5344CB8AC3E}">
        <p14:creationId xmlns:p14="http://schemas.microsoft.com/office/powerpoint/2010/main" val="16106802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Horizontal symmetry</a:t>
            </a:r>
          </a:p>
          <a:p>
            <a:r>
              <a:rPr lang="en-US" dirty="0" smtClean="0"/>
              <a:t>Implied symmetry</a:t>
            </a:r>
          </a:p>
          <a:p>
            <a:r>
              <a:rPr lang="en-US" dirty="0" smtClean="0"/>
              <a:t>Radial symmetry</a:t>
            </a:r>
          </a:p>
          <a:p>
            <a:endParaRPr lang="en-US" dirty="0" smtClean="0"/>
          </a:p>
          <a:p>
            <a:r>
              <a:rPr lang="en-US" dirty="0" smtClean="0"/>
              <a:t>Asymmetric – more interesting type of balance in design… but a little more difficult</a:t>
            </a:r>
            <a:r>
              <a:rPr lang="en-US" baseline="0" dirty="0" smtClean="0"/>
              <a:t> to achieve or get right.</a:t>
            </a:r>
          </a:p>
          <a:p>
            <a:r>
              <a:rPr lang="en-US" baseline="0" dirty="0" smtClean="0"/>
              <a:t>Example ^</a:t>
            </a:r>
            <a:br>
              <a:rPr lang="en-US" baseline="0" dirty="0" smtClean="0"/>
            </a:br>
            <a:r>
              <a:rPr lang="en-US" baseline="0" dirty="0" smtClean="0"/>
              <a:t>Larger gray circles being balanced by the large area of white space and the small grey box  -  a little trickier to apply… but it can add a lot of interest to a design.</a:t>
            </a:r>
            <a:endParaRPr lang="en-US" dirty="0"/>
          </a:p>
        </p:txBody>
      </p:sp>
      <p:sp>
        <p:nvSpPr>
          <p:cNvPr id="4" name="Slide Number Placeholder 3"/>
          <p:cNvSpPr>
            <a:spLocks noGrp="1"/>
          </p:cNvSpPr>
          <p:nvPr>
            <p:ph type="sldNum" sz="quarter" idx="10"/>
          </p:nvPr>
        </p:nvSpPr>
        <p:spPr/>
        <p:txBody>
          <a:bodyPr/>
          <a:lstStyle/>
          <a:p>
            <a:fld id="{93663DDF-F918-4842-9DE2-323A2314CF43}" type="slidenum">
              <a:rPr lang="en-US" smtClean="0"/>
              <a:t>12</a:t>
            </a:fld>
            <a:endParaRPr lang="en-US"/>
          </a:p>
        </p:txBody>
      </p:sp>
    </p:spTree>
    <p:extLst>
      <p:ext uri="{BB962C8B-B14F-4D97-AF65-F5344CB8AC3E}">
        <p14:creationId xmlns:p14="http://schemas.microsoft.com/office/powerpoint/2010/main" val="337923885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Examples ^</a:t>
            </a:r>
          </a:p>
          <a:p>
            <a:endParaRPr lang="en-US" dirty="0" smtClean="0"/>
          </a:p>
          <a:p>
            <a:r>
              <a:rPr lang="en-US" dirty="0" smtClean="0"/>
              <a:t>Symmetric design</a:t>
            </a:r>
          </a:p>
          <a:p>
            <a:endParaRPr lang="en-US" dirty="0" smtClean="0"/>
          </a:p>
          <a:p>
            <a:endParaRPr lang="en-US" dirty="0" smtClean="0"/>
          </a:p>
          <a:p>
            <a:r>
              <a:rPr lang="en-US" dirty="0" smtClean="0"/>
              <a:t>Asymmetric</a:t>
            </a:r>
            <a:r>
              <a:rPr lang="en-US" baseline="0" dirty="0" smtClean="0"/>
              <a:t> balance – elements not visually equivalent on each side of the composition, but the various shapes and tones are arranged in a way that balance each others visual weight.</a:t>
            </a:r>
            <a:endParaRPr lang="en-US" dirty="0"/>
          </a:p>
        </p:txBody>
      </p:sp>
      <p:sp>
        <p:nvSpPr>
          <p:cNvPr id="4" name="Slide Number Placeholder 3"/>
          <p:cNvSpPr>
            <a:spLocks noGrp="1"/>
          </p:cNvSpPr>
          <p:nvPr>
            <p:ph type="sldNum" sz="quarter" idx="10"/>
          </p:nvPr>
        </p:nvSpPr>
        <p:spPr/>
        <p:txBody>
          <a:bodyPr/>
          <a:lstStyle/>
          <a:p>
            <a:fld id="{93663DDF-F918-4842-9DE2-323A2314CF43}" type="slidenum">
              <a:rPr lang="en-US" smtClean="0"/>
              <a:t>13</a:t>
            </a:fld>
            <a:endParaRPr lang="en-US"/>
          </a:p>
        </p:txBody>
      </p:sp>
    </p:spTree>
    <p:extLst>
      <p:ext uri="{BB962C8B-B14F-4D97-AF65-F5344CB8AC3E}">
        <p14:creationId xmlns:p14="http://schemas.microsoft.com/office/powerpoint/2010/main" val="7094131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last principle</a:t>
            </a:r>
            <a:r>
              <a:rPr lang="en-US" baseline="0" dirty="0" smtClean="0"/>
              <a:t> that we will explore is dominance or emphasis is design.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Dominance</a:t>
            </a:r>
            <a:r>
              <a:rPr lang="en-US" baseline="0" dirty="0" smtClean="0"/>
              <a:t> or emphasis plays an important role in helping to create a hierarchy – or the order of importance of the design elements.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Its this hierarchy of elements that helps guide the reader through the content – guides the viewers eye, it visually explains to the viewer what is most important and helps emphasize the purpose and message of the content.</a:t>
            </a:r>
            <a:endParaRPr lang="en-US" dirty="0"/>
          </a:p>
        </p:txBody>
      </p:sp>
      <p:sp>
        <p:nvSpPr>
          <p:cNvPr id="4" name="Slide Number Placeholder 3"/>
          <p:cNvSpPr>
            <a:spLocks noGrp="1"/>
          </p:cNvSpPr>
          <p:nvPr>
            <p:ph type="sldNum" sz="quarter" idx="10"/>
          </p:nvPr>
        </p:nvSpPr>
        <p:spPr/>
        <p:txBody>
          <a:bodyPr/>
          <a:lstStyle/>
          <a:p>
            <a:fld id="{93663DDF-F918-4842-9DE2-323A2314CF43}" type="slidenum">
              <a:rPr lang="en-US" smtClean="0"/>
              <a:t>14</a:t>
            </a:fld>
            <a:endParaRPr lang="en-US"/>
          </a:p>
        </p:txBody>
      </p:sp>
    </p:spTree>
    <p:extLst>
      <p:ext uri="{BB962C8B-B14F-4D97-AF65-F5344CB8AC3E}">
        <p14:creationId xmlns:p14="http://schemas.microsoft.com/office/powerpoint/2010/main" val="49182093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r>
              <a:rPr lang="en-US" dirty="0" smtClean="0"/>
              <a:t>Most designs</a:t>
            </a:r>
            <a:r>
              <a:rPr lang="en-US" baseline="0" dirty="0" smtClean="0"/>
              <a:t> have varying degrees of emphasis – to help guide the viewer through the design.</a:t>
            </a:r>
          </a:p>
          <a:p>
            <a:endParaRPr lang="en-US" baseline="0" dirty="0" smtClean="0"/>
          </a:p>
          <a:p>
            <a:r>
              <a:rPr lang="en-US" baseline="0" dirty="0" smtClean="0"/>
              <a:t>Dominate elements are often the focal point and are set in the foreground of the composition.</a:t>
            </a:r>
          </a:p>
          <a:p>
            <a:endParaRPr lang="en-US" baseline="0" dirty="0" smtClean="0"/>
          </a:p>
          <a:p>
            <a:r>
              <a:rPr lang="en-US" baseline="0" dirty="0" smtClean="0"/>
              <a:t>Sub-dominant elements are often of secondary importance and often fall in the middle ground</a:t>
            </a:r>
          </a:p>
          <a:p>
            <a:endParaRPr lang="en-US" baseline="0" dirty="0" smtClean="0"/>
          </a:p>
          <a:p>
            <a:r>
              <a:rPr lang="en-US" baseline="0" dirty="0" smtClean="0"/>
              <a:t>Subordinate elements  - elements with the least visual weight. Often having the less importance.  (small text… fax, phone, hours)</a:t>
            </a:r>
            <a:endParaRPr lang="en-US" dirty="0"/>
          </a:p>
        </p:txBody>
      </p:sp>
      <p:sp>
        <p:nvSpPr>
          <p:cNvPr id="4" name="Slide Number Placeholder 3"/>
          <p:cNvSpPr>
            <a:spLocks noGrp="1"/>
          </p:cNvSpPr>
          <p:nvPr>
            <p:ph type="sldNum" sz="quarter" idx="10"/>
          </p:nvPr>
        </p:nvSpPr>
        <p:spPr/>
        <p:txBody>
          <a:bodyPr/>
          <a:lstStyle/>
          <a:p>
            <a:fld id="{93663DDF-F918-4842-9DE2-323A2314CF43}" type="slidenum">
              <a:rPr lang="en-US" smtClean="0"/>
              <a:t>15</a:t>
            </a:fld>
            <a:endParaRPr lang="en-US"/>
          </a:p>
        </p:txBody>
      </p:sp>
    </p:spTree>
    <p:extLst>
      <p:ext uri="{BB962C8B-B14F-4D97-AF65-F5344CB8AC3E}">
        <p14:creationId xmlns:p14="http://schemas.microsoft.com/office/powerpoint/2010/main" val="253102256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1" indent="-533400"/>
            <a:r>
              <a:rPr lang="en-US" altLang="en-US" sz="2400" b="0" dirty="0" smtClean="0">
                <a:solidFill>
                  <a:srgbClr val="EE8A69"/>
                </a:solidFill>
              </a:rPr>
              <a:t>We can create</a:t>
            </a:r>
            <a:r>
              <a:rPr lang="en-US" altLang="en-US" sz="2400" b="0" baseline="0" dirty="0" smtClean="0">
                <a:solidFill>
                  <a:srgbClr val="EE8A69"/>
                </a:solidFill>
              </a:rPr>
              <a:t> emphasis in a design in a variety of ways.  Through the use of Contrast, Placement, Proportion</a:t>
            </a:r>
            <a:endParaRPr lang="en-US" altLang="en-US" sz="2400" b="0" dirty="0" smtClean="0">
              <a:solidFill>
                <a:srgbClr val="EE8A69"/>
              </a:solidFill>
            </a:endParaRPr>
          </a:p>
          <a:p>
            <a:pPr marL="0" lvl="1" indent="-533400"/>
            <a:r>
              <a:rPr lang="en-US" altLang="en-US" sz="2400" b="1" dirty="0" smtClean="0">
                <a:solidFill>
                  <a:srgbClr val="EE8A69"/>
                </a:solidFill>
              </a:rPr>
              <a:t/>
            </a:r>
            <a:br>
              <a:rPr lang="en-US" altLang="en-US" sz="2400" b="1" dirty="0" smtClean="0">
                <a:solidFill>
                  <a:srgbClr val="EE8A69"/>
                </a:solidFill>
              </a:rPr>
            </a:br>
            <a:r>
              <a:rPr lang="en-US" altLang="en-US" sz="2400" b="1" dirty="0" smtClean="0">
                <a:solidFill>
                  <a:srgbClr val="EE8A69"/>
                </a:solidFill>
              </a:rPr>
              <a:t>Contrast</a:t>
            </a:r>
            <a:r>
              <a:rPr lang="en-US" altLang="en-US" sz="2400" b="1" dirty="0" smtClean="0">
                <a:solidFill>
                  <a:srgbClr val="F4F3DA"/>
                </a:solidFill>
              </a:rPr>
              <a:t>: </a:t>
            </a:r>
            <a:r>
              <a:rPr lang="en-US" altLang="en-US" sz="2000" dirty="0" smtClean="0">
                <a:solidFill>
                  <a:srgbClr val="F4F3DA"/>
                </a:solidFill>
              </a:rPr>
              <a:t>juxtaposition of dissimilar graphic elements</a:t>
            </a:r>
          </a:p>
          <a:p>
            <a:pPr marL="0" lvl="1" indent="-533400"/>
            <a:r>
              <a:rPr lang="en-US" altLang="en-US" sz="2000" dirty="0" smtClean="0">
                <a:solidFill>
                  <a:srgbClr val="F4F3DA"/>
                </a:solidFill>
              </a:rPr>
              <a:t>Contrast in type – font styles or sizes  (Look</a:t>
            </a:r>
            <a:r>
              <a:rPr lang="en-US" altLang="en-US" sz="2000" baseline="0" dirty="0" smtClean="0">
                <a:solidFill>
                  <a:srgbClr val="F4F3DA"/>
                </a:solidFill>
              </a:rPr>
              <a:t> at address and phone #)</a:t>
            </a:r>
            <a:r>
              <a:rPr lang="en-US" altLang="en-US" sz="2000" dirty="0" smtClean="0">
                <a:solidFill>
                  <a:srgbClr val="F4F3DA"/>
                </a:solidFill>
              </a:rPr>
              <a:t/>
            </a:r>
            <a:br>
              <a:rPr lang="en-US" altLang="en-US" sz="2000" dirty="0" smtClean="0">
                <a:solidFill>
                  <a:srgbClr val="F4F3DA"/>
                </a:solidFill>
              </a:rPr>
            </a:br>
            <a:r>
              <a:rPr lang="en-US" altLang="en-US" sz="2000" dirty="0" smtClean="0">
                <a:solidFill>
                  <a:srgbClr val="F4F3DA"/>
                </a:solidFill>
              </a:rPr>
              <a:t>Contrast of color, line thickness,</a:t>
            </a:r>
            <a:r>
              <a:rPr lang="en-US" altLang="en-US" sz="2000" baseline="0" dirty="0" smtClean="0">
                <a:solidFill>
                  <a:srgbClr val="F4F3DA"/>
                </a:solidFill>
              </a:rPr>
              <a:t> shapes</a:t>
            </a:r>
            <a:endParaRPr lang="en-US" altLang="en-US" sz="2000" dirty="0" smtClean="0">
              <a:solidFill>
                <a:srgbClr val="F4F3DA"/>
              </a:solidFill>
            </a:endParaRPr>
          </a:p>
          <a:p>
            <a:pPr marL="0" lvl="1" indent="-533400"/>
            <a:endParaRPr lang="en-US" altLang="en-US" sz="2000" dirty="0" smtClean="0">
              <a:solidFill>
                <a:srgbClr val="F4F3DA"/>
              </a:solidFill>
            </a:endParaRPr>
          </a:p>
          <a:p>
            <a:pPr marL="0" marR="0" lvl="1" indent="-533400" algn="l" defTabSz="914400" rtl="0" eaLnBrk="1" fontAlgn="auto" latinLnBrk="0" hangingPunct="1">
              <a:lnSpc>
                <a:spcPct val="100000"/>
              </a:lnSpc>
              <a:spcBef>
                <a:spcPts val="0"/>
              </a:spcBef>
              <a:spcAft>
                <a:spcPts val="0"/>
              </a:spcAft>
              <a:buClrTx/>
              <a:buSzTx/>
              <a:buFontTx/>
              <a:buNone/>
              <a:tabLst/>
              <a:defRPr/>
            </a:pPr>
            <a:r>
              <a:rPr lang="en-US" altLang="en-US" sz="2400" b="1" dirty="0" smtClean="0">
                <a:solidFill>
                  <a:srgbClr val="EE8A69"/>
                </a:solidFill>
              </a:rPr>
              <a:t>Proportion</a:t>
            </a:r>
            <a:r>
              <a:rPr lang="en-US" altLang="en-US" sz="2400" b="1" dirty="0" smtClean="0">
                <a:solidFill>
                  <a:srgbClr val="F4F3DA"/>
                </a:solidFill>
              </a:rPr>
              <a:t>: </a:t>
            </a:r>
            <a:r>
              <a:rPr lang="en-US" altLang="en-US" sz="2000" dirty="0" smtClean="0">
                <a:solidFill>
                  <a:srgbClr val="F4F3DA"/>
                </a:solidFill>
              </a:rPr>
              <a:t>differences in scale or proportion can draw attention to the object</a:t>
            </a:r>
          </a:p>
          <a:p>
            <a:r>
              <a:rPr lang="en-US" altLang="en-US" sz="1200" dirty="0" smtClean="0">
                <a:solidFill>
                  <a:srgbClr val="F4F3DA"/>
                </a:solidFill>
              </a:rPr>
              <a:t>(headlines</a:t>
            </a:r>
            <a:r>
              <a:rPr lang="en-US" altLang="en-US" sz="1200" baseline="0" dirty="0" smtClean="0">
                <a:solidFill>
                  <a:srgbClr val="F4F3DA"/>
                </a:solidFill>
              </a:rPr>
              <a:t> in large bold text would make them stand out) ^</a:t>
            </a:r>
          </a:p>
          <a:p>
            <a:r>
              <a:rPr lang="en-US" sz="1200" baseline="0" dirty="0" smtClean="0">
                <a:solidFill>
                  <a:srgbClr val="F4F3DA"/>
                </a:solidFill>
              </a:rPr>
              <a:t>Large image ^</a:t>
            </a:r>
          </a:p>
          <a:p>
            <a:endParaRPr lang="en-US" sz="1200" baseline="0" dirty="0" smtClean="0">
              <a:solidFill>
                <a:srgbClr val="F4F3DA"/>
              </a:solidFill>
            </a:endParaRPr>
          </a:p>
          <a:p>
            <a:pPr marL="0" lvl="1" indent="-533400"/>
            <a:r>
              <a:rPr lang="en-US" altLang="en-US" sz="2000" dirty="0" smtClean="0">
                <a:solidFill>
                  <a:srgbClr val="F4F3DA"/>
                </a:solidFill>
              </a:rPr>
              <a:t>The emphasis we give to various</a:t>
            </a:r>
            <a:r>
              <a:rPr lang="en-US" altLang="en-US" sz="2000" baseline="0" dirty="0" smtClean="0">
                <a:solidFill>
                  <a:srgbClr val="F4F3DA"/>
                </a:solidFill>
              </a:rPr>
              <a:t> elements can really influence the flow and understanding of the content.</a:t>
            </a:r>
            <a:r>
              <a:rPr lang="en-US" altLang="en-US" sz="2400" dirty="0" smtClean="0">
                <a:solidFill>
                  <a:srgbClr val="EE8A69"/>
                </a:solidFill>
              </a:rPr>
              <a:t/>
            </a:r>
            <a:br>
              <a:rPr lang="en-US" altLang="en-US" sz="2400" dirty="0" smtClean="0">
                <a:solidFill>
                  <a:srgbClr val="EE8A69"/>
                </a:solidFill>
              </a:rPr>
            </a:br>
            <a:endParaRPr lang="en-US" altLang="en-US" sz="2400" dirty="0" smtClean="0">
              <a:solidFill>
                <a:srgbClr val="EE8A69"/>
              </a:solidFill>
            </a:endParaRPr>
          </a:p>
          <a:p>
            <a:pPr marL="0" lvl="1" indent="-533400"/>
            <a:r>
              <a:rPr lang="en-US" altLang="en-US" sz="2400" dirty="0" smtClean="0">
                <a:solidFill>
                  <a:srgbClr val="EE8A69"/>
                </a:solidFill>
              </a:rPr>
              <a:t>The placement of elements can help create emphasis.</a:t>
            </a:r>
            <a:r>
              <a:rPr lang="en-US" altLang="en-US" sz="2400" baseline="0" dirty="0" smtClean="0">
                <a:solidFill>
                  <a:srgbClr val="EE8A69"/>
                </a:solidFill>
              </a:rPr>
              <a:t> ^ “hours”  - set apart</a:t>
            </a:r>
            <a:endParaRPr lang="en-US" altLang="en-US" sz="2400" dirty="0" smtClean="0">
              <a:solidFill>
                <a:srgbClr val="EE8A69"/>
              </a:solidFill>
            </a:endParaRPr>
          </a:p>
          <a:p>
            <a:pPr marL="0" lvl="1" indent="-533400"/>
            <a:r>
              <a:rPr lang="en-US" altLang="en-US" sz="2400" b="1" dirty="0" smtClean="0">
                <a:solidFill>
                  <a:srgbClr val="EE8A69"/>
                </a:solidFill>
              </a:rPr>
              <a:t>Placement</a:t>
            </a:r>
            <a:r>
              <a:rPr lang="en-US" altLang="en-US" sz="2400" b="1" dirty="0" smtClean="0">
                <a:solidFill>
                  <a:srgbClr val="F4F3DA"/>
                </a:solidFill>
              </a:rPr>
              <a:t>: </a:t>
            </a:r>
            <a:r>
              <a:rPr lang="en-US" altLang="en-US" sz="2000" dirty="0" smtClean="0">
                <a:solidFill>
                  <a:srgbClr val="F4F3DA"/>
                </a:solidFill>
              </a:rPr>
              <a:t>isolation (set apart from the rest… creates emphasis</a:t>
            </a:r>
            <a:r>
              <a:rPr lang="en-US" altLang="en-US" sz="2000" baseline="0" dirty="0" smtClean="0">
                <a:solidFill>
                  <a:srgbClr val="F4F3DA"/>
                </a:solidFill>
              </a:rPr>
              <a:t> – sets it apart as different… more important ^</a:t>
            </a:r>
            <a:endParaRPr lang="en-US" altLang="en-US" sz="2000" dirty="0" smtClean="0">
              <a:solidFill>
                <a:srgbClr val="F4F3DA"/>
              </a:solidFill>
            </a:endParaRPr>
          </a:p>
          <a:p>
            <a:endParaRPr lang="en-US" dirty="0"/>
          </a:p>
        </p:txBody>
      </p:sp>
      <p:sp>
        <p:nvSpPr>
          <p:cNvPr id="4" name="Slide Number Placeholder 3"/>
          <p:cNvSpPr>
            <a:spLocks noGrp="1"/>
          </p:cNvSpPr>
          <p:nvPr>
            <p:ph type="sldNum" sz="quarter" idx="10"/>
          </p:nvPr>
        </p:nvSpPr>
        <p:spPr/>
        <p:txBody>
          <a:bodyPr/>
          <a:lstStyle/>
          <a:p>
            <a:fld id="{93663DDF-F918-4842-9DE2-323A2314CF43}" type="slidenum">
              <a:rPr lang="en-US" smtClean="0"/>
              <a:t>16</a:t>
            </a:fld>
            <a:endParaRPr lang="en-US"/>
          </a:p>
        </p:txBody>
      </p:sp>
    </p:spTree>
    <p:extLst>
      <p:ext uri="{BB962C8B-B14F-4D97-AF65-F5344CB8AC3E}">
        <p14:creationId xmlns:p14="http://schemas.microsoft.com/office/powerpoint/2010/main" val="255655241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1" indent="-533400"/>
            <a:r>
              <a:rPr lang="en-US" altLang="en-US" sz="2000" dirty="0" smtClean="0">
                <a:solidFill>
                  <a:srgbClr val="F4F3DA"/>
                </a:solidFill>
              </a:rPr>
              <a:t>The emphasis we give to various</a:t>
            </a:r>
            <a:r>
              <a:rPr lang="en-US" altLang="en-US" sz="2000" baseline="0" dirty="0" smtClean="0">
                <a:solidFill>
                  <a:srgbClr val="F4F3DA"/>
                </a:solidFill>
              </a:rPr>
              <a:t> elements can really influence the flow and understanding of the content.</a:t>
            </a:r>
            <a:r>
              <a:rPr lang="en-US" altLang="en-US" sz="2400" dirty="0" smtClean="0">
                <a:solidFill>
                  <a:srgbClr val="EE8A69"/>
                </a:solidFill>
              </a:rPr>
              <a:t/>
            </a:r>
            <a:br>
              <a:rPr lang="en-US" altLang="en-US" sz="2400" dirty="0" smtClean="0">
                <a:solidFill>
                  <a:srgbClr val="EE8A69"/>
                </a:solidFill>
              </a:rPr>
            </a:br>
            <a:endParaRPr lang="en-US" altLang="en-US" sz="2400" dirty="0" smtClean="0">
              <a:solidFill>
                <a:srgbClr val="EE8A69"/>
              </a:solidFill>
            </a:endParaRPr>
          </a:p>
          <a:p>
            <a:pPr marL="0" lvl="1" indent="-533400"/>
            <a:r>
              <a:rPr lang="en-US" altLang="en-US" sz="2400" dirty="0" smtClean="0">
                <a:solidFill>
                  <a:srgbClr val="EE8A69"/>
                </a:solidFill>
              </a:rPr>
              <a:t>The placement of elements can help create emphasis.</a:t>
            </a:r>
            <a:r>
              <a:rPr lang="en-US" altLang="en-US" sz="2400" baseline="0" dirty="0" smtClean="0">
                <a:solidFill>
                  <a:srgbClr val="EE8A69"/>
                </a:solidFill>
              </a:rPr>
              <a:t> ^ “simplifying IT” </a:t>
            </a:r>
            <a:endParaRPr lang="en-US" altLang="en-US" sz="2400" dirty="0" smtClean="0">
              <a:solidFill>
                <a:srgbClr val="EE8A69"/>
              </a:solidFill>
            </a:endParaRPr>
          </a:p>
          <a:p>
            <a:pPr marL="0" lvl="1" indent="-533400"/>
            <a:r>
              <a:rPr lang="en-US" altLang="en-US" sz="2400" b="1" dirty="0" smtClean="0">
                <a:solidFill>
                  <a:srgbClr val="EE8A69"/>
                </a:solidFill>
              </a:rPr>
              <a:t>Placement</a:t>
            </a:r>
            <a:r>
              <a:rPr lang="en-US" altLang="en-US" sz="2400" b="1" dirty="0" smtClean="0">
                <a:solidFill>
                  <a:srgbClr val="F4F3DA"/>
                </a:solidFill>
              </a:rPr>
              <a:t>: </a:t>
            </a:r>
            <a:r>
              <a:rPr lang="en-US" altLang="en-US" sz="2000" dirty="0" smtClean="0">
                <a:solidFill>
                  <a:srgbClr val="F4F3DA"/>
                </a:solidFill>
              </a:rPr>
              <a:t>isolation (set apart from the rest… creates emphasis</a:t>
            </a:r>
            <a:r>
              <a:rPr lang="en-US" altLang="en-US" sz="2000" baseline="0" dirty="0" smtClean="0">
                <a:solidFill>
                  <a:srgbClr val="F4F3DA"/>
                </a:solidFill>
              </a:rPr>
              <a:t> – sets it apart as different… more important ^</a:t>
            </a:r>
            <a:endParaRPr lang="en-US" altLang="en-US" sz="2000" dirty="0" smtClean="0">
              <a:solidFill>
                <a:srgbClr val="F4F3DA"/>
              </a:solidFill>
            </a:endParaRPr>
          </a:p>
          <a:p>
            <a:pPr marL="0" lvl="1" indent="-533400"/>
            <a:r>
              <a:rPr lang="en-US" altLang="en-US" sz="2400" b="1" dirty="0" smtClean="0">
                <a:solidFill>
                  <a:srgbClr val="EE8A69"/>
                </a:solidFill>
              </a:rPr>
              <a:t/>
            </a:r>
            <a:br>
              <a:rPr lang="en-US" altLang="en-US" sz="2400" b="1" dirty="0" smtClean="0">
                <a:solidFill>
                  <a:srgbClr val="EE8A69"/>
                </a:solidFill>
              </a:rPr>
            </a:br>
            <a:endParaRPr lang="en-US" dirty="0"/>
          </a:p>
        </p:txBody>
      </p:sp>
      <p:sp>
        <p:nvSpPr>
          <p:cNvPr id="4" name="Slide Number Placeholder 3"/>
          <p:cNvSpPr>
            <a:spLocks noGrp="1"/>
          </p:cNvSpPr>
          <p:nvPr>
            <p:ph type="sldNum" sz="quarter" idx="10"/>
          </p:nvPr>
        </p:nvSpPr>
        <p:spPr/>
        <p:txBody>
          <a:bodyPr/>
          <a:lstStyle/>
          <a:p>
            <a:fld id="{93663DDF-F918-4842-9DE2-323A2314CF43}" type="slidenum">
              <a:rPr lang="en-US" smtClean="0"/>
              <a:t>17</a:t>
            </a:fld>
            <a:endParaRPr lang="en-US"/>
          </a:p>
        </p:txBody>
      </p:sp>
    </p:spTree>
    <p:extLst>
      <p:ext uri="{BB962C8B-B14F-4D97-AF65-F5344CB8AC3E}">
        <p14:creationId xmlns:p14="http://schemas.microsoft.com/office/powerpoint/2010/main" val="253801432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a:t>
            </a:r>
            <a:r>
              <a:rPr lang="en-US" b="1" dirty="0" smtClean="0"/>
              <a:t>lack of dominance or emphasis </a:t>
            </a:r>
            <a:r>
              <a:rPr lang="en-US" dirty="0" smtClean="0"/>
              <a:t>among elements </a:t>
            </a:r>
            <a:r>
              <a:rPr lang="en-US" b="1" dirty="0" smtClean="0"/>
              <a:t>forces competition</a:t>
            </a:r>
            <a:r>
              <a:rPr lang="en-US" dirty="0" smtClean="0"/>
              <a:t> among them ( no hierarchy created)</a:t>
            </a:r>
          </a:p>
          <a:p>
            <a:r>
              <a:rPr lang="en-US" dirty="0" smtClean="0"/>
              <a:t>If everything in the design is the same size or weight</a:t>
            </a:r>
            <a:r>
              <a:rPr lang="en-US" baseline="0" dirty="0" smtClean="0"/>
              <a:t> or color or texture – our eyes don’t know what to look at first.</a:t>
            </a:r>
          </a:p>
          <a:p>
            <a:r>
              <a:rPr lang="en-US" baseline="0" dirty="0" smtClean="0"/>
              <a:t>This may cause us to gloss over or miss the overall message.</a:t>
            </a:r>
            <a:endParaRPr lang="en-US" dirty="0"/>
          </a:p>
        </p:txBody>
      </p:sp>
      <p:sp>
        <p:nvSpPr>
          <p:cNvPr id="4" name="Slide Number Placeholder 3"/>
          <p:cNvSpPr>
            <a:spLocks noGrp="1"/>
          </p:cNvSpPr>
          <p:nvPr>
            <p:ph type="sldNum" sz="quarter" idx="10"/>
          </p:nvPr>
        </p:nvSpPr>
        <p:spPr/>
        <p:txBody>
          <a:bodyPr/>
          <a:lstStyle/>
          <a:p>
            <a:fld id="{93663DDF-F918-4842-9DE2-323A2314CF43}" type="slidenum">
              <a:rPr lang="en-US" smtClean="0"/>
              <a:t>18</a:t>
            </a:fld>
            <a:endParaRPr lang="en-US"/>
          </a:p>
        </p:txBody>
      </p:sp>
    </p:spTree>
    <p:extLst>
      <p:ext uri="{BB962C8B-B14F-4D97-AF65-F5344CB8AC3E}">
        <p14:creationId xmlns:p14="http://schemas.microsoft.com/office/powerpoint/2010/main" val="20371315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Once we are familiar with the design principles… we can then use them to help guide</a:t>
            </a:r>
            <a:r>
              <a:rPr lang="en-US" baseline="0" dirty="0" smtClean="0"/>
              <a:t> the arrangement of the design elements within a composition.</a:t>
            </a:r>
          </a:p>
          <a:p>
            <a:endParaRPr lang="en-US" baseline="0" dirty="0" smtClean="0"/>
          </a:p>
          <a:p>
            <a:r>
              <a:rPr lang="en-US" baseline="0" dirty="0" smtClean="0"/>
              <a:t>Design elements can be many things… but we will focus on the big three: color, image and text </a:t>
            </a:r>
            <a:endParaRPr lang="en-US" dirty="0"/>
          </a:p>
        </p:txBody>
      </p:sp>
      <p:sp>
        <p:nvSpPr>
          <p:cNvPr id="4" name="Slide Number Placeholder 3"/>
          <p:cNvSpPr>
            <a:spLocks noGrp="1"/>
          </p:cNvSpPr>
          <p:nvPr>
            <p:ph type="sldNum" sz="quarter" idx="10"/>
          </p:nvPr>
        </p:nvSpPr>
        <p:spPr/>
        <p:txBody>
          <a:bodyPr/>
          <a:lstStyle/>
          <a:p>
            <a:fld id="{93663DDF-F918-4842-9DE2-323A2314CF43}" type="slidenum">
              <a:rPr lang="en-US" smtClean="0"/>
              <a:t>19</a:t>
            </a:fld>
            <a:endParaRPr lang="en-US"/>
          </a:p>
        </p:txBody>
      </p:sp>
    </p:spTree>
    <p:extLst>
      <p:ext uri="{BB962C8B-B14F-4D97-AF65-F5344CB8AC3E}">
        <p14:creationId xmlns:p14="http://schemas.microsoft.com/office/powerpoint/2010/main" val="39046993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3663DDF-F918-4842-9DE2-323A2314CF43}" type="slidenum">
              <a:rPr lang="en-US" smtClean="0"/>
              <a:t>20</a:t>
            </a:fld>
            <a:endParaRPr lang="en-US"/>
          </a:p>
        </p:txBody>
      </p:sp>
    </p:spTree>
    <p:extLst>
      <p:ext uri="{BB962C8B-B14F-4D97-AF65-F5344CB8AC3E}">
        <p14:creationId xmlns:p14="http://schemas.microsoft.com/office/powerpoint/2010/main" val="35951764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a:p>
            <a:r>
              <a:rPr lang="en-US" baseline="0" dirty="0" smtClean="0"/>
              <a:t>Q: How many of you have created presentation, publications, marketing material, or online communications?</a:t>
            </a:r>
          </a:p>
          <a:p>
            <a:r>
              <a:rPr lang="en-US" baseline="0" dirty="0" smtClean="0"/>
              <a:t>Q: How many of you have formal design training?</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In most careers – in</a:t>
            </a:r>
            <a:r>
              <a:rPr lang="en-US" baseline="0" dirty="0" smtClean="0"/>
              <a:t> particular the library profession – individuals will be required to use technology to communicate effectively.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(what do you most frequently create or design for your organization)</a:t>
            </a:r>
          </a:p>
          <a:p>
            <a:endParaRPr lang="en-US" dirty="0" smtClean="0"/>
          </a:p>
          <a:p>
            <a:endParaRPr lang="en-US" dirty="0" smtClean="0"/>
          </a:p>
          <a:p>
            <a:r>
              <a:rPr lang="en-US" dirty="0" smtClean="0"/>
              <a:t>There</a:t>
            </a:r>
            <a:r>
              <a:rPr lang="en-US" baseline="0" dirty="0" smtClean="0"/>
              <a:t> are many benefits to good design –  Good design can lead to </a:t>
            </a:r>
            <a:r>
              <a:rPr lang="en-US" b="1" baseline="0" dirty="0" smtClean="0"/>
              <a:t>successful programming and events</a:t>
            </a:r>
            <a:r>
              <a:rPr lang="en-US" baseline="0" dirty="0" smtClean="0"/>
              <a:t>. It can help us </a:t>
            </a:r>
            <a:r>
              <a:rPr lang="en-US" b="1" baseline="0" dirty="0" smtClean="0"/>
              <a:t>convey complex information more clearly</a:t>
            </a:r>
            <a:r>
              <a:rPr lang="en-US" baseline="0" dirty="0" smtClean="0"/>
              <a:t>. It can make a </a:t>
            </a:r>
            <a:r>
              <a:rPr lang="en-US" b="1" baseline="0" dirty="0" smtClean="0"/>
              <a:t>significant impact on a users overall experience</a:t>
            </a:r>
            <a:r>
              <a:rPr lang="en-US" baseline="0" dirty="0" smtClean="0"/>
              <a:t>. </a:t>
            </a:r>
            <a:br>
              <a:rPr lang="en-US" baseline="0" dirty="0" smtClean="0"/>
            </a:br>
            <a:endParaRPr lang="en-US" baseline="0" dirty="0" smtClean="0"/>
          </a:p>
          <a:p>
            <a:r>
              <a:rPr lang="en-US" baseline="0" dirty="0" smtClean="0"/>
              <a:t>So… what is good design?</a:t>
            </a:r>
            <a:endParaRPr lang="en-US" dirty="0"/>
          </a:p>
        </p:txBody>
      </p:sp>
      <p:sp>
        <p:nvSpPr>
          <p:cNvPr id="4" name="Slide Number Placeholder 3"/>
          <p:cNvSpPr>
            <a:spLocks noGrp="1"/>
          </p:cNvSpPr>
          <p:nvPr>
            <p:ph type="sldNum" sz="quarter" idx="10"/>
          </p:nvPr>
        </p:nvSpPr>
        <p:spPr/>
        <p:txBody>
          <a:bodyPr/>
          <a:lstStyle/>
          <a:p>
            <a:fld id="{93663DDF-F918-4842-9DE2-323A2314CF43}" type="slidenum">
              <a:rPr lang="en-US" smtClean="0"/>
              <a:t>3</a:t>
            </a:fld>
            <a:endParaRPr lang="en-US"/>
          </a:p>
        </p:txBody>
      </p:sp>
    </p:spTree>
    <p:extLst>
      <p:ext uri="{BB962C8B-B14F-4D97-AF65-F5344CB8AC3E}">
        <p14:creationId xmlns:p14="http://schemas.microsoft.com/office/powerpoint/2010/main" val="44647557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Color</a:t>
            </a:r>
            <a:r>
              <a:rPr lang="en-US" baseline="0" dirty="0" smtClean="0"/>
              <a:t> is very powerful and it plays a very important role in visual communications. Not only do people respond to colors emotionally, but colors can also influence the meaning and message we are sending.</a:t>
            </a:r>
          </a:p>
          <a:p>
            <a:endParaRPr lang="en-US" baseline="0" dirty="0" smtClean="0"/>
          </a:p>
          <a:p>
            <a:endParaRPr lang="en-US" baseline="0" dirty="0" smtClean="0"/>
          </a:p>
          <a:p>
            <a:r>
              <a:rPr lang="en-US" baseline="0" dirty="0" smtClean="0"/>
              <a:t>Lots of really cool charts and infographics online that describe the various color associations and meanings…</a:t>
            </a:r>
          </a:p>
          <a:p>
            <a:r>
              <a:rPr lang="en-US" baseline="0" dirty="0" smtClean="0"/>
              <a:t>Color association – related to cultural and personal experiences – ultimately our goal is to choose colors that add value to the design.</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Selecting colors should never be an arbitrary decision. </a:t>
            </a:r>
          </a:p>
          <a:p>
            <a:pPr marL="0" marR="0" indent="0" algn="l" defTabSz="914400" rtl="0" eaLnBrk="1" fontAlgn="auto" latinLnBrk="0" hangingPunct="1">
              <a:lnSpc>
                <a:spcPct val="100000"/>
              </a:lnSpc>
              <a:spcBef>
                <a:spcPts val="0"/>
              </a:spcBef>
              <a:spcAft>
                <a:spcPts val="0"/>
              </a:spcAft>
              <a:buClrTx/>
              <a:buSzTx/>
              <a:buFontTx/>
              <a:buNone/>
              <a:tabLst/>
              <a:defRPr/>
            </a:pPr>
            <a:r>
              <a:rPr lang="en-US" b="1" baseline="0" dirty="0" smtClean="0"/>
              <a:t>An understanding of basic color concepts </a:t>
            </a:r>
            <a:r>
              <a:rPr lang="en-US" baseline="0" dirty="0" smtClean="0"/>
              <a:t>can help us </a:t>
            </a:r>
            <a:r>
              <a:rPr lang="en-US" b="1" baseline="0" dirty="0" smtClean="0"/>
              <a:t>choose colors </a:t>
            </a:r>
            <a:r>
              <a:rPr lang="en-US" baseline="0" dirty="0" smtClean="0"/>
              <a:t>that will </a:t>
            </a:r>
            <a:r>
              <a:rPr lang="en-US" b="1" baseline="0" dirty="0" smtClean="0"/>
              <a:t>enhance our designs, create visual impact and reinforce our message</a:t>
            </a:r>
            <a:r>
              <a:rPr lang="en-US" baseline="0" dirty="0" smtClean="0"/>
              <a:t>. </a:t>
            </a:r>
          </a:p>
          <a:p>
            <a:endParaRPr lang="en-US" dirty="0"/>
          </a:p>
        </p:txBody>
      </p:sp>
      <p:sp>
        <p:nvSpPr>
          <p:cNvPr id="4" name="Slide Number Placeholder 3"/>
          <p:cNvSpPr>
            <a:spLocks noGrp="1"/>
          </p:cNvSpPr>
          <p:nvPr>
            <p:ph type="sldNum" sz="quarter" idx="10"/>
          </p:nvPr>
        </p:nvSpPr>
        <p:spPr/>
        <p:txBody>
          <a:bodyPr/>
          <a:lstStyle/>
          <a:p>
            <a:fld id="{93663DDF-F918-4842-9DE2-323A2314CF43}" type="slidenum">
              <a:rPr lang="en-US" smtClean="0"/>
              <a:t>21</a:t>
            </a:fld>
            <a:endParaRPr lang="en-US"/>
          </a:p>
        </p:txBody>
      </p:sp>
    </p:spTree>
    <p:extLst>
      <p:ext uri="{BB962C8B-B14F-4D97-AF65-F5344CB8AC3E}">
        <p14:creationId xmlns:p14="http://schemas.microsoft.com/office/powerpoint/2010/main" val="130362896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a:t>
            </a:r>
            <a:r>
              <a:rPr lang="en-US" baseline="0" dirty="0" smtClean="0"/>
              <a:t> we have some examples of some designs that take advantage of the various color association and use color concepts effectively as a design element.</a:t>
            </a:r>
          </a:p>
          <a:p>
            <a:endParaRPr lang="en-US" baseline="0" dirty="0" smtClean="0"/>
          </a:p>
          <a:p>
            <a:r>
              <a:rPr lang="en-US" baseline="0" dirty="0" smtClean="0"/>
              <a:t>Complementary colors – orange and blue…. Creates visual impact | unity | orange sunset… sets the tone and adds to the mood of the message (</a:t>
            </a:r>
            <a:r>
              <a:rPr lang="en-US" baseline="0" dirty="0" err="1" smtClean="0"/>
              <a:t>tradewinds</a:t>
            </a:r>
            <a:r>
              <a:rPr lang="en-US" baseline="0" dirty="0" smtClean="0"/>
              <a:t>)</a:t>
            </a:r>
          </a:p>
          <a:p>
            <a:endParaRPr lang="en-US" baseline="0" dirty="0" smtClean="0"/>
          </a:p>
          <a:p>
            <a:r>
              <a:rPr lang="en-US" baseline="0" dirty="0" smtClean="0"/>
              <a:t>Plant with Purpose… again we see complimentary colors (red and green)… but also the green and tan are earthy and relevant to the message.</a:t>
            </a:r>
          </a:p>
          <a:p>
            <a:endParaRPr lang="en-US" baseline="0" dirty="0" smtClean="0"/>
          </a:p>
          <a:p>
            <a:r>
              <a:rPr lang="en-US" baseline="0" dirty="0" smtClean="0"/>
              <a:t>Castle Creek… bold bright colors… communicating to the target audience.</a:t>
            </a:r>
          </a:p>
          <a:p>
            <a:endParaRPr lang="en-US" baseline="0" dirty="0" smtClean="0"/>
          </a:p>
          <a:p>
            <a:r>
              <a:rPr lang="en-US" baseline="0" dirty="0" smtClean="0"/>
              <a:t>Black and white design… the absence of color can create an impact as well.</a:t>
            </a:r>
          </a:p>
        </p:txBody>
      </p:sp>
      <p:sp>
        <p:nvSpPr>
          <p:cNvPr id="4" name="Slide Number Placeholder 3"/>
          <p:cNvSpPr>
            <a:spLocks noGrp="1"/>
          </p:cNvSpPr>
          <p:nvPr>
            <p:ph type="sldNum" sz="quarter" idx="10"/>
          </p:nvPr>
        </p:nvSpPr>
        <p:spPr/>
        <p:txBody>
          <a:bodyPr/>
          <a:lstStyle/>
          <a:p>
            <a:fld id="{93663DDF-F918-4842-9DE2-323A2314CF43}" type="slidenum">
              <a:rPr lang="en-US" smtClean="0"/>
              <a:t>22</a:t>
            </a:fld>
            <a:endParaRPr lang="en-US"/>
          </a:p>
        </p:txBody>
      </p:sp>
    </p:spTree>
    <p:extLst>
      <p:ext uri="{BB962C8B-B14F-4D97-AF65-F5344CB8AC3E}">
        <p14:creationId xmlns:p14="http://schemas.microsoft.com/office/powerpoint/2010/main" val="307592363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a:p>
            <a:r>
              <a:rPr lang="en-US" baseline="0" dirty="0" smtClean="0"/>
              <a:t>When creating a design… It can be helpful to create a color scheme based on information from an existing logo or image. </a:t>
            </a:r>
          </a:p>
          <a:p>
            <a:r>
              <a:rPr lang="en-US" dirty="0" smtClean="0"/>
              <a:t>Again… chose</a:t>
            </a:r>
            <a:r>
              <a:rPr lang="en-US" baseline="0" dirty="0" smtClean="0"/>
              <a:t> colors that add value to the design… contribute in some way.</a:t>
            </a:r>
          </a:p>
          <a:p>
            <a:endParaRPr lang="en-US" baseline="0" dirty="0" smtClean="0"/>
          </a:p>
          <a:p>
            <a:r>
              <a:rPr lang="en-US" baseline="0" dirty="0" smtClean="0"/>
              <a:t>It’s not always easy to put a good color scheme together.   There are tools and site for inspiration to help!</a:t>
            </a:r>
            <a:endParaRPr lang="en-US" dirty="0"/>
          </a:p>
        </p:txBody>
      </p:sp>
      <p:sp>
        <p:nvSpPr>
          <p:cNvPr id="4" name="Slide Number Placeholder 3"/>
          <p:cNvSpPr>
            <a:spLocks noGrp="1"/>
          </p:cNvSpPr>
          <p:nvPr>
            <p:ph type="sldNum" sz="quarter" idx="10"/>
          </p:nvPr>
        </p:nvSpPr>
        <p:spPr/>
        <p:txBody>
          <a:bodyPr/>
          <a:lstStyle/>
          <a:p>
            <a:fld id="{93663DDF-F918-4842-9DE2-323A2314CF43}" type="slidenum">
              <a:rPr lang="en-US" smtClean="0"/>
              <a:t>23</a:t>
            </a:fld>
            <a:endParaRPr lang="en-US"/>
          </a:p>
        </p:txBody>
      </p:sp>
    </p:spTree>
    <p:extLst>
      <p:ext uri="{BB962C8B-B14F-4D97-AF65-F5344CB8AC3E}">
        <p14:creationId xmlns:p14="http://schemas.microsoft.com/office/powerpoint/2010/main" val="198048022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Adobe Color CC</a:t>
            </a:r>
            <a:endParaRPr lang="en-US" dirty="0"/>
          </a:p>
        </p:txBody>
      </p:sp>
      <p:sp>
        <p:nvSpPr>
          <p:cNvPr id="4" name="Slide Number Placeholder 3"/>
          <p:cNvSpPr>
            <a:spLocks noGrp="1"/>
          </p:cNvSpPr>
          <p:nvPr>
            <p:ph type="sldNum" sz="quarter" idx="10"/>
          </p:nvPr>
        </p:nvSpPr>
        <p:spPr/>
        <p:txBody>
          <a:bodyPr/>
          <a:lstStyle/>
          <a:p>
            <a:fld id="{93663DDF-F918-4842-9DE2-323A2314CF43}" type="slidenum">
              <a:rPr lang="en-US" smtClean="0"/>
              <a:t>24</a:t>
            </a:fld>
            <a:endParaRPr lang="en-US"/>
          </a:p>
        </p:txBody>
      </p:sp>
    </p:spTree>
    <p:extLst>
      <p:ext uri="{BB962C8B-B14F-4D97-AF65-F5344CB8AC3E}">
        <p14:creationId xmlns:p14="http://schemas.microsoft.com/office/powerpoint/2010/main" val="17667775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In visual communication … type not only communicates our message (literally) but it can also be treated as a design element.</a:t>
            </a:r>
            <a:r>
              <a:rPr lang="en-US" baseline="0" dirty="0" smtClean="0"/>
              <a:t> </a:t>
            </a:r>
            <a:endParaRPr lang="en-US" dirty="0" smtClean="0"/>
          </a:p>
          <a:p>
            <a:endParaRPr lang="en-US" dirty="0"/>
          </a:p>
        </p:txBody>
      </p:sp>
      <p:sp>
        <p:nvSpPr>
          <p:cNvPr id="4" name="Slide Number Placeholder 3"/>
          <p:cNvSpPr>
            <a:spLocks noGrp="1"/>
          </p:cNvSpPr>
          <p:nvPr>
            <p:ph type="sldNum" sz="quarter" idx="10"/>
          </p:nvPr>
        </p:nvSpPr>
        <p:spPr/>
        <p:txBody>
          <a:bodyPr/>
          <a:lstStyle/>
          <a:p>
            <a:fld id="{93663DDF-F918-4842-9DE2-323A2314CF43}" type="slidenum">
              <a:rPr lang="en-US" smtClean="0"/>
              <a:t>26</a:t>
            </a:fld>
            <a:endParaRPr lang="en-US"/>
          </a:p>
        </p:txBody>
      </p:sp>
    </p:spTree>
    <p:extLst>
      <p:ext uri="{BB962C8B-B14F-4D97-AF65-F5344CB8AC3E}">
        <p14:creationId xmlns:p14="http://schemas.microsoft.com/office/powerpoint/2010/main" val="316563432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Again… there are lots</a:t>
            </a:r>
            <a:r>
              <a:rPr lang="en-US" baseline="0" dirty="0" smtClean="0"/>
              <a:t> of resources and sites for inspiration that will help us choose typefaces that add value to our design.</a:t>
            </a:r>
          </a:p>
          <a:p>
            <a:endParaRPr lang="en-US" baseline="0" dirty="0" smtClean="0"/>
          </a:p>
          <a:p>
            <a:r>
              <a:rPr lang="en-US" baseline="0" dirty="0" smtClean="0"/>
              <a:t>As a general rule, we want to use typefaces sparingly. One – two difference typefaces is a design is generally enough to communicate the message – add interest – or help us organize our content.</a:t>
            </a:r>
          </a:p>
          <a:p>
            <a:endParaRPr lang="en-US" baseline="0" dirty="0" smtClean="0"/>
          </a:p>
          <a:p>
            <a:r>
              <a:rPr lang="en-US" baseline="0" dirty="0" smtClean="0"/>
              <a:t>Think back to unity in design…. If we have to many different elements - too many different typeface… there may not be a sense of unity in the overall design. </a:t>
            </a:r>
          </a:p>
          <a:p>
            <a:endParaRPr lang="en-US" dirty="0"/>
          </a:p>
        </p:txBody>
      </p:sp>
      <p:sp>
        <p:nvSpPr>
          <p:cNvPr id="4" name="Slide Number Placeholder 3"/>
          <p:cNvSpPr>
            <a:spLocks noGrp="1"/>
          </p:cNvSpPr>
          <p:nvPr>
            <p:ph type="sldNum" sz="quarter" idx="10"/>
          </p:nvPr>
        </p:nvSpPr>
        <p:spPr/>
        <p:txBody>
          <a:bodyPr/>
          <a:lstStyle/>
          <a:p>
            <a:fld id="{93663DDF-F918-4842-9DE2-323A2314CF43}" type="slidenum">
              <a:rPr lang="en-US" smtClean="0"/>
              <a:t>27</a:t>
            </a:fld>
            <a:endParaRPr lang="en-US"/>
          </a:p>
        </p:txBody>
      </p:sp>
    </p:spTree>
    <p:extLst>
      <p:ext uri="{BB962C8B-B14F-4D97-AF65-F5344CB8AC3E}">
        <p14:creationId xmlns:p14="http://schemas.microsoft.com/office/powerpoint/2010/main" val="159985640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When choosing typefaces… think about what</a:t>
            </a:r>
            <a:r>
              <a:rPr lang="en-US" baseline="0" dirty="0" smtClean="0"/>
              <a:t> the style of type communicates. </a:t>
            </a:r>
          </a:p>
          <a:p>
            <a:endParaRPr lang="en-US" baseline="0" dirty="0" smtClean="0"/>
          </a:p>
          <a:p>
            <a:r>
              <a:rPr lang="en-US" baseline="0" dirty="0" smtClean="0"/>
              <a:t>^ </a:t>
            </a:r>
            <a:r>
              <a:rPr lang="en-US" baseline="0" dirty="0" err="1" smtClean="0"/>
              <a:t>ChromaTech</a:t>
            </a:r>
            <a:r>
              <a:rPr lang="en-US" baseline="0" dirty="0" smtClean="0"/>
              <a:t> -  this example shows the combination of different typefaces all giving a slightly different feel to the design.  ( elegant, modern, bold, friendly)</a:t>
            </a:r>
          </a:p>
          <a:p>
            <a:endParaRPr lang="en-US" baseline="0" dirty="0" smtClean="0"/>
          </a:p>
          <a:p>
            <a:r>
              <a:rPr lang="en-US" baseline="0" dirty="0" smtClean="0"/>
              <a:t>Think about the type as a design element… how it looks visually within the composition. </a:t>
            </a:r>
          </a:p>
          <a:p>
            <a:r>
              <a:rPr lang="en-US" baseline="0" dirty="0" smtClean="0"/>
              <a:t>^ </a:t>
            </a:r>
            <a:r>
              <a:rPr lang="en-US" baseline="0" dirty="0" err="1" smtClean="0"/>
              <a:t>webstock</a:t>
            </a:r>
            <a:r>
              <a:rPr lang="en-US" baseline="0" dirty="0" smtClean="0"/>
              <a:t> text is fluid and light…. “register now” is bold and dark</a:t>
            </a:r>
          </a:p>
          <a:p>
            <a:r>
              <a:rPr lang="en-US" baseline="0" dirty="0" smtClean="0"/>
              <a:t>^ “Voila” “Poof” “Presto”…. Very thin and light… but works within the white space.</a:t>
            </a:r>
            <a:endParaRPr lang="en-US" dirty="0"/>
          </a:p>
        </p:txBody>
      </p:sp>
      <p:sp>
        <p:nvSpPr>
          <p:cNvPr id="4" name="Slide Number Placeholder 3"/>
          <p:cNvSpPr>
            <a:spLocks noGrp="1"/>
          </p:cNvSpPr>
          <p:nvPr>
            <p:ph type="sldNum" sz="quarter" idx="10"/>
          </p:nvPr>
        </p:nvSpPr>
        <p:spPr/>
        <p:txBody>
          <a:bodyPr/>
          <a:lstStyle/>
          <a:p>
            <a:fld id="{93663DDF-F918-4842-9DE2-323A2314CF43}" type="slidenum">
              <a:rPr lang="en-US" smtClean="0"/>
              <a:t>28</a:t>
            </a:fld>
            <a:endParaRPr lang="en-US"/>
          </a:p>
        </p:txBody>
      </p:sp>
    </p:spTree>
    <p:extLst>
      <p:ext uri="{BB962C8B-B14F-4D97-AF65-F5344CB8AC3E}">
        <p14:creationId xmlns:p14="http://schemas.microsoft.com/office/powerpoint/2010/main" val="424007241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smtClean="0">
                <a:effectLst/>
              </a:rPr>
              <a:t/>
            </a:r>
            <a:br>
              <a:rPr lang="en-US" b="0" dirty="0" smtClean="0">
                <a:effectLst/>
              </a:rPr>
            </a:br>
            <a:r>
              <a:rPr lang="en-US" b="0" dirty="0" smtClean="0">
                <a:effectLst/>
              </a:rPr>
              <a:t/>
            </a:r>
            <a:br>
              <a:rPr lang="en-US" b="0" dirty="0" smtClean="0">
                <a:effectLst/>
              </a:rPr>
            </a:br>
            <a:endParaRPr lang="en-US" dirty="0"/>
          </a:p>
        </p:txBody>
      </p:sp>
      <p:sp>
        <p:nvSpPr>
          <p:cNvPr id="4" name="Slide Number Placeholder 3"/>
          <p:cNvSpPr>
            <a:spLocks noGrp="1"/>
          </p:cNvSpPr>
          <p:nvPr>
            <p:ph type="sldNum" sz="quarter" idx="10"/>
          </p:nvPr>
        </p:nvSpPr>
        <p:spPr/>
        <p:txBody>
          <a:bodyPr/>
          <a:lstStyle/>
          <a:p>
            <a:fld id="{93663DDF-F918-4842-9DE2-323A2314CF43}" type="slidenum">
              <a:rPr lang="en-US" smtClean="0"/>
              <a:t>29</a:t>
            </a:fld>
            <a:endParaRPr lang="en-US"/>
          </a:p>
        </p:txBody>
      </p:sp>
    </p:spTree>
    <p:extLst>
      <p:ext uri="{BB962C8B-B14F-4D97-AF65-F5344CB8AC3E}">
        <p14:creationId xmlns:p14="http://schemas.microsoft.com/office/powerpoint/2010/main" val="138400284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Images can transmit information very quickly, they can help engage the audience and can help clarify complex information. Images can help create a mood and reinforce a message</a:t>
            </a:r>
            <a:r>
              <a:rPr lang="en-US" baseline="0" dirty="0" smtClean="0"/>
              <a:t>.</a:t>
            </a:r>
            <a:endParaRPr lang="en-US" dirty="0" smtClean="0"/>
          </a:p>
          <a:p>
            <a:endParaRPr lang="en-US" dirty="0" smtClean="0"/>
          </a:p>
          <a:p>
            <a:r>
              <a:rPr lang="en-US" dirty="0" smtClean="0"/>
              <a:t>All</a:t>
            </a:r>
            <a:r>
              <a:rPr lang="en-US" baseline="0" dirty="0" smtClean="0"/>
              <a:t> images use in design should have a purpose or add value to the message. (remember… communicate… don’t just decorate)</a:t>
            </a:r>
          </a:p>
          <a:p>
            <a:r>
              <a:rPr lang="en-US" baseline="0" dirty="0" smtClean="0"/>
              <a:t>When choosing images, think about the type of image that will best fit the communication.</a:t>
            </a:r>
          </a:p>
          <a:p>
            <a:r>
              <a:rPr lang="en-US" baseline="0" dirty="0" smtClean="0"/>
              <a:t>The style of an image carries meaning in terms of feeling. Photographic images are very different than clip art or illustration. What type of image will best suit your message.</a:t>
            </a:r>
            <a:endParaRPr lang="en-US" dirty="0"/>
          </a:p>
        </p:txBody>
      </p:sp>
      <p:sp>
        <p:nvSpPr>
          <p:cNvPr id="4" name="Slide Number Placeholder 3"/>
          <p:cNvSpPr>
            <a:spLocks noGrp="1"/>
          </p:cNvSpPr>
          <p:nvPr>
            <p:ph type="sldNum" sz="quarter" idx="10"/>
          </p:nvPr>
        </p:nvSpPr>
        <p:spPr/>
        <p:txBody>
          <a:bodyPr/>
          <a:lstStyle/>
          <a:p>
            <a:fld id="{93663DDF-F918-4842-9DE2-323A2314CF43}" type="slidenum">
              <a:rPr lang="en-US" smtClean="0"/>
              <a:t>30</a:t>
            </a:fld>
            <a:endParaRPr lang="en-US"/>
          </a:p>
        </p:txBody>
      </p:sp>
    </p:spTree>
    <p:extLst>
      <p:ext uri="{BB962C8B-B14F-4D97-AF65-F5344CB8AC3E}">
        <p14:creationId xmlns:p14="http://schemas.microsoft.com/office/powerpoint/2010/main" val="407433558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design</a:t>
            </a:r>
            <a:r>
              <a:rPr lang="en-US" baseline="0" dirty="0" smtClean="0"/>
              <a:t> uses a variety of different images and design elements to communicate the message.</a:t>
            </a:r>
          </a:p>
          <a:p>
            <a:endParaRPr lang="en-US" baseline="0" dirty="0" smtClean="0"/>
          </a:p>
          <a:p>
            <a:r>
              <a:rPr lang="en-US" baseline="0" dirty="0" smtClean="0"/>
              <a:t>Not only are designers responsible for finding appropriate images for a design…. But they are also responsible for editing them and preparing them to work within the design. </a:t>
            </a:r>
            <a:endParaRPr lang="en-US" dirty="0"/>
          </a:p>
        </p:txBody>
      </p:sp>
      <p:sp>
        <p:nvSpPr>
          <p:cNvPr id="4" name="Slide Number Placeholder 3"/>
          <p:cNvSpPr>
            <a:spLocks noGrp="1"/>
          </p:cNvSpPr>
          <p:nvPr>
            <p:ph type="sldNum" sz="quarter" idx="10"/>
          </p:nvPr>
        </p:nvSpPr>
        <p:spPr/>
        <p:txBody>
          <a:bodyPr/>
          <a:lstStyle/>
          <a:p>
            <a:fld id="{93663DDF-F918-4842-9DE2-323A2314CF43}" type="slidenum">
              <a:rPr lang="en-US" smtClean="0"/>
              <a:t>31</a:t>
            </a:fld>
            <a:endParaRPr lang="en-US"/>
          </a:p>
        </p:txBody>
      </p:sp>
    </p:spTree>
    <p:extLst>
      <p:ext uri="{BB962C8B-B14F-4D97-AF65-F5344CB8AC3E}">
        <p14:creationId xmlns:p14="http://schemas.microsoft.com/office/powerpoint/2010/main" val="39064687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i="0" baseline="0" dirty="0" smtClean="0"/>
              <a:t>So what is good design? What makes a design good…</a:t>
            </a:r>
          </a:p>
          <a:p>
            <a:endParaRPr lang="en-US" i="1" baseline="0" dirty="0" smtClean="0"/>
          </a:p>
          <a:p>
            <a:r>
              <a:rPr lang="en-US" i="1" baseline="0" dirty="0" smtClean="0"/>
              <a:t>~Many disciplines of design: industrial design, architectural design, graphic design, user interface design, the list goes on….</a:t>
            </a:r>
            <a:r>
              <a:rPr lang="en-US" baseline="0" dirty="0" smtClean="0"/>
              <a:t/>
            </a:r>
            <a:br>
              <a:rPr lang="en-US" baseline="0" dirty="0" smtClean="0"/>
            </a:br>
            <a:r>
              <a:rPr lang="en-US" baseline="0" dirty="0" smtClean="0"/>
              <a:t>~But to me, what all of these thing have in common is that </a:t>
            </a:r>
            <a:r>
              <a:rPr lang="en-US" b="1" baseline="0" dirty="0" smtClean="0"/>
              <a:t>design adds value and usability to things. </a:t>
            </a:r>
          </a:p>
          <a:p>
            <a:endParaRPr lang="en-US" baseline="0" dirty="0" smtClean="0"/>
          </a:p>
          <a:p>
            <a:r>
              <a:rPr lang="en-US" b="1" baseline="0" dirty="0" smtClean="0"/>
              <a:t>To design is to create something that is both functional and aesthetically pleasing. </a:t>
            </a:r>
            <a:r>
              <a:rPr lang="en-US" baseline="0" dirty="0" smtClean="0"/>
              <a:t>To create order out of chaos and randomness.</a:t>
            </a:r>
          </a:p>
          <a:p>
            <a:endParaRPr lang="en-US" baseline="0" dirty="0" smtClean="0"/>
          </a:p>
          <a:p>
            <a:r>
              <a:rPr lang="en-US" b="1" baseline="0" dirty="0" smtClean="0"/>
              <a:t>Visual design is the process of taking ideas and giving them visual form so that others can understand them</a:t>
            </a:r>
            <a:r>
              <a:rPr lang="en-US" baseline="0" dirty="0" smtClean="0"/>
              <a:t>. </a:t>
            </a:r>
            <a:br>
              <a:rPr lang="en-US" baseline="0" dirty="0" smtClean="0"/>
            </a:br>
            <a:r>
              <a:rPr lang="en-US" baseline="0" dirty="0" smtClean="0"/>
              <a:t>A designer uses imagery, symbols, type, form and color to represent an idea that must be conveyed.</a:t>
            </a:r>
            <a:endParaRPr lang="en-US" dirty="0" smtClean="0"/>
          </a:p>
          <a:p>
            <a:endParaRPr lang="en-US" dirty="0" smtClean="0"/>
          </a:p>
          <a:p>
            <a:r>
              <a:rPr lang="en-US" dirty="0" smtClean="0"/>
              <a:t>--------------------------------------------------------</a:t>
            </a:r>
            <a:br>
              <a:rPr lang="en-US" dirty="0" smtClean="0"/>
            </a:br>
            <a:endParaRPr lang="en-US" dirty="0" smtClean="0"/>
          </a:p>
          <a:p>
            <a:r>
              <a:rPr lang="en-US" dirty="0" smtClean="0"/>
              <a:t>I’d like to think that </a:t>
            </a:r>
            <a:r>
              <a:rPr lang="en-US" b="1" dirty="0" smtClean="0"/>
              <a:t>most of us can recognize good design when we see it</a:t>
            </a:r>
            <a:r>
              <a:rPr lang="en-US" dirty="0" smtClean="0"/>
              <a:t>… but we may not stop to think about what is making a design </a:t>
            </a:r>
            <a:r>
              <a:rPr lang="en-US" b="1" dirty="0" smtClean="0">
                <a:solidFill>
                  <a:srgbClr val="EE8A69"/>
                </a:solidFill>
              </a:rPr>
              <a:t>good,</a:t>
            </a:r>
            <a:r>
              <a:rPr lang="en-US" b="1" baseline="0" dirty="0" smtClean="0">
                <a:solidFill>
                  <a:srgbClr val="EE8A69"/>
                </a:solidFill>
              </a:rPr>
              <a:t> effective or functional</a:t>
            </a:r>
            <a:r>
              <a:rPr lang="en-US" b="1" baseline="0" dirty="0" smtClean="0"/>
              <a:t>.</a:t>
            </a:r>
            <a:r>
              <a:rPr lang="en-US" baseline="0" dirty="0" smtClean="0"/>
              <a:t/>
            </a:r>
            <a:br>
              <a:rPr lang="en-US" baseline="0" dirty="0" smtClean="0"/>
            </a:br>
            <a:r>
              <a:rPr lang="en-US" baseline="0" dirty="0" smtClean="0"/>
              <a:t>Or a bad design for that matter… you may at some point have encountered a website that you’ve had a lot of trouble navigating or a form or publication that was difficult to read or understand.</a:t>
            </a:r>
          </a:p>
          <a:p>
            <a:r>
              <a:rPr lang="en-US" baseline="0" dirty="0" smtClean="0"/>
              <a:t>We don’t always stop to think about what is happening within a design that is making it effective or not usable.</a:t>
            </a:r>
          </a:p>
          <a:p>
            <a:endParaRPr lang="en-US" baseline="0" dirty="0" smtClean="0"/>
          </a:p>
          <a:p>
            <a:r>
              <a:rPr lang="en-US" b="1" baseline="0" dirty="0" smtClean="0"/>
              <a:t>Examples ^ </a:t>
            </a:r>
            <a:r>
              <a:rPr lang="en-US" baseline="0" dirty="0" smtClean="0"/>
              <a:t>Here we have a few examples… and I’m willing to bet that everyone has an opinion about which one they think is more effective. To be honest, we may not all agree… design is often </a:t>
            </a:r>
            <a:r>
              <a:rPr lang="en-US" b="1" baseline="0" dirty="0" smtClean="0"/>
              <a:t>subjective </a:t>
            </a:r>
            <a:r>
              <a:rPr lang="en-US" baseline="0" dirty="0" smtClean="0"/>
              <a:t>and </a:t>
            </a:r>
            <a:r>
              <a:rPr lang="en-US" b="1" baseline="0" dirty="0" smtClean="0"/>
              <a:t>very much related to context and audience</a:t>
            </a:r>
            <a:r>
              <a:rPr lang="en-US" baseline="0" dirty="0" smtClean="0"/>
              <a:t>.</a:t>
            </a:r>
          </a:p>
          <a:p>
            <a:endParaRPr lang="en-US" baseline="0" dirty="0" smtClean="0"/>
          </a:p>
          <a:p>
            <a:r>
              <a:rPr lang="en-US" baseline="0" dirty="0" smtClean="0"/>
              <a:t>But, there are </a:t>
            </a:r>
            <a:r>
              <a:rPr lang="en-US" b="1" baseline="0" dirty="0" smtClean="0"/>
              <a:t>some basic principles that can guide the arrangement of elements within designs </a:t>
            </a:r>
            <a:r>
              <a:rPr lang="en-US" baseline="0" dirty="0" smtClean="0"/>
              <a:t>that will help us </a:t>
            </a:r>
            <a:r>
              <a:rPr lang="en-US" b="1" baseline="0" dirty="0" smtClean="0"/>
              <a:t>create more effective and usable</a:t>
            </a:r>
            <a:r>
              <a:rPr lang="en-US" baseline="0" dirty="0" smtClean="0"/>
              <a:t> compositions.</a:t>
            </a:r>
            <a:endParaRPr lang="en-US" dirty="0" smtClean="0"/>
          </a:p>
          <a:p>
            <a:endParaRPr lang="en-US" dirty="0" smtClean="0"/>
          </a:p>
          <a:p>
            <a:endParaRPr lang="en-US" baseline="0" dirty="0" smtClean="0"/>
          </a:p>
        </p:txBody>
      </p:sp>
      <p:sp>
        <p:nvSpPr>
          <p:cNvPr id="4" name="Slide Number Placeholder 3"/>
          <p:cNvSpPr>
            <a:spLocks noGrp="1"/>
          </p:cNvSpPr>
          <p:nvPr>
            <p:ph type="sldNum" sz="quarter" idx="10"/>
          </p:nvPr>
        </p:nvSpPr>
        <p:spPr/>
        <p:txBody>
          <a:bodyPr/>
          <a:lstStyle/>
          <a:p>
            <a:fld id="{93663DDF-F918-4842-9DE2-323A2314CF43}" type="slidenum">
              <a:rPr lang="en-US" smtClean="0"/>
              <a:t>4</a:t>
            </a:fld>
            <a:endParaRPr lang="en-US"/>
          </a:p>
        </p:txBody>
      </p:sp>
    </p:spTree>
    <p:extLst>
      <p:ext uri="{BB962C8B-B14F-4D97-AF65-F5344CB8AC3E}">
        <p14:creationId xmlns:p14="http://schemas.microsoft.com/office/powerpoint/2010/main" val="115110377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MS word vs. Adobe products</a:t>
            </a:r>
            <a:endParaRPr lang="en-US" dirty="0"/>
          </a:p>
        </p:txBody>
      </p:sp>
      <p:sp>
        <p:nvSpPr>
          <p:cNvPr id="4" name="Slide Number Placeholder 3"/>
          <p:cNvSpPr>
            <a:spLocks noGrp="1"/>
          </p:cNvSpPr>
          <p:nvPr>
            <p:ph type="sldNum" sz="quarter" idx="10"/>
          </p:nvPr>
        </p:nvSpPr>
        <p:spPr/>
        <p:txBody>
          <a:bodyPr/>
          <a:lstStyle/>
          <a:p>
            <a:fld id="{93663DDF-F918-4842-9DE2-323A2314CF43}" type="slidenum">
              <a:rPr lang="en-US" smtClean="0"/>
              <a:t>33</a:t>
            </a:fld>
            <a:endParaRPr lang="en-US"/>
          </a:p>
        </p:txBody>
      </p:sp>
    </p:spTree>
    <p:extLst>
      <p:ext uri="{BB962C8B-B14F-4D97-AF65-F5344CB8AC3E}">
        <p14:creationId xmlns:p14="http://schemas.microsoft.com/office/powerpoint/2010/main" val="111533991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sz="1200" b="0" i="0" u="none" strike="noStrike" kern="1200" dirty="0" err="1" smtClean="0">
                <a:solidFill>
                  <a:schemeClr val="tx1"/>
                </a:solidFill>
                <a:effectLst/>
                <a:latin typeface="+mn-lt"/>
                <a:ea typeface="+mn-ea"/>
                <a:cs typeface="+mn-cs"/>
              </a:rPr>
              <a:t>Canva</a:t>
            </a:r>
            <a:endParaRPr lang="en-US" b="0" dirty="0" smtClean="0">
              <a:effectLst/>
            </a:endParaRPr>
          </a:p>
          <a:p>
            <a:pPr rtl="0"/>
            <a:r>
              <a:rPr lang="en-US" sz="1200" b="0" i="0" u="none" strike="noStrike" kern="1200" dirty="0" smtClean="0">
                <a:solidFill>
                  <a:schemeClr val="tx1"/>
                </a:solidFill>
                <a:effectLst/>
                <a:latin typeface="+mn-lt"/>
                <a:ea typeface="+mn-ea"/>
                <a:cs typeface="+mn-cs"/>
              </a:rPr>
              <a:t>Adobe -- Qualify for Traditional (outright own) and Cumulative (Points [8k min]) License Programs (adobe) -</a:t>
            </a:r>
            <a:r>
              <a:rPr lang="en-US" sz="1200" b="0" i="0" u="none" strike="noStrike" kern="1200" dirty="0" smtClean="0">
                <a:solidFill>
                  <a:schemeClr val="tx1"/>
                </a:solidFill>
                <a:effectLst/>
                <a:latin typeface="+mn-lt"/>
                <a:ea typeface="+mn-ea"/>
                <a:cs typeface="+mn-cs"/>
                <a:hlinkClick r:id="rId3"/>
              </a:rPr>
              <a:t> </a:t>
            </a:r>
            <a:r>
              <a:rPr lang="en-US" sz="1200" b="0" i="0" u="sng" strike="noStrike" kern="1200" dirty="0" smtClean="0">
                <a:solidFill>
                  <a:schemeClr val="tx1"/>
                </a:solidFill>
                <a:effectLst/>
                <a:latin typeface="+mn-lt"/>
                <a:ea typeface="+mn-ea"/>
                <a:cs typeface="+mn-cs"/>
                <a:hlinkClick r:id="rId3"/>
              </a:rPr>
              <a:t>provartech.com</a:t>
            </a:r>
            <a:r>
              <a:rPr lang="en-US" sz="1200" b="0" i="0" u="none" strike="noStrike" kern="1200" dirty="0" smtClean="0">
                <a:solidFill>
                  <a:schemeClr val="tx1"/>
                </a:solidFill>
                <a:effectLst/>
                <a:latin typeface="+mn-lt"/>
                <a:ea typeface="+mn-ea"/>
                <a:cs typeface="+mn-cs"/>
              </a:rPr>
              <a:t>, 70/year</a:t>
            </a:r>
            <a:endParaRPr lang="en-US" b="0" dirty="0" smtClean="0">
              <a:effectLst/>
            </a:endParaRPr>
          </a:p>
          <a:p>
            <a:pPr rtl="0"/>
            <a:r>
              <a:rPr lang="en-US" sz="1200" b="0" i="0" u="none" strike="noStrike" kern="1200" dirty="0" smtClean="0">
                <a:solidFill>
                  <a:schemeClr val="tx1"/>
                </a:solidFill>
                <a:effectLst/>
                <a:latin typeface="+mn-lt"/>
                <a:ea typeface="+mn-ea"/>
                <a:cs typeface="+mn-cs"/>
              </a:rPr>
              <a:t>Training at tv.adobe.com/</a:t>
            </a:r>
            <a:endParaRPr lang="en-US" b="0" dirty="0" smtClean="0">
              <a:effectLst/>
            </a:endParaRPr>
          </a:p>
          <a:p>
            <a:pPr rtl="0"/>
            <a:r>
              <a:rPr lang="en-US" sz="1200" b="0" i="0" u="none" strike="noStrike" kern="1200" dirty="0" err="1" smtClean="0">
                <a:solidFill>
                  <a:schemeClr val="tx1"/>
                </a:solidFill>
                <a:effectLst/>
                <a:latin typeface="+mn-lt"/>
                <a:ea typeface="+mn-ea"/>
                <a:cs typeface="+mn-cs"/>
              </a:rPr>
              <a:t>CorelDRAW</a:t>
            </a:r>
            <a:r>
              <a:rPr lang="en-US" sz="1200" b="0" i="0" u="none" strike="noStrike" kern="1200" dirty="0" smtClean="0">
                <a:solidFill>
                  <a:schemeClr val="tx1"/>
                </a:solidFill>
                <a:effectLst/>
                <a:latin typeface="+mn-lt"/>
                <a:ea typeface="+mn-ea"/>
                <a:cs typeface="+mn-cs"/>
              </a:rPr>
              <a:t>, cheaper alt to adobe (</a:t>
            </a:r>
            <a:r>
              <a:rPr lang="en-US" sz="1200" b="0" i="0" u="sng" strike="noStrike" kern="1200" dirty="0" smtClean="0">
                <a:solidFill>
                  <a:schemeClr val="tx1"/>
                </a:solidFill>
                <a:effectLst/>
                <a:latin typeface="+mn-lt"/>
                <a:ea typeface="+mn-ea"/>
                <a:cs typeface="+mn-cs"/>
                <a:hlinkClick r:id="rId4"/>
              </a:rPr>
              <a:t>Journyed.com</a:t>
            </a:r>
            <a:r>
              <a:rPr lang="en-US" sz="1200" b="0" i="0" u="none" strike="noStrike" kern="1200" dirty="0" smtClean="0">
                <a:solidFill>
                  <a:schemeClr val="tx1"/>
                </a:solidFill>
                <a:effectLst/>
                <a:latin typeface="+mn-lt"/>
                <a:ea typeface="+mn-ea"/>
                <a:cs typeface="+mn-cs"/>
              </a:rPr>
              <a:t> $94.99 [$500])</a:t>
            </a:r>
            <a:endParaRPr lang="en-US" b="0" dirty="0" smtClean="0">
              <a:effectLst/>
            </a:endParaRPr>
          </a:p>
          <a:p>
            <a:pPr rtl="0"/>
            <a:r>
              <a:rPr lang="en-US" sz="1200" b="0" i="0" u="none" strike="noStrike" kern="1200" dirty="0" smtClean="0">
                <a:solidFill>
                  <a:schemeClr val="tx1"/>
                </a:solidFill>
                <a:effectLst/>
                <a:latin typeface="+mn-lt"/>
                <a:ea typeface="+mn-ea"/>
                <a:cs typeface="+mn-cs"/>
              </a:rPr>
              <a:t>provides tutorials online</a:t>
            </a:r>
            <a:endParaRPr lang="en-US" b="0" dirty="0" smtClean="0">
              <a:effectLst/>
            </a:endParaRPr>
          </a:p>
          <a:p>
            <a:pPr rtl="0"/>
            <a:r>
              <a:rPr lang="en-US" sz="1200" b="0" i="0" u="none" strike="noStrike" kern="1200" dirty="0" smtClean="0">
                <a:solidFill>
                  <a:schemeClr val="tx1"/>
                </a:solidFill>
                <a:effectLst/>
                <a:latin typeface="+mn-lt"/>
                <a:ea typeface="+mn-ea"/>
                <a:cs typeface="+mn-cs"/>
              </a:rPr>
              <a:t>free tools: Gimp (Photoshop), </a:t>
            </a:r>
            <a:r>
              <a:rPr lang="en-US" sz="1200" b="0" i="0" u="none" strike="noStrike" kern="1200" dirty="0" err="1" smtClean="0">
                <a:solidFill>
                  <a:schemeClr val="tx1"/>
                </a:solidFill>
                <a:effectLst/>
                <a:latin typeface="+mn-lt"/>
                <a:ea typeface="+mn-ea"/>
                <a:cs typeface="+mn-cs"/>
              </a:rPr>
              <a:t>Inkscape</a:t>
            </a:r>
            <a:r>
              <a:rPr lang="en-US" sz="1200" b="0" i="0" u="none" strike="noStrike" kern="1200" dirty="0" smtClean="0">
                <a:solidFill>
                  <a:schemeClr val="tx1"/>
                </a:solidFill>
                <a:effectLst/>
                <a:latin typeface="+mn-lt"/>
                <a:ea typeface="+mn-ea"/>
                <a:cs typeface="+mn-cs"/>
              </a:rPr>
              <a:t> (Illustrator), Paint.net (</a:t>
            </a:r>
            <a:r>
              <a:rPr lang="en-US" sz="1200" b="0" i="0" u="none" strike="noStrike" kern="1200" dirty="0" err="1" smtClean="0">
                <a:solidFill>
                  <a:schemeClr val="tx1"/>
                </a:solidFill>
                <a:effectLst/>
                <a:latin typeface="+mn-lt"/>
                <a:ea typeface="+mn-ea"/>
                <a:cs typeface="+mn-cs"/>
              </a:rPr>
              <a:t>photoshop</a:t>
            </a:r>
            <a:r>
              <a:rPr lang="en-US" sz="1200" b="0" i="0" u="none" strike="noStrike" kern="1200" dirty="0" smtClean="0">
                <a:solidFill>
                  <a:schemeClr val="tx1"/>
                </a:solidFill>
                <a:effectLst/>
                <a:latin typeface="+mn-lt"/>
                <a:ea typeface="+mn-ea"/>
                <a:cs typeface="+mn-cs"/>
              </a:rPr>
              <a:t> elements/lite)</a:t>
            </a:r>
            <a:endParaRPr lang="en-US" b="0" dirty="0" smtClean="0">
              <a:effectLst/>
            </a:endParaRPr>
          </a:p>
          <a:p>
            <a:pPr rtl="0"/>
            <a:r>
              <a:rPr lang="en-US" sz="1200" b="0" i="0" u="none" strike="noStrike" kern="1200" dirty="0" smtClean="0">
                <a:solidFill>
                  <a:schemeClr val="tx1"/>
                </a:solidFill>
                <a:effectLst/>
                <a:latin typeface="+mn-lt"/>
                <a:ea typeface="+mn-ea"/>
                <a:cs typeface="+mn-cs"/>
              </a:rPr>
              <a:t>gimp: gimp.com/tutorials</a:t>
            </a:r>
            <a:endParaRPr lang="en-US" b="0" dirty="0" smtClean="0">
              <a:effectLst/>
            </a:endParaRPr>
          </a:p>
          <a:p>
            <a:pPr rtl="0"/>
            <a:r>
              <a:rPr lang="en-US" sz="1200" b="0" i="0" u="none" strike="noStrike" kern="1200" dirty="0" err="1" smtClean="0">
                <a:solidFill>
                  <a:schemeClr val="tx1"/>
                </a:solidFill>
                <a:effectLst/>
                <a:latin typeface="+mn-lt"/>
                <a:ea typeface="+mn-ea"/>
                <a:cs typeface="+mn-cs"/>
              </a:rPr>
              <a:t>Inkscape</a:t>
            </a:r>
            <a:r>
              <a:rPr lang="en-US" sz="1200" b="0" i="0" u="none" strike="noStrike" kern="1200" dirty="0" smtClean="0">
                <a:solidFill>
                  <a:schemeClr val="tx1"/>
                </a:solidFill>
                <a:effectLst/>
                <a:latin typeface="+mn-lt"/>
                <a:ea typeface="+mn-ea"/>
                <a:cs typeface="+mn-cs"/>
              </a:rPr>
              <a:t>: </a:t>
            </a:r>
            <a:endParaRPr lang="en-US" b="0" dirty="0" smtClean="0">
              <a:effectLst/>
            </a:endParaRPr>
          </a:p>
          <a:p>
            <a:r>
              <a:rPr lang="en-US" b="0" dirty="0" smtClean="0">
                <a:effectLst/>
              </a:rPr>
              <a:t/>
            </a:r>
            <a:br>
              <a:rPr lang="en-US" b="0" dirty="0" smtClean="0">
                <a:effectLst/>
              </a:rPr>
            </a:br>
            <a:endParaRPr lang="en-US" dirty="0"/>
          </a:p>
        </p:txBody>
      </p:sp>
      <p:sp>
        <p:nvSpPr>
          <p:cNvPr id="4" name="Slide Number Placeholder 3"/>
          <p:cNvSpPr>
            <a:spLocks noGrp="1"/>
          </p:cNvSpPr>
          <p:nvPr>
            <p:ph type="sldNum" sz="quarter" idx="10"/>
          </p:nvPr>
        </p:nvSpPr>
        <p:spPr/>
        <p:txBody>
          <a:bodyPr/>
          <a:lstStyle/>
          <a:p>
            <a:fld id="{93663DDF-F918-4842-9DE2-323A2314CF43}" type="slidenum">
              <a:rPr lang="en-US" smtClean="0"/>
              <a:t>34</a:t>
            </a:fld>
            <a:endParaRPr lang="en-US"/>
          </a:p>
        </p:txBody>
      </p:sp>
    </p:spTree>
    <p:extLst>
      <p:ext uri="{BB962C8B-B14F-4D97-AF65-F5344CB8AC3E}">
        <p14:creationId xmlns:p14="http://schemas.microsoft.com/office/powerpoint/2010/main" val="55185716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endParaRPr lang="en-US" dirty="0"/>
          </a:p>
        </p:txBody>
      </p:sp>
      <p:sp>
        <p:nvSpPr>
          <p:cNvPr id="4" name="Slide Number Placeholder 3"/>
          <p:cNvSpPr>
            <a:spLocks noGrp="1"/>
          </p:cNvSpPr>
          <p:nvPr>
            <p:ph type="sldNum" sz="quarter" idx="10"/>
          </p:nvPr>
        </p:nvSpPr>
        <p:spPr/>
        <p:txBody>
          <a:bodyPr/>
          <a:lstStyle/>
          <a:p>
            <a:fld id="{93663DDF-F918-4842-9DE2-323A2314CF43}" type="slidenum">
              <a:rPr lang="en-US" smtClean="0"/>
              <a:t>35</a:t>
            </a:fld>
            <a:endParaRPr lang="en-US"/>
          </a:p>
        </p:txBody>
      </p:sp>
    </p:spTree>
    <p:extLst>
      <p:ext uri="{BB962C8B-B14F-4D97-AF65-F5344CB8AC3E}">
        <p14:creationId xmlns:p14="http://schemas.microsoft.com/office/powerpoint/2010/main" val="95818866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sz="1200" b="0" i="0" u="sng" strike="noStrike" kern="1200" dirty="0" smtClean="0">
                <a:solidFill>
                  <a:schemeClr val="tx1"/>
                </a:solidFill>
                <a:effectLst/>
                <a:latin typeface="+mn-lt"/>
                <a:ea typeface="+mn-ea"/>
                <a:cs typeface="+mn-cs"/>
                <a:hlinkClick r:id="rId3"/>
              </a:rPr>
              <a:t>http://compfight.com/</a:t>
            </a:r>
            <a:endParaRPr lang="en-US" b="0" dirty="0" smtClean="0">
              <a:effectLst/>
            </a:endParaRPr>
          </a:p>
          <a:p>
            <a:r>
              <a:rPr lang="en-US" b="0" dirty="0" smtClean="0">
                <a:effectLst/>
              </a:rPr>
              <a:t/>
            </a:r>
            <a:br>
              <a:rPr lang="en-US" b="0" dirty="0" smtClean="0">
                <a:effectLst/>
              </a:rPr>
            </a:br>
            <a:r>
              <a:rPr lang="en-US" b="0" dirty="0" smtClean="0">
                <a:effectLst/>
              </a:rPr>
              <a:t/>
            </a:r>
            <a:br>
              <a:rPr lang="en-US" b="0" dirty="0" smtClean="0">
                <a:effectLst/>
              </a:rPr>
            </a:br>
            <a:endParaRPr lang="en-US" dirty="0"/>
          </a:p>
        </p:txBody>
      </p:sp>
      <p:sp>
        <p:nvSpPr>
          <p:cNvPr id="4" name="Slide Number Placeholder 3"/>
          <p:cNvSpPr>
            <a:spLocks noGrp="1"/>
          </p:cNvSpPr>
          <p:nvPr>
            <p:ph type="sldNum" sz="quarter" idx="10"/>
          </p:nvPr>
        </p:nvSpPr>
        <p:spPr/>
        <p:txBody>
          <a:bodyPr/>
          <a:lstStyle/>
          <a:p>
            <a:fld id="{93663DDF-F918-4842-9DE2-323A2314CF43}" type="slidenum">
              <a:rPr lang="en-US" smtClean="0"/>
              <a:t>36</a:t>
            </a:fld>
            <a:endParaRPr lang="en-US"/>
          </a:p>
        </p:txBody>
      </p:sp>
    </p:spTree>
    <p:extLst>
      <p:ext uri="{BB962C8B-B14F-4D97-AF65-F5344CB8AC3E}">
        <p14:creationId xmlns:p14="http://schemas.microsoft.com/office/powerpoint/2010/main" val="400472623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sz="1400" kern="1200" dirty="0" smtClean="0">
                <a:solidFill>
                  <a:srgbClr val="EE8A69"/>
                </a:solidFill>
                <a:latin typeface="+mn-lt"/>
                <a:ea typeface="+mn-ea"/>
                <a:cs typeface="+mn-cs"/>
              </a:rPr>
              <a:t>VISUAL IDENTITY:</a:t>
            </a:r>
          </a:p>
          <a:p>
            <a:pPr>
              <a:defRPr/>
            </a:pPr>
            <a:r>
              <a:rPr lang="en-US" sz="1000" kern="1200" dirty="0" smtClean="0">
                <a:solidFill>
                  <a:srgbClr val="53B7E8"/>
                </a:solidFill>
                <a:latin typeface="+mn-lt"/>
                <a:ea typeface="+mn-ea"/>
                <a:cs typeface="+mn-cs"/>
              </a:rPr>
              <a:t>Consistency in visual design strengthens the visual identity and makes the brand more recognizable</a:t>
            </a:r>
          </a:p>
          <a:p>
            <a:pPr>
              <a:defRPr/>
            </a:pPr>
            <a:endParaRPr lang="en-US" dirty="0" smtClean="0">
              <a:solidFill>
                <a:srgbClr val="53B7E8"/>
              </a:solidFill>
            </a:endParaRPr>
          </a:p>
          <a:p>
            <a:pPr>
              <a:defRPr/>
            </a:pPr>
            <a:r>
              <a:rPr lang="en-US" dirty="0" smtClean="0">
                <a:solidFill>
                  <a:srgbClr val="53B7E8"/>
                </a:solidFill>
              </a:rPr>
              <a:t>Repetition of color: blue and black</a:t>
            </a:r>
          </a:p>
          <a:p>
            <a:pPr>
              <a:defRPr/>
            </a:pPr>
            <a:r>
              <a:rPr lang="en-US" dirty="0" smtClean="0">
                <a:solidFill>
                  <a:srgbClr val="53B7E8"/>
                </a:solidFill>
              </a:rPr>
              <a:t>Repetition of theme: “book</a:t>
            </a:r>
            <a:r>
              <a:rPr lang="en-US" baseline="0" dirty="0" smtClean="0">
                <a:solidFill>
                  <a:srgbClr val="53B7E8"/>
                </a:solidFill>
              </a:rPr>
              <a:t> pages</a:t>
            </a:r>
            <a:r>
              <a:rPr lang="en-US" dirty="0" smtClean="0">
                <a:solidFill>
                  <a:srgbClr val="53B7E8"/>
                </a:solidFill>
              </a:rPr>
              <a:t>”</a:t>
            </a:r>
          </a:p>
          <a:p>
            <a:pPr>
              <a:defRPr/>
            </a:pPr>
            <a:r>
              <a:rPr lang="en-US" dirty="0" smtClean="0">
                <a:solidFill>
                  <a:srgbClr val="53B7E8"/>
                </a:solidFill>
              </a:rPr>
              <a:t>Prepetition of shape: rectangle with curves</a:t>
            </a:r>
          </a:p>
          <a:p>
            <a:pPr>
              <a:defRPr/>
            </a:pPr>
            <a:r>
              <a:rPr lang="en-US" dirty="0" smtClean="0">
                <a:solidFill>
                  <a:srgbClr val="53B7E8"/>
                </a:solidFill>
              </a:rPr>
              <a:t>Consistent use of logo</a:t>
            </a:r>
          </a:p>
          <a:p>
            <a:pPr>
              <a:defRPr/>
            </a:pPr>
            <a:endParaRPr lang="en-US" dirty="0" smtClean="0">
              <a:solidFill>
                <a:srgbClr val="53B7E8"/>
              </a:solidFill>
            </a:endParaRPr>
          </a:p>
          <a:p>
            <a:pPr>
              <a:defRPr/>
            </a:pPr>
            <a:r>
              <a:rPr lang="en-US" dirty="0" smtClean="0">
                <a:solidFill>
                  <a:srgbClr val="53B7E8"/>
                </a:solidFill>
              </a:rPr>
              <a:t>We may not all have</a:t>
            </a:r>
            <a:r>
              <a:rPr lang="en-US" baseline="0" dirty="0" smtClean="0">
                <a:solidFill>
                  <a:srgbClr val="53B7E8"/>
                </a:solidFill>
              </a:rPr>
              <a:t> the means to hire a professional design firm to create a brand identity and all its corresponding elements for us.  </a:t>
            </a:r>
          </a:p>
          <a:p>
            <a:pPr>
              <a:defRPr/>
            </a:pPr>
            <a:r>
              <a:rPr lang="en-US" baseline="0" dirty="0" smtClean="0">
                <a:solidFill>
                  <a:srgbClr val="53B7E8"/>
                </a:solidFill>
              </a:rPr>
              <a:t>But there are a few things we can do to create consistency in our communications.</a:t>
            </a:r>
            <a:endParaRPr lang="en-US" dirty="0" smtClean="0">
              <a:solidFill>
                <a:srgbClr val="53B7E8"/>
              </a:solidFill>
            </a:endParaRPr>
          </a:p>
          <a:p>
            <a:endParaRPr lang="en-US" dirty="0"/>
          </a:p>
        </p:txBody>
      </p:sp>
      <p:sp>
        <p:nvSpPr>
          <p:cNvPr id="4" name="Slide Number Placeholder 3"/>
          <p:cNvSpPr>
            <a:spLocks noGrp="1"/>
          </p:cNvSpPr>
          <p:nvPr>
            <p:ph type="sldNum" sz="quarter" idx="10"/>
          </p:nvPr>
        </p:nvSpPr>
        <p:spPr/>
        <p:txBody>
          <a:bodyPr/>
          <a:lstStyle/>
          <a:p>
            <a:fld id="{93663DDF-F918-4842-9DE2-323A2314CF43}" type="slidenum">
              <a:rPr lang="en-US" smtClean="0"/>
              <a:t>38</a:t>
            </a:fld>
            <a:endParaRPr lang="en-US"/>
          </a:p>
        </p:txBody>
      </p:sp>
    </p:spTree>
    <p:extLst>
      <p:ext uri="{BB962C8B-B14F-4D97-AF65-F5344CB8AC3E}">
        <p14:creationId xmlns:p14="http://schemas.microsoft.com/office/powerpoint/2010/main" val="164264867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BONK – Racine Public Library – Free Poetry and music series. </a:t>
            </a:r>
          </a:p>
          <a:p>
            <a:r>
              <a:rPr lang="en-US" dirty="0" smtClean="0"/>
              <a:t>Consistent</a:t>
            </a:r>
            <a:r>
              <a:rPr lang="en-US" baseline="0" dirty="0" smtClean="0"/>
              <a:t> design and is recognizable… this consistently creates a connection to the event - the series.</a:t>
            </a:r>
          </a:p>
          <a:p>
            <a:endParaRPr lang="en-US" baseline="0" dirty="0" smtClean="0"/>
          </a:p>
          <a:p>
            <a:r>
              <a:rPr lang="en-US" baseline="0" dirty="0" smtClean="0"/>
              <a:t>(if you have a monthly event…. Create a really good design once and reuse with slight modifications)</a:t>
            </a:r>
          </a:p>
          <a:p>
            <a:endParaRPr lang="en-US" baseline="0" dirty="0" smtClean="0"/>
          </a:p>
          <a:p>
            <a:r>
              <a:rPr lang="en-US" baseline="0" dirty="0" smtClean="0"/>
              <a:t>^ Library of congress – </a:t>
            </a:r>
            <a:r>
              <a:rPr lang="en-US" baseline="0" dirty="0" err="1" smtClean="0"/>
              <a:t>Anytown</a:t>
            </a:r>
            <a:r>
              <a:rPr lang="en-US" baseline="0" dirty="0" smtClean="0"/>
              <a:t> Public </a:t>
            </a:r>
            <a:r>
              <a:rPr lang="en-US" baseline="0" dirty="0" err="1" smtClean="0"/>
              <a:t>LIbrary</a:t>
            </a:r>
            <a:endParaRPr lang="en-US" baseline="0" dirty="0" smtClean="0"/>
          </a:p>
          <a:p>
            <a:r>
              <a:rPr lang="en-US" baseline="0" dirty="0" smtClean="0"/>
              <a:t>Consistent positioning and use of the logo… will help strengthen the overall visual design.</a:t>
            </a:r>
          </a:p>
          <a:p>
            <a:endParaRPr lang="en-US" baseline="0" dirty="0" smtClean="0"/>
          </a:p>
          <a:p>
            <a:r>
              <a:rPr lang="en-US" baseline="0" dirty="0" smtClean="0"/>
              <a:t>If you don’t have a logo or identity graphic… try to use the same type treatment consistently throughout all designs. – build an identity</a:t>
            </a:r>
            <a:endParaRPr lang="en-US" dirty="0"/>
          </a:p>
        </p:txBody>
      </p:sp>
      <p:sp>
        <p:nvSpPr>
          <p:cNvPr id="4" name="Slide Number Placeholder 3"/>
          <p:cNvSpPr>
            <a:spLocks noGrp="1"/>
          </p:cNvSpPr>
          <p:nvPr>
            <p:ph type="sldNum" sz="quarter" idx="10"/>
          </p:nvPr>
        </p:nvSpPr>
        <p:spPr/>
        <p:txBody>
          <a:bodyPr/>
          <a:lstStyle/>
          <a:p>
            <a:fld id="{93663DDF-F918-4842-9DE2-323A2314CF43}" type="slidenum">
              <a:rPr lang="en-US" smtClean="0"/>
              <a:t>39</a:t>
            </a:fld>
            <a:endParaRPr lang="en-US"/>
          </a:p>
        </p:txBody>
      </p:sp>
    </p:spTree>
    <p:extLst>
      <p:ext uri="{BB962C8B-B14F-4D97-AF65-F5344CB8AC3E}">
        <p14:creationId xmlns:p14="http://schemas.microsoft.com/office/powerpoint/2010/main" val="282133539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3663DDF-F918-4842-9DE2-323A2314CF43}" type="slidenum">
              <a:rPr lang="en-US" smtClean="0"/>
              <a:t>40</a:t>
            </a:fld>
            <a:endParaRPr lang="en-US"/>
          </a:p>
        </p:txBody>
      </p:sp>
    </p:spTree>
    <p:extLst>
      <p:ext uri="{BB962C8B-B14F-4D97-AF65-F5344CB8AC3E}">
        <p14:creationId xmlns:p14="http://schemas.microsoft.com/office/powerpoint/2010/main" val="292508273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smtClean="0">
                <a:effectLst/>
              </a:rPr>
              <a:t/>
            </a:r>
            <a:br>
              <a:rPr lang="en-US" b="0" dirty="0" smtClean="0">
                <a:effectLst/>
              </a:rPr>
            </a:br>
            <a:r>
              <a:rPr lang="en-US" b="0" dirty="0" smtClean="0">
                <a:effectLst/>
              </a:rPr>
              <a:t/>
            </a:r>
            <a:br>
              <a:rPr lang="en-US" b="0" dirty="0" smtClean="0">
                <a:effectLst/>
              </a:rPr>
            </a:br>
            <a:endParaRPr lang="en-US" dirty="0"/>
          </a:p>
        </p:txBody>
      </p:sp>
      <p:sp>
        <p:nvSpPr>
          <p:cNvPr id="4" name="Slide Number Placeholder 3"/>
          <p:cNvSpPr>
            <a:spLocks noGrp="1"/>
          </p:cNvSpPr>
          <p:nvPr>
            <p:ph type="sldNum" sz="quarter" idx="10"/>
          </p:nvPr>
        </p:nvSpPr>
        <p:spPr/>
        <p:txBody>
          <a:bodyPr/>
          <a:lstStyle/>
          <a:p>
            <a:fld id="{93663DDF-F918-4842-9DE2-323A2314CF43}" type="slidenum">
              <a:rPr lang="en-US" smtClean="0"/>
              <a:t>42</a:t>
            </a:fld>
            <a:endParaRPr lang="en-US"/>
          </a:p>
        </p:txBody>
      </p:sp>
    </p:spTree>
    <p:extLst>
      <p:ext uri="{BB962C8B-B14F-4D97-AF65-F5344CB8AC3E}">
        <p14:creationId xmlns:p14="http://schemas.microsoft.com/office/powerpoint/2010/main" val="79989072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endParaRPr lang="en-US" dirty="0"/>
          </a:p>
        </p:txBody>
      </p:sp>
      <p:sp>
        <p:nvSpPr>
          <p:cNvPr id="4" name="Slide Number Placeholder 3"/>
          <p:cNvSpPr>
            <a:spLocks noGrp="1"/>
          </p:cNvSpPr>
          <p:nvPr>
            <p:ph type="sldNum" sz="quarter" idx="10"/>
          </p:nvPr>
        </p:nvSpPr>
        <p:spPr/>
        <p:txBody>
          <a:bodyPr/>
          <a:lstStyle/>
          <a:p>
            <a:fld id="{93663DDF-F918-4842-9DE2-323A2314CF43}" type="slidenum">
              <a:rPr lang="en-US" smtClean="0"/>
              <a:t>43</a:t>
            </a:fld>
            <a:endParaRPr lang="en-US"/>
          </a:p>
        </p:txBody>
      </p:sp>
    </p:spTree>
    <p:extLst>
      <p:ext uri="{BB962C8B-B14F-4D97-AF65-F5344CB8AC3E}">
        <p14:creationId xmlns:p14="http://schemas.microsoft.com/office/powerpoint/2010/main" val="88529295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sz="1200" b="0" i="0" u="none" strike="noStrike" kern="1200" dirty="0" smtClean="0">
                <a:solidFill>
                  <a:schemeClr val="tx1"/>
                </a:solidFill>
                <a:effectLst/>
                <a:latin typeface="+mn-lt"/>
                <a:ea typeface="+mn-ea"/>
                <a:cs typeface="+mn-cs"/>
              </a:rPr>
              <a:t>Brackets - Brackets.io is a free, </a:t>
            </a:r>
            <a:r>
              <a:rPr lang="en-US" sz="1200" b="0" i="0" u="none" strike="noStrike" kern="1200" dirty="0" err="1" smtClean="0">
                <a:solidFill>
                  <a:schemeClr val="tx1"/>
                </a:solidFill>
                <a:effectLst/>
                <a:latin typeface="+mn-lt"/>
                <a:ea typeface="+mn-ea"/>
                <a:cs typeface="+mn-cs"/>
              </a:rPr>
              <a:t>opensource</a:t>
            </a:r>
            <a:r>
              <a:rPr lang="en-US" sz="1200" b="0" i="0" u="none" strike="noStrike" kern="1200" dirty="0" smtClean="0">
                <a:solidFill>
                  <a:schemeClr val="tx1"/>
                </a:solidFill>
                <a:effectLst/>
                <a:latin typeface="+mn-lt"/>
                <a:ea typeface="+mn-ea"/>
                <a:cs typeface="+mn-cs"/>
              </a:rPr>
              <a:t> tool originally provided by adobe</a:t>
            </a:r>
            <a:endParaRPr lang="en-US" b="0" dirty="0" smtClean="0">
              <a:effectLst/>
            </a:endParaRPr>
          </a:p>
          <a:p>
            <a:pPr rtl="0"/>
            <a:r>
              <a:rPr lang="en-US" sz="1200" b="0" i="0" u="none" strike="noStrike" kern="1200" dirty="0" smtClean="0">
                <a:solidFill>
                  <a:schemeClr val="tx1"/>
                </a:solidFill>
                <a:effectLst/>
                <a:latin typeface="+mn-lt"/>
                <a:ea typeface="+mn-ea"/>
                <a:cs typeface="+mn-cs"/>
              </a:rPr>
              <a:t>Flux (Mac, $109) - is a WYSIWYG editor, Adobe Dreamweaver and Muse is the </a:t>
            </a:r>
            <a:r>
              <a:rPr lang="en-US" sz="1200" b="0" i="0" u="none" strike="noStrike" kern="1200" dirty="0" err="1" smtClean="0">
                <a:solidFill>
                  <a:schemeClr val="tx1"/>
                </a:solidFill>
                <a:effectLst/>
                <a:latin typeface="+mn-lt"/>
                <a:ea typeface="+mn-ea"/>
                <a:cs typeface="+mn-cs"/>
              </a:rPr>
              <a:t>defacto</a:t>
            </a:r>
            <a:r>
              <a:rPr lang="en-US" sz="1200" b="0" i="0" u="none" strike="noStrike" kern="1200" dirty="0" smtClean="0">
                <a:solidFill>
                  <a:schemeClr val="tx1"/>
                </a:solidFill>
                <a:effectLst/>
                <a:latin typeface="+mn-lt"/>
                <a:ea typeface="+mn-ea"/>
                <a:cs typeface="+mn-cs"/>
              </a:rPr>
              <a:t> for PC</a:t>
            </a:r>
            <a:endParaRPr lang="en-US" b="0" dirty="0" smtClean="0">
              <a:effectLst/>
            </a:endParaRPr>
          </a:p>
          <a:p>
            <a:pPr rtl="0"/>
            <a:r>
              <a:rPr lang="en-US" b="0" dirty="0" smtClean="0">
                <a:effectLst/>
              </a:rPr>
              <a:t/>
            </a:r>
            <a:br>
              <a:rPr lang="en-US" b="0" dirty="0" smtClean="0">
                <a:effectLst/>
              </a:rPr>
            </a:br>
            <a:r>
              <a:rPr lang="en-US" sz="1200" b="0" i="0" u="none" strike="noStrike" kern="1200" dirty="0" err="1" smtClean="0">
                <a:solidFill>
                  <a:schemeClr val="tx1"/>
                </a:solidFill>
                <a:effectLst/>
                <a:latin typeface="+mn-lt"/>
                <a:ea typeface="+mn-ea"/>
                <a:cs typeface="+mn-cs"/>
              </a:rPr>
              <a:t>Wordpress</a:t>
            </a:r>
            <a:r>
              <a:rPr lang="en-US" sz="1200" b="0" i="0" u="none" strike="noStrike" kern="1200" dirty="0" smtClean="0">
                <a:solidFill>
                  <a:schemeClr val="tx1"/>
                </a:solidFill>
                <a:effectLst/>
                <a:latin typeface="+mn-lt"/>
                <a:ea typeface="+mn-ea"/>
                <a:cs typeface="+mn-cs"/>
              </a:rPr>
              <a:t> has a greater focus on ease of use and on graphical usage via plugins</a:t>
            </a:r>
            <a:endParaRPr lang="en-US" b="0" dirty="0" smtClean="0">
              <a:effectLst/>
            </a:endParaRPr>
          </a:p>
          <a:p>
            <a:pPr rtl="0"/>
            <a:r>
              <a:rPr lang="en-US" sz="1200" b="0" i="0" u="none" strike="noStrike" kern="1200" dirty="0" smtClean="0">
                <a:solidFill>
                  <a:schemeClr val="tx1"/>
                </a:solidFill>
                <a:effectLst/>
                <a:latin typeface="+mn-lt"/>
                <a:ea typeface="+mn-ea"/>
                <a:cs typeface="+mn-cs"/>
              </a:rPr>
              <a:t>Drupal has a learning curve, but is extremely powerful when used properly</a:t>
            </a:r>
            <a:endParaRPr lang="en-US" b="0" dirty="0" smtClean="0">
              <a:effectLst/>
            </a:endParaRPr>
          </a:p>
          <a:p>
            <a:r>
              <a:rPr lang="en-US" b="0" dirty="0" smtClean="0">
                <a:effectLst/>
              </a:rPr>
              <a:t/>
            </a:r>
            <a:br>
              <a:rPr lang="en-US" b="0" dirty="0" smtClean="0">
                <a:effectLst/>
              </a:rPr>
            </a:br>
            <a:r>
              <a:rPr lang="en-US" b="0" dirty="0" smtClean="0">
                <a:effectLst/>
              </a:rPr>
              <a:t/>
            </a:r>
            <a:br>
              <a:rPr lang="en-US" b="0" dirty="0" smtClean="0">
                <a:effectLst/>
              </a:rPr>
            </a:br>
            <a:endParaRPr lang="en-US" dirty="0"/>
          </a:p>
        </p:txBody>
      </p:sp>
      <p:sp>
        <p:nvSpPr>
          <p:cNvPr id="4" name="Slide Number Placeholder 3"/>
          <p:cNvSpPr>
            <a:spLocks noGrp="1"/>
          </p:cNvSpPr>
          <p:nvPr>
            <p:ph type="sldNum" sz="quarter" idx="10"/>
          </p:nvPr>
        </p:nvSpPr>
        <p:spPr/>
        <p:txBody>
          <a:bodyPr/>
          <a:lstStyle/>
          <a:p>
            <a:fld id="{93663DDF-F918-4842-9DE2-323A2314CF43}" type="slidenum">
              <a:rPr lang="en-US" smtClean="0"/>
              <a:t>44</a:t>
            </a:fld>
            <a:endParaRPr lang="en-US"/>
          </a:p>
        </p:txBody>
      </p:sp>
    </p:spTree>
    <p:extLst>
      <p:ext uri="{BB962C8B-B14F-4D97-AF65-F5344CB8AC3E}">
        <p14:creationId xmlns:p14="http://schemas.microsoft.com/office/powerpoint/2010/main" val="27873430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it’s simplest definition, graphic design is the deliberate</a:t>
            </a:r>
            <a:r>
              <a:rPr lang="en-US" baseline="0" dirty="0" smtClean="0"/>
              <a:t> arrangement of form and space</a:t>
            </a:r>
            <a:endParaRPr lang="en-US" dirty="0"/>
          </a:p>
        </p:txBody>
      </p:sp>
      <p:sp>
        <p:nvSpPr>
          <p:cNvPr id="4" name="Slide Number Placeholder 3"/>
          <p:cNvSpPr>
            <a:spLocks noGrp="1"/>
          </p:cNvSpPr>
          <p:nvPr>
            <p:ph type="sldNum" sz="quarter" idx="10"/>
          </p:nvPr>
        </p:nvSpPr>
        <p:spPr/>
        <p:txBody>
          <a:bodyPr/>
          <a:lstStyle/>
          <a:p>
            <a:fld id="{93663DDF-F918-4842-9DE2-323A2314CF43}" type="slidenum">
              <a:rPr lang="en-US" smtClean="0"/>
              <a:t>5</a:t>
            </a:fld>
            <a:endParaRPr lang="en-US"/>
          </a:p>
        </p:txBody>
      </p:sp>
    </p:spTree>
    <p:extLst>
      <p:ext uri="{BB962C8B-B14F-4D97-AF65-F5344CB8AC3E}">
        <p14:creationId xmlns:p14="http://schemas.microsoft.com/office/powerpoint/2010/main" val="329181263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sz="1200" b="0" i="0" u="none" strike="noStrike" kern="1200" dirty="0" smtClean="0">
                <a:solidFill>
                  <a:schemeClr val="tx1"/>
                </a:solidFill>
                <a:effectLst/>
                <a:latin typeface="+mn-lt"/>
                <a:ea typeface="+mn-ea"/>
                <a:cs typeface="+mn-cs"/>
              </a:rPr>
              <a:t>Important things to consider when selecting a theme:</a:t>
            </a:r>
            <a:endParaRPr lang="en-US" b="0" dirty="0" smtClean="0">
              <a:effectLst/>
            </a:endParaRPr>
          </a:p>
          <a:p>
            <a:pPr rtl="0"/>
            <a:r>
              <a:rPr lang="en-US" sz="1200" b="0" i="0" u="none" strike="noStrike" kern="1200" dirty="0" smtClean="0">
                <a:solidFill>
                  <a:schemeClr val="tx1"/>
                </a:solidFill>
                <a:effectLst/>
                <a:latin typeface="+mn-lt"/>
                <a:ea typeface="+mn-ea"/>
                <a:cs typeface="+mn-cs"/>
              </a:rPr>
              <a:t>Will it allow for customization?</a:t>
            </a:r>
            <a:endParaRPr lang="en-US" b="0" dirty="0" smtClean="0">
              <a:effectLst/>
            </a:endParaRPr>
          </a:p>
          <a:p>
            <a:pPr rtl="0"/>
            <a:r>
              <a:rPr lang="en-US" sz="1200" b="0" i="0" u="none" strike="noStrike" kern="1200" dirty="0" smtClean="0">
                <a:solidFill>
                  <a:schemeClr val="tx1"/>
                </a:solidFill>
                <a:effectLst/>
                <a:latin typeface="+mn-lt"/>
                <a:ea typeface="+mn-ea"/>
                <a:cs typeface="+mn-cs"/>
              </a:rPr>
              <a:t>Does it support Responsive Web Design?</a:t>
            </a:r>
            <a:endParaRPr lang="en-US" b="0" dirty="0" smtClean="0">
              <a:effectLst/>
            </a:endParaRPr>
          </a:p>
          <a:p>
            <a:r>
              <a:rPr lang="en-US" b="0" dirty="0" smtClean="0">
                <a:effectLst/>
              </a:rPr>
              <a:t/>
            </a:r>
            <a:br>
              <a:rPr lang="en-US" b="0" dirty="0" smtClean="0">
                <a:effectLst/>
              </a:rPr>
            </a:br>
            <a:endParaRPr lang="en-US" dirty="0"/>
          </a:p>
        </p:txBody>
      </p:sp>
      <p:sp>
        <p:nvSpPr>
          <p:cNvPr id="4" name="Slide Number Placeholder 3"/>
          <p:cNvSpPr>
            <a:spLocks noGrp="1"/>
          </p:cNvSpPr>
          <p:nvPr>
            <p:ph type="sldNum" sz="quarter" idx="10"/>
          </p:nvPr>
        </p:nvSpPr>
        <p:spPr/>
        <p:txBody>
          <a:bodyPr/>
          <a:lstStyle/>
          <a:p>
            <a:fld id="{93663DDF-F918-4842-9DE2-323A2314CF43}" type="slidenum">
              <a:rPr lang="en-US" smtClean="0"/>
              <a:t>45</a:t>
            </a:fld>
            <a:endParaRPr lang="en-US"/>
          </a:p>
        </p:txBody>
      </p:sp>
    </p:spTree>
    <p:extLst>
      <p:ext uri="{BB962C8B-B14F-4D97-AF65-F5344CB8AC3E}">
        <p14:creationId xmlns:p14="http://schemas.microsoft.com/office/powerpoint/2010/main" val="127788032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sz="1200" b="0" i="0" u="none" strike="noStrike" kern="1200" dirty="0" smtClean="0">
                <a:solidFill>
                  <a:schemeClr val="tx1"/>
                </a:solidFill>
                <a:effectLst/>
                <a:latin typeface="+mn-lt"/>
                <a:ea typeface="+mn-ea"/>
                <a:cs typeface="+mn-cs"/>
              </a:rPr>
              <a:t>A/B Testing == Google Analytics’ Experiments</a:t>
            </a:r>
            <a:endParaRPr lang="en-US" b="0" dirty="0" smtClean="0">
              <a:effectLst/>
            </a:endParaRPr>
          </a:p>
          <a:p>
            <a:pPr rtl="0"/>
            <a:r>
              <a:rPr lang="en-US" sz="1200" b="0" i="0" u="none" strike="noStrike" kern="1200" dirty="0" smtClean="0">
                <a:solidFill>
                  <a:schemeClr val="tx1"/>
                </a:solidFill>
                <a:effectLst/>
                <a:latin typeface="+mn-lt"/>
                <a:ea typeface="+mn-ea"/>
                <a:cs typeface="+mn-cs"/>
              </a:rPr>
              <a:t>Accessibility == Web Accessibility Evaluation Tool (WAVE)</a:t>
            </a:r>
            <a:endParaRPr lang="en-US" b="0" dirty="0" smtClean="0">
              <a:effectLst/>
            </a:endParaRPr>
          </a:p>
          <a:p>
            <a:r>
              <a:rPr lang="en-US" b="0" dirty="0" smtClean="0">
                <a:effectLst/>
              </a:rPr>
              <a:t/>
            </a:r>
            <a:br>
              <a:rPr lang="en-US" b="0" dirty="0" smtClean="0">
                <a:effectLst/>
              </a:rPr>
            </a:br>
            <a:r>
              <a:rPr lang="en-US" b="0" dirty="0" smtClean="0">
                <a:effectLst/>
              </a:rPr>
              <a:t/>
            </a:r>
            <a:br>
              <a:rPr lang="en-US" b="0" dirty="0" smtClean="0">
                <a:effectLst/>
              </a:rPr>
            </a:br>
            <a:endParaRPr lang="en-US" dirty="0"/>
          </a:p>
        </p:txBody>
      </p:sp>
      <p:sp>
        <p:nvSpPr>
          <p:cNvPr id="4" name="Slide Number Placeholder 3"/>
          <p:cNvSpPr>
            <a:spLocks noGrp="1"/>
          </p:cNvSpPr>
          <p:nvPr>
            <p:ph type="sldNum" sz="quarter" idx="10"/>
          </p:nvPr>
        </p:nvSpPr>
        <p:spPr/>
        <p:txBody>
          <a:bodyPr/>
          <a:lstStyle/>
          <a:p>
            <a:fld id="{93663DDF-F918-4842-9DE2-323A2314CF43}" type="slidenum">
              <a:rPr lang="en-US" smtClean="0"/>
              <a:t>46</a:t>
            </a:fld>
            <a:endParaRPr lang="en-US"/>
          </a:p>
        </p:txBody>
      </p:sp>
    </p:spTree>
    <p:extLst>
      <p:ext uri="{BB962C8B-B14F-4D97-AF65-F5344CB8AC3E}">
        <p14:creationId xmlns:p14="http://schemas.microsoft.com/office/powerpoint/2010/main" val="130648110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sz="1200" b="0" i="0" u="none" strike="noStrike" kern="1200" dirty="0" smtClean="0">
                <a:solidFill>
                  <a:schemeClr val="tx1"/>
                </a:solidFill>
                <a:effectLst/>
                <a:latin typeface="+mn-lt"/>
                <a:ea typeface="+mn-ea"/>
                <a:cs typeface="+mn-cs"/>
              </a:rPr>
              <a:t>Accessibility == Web Accessibility Evaluation Tool (WAVE)</a:t>
            </a:r>
            <a:endParaRPr lang="en-US" b="0" dirty="0" smtClean="0">
              <a:effectLst/>
            </a:endParaRPr>
          </a:p>
          <a:p>
            <a:pPr rtl="0"/>
            <a:r>
              <a:rPr lang="en-US" sz="1200" b="0" i="0" u="sng" strike="noStrike" kern="1200" dirty="0" smtClean="0">
                <a:solidFill>
                  <a:schemeClr val="tx1"/>
                </a:solidFill>
                <a:effectLst/>
                <a:latin typeface="+mn-lt"/>
                <a:ea typeface="+mn-ea"/>
                <a:cs typeface="+mn-cs"/>
                <a:hlinkClick r:id="rId3"/>
              </a:rPr>
              <a:t>http://webaim.org/resources/contrastchecker/</a:t>
            </a:r>
            <a:endParaRPr lang="en-US" b="0" dirty="0" smtClean="0">
              <a:effectLst/>
            </a:endParaRPr>
          </a:p>
          <a:p>
            <a:pPr rtl="0"/>
            <a:r>
              <a:rPr lang="en-US" sz="1200" b="0" i="0" u="none" strike="noStrike" kern="1200" dirty="0" smtClean="0">
                <a:solidFill>
                  <a:schemeClr val="tx1"/>
                </a:solidFill>
                <a:effectLst/>
                <a:latin typeface="+mn-lt"/>
                <a:ea typeface="+mn-ea"/>
                <a:cs typeface="+mn-cs"/>
              </a:rPr>
              <a:t>(Web Accessibility In Mind)</a:t>
            </a:r>
            <a:endParaRPr lang="en-US" b="0" dirty="0" smtClean="0">
              <a:effectLst/>
            </a:endParaRPr>
          </a:p>
          <a:p>
            <a:pPr rtl="0"/>
            <a:r>
              <a:rPr lang="en-US" b="0" dirty="0" smtClean="0">
                <a:effectLst/>
              </a:rPr>
              <a:t/>
            </a:r>
            <a:br>
              <a:rPr lang="en-US" b="0" dirty="0" smtClean="0">
                <a:effectLst/>
              </a:rPr>
            </a:br>
            <a:r>
              <a:rPr lang="en-US" sz="1200" b="0" i="0" u="none" strike="noStrike" kern="1200" dirty="0" smtClean="0">
                <a:solidFill>
                  <a:schemeClr val="tx1"/>
                </a:solidFill>
                <a:effectLst/>
                <a:latin typeface="+mn-lt"/>
                <a:ea typeface="+mn-ea"/>
                <a:cs typeface="+mn-cs"/>
              </a:rPr>
              <a:t>CheckMyColors.com == Color Testing</a:t>
            </a:r>
            <a:endParaRPr lang="en-US" b="0" dirty="0" smtClean="0">
              <a:effectLst/>
            </a:endParaRPr>
          </a:p>
          <a:p>
            <a:r>
              <a:rPr lang="en-US" b="0" dirty="0" smtClean="0">
                <a:effectLst/>
              </a:rPr>
              <a:t/>
            </a:r>
            <a:br>
              <a:rPr lang="en-US" b="0" dirty="0" smtClean="0">
                <a:effectLst/>
              </a:rPr>
            </a:br>
            <a:r>
              <a:rPr lang="en-US" b="0" dirty="0" smtClean="0">
                <a:effectLst/>
              </a:rPr>
              <a:t/>
            </a:r>
            <a:br>
              <a:rPr lang="en-US" b="0" dirty="0" smtClean="0">
                <a:effectLst/>
              </a:rPr>
            </a:br>
            <a:r>
              <a:rPr lang="en-US" b="0" dirty="0" smtClean="0">
                <a:effectLst/>
              </a:rPr>
              <a:t/>
            </a:r>
            <a:br>
              <a:rPr lang="en-US" b="0" dirty="0" smtClean="0">
                <a:effectLst/>
              </a:rPr>
            </a:br>
            <a:r>
              <a:rPr lang="en-US" b="0" dirty="0" smtClean="0">
                <a:effectLst/>
              </a:rPr>
              <a:t/>
            </a:r>
            <a:br>
              <a:rPr lang="en-US" b="0" dirty="0" smtClean="0">
                <a:effectLst/>
              </a:rPr>
            </a:br>
            <a:endParaRPr lang="en-US" dirty="0"/>
          </a:p>
        </p:txBody>
      </p:sp>
      <p:sp>
        <p:nvSpPr>
          <p:cNvPr id="4" name="Slide Number Placeholder 3"/>
          <p:cNvSpPr>
            <a:spLocks noGrp="1"/>
          </p:cNvSpPr>
          <p:nvPr>
            <p:ph type="sldNum" sz="quarter" idx="10"/>
          </p:nvPr>
        </p:nvSpPr>
        <p:spPr/>
        <p:txBody>
          <a:bodyPr/>
          <a:lstStyle/>
          <a:p>
            <a:fld id="{93663DDF-F918-4842-9DE2-323A2314CF43}" type="slidenum">
              <a:rPr lang="en-US" smtClean="0"/>
              <a:t>47</a:t>
            </a:fld>
            <a:endParaRPr lang="en-US"/>
          </a:p>
        </p:txBody>
      </p:sp>
    </p:spTree>
    <p:extLst>
      <p:ext uri="{BB962C8B-B14F-4D97-AF65-F5344CB8AC3E}">
        <p14:creationId xmlns:p14="http://schemas.microsoft.com/office/powerpoint/2010/main" val="146510187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sz="1200" b="0" i="0" u="none" strike="noStrike" kern="1200" dirty="0" smtClean="0">
                <a:solidFill>
                  <a:schemeClr val="tx1"/>
                </a:solidFill>
                <a:effectLst/>
                <a:latin typeface="+mn-lt"/>
                <a:ea typeface="+mn-ea"/>
                <a:cs typeface="+mn-cs"/>
              </a:rPr>
              <a:t>Card Sort == Help place items in the navigation</a:t>
            </a:r>
            <a:endParaRPr lang="en-US" b="0" dirty="0" smtClean="0">
              <a:effectLst/>
            </a:endParaRPr>
          </a:p>
          <a:p>
            <a:pPr rtl="0"/>
            <a:r>
              <a:rPr lang="en-US" sz="1200" b="0" i="0" u="none" strike="noStrike" kern="1200" dirty="0" smtClean="0">
                <a:solidFill>
                  <a:schemeClr val="tx1"/>
                </a:solidFill>
                <a:effectLst/>
                <a:latin typeface="+mn-lt"/>
                <a:ea typeface="+mn-ea"/>
                <a:cs typeface="+mn-cs"/>
              </a:rPr>
              <a:t>There are online programs, but they will cost. </a:t>
            </a:r>
            <a:r>
              <a:rPr lang="en-US" sz="1200" b="0" i="0" u="none" strike="noStrike" kern="1200" dirty="0" err="1" smtClean="0">
                <a:solidFill>
                  <a:schemeClr val="tx1"/>
                </a:solidFill>
                <a:effectLst/>
                <a:latin typeface="+mn-lt"/>
                <a:ea typeface="+mn-ea"/>
                <a:cs typeface="+mn-cs"/>
              </a:rPr>
              <a:t>OptimalSort</a:t>
            </a:r>
            <a:r>
              <a:rPr lang="en-US" sz="1200" b="0" i="0" u="none" strike="noStrike" kern="1200" dirty="0" smtClean="0">
                <a:solidFill>
                  <a:schemeClr val="tx1"/>
                </a:solidFill>
                <a:effectLst/>
                <a:latin typeface="+mn-lt"/>
                <a:ea typeface="+mn-ea"/>
                <a:cs typeface="+mn-cs"/>
              </a:rPr>
              <a:t> starts at $109/Month</a:t>
            </a:r>
            <a:endParaRPr lang="en-US" b="0" dirty="0" smtClean="0">
              <a:effectLst/>
            </a:endParaRPr>
          </a:p>
          <a:p>
            <a:r>
              <a:rPr lang="en-US" b="0" dirty="0" smtClean="0">
                <a:effectLst/>
              </a:rPr>
              <a:t/>
            </a:r>
            <a:br>
              <a:rPr lang="en-US" b="0" dirty="0" smtClean="0">
                <a:effectLst/>
              </a:rPr>
            </a:br>
            <a:endParaRPr lang="en-US" dirty="0"/>
          </a:p>
        </p:txBody>
      </p:sp>
      <p:sp>
        <p:nvSpPr>
          <p:cNvPr id="4" name="Slide Number Placeholder 3"/>
          <p:cNvSpPr>
            <a:spLocks noGrp="1"/>
          </p:cNvSpPr>
          <p:nvPr>
            <p:ph type="sldNum" sz="quarter" idx="10"/>
          </p:nvPr>
        </p:nvSpPr>
        <p:spPr/>
        <p:txBody>
          <a:bodyPr/>
          <a:lstStyle/>
          <a:p>
            <a:fld id="{93663DDF-F918-4842-9DE2-323A2314CF43}" type="slidenum">
              <a:rPr lang="en-US" smtClean="0"/>
              <a:t>48</a:t>
            </a:fld>
            <a:endParaRPr lang="en-US"/>
          </a:p>
        </p:txBody>
      </p:sp>
    </p:spTree>
    <p:extLst>
      <p:ext uri="{BB962C8B-B14F-4D97-AF65-F5344CB8AC3E}">
        <p14:creationId xmlns:p14="http://schemas.microsoft.com/office/powerpoint/2010/main" val="35702570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sz="1200" b="0" i="0" u="none" strike="noStrike" kern="1200" dirty="0" smtClean="0">
                <a:solidFill>
                  <a:schemeClr val="tx1"/>
                </a:solidFill>
                <a:effectLst/>
                <a:latin typeface="+mn-lt"/>
                <a:ea typeface="+mn-ea"/>
                <a:cs typeface="+mn-cs"/>
              </a:rPr>
              <a:t>The second part to navigation testing, it will help you see if the language you are using will help or hinder users from getting to information</a:t>
            </a:r>
            <a:endParaRPr lang="en-US" b="0" dirty="0" smtClean="0">
              <a:effectLst/>
            </a:endParaRPr>
          </a:p>
          <a:p>
            <a:r>
              <a:rPr lang="en-US" b="0" dirty="0" smtClean="0">
                <a:effectLst/>
              </a:rPr>
              <a:t/>
            </a:r>
            <a:br>
              <a:rPr lang="en-US" b="0" dirty="0" smtClean="0">
                <a:effectLst/>
              </a:rPr>
            </a:br>
            <a:endParaRPr lang="en-US" dirty="0"/>
          </a:p>
        </p:txBody>
      </p:sp>
      <p:sp>
        <p:nvSpPr>
          <p:cNvPr id="4" name="Slide Number Placeholder 3"/>
          <p:cNvSpPr>
            <a:spLocks noGrp="1"/>
          </p:cNvSpPr>
          <p:nvPr>
            <p:ph type="sldNum" sz="quarter" idx="10"/>
          </p:nvPr>
        </p:nvSpPr>
        <p:spPr/>
        <p:txBody>
          <a:bodyPr/>
          <a:lstStyle/>
          <a:p>
            <a:fld id="{93663DDF-F918-4842-9DE2-323A2314CF43}" type="slidenum">
              <a:rPr lang="en-US" smtClean="0"/>
              <a:t>49</a:t>
            </a:fld>
            <a:endParaRPr lang="en-US"/>
          </a:p>
        </p:txBody>
      </p:sp>
    </p:spTree>
    <p:extLst>
      <p:ext uri="{BB962C8B-B14F-4D97-AF65-F5344CB8AC3E}">
        <p14:creationId xmlns:p14="http://schemas.microsoft.com/office/powerpoint/2010/main" val="309128499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sz="1200" b="0" i="0" u="none" strike="noStrike" kern="1200" dirty="0" smtClean="0">
                <a:solidFill>
                  <a:schemeClr val="tx1"/>
                </a:solidFill>
                <a:effectLst/>
                <a:latin typeface="+mn-lt"/>
                <a:ea typeface="+mn-ea"/>
                <a:cs typeface="+mn-cs"/>
              </a:rPr>
              <a:t>Site Speed and Responsive Design are important for the end user and for placement in Google and Bing Search results. The easiest tool to use is </a:t>
            </a:r>
            <a:r>
              <a:rPr lang="en-US" sz="1200" b="0" i="0" u="none" strike="noStrike" kern="1200" dirty="0" err="1" smtClean="0">
                <a:solidFill>
                  <a:schemeClr val="tx1"/>
                </a:solidFill>
                <a:effectLst/>
                <a:latin typeface="+mn-lt"/>
                <a:ea typeface="+mn-ea"/>
                <a:cs typeface="+mn-cs"/>
              </a:rPr>
              <a:t>google’s</a:t>
            </a:r>
            <a:r>
              <a:rPr lang="en-US" sz="1200" b="0" i="0" u="none" strike="noStrike" kern="1200" dirty="0" smtClean="0">
                <a:solidFill>
                  <a:schemeClr val="tx1"/>
                </a:solidFill>
                <a:effectLst/>
                <a:latin typeface="+mn-lt"/>
                <a:ea typeface="+mn-ea"/>
                <a:cs typeface="+mn-cs"/>
              </a:rPr>
              <a:t> </a:t>
            </a:r>
            <a:r>
              <a:rPr lang="en-US" sz="1200" b="0" i="0" u="none" strike="noStrike" kern="1200" dirty="0" err="1" smtClean="0">
                <a:solidFill>
                  <a:schemeClr val="tx1"/>
                </a:solidFill>
                <a:effectLst/>
                <a:latin typeface="+mn-lt"/>
                <a:ea typeface="+mn-ea"/>
                <a:cs typeface="+mn-cs"/>
              </a:rPr>
              <a:t>PageSpeed</a:t>
            </a:r>
            <a:r>
              <a:rPr lang="en-US" sz="1200" b="0" i="0" u="none" strike="noStrike" kern="1200" dirty="0" smtClean="0">
                <a:solidFill>
                  <a:schemeClr val="tx1"/>
                </a:solidFill>
                <a:effectLst/>
                <a:latin typeface="+mn-lt"/>
                <a:ea typeface="+mn-ea"/>
                <a:cs typeface="+mn-cs"/>
              </a:rPr>
              <a:t> Insights (shown) which will show you what’s lacking and give you recommendations on what you can do to improve the speeds. NOTE: If you are using a CMS, usually you can usually find a solution to the problem by browsing the official forums. </a:t>
            </a:r>
            <a:endParaRPr lang="en-US" b="0" dirty="0" smtClean="0">
              <a:effectLst/>
            </a:endParaRPr>
          </a:p>
          <a:p>
            <a:r>
              <a:rPr lang="en-US" b="0" dirty="0" smtClean="0">
                <a:effectLst/>
              </a:rPr>
              <a:t/>
            </a:r>
            <a:br>
              <a:rPr lang="en-US" b="0" dirty="0" smtClean="0">
                <a:effectLst/>
              </a:rPr>
            </a:br>
            <a:endParaRPr lang="en-US" dirty="0"/>
          </a:p>
        </p:txBody>
      </p:sp>
      <p:sp>
        <p:nvSpPr>
          <p:cNvPr id="4" name="Slide Number Placeholder 3"/>
          <p:cNvSpPr>
            <a:spLocks noGrp="1"/>
          </p:cNvSpPr>
          <p:nvPr>
            <p:ph type="sldNum" sz="quarter" idx="10"/>
          </p:nvPr>
        </p:nvSpPr>
        <p:spPr/>
        <p:txBody>
          <a:bodyPr/>
          <a:lstStyle/>
          <a:p>
            <a:fld id="{93663DDF-F918-4842-9DE2-323A2314CF43}" type="slidenum">
              <a:rPr lang="en-US" smtClean="0"/>
              <a:t>50</a:t>
            </a:fld>
            <a:endParaRPr lang="en-US"/>
          </a:p>
        </p:txBody>
      </p:sp>
    </p:spTree>
    <p:extLst>
      <p:ext uri="{BB962C8B-B14F-4D97-AF65-F5344CB8AC3E}">
        <p14:creationId xmlns:p14="http://schemas.microsoft.com/office/powerpoint/2010/main" val="109057711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smtClean="0">
                <a:effectLst/>
              </a:rPr>
              <a:t/>
            </a:r>
            <a:br>
              <a:rPr lang="en-US" b="0" dirty="0" smtClean="0">
                <a:effectLst/>
              </a:rPr>
            </a:br>
            <a:r>
              <a:rPr lang="en-US" b="0" dirty="0" smtClean="0">
                <a:effectLst/>
              </a:rPr>
              <a:t/>
            </a:r>
            <a:br>
              <a:rPr lang="en-US" b="0" dirty="0" smtClean="0">
                <a:effectLst/>
              </a:rPr>
            </a:br>
            <a:endParaRPr lang="en-US" dirty="0"/>
          </a:p>
        </p:txBody>
      </p:sp>
      <p:sp>
        <p:nvSpPr>
          <p:cNvPr id="4" name="Slide Number Placeholder 3"/>
          <p:cNvSpPr>
            <a:spLocks noGrp="1"/>
          </p:cNvSpPr>
          <p:nvPr>
            <p:ph type="sldNum" sz="quarter" idx="10"/>
          </p:nvPr>
        </p:nvSpPr>
        <p:spPr/>
        <p:txBody>
          <a:bodyPr/>
          <a:lstStyle/>
          <a:p>
            <a:fld id="{93663DDF-F918-4842-9DE2-323A2314CF43}" type="slidenum">
              <a:rPr lang="en-US" smtClean="0"/>
              <a:t>51</a:t>
            </a:fld>
            <a:endParaRPr lang="en-US"/>
          </a:p>
        </p:txBody>
      </p:sp>
    </p:spTree>
    <p:extLst>
      <p:ext uri="{BB962C8B-B14F-4D97-AF65-F5344CB8AC3E}">
        <p14:creationId xmlns:p14="http://schemas.microsoft.com/office/powerpoint/2010/main" val="1879668726"/>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smtClean="0">
                <a:effectLst/>
              </a:rPr>
              <a:t/>
            </a:r>
            <a:br>
              <a:rPr lang="en-US" b="0" dirty="0" smtClean="0">
                <a:effectLst/>
              </a:rPr>
            </a:br>
            <a:r>
              <a:rPr lang="en-US" b="0" dirty="0" smtClean="0">
                <a:effectLst/>
              </a:rPr>
              <a:t/>
            </a:r>
            <a:br>
              <a:rPr lang="en-US" b="0" dirty="0" smtClean="0">
                <a:effectLst/>
              </a:rPr>
            </a:br>
            <a:endParaRPr lang="en-US" dirty="0"/>
          </a:p>
        </p:txBody>
      </p:sp>
      <p:sp>
        <p:nvSpPr>
          <p:cNvPr id="4" name="Slide Number Placeholder 3"/>
          <p:cNvSpPr>
            <a:spLocks noGrp="1"/>
          </p:cNvSpPr>
          <p:nvPr>
            <p:ph type="sldNum" sz="quarter" idx="10"/>
          </p:nvPr>
        </p:nvSpPr>
        <p:spPr/>
        <p:txBody>
          <a:bodyPr/>
          <a:lstStyle/>
          <a:p>
            <a:fld id="{93663DDF-F918-4842-9DE2-323A2314CF43}" type="slidenum">
              <a:rPr lang="en-US" smtClean="0"/>
              <a:t>52</a:t>
            </a:fld>
            <a:endParaRPr lang="en-US"/>
          </a:p>
        </p:txBody>
      </p:sp>
    </p:spTree>
    <p:extLst>
      <p:ext uri="{BB962C8B-B14F-4D97-AF65-F5344CB8AC3E}">
        <p14:creationId xmlns:p14="http://schemas.microsoft.com/office/powerpoint/2010/main" val="34501488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sz="1200" b="0" kern="1200" dirty="0" smtClean="0">
                <a:solidFill>
                  <a:srgbClr val="53B7E8"/>
                </a:solidFill>
                <a:latin typeface="+mn-lt"/>
                <a:ea typeface="+mn-ea"/>
                <a:cs typeface="+mn-cs"/>
              </a:rPr>
              <a:t>Form is all sorts of stuff…</a:t>
            </a:r>
            <a:br>
              <a:rPr lang="en-US" altLang="en-US" sz="1200" b="0" kern="1200" dirty="0" smtClean="0">
                <a:solidFill>
                  <a:srgbClr val="53B7E8"/>
                </a:solidFill>
                <a:latin typeface="+mn-lt"/>
                <a:ea typeface="+mn-ea"/>
                <a:cs typeface="+mn-cs"/>
              </a:rPr>
            </a:br>
            <a:r>
              <a:rPr lang="en-US" altLang="en-US" sz="1200" b="0" kern="1200" dirty="0" smtClean="0">
                <a:solidFill>
                  <a:srgbClr val="53B7E8"/>
                </a:solidFill>
                <a:latin typeface="+mn-lt"/>
                <a:ea typeface="+mn-ea"/>
                <a:cs typeface="+mn-cs"/>
              </a:rPr>
              <a:t>Design Elements: images, text, lines, points, shapes, patterns, textures, depth, color, values, words, etc.</a:t>
            </a: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en-US" sz="1200" b="0" kern="1200" dirty="0" smtClean="0">
              <a:solidFill>
                <a:srgbClr val="53B7E8"/>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altLang="en-US" sz="1200" b="0" kern="1200" dirty="0" smtClean="0">
                <a:solidFill>
                  <a:srgbClr val="53B7E8"/>
                </a:solidFill>
                <a:latin typeface="+mn-lt"/>
                <a:ea typeface="+mn-ea"/>
                <a:cs typeface="+mn-cs"/>
              </a:rPr>
              <a:t>Space, in terms of design is often a 2-dimensional</a:t>
            </a:r>
            <a:r>
              <a:rPr lang="en-US" altLang="en-US" sz="1200" b="0" kern="1200" baseline="0" dirty="0" smtClean="0">
                <a:solidFill>
                  <a:srgbClr val="53B7E8"/>
                </a:solidFill>
                <a:latin typeface="+mn-lt"/>
                <a:ea typeface="+mn-ea"/>
                <a:cs typeface="+mn-cs"/>
              </a:rPr>
              <a:t> space. A poster, a billboard, a computer screen. </a:t>
            </a:r>
            <a:r>
              <a:rPr lang="en-US" altLang="en-US" sz="1200" b="0" kern="1200" dirty="0" smtClean="0">
                <a:solidFill>
                  <a:srgbClr val="53B7E8"/>
                </a:solidFill>
                <a:latin typeface="+mn-lt"/>
                <a:ea typeface="+mn-ea"/>
                <a:cs typeface="+mn-cs"/>
              </a:rPr>
              <a:t> The </a:t>
            </a:r>
            <a:r>
              <a:rPr lang="en-US" altLang="en-US" sz="1200" b="0" kern="1200" baseline="0" dirty="0" smtClean="0">
                <a:solidFill>
                  <a:srgbClr val="53B7E8"/>
                </a:solidFill>
                <a:latin typeface="+mn-lt"/>
                <a:ea typeface="+mn-ea"/>
                <a:cs typeface="+mn-cs"/>
              </a:rPr>
              <a:t>medium (printed page | Electronic) brochure, flyer, poster, advertisement, webpage, banner ad, etc.</a:t>
            </a: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en-US" sz="1200" b="0" kern="1200" baseline="0" dirty="0" smtClean="0">
              <a:solidFill>
                <a:srgbClr val="53B7E8"/>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altLang="en-US" sz="1200" b="1" kern="1200" baseline="0" dirty="0" smtClean="0">
                <a:solidFill>
                  <a:srgbClr val="53B7E8"/>
                </a:solidFill>
                <a:latin typeface="+mn-lt"/>
                <a:ea typeface="+mn-ea"/>
                <a:cs typeface="+mn-cs"/>
              </a:rPr>
              <a:t>The arrangement of form within space can help convey meaning and create a message</a:t>
            </a:r>
            <a:endParaRPr lang="en-US" altLang="en-US" sz="1200" b="1" kern="1200" dirty="0" smtClean="0">
              <a:solidFill>
                <a:srgbClr val="53B7E8"/>
              </a:solidFill>
              <a:latin typeface="+mn-lt"/>
              <a:ea typeface="+mn-ea"/>
              <a:cs typeface="+mn-cs"/>
            </a:endParaRPr>
          </a:p>
          <a:p>
            <a:endParaRPr lang="en-US" dirty="0" smtClean="0"/>
          </a:p>
          <a:p>
            <a:r>
              <a:rPr lang="en-US" dirty="0" smtClean="0"/>
              <a:t>Examples ^ </a:t>
            </a:r>
            <a:br>
              <a:rPr lang="en-US" dirty="0" smtClean="0"/>
            </a:br>
            <a:r>
              <a:rPr lang="en-US" dirty="0" smtClean="0"/>
              <a:t>Web Interfaces: the </a:t>
            </a:r>
            <a:r>
              <a:rPr lang="en-US" b="1" dirty="0" smtClean="0"/>
              <a:t>types of</a:t>
            </a:r>
            <a:r>
              <a:rPr lang="en-US" b="1" baseline="0" dirty="0" smtClean="0"/>
              <a:t> forms used </a:t>
            </a:r>
            <a:r>
              <a:rPr lang="en-US" baseline="0" dirty="0" smtClean="0"/>
              <a:t>– the images, the textures, the surface activity, the colors, </a:t>
            </a:r>
            <a:r>
              <a:rPr lang="en-US" b="1" baseline="0" dirty="0" smtClean="0"/>
              <a:t>and the arrangements of these forms </a:t>
            </a:r>
            <a:r>
              <a:rPr lang="en-US" baseline="0" dirty="0" smtClean="0"/>
              <a:t>within the space </a:t>
            </a:r>
            <a:r>
              <a:rPr lang="en-US" b="1" baseline="0" dirty="0" smtClean="0"/>
              <a:t>creates a mood or feeling </a:t>
            </a:r>
            <a:r>
              <a:rPr lang="en-US" baseline="0" dirty="0" smtClean="0"/>
              <a:t>within the design. </a:t>
            </a:r>
            <a:br>
              <a:rPr lang="en-US" baseline="0" dirty="0" smtClean="0"/>
            </a:br>
            <a:r>
              <a:rPr lang="en-US" baseline="0" dirty="0" smtClean="0"/>
              <a:t>Ultimately… The goal is to have </a:t>
            </a:r>
            <a:r>
              <a:rPr lang="en-US" b="1" baseline="0" dirty="0" smtClean="0"/>
              <a:t>the feeling that is created contribute to or enhance the overall </a:t>
            </a:r>
            <a:r>
              <a:rPr lang="en-US" b="0" baseline="0" dirty="0" smtClean="0"/>
              <a:t>purpose or message </a:t>
            </a:r>
            <a:r>
              <a:rPr lang="en-US" baseline="0" dirty="0" smtClean="0"/>
              <a:t>of the site – appropriate for the target audience.  </a:t>
            </a:r>
            <a:br>
              <a:rPr lang="en-US" baseline="0" dirty="0" smtClean="0"/>
            </a:br>
            <a:r>
              <a:rPr lang="en-US" baseline="0" dirty="0" smtClean="0"/>
              <a:t/>
            </a:r>
            <a:br>
              <a:rPr lang="en-US" baseline="0" dirty="0" smtClean="0"/>
            </a:br>
            <a:r>
              <a:rPr lang="en-US" baseline="0" dirty="0" smtClean="0"/>
              <a:t>Ultimate goal in design is to add value or enhance the composition in some way.</a:t>
            </a:r>
            <a:endParaRPr lang="en-US" dirty="0"/>
          </a:p>
        </p:txBody>
      </p:sp>
      <p:sp>
        <p:nvSpPr>
          <p:cNvPr id="4" name="Slide Number Placeholder 3"/>
          <p:cNvSpPr>
            <a:spLocks noGrp="1"/>
          </p:cNvSpPr>
          <p:nvPr>
            <p:ph type="sldNum" sz="quarter" idx="10"/>
          </p:nvPr>
        </p:nvSpPr>
        <p:spPr/>
        <p:txBody>
          <a:bodyPr/>
          <a:lstStyle/>
          <a:p>
            <a:fld id="{93663DDF-F918-4842-9DE2-323A2314CF43}" type="slidenum">
              <a:rPr lang="en-US" smtClean="0"/>
              <a:t>6</a:t>
            </a:fld>
            <a:endParaRPr lang="en-US"/>
          </a:p>
        </p:txBody>
      </p:sp>
    </p:spTree>
    <p:extLst>
      <p:ext uri="{BB962C8B-B14F-4D97-AF65-F5344CB8AC3E}">
        <p14:creationId xmlns:p14="http://schemas.microsoft.com/office/powerpoint/2010/main" val="12478591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Design principles are the fundamental concepts that guide the arrangement of elements within a composition.</a:t>
            </a:r>
          </a:p>
          <a:p>
            <a:r>
              <a:rPr lang="en-US" dirty="0" smtClean="0"/>
              <a:t>If we can</a:t>
            </a:r>
            <a:r>
              <a:rPr lang="en-US" baseline="0" dirty="0" smtClean="0"/>
              <a:t> recognize and identify these design principles… we can then use them to help us create effective designs.</a:t>
            </a:r>
            <a:endParaRPr lang="en-US" dirty="0"/>
          </a:p>
        </p:txBody>
      </p:sp>
      <p:sp>
        <p:nvSpPr>
          <p:cNvPr id="4" name="Slide Number Placeholder 3"/>
          <p:cNvSpPr>
            <a:spLocks noGrp="1"/>
          </p:cNvSpPr>
          <p:nvPr>
            <p:ph type="sldNum" sz="quarter" idx="10"/>
          </p:nvPr>
        </p:nvSpPr>
        <p:spPr/>
        <p:txBody>
          <a:bodyPr/>
          <a:lstStyle/>
          <a:p>
            <a:fld id="{93663DDF-F918-4842-9DE2-323A2314CF43}" type="slidenum">
              <a:rPr lang="en-US" smtClean="0"/>
              <a:t>7</a:t>
            </a:fld>
            <a:endParaRPr lang="en-US"/>
          </a:p>
        </p:txBody>
      </p:sp>
    </p:spTree>
    <p:extLst>
      <p:ext uri="{BB962C8B-B14F-4D97-AF65-F5344CB8AC3E}">
        <p14:creationId xmlns:p14="http://schemas.microsoft.com/office/powerpoint/2010/main" val="33178493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Unity: is the relationship between the individual design elements and the composition as a whole</a:t>
            </a:r>
          </a:p>
          <a:p>
            <a:endParaRPr lang="en-US" dirty="0" smtClean="0"/>
          </a:p>
          <a:p>
            <a:r>
              <a:rPr lang="en-US" dirty="0" smtClean="0"/>
              <a:t>Unity in design exists when</a:t>
            </a:r>
            <a:r>
              <a:rPr lang="en-US" baseline="0" dirty="0" smtClean="0"/>
              <a:t> all elements are in agreement with one another</a:t>
            </a:r>
          </a:p>
          <a:p>
            <a:endParaRPr lang="en-US" baseline="0" dirty="0" smtClean="0"/>
          </a:p>
          <a:p>
            <a:r>
              <a:rPr lang="en-US" baseline="0" dirty="0" smtClean="0"/>
              <a:t>Unity exists when all the design elements look like they belong together</a:t>
            </a:r>
            <a:endParaRPr lang="en-US" dirty="0"/>
          </a:p>
        </p:txBody>
      </p:sp>
      <p:sp>
        <p:nvSpPr>
          <p:cNvPr id="4" name="Slide Number Placeholder 3"/>
          <p:cNvSpPr>
            <a:spLocks noGrp="1"/>
          </p:cNvSpPr>
          <p:nvPr>
            <p:ph type="sldNum" sz="quarter" idx="10"/>
          </p:nvPr>
        </p:nvSpPr>
        <p:spPr/>
        <p:txBody>
          <a:bodyPr/>
          <a:lstStyle/>
          <a:p>
            <a:fld id="{93663DDF-F918-4842-9DE2-323A2314CF43}" type="slidenum">
              <a:rPr lang="en-US" smtClean="0"/>
              <a:t>8</a:t>
            </a:fld>
            <a:endParaRPr lang="en-US"/>
          </a:p>
        </p:txBody>
      </p:sp>
    </p:spTree>
    <p:extLst>
      <p:ext uri="{BB962C8B-B14F-4D97-AF65-F5344CB8AC3E}">
        <p14:creationId xmlns:p14="http://schemas.microsoft.com/office/powerpoint/2010/main" val="23766696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1" indent="-533400"/>
            <a:r>
              <a:rPr lang="en-US" altLang="en-US" sz="2000" b="1" dirty="0" smtClean="0">
                <a:solidFill>
                  <a:srgbClr val="F4F3DA"/>
                </a:solidFill>
              </a:rPr>
              <a:t>Unity in design can be achieved in a variety of ways…. Some of the way we can create unity in design is through the manipulation</a:t>
            </a:r>
            <a:r>
              <a:rPr lang="en-US" altLang="en-US" sz="2000" b="1" baseline="0" dirty="0" smtClean="0">
                <a:solidFill>
                  <a:srgbClr val="F4F3DA"/>
                </a:solidFill>
              </a:rPr>
              <a:t> of: Proximity, Similarity, Repetition</a:t>
            </a:r>
            <a:endParaRPr lang="en-US" altLang="en-US" sz="2000" b="1" dirty="0" smtClean="0">
              <a:solidFill>
                <a:srgbClr val="F4F3DA"/>
              </a:solidFill>
            </a:endParaRPr>
          </a:p>
          <a:p>
            <a:pPr marL="0" lvl="1" indent="-533400"/>
            <a:endParaRPr lang="en-US" altLang="en-US" sz="2000" b="1" dirty="0" smtClean="0">
              <a:solidFill>
                <a:srgbClr val="F4F3DA"/>
              </a:solidFill>
            </a:endParaRPr>
          </a:p>
          <a:p>
            <a:pPr marL="0" lvl="1" indent="-533400"/>
            <a:r>
              <a:rPr lang="en-US" altLang="en-US" sz="2000" dirty="0" smtClean="0">
                <a:solidFill>
                  <a:srgbClr val="F4F3DA"/>
                </a:solidFill>
              </a:rPr>
              <a:t>Example</a:t>
            </a:r>
            <a:r>
              <a:rPr lang="en-US" altLang="en-US" sz="2000" baseline="0" dirty="0" smtClean="0">
                <a:solidFill>
                  <a:srgbClr val="F4F3DA"/>
                </a:solidFill>
              </a:rPr>
              <a:t> ^</a:t>
            </a:r>
            <a:br>
              <a:rPr lang="en-US" altLang="en-US" sz="2000" baseline="0" dirty="0" smtClean="0">
                <a:solidFill>
                  <a:srgbClr val="F4F3DA"/>
                </a:solidFill>
              </a:rPr>
            </a:br>
            <a:r>
              <a:rPr lang="en-US" altLang="en-US" sz="2000" baseline="0" dirty="0" smtClean="0">
                <a:solidFill>
                  <a:srgbClr val="F4F3DA"/>
                </a:solidFill>
              </a:rPr>
              <a:t>PROXIMITY: Take a look at the </a:t>
            </a:r>
            <a:r>
              <a:rPr lang="en-US" altLang="en-US" sz="2000" b="1" baseline="0" dirty="0" smtClean="0">
                <a:solidFill>
                  <a:srgbClr val="F4F3DA"/>
                </a:solidFill>
              </a:rPr>
              <a:t>Video headings, paragraphs and image</a:t>
            </a:r>
            <a:r>
              <a:rPr lang="en-US" altLang="en-US" sz="2000" baseline="0" dirty="0" smtClean="0">
                <a:solidFill>
                  <a:srgbClr val="F4F3DA"/>
                </a:solidFill>
              </a:rPr>
              <a:t>. These elements are </a:t>
            </a:r>
            <a:r>
              <a:rPr lang="en-US" altLang="en-US" sz="2000" b="1" baseline="0" dirty="0" smtClean="0">
                <a:solidFill>
                  <a:srgbClr val="F4F3DA"/>
                </a:solidFill>
              </a:rPr>
              <a:t>grouped or clustered </a:t>
            </a:r>
            <a:r>
              <a:rPr lang="en-US" altLang="en-US" sz="2000" baseline="0" dirty="0" smtClean="0">
                <a:solidFill>
                  <a:srgbClr val="F4F3DA"/>
                </a:solidFill>
              </a:rPr>
              <a:t>together and they become one visual unity – </a:t>
            </a:r>
            <a:r>
              <a:rPr lang="en-US" altLang="en-US" sz="2000" b="1" baseline="0" dirty="0" smtClean="0">
                <a:solidFill>
                  <a:srgbClr val="F4F3DA"/>
                </a:solidFill>
              </a:rPr>
              <a:t>their proximity implies that they are related in some way</a:t>
            </a:r>
            <a:r>
              <a:rPr lang="en-US" altLang="en-US" sz="2000" baseline="0" dirty="0" smtClean="0">
                <a:solidFill>
                  <a:srgbClr val="F4F3DA"/>
                </a:solidFill>
              </a:rPr>
              <a:t>.</a:t>
            </a:r>
          </a:p>
          <a:p>
            <a:pPr marL="0" lvl="1" indent="-533400"/>
            <a:endParaRPr lang="en-US" altLang="en-US" sz="2000" b="1" baseline="0" dirty="0" smtClean="0">
              <a:solidFill>
                <a:srgbClr val="F4F3DA"/>
              </a:solidFill>
            </a:endParaRPr>
          </a:p>
          <a:p>
            <a:pPr marL="0" lvl="1" indent="-533400"/>
            <a:r>
              <a:rPr lang="en-US" altLang="en-US" sz="2000" b="0" baseline="0" dirty="0" smtClean="0">
                <a:solidFill>
                  <a:srgbClr val="F4F3DA"/>
                </a:solidFill>
              </a:rPr>
              <a:t>SIMILARITY: Not only do elements in close proximity become one visual unit, but </a:t>
            </a:r>
            <a:r>
              <a:rPr lang="en-US" altLang="en-US" sz="2000" b="1" baseline="0" dirty="0" smtClean="0">
                <a:solidFill>
                  <a:srgbClr val="F4F3DA"/>
                </a:solidFill>
              </a:rPr>
              <a:t>elements similar in size, shape, color, position or alignment are seen as related</a:t>
            </a:r>
            <a:r>
              <a:rPr lang="en-US" altLang="en-US" sz="2000" b="0" baseline="0" dirty="0" smtClean="0">
                <a:solidFill>
                  <a:srgbClr val="F4F3DA"/>
                </a:solidFill>
              </a:rPr>
              <a:t>. A similar </a:t>
            </a:r>
            <a:r>
              <a:rPr lang="en-US" altLang="en-US" sz="2000" b="1" baseline="0" dirty="0" smtClean="0">
                <a:solidFill>
                  <a:srgbClr val="F4F3DA"/>
                </a:solidFill>
              </a:rPr>
              <a:t>font style and color is used in headings </a:t>
            </a:r>
            <a:r>
              <a:rPr lang="en-US" altLang="en-US" sz="2000" b="0" baseline="0" dirty="0" smtClean="0">
                <a:solidFill>
                  <a:srgbClr val="F4F3DA"/>
                </a:solidFill>
              </a:rPr>
              <a:t>for each area to </a:t>
            </a:r>
            <a:r>
              <a:rPr lang="en-US" altLang="en-US" sz="2000" b="1" baseline="0" dirty="0" smtClean="0">
                <a:solidFill>
                  <a:srgbClr val="F4F3DA"/>
                </a:solidFill>
              </a:rPr>
              <a:t>help categorize the information </a:t>
            </a:r>
            <a:r>
              <a:rPr lang="en-US" altLang="en-US" sz="2000" b="0" baseline="0" dirty="0" smtClean="0">
                <a:solidFill>
                  <a:srgbClr val="F4F3DA"/>
                </a:solidFill>
              </a:rPr>
              <a:t>– this helps us understand the information visually within the composition. It helps us absorb the information more efficiently.</a:t>
            </a:r>
          </a:p>
          <a:p>
            <a:pPr marL="0" lvl="1" indent="-533400"/>
            <a:endParaRPr lang="en-US" altLang="en-US" sz="2000" b="0" baseline="0" dirty="0" smtClean="0">
              <a:solidFill>
                <a:srgbClr val="F4F3DA"/>
              </a:solidFill>
            </a:endParaRPr>
          </a:p>
          <a:p>
            <a:pPr marL="0" lvl="1" indent="-533400"/>
            <a:r>
              <a:rPr lang="en-US" altLang="en-US" sz="2000" b="0" baseline="0" dirty="0" smtClean="0">
                <a:solidFill>
                  <a:srgbClr val="F4F3DA"/>
                </a:solidFill>
              </a:rPr>
              <a:t>REPETITION: Repetition of size, color, shape, position, texture or special relationships create unity. In this design we see colors repeated…. Shapes (logo and background) repeated. </a:t>
            </a:r>
          </a:p>
          <a:p>
            <a:pPr marL="0" lvl="1" indent="-533400"/>
            <a:endParaRPr lang="en-US" altLang="en-US" sz="2000" b="0" baseline="0" dirty="0" smtClean="0">
              <a:solidFill>
                <a:srgbClr val="F4F3DA"/>
              </a:solidFill>
            </a:endParaRPr>
          </a:p>
          <a:p>
            <a:pPr marL="0" lvl="1" indent="-533400"/>
            <a:r>
              <a:rPr lang="en-US" altLang="en-US" sz="2000" b="0" baseline="0" dirty="0" smtClean="0">
                <a:solidFill>
                  <a:srgbClr val="F4F3DA"/>
                </a:solidFill>
              </a:rPr>
              <a:t>ALIGNMENT: Alignment helps create a sense of order and intent to a design…. Thus creating unity.</a:t>
            </a:r>
          </a:p>
          <a:p>
            <a:pPr marL="0" lvl="1" indent="-533400"/>
            <a:endParaRPr lang="en-US" altLang="en-US" sz="2000" b="0" baseline="0" dirty="0" smtClean="0">
              <a:solidFill>
                <a:srgbClr val="F4F3DA"/>
              </a:solidFill>
            </a:endParaRPr>
          </a:p>
          <a:p>
            <a:pPr marL="0" lvl="1" indent="-533400"/>
            <a:r>
              <a:rPr lang="en-US" altLang="en-US" sz="2000" b="0" baseline="0" dirty="0" smtClean="0">
                <a:solidFill>
                  <a:srgbClr val="F4F3DA"/>
                </a:solidFill>
              </a:rPr>
              <a:t>---------------------------------------</a:t>
            </a:r>
            <a:endParaRPr lang="en-US" altLang="en-US" sz="2000" b="0" dirty="0" smtClean="0">
              <a:solidFill>
                <a:srgbClr val="F4F3DA"/>
              </a:solidFill>
            </a:endParaRPr>
          </a:p>
          <a:p>
            <a:pPr marL="0" lvl="1" indent="-533400"/>
            <a:endParaRPr lang="en-US" altLang="en-US" sz="2000" b="1" dirty="0" smtClean="0">
              <a:solidFill>
                <a:srgbClr val="F4F3DA"/>
              </a:solidFill>
            </a:endParaRPr>
          </a:p>
          <a:p>
            <a:pPr marL="0" lvl="1" indent="-533400"/>
            <a:r>
              <a:rPr lang="en-US" altLang="en-US" sz="2000" b="1" dirty="0" smtClean="0">
                <a:solidFill>
                  <a:srgbClr val="F4F3DA"/>
                </a:solidFill>
              </a:rPr>
              <a:t>PROXIMITY</a:t>
            </a:r>
            <a:r>
              <a:rPr lang="en-US" altLang="en-US" sz="2000" baseline="0" dirty="0" smtClean="0">
                <a:solidFill>
                  <a:srgbClr val="F4F3DA"/>
                </a:solidFill>
              </a:rPr>
              <a:t> (</a:t>
            </a:r>
            <a:r>
              <a:rPr lang="en-US" altLang="en-US" sz="2000" dirty="0" smtClean="0">
                <a:solidFill>
                  <a:srgbClr val="F4F3DA"/>
                </a:solidFill>
              </a:rPr>
              <a:t>Grouping or clustering elements together)</a:t>
            </a:r>
          </a:p>
          <a:p>
            <a:pPr marL="0" lvl="1" indent="-533400"/>
            <a:r>
              <a:rPr lang="en-US" altLang="en-US" sz="2000" dirty="0" smtClean="0">
                <a:solidFill>
                  <a:srgbClr val="F4F3DA"/>
                </a:solidFill>
              </a:rPr>
              <a:t>Elements in close proximity become one visual unit</a:t>
            </a:r>
          </a:p>
          <a:p>
            <a:pPr marL="0" lvl="1" indent="-533400"/>
            <a:r>
              <a:rPr lang="en-US" altLang="en-US" sz="2000" dirty="0" smtClean="0">
                <a:solidFill>
                  <a:srgbClr val="F4F3DA"/>
                </a:solidFill>
              </a:rPr>
              <a:t>Physical closeness implies a relationship</a:t>
            </a:r>
          </a:p>
          <a:p>
            <a:pPr marL="0" lvl="1" indent="-533400"/>
            <a:r>
              <a:rPr lang="en-US" altLang="en-US" sz="2800" b="1" dirty="0" smtClean="0">
                <a:solidFill>
                  <a:srgbClr val="53B7E8"/>
                </a:solidFill>
              </a:rPr>
              <a:t>ALIGNMENT</a:t>
            </a:r>
            <a:r>
              <a:rPr lang="en-US" altLang="en-US" sz="2800" dirty="0" smtClean="0">
                <a:solidFill>
                  <a:srgbClr val="F4F3DA"/>
                </a:solidFill>
              </a:rPr>
              <a:t/>
            </a:r>
            <a:br>
              <a:rPr lang="en-US" altLang="en-US" sz="2800" dirty="0" smtClean="0">
                <a:solidFill>
                  <a:srgbClr val="F4F3DA"/>
                </a:solidFill>
              </a:rPr>
            </a:br>
            <a:r>
              <a:rPr lang="en-US" altLang="en-US" sz="2000" dirty="0" smtClean="0">
                <a:solidFill>
                  <a:srgbClr val="F4F3DA"/>
                </a:solidFill>
              </a:rPr>
              <a:t>Elements that line up with one another appear related (similar)</a:t>
            </a:r>
          </a:p>
          <a:p>
            <a:pPr marL="0" lvl="1" indent="-533400"/>
            <a:endParaRPr lang="en-US" altLang="en-US" sz="2000" b="1" dirty="0" smtClean="0">
              <a:solidFill>
                <a:srgbClr val="F4F3DA"/>
              </a:solidFill>
            </a:endParaRPr>
          </a:p>
          <a:p>
            <a:pPr marL="0" lvl="1" indent="-533400"/>
            <a:r>
              <a:rPr lang="en-US" altLang="en-US" sz="2000" b="1" dirty="0" smtClean="0">
                <a:solidFill>
                  <a:srgbClr val="F4F3DA"/>
                </a:solidFill>
              </a:rPr>
              <a:t>Every element in a design should have a visual connection with the other elements in the design</a:t>
            </a:r>
            <a:endParaRPr lang="en-US" altLang="en-US" sz="2000" dirty="0" smtClean="0">
              <a:solidFill>
                <a:srgbClr val="F4F3DA"/>
              </a:solidFill>
            </a:endParaRPr>
          </a:p>
          <a:p>
            <a:pPr marL="0" lvl="1" indent="-533400"/>
            <a:endParaRPr lang="en-US" altLang="en-US" sz="2000" dirty="0" smtClean="0">
              <a:solidFill>
                <a:srgbClr val="F4F3DA"/>
              </a:solidFill>
            </a:endParaRPr>
          </a:p>
          <a:p>
            <a:pPr marL="0" lvl="1" indent="-533400"/>
            <a:r>
              <a:rPr lang="en-US" altLang="en-US" sz="2000" b="1" dirty="0" smtClean="0">
                <a:solidFill>
                  <a:srgbClr val="F4F3DA"/>
                </a:solidFill>
              </a:rPr>
              <a:t>SIMILARITY</a:t>
            </a:r>
            <a:r>
              <a:rPr lang="en-US" altLang="en-US" sz="2000" dirty="0" smtClean="0">
                <a:solidFill>
                  <a:srgbClr val="F4F3DA"/>
                </a:solidFill>
              </a:rPr>
              <a:t/>
            </a:r>
            <a:br>
              <a:rPr lang="en-US" altLang="en-US" sz="2000" dirty="0" smtClean="0">
                <a:solidFill>
                  <a:srgbClr val="F4F3DA"/>
                </a:solidFill>
              </a:rPr>
            </a:br>
            <a:r>
              <a:rPr lang="en-US" altLang="en-US" sz="2800" dirty="0" smtClean="0">
                <a:solidFill>
                  <a:srgbClr val="F4F3DA"/>
                </a:solidFill>
              </a:rPr>
              <a:t>Elements similar in size, color, shape, position or texture are seen as related</a:t>
            </a:r>
          </a:p>
          <a:p>
            <a:pPr marL="0" lvl="1" indent="-533400"/>
            <a:endParaRPr lang="en-US" altLang="en-US" sz="2000" dirty="0" smtClean="0">
              <a:solidFill>
                <a:srgbClr val="F4F3DA"/>
              </a:solidFill>
            </a:endParaRPr>
          </a:p>
          <a:p>
            <a:pPr marL="0" lvl="1" indent="-533400"/>
            <a:r>
              <a:rPr lang="en-US" altLang="en-US" sz="2000" b="1" dirty="0" smtClean="0">
                <a:solidFill>
                  <a:srgbClr val="F4F3DA"/>
                </a:solidFill>
              </a:rPr>
              <a:t>REPETITION</a:t>
            </a:r>
          </a:p>
          <a:p>
            <a:pPr marL="0" lvl="1" indent="-533400"/>
            <a:r>
              <a:rPr lang="en-US" altLang="en-US" sz="2000" dirty="0" smtClean="0">
                <a:solidFill>
                  <a:srgbClr val="F4F3DA"/>
                </a:solidFill>
              </a:rPr>
              <a:t>Repetition of size, color, shape, position, texture or spatial relationships create unity in a design.</a:t>
            </a:r>
          </a:p>
          <a:p>
            <a:pPr marL="0" lvl="1" indent="-533400"/>
            <a:r>
              <a:rPr lang="en-US" altLang="en-US" sz="2000" dirty="0" smtClean="0">
                <a:solidFill>
                  <a:srgbClr val="EE8A69"/>
                </a:solidFill>
              </a:rPr>
              <a:t>! Don’t forget contrast</a:t>
            </a:r>
            <a:r>
              <a:rPr lang="en-US" altLang="en-US" sz="2000" dirty="0" smtClean="0">
                <a:solidFill>
                  <a:srgbClr val="F4F3DA"/>
                </a:solidFill>
              </a:rPr>
              <a:t/>
            </a:r>
            <a:br>
              <a:rPr lang="en-US" altLang="en-US" sz="2000" dirty="0" smtClean="0">
                <a:solidFill>
                  <a:srgbClr val="F4F3DA"/>
                </a:solidFill>
              </a:rPr>
            </a:br>
            <a:r>
              <a:rPr lang="en-US" altLang="en-US" sz="1600" dirty="0" smtClean="0">
                <a:solidFill>
                  <a:srgbClr val="F4F3DA"/>
                </a:solidFill>
              </a:rPr>
              <a:t>simple repetition without variation can become boring</a:t>
            </a:r>
          </a:p>
          <a:p>
            <a:pPr marL="0" lvl="1" indent="-533400"/>
            <a:endParaRPr lang="en-US" altLang="en-US" sz="2000" dirty="0">
              <a:solidFill>
                <a:srgbClr val="F4F3DA"/>
              </a:solidFill>
            </a:endParaRPr>
          </a:p>
        </p:txBody>
      </p:sp>
      <p:sp>
        <p:nvSpPr>
          <p:cNvPr id="4" name="Slide Number Placeholder 3"/>
          <p:cNvSpPr>
            <a:spLocks noGrp="1"/>
          </p:cNvSpPr>
          <p:nvPr>
            <p:ph type="sldNum" sz="quarter" idx="10"/>
          </p:nvPr>
        </p:nvSpPr>
        <p:spPr/>
        <p:txBody>
          <a:bodyPr/>
          <a:lstStyle/>
          <a:p>
            <a:fld id="{93663DDF-F918-4842-9DE2-323A2314CF43}" type="slidenum">
              <a:rPr lang="en-US" smtClean="0"/>
              <a:t>9</a:t>
            </a:fld>
            <a:endParaRPr lang="en-US"/>
          </a:p>
        </p:txBody>
      </p:sp>
    </p:spTree>
    <p:extLst>
      <p:ext uri="{BB962C8B-B14F-4D97-AF65-F5344CB8AC3E}">
        <p14:creationId xmlns:p14="http://schemas.microsoft.com/office/powerpoint/2010/main" val="9826330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What is creating unity in this design?</a:t>
            </a:r>
          </a:p>
          <a:p>
            <a:endParaRPr lang="en-US" dirty="0" smtClean="0"/>
          </a:p>
          <a:p>
            <a:r>
              <a:rPr lang="en-US" dirty="0" smtClean="0"/>
              <a:t>Repetition of color and repetition of a theme (colored rectangles)</a:t>
            </a:r>
          </a:p>
          <a:p>
            <a:r>
              <a:rPr lang="en-US" dirty="0" smtClean="0"/>
              <a:t>Similar</a:t>
            </a:r>
            <a:r>
              <a:rPr lang="en-US" baseline="0" dirty="0" smtClean="0"/>
              <a:t> treatment of headings and navigational elements.</a:t>
            </a:r>
            <a:endParaRPr lang="en-US" dirty="0"/>
          </a:p>
        </p:txBody>
      </p:sp>
      <p:sp>
        <p:nvSpPr>
          <p:cNvPr id="4" name="Slide Number Placeholder 3"/>
          <p:cNvSpPr>
            <a:spLocks noGrp="1"/>
          </p:cNvSpPr>
          <p:nvPr>
            <p:ph type="sldNum" sz="quarter" idx="10"/>
          </p:nvPr>
        </p:nvSpPr>
        <p:spPr/>
        <p:txBody>
          <a:bodyPr/>
          <a:lstStyle/>
          <a:p>
            <a:fld id="{93663DDF-F918-4842-9DE2-323A2314CF43}" type="slidenum">
              <a:rPr lang="en-US" smtClean="0"/>
              <a:t>10</a:t>
            </a:fld>
            <a:endParaRPr lang="en-US"/>
          </a:p>
        </p:txBody>
      </p:sp>
    </p:spTree>
    <p:extLst>
      <p:ext uri="{BB962C8B-B14F-4D97-AF65-F5344CB8AC3E}">
        <p14:creationId xmlns:p14="http://schemas.microsoft.com/office/powerpoint/2010/main" val="25480943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74B0D5B-7300-41DB-BF76-FD76FC811478}" type="datetimeFigureOut">
              <a:rPr lang="en-US" smtClean="0"/>
              <a:t>7/23/2015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A7DBF1-B625-46AA-A583-E98FE0E29F95}" type="slidenum">
              <a:rPr lang="en-US" smtClean="0"/>
              <a:t>‹#›</a:t>
            </a:fld>
            <a:endParaRPr lang="en-US"/>
          </a:p>
        </p:txBody>
      </p:sp>
    </p:spTree>
    <p:extLst>
      <p:ext uri="{BB962C8B-B14F-4D97-AF65-F5344CB8AC3E}">
        <p14:creationId xmlns:p14="http://schemas.microsoft.com/office/powerpoint/2010/main" val="31208613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74B0D5B-7300-41DB-BF76-FD76FC811478}" type="datetimeFigureOut">
              <a:rPr lang="en-US" smtClean="0"/>
              <a:t>7/23/2015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A7DBF1-B625-46AA-A583-E98FE0E29F95}" type="slidenum">
              <a:rPr lang="en-US" smtClean="0"/>
              <a:t>‹#›</a:t>
            </a:fld>
            <a:endParaRPr lang="en-US"/>
          </a:p>
        </p:txBody>
      </p:sp>
    </p:spTree>
    <p:extLst>
      <p:ext uri="{BB962C8B-B14F-4D97-AF65-F5344CB8AC3E}">
        <p14:creationId xmlns:p14="http://schemas.microsoft.com/office/powerpoint/2010/main" val="1068248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74B0D5B-7300-41DB-BF76-FD76FC811478}" type="datetimeFigureOut">
              <a:rPr lang="en-US" smtClean="0"/>
              <a:t>7/23/2015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A7DBF1-B625-46AA-A583-E98FE0E29F95}" type="slidenum">
              <a:rPr lang="en-US" smtClean="0"/>
              <a:t>‹#›</a:t>
            </a:fld>
            <a:endParaRPr lang="en-US"/>
          </a:p>
        </p:txBody>
      </p:sp>
    </p:spTree>
    <p:extLst>
      <p:ext uri="{BB962C8B-B14F-4D97-AF65-F5344CB8AC3E}">
        <p14:creationId xmlns:p14="http://schemas.microsoft.com/office/powerpoint/2010/main" val="330009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74B0D5B-7300-41DB-BF76-FD76FC811478}" type="datetimeFigureOut">
              <a:rPr lang="en-US" smtClean="0"/>
              <a:t>7/23/2015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A7DBF1-B625-46AA-A583-E98FE0E29F95}" type="slidenum">
              <a:rPr lang="en-US" smtClean="0"/>
              <a:t>‹#›</a:t>
            </a:fld>
            <a:endParaRPr lang="en-US"/>
          </a:p>
        </p:txBody>
      </p:sp>
    </p:spTree>
    <p:extLst>
      <p:ext uri="{BB962C8B-B14F-4D97-AF65-F5344CB8AC3E}">
        <p14:creationId xmlns:p14="http://schemas.microsoft.com/office/powerpoint/2010/main" val="41319604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74B0D5B-7300-41DB-BF76-FD76FC811478}" type="datetimeFigureOut">
              <a:rPr lang="en-US" smtClean="0"/>
              <a:t>7/23/2015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A7DBF1-B625-46AA-A583-E98FE0E29F95}" type="slidenum">
              <a:rPr lang="en-US" smtClean="0"/>
              <a:t>‹#›</a:t>
            </a:fld>
            <a:endParaRPr lang="en-US"/>
          </a:p>
        </p:txBody>
      </p:sp>
    </p:spTree>
    <p:extLst>
      <p:ext uri="{BB962C8B-B14F-4D97-AF65-F5344CB8AC3E}">
        <p14:creationId xmlns:p14="http://schemas.microsoft.com/office/powerpoint/2010/main" val="37684681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74B0D5B-7300-41DB-BF76-FD76FC811478}" type="datetimeFigureOut">
              <a:rPr lang="en-US" smtClean="0"/>
              <a:t>7/23/2015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5A7DBF1-B625-46AA-A583-E98FE0E29F95}" type="slidenum">
              <a:rPr lang="en-US" smtClean="0"/>
              <a:t>‹#›</a:t>
            </a:fld>
            <a:endParaRPr lang="en-US"/>
          </a:p>
        </p:txBody>
      </p:sp>
    </p:spTree>
    <p:extLst>
      <p:ext uri="{BB962C8B-B14F-4D97-AF65-F5344CB8AC3E}">
        <p14:creationId xmlns:p14="http://schemas.microsoft.com/office/powerpoint/2010/main" val="2799461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74B0D5B-7300-41DB-BF76-FD76FC811478}" type="datetimeFigureOut">
              <a:rPr lang="en-US" smtClean="0"/>
              <a:t>7/23/2015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5A7DBF1-B625-46AA-A583-E98FE0E29F95}" type="slidenum">
              <a:rPr lang="en-US" smtClean="0"/>
              <a:t>‹#›</a:t>
            </a:fld>
            <a:endParaRPr lang="en-US"/>
          </a:p>
        </p:txBody>
      </p:sp>
    </p:spTree>
    <p:extLst>
      <p:ext uri="{BB962C8B-B14F-4D97-AF65-F5344CB8AC3E}">
        <p14:creationId xmlns:p14="http://schemas.microsoft.com/office/powerpoint/2010/main" val="23981248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74B0D5B-7300-41DB-BF76-FD76FC811478}" type="datetimeFigureOut">
              <a:rPr lang="en-US" smtClean="0"/>
              <a:t>7/23/2015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5A7DBF1-B625-46AA-A583-E98FE0E29F95}" type="slidenum">
              <a:rPr lang="en-US" smtClean="0"/>
              <a:t>‹#›</a:t>
            </a:fld>
            <a:endParaRPr lang="en-US"/>
          </a:p>
        </p:txBody>
      </p:sp>
    </p:spTree>
    <p:extLst>
      <p:ext uri="{BB962C8B-B14F-4D97-AF65-F5344CB8AC3E}">
        <p14:creationId xmlns:p14="http://schemas.microsoft.com/office/powerpoint/2010/main" val="30571246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74B0D5B-7300-41DB-BF76-FD76FC811478}" type="datetimeFigureOut">
              <a:rPr lang="en-US" smtClean="0"/>
              <a:t>7/23/2015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5A7DBF1-B625-46AA-A583-E98FE0E29F95}" type="slidenum">
              <a:rPr lang="en-US" smtClean="0"/>
              <a:t>‹#›</a:t>
            </a:fld>
            <a:endParaRPr lang="en-US"/>
          </a:p>
        </p:txBody>
      </p:sp>
    </p:spTree>
    <p:extLst>
      <p:ext uri="{BB962C8B-B14F-4D97-AF65-F5344CB8AC3E}">
        <p14:creationId xmlns:p14="http://schemas.microsoft.com/office/powerpoint/2010/main" val="11902788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74B0D5B-7300-41DB-BF76-FD76FC811478}" type="datetimeFigureOut">
              <a:rPr lang="en-US" smtClean="0"/>
              <a:t>7/23/2015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5A7DBF1-B625-46AA-A583-E98FE0E29F95}" type="slidenum">
              <a:rPr lang="en-US" smtClean="0"/>
              <a:t>‹#›</a:t>
            </a:fld>
            <a:endParaRPr lang="en-US"/>
          </a:p>
        </p:txBody>
      </p:sp>
    </p:spTree>
    <p:extLst>
      <p:ext uri="{BB962C8B-B14F-4D97-AF65-F5344CB8AC3E}">
        <p14:creationId xmlns:p14="http://schemas.microsoft.com/office/powerpoint/2010/main" val="7106719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74B0D5B-7300-41DB-BF76-FD76FC811478}" type="datetimeFigureOut">
              <a:rPr lang="en-US" smtClean="0"/>
              <a:t>7/23/2015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5A7DBF1-B625-46AA-A583-E98FE0E29F95}" type="slidenum">
              <a:rPr lang="en-US" smtClean="0"/>
              <a:t>‹#›</a:t>
            </a:fld>
            <a:endParaRPr lang="en-US"/>
          </a:p>
        </p:txBody>
      </p:sp>
    </p:spTree>
    <p:extLst>
      <p:ext uri="{BB962C8B-B14F-4D97-AF65-F5344CB8AC3E}">
        <p14:creationId xmlns:p14="http://schemas.microsoft.com/office/powerpoint/2010/main" val="1619310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gi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74B0D5B-7300-41DB-BF76-FD76FC811478}" type="datetimeFigureOut">
              <a:rPr lang="en-US" smtClean="0"/>
              <a:t>7/23/2015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5A7DBF1-B625-46AA-A583-E98FE0E29F95}" type="slidenum">
              <a:rPr lang="en-US" smtClean="0"/>
              <a:t>‹#›</a:t>
            </a:fld>
            <a:endParaRPr lang="en-US"/>
          </a:p>
        </p:txBody>
      </p:sp>
    </p:spTree>
    <p:extLst>
      <p:ext uri="{BB962C8B-B14F-4D97-AF65-F5344CB8AC3E}">
        <p14:creationId xmlns:p14="http://schemas.microsoft.com/office/powerpoint/2010/main" val="15992994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7.gi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23.png"/></Relationships>
</file>

<file path=ppt/slides/_rels/slide14.xml.rels><?xml version="1.0" encoding="UTF-8" standalone="yes"?>
<Relationships xmlns="http://schemas.openxmlformats.org/package/2006/relationships"><Relationship Id="rId3" Type="http://schemas.openxmlformats.org/officeDocument/2006/relationships/image" Target="../media/image24.gif"/><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27.jpeg"/></Relationships>
</file>

<file path=ppt/slides/_rels/slide18.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9.gif"/><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image" Target="../media/image31.png"/></Relationships>
</file>

<file path=ppt/slides/_rels/slide2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21.xml"/><Relationship Id="rId1" Type="http://schemas.openxmlformats.org/officeDocument/2006/relationships/slideLayout" Target="../slideLayouts/slideLayout1.xml"/><Relationship Id="rId6" Type="http://schemas.openxmlformats.org/officeDocument/2006/relationships/image" Target="../media/image36.jpg"/><Relationship Id="rId5" Type="http://schemas.openxmlformats.org/officeDocument/2006/relationships/image" Target="../media/image35.jpeg"/><Relationship Id="rId4" Type="http://schemas.openxmlformats.org/officeDocument/2006/relationships/image" Target="../media/image34.jpeg"/></Relationships>
</file>

<file path=ppt/slides/_rels/slide23.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22.xml"/><Relationship Id="rId1" Type="http://schemas.openxmlformats.org/officeDocument/2006/relationships/slideLayout" Target="../slideLayouts/slideLayout1.xml"/><Relationship Id="rId4" Type="http://schemas.openxmlformats.org/officeDocument/2006/relationships/image" Target="../media/image38.jpeg"/></Relationships>
</file>

<file path=ppt/slides/_rels/slide24.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3.xml"/><Relationship Id="rId1" Type="http://schemas.openxmlformats.org/officeDocument/2006/relationships/slideLayout" Target="../slideLayouts/slideLayout1.xml"/><Relationship Id="rId4" Type="http://schemas.openxmlformats.org/officeDocument/2006/relationships/image" Target="../media/image40.png"/></Relationships>
</file>

<file path=ppt/slides/_rels/slide25.xml.rels><?xml version="1.0" encoding="UTF-8" standalone="yes"?>
<Relationships xmlns="http://schemas.openxmlformats.org/package/2006/relationships"><Relationship Id="rId8" Type="http://schemas.openxmlformats.org/officeDocument/2006/relationships/hyperlink" Target="https://www.pinterest.com/search/pins/?q=color%20schemes" TargetMode="External"/><Relationship Id="rId3" Type="http://schemas.openxmlformats.org/officeDocument/2006/relationships/hyperlink" Target="http://www.colourlovers.com/" TargetMode="External"/><Relationship Id="rId7" Type="http://schemas.openxmlformats.org/officeDocument/2006/relationships/hyperlink" Target="http://colorhunter.com/" TargetMode="External"/><Relationship Id="rId2" Type="http://schemas.openxmlformats.org/officeDocument/2006/relationships/hyperlink" Target="https://color.adobe.com/" TargetMode="External"/><Relationship Id="rId1" Type="http://schemas.openxmlformats.org/officeDocument/2006/relationships/slideLayout" Target="../slideLayouts/slideLayout1.xml"/><Relationship Id="rId6" Type="http://schemas.openxmlformats.org/officeDocument/2006/relationships/hyperlink" Target="http://colrd.com/" TargetMode="External"/><Relationship Id="rId11" Type="http://schemas.openxmlformats.org/officeDocument/2006/relationships/image" Target="../media/image41.png"/><Relationship Id="rId5" Type="http://schemas.openxmlformats.org/officeDocument/2006/relationships/hyperlink" Target="http://www.designmeltdown.com/default.aspx" TargetMode="External"/><Relationship Id="rId10" Type="http://schemas.openxmlformats.org/officeDocument/2006/relationships/hyperlink" Target="http://www.britishlogodesign.co.uk/business-startup-help/logo-design/colour-in-logo-design-infographic/" TargetMode="External"/><Relationship Id="rId4" Type="http://schemas.openxmlformats.org/officeDocument/2006/relationships/hyperlink" Target="http://www.colourlovers.com/web/trends/websites" TargetMode="External"/><Relationship Id="rId9" Type="http://schemas.openxmlformats.org/officeDocument/2006/relationships/hyperlink" Target="http://design-seeds.com/" TargetMode="External"/></Relationships>
</file>

<file path=ppt/slides/_rels/slide26.xml.rels><?xml version="1.0" encoding="UTF-8" standalone="yes"?>
<Relationships xmlns="http://schemas.openxmlformats.org/package/2006/relationships"><Relationship Id="rId3" Type="http://schemas.openxmlformats.org/officeDocument/2006/relationships/hyperlink" Target="http://trentwalton.com/2009/11/08/things-ive-learned-from-car-guys/" TargetMode="External"/><Relationship Id="rId2" Type="http://schemas.openxmlformats.org/officeDocument/2006/relationships/notesSlide" Target="../notesSlides/notesSlide24.xml"/><Relationship Id="rId1" Type="http://schemas.openxmlformats.org/officeDocument/2006/relationships/slideLayout" Target="../slideLayouts/slideLayout1.xml"/><Relationship Id="rId4" Type="http://schemas.openxmlformats.org/officeDocument/2006/relationships/image" Target="../media/image42.png"/></Relationships>
</file>

<file path=ppt/slides/_rels/slide27.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8" Type="http://schemas.openxmlformats.org/officeDocument/2006/relationships/image" Target="../media/image49.jpeg"/><Relationship Id="rId3" Type="http://schemas.openxmlformats.org/officeDocument/2006/relationships/image" Target="../media/image44.jpg"/><Relationship Id="rId7" Type="http://schemas.openxmlformats.org/officeDocument/2006/relationships/image" Target="../media/image48.jpeg"/><Relationship Id="rId2" Type="http://schemas.openxmlformats.org/officeDocument/2006/relationships/notesSlide" Target="../notesSlides/notesSlide26.xml"/><Relationship Id="rId1" Type="http://schemas.openxmlformats.org/officeDocument/2006/relationships/slideLayout" Target="../slideLayouts/slideLayout1.xml"/><Relationship Id="rId6" Type="http://schemas.openxmlformats.org/officeDocument/2006/relationships/image" Target="../media/image47.jpeg"/><Relationship Id="rId5" Type="http://schemas.openxmlformats.org/officeDocument/2006/relationships/image" Target="../media/image46.png"/><Relationship Id="rId10" Type="http://schemas.openxmlformats.org/officeDocument/2006/relationships/image" Target="../media/image51.jpeg"/><Relationship Id="rId4" Type="http://schemas.openxmlformats.org/officeDocument/2006/relationships/image" Target="../media/image45.jpg"/><Relationship Id="rId9" Type="http://schemas.openxmlformats.org/officeDocument/2006/relationships/image" Target="../media/image50.jpeg"/></Relationships>
</file>

<file path=ppt/slides/_rels/slide29.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27.xml"/><Relationship Id="rId1" Type="http://schemas.openxmlformats.org/officeDocument/2006/relationships/slideLayout" Target="../slideLayouts/slideLayout1.xml"/><Relationship Id="rId5" Type="http://schemas.openxmlformats.org/officeDocument/2006/relationships/image" Target="../media/image54.png"/><Relationship Id="rId4" Type="http://schemas.openxmlformats.org/officeDocument/2006/relationships/image" Target="../media/image53.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7.png"/></Relationships>
</file>

<file path=ppt/slides/_rels/slide30.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28.xml"/><Relationship Id="rId1" Type="http://schemas.openxmlformats.org/officeDocument/2006/relationships/slideLayout" Target="../slideLayouts/slideLayout1.xml"/><Relationship Id="rId6" Type="http://schemas.openxmlformats.org/officeDocument/2006/relationships/image" Target="../media/image58.jpeg"/><Relationship Id="rId5" Type="http://schemas.openxmlformats.org/officeDocument/2006/relationships/image" Target="../media/image57.jpeg"/><Relationship Id="rId4" Type="http://schemas.openxmlformats.org/officeDocument/2006/relationships/image" Target="../media/image56.jpg"/></Relationships>
</file>

<file path=ppt/slides/_rels/slide31.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61.png"/><Relationship Id="rId7" Type="http://schemas.openxmlformats.org/officeDocument/2006/relationships/image" Target="../media/image65.jpeg"/><Relationship Id="rId2" Type="http://schemas.openxmlformats.org/officeDocument/2006/relationships/image" Target="../media/image60.jpeg"/><Relationship Id="rId1" Type="http://schemas.openxmlformats.org/officeDocument/2006/relationships/slideLayout" Target="../slideLayouts/slideLayout1.xml"/><Relationship Id="rId6" Type="http://schemas.openxmlformats.org/officeDocument/2006/relationships/image" Target="../media/image64.jpeg"/><Relationship Id="rId5" Type="http://schemas.openxmlformats.org/officeDocument/2006/relationships/image" Target="../media/image63.jpeg"/><Relationship Id="rId4" Type="http://schemas.openxmlformats.org/officeDocument/2006/relationships/image" Target="../media/image62.jpeg"/></Relationships>
</file>

<file path=ppt/slides/_rels/slide3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66.png"/><Relationship Id="rId7" Type="http://schemas.openxmlformats.org/officeDocument/2006/relationships/image" Target="../media/image69.jpeg"/><Relationship Id="rId2" Type="http://schemas.openxmlformats.org/officeDocument/2006/relationships/notesSlide" Target="../notesSlides/notesSlide30.xml"/><Relationship Id="rId1" Type="http://schemas.openxmlformats.org/officeDocument/2006/relationships/slideLayout" Target="../slideLayouts/slideLayout1.xml"/><Relationship Id="rId6" Type="http://schemas.openxmlformats.org/officeDocument/2006/relationships/image" Target="../media/image68.jpeg"/><Relationship Id="rId5" Type="http://schemas.openxmlformats.org/officeDocument/2006/relationships/image" Target="../media/image67.jpeg"/><Relationship Id="rId4" Type="http://schemas.openxmlformats.org/officeDocument/2006/relationships/image" Target="../media/image6.png"/></Relationships>
</file>

<file path=ppt/slides/_rels/slide34.xml.rels><?xml version="1.0" encoding="UTF-8" standalone="yes"?>
<Relationships xmlns="http://schemas.openxmlformats.org/package/2006/relationships"><Relationship Id="rId8" Type="http://schemas.openxmlformats.org/officeDocument/2006/relationships/image" Target="../media/image75.png"/><Relationship Id="rId3" Type="http://schemas.openxmlformats.org/officeDocument/2006/relationships/image" Target="../media/image70.jpeg"/><Relationship Id="rId7" Type="http://schemas.openxmlformats.org/officeDocument/2006/relationships/image" Target="../media/image74.png"/><Relationship Id="rId2" Type="http://schemas.openxmlformats.org/officeDocument/2006/relationships/notesSlide" Target="../notesSlides/notesSlide31.xml"/><Relationship Id="rId1" Type="http://schemas.openxmlformats.org/officeDocument/2006/relationships/slideLayout" Target="../slideLayouts/slideLayout1.xml"/><Relationship Id="rId6" Type="http://schemas.openxmlformats.org/officeDocument/2006/relationships/image" Target="../media/image73.jpeg"/><Relationship Id="rId5" Type="http://schemas.openxmlformats.org/officeDocument/2006/relationships/image" Target="../media/image72.png"/><Relationship Id="rId4" Type="http://schemas.openxmlformats.org/officeDocument/2006/relationships/image" Target="../media/image71.jpeg"/></Relationships>
</file>

<file path=ppt/slides/_rels/slide35.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77.gif"/><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34.xml"/><Relationship Id="rId1" Type="http://schemas.openxmlformats.org/officeDocument/2006/relationships/slideLayout" Target="../slideLayouts/slideLayout1.xml"/><Relationship Id="rId4" Type="http://schemas.openxmlformats.org/officeDocument/2006/relationships/image" Target="../media/image79.png"/></Relationships>
</file>

<file path=ppt/slides/_rels/slide39.xml.rels><?xml version="1.0" encoding="UTF-8" standalone="yes"?>
<Relationships xmlns="http://schemas.openxmlformats.org/package/2006/relationships"><Relationship Id="rId3" Type="http://schemas.openxmlformats.org/officeDocument/2006/relationships/image" Target="../media/image80.jpeg"/><Relationship Id="rId7" Type="http://schemas.openxmlformats.org/officeDocument/2006/relationships/image" Target="../media/image6.png"/><Relationship Id="rId2" Type="http://schemas.openxmlformats.org/officeDocument/2006/relationships/notesSlide" Target="../notesSlides/notesSlide35.xml"/><Relationship Id="rId1" Type="http://schemas.openxmlformats.org/officeDocument/2006/relationships/slideLayout" Target="../slideLayouts/slideLayout1.xml"/><Relationship Id="rId6" Type="http://schemas.openxmlformats.org/officeDocument/2006/relationships/image" Target="../media/image66.png"/><Relationship Id="rId5" Type="http://schemas.openxmlformats.org/officeDocument/2006/relationships/image" Target="../media/image82.jpg"/><Relationship Id="rId4" Type="http://schemas.openxmlformats.org/officeDocument/2006/relationships/image" Target="../media/image81.jpeg"/></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10.png"/><Relationship Id="rId4" Type="http://schemas.openxmlformats.org/officeDocument/2006/relationships/image" Target="../media/image9.jpeg"/></Relationships>
</file>

<file path=ppt/slides/_rels/slide40.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notesSlide" Target="../notesSlides/notesSlide36.xml"/><Relationship Id="rId1" Type="http://schemas.openxmlformats.org/officeDocument/2006/relationships/slideLayout" Target="../slideLayouts/slideLayout1.xml"/><Relationship Id="rId6" Type="http://schemas.openxmlformats.org/officeDocument/2006/relationships/image" Target="../media/image86.png"/><Relationship Id="rId5" Type="http://schemas.openxmlformats.org/officeDocument/2006/relationships/image" Target="../media/image85.png"/><Relationship Id="rId4" Type="http://schemas.openxmlformats.org/officeDocument/2006/relationships/image" Target="../media/image84.png"/></Relationships>
</file>

<file path=ppt/slides/_rels/slide41.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image" Target="../media/image87.pn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3" Type="http://schemas.openxmlformats.org/officeDocument/2006/relationships/image" Target="../media/image89.gif"/><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3" Type="http://schemas.openxmlformats.org/officeDocument/2006/relationships/image" Target="../media/image90.jpeg"/><Relationship Id="rId2" Type="http://schemas.openxmlformats.org/officeDocument/2006/relationships/notesSlide" Target="../notesSlides/notesSlide39.xml"/><Relationship Id="rId1" Type="http://schemas.openxmlformats.org/officeDocument/2006/relationships/slideLayout" Target="../slideLayouts/slideLayout1.xml"/><Relationship Id="rId6" Type="http://schemas.openxmlformats.org/officeDocument/2006/relationships/image" Target="../media/image93.png"/><Relationship Id="rId5" Type="http://schemas.openxmlformats.org/officeDocument/2006/relationships/image" Target="../media/image92.png"/><Relationship Id="rId4" Type="http://schemas.openxmlformats.org/officeDocument/2006/relationships/image" Target="../media/image91.jpeg"/></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notesSlide" Target="../notesSlides/notesSlide42.xm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3" Type="http://schemas.openxmlformats.org/officeDocument/2006/relationships/image" Target="../media/image96.jpeg"/><Relationship Id="rId2" Type="http://schemas.openxmlformats.org/officeDocument/2006/relationships/notesSlide" Target="../notesSlides/notesSlide43.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3" Type="http://schemas.openxmlformats.org/officeDocument/2006/relationships/image" Target="../media/image97.jpeg"/><Relationship Id="rId2" Type="http://schemas.openxmlformats.org/officeDocument/2006/relationships/notesSlide" Target="../notesSlides/notesSlide4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notesSlide" Target="../notesSlides/notesSlide45.xml"/><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12.jpeg"/></Relationships>
</file>

<file path=ppt/slides/_rels/slide7.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0698791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4"/>
          <p:cNvSpPr>
            <a:spLocks noChangeArrowheads="1"/>
          </p:cNvSpPr>
          <p:nvPr/>
        </p:nvSpPr>
        <p:spPr bwMode="auto">
          <a:xfrm>
            <a:off x="9531276" y="253130"/>
            <a:ext cx="2169238"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ts val="700"/>
              </a:spcBef>
              <a:buClr>
                <a:schemeClr val="tx2"/>
              </a:buClr>
              <a:buSzPct val="95000"/>
              <a:buFont typeface="Wingdings" panose="05000000000000000000" pitchFamily="2" charset="2"/>
              <a:buChar char=""/>
              <a:defRPr sz="3000">
                <a:solidFill>
                  <a:schemeClr val="tx1"/>
                </a:solidFill>
                <a:latin typeface="Corbel" panose="020B0503020204020204" pitchFamily="34" charset="0"/>
              </a:defRPr>
            </a:lvl1pPr>
            <a:lvl2pPr indent="-285750">
              <a:spcBef>
                <a:spcPct val="20000"/>
              </a:spcBef>
              <a:buClr>
                <a:schemeClr val="accent2"/>
              </a:buClr>
              <a:buSzPct val="90000"/>
              <a:buFont typeface="Wingdings" panose="05000000000000000000" pitchFamily="2" charset="2"/>
              <a:buChar char=""/>
              <a:defRPr sz="2600">
                <a:solidFill>
                  <a:schemeClr val="tx1"/>
                </a:solidFill>
                <a:latin typeface="Corbel" panose="020B0503020204020204" pitchFamily="34" charset="0"/>
              </a:defRPr>
            </a:lvl2pPr>
            <a:lvl3pPr indent="-228600">
              <a:spcBef>
                <a:spcPct val="20000"/>
              </a:spcBef>
              <a:buClr>
                <a:schemeClr val="accent2"/>
              </a:buClr>
              <a:buFont typeface="Wingdings 2" panose="05020102010507070707" pitchFamily="18" charset="2"/>
              <a:buChar char=""/>
              <a:defRPr sz="2400">
                <a:solidFill>
                  <a:schemeClr val="tx1"/>
                </a:solidFill>
                <a:latin typeface="Corbel" panose="020B0503020204020204" pitchFamily="34" charset="0"/>
              </a:defRPr>
            </a:lvl3pPr>
            <a:lvl4pPr indent="-228600">
              <a:spcBef>
                <a:spcPct val="20000"/>
              </a:spcBef>
              <a:buClr>
                <a:srgbClr val="FEB80A"/>
              </a:buClr>
              <a:buFont typeface="Wingdings 3" panose="05040102010807070707" pitchFamily="18" charset="2"/>
              <a:buChar char=""/>
              <a:defRPr sz="2200">
                <a:solidFill>
                  <a:schemeClr val="tx1"/>
                </a:solidFill>
                <a:latin typeface="Corbel" panose="020B0503020204020204" pitchFamily="34" charset="0"/>
              </a:defRPr>
            </a:lvl4pPr>
            <a:lvl5pPr indent="-209550">
              <a:spcBef>
                <a:spcPct val="20000"/>
              </a:spcBef>
              <a:buClr>
                <a:srgbClr val="FEB80A"/>
              </a:buClr>
              <a:buFont typeface="Wingdings 2" panose="05020102010507070707" pitchFamily="18" charset="2"/>
              <a:buChar char=""/>
              <a:defRPr sz="2000">
                <a:solidFill>
                  <a:schemeClr val="tx1"/>
                </a:solidFill>
                <a:latin typeface="Corbel" panose="020B0503020204020204" pitchFamily="34" charset="0"/>
              </a:defRPr>
            </a:lvl5pPr>
            <a:lvl6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6pPr>
            <a:lvl7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7pPr>
            <a:lvl8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8pPr>
            <a:lvl9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9pPr>
          </a:lstStyle>
          <a:p>
            <a:pPr algn="r">
              <a:spcBef>
                <a:spcPct val="0"/>
              </a:spcBef>
              <a:buClrTx/>
              <a:buSzTx/>
              <a:buFontTx/>
              <a:buNone/>
            </a:pPr>
            <a:r>
              <a:rPr lang="en-US" altLang="en-US" sz="4000" b="1" dirty="0" smtClean="0">
                <a:solidFill>
                  <a:srgbClr val="F4F3DA"/>
                </a:solidFill>
                <a:latin typeface="Arial" panose="020B0604020202020204" pitchFamily="34" charset="0"/>
              </a:rPr>
              <a:t>unity</a:t>
            </a:r>
            <a:endParaRPr lang="en-US" altLang="en-US" sz="4000" b="1" dirty="0">
              <a:solidFill>
                <a:srgbClr val="F4F3DA"/>
              </a:solidFill>
              <a:latin typeface="Arial" panose="020B0604020202020204" pitchFamily="34" charset="0"/>
            </a:endParaRPr>
          </a:p>
        </p:txBody>
      </p:sp>
      <p:pic>
        <p:nvPicPr>
          <p:cNvPr id="6"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590365" y="961016"/>
            <a:ext cx="762000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p:cNvSpPr/>
          <p:nvPr/>
        </p:nvSpPr>
        <p:spPr>
          <a:xfrm>
            <a:off x="396461" y="4578441"/>
            <a:ext cx="3048000" cy="1754326"/>
          </a:xfrm>
          <a:prstGeom prst="rect">
            <a:avLst/>
          </a:prstGeom>
        </p:spPr>
        <p:txBody>
          <a:bodyPr wrap="square">
            <a:spAutoFit/>
          </a:bodyPr>
          <a:lstStyle/>
          <a:p>
            <a:pPr marL="0" lvl="1" indent="-533400"/>
            <a:r>
              <a:rPr lang="en-US" altLang="en-US" sz="3600" dirty="0" smtClean="0">
                <a:solidFill>
                  <a:srgbClr val="53B7E8"/>
                </a:solidFill>
              </a:rPr>
              <a:t>Proximity</a:t>
            </a:r>
          </a:p>
          <a:p>
            <a:pPr marL="0" lvl="1" indent="-533400"/>
            <a:r>
              <a:rPr lang="en-US" altLang="en-US" sz="3600" dirty="0" smtClean="0">
                <a:solidFill>
                  <a:srgbClr val="53B7E8"/>
                </a:solidFill>
              </a:rPr>
              <a:t>Similarity</a:t>
            </a:r>
          </a:p>
          <a:p>
            <a:pPr marL="0" lvl="1" indent="-533400"/>
            <a:r>
              <a:rPr lang="en-US" altLang="en-US" sz="3600" dirty="0" smtClean="0">
                <a:solidFill>
                  <a:srgbClr val="53B7E8"/>
                </a:solidFill>
              </a:rPr>
              <a:t>Repetition</a:t>
            </a:r>
            <a:endParaRPr lang="en-US" altLang="en-US" sz="3600" dirty="0">
              <a:solidFill>
                <a:srgbClr val="53B7E8"/>
              </a:solidFill>
            </a:endParaRPr>
          </a:p>
        </p:txBody>
      </p:sp>
    </p:spTree>
    <p:extLst>
      <p:ext uri="{BB962C8B-B14F-4D97-AF65-F5344CB8AC3E}">
        <p14:creationId xmlns:p14="http://schemas.microsoft.com/office/powerpoint/2010/main" val="223597144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3243129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4" descr="horizontal_symmetr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43486" y="1197684"/>
            <a:ext cx="2695575"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5" descr="approx_horizontal_symmetry"/>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62886" y="1197684"/>
            <a:ext cx="2695575"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6" descr="asymmetry"/>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77295" y="3636084"/>
            <a:ext cx="4038600" cy="274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8" descr="radial_symmetry"/>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982286" y="1197684"/>
            <a:ext cx="2695575"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4"/>
          <p:cNvSpPr>
            <a:spLocks noChangeArrowheads="1"/>
          </p:cNvSpPr>
          <p:nvPr/>
        </p:nvSpPr>
        <p:spPr bwMode="auto">
          <a:xfrm>
            <a:off x="9531276" y="253130"/>
            <a:ext cx="2169238"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ts val="700"/>
              </a:spcBef>
              <a:buClr>
                <a:schemeClr val="tx2"/>
              </a:buClr>
              <a:buSzPct val="95000"/>
              <a:buFont typeface="Wingdings" panose="05000000000000000000" pitchFamily="2" charset="2"/>
              <a:buChar char=""/>
              <a:defRPr sz="3000">
                <a:solidFill>
                  <a:schemeClr val="tx1"/>
                </a:solidFill>
                <a:latin typeface="Corbel" panose="020B0503020204020204" pitchFamily="34" charset="0"/>
              </a:defRPr>
            </a:lvl1pPr>
            <a:lvl2pPr indent="-285750">
              <a:spcBef>
                <a:spcPct val="20000"/>
              </a:spcBef>
              <a:buClr>
                <a:schemeClr val="accent2"/>
              </a:buClr>
              <a:buSzPct val="90000"/>
              <a:buFont typeface="Wingdings" panose="05000000000000000000" pitchFamily="2" charset="2"/>
              <a:buChar char=""/>
              <a:defRPr sz="2600">
                <a:solidFill>
                  <a:schemeClr val="tx1"/>
                </a:solidFill>
                <a:latin typeface="Corbel" panose="020B0503020204020204" pitchFamily="34" charset="0"/>
              </a:defRPr>
            </a:lvl2pPr>
            <a:lvl3pPr indent="-228600">
              <a:spcBef>
                <a:spcPct val="20000"/>
              </a:spcBef>
              <a:buClr>
                <a:schemeClr val="accent2"/>
              </a:buClr>
              <a:buFont typeface="Wingdings 2" panose="05020102010507070707" pitchFamily="18" charset="2"/>
              <a:buChar char=""/>
              <a:defRPr sz="2400">
                <a:solidFill>
                  <a:schemeClr val="tx1"/>
                </a:solidFill>
                <a:latin typeface="Corbel" panose="020B0503020204020204" pitchFamily="34" charset="0"/>
              </a:defRPr>
            </a:lvl3pPr>
            <a:lvl4pPr indent="-228600">
              <a:spcBef>
                <a:spcPct val="20000"/>
              </a:spcBef>
              <a:buClr>
                <a:srgbClr val="FEB80A"/>
              </a:buClr>
              <a:buFont typeface="Wingdings 3" panose="05040102010807070707" pitchFamily="18" charset="2"/>
              <a:buChar char=""/>
              <a:defRPr sz="2200">
                <a:solidFill>
                  <a:schemeClr val="tx1"/>
                </a:solidFill>
                <a:latin typeface="Corbel" panose="020B0503020204020204" pitchFamily="34" charset="0"/>
              </a:defRPr>
            </a:lvl4pPr>
            <a:lvl5pPr indent="-209550">
              <a:spcBef>
                <a:spcPct val="20000"/>
              </a:spcBef>
              <a:buClr>
                <a:srgbClr val="FEB80A"/>
              </a:buClr>
              <a:buFont typeface="Wingdings 2" panose="05020102010507070707" pitchFamily="18" charset="2"/>
              <a:buChar char=""/>
              <a:defRPr sz="2000">
                <a:solidFill>
                  <a:schemeClr val="tx1"/>
                </a:solidFill>
                <a:latin typeface="Corbel" panose="020B0503020204020204" pitchFamily="34" charset="0"/>
              </a:defRPr>
            </a:lvl5pPr>
            <a:lvl6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6pPr>
            <a:lvl7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7pPr>
            <a:lvl8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8pPr>
            <a:lvl9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9pPr>
          </a:lstStyle>
          <a:p>
            <a:pPr algn="r">
              <a:spcBef>
                <a:spcPct val="0"/>
              </a:spcBef>
              <a:buClrTx/>
              <a:buSzTx/>
              <a:buFontTx/>
              <a:buNone/>
            </a:pPr>
            <a:r>
              <a:rPr lang="en-US" altLang="en-US" sz="4000" b="1" dirty="0" smtClean="0">
                <a:solidFill>
                  <a:srgbClr val="F4F3DA"/>
                </a:solidFill>
                <a:latin typeface="Arial" panose="020B0604020202020204" pitchFamily="34" charset="0"/>
              </a:rPr>
              <a:t>balance</a:t>
            </a:r>
            <a:endParaRPr lang="en-US" altLang="en-US" sz="4000" b="1" dirty="0">
              <a:solidFill>
                <a:srgbClr val="F4F3DA"/>
              </a:solidFill>
              <a:latin typeface="Arial" panose="020B0604020202020204" pitchFamily="34" charset="0"/>
            </a:endParaRPr>
          </a:p>
        </p:txBody>
      </p:sp>
      <p:sp>
        <p:nvSpPr>
          <p:cNvPr id="8" name="Rectangle 7"/>
          <p:cNvSpPr/>
          <p:nvPr/>
        </p:nvSpPr>
        <p:spPr>
          <a:xfrm>
            <a:off x="461007" y="3713433"/>
            <a:ext cx="5713882" cy="1015663"/>
          </a:xfrm>
          <a:prstGeom prst="rect">
            <a:avLst/>
          </a:prstGeom>
        </p:spPr>
        <p:txBody>
          <a:bodyPr wrap="square">
            <a:spAutoFit/>
          </a:bodyPr>
          <a:lstStyle/>
          <a:p>
            <a:pPr marL="0" lvl="1" indent="-533400"/>
            <a:r>
              <a:rPr lang="en-US" altLang="en-US" sz="2000" dirty="0" smtClean="0">
                <a:solidFill>
                  <a:srgbClr val="F4F3DA"/>
                </a:solidFill>
              </a:rPr>
              <a:t>Elements are visually equivalent on both sides of a composition •  evenly distributed around a central, vertical or horizontal axis</a:t>
            </a:r>
            <a:endParaRPr lang="en-US" altLang="en-US" sz="2000" dirty="0">
              <a:solidFill>
                <a:srgbClr val="F4F3DA"/>
              </a:solidFill>
            </a:endParaRPr>
          </a:p>
        </p:txBody>
      </p:sp>
      <p:sp>
        <p:nvSpPr>
          <p:cNvPr id="10" name="Rectangle 9"/>
          <p:cNvSpPr/>
          <p:nvPr/>
        </p:nvSpPr>
        <p:spPr>
          <a:xfrm>
            <a:off x="461007" y="3067102"/>
            <a:ext cx="3048000" cy="646331"/>
          </a:xfrm>
          <a:prstGeom prst="rect">
            <a:avLst/>
          </a:prstGeom>
        </p:spPr>
        <p:txBody>
          <a:bodyPr wrap="square">
            <a:spAutoFit/>
          </a:bodyPr>
          <a:lstStyle/>
          <a:p>
            <a:pPr marL="0" lvl="1" indent="-533400"/>
            <a:r>
              <a:rPr lang="en-US" altLang="en-US" sz="3600" dirty="0" smtClean="0">
                <a:solidFill>
                  <a:srgbClr val="53B7E8"/>
                </a:solidFill>
              </a:rPr>
              <a:t>Symmetric</a:t>
            </a:r>
            <a:endParaRPr lang="en-US" altLang="en-US" sz="3600" dirty="0">
              <a:solidFill>
                <a:srgbClr val="53B7E8"/>
              </a:solidFill>
            </a:endParaRPr>
          </a:p>
        </p:txBody>
      </p:sp>
      <p:sp>
        <p:nvSpPr>
          <p:cNvPr id="11" name="Rectangle 10"/>
          <p:cNvSpPr/>
          <p:nvPr/>
        </p:nvSpPr>
        <p:spPr>
          <a:xfrm>
            <a:off x="461007" y="5416045"/>
            <a:ext cx="5713882" cy="1015663"/>
          </a:xfrm>
          <a:prstGeom prst="rect">
            <a:avLst/>
          </a:prstGeom>
        </p:spPr>
        <p:txBody>
          <a:bodyPr wrap="square">
            <a:spAutoFit/>
          </a:bodyPr>
          <a:lstStyle/>
          <a:p>
            <a:pPr marL="0" lvl="1" indent="-533400"/>
            <a:r>
              <a:rPr lang="en-US" altLang="en-US" sz="2000" dirty="0" smtClean="0">
                <a:solidFill>
                  <a:srgbClr val="F4F3DA"/>
                </a:solidFill>
              </a:rPr>
              <a:t>Elements of differing size, shape, tone are arranged in a composition in a way that balance each others visual weight</a:t>
            </a:r>
            <a:endParaRPr lang="en-US" altLang="en-US" sz="2000" dirty="0">
              <a:solidFill>
                <a:srgbClr val="F4F3DA"/>
              </a:solidFill>
            </a:endParaRPr>
          </a:p>
        </p:txBody>
      </p:sp>
      <p:sp>
        <p:nvSpPr>
          <p:cNvPr id="12" name="Rectangle 11"/>
          <p:cNvSpPr/>
          <p:nvPr/>
        </p:nvSpPr>
        <p:spPr>
          <a:xfrm>
            <a:off x="461007" y="4769714"/>
            <a:ext cx="3048000" cy="646331"/>
          </a:xfrm>
          <a:prstGeom prst="rect">
            <a:avLst/>
          </a:prstGeom>
        </p:spPr>
        <p:txBody>
          <a:bodyPr wrap="square">
            <a:spAutoFit/>
          </a:bodyPr>
          <a:lstStyle/>
          <a:p>
            <a:pPr marL="0" lvl="1" indent="-533400"/>
            <a:r>
              <a:rPr lang="en-US" altLang="en-US" sz="3600" dirty="0" smtClean="0">
                <a:solidFill>
                  <a:srgbClr val="53B7E8"/>
                </a:solidFill>
              </a:rPr>
              <a:t>Asymmetric</a:t>
            </a:r>
            <a:endParaRPr lang="en-US" altLang="en-US" sz="3600" dirty="0">
              <a:solidFill>
                <a:srgbClr val="53B7E8"/>
              </a:solidFill>
            </a:endParaRPr>
          </a:p>
        </p:txBody>
      </p:sp>
      <p:sp>
        <p:nvSpPr>
          <p:cNvPr id="13" name="Rectangle 7"/>
          <p:cNvSpPr>
            <a:spLocks noChangeArrowheads="1"/>
          </p:cNvSpPr>
          <p:nvPr/>
        </p:nvSpPr>
        <p:spPr bwMode="auto">
          <a:xfrm>
            <a:off x="6577295" y="6431708"/>
            <a:ext cx="37338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i="1">
                <a:solidFill>
                  <a:schemeClr val="tx1"/>
                </a:solidFill>
                <a:latin typeface="Arial" panose="020B0604020202020204" pitchFamily="34" charset="0"/>
              </a:defRPr>
            </a:lvl1pPr>
            <a:lvl2pPr marL="742950" indent="-285750">
              <a:spcBef>
                <a:spcPct val="20000"/>
              </a:spcBef>
              <a:buChar char="•"/>
              <a:defRPr sz="2800" i="1">
                <a:solidFill>
                  <a:schemeClr val="tx1"/>
                </a:solidFill>
                <a:latin typeface="Arial" panose="020B0604020202020204" pitchFamily="34" charset="0"/>
              </a:defRPr>
            </a:lvl2pPr>
            <a:lvl3pPr marL="1143000" indent="-228600">
              <a:spcBef>
                <a:spcPct val="20000"/>
              </a:spcBef>
              <a:buChar char="•"/>
              <a:defRPr sz="2400" i="1">
                <a:solidFill>
                  <a:schemeClr val="tx1"/>
                </a:solidFill>
                <a:latin typeface="Arial" panose="020B0604020202020204" pitchFamily="34" charset="0"/>
              </a:defRPr>
            </a:lvl3pPr>
            <a:lvl4pPr marL="1600200" indent="-228600">
              <a:spcBef>
                <a:spcPct val="20000"/>
              </a:spcBef>
              <a:buChar char="•"/>
              <a:defRPr sz="2000" i="1">
                <a:solidFill>
                  <a:schemeClr val="tx1"/>
                </a:solidFill>
                <a:latin typeface="Arial" panose="020B0604020202020204" pitchFamily="34" charset="0"/>
              </a:defRPr>
            </a:lvl4pPr>
            <a:lvl5pPr marL="2057400" indent="-228600">
              <a:spcBef>
                <a:spcPct val="20000"/>
              </a:spcBef>
              <a:buChar char="•"/>
              <a:defRPr sz="2000" i="1">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i="1">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i="1">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i="1">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i="1">
                <a:solidFill>
                  <a:schemeClr val="tx1"/>
                </a:solidFill>
                <a:latin typeface="Arial" panose="020B0604020202020204" pitchFamily="34" charset="0"/>
              </a:defRPr>
            </a:lvl9pPr>
          </a:lstStyle>
          <a:p>
            <a:pPr>
              <a:spcBef>
                <a:spcPct val="0"/>
              </a:spcBef>
              <a:buFontTx/>
              <a:buNone/>
            </a:pPr>
            <a:r>
              <a:rPr lang="en-US" altLang="en-US" sz="1100" i="0" dirty="0">
                <a:solidFill>
                  <a:srgbClr val="F4F3DA"/>
                </a:solidFill>
              </a:rPr>
              <a:t>http://www.digital-web.com/articles/principles_of_design/</a:t>
            </a:r>
          </a:p>
        </p:txBody>
      </p:sp>
    </p:spTree>
    <p:extLst>
      <p:ext uri="{BB962C8B-B14F-4D97-AF65-F5344CB8AC3E}">
        <p14:creationId xmlns:p14="http://schemas.microsoft.com/office/powerpoint/2010/main" val="72386437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4"/>
          <p:cNvSpPr>
            <a:spLocks noChangeArrowheads="1"/>
          </p:cNvSpPr>
          <p:nvPr/>
        </p:nvSpPr>
        <p:spPr bwMode="auto">
          <a:xfrm>
            <a:off x="8976356" y="522533"/>
            <a:ext cx="2169238"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ts val="700"/>
              </a:spcBef>
              <a:buClr>
                <a:schemeClr val="tx2"/>
              </a:buClr>
              <a:buSzPct val="95000"/>
              <a:buFont typeface="Wingdings" panose="05000000000000000000" pitchFamily="2" charset="2"/>
              <a:buChar char=""/>
              <a:defRPr sz="3000">
                <a:solidFill>
                  <a:schemeClr val="tx1"/>
                </a:solidFill>
                <a:latin typeface="Corbel" panose="020B0503020204020204" pitchFamily="34" charset="0"/>
              </a:defRPr>
            </a:lvl1pPr>
            <a:lvl2pPr indent="-285750">
              <a:spcBef>
                <a:spcPct val="20000"/>
              </a:spcBef>
              <a:buClr>
                <a:schemeClr val="accent2"/>
              </a:buClr>
              <a:buSzPct val="90000"/>
              <a:buFont typeface="Wingdings" panose="05000000000000000000" pitchFamily="2" charset="2"/>
              <a:buChar char=""/>
              <a:defRPr sz="2600">
                <a:solidFill>
                  <a:schemeClr val="tx1"/>
                </a:solidFill>
                <a:latin typeface="Corbel" panose="020B0503020204020204" pitchFamily="34" charset="0"/>
              </a:defRPr>
            </a:lvl2pPr>
            <a:lvl3pPr indent="-228600">
              <a:spcBef>
                <a:spcPct val="20000"/>
              </a:spcBef>
              <a:buClr>
                <a:schemeClr val="accent2"/>
              </a:buClr>
              <a:buFont typeface="Wingdings 2" panose="05020102010507070707" pitchFamily="18" charset="2"/>
              <a:buChar char=""/>
              <a:defRPr sz="2400">
                <a:solidFill>
                  <a:schemeClr val="tx1"/>
                </a:solidFill>
                <a:latin typeface="Corbel" panose="020B0503020204020204" pitchFamily="34" charset="0"/>
              </a:defRPr>
            </a:lvl3pPr>
            <a:lvl4pPr indent="-228600">
              <a:spcBef>
                <a:spcPct val="20000"/>
              </a:spcBef>
              <a:buClr>
                <a:srgbClr val="FEB80A"/>
              </a:buClr>
              <a:buFont typeface="Wingdings 3" panose="05040102010807070707" pitchFamily="18" charset="2"/>
              <a:buChar char=""/>
              <a:defRPr sz="2200">
                <a:solidFill>
                  <a:schemeClr val="tx1"/>
                </a:solidFill>
                <a:latin typeface="Corbel" panose="020B0503020204020204" pitchFamily="34" charset="0"/>
              </a:defRPr>
            </a:lvl4pPr>
            <a:lvl5pPr indent="-209550">
              <a:spcBef>
                <a:spcPct val="20000"/>
              </a:spcBef>
              <a:buClr>
                <a:srgbClr val="FEB80A"/>
              </a:buClr>
              <a:buFont typeface="Wingdings 2" panose="05020102010507070707" pitchFamily="18" charset="2"/>
              <a:buChar char=""/>
              <a:defRPr sz="2000">
                <a:solidFill>
                  <a:schemeClr val="tx1"/>
                </a:solidFill>
                <a:latin typeface="Corbel" panose="020B0503020204020204" pitchFamily="34" charset="0"/>
              </a:defRPr>
            </a:lvl5pPr>
            <a:lvl6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6pPr>
            <a:lvl7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7pPr>
            <a:lvl8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8pPr>
            <a:lvl9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9pPr>
          </a:lstStyle>
          <a:p>
            <a:pPr algn="r">
              <a:spcBef>
                <a:spcPct val="0"/>
              </a:spcBef>
              <a:buClrTx/>
              <a:buSzTx/>
              <a:buFontTx/>
              <a:buNone/>
            </a:pPr>
            <a:r>
              <a:rPr lang="en-US" altLang="en-US" sz="4000" b="1" dirty="0" smtClean="0">
                <a:solidFill>
                  <a:srgbClr val="F4F3DA"/>
                </a:solidFill>
                <a:latin typeface="Arial" panose="020B0604020202020204" pitchFamily="34" charset="0"/>
              </a:rPr>
              <a:t>balance</a:t>
            </a:r>
            <a:endParaRPr lang="en-US" altLang="en-US" sz="4000" b="1" dirty="0">
              <a:solidFill>
                <a:srgbClr val="F4F3DA"/>
              </a:solidFill>
              <a:latin typeface="Arial" panose="020B0604020202020204" pitchFamily="34" charset="0"/>
            </a:endParaRPr>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63410" y="1230419"/>
            <a:ext cx="3674146" cy="5153347"/>
          </a:xfrm>
          <a:prstGeom prst="rect">
            <a:avLst/>
          </a:prstGeom>
        </p:spPr>
      </p:pic>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67840" y="1262230"/>
            <a:ext cx="3618477" cy="5121536"/>
          </a:xfrm>
          <a:prstGeom prst="rect">
            <a:avLst/>
          </a:prstGeom>
        </p:spPr>
      </p:pic>
      <p:sp>
        <p:nvSpPr>
          <p:cNvPr id="11" name="Rectangle 10"/>
          <p:cNvSpPr>
            <a:spLocks noChangeArrowheads="1"/>
          </p:cNvSpPr>
          <p:nvPr/>
        </p:nvSpPr>
        <p:spPr bwMode="auto">
          <a:xfrm>
            <a:off x="2448026" y="6383766"/>
            <a:ext cx="260847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dirty="0">
                <a:ln w="0"/>
                <a:solidFill>
                  <a:srgbClr val="F4F3DA"/>
                </a:solidFill>
                <a:effectLst>
                  <a:outerShdw blurRad="38100" dist="19050" dir="2700000" algn="tl" rotWithShape="0">
                    <a:schemeClr val="dk1">
                      <a:alpha val="40000"/>
                    </a:schemeClr>
                  </a:outerShdw>
                </a:effectLst>
              </a:rPr>
              <a:t>https://www.canva.com/</a:t>
            </a:r>
          </a:p>
        </p:txBody>
      </p:sp>
    </p:spTree>
    <p:extLst>
      <p:ext uri="{BB962C8B-B14F-4D97-AF65-F5344CB8AC3E}">
        <p14:creationId xmlns:p14="http://schemas.microsoft.com/office/powerpoint/2010/main" val="263113293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98517266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4"/>
          <p:cNvSpPr>
            <a:spLocks noChangeArrowheads="1"/>
          </p:cNvSpPr>
          <p:nvPr/>
        </p:nvSpPr>
        <p:spPr bwMode="auto">
          <a:xfrm>
            <a:off x="5109882" y="253130"/>
            <a:ext cx="6590632"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ts val="700"/>
              </a:spcBef>
              <a:buClr>
                <a:schemeClr val="tx2"/>
              </a:buClr>
              <a:buSzPct val="95000"/>
              <a:buFont typeface="Wingdings" panose="05000000000000000000" pitchFamily="2" charset="2"/>
              <a:buChar char=""/>
              <a:defRPr sz="3000">
                <a:solidFill>
                  <a:schemeClr val="tx1"/>
                </a:solidFill>
                <a:latin typeface="Corbel" panose="020B0503020204020204" pitchFamily="34" charset="0"/>
              </a:defRPr>
            </a:lvl1pPr>
            <a:lvl2pPr indent="-285750">
              <a:spcBef>
                <a:spcPct val="20000"/>
              </a:spcBef>
              <a:buClr>
                <a:schemeClr val="accent2"/>
              </a:buClr>
              <a:buSzPct val="90000"/>
              <a:buFont typeface="Wingdings" panose="05000000000000000000" pitchFamily="2" charset="2"/>
              <a:buChar char=""/>
              <a:defRPr sz="2600">
                <a:solidFill>
                  <a:schemeClr val="tx1"/>
                </a:solidFill>
                <a:latin typeface="Corbel" panose="020B0503020204020204" pitchFamily="34" charset="0"/>
              </a:defRPr>
            </a:lvl2pPr>
            <a:lvl3pPr indent="-228600">
              <a:spcBef>
                <a:spcPct val="20000"/>
              </a:spcBef>
              <a:buClr>
                <a:schemeClr val="accent2"/>
              </a:buClr>
              <a:buFont typeface="Wingdings 2" panose="05020102010507070707" pitchFamily="18" charset="2"/>
              <a:buChar char=""/>
              <a:defRPr sz="2400">
                <a:solidFill>
                  <a:schemeClr val="tx1"/>
                </a:solidFill>
                <a:latin typeface="Corbel" panose="020B0503020204020204" pitchFamily="34" charset="0"/>
              </a:defRPr>
            </a:lvl3pPr>
            <a:lvl4pPr indent="-228600">
              <a:spcBef>
                <a:spcPct val="20000"/>
              </a:spcBef>
              <a:buClr>
                <a:srgbClr val="FEB80A"/>
              </a:buClr>
              <a:buFont typeface="Wingdings 3" panose="05040102010807070707" pitchFamily="18" charset="2"/>
              <a:buChar char=""/>
              <a:defRPr sz="2200">
                <a:solidFill>
                  <a:schemeClr val="tx1"/>
                </a:solidFill>
                <a:latin typeface="Corbel" panose="020B0503020204020204" pitchFamily="34" charset="0"/>
              </a:defRPr>
            </a:lvl4pPr>
            <a:lvl5pPr indent="-209550">
              <a:spcBef>
                <a:spcPct val="20000"/>
              </a:spcBef>
              <a:buClr>
                <a:srgbClr val="FEB80A"/>
              </a:buClr>
              <a:buFont typeface="Wingdings 2" panose="05020102010507070707" pitchFamily="18" charset="2"/>
              <a:buChar char=""/>
              <a:defRPr sz="2000">
                <a:solidFill>
                  <a:schemeClr val="tx1"/>
                </a:solidFill>
                <a:latin typeface="Corbel" panose="020B0503020204020204" pitchFamily="34" charset="0"/>
              </a:defRPr>
            </a:lvl5pPr>
            <a:lvl6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6pPr>
            <a:lvl7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7pPr>
            <a:lvl8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8pPr>
            <a:lvl9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9pPr>
          </a:lstStyle>
          <a:p>
            <a:pPr algn="r">
              <a:spcBef>
                <a:spcPct val="0"/>
              </a:spcBef>
              <a:buClrTx/>
              <a:buSzTx/>
              <a:buFontTx/>
              <a:buNone/>
            </a:pPr>
            <a:r>
              <a:rPr lang="en-US" altLang="en-US" sz="4000" b="1" dirty="0" smtClean="0">
                <a:solidFill>
                  <a:srgbClr val="F4F3DA"/>
                </a:solidFill>
                <a:latin typeface="Arial" panose="020B0604020202020204" pitchFamily="34" charset="0"/>
              </a:rPr>
              <a:t>emphasis | hierarchy</a:t>
            </a:r>
            <a:endParaRPr lang="en-US" altLang="en-US" sz="4000" b="1" dirty="0">
              <a:solidFill>
                <a:srgbClr val="F4F3DA"/>
              </a:solidFill>
              <a:latin typeface="Arial" panose="020B0604020202020204" pitchFamily="34" charset="0"/>
            </a:endParaRPr>
          </a:p>
        </p:txBody>
      </p:sp>
      <p:sp>
        <p:nvSpPr>
          <p:cNvPr id="14" name="Rectangle 13"/>
          <p:cNvSpPr/>
          <p:nvPr/>
        </p:nvSpPr>
        <p:spPr>
          <a:xfrm>
            <a:off x="686917" y="3312031"/>
            <a:ext cx="3919149" cy="3170099"/>
          </a:xfrm>
          <a:prstGeom prst="rect">
            <a:avLst/>
          </a:prstGeom>
        </p:spPr>
        <p:txBody>
          <a:bodyPr wrap="square">
            <a:spAutoFit/>
          </a:bodyPr>
          <a:lstStyle/>
          <a:p>
            <a:pPr marL="0" lvl="1" indent="-533400"/>
            <a:r>
              <a:rPr lang="en-US" altLang="en-US" sz="2000" dirty="0">
                <a:solidFill>
                  <a:srgbClr val="F4F3DA"/>
                </a:solidFill>
              </a:rPr>
              <a:t>The varying degrees of emphasis </a:t>
            </a:r>
            <a:r>
              <a:rPr lang="en-US" altLang="en-US" sz="2000" dirty="0" smtClean="0">
                <a:solidFill>
                  <a:srgbClr val="F4F3DA"/>
                </a:solidFill>
              </a:rPr>
              <a:t/>
            </a:r>
            <a:br>
              <a:rPr lang="en-US" altLang="en-US" sz="2000" dirty="0" smtClean="0">
                <a:solidFill>
                  <a:srgbClr val="F4F3DA"/>
                </a:solidFill>
              </a:rPr>
            </a:br>
            <a:r>
              <a:rPr lang="en-US" altLang="en-US" sz="2000" dirty="0" smtClean="0">
                <a:solidFill>
                  <a:srgbClr val="F4F3DA"/>
                </a:solidFill>
              </a:rPr>
              <a:t>in </a:t>
            </a:r>
            <a:r>
              <a:rPr lang="en-US" altLang="en-US" sz="2000" dirty="0">
                <a:solidFill>
                  <a:srgbClr val="F4F3DA"/>
                </a:solidFill>
              </a:rPr>
              <a:t>a composition</a:t>
            </a:r>
          </a:p>
          <a:p>
            <a:pPr marL="0" lvl="1" indent="-533400"/>
            <a:endParaRPr lang="en-US" altLang="en-US" sz="2000" dirty="0">
              <a:solidFill>
                <a:srgbClr val="F4F3DA"/>
              </a:solidFill>
            </a:endParaRPr>
          </a:p>
          <a:p>
            <a:pPr marL="0" lvl="1" indent="-533400"/>
            <a:r>
              <a:rPr lang="en-US" altLang="en-US" sz="2000" dirty="0" smtClean="0">
                <a:solidFill>
                  <a:srgbClr val="EE8A69"/>
                </a:solidFill>
              </a:rPr>
              <a:t>Dominant</a:t>
            </a:r>
            <a:r>
              <a:rPr lang="en-US" altLang="en-US" sz="2000" dirty="0" smtClean="0">
                <a:solidFill>
                  <a:srgbClr val="F4F3DA"/>
                </a:solidFill>
              </a:rPr>
              <a:t> </a:t>
            </a:r>
            <a:br>
              <a:rPr lang="en-US" altLang="en-US" sz="2000" dirty="0" smtClean="0">
                <a:solidFill>
                  <a:srgbClr val="F4F3DA"/>
                </a:solidFill>
              </a:rPr>
            </a:br>
            <a:r>
              <a:rPr lang="en-US" altLang="en-US" sz="2000" dirty="0" smtClean="0">
                <a:solidFill>
                  <a:srgbClr val="F4F3DA"/>
                </a:solidFill>
              </a:rPr>
              <a:t>(focal point)</a:t>
            </a:r>
          </a:p>
          <a:p>
            <a:pPr marL="0" lvl="1" indent="-533400"/>
            <a:r>
              <a:rPr lang="en-US" altLang="en-US" sz="2000" dirty="0" smtClean="0">
                <a:solidFill>
                  <a:srgbClr val="EE8A69"/>
                </a:solidFill>
              </a:rPr>
              <a:t>Sub-dominant</a:t>
            </a:r>
            <a:r>
              <a:rPr lang="en-US" altLang="en-US" sz="2000" dirty="0" smtClean="0">
                <a:solidFill>
                  <a:srgbClr val="F4F3DA"/>
                </a:solidFill>
              </a:rPr>
              <a:t> </a:t>
            </a:r>
            <a:br>
              <a:rPr lang="en-US" altLang="en-US" sz="2000" dirty="0" smtClean="0">
                <a:solidFill>
                  <a:srgbClr val="F4F3DA"/>
                </a:solidFill>
              </a:rPr>
            </a:br>
            <a:r>
              <a:rPr lang="en-US" altLang="en-US" sz="2000" dirty="0" smtClean="0">
                <a:solidFill>
                  <a:srgbClr val="F4F3DA"/>
                </a:solidFill>
              </a:rPr>
              <a:t>(middle ground - secondary)</a:t>
            </a:r>
          </a:p>
          <a:p>
            <a:pPr marL="0" lvl="1" indent="-533400"/>
            <a:r>
              <a:rPr lang="en-US" altLang="en-US" sz="2000" dirty="0" smtClean="0">
                <a:solidFill>
                  <a:srgbClr val="EE8A69"/>
                </a:solidFill>
              </a:rPr>
              <a:t>Subordinate</a:t>
            </a:r>
            <a:r>
              <a:rPr lang="en-US" altLang="en-US" sz="2000" dirty="0" smtClean="0">
                <a:solidFill>
                  <a:srgbClr val="F4F3DA"/>
                </a:solidFill>
              </a:rPr>
              <a:t> </a:t>
            </a:r>
            <a:br>
              <a:rPr lang="en-US" altLang="en-US" sz="2000" dirty="0" smtClean="0">
                <a:solidFill>
                  <a:srgbClr val="F4F3DA"/>
                </a:solidFill>
              </a:rPr>
            </a:br>
            <a:r>
              <a:rPr lang="en-US" altLang="en-US" sz="2000" dirty="0" smtClean="0">
                <a:solidFill>
                  <a:srgbClr val="F4F3DA"/>
                </a:solidFill>
              </a:rPr>
              <a:t>(background – least visual weight)</a:t>
            </a:r>
          </a:p>
          <a:p>
            <a:pPr marL="0" lvl="1" indent="-533400"/>
            <a:endParaRPr lang="en-US" altLang="en-US" sz="2000" dirty="0" smtClean="0">
              <a:solidFill>
                <a:srgbClr val="F4F3DA"/>
              </a:solidFill>
            </a:endParaRPr>
          </a:p>
        </p:txBody>
      </p:sp>
      <p:sp>
        <p:nvSpPr>
          <p:cNvPr id="15" name="Rectangle 14"/>
          <p:cNvSpPr/>
          <p:nvPr/>
        </p:nvSpPr>
        <p:spPr>
          <a:xfrm>
            <a:off x="686918" y="2665700"/>
            <a:ext cx="3048000" cy="646331"/>
          </a:xfrm>
          <a:prstGeom prst="rect">
            <a:avLst/>
          </a:prstGeom>
        </p:spPr>
        <p:txBody>
          <a:bodyPr wrap="square">
            <a:spAutoFit/>
          </a:bodyPr>
          <a:lstStyle/>
          <a:p>
            <a:pPr marL="0" lvl="1" indent="-533400"/>
            <a:r>
              <a:rPr lang="en-US" altLang="en-US" sz="3600" dirty="0" smtClean="0">
                <a:solidFill>
                  <a:srgbClr val="53B7E8"/>
                </a:solidFill>
              </a:rPr>
              <a:t>hierarchy</a:t>
            </a:r>
            <a:endParaRPr lang="en-US" altLang="en-US" sz="3600" dirty="0">
              <a:solidFill>
                <a:srgbClr val="53B7E8"/>
              </a:solidFill>
            </a:endParaRPr>
          </a:p>
        </p:txBody>
      </p:sp>
      <p:pic>
        <p:nvPicPr>
          <p:cNvPr id="16" name="Picture 8" descr="21-www.brooklynfare.com_.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980791" y="1197685"/>
            <a:ext cx="6212541" cy="49703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7980300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4"/>
          <p:cNvSpPr>
            <a:spLocks noChangeArrowheads="1"/>
          </p:cNvSpPr>
          <p:nvPr/>
        </p:nvSpPr>
        <p:spPr bwMode="auto">
          <a:xfrm>
            <a:off x="5109882" y="253130"/>
            <a:ext cx="6590632"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ts val="700"/>
              </a:spcBef>
              <a:buClr>
                <a:schemeClr val="tx2"/>
              </a:buClr>
              <a:buSzPct val="95000"/>
              <a:buFont typeface="Wingdings" panose="05000000000000000000" pitchFamily="2" charset="2"/>
              <a:buChar char=""/>
              <a:defRPr sz="3000">
                <a:solidFill>
                  <a:schemeClr val="tx1"/>
                </a:solidFill>
                <a:latin typeface="Corbel" panose="020B0503020204020204" pitchFamily="34" charset="0"/>
              </a:defRPr>
            </a:lvl1pPr>
            <a:lvl2pPr indent="-285750">
              <a:spcBef>
                <a:spcPct val="20000"/>
              </a:spcBef>
              <a:buClr>
                <a:schemeClr val="accent2"/>
              </a:buClr>
              <a:buSzPct val="90000"/>
              <a:buFont typeface="Wingdings" panose="05000000000000000000" pitchFamily="2" charset="2"/>
              <a:buChar char=""/>
              <a:defRPr sz="2600">
                <a:solidFill>
                  <a:schemeClr val="tx1"/>
                </a:solidFill>
                <a:latin typeface="Corbel" panose="020B0503020204020204" pitchFamily="34" charset="0"/>
              </a:defRPr>
            </a:lvl2pPr>
            <a:lvl3pPr indent="-228600">
              <a:spcBef>
                <a:spcPct val="20000"/>
              </a:spcBef>
              <a:buClr>
                <a:schemeClr val="accent2"/>
              </a:buClr>
              <a:buFont typeface="Wingdings 2" panose="05020102010507070707" pitchFamily="18" charset="2"/>
              <a:buChar char=""/>
              <a:defRPr sz="2400">
                <a:solidFill>
                  <a:schemeClr val="tx1"/>
                </a:solidFill>
                <a:latin typeface="Corbel" panose="020B0503020204020204" pitchFamily="34" charset="0"/>
              </a:defRPr>
            </a:lvl3pPr>
            <a:lvl4pPr indent="-228600">
              <a:spcBef>
                <a:spcPct val="20000"/>
              </a:spcBef>
              <a:buClr>
                <a:srgbClr val="FEB80A"/>
              </a:buClr>
              <a:buFont typeface="Wingdings 3" panose="05040102010807070707" pitchFamily="18" charset="2"/>
              <a:buChar char=""/>
              <a:defRPr sz="2200">
                <a:solidFill>
                  <a:schemeClr val="tx1"/>
                </a:solidFill>
                <a:latin typeface="Corbel" panose="020B0503020204020204" pitchFamily="34" charset="0"/>
              </a:defRPr>
            </a:lvl4pPr>
            <a:lvl5pPr indent="-209550">
              <a:spcBef>
                <a:spcPct val="20000"/>
              </a:spcBef>
              <a:buClr>
                <a:srgbClr val="FEB80A"/>
              </a:buClr>
              <a:buFont typeface="Wingdings 2" panose="05020102010507070707" pitchFamily="18" charset="2"/>
              <a:buChar char=""/>
              <a:defRPr sz="2000">
                <a:solidFill>
                  <a:schemeClr val="tx1"/>
                </a:solidFill>
                <a:latin typeface="Corbel" panose="020B0503020204020204" pitchFamily="34" charset="0"/>
              </a:defRPr>
            </a:lvl5pPr>
            <a:lvl6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6pPr>
            <a:lvl7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7pPr>
            <a:lvl8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8pPr>
            <a:lvl9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9pPr>
          </a:lstStyle>
          <a:p>
            <a:pPr algn="r">
              <a:spcBef>
                <a:spcPct val="0"/>
              </a:spcBef>
              <a:buClrTx/>
              <a:buSzTx/>
              <a:buFontTx/>
              <a:buNone/>
            </a:pPr>
            <a:r>
              <a:rPr lang="en-US" altLang="en-US" sz="4000" b="1" dirty="0" smtClean="0">
                <a:solidFill>
                  <a:srgbClr val="F4F3DA"/>
                </a:solidFill>
                <a:latin typeface="Arial" panose="020B0604020202020204" pitchFamily="34" charset="0"/>
              </a:rPr>
              <a:t>emphasis | hierarchy</a:t>
            </a:r>
            <a:endParaRPr lang="en-US" altLang="en-US" sz="4000" b="1" dirty="0">
              <a:solidFill>
                <a:srgbClr val="F4F3DA"/>
              </a:solidFill>
              <a:latin typeface="Arial" panose="020B0604020202020204" pitchFamily="34" charset="0"/>
            </a:endParaRPr>
          </a:p>
        </p:txBody>
      </p:sp>
      <p:pic>
        <p:nvPicPr>
          <p:cNvPr id="16" name="Picture 8" descr="21-www.brooklynfare.com_.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980791" y="1197685"/>
            <a:ext cx="6212541" cy="49703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p:nvSpPr>
        <p:spPr>
          <a:xfrm>
            <a:off x="568583" y="4783083"/>
            <a:ext cx="4035690" cy="1384995"/>
          </a:xfrm>
          <a:prstGeom prst="rect">
            <a:avLst/>
          </a:prstGeom>
        </p:spPr>
        <p:txBody>
          <a:bodyPr wrap="square">
            <a:spAutoFit/>
          </a:bodyPr>
          <a:lstStyle/>
          <a:p>
            <a:pPr marL="0" lvl="1" indent="-533400"/>
            <a:r>
              <a:rPr lang="en-US" altLang="en-US" sz="2800" dirty="0" smtClean="0">
                <a:solidFill>
                  <a:srgbClr val="EE8A69"/>
                </a:solidFill>
              </a:rPr>
              <a:t>Contrast</a:t>
            </a:r>
            <a:br>
              <a:rPr lang="en-US" altLang="en-US" sz="2800" dirty="0" smtClean="0">
                <a:solidFill>
                  <a:srgbClr val="EE8A69"/>
                </a:solidFill>
              </a:rPr>
            </a:br>
            <a:r>
              <a:rPr lang="en-US" altLang="en-US" sz="2800" dirty="0" smtClean="0">
                <a:solidFill>
                  <a:srgbClr val="EE8A69"/>
                </a:solidFill>
              </a:rPr>
              <a:t>Placement</a:t>
            </a:r>
          </a:p>
          <a:p>
            <a:pPr marL="0" lvl="1" indent="-533400"/>
            <a:r>
              <a:rPr lang="en-US" altLang="en-US" sz="2800" dirty="0" smtClean="0">
                <a:solidFill>
                  <a:srgbClr val="EE8A69"/>
                </a:solidFill>
              </a:rPr>
              <a:t>Proportion</a:t>
            </a:r>
            <a:endParaRPr lang="en-US" altLang="en-US" sz="2400" dirty="0" smtClean="0">
              <a:solidFill>
                <a:srgbClr val="F4F3DA"/>
              </a:solidFill>
            </a:endParaRPr>
          </a:p>
        </p:txBody>
      </p:sp>
      <p:sp>
        <p:nvSpPr>
          <p:cNvPr id="7" name="Rectangle 6"/>
          <p:cNvSpPr/>
          <p:nvPr/>
        </p:nvSpPr>
        <p:spPr>
          <a:xfrm>
            <a:off x="568582" y="3151867"/>
            <a:ext cx="4154024" cy="1631216"/>
          </a:xfrm>
          <a:prstGeom prst="rect">
            <a:avLst/>
          </a:prstGeom>
        </p:spPr>
        <p:txBody>
          <a:bodyPr wrap="square">
            <a:spAutoFit/>
          </a:bodyPr>
          <a:lstStyle/>
          <a:p>
            <a:pPr marL="0" lvl="1" indent="-533400">
              <a:lnSpc>
                <a:spcPts val="3000"/>
              </a:lnSpc>
            </a:pPr>
            <a:r>
              <a:rPr lang="en-US" altLang="en-US" sz="2400" dirty="0" smtClean="0">
                <a:solidFill>
                  <a:srgbClr val="53B7E8"/>
                </a:solidFill>
              </a:rPr>
              <a:t/>
            </a:r>
            <a:br>
              <a:rPr lang="en-US" altLang="en-US" sz="2400" dirty="0" smtClean="0">
                <a:solidFill>
                  <a:srgbClr val="53B7E8"/>
                </a:solidFill>
              </a:rPr>
            </a:br>
            <a:r>
              <a:rPr lang="en-US" altLang="en-US" sz="2800" dirty="0" smtClean="0">
                <a:solidFill>
                  <a:srgbClr val="53B7E8"/>
                </a:solidFill>
              </a:rPr>
              <a:t>dominance</a:t>
            </a:r>
            <a:r>
              <a:rPr lang="en-US" altLang="en-US" sz="2400" dirty="0" smtClean="0">
                <a:solidFill>
                  <a:srgbClr val="F4F3DA"/>
                </a:solidFill>
              </a:rPr>
              <a:t> or </a:t>
            </a:r>
            <a:r>
              <a:rPr lang="en-US" altLang="en-US" sz="2800" dirty="0" smtClean="0">
                <a:solidFill>
                  <a:srgbClr val="53B7E8"/>
                </a:solidFill>
              </a:rPr>
              <a:t>emphasis</a:t>
            </a:r>
            <a:r>
              <a:rPr lang="en-US" altLang="en-US" sz="2400" dirty="0" smtClean="0">
                <a:solidFill>
                  <a:srgbClr val="F4F3DA"/>
                </a:solidFill>
              </a:rPr>
              <a:t> in a design can be created by the use of:</a:t>
            </a:r>
          </a:p>
        </p:txBody>
      </p:sp>
    </p:spTree>
    <p:extLst>
      <p:ext uri="{BB962C8B-B14F-4D97-AF65-F5344CB8AC3E}">
        <p14:creationId xmlns:p14="http://schemas.microsoft.com/office/powerpoint/2010/main" val="243273784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06411" y="993875"/>
            <a:ext cx="3992879" cy="5163205"/>
          </a:xfrm>
          <a:prstGeom prst="rect">
            <a:avLst/>
          </a:prstGeom>
        </p:spPr>
      </p:pic>
      <p:sp>
        <p:nvSpPr>
          <p:cNvPr id="7" name="Rectangle 6"/>
          <p:cNvSpPr/>
          <p:nvPr/>
        </p:nvSpPr>
        <p:spPr>
          <a:xfrm>
            <a:off x="7519597" y="6157080"/>
            <a:ext cx="3065263" cy="369332"/>
          </a:xfrm>
          <a:prstGeom prst="rect">
            <a:avLst/>
          </a:prstGeom>
        </p:spPr>
        <p:txBody>
          <a:bodyPr wrap="none">
            <a:spAutoFit/>
          </a:bodyPr>
          <a:lstStyle/>
          <a:p>
            <a:r>
              <a:rPr lang="en-US" dirty="0">
                <a:solidFill>
                  <a:srgbClr val="F4F3DA"/>
                </a:solidFill>
              </a:rPr>
              <a:t>http://www.stocklayouts.com/</a:t>
            </a:r>
          </a:p>
        </p:txBody>
      </p:sp>
      <p:sp>
        <p:nvSpPr>
          <p:cNvPr id="12" name="Rectangle 4"/>
          <p:cNvSpPr>
            <a:spLocks noChangeArrowheads="1"/>
          </p:cNvSpPr>
          <p:nvPr/>
        </p:nvSpPr>
        <p:spPr bwMode="auto">
          <a:xfrm>
            <a:off x="5109882" y="253130"/>
            <a:ext cx="6590632"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ts val="700"/>
              </a:spcBef>
              <a:buClr>
                <a:schemeClr val="tx2"/>
              </a:buClr>
              <a:buSzPct val="95000"/>
              <a:buFont typeface="Wingdings" panose="05000000000000000000" pitchFamily="2" charset="2"/>
              <a:buChar char=""/>
              <a:defRPr sz="3000">
                <a:solidFill>
                  <a:schemeClr val="tx1"/>
                </a:solidFill>
                <a:latin typeface="Corbel" panose="020B0503020204020204" pitchFamily="34" charset="0"/>
              </a:defRPr>
            </a:lvl1pPr>
            <a:lvl2pPr indent="-285750">
              <a:spcBef>
                <a:spcPct val="20000"/>
              </a:spcBef>
              <a:buClr>
                <a:schemeClr val="accent2"/>
              </a:buClr>
              <a:buSzPct val="90000"/>
              <a:buFont typeface="Wingdings" panose="05000000000000000000" pitchFamily="2" charset="2"/>
              <a:buChar char=""/>
              <a:defRPr sz="2600">
                <a:solidFill>
                  <a:schemeClr val="tx1"/>
                </a:solidFill>
                <a:latin typeface="Corbel" panose="020B0503020204020204" pitchFamily="34" charset="0"/>
              </a:defRPr>
            </a:lvl2pPr>
            <a:lvl3pPr indent="-228600">
              <a:spcBef>
                <a:spcPct val="20000"/>
              </a:spcBef>
              <a:buClr>
                <a:schemeClr val="accent2"/>
              </a:buClr>
              <a:buFont typeface="Wingdings 2" panose="05020102010507070707" pitchFamily="18" charset="2"/>
              <a:buChar char=""/>
              <a:defRPr sz="2400">
                <a:solidFill>
                  <a:schemeClr val="tx1"/>
                </a:solidFill>
                <a:latin typeface="Corbel" panose="020B0503020204020204" pitchFamily="34" charset="0"/>
              </a:defRPr>
            </a:lvl3pPr>
            <a:lvl4pPr indent="-228600">
              <a:spcBef>
                <a:spcPct val="20000"/>
              </a:spcBef>
              <a:buClr>
                <a:srgbClr val="FEB80A"/>
              </a:buClr>
              <a:buFont typeface="Wingdings 3" panose="05040102010807070707" pitchFamily="18" charset="2"/>
              <a:buChar char=""/>
              <a:defRPr sz="2200">
                <a:solidFill>
                  <a:schemeClr val="tx1"/>
                </a:solidFill>
                <a:latin typeface="Corbel" panose="020B0503020204020204" pitchFamily="34" charset="0"/>
              </a:defRPr>
            </a:lvl4pPr>
            <a:lvl5pPr indent="-209550">
              <a:spcBef>
                <a:spcPct val="20000"/>
              </a:spcBef>
              <a:buClr>
                <a:srgbClr val="FEB80A"/>
              </a:buClr>
              <a:buFont typeface="Wingdings 2" panose="05020102010507070707" pitchFamily="18" charset="2"/>
              <a:buChar char=""/>
              <a:defRPr sz="2000">
                <a:solidFill>
                  <a:schemeClr val="tx1"/>
                </a:solidFill>
                <a:latin typeface="Corbel" panose="020B0503020204020204" pitchFamily="34" charset="0"/>
              </a:defRPr>
            </a:lvl5pPr>
            <a:lvl6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6pPr>
            <a:lvl7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7pPr>
            <a:lvl8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8pPr>
            <a:lvl9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9pPr>
          </a:lstStyle>
          <a:p>
            <a:pPr algn="r">
              <a:spcBef>
                <a:spcPct val="0"/>
              </a:spcBef>
              <a:buClrTx/>
              <a:buSzTx/>
              <a:buFontTx/>
              <a:buNone/>
            </a:pPr>
            <a:r>
              <a:rPr lang="en-US" altLang="en-US" sz="4000" b="1" dirty="0" smtClean="0">
                <a:solidFill>
                  <a:srgbClr val="F4F3DA"/>
                </a:solidFill>
                <a:latin typeface="Arial" panose="020B0604020202020204" pitchFamily="34" charset="0"/>
              </a:rPr>
              <a:t>emphasis | hierarchy</a:t>
            </a:r>
            <a:endParaRPr lang="en-US" altLang="en-US" sz="4000" b="1" dirty="0">
              <a:solidFill>
                <a:srgbClr val="F4F3DA"/>
              </a:solidFill>
              <a:latin typeface="Arial" panose="020B0604020202020204" pitchFamily="34" charset="0"/>
            </a:endParaRPr>
          </a:p>
        </p:txBody>
      </p:sp>
      <p:pic>
        <p:nvPicPr>
          <p:cNvPr id="8" name="Picture 4" descr="twitter.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268617" y="2066316"/>
            <a:ext cx="5016483" cy="4090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0180843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computercorps.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770990" y="966395"/>
            <a:ext cx="7848600" cy="557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4"/>
          <p:cNvSpPr>
            <a:spLocks noChangeArrowheads="1"/>
          </p:cNvSpPr>
          <p:nvPr/>
        </p:nvSpPr>
        <p:spPr bwMode="auto">
          <a:xfrm>
            <a:off x="4647305" y="258509"/>
            <a:ext cx="6665934"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ts val="700"/>
              </a:spcBef>
              <a:buClr>
                <a:schemeClr val="tx2"/>
              </a:buClr>
              <a:buSzPct val="95000"/>
              <a:buFont typeface="Wingdings" panose="05000000000000000000" pitchFamily="2" charset="2"/>
              <a:buChar char=""/>
              <a:defRPr sz="3000">
                <a:solidFill>
                  <a:schemeClr val="tx1"/>
                </a:solidFill>
                <a:latin typeface="Corbel" panose="020B0503020204020204" pitchFamily="34" charset="0"/>
              </a:defRPr>
            </a:lvl1pPr>
            <a:lvl2pPr indent="-285750">
              <a:spcBef>
                <a:spcPct val="20000"/>
              </a:spcBef>
              <a:buClr>
                <a:schemeClr val="accent2"/>
              </a:buClr>
              <a:buSzPct val="90000"/>
              <a:buFont typeface="Wingdings" panose="05000000000000000000" pitchFamily="2" charset="2"/>
              <a:buChar char=""/>
              <a:defRPr sz="2600">
                <a:solidFill>
                  <a:schemeClr val="tx1"/>
                </a:solidFill>
                <a:latin typeface="Corbel" panose="020B0503020204020204" pitchFamily="34" charset="0"/>
              </a:defRPr>
            </a:lvl2pPr>
            <a:lvl3pPr indent="-228600">
              <a:spcBef>
                <a:spcPct val="20000"/>
              </a:spcBef>
              <a:buClr>
                <a:schemeClr val="accent2"/>
              </a:buClr>
              <a:buFont typeface="Wingdings 2" panose="05020102010507070707" pitchFamily="18" charset="2"/>
              <a:buChar char=""/>
              <a:defRPr sz="2400">
                <a:solidFill>
                  <a:schemeClr val="tx1"/>
                </a:solidFill>
                <a:latin typeface="Corbel" panose="020B0503020204020204" pitchFamily="34" charset="0"/>
              </a:defRPr>
            </a:lvl3pPr>
            <a:lvl4pPr indent="-228600">
              <a:spcBef>
                <a:spcPct val="20000"/>
              </a:spcBef>
              <a:buClr>
                <a:srgbClr val="FEB80A"/>
              </a:buClr>
              <a:buFont typeface="Wingdings 3" panose="05040102010807070707" pitchFamily="18" charset="2"/>
              <a:buChar char=""/>
              <a:defRPr sz="2200">
                <a:solidFill>
                  <a:schemeClr val="tx1"/>
                </a:solidFill>
                <a:latin typeface="Corbel" panose="020B0503020204020204" pitchFamily="34" charset="0"/>
              </a:defRPr>
            </a:lvl4pPr>
            <a:lvl5pPr indent="-209550">
              <a:spcBef>
                <a:spcPct val="20000"/>
              </a:spcBef>
              <a:buClr>
                <a:srgbClr val="FEB80A"/>
              </a:buClr>
              <a:buFont typeface="Wingdings 2" panose="05020102010507070707" pitchFamily="18" charset="2"/>
              <a:buChar char=""/>
              <a:defRPr sz="2000">
                <a:solidFill>
                  <a:schemeClr val="tx1"/>
                </a:solidFill>
                <a:latin typeface="Corbel" panose="020B0503020204020204" pitchFamily="34" charset="0"/>
              </a:defRPr>
            </a:lvl5pPr>
            <a:lvl6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6pPr>
            <a:lvl7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7pPr>
            <a:lvl8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8pPr>
            <a:lvl9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9pPr>
          </a:lstStyle>
          <a:p>
            <a:pPr algn="r">
              <a:spcBef>
                <a:spcPct val="0"/>
              </a:spcBef>
              <a:buClrTx/>
              <a:buSzTx/>
              <a:buFontTx/>
              <a:buNone/>
            </a:pPr>
            <a:r>
              <a:rPr lang="en-US" altLang="en-US" sz="4000" b="1" dirty="0" smtClean="0">
                <a:solidFill>
                  <a:srgbClr val="F4F3DA"/>
                </a:solidFill>
                <a:latin typeface="Arial" panose="020B0604020202020204" pitchFamily="34" charset="0"/>
              </a:rPr>
              <a:t>Dominance &amp; Hierarchy</a:t>
            </a:r>
            <a:endParaRPr lang="en-US" altLang="en-US" sz="4000" b="1" dirty="0">
              <a:solidFill>
                <a:srgbClr val="F4F3DA"/>
              </a:solidFill>
              <a:latin typeface="Arial" panose="020B0604020202020204" pitchFamily="34" charset="0"/>
            </a:endParaRPr>
          </a:p>
        </p:txBody>
      </p:sp>
    </p:spTree>
    <p:extLst>
      <p:ext uri="{BB962C8B-B14F-4D97-AF65-F5344CB8AC3E}">
        <p14:creationId xmlns:p14="http://schemas.microsoft.com/office/powerpoint/2010/main" val="310397857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646253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1580634"/>
            <a:ext cx="12192000" cy="1015663"/>
          </a:xfrm>
          <a:prstGeom prst="rect">
            <a:avLst/>
          </a:prstGeom>
        </p:spPr>
        <p:txBody>
          <a:bodyPr wrap="square">
            <a:spAutoFit/>
          </a:bodyPr>
          <a:lstStyle/>
          <a:p>
            <a:pPr algn="ctr"/>
            <a:r>
              <a:rPr lang="en-US" altLang="en-US" sz="6000" b="1" dirty="0" smtClean="0">
                <a:solidFill>
                  <a:srgbClr val="F4F3DA"/>
                </a:solidFill>
                <a:latin typeface="Arial Narrow" panose="020B0606020202030204" pitchFamily="34" charset="0"/>
              </a:rPr>
              <a:t>Graphic &amp; Web Design Principles</a:t>
            </a:r>
            <a:endParaRPr lang="en-US" sz="6000" dirty="0">
              <a:solidFill>
                <a:srgbClr val="F4F3DA"/>
              </a:solidFill>
            </a:endParaRPr>
          </a:p>
        </p:txBody>
      </p:sp>
      <p:sp>
        <p:nvSpPr>
          <p:cNvPr id="9" name="Rectangle 3"/>
          <p:cNvSpPr txBox="1">
            <a:spLocks noChangeArrowheads="1"/>
          </p:cNvSpPr>
          <p:nvPr/>
        </p:nvSpPr>
        <p:spPr>
          <a:xfrm>
            <a:off x="636554" y="2765522"/>
            <a:ext cx="10658540" cy="3657600"/>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990600" lvl="1" indent="-533400" algn="l">
              <a:lnSpc>
                <a:spcPts val="1800"/>
              </a:lnSpc>
              <a:buFontTx/>
              <a:buNone/>
            </a:pPr>
            <a:r>
              <a:rPr lang="en-US" altLang="en-US" sz="3200" dirty="0" smtClean="0">
                <a:solidFill>
                  <a:srgbClr val="EE8A69"/>
                </a:solidFill>
                <a:latin typeface="+mj-lt"/>
              </a:rPr>
              <a:t>Introduction to the Principles &amp; Elements of Design</a:t>
            </a:r>
          </a:p>
          <a:p>
            <a:pPr marL="990600" lvl="1" indent="-533400" algn="l">
              <a:lnSpc>
                <a:spcPts val="1800"/>
              </a:lnSpc>
              <a:buFontTx/>
              <a:buNone/>
            </a:pPr>
            <a:r>
              <a:rPr lang="en-US" altLang="en-US" sz="2400" dirty="0" smtClean="0">
                <a:solidFill>
                  <a:srgbClr val="53B7E8"/>
                </a:solidFill>
                <a:latin typeface="+mj-lt"/>
              </a:rPr>
              <a:t>(Unity | Balance | Hierarchy | Color | Image | Type </a:t>
            </a:r>
            <a:r>
              <a:rPr lang="en-US" altLang="en-US" sz="2400" b="1" dirty="0" smtClean="0">
                <a:solidFill>
                  <a:srgbClr val="53B7E8"/>
                </a:solidFill>
                <a:latin typeface="+mj-lt"/>
              </a:rPr>
              <a:t>)</a:t>
            </a:r>
          </a:p>
          <a:p>
            <a:pPr marL="990600" lvl="1" indent="-533400" algn="l">
              <a:lnSpc>
                <a:spcPts val="1800"/>
              </a:lnSpc>
              <a:buFontTx/>
              <a:buNone/>
            </a:pPr>
            <a:endParaRPr lang="en-US" altLang="en-US" sz="2400" b="1" dirty="0" smtClean="0">
              <a:solidFill>
                <a:schemeClr val="tx2"/>
              </a:solidFill>
              <a:latin typeface="+mj-lt"/>
            </a:endParaRPr>
          </a:p>
          <a:p>
            <a:pPr marL="990600" lvl="1" indent="-533400" algn="l">
              <a:lnSpc>
                <a:spcPts val="1800"/>
              </a:lnSpc>
              <a:buFontTx/>
              <a:buNone/>
            </a:pPr>
            <a:r>
              <a:rPr lang="en-US" altLang="en-US" sz="3200" dirty="0" smtClean="0">
                <a:solidFill>
                  <a:srgbClr val="EE8A69"/>
                </a:solidFill>
                <a:latin typeface="+mj-lt"/>
              </a:rPr>
              <a:t>Branding &amp; Identity</a:t>
            </a:r>
          </a:p>
          <a:p>
            <a:pPr marL="990600" lvl="1" indent="-533400" algn="l">
              <a:lnSpc>
                <a:spcPts val="1800"/>
              </a:lnSpc>
              <a:buFontTx/>
              <a:buNone/>
            </a:pPr>
            <a:r>
              <a:rPr lang="en-US" altLang="en-US" sz="2400" dirty="0" smtClean="0">
                <a:solidFill>
                  <a:srgbClr val="53B7E8"/>
                </a:solidFill>
                <a:latin typeface="+mj-lt"/>
              </a:rPr>
              <a:t>(Templates | Style Guides)</a:t>
            </a:r>
          </a:p>
          <a:p>
            <a:pPr marL="990600" lvl="1" indent="-533400" algn="l">
              <a:lnSpc>
                <a:spcPts val="1800"/>
              </a:lnSpc>
              <a:buFontTx/>
              <a:buNone/>
            </a:pPr>
            <a:endParaRPr lang="en-US" altLang="en-US" sz="2400" dirty="0" smtClean="0">
              <a:solidFill>
                <a:schemeClr val="tx2"/>
              </a:solidFill>
              <a:latin typeface="+mj-lt"/>
            </a:endParaRPr>
          </a:p>
          <a:p>
            <a:pPr marL="990600" lvl="1" indent="-533400" algn="l">
              <a:lnSpc>
                <a:spcPts val="1800"/>
              </a:lnSpc>
              <a:buFontTx/>
              <a:buNone/>
            </a:pPr>
            <a:r>
              <a:rPr lang="en-US" altLang="en-US" sz="3200" dirty="0" smtClean="0">
                <a:solidFill>
                  <a:srgbClr val="EE8A69"/>
                </a:solidFill>
                <a:latin typeface="+mj-lt"/>
              </a:rPr>
              <a:t>Web Design – Tools &amp; Resources</a:t>
            </a:r>
          </a:p>
          <a:p>
            <a:pPr marL="990600" lvl="1" indent="-533400" algn="l">
              <a:lnSpc>
                <a:spcPts val="1800"/>
              </a:lnSpc>
              <a:buFontTx/>
              <a:buNone/>
            </a:pPr>
            <a:r>
              <a:rPr lang="en-US" altLang="en-US" sz="2400" dirty="0" smtClean="0">
                <a:solidFill>
                  <a:srgbClr val="53B7E8"/>
                </a:solidFill>
                <a:latin typeface="+mj-lt"/>
              </a:rPr>
              <a:t>(Web Development/Design)</a:t>
            </a:r>
          </a:p>
          <a:p>
            <a:pPr marL="990600" lvl="1" indent="-533400" algn="l">
              <a:lnSpc>
                <a:spcPts val="1800"/>
              </a:lnSpc>
              <a:buFontTx/>
              <a:buNone/>
            </a:pPr>
            <a:endParaRPr lang="en-US" altLang="en-US" sz="1400" b="1" dirty="0" smtClean="0"/>
          </a:p>
          <a:p>
            <a:pPr marL="990600" lvl="1" indent="-533400" algn="l">
              <a:lnSpc>
                <a:spcPts val="1800"/>
              </a:lnSpc>
              <a:buFontTx/>
              <a:buNone/>
            </a:pPr>
            <a:endParaRPr lang="en-US" altLang="en-US" sz="1800" b="1" dirty="0" smtClean="0">
              <a:solidFill>
                <a:schemeClr val="tx2"/>
              </a:solidFill>
            </a:endParaRPr>
          </a:p>
          <a:p>
            <a:pPr marL="990600" lvl="1" indent="-533400" algn="l">
              <a:lnSpc>
                <a:spcPts val="1800"/>
              </a:lnSpc>
              <a:buFontTx/>
              <a:buNone/>
            </a:pPr>
            <a:endParaRPr lang="en-US" altLang="en-US" sz="1400" b="1" dirty="0" smtClean="0"/>
          </a:p>
        </p:txBody>
      </p:sp>
      <p:pic>
        <p:nvPicPr>
          <p:cNvPr id="6" name="Picture 10" descr="home-movie-day.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515568" y="3381623"/>
            <a:ext cx="1647825" cy="2535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455565">
            <a:off x="10313955" y="4724719"/>
            <a:ext cx="1316038" cy="1338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455565">
            <a:off x="9761505" y="5315269"/>
            <a:ext cx="1027113" cy="1044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4085318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4"/>
          <p:cNvSpPr>
            <a:spLocks noChangeArrowheads="1"/>
          </p:cNvSpPr>
          <p:nvPr/>
        </p:nvSpPr>
        <p:spPr bwMode="auto">
          <a:xfrm>
            <a:off x="5302282" y="1177811"/>
            <a:ext cx="5755341" cy="12464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ts val="700"/>
              </a:spcBef>
              <a:buClr>
                <a:schemeClr val="tx2"/>
              </a:buClr>
              <a:buSzPct val="95000"/>
              <a:buFont typeface="Wingdings" panose="05000000000000000000" pitchFamily="2" charset="2"/>
              <a:buChar char=""/>
              <a:defRPr sz="3000">
                <a:solidFill>
                  <a:schemeClr val="tx1"/>
                </a:solidFill>
                <a:latin typeface="Corbel" panose="020B0503020204020204" pitchFamily="34" charset="0"/>
              </a:defRPr>
            </a:lvl1pPr>
            <a:lvl2pPr indent="-285750">
              <a:spcBef>
                <a:spcPct val="20000"/>
              </a:spcBef>
              <a:buClr>
                <a:schemeClr val="accent2"/>
              </a:buClr>
              <a:buSzPct val="90000"/>
              <a:buFont typeface="Wingdings" panose="05000000000000000000" pitchFamily="2" charset="2"/>
              <a:buChar char=""/>
              <a:defRPr sz="2600">
                <a:solidFill>
                  <a:schemeClr val="tx1"/>
                </a:solidFill>
                <a:latin typeface="Corbel" panose="020B0503020204020204" pitchFamily="34" charset="0"/>
              </a:defRPr>
            </a:lvl2pPr>
            <a:lvl3pPr indent="-228600">
              <a:spcBef>
                <a:spcPct val="20000"/>
              </a:spcBef>
              <a:buClr>
                <a:schemeClr val="accent2"/>
              </a:buClr>
              <a:buFont typeface="Wingdings 2" panose="05020102010507070707" pitchFamily="18" charset="2"/>
              <a:buChar char=""/>
              <a:defRPr sz="2400">
                <a:solidFill>
                  <a:schemeClr val="tx1"/>
                </a:solidFill>
                <a:latin typeface="Corbel" panose="020B0503020204020204" pitchFamily="34" charset="0"/>
              </a:defRPr>
            </a:lvl3pPr>
            <a:lvl4pPr indent="-228600">
              <a:spcBef>
                <a:spcPct val="20000"/>
              </a:spcBef>
              <a:buClr>
                <a:srgbClr val="FEB80A"/>
              </a:buClr>
              <a:buFont typeface="Wingdings 3" panose="05040102010807070707" pitchFamily="18" charset="2"/>
              <a:buChar char=""/>
              <a:defRPr sz="2200">
                <a:solidFill>
                  <a:schemeClr val="tx1"/>
                </a:solidFill>
                <a:latin typeface="Corbel" panose="020B0503020204020204" pitchFamily="34" charset="0"/>
              </a:defRPr>
            </a:lvl4pPr>
            <a:lvl5pPr indent="-209550">
              <a:spcBef>
                <a:spcPct val="20000"/>
              </a:spcBef>
              <a:buClr>
                <a:srgbClr val="FEB80A"/>
              </a:buClr>
              <a:buFont typeface="Wingdings 2" panose="05020102010507070707" pitchFamily="18" charset="2"/>
              <a:buChar char=""/>
              <a:defRPr sz="2000">
                <a:solidFill>
                  <a:schemeClr val="tx1"/>
                </a:solidFill>
                <a:latin typeface="Corbel" panose="020B0503020204020204" pitchFamily="34" charset="0"/>
              </a:defRPr>
            </a:lvl5pPr>
            <a:lvl6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6pPr>
            <a:lvl7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7pPr>
            <a:lvl8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8pPr>
            <a:lvl9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9pPr>
          </a:lstStyle>
          <a:p>
            <a:pPr>
              <a:lnSpc>
                <a:spcPts val="4500"/>
              </a:lnSpc>
              <a:spcBef>
                <a:spcPct val="0"/>
              </a:spcBef>
              <a:buClrTx/>
              <a:buSzTx/>
              <a:buFontTx/>
              <a:buNone/>
            </a:pPr>
            <a:r>
              <a:rPr lang="en-US" altLang="en-US" sz="6600" b="1" dirty="0" smtClean="0">
                <a:solidFill>
                  <a:srgbClr val="F4F3DA"/>
                </a:solidFill>
                <a:latin typeface="Arial" panose="020B0604020202020204" pitchFamily="34" charset="0"/>
              </a:rPr>
              <a:t>Communicate</a:t>
            </a:r>
          </a:p>
          <a:p>
            <a:pPr>
              <a:lnSpc>
                <a:spcPts val="4500"/>
              </a:lnSpc>
              <a:spcBef>
                <a:spcPct val="0"/>
              </a:spcBef>
              <a:buClrTx/>
              <a:buSzTx/>
              <a:buFontTx/>
              <a:buNone/>
            </a:pPr>
            <a:r>
              <a:rPr lang="en-US" altLang="en-US" sz="4000" b="1" dirty="0" smtClean="0">
                <a:solidFill>
                  <a:srgbClr val="F4F3DA"/>
                </a:solidFill>
                <a:latin typeface="Arial" panose="020B0604020202020204" pitchFamily="34" charset="0"/>
              </a:rPr>
              <a:t>(don’t just decorate)</a:t>
            </a:r>
            <a:endParaRPr lang="en-US" altLang="en-US" sz="4000" b="1" dirty="0">
              <a:solidFill>
                <a:srgbClr val="F4F3DA"/>
              </a:solidFill>
              <a:latin typeface="Arial" panose="020B0604020202020204" pitchFamily="34" charset="0"/>
            </a:endParaRPr>
          </a:p>
        </p:txBody>
      </p:sp>
      <p:sp>
        <p:nvSpPr>
          <p:cNvPr id="8" name="Rectangle 7"/>
          <p:cNvSpPr>
            <a:spLocks noChangeArrowheads="1"/>
          </p:cNvSpPr>
          <p:nvPr/>
        </p:nvSpPr>
        <p:spPr bwMode="auto">
          <a:xfrm>
            <a:off x="5302282" y="2793988"/>
            <a:ext cx="6553912" cy="35548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ts val="700"/>
              </a:spcBef>
              <a:buClr>
                <a:schemeClr val="tx2"/>
              </a:buClr>
              <a:buSzPct val="95000"/>
              <a:buFont typeface="Wingdings" panose="05000000000000000000" pitchFamily="2" charset="2"/>
              <a:buChar char=""/>
              <a:defRPr sz="3000">
                <a:solidFill>
                  <a:schemeClr val="tx1"/>
                </a:solidFill>
                <a:latin typeface="Corbel" panose="020B0503020204020204" pitchFamily="34" charset="0"/>
              </a:defRPr>
            </a:lvl1pPr>
            <a:lvl2pPr indent="-285750">
              <a:spcBef>
                <a:spcPct val="20000"/>
              </a:spcBef>
              <a:buClr>
                <a:schemeClr val="accent2"/>
              </a:buClr>
              <a:buSzPct val="90000"/>
              <a:buFont typeface="Wingdings" panose="05000000000000000000" pitchFamily="2" charset="2"/>
              <a:buChar char=""/>
              <a:defRPr sz="2600">
                <a:solidFill>
                  <a:schemeClr val="tx1"/>
                </a:solidFill>
                <a:latin typeface="Corbel" panose="020B0503020204020204" pitchFamily="34" charset="0"/>
              </a:defRPr>
            </a:lvl2pPr>
            <a:lvl3pPr indent="-228600">
              <a:spcBef>
                <a:spcPct val="20000"/>
              </a:spcBef>
              <a:buClr>
                <a:schemeClr val="accent2"/>
              </a:buClr>
              <a:buFont typeface="Wingdings 2" panose="05020102010507070707" pitchFamily="18" charset="2"/>
              <a:buChar char=""/>
              <a:defRPr sz="2400">
                <a:solidFill>
                  <a:schemeClr val="tx1"/>
                </a:solidFill>
                <a:latin typeface="Corbel" panose="020B0503020204020204" pitchFamily="34" charset="0"/>
              </a:defRPr>
            </a:lvl3pPr>
            <a:lvl4pPr indent="-228600">
              <a:spcBef>
                <a:spcPct val="20000"/>
              </a:spcBef>
              <a:buClr>
                <a:srgbClr val="FEB80A"/>
              </a:buClr>
              <a:buFont typeface="Wingdings 3" panose="05040102010807070707" pitchFamily="18" charset="2"/>
              <a:buChar char=""/>
              <a:defRPr sz="2200">
                <a:solidFill>
                  <a:schemeClr val="tx1"/>
                </a:solidFill>
                <a:latin typeface="Corbel" panose="020B0503020204020204" pitchFamily="34" charset="0"/>
              </a:defRPr>
            </a:lvl4pPr>
            <a:lvl5pPr indent="-209550">
              <a:spcBef>
                <a:spcPct val="20000"/>
              </a:spcBef>
              <a:buClr>
                <a:srgbClr val="FEB80A"/>
              </a:buClr>
              <a:buFont typeface="Wingdings 2" panose="05020102010507070707" pitchFamily="18" charset="2"/>
              <a:buChar char=""/>
              <a:defRPr sz="2000">
                <a:solidFill>
                  <a:schemeClr val="tx1"/>
                </a:solidFill>
                <a:latin typeface="Corbel" panose="020B0503020204020204" pitchFamily="34" charset="0"/>
              </a:defRPr>
            </a:lvl5pPr>
            <a:lvl6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6pPr>
            <a:lvl7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7pPr>
            <a:lvl8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8pPr>
            <a:lvl9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9pPr>
          </a:lstStyle>
          <a:p>
            <a:pPr>
              <a:lnSpc>
                <a:spcPts val="3000"/>
              </a:lnSpc>
              <a:spcBef>
                <a:spcPct val="0"/>
              </a:spcBef>
              <a:buClrTx/>
              <a:buSzTx/>
              <a:buFontTx/>
              <a:buNone/>
            </a:pPr>
            <a:r>
              <a:rPr lang="en-US" altLang="en-US" sz="2800" dirty="0" smtClean="0">
                <a:solidFill>
                  <a:srgbClr val="53B7E8"/>
                </a:solidFill>
                <a:latin typeface="+mj-lt"/>
              </a:rPr>
              <a:t>Every design element should serve a purpose – add value to the message.</a:t>
            </a:r>
          </a:p>
          <a:p>
            <a:pPr>
              <a:lnSpc>
                <a:spcPts val="3000"/>
              </a:lnSpc>
              <a:spcBef>
                <a:spcPct val="0"/>
              </a:spcBef>
              <a:buClrTx/>
              <a:buSzTx/>
              <a:buFontTx/>
              <a:buNone/>
            </a:pPr>
            <a:r>
              <a:rPr lang="en-US" altLang="en-US" sz="2000" dirty="0" smtClean="0">
                <a:solidFill>
                  <a:srgbClr val="F4F3DA"/>
                </a:solidFill>
                <a:latin typeface="+mj-lt"/>
              </a:rPr>
              <a:t>• Evoke a feeling or mood</a:t>
            </a:r>
          </a:p>
          <a:p>
            <a:pPr>
              <a:lnSpc>
                <a:spcPts val="3000"/>
              </a:lnSpc>
              <a:spcBef>
                <a:spcPct val="0"/>
              </a:spcBef>
              <a:buClrTx/>
              <a:buSzTx/>
              <a:buFontTx/>
              <a:buNone/>
            </a:pPr>
            <a:r>
              <a:rPr lang="en-US" altLang="en-US" sz="2000" dirty="0" smtClean="0">
                <a:solidFill>
                  <a:srgbClr val="F4F3DA"/>
                </a:solidFill>
                <a:latin typeface="+mj-lt"/>
              </a:rPr>
              <a:t>• Convey a message or idea</a:t>
            </a:r>
          </a:p>
          <a:p>
            <a:pPr>
              <a:lnSpc>
                <a:spcPts val="3000"/>
              </a:lnSpc>
              <a:spcBef>
                <a:spcPct val="0"/>
              </a:spcBef>
              <a:buClrTx/>
              <a:buSzTx/>
              <a:buFontTx/>
              <a:buNone/>
            </a:pPr>
            <a:r>
              <a:rPr lang="en-US" altLang="en-US" sz="2000" dirty="0" smtClean="0">
                <a:solidFill>
                  <a:srgbClr val="F4F3DA"/>
                </a:solidFill>
                <a:latin typeface="+mj-lt"/>
              </a:rPr>
              <a:t>• Build a user’s personal engagement with the content</a:t>
            </a:r>
          </a:p>
          <a:p>
            <a:pPr>
              <a:lnSpc>
                <a:spcPts val="3000"/>
              </a:lnSpc>
              <a:spcBef>
                <a:spcPct val="0"/>
              </a:spcBef>
              <a:buClrTx/>
              <a:buSzTx/>
              <a:buFontTx/>
              <a:buNone/>
            </a:pPr>
            <a:r>
              <a:rPr lang="en-US" altLang="en-US" sz="2000" dirty="0" smtClean="0">
                <a:solidFill>
                  <a:srgbClr val="F4F3DA"/>
                </a:solidFill>
                <a:latin typeface="+mj-lt"/>
              </a:rPr>
              <a:t>• Control the pacing of material </a:t>
            </a:r>
            <a:br>
              <a:rPr lang="en-US" altLang="en-US" sz="2000" dirty="0" smtClean="0">
                <a:solidFill>
                  <a:srgbClr val="F4F3DA"/>
                </a:solidFill>
                <a:latin typeface="+mj-lt"/>
              </a:rPr>
            </a:br>
            <a:r>
              <a:rPr lang="en-US" altLang="en-US" sz="2000" dirty="0" smtClean="0">
                <a:solidFill>
                  <a:srgbClr val="F4F3DA"/>
                </a:solidFill>
                <a:latin typeface="+mj-lt"/>
              </a:rPr>
              <a:t>• Help organize the information and help create the   </a:t>
            </a:r>
          </a:p>
          <a:p>
            <a:pPr>
              <a:lnSpc>
                <a:spcPts val="3000"/>
              </a:lnSpc>
              <a:spcBef>
                <a:spcPct val="0"/>
              </a:spcBef>
              <a:buClrTx/>
              <a:buSzTx/>
              <a:buFontTx/>
              <a:buNone/>
            </a:pPr>
            <a:r>
              <a:rPr lang="en-US" altLang="en-US" sz="2000" dirty="0">
                <a:solidFill>
                  <a:srgbClr val="F4F3DA"/>
                </a:solidFill>
                <a:latin typeface="+mj-lt"/>
              </a:rPr>
              <a:t> </a:t>
            </a:r>
            <a:r>
              <a:rPr lang="en-US" altLang="en-US" sz="2000" dirty="0" smtClean="0">
                <a:solidFill>
                  <a:srgbClr val="F4F3DA"/>
                </a:solidFill>
                <a:latin typeface="+mj-lt"/>
              </a:rPr>
              <a:t>   informational hierarchy</a:t>
            </a:r>
          </a:p>
          <a:p>
            <a:pPr>
              <a:lnSpc>
                <a:spcPts val="3000"/>
              </a:lnSpc>
              <a:spcBef>
                <a:spcPct val="0"/>
              </a:spcBef>
              <a:buClrTx/>
              <a:buSzTx/>
              <a:buFontTx/>
              <a:buNone/>
            </a:pPr>
            <a:endParaRPr lang="en-US" altLang="en-US" sz="2400" b="1" dirty="0">
              <a:solidFill>
                <a:srgbClr val="F4F3DA"/>
              </a:solidFill>
              <a:latin typeface="+mj-lt"/>
            </a:endParaRPr>
          </a:p>
        </p:txBody>
      </p:sp>
      <p:pic>
        <p:nvPicPr>
          <p:cNvPr id="10" name="Picture 7" descr="flyer_url_redesign0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9446" y="2040015"/>
            <a:ext cx="2682557" cy="4308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6" descr="flyer_url_redesign0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346590" y="1177811"/>
            <a:ext cx="2826601" cy="4408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8"/>
          <p:cNvSpPr>
            <a:spLocks noChangeArrowheads="1"/>
          </p:cNvSpPr>
          <p:nvPr/>
        </p:nvSpPr>
        <p:spPr bwMode="auto">
          <a:xfrm>
            <a:off x="1073451" y="6348807"/>
            <a:ext cx="355002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i="1">
                <a:solidFill>
                  <a:schemeClr val="tx1"/>
                </a:solidFill>
                <a:latin typeface="Arial" panose="020B0604020202020204" pitchFamily="34" charset="0"/>
              </a:defRPr>
            </a:lvl1pPr>
            <a:lvl2pPr marL="742950" indent="-285750">
              <a:spcBef>
                <a:spcPct val="20000"/>
              </a:spcBef>
              <a:buChar char="•"/>
              <a:defRPr sz="2800" i="1">
                <a:solidFill>
                  <a:schemeClr val="tx1"/>
                </a:solidFill>
                <a:latin typeface="Arial" panose="020B0604020202020204" pitchFamily="34" charset="0"/>
              </a:defRPr>
            </a:lvl2pPr>
            <a:lvl3pPr marL="1143000" indent="-228600">
              <a:spcBef>
                <a:spcPct val="20000"/>
              </a:spcBef>
              <a:buChar char="•"/>
              <a:defRPr sz="2400" i="1">
                <a:solidFill>
                  <a:schemeClr val="tx1"/>
                </a:solidFill>
                <a:latin typeface="Arial" panose="020B0604020202020204" pitchFamily="34" charset="0"/>
              </a:defRPr>
            </a:lvl3pPr>
            <a:lvl4pPr marL="1600200" indent="-228600">
              <a:spcBef>
                <a:spcPct val="20000"/>
              </a:spcBef>
              <a:buChar char="•"/>
              <a:defRPr sz="2000" i="1">
                <a:solidFill>
                  <a:schemeClr val="tx1"/>
                </a:solidFill>
                <a:latin typeface="Arial" panose="020B0604020202020204" pitchFamily="34" charset="0"/>
              </a:defRPr>
            </a:lvl4pPr>
            <a:lvl5pPr marL="2057400" indent="-228600">
              <a:spcBef>
                <a:spcPct val="20000"/>
              </a:spcBef>
              <a:buChar char="•"/>
              <a:defRPr sz="2000" i="1">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i="1">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i="1">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i="1">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i="1">
                <a:solidFill>
                  <a:schemeClr val="tx1"/>
                </a:solidFill>
                <a:latin typeface="Arial" panose="020B0604020202020204" pitchFamily="34" charset="0"/>
              </a:defRPr>
            </a:lvl9pPr>
          </a:lstStyle>
          <a:p>
            <a:pPr>
              <a:spcBef>
                <a:spcPct val="0"/>
              </a:spcBef>
              <a:buFontTx/>
              <a:buNone/>
            </a:pPr>
            <a:r>
              <a:rPr lang="en-US" altLang="en-US" sz="900" i="0" dirty="0">
                <a:solidFill>
                  <a:srgbClr val="F4F3DA"/>
                </a:solidFill>
              </a:rPr>
              <a:t>Robin Williams. (2008). </a:t>
            </a:r>
            <a:r>
              <a:rPr lang="en-US" altLang="en-US" sz="900" b="1" i="0" dirty="0">
                <a:solidFill>
                  <a:srgbClr val="F4F3DA"/>
                </a:solidFill>
              </a:rPr>
              <a:t>The Non-Designer's Design &amp; Type Books</a:t>
            </a:r>
            <a:r>
              <a:rPr lang="en-US" altLang="en-US" sz="900" i="0" dirty="0">
                <a:solidFill>
                  <a:srgbClr val="F4F3DA"/>
                </a:solidFill>
              </a:rPr>
              <a:t>. Deluxe Edition. </a:t>
            </a:r>
            <a:r>
              <a:rPr lang="en-US" altLang="en-US" sz="900" i="0" dirty="0" err="1">
                <a:solidFill>
                  <a:srgbClr val="F4F3DA"/>
                </a:solidFill>
              </a:rPr>
              <a:t>Peachpit</a:t>
            </a:r>
            <a:r>
              <a:rPr lang="en-US" altLang="en-US" sz="900" i="0" dirty="0">
                <a:solidFill>
                  <a:srgbClr val="F4F3DA"/>
                </a:solidFill>
              </a:rPr>
              <a:t> Press.</a:t>
            </a:r>
          </a:p>
        </p:txBody>
      </p:sp>
    </p:spTree>
    <p:extLst>
      <p:ext uri="{BB962C8B-B14F-4D97-AF65-F5344CB8AC3E}">
        <p14:creationId xmlns:p14="http://schemas.microsoft.com/office/powerpoint/2010/main" val="139865890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a:spLocks noChangeArrowheads="1"/>
          </p:cNvSpPr>
          <p:nvPr/>
        </p:nvSpPr>
        <p:spPr bwMode="auto">
          <a:xfrm>
            <a:off x="5109882" y="253130"/>
            <a:ext cx="6590632"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ts val="700"/>
              </a:spcBef>
              <a:buClr>
                <a:schemeClr val="tx2"/>
              </a:buClr>
              <a:buSzPct val="95000"/>
              <a:buFont typeface="Wingdings" panose="05000000000000000000" pitchFamily="2" charset="2"/>
              <a:buChar char=""/>
              <a:defRPr sz="3000">
                <a:solidFill>
                  <a:schemeClr val="tx1"/>
                </a:solidFill>
                <a:latin typeface="Corbel" panose="020B0503020204020204" pitchFamily="34" charset="0"/>
              </a:defRPr>
            </a:lvl1pPr>
            <a:lvl2pPr indent="-285750">
              <a:spcBef>
                <a:spcPct val="20000"/>
              </a:spcBef>
              <a:buClr>
                <a:schemeClr val="accent2"/>
              </a:buClr>
              <a:buSzPct val="90000"/>
              <a:buFont typeface="Wingdings" panose="05000000000000000000" pitchFamily="2" charset="2"/>
              <a:buChar char=""/>
              <a:defRPr sz="2600">
                <a:solidFill>
                  <a:schemeClr val="tx1"/>
                </a:solidFill>
                <a:latin typeface="Corbel" panose="020B0503020204020204" pitchFamily="34" charset="0"/>
              </a:defRPr>
            </a:lvl2pPr>
            <a:lvl3pPr indent="-228600">
              <a:spcBef>
                <a:spcPct val="20000"/>
              </a:spcBef>
              <a:buClr>
                <a:schemeClr val="accent2"/>
              </a:buClr>
              <a:buFont typeface="Wingdings 2" panose="05020102010507070707" pitchFamily="18" charset="2"/>
              <a:buChar char=""/>
              <a:defRPr sz="2400">
                <a:solidFill>
                  <a:schemeClr val="tx1"/>
                </a:solidFill>
                <a:latin typeface="Corbel" panose="020B0503020204020204" pitchFamily="34" charset="0"/>
              </a:defRPr>
            </a:lvl3pPr>
            <a:lvl4pPr indent="-228600">
              <a:spcBef>
                <a:spcPct val="20000"/>
              </a:spcBef>
              <a:buClr>
                <a:srgbClr val="FEB80A"/>
              </a:buClr>
              <a:buFont typeface="Wingdings 3" panose="05040102010807070707" pitchFamily="18" charset="2"/>
              <a:buChar char=""/>
              <a:defRPr sz="2200">
                <a:solidFill>
                  <a:schemeClr val="tx1"/>
                </a:solidFill>
                <a:latin typeface="Corbel" panose="020B0503020204020204" pitchFamily="34" charset="0"/>
              </a:defRPr>
            </a:lvl4pPr>
            <a:lvl5pPr indent="-209550">
              <a:spcBef>
                <a:spcPct val="20000"/>
              </a:spcBef>
              <a:buClr>
                <a:srgbClr val="FEB80A"/>
              </a:buClr>
              <a:buFont typeface="Wingdings 2" panose="05020102010507070707" pitchFamily="18" charset="2"/>
              <a:buChar char=""/>
              <a:defRPr sz="2000">
                <a:solidFill>
                  <a:schemeClr val="tx1"/>
                </a:solidFill>
                <a:latin typeface="Corbel" panose="020B0503020204020204" pitchFamily="34" charset="0"/>
              </a:defRPr>
            </a:lvl5pPr>
            <a:lvl6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6pPr>
            <a:lvl7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7pPr>
            <a:lvl8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8pPr>
            <a:lvl9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9pPr>
          </a:lstStyle>
          <a:p>
            <a:pPr algn="r">
              <a:spcBef>
                <a:spcPct val="0"/>
              </a:spcBef>
              <a:buClrTx/>
              <a:buSzTx/>
              <a:buFontTx/>
              <a:buNone/>
            </a:pPr>
            <a:r>
              <a:rPr lang="en-US" altLang="en-US" sz="4000" b="1" dirty="0" smtClean="0">
                <a:solidFill>
                  <a:srgbClr val="F4F3DA"/>
                </a:solidFill>
                <a:latin typeface="Arial" panose="020B0604020202020204" pitchFamily="34" charset="0"/>
              </a:rPr>
              <a:t>Color</a:t>
            </a:r>
            <a:endParaRPr lang="en-US" altLang="en-US" sz="4000" b="1" dirty="0">
              <a:solidFill>
                <a:srgbClr val="F4F3DA"/>
              </a:solidFill>
              <a:latin typeface="Arial" panose="020B0604020202020204" pitchFamily="34" charset="0"/>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59567" y="1051805"/>
            <a:ext cx="6531378" cy="5264290"/>
          </a:xfrm>
          <a:prstGeom prst="rect">
            <a:avLst/>
          </a:prstGeom>
        </p:spPr>
      </p:pic>
      <p:sp>
        <p:nvSpPr>
          <p:cNvPr id="6" name="Rectangle 5"/>
          <p:cNvSpPr/>
          <p:nvPr/>
        </p:nvSpPr>
        <p:spPr>
          <a:xfrm>
            <a:off x="3259567" y="6316095"/>
            <a:ext cx="3296736" cy="276999"/>
          </a:xfrm>
          <a:prstGeom prst="rect">
            <a:avLst/>
          </a:prstGeom>
        </p:spPr>
        <p:txBody>
          <a:bodyPr wrap="none">
            <a:spAutoFit/>
          </a:bodyPr>
          <a:lstStyle/>
          <a:p>
            <a:r>
              <a:rPr lang="en-US" sz="1200" dirty="0">
                <a:solidFill>
                  <a:srgbClr val="F4F3DA"/>
                </a:solidFill>
              </a:rPr>
              <a:t>http://inkbotdesign.com/spot-cheap-logo-design/</a:t>
            </a:r>
          </a:p>
        </p:txBody>
      </p:sp>
    </p:spTree>
    <p:extLst>
      <p:ext uri="{BB962C8B-B14F-4D97-AF65-F5344CB8AC3E}">
        <p14:creationId xmlns:p14="http://schemas.microsoft.com/office/powerpoint/2010/main" val="224040014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a:spLocks noChangeArrowheads="1"/>
          </p:cNvSpPr>
          <p:nvPr/>
        </p:nvSpPr>
        <p:spPr bwMode="auto">
          <a:xfrm>
            <a:off x="5109882" y="253130"/>
            <a:ext cx="6590632"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ts val="700"/>
              </a:spcBef>
              <a:buClr>
                <a:schemeClr val="tx2"/>
              </a:buClr>
              <a:buSzPct val="95000"/>
              <a:buFont typeface="Wingdings" panose="05000000000000000000" pitchFamily="2" charset="2"/>
              <a:buChar char=""/>
              <a:defRPr sz="3000">
                <a:solidFill>
                  <a:schemeClr val="tx1"/>
                </a:solidFill>
                <a:latin typeface="Corbel" panose="020B0503020204020204" pitchFamily="34" charset="0"/>
              </a:defRPr>
            </a:lvl1pPr>
            <a:lvl2pPr indent="-285750">
              <a:spcBef>
                <a:spcPct val="20000"/>
              </a:spcBef>
              <a:buClr>
                <a:schemeClr val="accent2"/>
              </a:buClr>
              <a:buSzPct val="90000"/>
              <a:buFont typeface="Wingdings" panose="05000000000000000000" pitchFamily="2" charset="2"/>
              <a:buChar char=""/>
              <a:defRPr sz="2600">
                <a:solidFill>
                  <a:schemeClr val="tx1"/>
                </a:solidFill>
                <a:latin typeface="Corbel" panose="020B0503020204020204" pitchFamily="34" charset="0"/>
              </a:defRPr>
            </a:lvl2pPr>
            <a:lvl3pPr indent="-228600">
              <a:spcBef>
                <a:spcPct val="20000"/>
              </a:spcBef>
              <a:buClr>
                <a:schemeClr val="accent2"/>
              </a:buClr>
              <a:buFont typeface="Wingdings 2" panose="05020102010507070707" pitchFamily="18" charset="2"/>
              <a:buChar char=""/>
              <a:defRPr sz="2400">
                <a:solidFill>
                  <a:schemeClr val="tx1"/>
                </a:solidFill>
                <a:latin typeface="Corbel" panose="020B0503020204020204" pitchFamily="34" charset="0"/>
              </a:defRPr>
            </a:lvl3pPr>
            <a:lvl4pPr indent="-228600">
              <a:spcBef>
                <a:spcPct val="20000"/>
              </a:spcBef>
              <a:buClr>
                <a:srgbClr val="FEB80A"/>
              </a:buClr>
              <a:buFont typeface="Wingdings 3" panose="05040102010807070707" pitchFamily="18" charset="2"/>
              <a:buChar char=""/>
              <a:defRPr sz="2200">
                <a:solidFill>
                  <a:schemeClr val="tx1"/>
                </a:solidFill>
                <a:latin typeface="Corbel" panose="020B0503020204020204" pitchFamily="34" charset="0"/>
              </a:defRPr>
            </a:lvl4pPr>
            <a:lvl5pPr indent="-209550">
              <a:spcBef>
                <a:spcPct val="20000"/>
              </a:spcBef>
              <a:buClr>
                <a:srgbClr val="FEB80A"/>
              </a:buClr>
              <a:buFont typeface="Wingdings 2" panose="05020102010507070707" pitchFamily="18" charset="2"/>
              <a:buChar char=""/>
              <a:defRPr sz="2000">
                <a:solidFill>
                  <a:schemeClr val="tx1"/>
                </a:solidFill>
                <a:latin typeface="Corbel" panose="020B0503020204020204" pitchFamily="34" charset="0"/>
              </a:defRPr>
            </a:lvl5pPr>
            <a:lvl6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6pPr>
            <a:lvl7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7pPr>
            <a:lvl8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8pPr>
            <a:lvl9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9pPr>
          </a:lstStyle>
          <a:p>
            <a:pPr algn="r">
              <a:spcBef>
                <a:spcPct val="0"/>
              </a:spcBef>
              <a:buClrTx/>
              <a:buSzTx/>
              <a:buFontTx/>
              <a:buNone/>
            </a:pPr>
            <a:r>
              <a:rPr lang="en-US" altLang="en-US" sz="4000" b="1" dirty="0" smtClean="0">
                <a:solidFill>
                  <a:srgbClr val="F4F3DA"/>
                </a:solidFill>
                <a:latin typeface="Arial" panose="020B0604020202020204" pitchFamily="34" charset="0"/>
              </a:rPr>
              <a:t>Color</a:t>
            </a:r>
            <a:endParaRPr lang="en-US" altLang="en-US" sz="4000" b="1" dirty="0">
              <a:solidFill>
                <a:srgbClr val="F4F3DA"/>
              </a:solidFill>
              <a:latin typeface="Arial" panose="020B0604020202020204" pitchFamily="34" charset="0"/>
            </a:endParaRPr>
          </a:p>
        </p:txBody>
      </p:sp>
      <p:pic>
        <p:nvPicPr>
          <p:cNvPr id="5" name="Picture 5" descr="tradewinds.jp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96383" y="608413"/>
            <a:ext cx="4005071" cy="23914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3" descr="plant.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79868" y="2446651"/>
            <a:ext cx="3906532" cy="28219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4" descr="castle_Page_2.jpg"/>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202442" y="3737168"/>
            <a:ext cx="2956113" cy="22170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12"/>
          <p:cNvSpPr>
            <a:spLocks noChangeArrowheads="1"/>
          </p:cNvSpPr>
          <p:nvPr/>
        </p:nvSpPr>
        <p:spPr bwMode="auto">
          <a:xfrm>
            <a:off x="7912625" y="5714879"/>
            <a:ext cx="3479723"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1100" dirty="0">
                <a:ln w="0"/>
                <a:solidFill>
                  <a:srgbClr val="F4F3DA"/>
                </a:solidFill>
                <a:effectLst>
                  <a:outerShdw blurRad="38100" dist="19050" dir="2700000" algn="tl" rotWithShape="0">
                    <a:schemeClr val="dk1">
                      <a:alpha val="40000"/>
                    </a:schemeClr>
                  </a:outerShdw>
                </a:effectLst>
              </a:rPr>
              <a:t>https://www.facebook.com/BurningThroughPages</a:t>
            </a:r>
          </a:p>
        </p:txBody>
      </p:sp>
      <p:pic>
        <p:nvPicPr>
          <p:cNvPr id="14" name="Picture 1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826564" y="1365915"/>
            <a:ext cx="3361388" cy="4348964"/>
          </a:xfrm>
          <a:prstGeom prst="rect">
            <a:avLst/>
          </a:prstGeom>
        </p:spPr>
      </p:pic>
    </p:spTree>
    <p:extLst>
      <p:ext uri="{BB962C8B-B14F-4D97-AF65-F5344CB8AC3E}">
        <p14:creationId xmlns:p14="http://schemas.microsoft.com/office/powerpoint/2010/main" val="188742772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a:spLocks noChangeArrowheads="1"/>
          </p:cNvSpPr>
          <p:nvPr/>
        </p:nvSpPr>
        <p:spPr bwMode="auto">
          <a:xfrm>
            <a:off x="5109882" y="253130"/>
            <a:ext cx="6590632"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ts val="700"/>
              </a:spcBef>
              <a:buClr>
                <a:schemeClr val="tx2"/>
              </a:buClr>
              <a:buSzPct val="95000"/>
              <a:buFont typeface="Wingdings" panose="05000000000000000000" pitchFamily="2" charset="2"/>
              <a:buChar char=""/>
              <a:defRPr sz="3000">
                <a:solidFill>
                  <a:schemeClr val="tx1"/>
                </a:solidFill>
                <a:latin typeface="Corbel" panose="020B0503020204020204" pitchFamily="34" charset="0"/>
              </a:defRPr>
            </a:lvl1pPr>
            <a:lvl2pPr indent="-285750">
              <a:spcBef>
                <a:spcPct val="20000"/>
              </a:spcBef>
              <a:buClr>
                <a:schemeClr val="accent2"/>
              </a:buClr>
              <a:buSzPct val="90000"/>
              <a:buFont typeface="Wingdings" panose="05000000000000000000" pitchFamily="2" charset="2"/>
              <a:buChar char=""/>
              <a:defRPr sz="2600">
                <a:solidFill>
                  <a:schemeClr val="tx1"/>
                </a:solidFill>
                <a:latin typeface="Corbel" panose="020B0503020204020204" pitchFamily="34" charset="0"/>
              </a:defRPr>
            </a:lvl2pPr>
            <a:lvl3pPr indent="-228600">
              <a:spcBef>
                <a:spcPct val="20000"/>
              </a:spcBef>
              <a:buClr>
                <a:schemeClr val="accent2"/>
              </a:buClr>
              <a:buFont typeface="Wingdings 2" panose="05020102010507070707" pitchFamily="18" charset="2"/>
              <a:buChar char=""/>
              <a:defRPr sz="2400">
                <a:solidFill>
                  <a:schemeClr val="tx1"/>
                </a:solidFill>
                <a:latin typeface="Corbel" panose="020B0503020204020204" pitchFamily="34" charset="0"/>
              </a:defRPr>
            </a:lvl3pPr>
            <a:lvl4pPr indent="-228600">
              <a:spcBef>
                <a:spcPct val="20000"/>
              </a:spcBef>
              <a:buClr>
                <a:srgbClr val="FEB80A"/>
              </a:buClr>
              <a:buFont typeface="Wingdings 3" panose="05040102010807070707" pitchFamily="18" charset="2"/>
              <a:buChar char=""/>
              <a:defRPr sz="2200">
                <a:solidFill>
                  <a:schemeClr val="tx1"/>
                </a:solidFill>
                <a:latin typeface="Corbel" panose="020B0503020204020204" pitchFamily="34" charset="0"/>
              </a:defRPr>
            </a:lvl4pPr>
            <a:lvl5pPr indent="-209550">
              <a:spcBef>
                <a:spcPct val="20000"/>
              </a:spcBef>
              <a:buClr>
                <a:srgbClr val="FEB80A"/>
              </a:buClr>
              <a:buFont typeface="Wingdings 2" panose="05020102010507070707" pitchFamily="18" charset="2"/>
              <a:buChar char=""/>
              <a:defRPr sz="2000">
                <a:solidFill>
                  <a:schemeClr val="tx1"/>
                </a:solidFill>
                <a:latin typeface="Corbel" panose="020B0503020204020204" pitchFamily="34" charset="0"/>
              </a:defRPr>
            </a:lvl5pPr>
            <a:lvl6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6pPr>
            <a:lvl7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7pPr>
            <a:lvl8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8pPr>
            <a:lvl9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9pPr>
          </a:lstStyle>
          <a:p>
            <a:pPr algn="r">
              <a:spcBef>
                <a:spcPct val="0"/>
              </a:spcBef>
              <a:buClrTx/>
              <a:buSzTx/>
              <a:buFontTx/>
              <a:buNone/>
            </a:pPr>
            <a:r>
              <a:rPr lang="en-US" altLang="en-US" sz="4000" b="1" dirty="0" smtClean="0">
                <a:solidFill>
                  <a:srgbClr val="F4F3DA"/>
                </a:solidFill>
                <a:latin typeface="Arial" panose="020B0604020202020204" pitchFamily="34" charset="0"/>
              </a:rPr>
              <a:t>color</a:t>
            </a:r>
            <a:endParaRPr lang="en-US" altLang="en-US" sz="4000" b="1" dirty="0">
              <a:solidFill>
                <a:srgbClr val="F4F3DA"/>
              </a:solidFill>
              <a:latin typeface="Arial" panose="020B0604020202020204" pitchFamily="34" charset="0"/>
            </a:endParaRPr>
          </a:p>
        </p:txBody>
      </p:sp>
      <p:pic>
        <p:nvPicPr>
          <p:cNvPr id="3" name="Picture 3" descr="mountain.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748579" y="961016"/>
            <a:ext cx="7010400" cy="4306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5" descr="scheme.jpg"/>
          <p:cNvPicPr>
            <a:picLocks noChangeAspect="1"/>
          </p:cNvPicPr>
          <p:nvPr/>
        </p:nvPicPr>
        <p:blipFill>
          <a:blip r:embed="rId4">
            <a:extLst>
              <a:ext uri="{28A0092B-C50C-407E-A947-70E740481C1C}">
                <a14:useLocalDpi xmlns:a14="http://schemas.microsoft.com/office/drawing/2010/main" val="0"/>
              </a:ext>
            </a:extLst>
          </a:blip>
          <a:srcRect l="1674" t="31717" r="2930" b="10133"/>
          <a:stretch>
            <a:fillRect/>
          </a:stretch>
        </p:blipFill>
        <p:spPr bwMode="auto">
          <a:xfrm>
            <a:off x="6482379" y="5609216"/>
            <a:ext cx="4343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5076775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a:spLocks noChangeArrowheads="1"/>
          </p:cNvSpPr>
          <p:nvPr/>
        </p:nvSpPr>
        <p:spPr bwMode="auto">
          <a:xfrm>
            <a:off x="5109882" y="253130"/>
            <a:ext cx="6590632"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ts val="700"/>
              </a:spcBef>
              <a:buClr>
                <a:schemeClr val="tx2"/>
              </a:buClr>
              <a:buSzPct val="95000"/>
              <a:buFont typeface="Wingdings" panose="05000000000000000000" pitchFamily="2" charset="2"/>
              <a:buChar char=""/>
              <a:defRPr sz="3000">
                <a:solidFill>
                  <a:schemeClr val="tx1"/>
                </a:solidFill>
                <a:latin typeface="Corbel" panose="020B0503020204020204" pitchFamily="34" charset="0"/>
              </a:defRPr>
            </a:lvl1pPr>
            <a:lvl2pPr indent="-285750">
              <a:spcBef>
                <a:spcPct val="20000"/>
              </a:spcBef>
              <a:buClr>
                <a:schemeClr val="accent2"/>
              </a:buClr>
              <a:buSzPct val="90000"/>
              <a:buFont typeface="Wingdings" panose="05000000000000000000" pitchFamily="2" charset="2"/>
              <a:buChar char=""/>
              <a:defRPr sz="2600">
                <a:solidFill>
                  <a:schemeClr val="tx1"/>
                </a:solidFill>
                <a:latin typeface="Corbel" panose="020B0503020204020204" pitchFamily="34" charset="0"/>
              </a:defRPr>
            </a:lvl2pPr>
            <a:lvl3pPr indent="-228600">
              <a:spcBef>
                <a:spcPct val="20000"/>
              </a:spcBef>
              <a:buClr>
                <a:schemeClr val="accent2"/>
              </a:buClr>
              <a:buFont typeface="Wingdings 2" panose="05020102010507070707" pitchFamily="18" charset="2"/>
              <a:buChar char=""/>
              <a:defRPr sz="2400">
                <a:solidFill>
                  <a:schemeClr val="tx1"/>
                </a:solidFill>
                <a:latin typeface="Corbel" panose="020B0503020204020204" pitchFamily="34" charset="0"/>
              </a:defRPr>
            </a:lvl3pPr>
            <a:lvl4pPr indent="-228600">
              <a:spcBef>
                <a:spcPct val="20000"/>
              </a:spcBef>
              <a:buClr>
                <a:srgbClr val="FEB80A"/>
              </a:buClr>
              <a:buFont typeface="Wingdings 3" panose="05040102010807070707" pitchFamily="18" charset="2"/>
              <a:buChar char=""/>
              <a:defRPr sz="2200">
                <a:solidFill>
                  <a:schemeClr val="tx1"/>
                </a:solidFill>
                <a:latin typeface="Corbel" panose="020B0503020204020204" pitchFamily="34" charset="0"/>
              </a:defRPr>
            </a:lvl4pPr>
            <a:lvl5pPr indent="-209550">
              <a:spcBef>
                <a:spcPct val="20000"/>
              </a:spcBef>
              <a:buClr>
                <a:srgbClr val="FEB80A"/>
              </a:buClr>
              <a:buFont typeface="Wingdings 2" panose="05020102010507070707" pitchFamily="18" charset="2"/>
              <a:buChar char=""/>
              <a:defRPr sz="2000">
                <a:solidFill>
                  <a:schemeClr val="tx1"/>
                </a:solidFill>
                <a:latin typeface="Corbel" panose="020B0503020204020204" pitchFamily="34" charset="0"/>
              </a:defRPr>
            </a:lvl5pPr>
            <a:lvl6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6pPr>
            <a:lvl7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7pPr>
            <a:lvl8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8pPr>
            <a:lvl9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9pPr>
          </a:lstStyle>
          <a:p>
            <a:pPr algn="r">
              <a:spcBef>
                <a:spcPct val="0"/>
              </a:spcBef>
              <a:buClrTx/>
              <a:buSzTx/>
              <a:buFontTx/>
              <a:buNone/>
            </a:pPr>
            <a:r>
              <a:rPr lang="en-US" altLang="en-US" sz="4000" b="1" dirty="0" smtClean="0">
                <a:solidFill>
                  <a:srgbClr val="F4F3DA"/>
                </a:solidFill>
                <a:latin typeface="Arial" panose="020B0604020202020204" pitchFamily="34" charset="0"/>
              </a:rPr>
              <a:t>color</a:t>
            </a:r>
            <a:endParaRPr lang="en-US" altLang="en-US" sz="4000" b="1" dirty="0">
              <a:solidFill>
                <a:srgbClr val="F4F3DA"/>
              </a:solidFill>
              <a:latin typeface="Arial" panose="020B0604020202020204" pitchFamily="34" charset="0"/>
            </a:endParaRPr>
          </a:p>
        </p:txBody>
      </p:sp>
      <p:sp>
        <p:nvSpPr>
          <p:cNvPr id="5" name="Rectangle 4"/>
          <p:cNvSpPr/>
          <p:nvPr/>
        </p:nvSpPr>
        <p:spPr>
          <a:xfrm>
            <a:off x="8896574" y="5500668"/>
            <a:ext cx="2551404" cy="369332"/>
          </a:xfrm>
          <a:prstGeom prst="rect">
            <a:avLst/>
          </a:prstGeom>
        </p:spPr>
        <p:txBody>
          <a:bodyPr wrap="none">
            <a:spAutoFit/>
          </a:bodyPr>
          <a:lstStyle/>
          <a:p>
            <a:r>
              <a:rPr lang="en-US" dirty="0">
                <a:solidFill>
                  <a:srgbClr val="F4F3DA"/>
                </a:solidFill>
              </a:rPr>
              <a:t>https://</a:t>
            </a:r>
            <a:r>
              <a:rPr lang="en-US" dirty="0" smtClean="0">
                <a:solidFill>
                  <a:srgbClr val="F4F3DA"/>
                </a:solidFill>
              </a:rPr>
              <a:t>color.adobe.com</a:t>
            </a:r>
            <a:endParaRPr lang="en-US" dirty="0">
              <a:solidFill>
                <a:srgbClr val="F4F3DA"/>
              </a:solidFill>
            </a:endParaRP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15503" y="1093072"/>
            <a:ext cx="8959726" cy="3952265"/>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25156" y="2834547"/>
            <a:ext cx="6185647" cy="3508949"/>
          </a:xfrm>
          <a:prstGeom prst="rect">
            <a:avLst/>
          </a:prstGeom>
        </p:spPr>
      </p:pic>
    </p:spTree>
    <p:extLst>
      <p:ext uri="{BB962C8B-B14F-4D97-AF65-F5344CB8AC3E}">
        <p14:creationId xmlns:p14="http://schemas.microsoft.com/office/powerpoint/2010/main" val="393589886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a:spLocks noChangeArrowheads="1"/>
          </p:cNvSpPr>
          <p:nvPr/>
        </p:nvSpPr>
        <p:spPr bwMode="auto">
          <a:xfrm>
            <a:off x="5109882" y="253130"/>
            <a:ext cx="6590632"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ts val="700"/>
              </a:spcBef>
              <a:buClr>
                <a:schemeClr val="tx2"/>
              </a:buClr>
              <a:buSzPct val="95000"/>
              <a:buFont typeface="Wingdings" panose="05000000000000000000" pitchFamily="2" charset="2"/>
              <a:buChar char=""/>
              <a:defRPr sz="3000">
                <a:solidFill>
                  <a:schemeClr val="tx1"/>
                </a:solidFill>
                <a:latin typeface="Corbel" panose="020B0503020204020204" pitchFamily="34" charset="0"/>
              </a:defRPr>
            </a:lvl1pPr>
            <a:lvl2pPr indent="-285750">
              <a:spcBef>
                <a:spcPct val="20000"/>
              </a:spcBef>
              <a:buClr>
                <a:schemeClr val="accent2"/>
              </a:buClr>
              <a:buSzPct val="90000"/>
              <a:buFont typeface="Wingdings" panose="05000000000000000000" pitchFamily="2" charset="2"/>
              <a:buChar char=""/>
              <a:defRPr sz="2600">
                <a:solidFill>
                  <a:schemeClr val="tx1"/>
                </a:solidFill>
                <a:latin typeface="Corbel" panose="020B0503020204020204" pitchFamily="34" charset="0"/>
              </a:defRPr>
            </a:lvl2pPr>
            <a:lvl3pPr indent="-228600">
              <a:spcBef>
                <a:spcPct val="20000"/>
              </a:spcBef>
              <a:buClr>
                <a:schemeClr val="accent2"/>
              </a:buClr>
              <a:buFont typeface="Wingdings 2" panose="05020102010507070707" pitchFamily="18" charset="2"/>
              <a:buChar char=""/>
              <a:defRPr sz="2400">
                <a:solidFill>
                  <a:schemeClr val="tx1"/>
                </a:solidFill>
                <a:latin typeface="Corbel" panose="020B0503020204020204" pitchFamily="34" charset="0"/>
              </a:defRPr>
            </a:lvl3pPr>
            <a:lvl4pPr indent="-228600">
              <a:spcBef>
                <a:spcPct val="20000"/>
              </a:spcBef>
              <a:buClr>
                <a:srgbClr val="FEB80A"/>
              </a:buClr>
              <a:buFont typeface="Wingdings 3" panose="05040102010807070707" pitchFamily="18" charset="2"/>
              <a:buChar char=""/>
              <a:defRPr sz="2200">
                <a:solidFill>
                  <a:schemeClr val="tx1"/>
                </a:solidFill>
                <a:latin typeface="Corbel" panose="020B0503020204020204" pitchFamily="34" charset="0"/>
              </a:defRPr>
            </a:lvl4pPr>
            <a:lvl5pPr indent="-209550">
              <a:spcBef>
                <a:spcPct val="20000"/>
              </a:spcBef>
              <a:buClr>
                <a:srgbClr val="FEB80A"/>
              </a:buClr>
              <a:buFont typeface="Wingdings 2" panose="05020102010507070707" pitchFamily="18" charset="2"/>
              <a:buChar char=""/>
              <a:defRPr sz="2000">
                <a:solidFill>
                  <a:schemeClr val="tx1"/>
                </a:solidFill>
                <a:latin typeface="Corbel" panose="020B0503020204020204" pitchFamily="34" charset="0"/>
              </a:defRPr>
            </a:lvl5pPr>
            <a:lvl6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6pPr>
            <a:lvl7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7pPr>
            <a:lvl8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8pPr>
            <a:lvl9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9pPr>
          </a:lstStyle>
          <a:p>
            <a:pPr algn="r">
              <a:spcBef>
                <a:spcPct val="0"/>
              </a:spcBef>
              <a:buClrTx/>
              <a:buSzTx/>
              <a:buFontTx/>
              <a:buNone/>
            </a:pPr>
            <a:r>
              <a:rPr lang="en-US" altLang="en-US" sz="4000" b="1" dirty="0" smtClean="0">
                <a:solidFill>
                  <a:srgbClr val="F4F3DA"/>
                </a:solidFill>
                <a:latin typeface="Arial" panose="020B0604020202020204" pitchFamily="34" charset="0"/>
              </a:rPr>
              <a:t>Color Resources</a:t>
            </a:r>
            <a:endParaRPr lang="en-US" altLang="en-US" sz="4000" b="1" dirty="0">
              <a:solidFill>
                <a:srgbClr val="F4F3DA"/>
              </a:solidFill>
              <a:latin typeface="Arial" panose="020B0604020202020204" pitchFamily="34" charset="0"/>
            </a:endParaRPr>
          </a:p>
        </p:txBody>
      </p:sp>
      <p:sp>
        <p:nvSpPr>
          <p:cNvPr id="3" name="Rectangle 2"/>
          <p:cNvSpPr/>
          <p:nvPr/>
        </p:nvSpPr>
        <p:spPr>
          <a:xfrm>
            <a:off x="5920290" y="1111210"/>
            <a:ext cx="4589931" cy="5693866"/>
          </a:xfrm>
          <a:prstGeom prst="rect">
            <a:avLst/>
          </a:prstGeom>
        </p:spPr>
        <p:txBody>
          <a:bodyPr wrap="square">
            <a:spAutoFit/>
          </a:bodyPr>
          <a:lstStyle/>
          <a:p>
            <a:r>
              <a:rPr lang="en-US" sz="1400" dirty="0" smtClean="0">
                <a:solidFill>
                  <a:srgbClr val="F4F3DA"/>
                </a:solidFill>
              </a:rPr>
              <a:t>Adobe Color CC</a:t>
            </a:r>
          </a:p>
          <a:p>
            <a:r>
              <a:rPr lang="en-US" sz="1400" dirty="0" smtClean="0">
                <a:solidFill>
                  <a:srgbClr val="F4F3DA"/>
                </a:solidFill>
                <a:hlinkClick r:id="rId2"/>
              </a:rPr>
              <a:t>https</a:t>
            </a:r>
            <a:r>
              <a:rPr lang="en-US" sz="1400" dirty="0">
                <a:solidFill>
                  <a:srgbClr val="F4F3DA"/>
                </a:solidFill>
                <a:hlinkClick r:id="rId2"/>
              </a:rPr>
              <a:t>://</a:t>
            </a:r>
            <a:r>
              <a:rPr lang="en-US" sz="1400" dirty="0" smtClean="0">
                <a:solidFill>
                  <a:srgbClr val="F4F3DA"/>
                </a:solidFill>
                <a:hlinkClick r:id="rId2"/>
              </a:rPr>
              <a:t>color.adobe.com</a:t>
            </a:r>
            <a:endParaRPr lang="en-US" sz="1400" dirty="0" smtClean="0">
              <a:solidFill>
                <a:srgbClr val="F4F3DA"/>
              </a:solidFill>
            </a:endParaRPr>
          </a:p>
          <a:p>
            <a:endParaRPr lang="en-US" altLang="en-US" sz="1400" dirty="0" smtClean="0">
              <a:solidFill>
                <a:srgbClr val="F4F3DA"/>
              </a:solidFill>
            </a:endParaRPr>
          </a:p>
          <a:p>
            <a:r>
              <a:rPr lang="en-US" altLang="en-US" sz="1400" dirty="0" err="1" smtClean="0">
                <a:solidFill>
                  <a:srgbClr val="F4F3DA"/>
                </a:solidFill>
              </a:rPr>
              <a:t>COLOURlovers</a:t>
            </a:r>
            <a:r>
              <a:rPr lang="en-US" altLang="en-US" sz="1400" dirty="0">
                <a:solidFill>
                  <a:srgbClr val="F4F3DA"/>
                </a:solidFill>
              </a:rPr>
              <a:t/>
            </a:r>
            <a:br>
              <a:rPr lang="en-US" altLang="en-US" sz="1400" dirty="0">
                <a:solidFill>
                  <a:srgbClr val="F4F3DA"/>
                </a:solidFill>
              </a:rPr>
            </a:br>
            <a:r>
              <a:rPr lang="en-US" altLang="en-US" sz="1400" dirty="0">
                <a:solidFill>
                  <a:srgbClr val="F4F3DA"/>
                </a:solidFill>
                <a:hlinkClick r:id="rId3"/>
              </a:rPr>
              <a:t>http://www.colourlovers.com/</a:t>
            </a:r>
            <a:r>
              <a:rPr lang="en-US" altLang="en-US" sz="1400" dirty="0">
                <a:solidFill>
                  <a:srgbClr val="F4F3DA"/>
                </a:solidFill>
              </a:rPr>
              <a:t/>
            </a:r>
            <a:br>
              <a:rPr lang="en-US" altLang="en-US" sz="1400" dirty="0">
                <a:solidFill>
                  <a:srgbClr val="F4F3DA"/>
                </a:solidFill>
              </a:rPr>
            </a:br>
            <a:r>
              <a:rPr lang="en-US" altLang="en-US" sz="1400" dirty="0">
                <a:solidFill>
                  <a:srgbClr val="F4F3DA"/>
                </a:solidFill>
              </a:rPr>
              <a:t/>
            </a:r>
            <a:br>
              <a:rPr lang="en-US" altLang="en-US" sz="1400" dirty="0">
                <a:solidFill>
                  <a:srgbClr val="F4F3DA"/>
                </a:solidFill>
              </a:rPr>
            </a:br>
            <a:r>
              <a:rPr lang="en-US" altLang="en-US" sz="1400" dirty="0">
                <a:solidFill>
                  <a:srgbClr val="F4F3DA"/>
                </a:solidFill>
                <a:hlinkClick r:id="rId4"/>
              </a:rPr>
              <a:t>http://www.colourlovers.com</a:t>
            </a:r>
            <a:r>
              <a:rPr lang="en-US" altLang="en-US" sz="1400" dirty="0" smtClean="0">
                <a:solidFill>
                  <a:srgbClr val="F4F3DA"/>
                </a:solidFill>
                <a:hlinkClick r:id="rId4"/>
              </a:rPr>
              <a:t>/</a:t>
            </a:r>
            <a:br>
              <a:rPr lang="en-US" altLang="en-US" sz="1400" dirty="0" smtClean="0">
                <a:solidFill>
                  <a:srgbClr val="F4F3DA"/>
                </a:solidFill>
                <a:hlinkClick r:id="rId4"/>
              </a:rPr>
            </a:br>
            <a:r>
              <a:rPr lang="en-US" altLang="en-US" sz="1400" dirty="0" smtClean="0">
                <a:solidFill>
                  <a:srgbClr val="F4F3DA"/>
                </a:solidFill>
                <a:hlinkClick r:id="rId4"/>
              </a:rPr>
              <a:t>web/trends/websites</a:t>
            </a:r>
            <a:endParaRPr lang="en-US" altLang="en-US" sz="1400" dirty="0">
              <a:solidFill>
                <a:srgbClr val="F4F3DA"/>
              </a:solidFill>
            </a:endParaRPr>
          </a:p>
          <a:p>
            <a:endParaRPr lang="en-US" altLang="en-US" sz="1400" dirty="0">
              <a:solidFill>
                <a:srgbClr val="F4F3DA"/>
              </a:solidFill>
            </a:endParaRPr>
          </a:p>
          <a:p>
            <a:r>
              <a:rPr lang="en-US" altLang="en-US" sz="1400" dirty="0">
                <a:solidFill>
                  <a:srgbClr val="F4F3DA"/>
                </a:solidFill>
              </a:rPr>
              <a:t>Design Melt Down</a:t>
            </a:r>
            <a:br>
              <a:rPr lang="en-US" altLang="en-US" sz="1400" dirty="0">
                <a:solidFill>
                  <a:srgbClr val="F4F3DA"/>
                </a:solidFill>
              </a:rPr>
            </a:br>
            <a:r>
              <a:rPr lang="en-US" altLang="en-US" sz="1400" dirty="0">
                <a:solidFill>
                  <a:srgbClr val="F4F3DA"/>
                </a:solidFill>
                <a:hlinkClick r:id="rId5"/>
              </a:rPr>
              <a:t>http://www.designmeltdown.com/default.aspx</a:t>
            </a:r>
            <a:endParaRPr lang="en-US" altLang="en-US" sz="1400" dirty="0">
              <a:solidFill>
                <a:srgbClr val="F4F3DA"/>
              </a:solidFill>
            </a:endParaRPr>
          </a:p>
          <a:p>
            <a:endParaRPr lang="en-US" altLang="en-US" sz="1400" dirty="0">
              <a:solidFill>
                <a:srgbClr val="F4F3DA"/>
              </a:solidFill>
            </a:endParaRPr>
          </a:p>
          <a:p>
            <a:r>
              <a:rPr lang="en-US" altLang="en-US" sz="1400" dirty="0" err="1" smtClean="0">
                <a:solidFill>
                  <a:srgbClr val="F4F3DA"/>
                </a:solidFill>
              </a:rPr>
              <a:t>Colrd</a:t>
            </a:r>
            <a:r>
              <a:rPr lang="en-US" altLang="en-US" sz="1400" dirty="0">
                <a:solidFill>
                  <a:srgbClr val="F4F3DA"/>
                </a:solidFill>
              </a:rPr>
              <a:t/>
            </a:r>
            <a:br>
              <a:rPr lang="en-US" altLang="en-US" sz="1400" dirty="0">
                <a:solidFill>
                  <a:srgbClr val="F4F3DA"/>
                </a:solidFill>
              </a:rPr>
            </a:br>
            <a:r>
              <a:rPr lang="en-US" altLang="en-US" sz="1400" dirty="0">
                <a:solidFill>
                  <a:srgbClr val="F4F3DA"/>
                </a:solidFill>
                <a:hlinkClick r:id="rId6"/>
              </a:rPr>
              <a:t>http://colrd.com</a:t>
            </a:r>
            <a:r>
              <a:rPr lang="en-US" altLang="en-US" sz="1400" dirty="0" smtClean="0">
                <a:solidFill>
                  <a:srgbClr val="F4F3DA"/>
                </a:solidFill>
                <a:hlinkClick r:id="rId6"/>
              </a:rPr>
              <a:t>/</a:t>
            </a:r>
            <a:endParaRPr lang="en-US" altLang="en-US" sz="1400" dirty="0" smtClean="0">
              <a:solidFill>
                <a:srgbClr val="F4F3DA"/>
              </a:solidFill>
            </a:endParaRPr>
          </a:p>
          <a:p>
            <a:endParaRPr lang="en-US" altLang="en-US" sz="1400" dirty="0">
              <a:solidFill>
                <a:srgbClr val="F4F3DA"/>
              </a:solidFill>
            </a:endParaRPr>
          </a:p>
          <a:p>
            <a:r>
              <a:rPr lang="en-US" altLang="en-US" sz="1400" dirty="0" smtClean="0">
                <a:solidFill>
                  <a:srgbClr val="F4F3DA"/>
                </a:solidFill>
              </a:rPr>
              <a:t>Color Hunter</a:t>
            </a:r>
          </a:p>
          <a:p>
            <a:r>
              <a:rPr lang="en-US" altLang="en-US" sz="1400" dirty="0">
                <a:solidFill>
                  <a:srgbClr val="F4F3DA"/>
                </a:solidFill>
                <a:hlinkClick r:id="rId7"/>
              </a:rPr>
              <a:t>http://colorhunter.com</a:t>
            </a:r>
            <a:r>
              <a:rPr lang="en-US" altLang="en-US" sz="1400" dirty="0" smtClean="0">
                <a:solidFill>
                  <a:srgbClr val="F4F3DA"/>
                </a:solidFill>
                <a:hlinkClick r:id="rId7"/>
              </a:rPr>
              <a:t>/</a:t>
            </a:r>
            <a:r>
              <a:rPr lang="en-US" altLang="en-US" sz="1400" dirty="0" smtClean="0">
                <a:solidFill>
                  <a:srgbClr val="F4F3DA"/>
                </a:solidFill>
              </a:rPr>
              <a:t> </a:t>
            </a:r>
          </a:p>
          <a:p>
            <a:endParaRPr lang="en-US" sz="1400" dirty="0" smtClean="0">
              <a:solidFill>
                <a:srgbClr val="F4F3DA"/>
              </a:solidFill>
            </a:endParaRPr>
          </a:p>
          <a:p>
            <a:r>
              <a:rPr lang="en-US" sz="1400" dirty="0" smtClean="0">
                <a:solidFill>
                  <a:srgbClr val="F4F3DA"/>
                </a:solidFill>
              </a:rPr>
              <a:t>Pinterest</a:t>
            </a:r>
            <a:endParaRPr lang="en-US" sz="1400" dirty="0">
              <a:solidFill>
                <a:srgbClr val="F4F3DA"/>
              </a:solidFill>
            </a:endParaRPr>
          </a:p>
          <a:p>
            <a:r>
              <a:rPr lang="en-US" sz="1400" dirty="0">
                <a:solidFill>
                  <a:srgbClr val="F4F3DA"/>
                </a:solidFill>
                <a:hlinkClick r:id="rId8"/>
              </a:rPr>
              <a:t>https://www.pinterest.com/search/</a:t>
            </a:r>
            <a:br>
              <a:rPr lang="en-US" sz="1400" dirty="0">
                <a:solidFill>
                  <a:srgbClr val="F4F3DA"/>
                </a:solidFill>
                <a:hlinkClick r:id="rId8"/>
              </a:rPr>
            </a:br>
            <a:r>
              <a:rPr lang="en-US" sz="1400" dirty="0">
                <a:solidFill>
                  <a:srgbClr val="F4F3DA"/>
                </a:solidFill>
                <a:hlinkClick r:id="rId8"/>
              </a:rPr>
              <a:t>pins/?q=color%20schemes</a:t>
            </a:r>
            <a:endParaRPr lang="en-US" sz="1400" dirty="0">
              <a:solidFill>
                <a:srgbClr val="F4F3DA"/>
              </a:solidFill>
            </a:endParaRPr>
          </a:p>
          <a:p>
            <a:endParaRPr lang="en-US" sz="1400" dirty="0">
              <a:solidFill>
                <a:srgbClr val="F4F3DA"/>
              </a:solidFill>
            </a:endParaRPr>
          </a:p>
          <a:p>
            <a:r>
              <a:rPr lang="en-US" sz="1400" dirty="0">
                <a:solidFill>
                  <a:srgbClr val="F4F3DA"/>
                </a:solidFill>
              </a:rPr>
              <a:t>Design Seeds</a:t>
            </a:r>
          </a:p>
          <a:p>
            <a:r>
              <a:rPr lang="en-US" sz="1400" dirty="0">
                <a:solidFill>
                  <a:srgbClr val="F4F3DA"/>
                </a:solidFill>
                <a:hlinkClick r:id="rId9"/>
              </a:rPr>
              <a:t>http://design-seeds.com/</a:t>
            </a:r>
            <a:endParaRPr lang="en-US" sz="1400" dirty="0">
              <a:solidFill>
                <a:srgbClr val="F4F3DA"/>
              </a:solidFill>
            </a:endParaRPr>
          </a:p>
          <a:p>
            <a:endParaRPr lang="en-US" altLang="en-US" sz="1400" dirty="0">
              <a:solidFill>
                <a:srgbClr val="F4F3DA"/>
              </a:solidFill>
            </a:endParaRPr>
          </a:p>
          <a:p>
            <a:endParaRPr lang="en-US" sz="1400" dirty="0">
              <a:solidFill>
                <a:srgbClr val="F4F3DA"/>
              </a:solidFill>
            </a:endParaRPr>
          </a:p>
        </p:txBody>
      </p:sp>
      <p:sp>
        <p:nvSpPr>
          <p:cNvPr id="4" name="Rectangle 3"/>
          <p:cNvSpPr/>
          <p:nvPr/>
        </p:nvSpPr>
        <p:spPr>
          <a:xfrm>
            <a:off x="1982992" y="5998739"/>
            <a:ext cx="3417302" cy="430887"/>
          </a:xfrm>
          <a:prstGeom prst="rect">
            <a:avLst/>
          </a:prstGeom>
        </p:spPr>
        <p:txBody>
          <a:bodyPr wrap="square">
            <a:spAutoFit/>
          </a:bodyPr>
          <a:lstStyle/>
          <a:p>
            <a:r>
              <a:rPr lang="en-US" sz="1100" dirty="0">
                <a:solidFill>
                  <a:srgbClr val="F4F3DA"/>
                </a:solidFill>
                <a:hlinkClick r:id="rId10"/>
              </a:rPr>
              <a:t>http://www.britishlogodesign.co.uk/business-startup-help/logo-design/colour-in-logo-design-infographic/</a:t>
            </a:r>
            <a:endParaRPr lang="en-US" sz="1100" dirty="0">
              <a:solidFill>
                <a:srgbClr val="F4F3DA"/>
              </a:solidFill>
            </a:endParaRPr>
          </a:p>
        </p:txBody>
      </p:sp>
      <p:pic>
        <p:nvPicPr>
          <p:cNvPr id="9" name="Picture 8"/>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2095815" y="1111210"/>
            <a:ext cx="3304479" cy="4887529"/>
          </a:xfrm>
          <a:prstGeom prst="rect">
            <a:avLst/>
          </a:prstGeom>
        </p:spPr>
      </p:pic>
    </p:spTree>
    <p:extLst>
      <p:ext uri="{BB962C8B-B14F-4D97-AF65-F5344CB8AC3E}">
        <p14:creationId xmlns:p14="http://schemas.microsoft.com/office/powerpoint/2010/main" val="204286965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3"/>
          <p:cNvSpPr txBox="1">
            <a:spLocks noChangeArrowheads="1"/>
          </p:cNvSpPr>
          <p:nvPr/>
        </p:nvSpPr>
        <p:spPr>
          <a:xfrm>
            <a:off x="1764253" y="704944"/>
            <a:ext cx="8128000" cy="762000"/>
          </a:xfrm>
          <a:prstGeom prst="rect">
            <a:avLst/>
          </a:prstGeom>
          <a:noFill/>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lvl="1">
              <a:buFont typeface="Wingdings" panose="05000000000000000000" pitchFamily="2" charset="2"/>
              <a:buNone/>
            </a:pPr>
            <a:r>
              <a:rPr lang="en-US" altLang="en-US" sz="2400" dirty="0" smtClean="0">
                <a:solidFill>
                  <a:srgbClr val="F4F3DA"/>
                </a:solidFill>
              </a:rPr>
              <a:t>In visual communication we can treat </a:t>
            </a:r>
          </a:p>
        </p:txBody>
      </p:sp>
      <p:sp>
        <p:nvSpPr>
          <p:cNvPr id="10" name="Rectangle 3"/>
          <p:cNvSpPr>
            <a:spLocks noChangeArrowheads="1"/>
          </p:cNvSpPr>
          <p:nvPr/>
        </p:nvSpPr>
        <p:spPr bwMode="auto">
          <a:xfrm>
            <a:off x="4615926" y="989125"/>
            <a:ext cx="6970059"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tx1"/>
                </a:solidFill>
                <a:latin typeface="Arial" panose="020B0604020202020204" pitchFamily="34" charset="0"/>
                <a:ea typeface="ＭＳ Ｐゴシック" panose="020B0600070205080204" pitchFamily="34" charset="-128"/>
              </a:defRPr>
            </a:lvl1pPr>
            <a:lvl2pPr>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lvl="1" eaLnBrk="1" hangingPunct="1">
              <a:buFont typeface="Wingdings" panose="05000000000000000000" pitchFamily="2" charset="2"/>
              <a:buNone/>
            </a:pPr>
            <a:r>
              <a:rPr lang="en-US" altLang="en-US" sz="4000" b="1" dirty="0">
                <a:solidFill>
                  <a:srgbClr val="F4F3DA"/>
                </a:solidFill>
              </a:rPr>
              <a:t>type as a design element</a:t>
            </a:r>
          </a:p>
        </p:txBody>
      </p:sp>
      <p:sp>
        <p:nvSpPr>
          <p:cNvPr id="8" name="Rectangle 7"/>
          <p:cNvSpPr>
            <a:spLocks noChangeArrowheads="1"/>
          </p:cNvSpPr>
          <p:nvPr/>
        </p:nvSpPr>
        <p:spPr bwMode="auto">
          <a:xfrm>
            <a:off x="1133138" y="6332787"/>
            <a:ext cx="59436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Arial" panose="020B0604020202020204" pitchFamily="34" charset="0"/>
                <a:ea typeface="ＭＳ Ｐゴシック" panose="020B0600070205080204" pitchFamily="34" charset="-128"/>
              </a:defRPr>
            </a:lvl1pPr>
            <a:lvl2pPr>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lvl="1">
              <a:buFont typeface="Wingdings" panose="05000000000000000000" pitchFamily="2" charset="2"/>
              <a:buNone/>
            </a:pPr>
            <a:r>
              <a:rPr lang="en-US" altLang="en-US" sz="1400" dirty="0">
                <a:solidFill>
                  <a:srgbClr val="BFBFBF"/>
                </a:solidFill>
                <a:hlinkClick r:id="rId3"/>
              </a:rPr>
              <a:t>http://trentwalton.com/2009/11/08/things-ive-learned-from-car-guys/</a:t>
            </a:r>
            <a:endParaRPr lang="en-US" altLang="en-US" sz="1400" dirty="0">
              <a:solidFill>
                <a:srgbClr val="BFBFBF"/>
              </a:solidFill>
            </a:endParaRPr>
          </a:p>
          <a:p>
            <a:pPr lvl="1">
              <a:buFont typeface="Wingdings" panose="05000000000000000000" pitchFamily="2" charset="2"/>
              <a:buNone/>
            </a:pPr>
            <a:endParaRPr lang="en-US" altLang="en-US" sz="1400" dirty="0">
              <a:solidFill>
                <a:srgbClr val="BFBFBF"/>
              </a:solidFill>
            </a:endParaRPr>
          </a:p>
        </p:txBody>
      </p:sp>
      <p:pic>
        <p:nvPicPr>
          <p:cNvPr id="11" name="Picture 4" descr="trent.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681180" y="1778191"/>
            <a:ext cx="8509299" cy="4535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2097659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a:spLocks noChangeArrowheads="1"/>
          </p:cNvSpPr>
          <p:nvPr/>
        </p:nvSpPr>
        <p:spPr bwMode="auto">
          <a:xfrm>
            <a:off x="5109882" y="253130"/>
            <a:ext cx="6590632"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ts val="700"/>
              </a:spcBef>
              <a:buClr>
                <a:schemeClr val="tx2"/>
              </a:buClr>
              <a:buSzPct val="95000"/>
              <a:buFont typeface="Wingdings" panose="05000000000000000000" pitchFamily="2" charset="2"/>
              <a:buChar char=""/>
              <a:defRPr sz="3000">
                <a:solidFill>
                  <a:schemeClr val="tx1"/>
                </a:solidFill>
                <a:latin typeface="Corbel" panose="020B0503020204020204" pitchFamily="34" charset="0"/>
              </a:defRPr>
            </a:lvl1pPr>
            <a:lvl2pPr indent="-285750">
              <a:spcBef>
                <a:spcPct val="20000"/>
              </a:spcBef>
              <a:buClr>
                <a:schemeClr val="accent2"/>
              </a:buClr>
              <a:buSzPct val="90000"/>
              <a:buFont typeface="Wingdings" panose="05000000000000000000" pitchFamily="2" charset="2"/>
              <a:buChar char=""/>
              <a:defRPr sz="2600">
                <a:solidFill>
                  <a:schemeClr val="tx1"/>
                </a:solidFill>
                <a:latin typeface="Corbel" panose="020B0503020204020204" pitchFamily="34" charset="0"/>
              </a:defRPr>
            </a:lvl2pPr>
            <a:lvl3pPr indent="-228600">
              <a:spcBef>
                <a:spcPct val="20000"/>
              </a:spcBef>
              <a:buClr>
                <a:schemeClr val="accent2"/>
              </a:buClr>
              <a:buFont typeface="Wingdings 2" panose="05020102010507070707" pitchFamily="18" charset="2"/>
              <a:buChar char=""/>
              <a:defRPr sz="2400">
                <a:solidFill>
                  <a:schemeClr val="tx1"/>
                </a:solidFill>
                <a:latin typeface="Corbel" panose="020B0503020204020204" pitchFamily="34" charset="0"/>
              </a:defRPr>
            </a:lvl3pPr>
            <a:lvl4pPr indent="-228600">
              <a:spcBef>
                <a:spcPct val="20000"/>
              </a:spcBef>
              <a:buClr>
                <a:srgbClr val="FEB80A"/>
              </a:buClr>
              <a:buFont typeface="Wingdings 3" panose="05040102010807070707" pitchFamily="18" charset="2"/>
              <a:buChar char=""/>
              <a:defRPr sz="2200">
                <a:solidFill>
                  <a:schemeClr val="tx1"/>
                </a:solidFill>
                <a:latin typeface="Corbel" panose="020B0503020204020204" pitchFamily="34" charset="0"/>
              </a:defRPr>
            </a:lvl4pPr>
            <a:lvl5pPr indent="-209550">
              <a:spcBef>
                <a:spcPct val="20000"/>
              </a:spcBef>
              <a:buClr>
                <a:srgbClr val="FEB80A"/>
              </a:buClr>
              <a:buFont typeface="Wingdings 2" panose="05020102010507070707" pitchFamily="18" charset="2"/>
              <a:buChar char=""/>
              <a:defRPr sz="2000">
                <a:solidFill>
                  <a:schemeClr val="tx1"/>
                </a:solidFill>
                <a:latin typeface="Corbel" panose="020B0503020204020204" pitchFamily="34" charset="0"/>
              </a:defRPr>
            </a:lvl5pPr>
            <a:lvl6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6pPr>
            <a:lvl7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7pPr>
            <a:lvl8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8pPr>
            <a:lvl9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9pPr>
          </a:lstStyle>
          <a:p>
            <a:pPr algn="r">
              <a:spcBef>
                <a:spcPct val="0"/>
              </a:spcBef>
              <a:buClrTx/>
              <a:buSzTx/>
              <a:buFontTx/>
              <a:buNone/>
            </a:pPr>
            <a:r>
              <a:rPr lang="en-US" altLang="en-US" sz="4000" b="1" dirty="0" smtClean="0">
                <a:solidFill>
                  <a:srgbClr val="F4F3DA"/>
                </a:solidFill>
                <a:latin typeface="Arial" panose="020B0604020202020204" pitchFamily="34" charset="0"/>
              </a:rPr>
              <a:t>type</a:t>
            </a:r>
            <a:endParaRPr lang="en-US" altLang="en-US" sz="4000" b="1" dirty="0">
              <a:solidFill>
                <a:srgbClr val="F4F3DA"/>
              </a:solidFill>
              <a:latin typeface="Arial" panose="020B0604020202020204" pitchFamily="34" charset="0"/>
            </a:endParaRPr>
          </a:p>
        </p:txBody>
      </p:sp>
      <p:pic>
        <p:nvPicPr>
          <p:cNvPr id="14" name="Picture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02135" y="1108287"/>
            <a:ext cx="8322961" cy="5005667"/>
          </a:xfrm>
          <a:prstGeom prst="rect">
            <a:avLst/>
          </a:prstGeom>
        </p:spPr>
      </p:pic>
      <p:sp>
        <p:nvSpPr>
          <p:cNvPr id="15" name="Rectangle 14"/>
          <p:cNvSpPr/>
          <p:nvPr/>
        </p:nvSpPr>
        <p:spPr>
          <a:xfrm>
            <a:off x="2302135" y="6211669"/>
            <a:ext cx="8322961" cy="307777"/>
          </a:xfrm>
          <a:prstGeom prst="rect">
            <a:avLst/>
          </a:prstGeom>
        </p:spPr>
        <p:txBody>
          <a:bodyPr wrap="square">
            <a:spAutoFit/>
          </a:bodyPr>
          <a:lstStyle/>
          <a:p>
            <a:r>
              <a:rPr lang="en-US" sz="1400" dirty="0">
                <a:solidFill>
                  <a:srgbClr val="F4F3DA"/>
                </a:solidFill>
              </a:rPr>
              <a:t>http://superdevresources.com/making-font-combinations-that-work-infographics/</a:t>
            </a:r>
          </a:p>
        </p:txBody>
      </p:sp>
    </p:spTree>
    <p:extLst>
      <p:ext uri="{BB962C8B-B14F-4D97-AF65-F5344CB8AC3E}">
        <p14:creationId xmlns:p14="http://schemas.microsoft.com/office/powerpoint/2010/main" val="316147428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a:spLocks noChangeArrowheads="1"/>
          </p:cNvSpPr>
          <p:nvPr/>
        </p:nvSpPr>
        <p:spPr bwMode="auto">
          <a:xfrm>
            <a:off x="5109882" y="253130"/>
            <a:ext cx="6590632"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ts val="700"/>
              </a:spcBef>
              <a:buClr>
                <a:schemeClr val="tx2"/>
              </a:buClr>
              <a:buSzPct val="95000"/>
              <a:buFont typeface="Wingdings" panose="05000000000000000000" pitchFamily="2" charset="2"/>
              <a:buChar char=""/>
              <a:defRPr sz="3000">
                <a:solidFill>
                  <a:schemeClr val="tx1"/>
                </a:solidFill>
                <a:latin typeface="Corbel" panose="020B0503020204020204" pitchFamily="34" charset="0"/>
              </a:defRPr>
            </a:lvl1pPr>
            <a:lvl2pPr indent="-285750">
              <a:spcBef>
                <a:spcPct val="20000"/>
              </a:spcBef>
              <a:buClr>
                <a:schemeClr val="accent2"/>
              </a:buClr>
              <a:buSzPct val="90000"/>
              <a:buFont typeface="Wingdings" panose="05000000000000000000" pitchFamily="2" charset="2"/>
              <a:buChar char=""/>
              <a:defRPr sz="2600">
                <a:solidFill>
                  <a:schemeClr val="tx1"/>
                </a:solidFill>
                <a:latin typeface="Corbel" panose="020B0503020204020204" pitchFamily="34" charset="0"/>
              </a:defRPr>
            </a:lvl2pPr>
            <a:lvl3pPr indent="-228600">
              <a:spcBef>
                <a:spcPct val="20000"/>
              </a:spcBef>
              <a:buClr>
                <a:schemeClr val="accent2"/>
              </a:buClr>
              <a:buFont typeface="Wingdings 2" panose="05020102010507070707" pitchFamily="18" charset="2"/>
              <a:buChar char=""/>
              <a:defRPr sz="2400">
                <a:solidFill>
                  <a:schemeClr val="tx1"/>
                </a:solidFill>
                <a:latin typeface="Corbel" panose="020B0503020204020204" pitchFamily="34" charset="0"/>
              </a:defRPr>
            </a:lvl3pPr>
            <a:lvl4pPr indent="-228600">
              <a:spcBef>
                <a:spcPct val="20000"/>
              </a:spcBef>
              <a:buClr>
                <a:srgbClr val="FEB80A"/>
              </a:buClr>
              <a:buFont typeface="Wingdings 3" panose="05040102010807070707" pitchFamily="18" charset="2"/>
              <a:buChar char=""/>
              <a:defRPr sz="2200">
                <a:solidFill>
                  <a:schemeClr val="tx1"/>
                </a:solidFill>
                <a:latin typeface="Corbel" panose="020B0503020204020204" pitchFamily="34" charset="0"/>
              </a:defRPr>
            </a:lvl4pPr>
            <a:lvl5pPr indent="-209550">
              <a:spcBef>
                <a:spcPct val="20000"/>
              </a:spcBef>
              <a:buClr>
                <a:srgbClr val="FEB80A"/>
              </a:buClr>
              <a:buFont typeface="Wingdings 2" panose="05020102010507070707" pitchFamily="18" charset="2"/>
              <a:buChar char=""/>
              <a:defRPr sz="2000">
                <a:solidFill>
                  <a:schemeClr val="tx1"/>
                </a:solidFill>
                <a:latin typeface="Corbel" panose="020B0503020204020204" pitchFamily="34" charset="0"/>
              </a:defRPr>
            </a:lvl5pPr>
            <a:lvl6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6pPr>
            <a:lvl7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7pPr>
            <a:lvl8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8pPr>
            <a:lvl9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9pPr>
          </a:lstStyle>
          <a:p>
            <a:pPr algn="r">
              <a:spcBef>
                <a:spcPct val="0"/>
              </a:spcBef>
              <a:buClrTx/>
              <a:buSzTx/>
              <a:buFontTx/>
              <a:buNone/>
            </a:pPr>
            <a:r>
              <a:rPr lang="en-US" altLang="en-US" sz="4000" b="1" dirty="0" smtClean="0">
                <a:solidFill>
                  <a:srgbClr val="F4F3DA"/>
                </a:solidFill>
                <a:latin typeface="Arial" panose="020B0604020202020204" pitchFamily="34" charset="0"/>
              </a:rPr>
              <a:t>type</a:t>
            </a:r>
            <a:endParaRPr lang="en-US" altLang="en-US" sz="4000" b="1" dirty="0">
              <a:solidFill>
                <a:srgbClr val="F4F3DA"/>
              </a:solidFill>
              <a:latin typeface="Arial" panose="020B0604020202020204" pitchFamily="34" charset="0"/>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45662" y="885711"/>
            <a:ext cx="4294205" cy="2662407"/>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1854" y="3469450"/>
            <a:ext cx="4294205" cy="2662407"/>
          </a:xfrm>
          <a:prstGeom prst="rect">
            <a:avLst/>
          </a:prstGeom>
        </p:spPr>
      </p:pic>
      <p:pic>
        <p:nvPicPr>
          <p:cNvPr id="8" name="Picture 5" descr="webstock.png"/>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945662" y="3787139"/>
            <a:ext cx="4375132" cy="23447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4" descr="typographywebdesign33.jp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2257738" y="1472507"/>
            <a:ext cx="2478321" cy="18258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10" descr="logovar1"/>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9626791" y="2225773"/>
            <a:ext cx="1835718" cy="523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11" descr="logovar2"/>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9651641" y="2902846"/>
            <a:ext cx="1844828" cy="469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12" descr="logovar3"/>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9663029" y="3550665"/>
            <a:ext cx="1822052" cy="5640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3" descr="logovar4"/>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9663029" y="4293382"/>
            <a:ext cx="1822052" cy="6346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1690681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689025" y="1564243"/>
            <a:ext cx="5454050" cy="5293757"/>
          </a:xfrm>
          <a:prstGeom prst="rect">
            <a:avLst/>
          </a:prstGeom>
        </p:spPr>
        <p:txBody>
          <a:bodyPr wrap="square">
            <a:spAutoFit/>
          </a:bodyPr>
          <a:lstStyle/>
          <a:p>
            <a:pPr>
              <a:spcBef>
                <a:spcPts val="600"/>
              </a:spcBef>
            </a:pPr>
            <a:r>
              <a:rPr lang="en-US" sz="4000" b="1" dirty="0" smtClean="0">
                <a:solidFill>
                  <a:srgbClr val="EE8A69"/>
                </a:solidFill>
                <a:latin typeface="+mj-lt"/>
              </a:rPr>
              <a:t>Sources</a:t>
            </a:r>
            <a:endParaRPr lang="en-US" sz="4000" dirty="0">
              <a:solidFill>
                <a:srgbClr val="EE8A69"/>
              </a:solidFill>
              <a:latin typeface="+mj-lt"/>
            </a:endParaRPr>
          </a:p>
          <a:p>
            <a:pPr>
              <a:spcBef>
                <a:spcPts val="600"/>
              </a:spcBef>
            </a:pPr>
            <a:endParaRPr lang="en-US" sz="2400" dirty="0" smtClean="0">
              <a:solidFill>
                <a:srgbClr val="53B7E8"/>
              </a:solidFill>
            </a:endParaRPr>
          </a:p>
          <a:p>
            <a:pPr>
              <a:spcBef>
                <a:spcPts val="600"/>
              </a:spcBef>
            </a:pPr>
            <a:endParaRPr lang="en-US" sz="2400" dirty="0">
              <a:solidFill>
                <a:srgbClr val="53B7E8"/>
              </a:solidFill>
            </a:endParaRPr>
          </a:p>
          <a:p>
            <a:pPr>
              <a:spcBef>
                <a:spcPts val="600"/>
              </a:spcBef>
            </a:pPr>
            <a:endParaRPr lang="en-US" sz="2400" dirty="0">
              <a:solidFill>
                <a:srgbClr val="53B7E8"/>
              </a:solidFill>
            </a:endParaRPr>
          </a:p>
          <a:p>
            <a:pPr>
              <a:spcBef>
                <a:spcPts val="600"/>
              </a:spcBef>
            </a:pPr>
            <a:r>
              <a:rPr lang="en-US" sz="2400" dirty="0" smtClean="0">
                <a:solidFill>
                  <a:srgbClr val="53B7E8"/>
                </a:solidFill>
              </a:rPr>
              <a:t>http</a:t>
            </a:r>
            <a:r>
              <a:rPr lang="en-US" sz="2400" dirty="0">
                <a:solidFill>
                  <a:srgbClr val="53B7E8"/>
                </a:solidFill>
              </a:rPr>
              <a:t>://www.fontsquirrel.com</a:t>
            </a:r>
            <a:r>
              <a:rPr lang="en-US" sz="2400" dirty="0" smtClean="0">
                <a:solidFill>
                  <a:srgbClr val="53B7E8"/>
                </a:solidFill>
              </a:rPr>
              <a:t>/</a:t>
            </a:r>
          </a:p>
          <a:p>
            <a:pPr>
              <a:spcBef>
                <a:spcPts val="600"/>
              </a:spcBef>
            </a:pPr>
            <a:endParaRPr lang="en-US" sz="2400" dirty="0">
              <a:solidFill>
                <a:srgbClr val="53B7E8"/>
              </a:solidFill>
            </a:endParaRPr>
          </a:p>
          <a:p>
            <a:pPr>
              <a:spcBef>
                <a:spcPts val="600"/>
              </a:spcBef>
            </a:pPr>
            <a:endParaRPr lang="en-US" sz="2400" dirty="0" smtClean="0">
              <a:solidFill>
                <a:srgbClr val="53B7E8"/>
              </a:solidFill>
            </a:endParaRPr>
          </a:p>
          <a:p>
            <a:pPr>
              <a:spcBef>
                <a:spcPts val="600"/>
              </a:spcBef>
            </a:pPr>
            <a:endParaRPr lang="en-US" sz="2400" dirty="0" smtClean="0">
              <a:solidFill>
                <a:srgbClr val="53B7E8"/>
              </a:solidFill>
            </a:endParaRPr>
          </a:p>
          <a:p>
            <a:pPr>
              <a:spcBef>
                <a:spcPts val="600"/>
              </a:spcBef>
            </a:pPr>
            <a:r>
              <a:rPr lang="en-US" sz="2400" dirty="0" smtClean="0">
                <a:solidFill>
                  <a:srgbClr val="53B7E8"/>
                </a:solidFill>
              </a:rPr>
              <a:t>https</a:t>
            </a:r>
            <a:r>
              <a:rPr lang="en-US" sz="2400" dirty="0">
                <a:solidFill>
                  <a:srgbClr val="53B7E8"/>
                </a:solidFill>
              </a:rPr>
              <a:t>://</a:t>
            </a:r>
            <a:r>
              <a:rPr lang="en-US" sz="2400" dirty="0" smtClean="0">
                <a:solidFill>
                  <a:srgbClr val="53B7E8"/>
                </a:solidFill>
              </a:rPr>
              <a:t>www.google.com/fonts</a:t>
            </a:r>
          </a:p>
          <a:p>
            <a:pPr>
              <a:spcBef>
                <a:spcPts val="600"/>
              </a:spcBef>
            </a:pPr>
            <a:endParaRPr lang="en-US" sz="2400" dirty="0" smtClean="0">
              <a:solidFill>
                <a:srgbClr val="53B7E8"/>
              </a:solidFill>
            </a:endParaRPr>
          </a:p>
          <a:p>
            <a:pPr>
              <a:spcBef>
                <a:spcPts val="600"/>
              </a:spcBef>
            </a:pPr>
            <a:r>
              <a:rPr lang="en-US" sz="3200" dirty="0" smtClean="0">
                <a:solidFill>
                  <a:srgbClr val="53B7E8"/>
                </a:solidFill>
              </a:rPr>
              <a:t> </a:t>
            </a:r>
            <a:endParaRPr lang="en-US" sz="3200" dirty="0">
              <a:solidFill>
                <a:srgbClr val="53B7E8"/>
              </a:solidFill>
              <a:latin typeface="+mj-lt"/>
            </a:endParaRPr>
          </a:p>
        </p:txBody>
      </p:sp>
      <p:sp>
        <p:nvSpPr>
          <p:cNvPr id="6" name="Rectangle 4"/>
          <p:cNvSpPr>
            <a:spLocks noChangeArrowheads="1"/>
          </p:cNvSpPr>
          <p:nvPr/>
        </p:nvSpPr>
        <p:spPr bwMode="auto">
          <a:xfrm>
            <a:off x="3818918" y="757161"/>
            <a:ext cx="7673824"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ts val="700"/>
              </a:spcBef>
              <a:buClr>
                <a:schemeClr val="tx2"/>
              </a:buClr>
              <a:buSzPct val="95000"/>
              <a:buFont typeface="Wingdings" panose="05000000000000000000" pitchFamily="2" charset="2"/>
              <a:buChar char=""/>
              <a:defRPr sz="3000">
                <a:solidFill>
                  <a:schemeClr val="tx1"/>
                </a:solidFill>
                <a:latin typeface="Corbel" panose="020B0503020204020204" pitchFamily="34" charset="0"/>
              </a:defRPr>
            </a:lvl1pPr>
            <a:lvl2pPr indent="-285750">
              <a:spcBef>
                <a:spcPct val="20000"/>
              </a:spcBef>
              <a:buClr>
                <a:schemeClr val="accent2"/>
              </a:buClr>
              <a:buSzPct val="90000"/>
              <a:buFont typeface="Wingdings" panose="05000000000000000000" pitchFamily="2" charset="2"/>
              <a:buChar char=""/>
              <a:defRPr sz="2600">
                <a:solidFill>
                  <a:schemeClr val="tx1"/>
                </a:solidFill>
                <a:latin typeface="Corbel" panose="020B0503020204020204" pitchFamily="34" charset="0"/>
              </a:defRPr>
            </a:lvl2pPr>
            <a:lvl3pPr indent="-228600">
              <a:spcBef>
                <a:spcPct val="20000"/>
              </a:spcBef>
              <a:buClr>
                <a:schemeClr val="accent2"/>
              </a:buClr>
              <a:buFont typeface="Wingdings 2" panose="05020102010507070707" pitchFamily="18" charset="2"/>
              <a:buChar char=""/>
              <a:defRPr sz="2400">
                <a:solidFill>
                  <a:schemeClr val="tx1"/>
                </a:solidFill>
                <a:latin typeface="Corbel" panose="020B0503020204020204" pitchFamily="34" charset="0"/>
              </a:defRPr>
            </a:lvl3pPr>
            <a:lvl4pPr indent="-228600">
              <a:spcBef>
                <a:spcPct val="20000"/>
              </a:spcBef>
              <a:buClr>
                <a:srgbClr val="FEB80A"/>
              </a:buClr>
              <a:buFont typeface="Wingdings 3" panose="05040102010807070707" pitchFamily="18" charset="2"/>
              <a:buChar char=""/>
              <a:defRPr sz="2200">
                <a:solidFill>
                  <a:schemeClr val="tx1"/>
                </a:solidFill>
                <a:latin typeface="Corbel" panose="020B0503020204020204" pitchFamily="34" charset="0"/>
              </a:defRPr>
            </a:lvl4pPr>
            <a:lvl5pPr indent="-209550">
              <a:spcBef>
                <a:spcPct val="20000"/>
              </a:spcBef>
              <a:buClr>
                <a:srgbClr val="FEB80A"/>
              </a:buClr>
              <a:buFont typeface="Wingdings 2" panose="05020102010507070707" pitchFamily="18" charset="2"/>
              <a:buChar char=""/>
              <a:defRPr sz="2000">
                <a:solidFill>
                  <a:schemeClr val="tx1"/>
                </a:solidFill>
                <a:latin typeface="Corbel" panose="020B0503020204020204" pitchFamily="34" charset="0"/>
              </a:defRPr>
            </a:lvl5pPr>
            <a:lvl6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6pPr>
            <a:lvl7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7pPr>
            <a:lvl8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8pPr>
            <a:lvl9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9pPr>
          </a:lstStyle>
          <a:p>
            <a:pPr algn="r">
              <a:spcBef>
                <a:spcPct val="0"/>
              </a:spcBef>
              <a:buClrTx/>
              <a:buSzTx/>
              <a:buFontTx/>
              <a:buNone/>
            </a:pPr>
            <a:r>
              <a:rPr lang="en-US" altLang="en-US" sz="4000" b="1" dirty="0" smtClean="0">
                <a:solidFill>
                  <a:srgbClr val="F4F3DA"/>
                </a:solidFill>
                <a:latin typeface="Arial" panose="020B0604020202020204" pitchFamily="34" charset="0"/>
              </a:rPr>
              <a:t>Type Resources</a:t>
            </a:r>
            <a:endParaRPr lang="en-US" altLang="en-US" sz="4000" b="1" dirty="0">
              <a:solidFill>
                <a:srgbClr val="F4F3DA"/>
              </a:solidFill>
              <a:latin typeface="Arial" panose="020B0604020202020204" pitchFamily="34" charset="0"/>
            </a:endParaRPr>
          </a:p>
        </p:txBody>
      </p:sp>
      <p:sp>
        <p:nvSpPr>
          <p:cNvPr id="8" name="Rectangle 7"/>
          <p:cNvSpPr/>
          <p:nvPr/>
        </p:nvSpPr>
        <p:spPr>
          <a:xfrm>
            <a:off x="6498445" y="2025077"/>
            <a:ext cx="6314663" cy="4932119"/>
          </a:xfrm>
          <a:prstGeom prst="rect">
            <a:avLst/>
          </a:prstGeom>
        </p:spPr>
        <p:txBody>
          <a:bodyPr wrap="square">
            <a:spAutoFit/>
          </a:bodyPr>
          <a:lstStyle/>
          <a:p>
            <a:endParaRPr lang="en-US" sz="1400" dirty="0" smtClean="0">
              <a:solidFill>
                <a:srgbClr val="53B7E8"/>
              </a:solidFill>
            </a:endParaRPr>
          </a:p>
          <a:p>
            <a:endParaRPr lang="en-US" sz="1400" dirty="0">
              <a:solidFill>
                <a:srgbClr val="53B7E8"/>
              </a:solidFill>
            </a:endParaRPr>
          </a:p>
          <a:p>
            <a:endParaRPr lang="en-US" sz="1400" dirty="0" smtClean="0">
              <a:solidFill>
                <a:srgbClr val="53B7E8"/>
              </a:solidFill>
            </a:endParaRPr>
          </a:p>
          <a:p>
            <a:endParaRPr lang="en-US" sz="1400" dirty="0">
              <a:solidFill>
                <a:srgbClr val="53B7E8"/>
              </a:solidFill>
            </a:endParaRPr>
          </a:p>
          <a:p>
            <a:endParaRPr lang="en-US" sz="1400" dirty="0" smtClean="0">
              <a:solidFill>
                <a:srgbClr val="53B7E8"/>
              </a:solidFill>
            </a:endParaRPr>
          </a:p>
          <a:p>
            <a:endParaRPr lang="en-US" sz="1400" dirty="0">
              <a:solidFill>
                <a:srgbClr val="53B7E8"/>
              </a:solidFill>
            </a:endParaRPr>
          </a:p>
          <a:p>
            <a:endParaRPr lang="en-US" sz="1400" dirty="0" smtClean="0">
              <a:solidFill>
                <a:srgbClr val="53B7E8"/>
              </a:solidFill>
            </a:endParaRPr>
          </a:p>
          <a:p>
            <a:r>
              <a:rPr lang="en-US" sz="2000" dirty="0" smtClean="0">
                <a:solidFill>
                  <a:srgbClr val="53B7E8"/>
                </a:solidFill>
              </a:rPr>
              <a:t>http</a:t>
            </a:r>
            <a:r>
              <a:rPr lang="en-US" sz="2000" dirty="0">
                <a:solidFill>
                  <a:srgbClr val="53B7E8"/>
                </a:solidFill>
              </a:rPr>
              <a:t>://ifontyou.com/</a:t>
            </a:r>
          </a:p>
          <a:p>
            <a:endParaRPr lang="en-US" sz="1400" dirty="0" smtClean="0">
              <a:solidFill>
                <a:srgbClr val="53B7E8"/>
              </a:solidFill>
            </a:endParaRPr>
          </a:p>
          <a:p>
            <a:r>
              <a:rPr lang="en-US" sz="1400" dirty="0" smtClean="0">
                <a:solidFill>
                  <a:srgbClr val="53B7E8"/>
                </a:solidFill>
              </a:rPr>
              <a:t>https</a:t>
            </a:r>
            <a:r>
              <a:rPr lang="en-US" sz="1400" dirty="0">
                <a:solidFill>
                  <a:srgbClr val="53B7E8"/>
                </a:solidFill>
              </a:rPr>
              <a:t>://designschool.canva.com/blog/typeface-fonts</a:t>
            </a:r>
            <a:r>
              <a:rPr lang="en-US" sz="1400" dirty="0" smtClean="0">
                <a:solidFill>
                  <a:srgbClr val="53B7E8"/>
                </a:solidFill>
              </a:rPr>
              <a:t>/</a:t>
            </a:r>
          </a:p>
          <a:p>
            <a:r>
              <a:rPr lang="en-US" sz="1400" dirty="0" smtClean="0">
                <a:solidFill>
                  <a:srgbClr val="53B7E8"/>
                </a:solidFill>
              </a:rPr>
              <a:t/>
            </a:r>
            <a:br>
              <a:rPr lang="en-US" sz="1400" dirty="0" smtClean="0">
                <a:solidFill>
                  <a:srgbClr val="53B7E8"/>
                </a:solidFill>
              </a:rPr>
            </a:br>
            <a:r>
              <a:rPr lang="en-US" sz="1400" dirty="0" smtClean="0">
                <a:solidFill>
                  <a:srgbClr val="53B7E8"/>
                </a:solidFill>
              </a:rPr>
              <a:t>https</a:t>
            </a:r>
            <a:r>
              <a:rPr lang="en-US" sz="1400" dirty="0">
                <a:solidFill>
                  <a:srgbClr val="53B7E8"/>
                </a:solidFill>
              </a:rPr>
              <a:t>://www.pinterest.com/explore/font-combinations</a:t>
            </a:r>
            <a:r>
              <a:rPr lang="en-US" sz="1400" dirty="0" smtClean="0">
                <a:solidFill>
                  <a:srgbClr val="53B7E8"/>
                </a:solidFill>
              </a:rPr>
              <a:t>/</a:t>
            </a:r>
          </a:p>
          <a:p>
            <a:endParaRPr lang="en-US" sz="1050" dirty="0">
              <a:solidFill>
                <a:srgbClr val="53B7E8"/>
              </a:solidFill>
            </a:endParaRPr>
          </a:p>
          <a:p>
            <a:pPr marL="0" lvl="1"/>
            <a:r>
              <a:rPr lang="en-US" altLang="en-US" sz="1400" dirty="0">
                <a:solidFill>
                  <a:srgbClr val="53B7E8"/>
                </a:solidFill>
              </a:rPr>
              <a:t>http://</a:t>
            </a:r>
            <a:r>
              <a:rPr lang="en-US" altLang="en-US" sz="1400" dirty="0" smtClean="0">
                <a:solidFill>
                  <a:srgbClr val="53B7E8"/>
                </a:solidFill>
              </a:rPr>
              <a:t>www.papress.com/thinkingwithtype/text/tracking.htm</a:t>
            </a:r>
          </a:p>
          <a:p>
            <a:pPr marL="0" lvl="1"/>
            <a:endParaRPr lang="en-US" altLang="en-US" sz="1400" dirty="0" smtClean="0">
              <a:solidFill>
                <a:srgbClr val="53B7E8"/>
              </a:solidFill>
            </a:endParaRPr>
          </a:p>
          <a:p>
            <a:pPr marL="0" lvl="1"/>
            <a:r>
              <a:rPr lang="en-US" altLang="en-US" sz="1400" dirty="0" smtClean="0">
                <a:solidFill>
                  <a:srgbClr val="53B7E8"/>
                </a:solidFill>
              </a:rPr>
              <a:t>http</a:t>
            </a:r>
            <a:r>
              <a:rPr lang="en-US" altLang="en-US" sz="1400" dirty="0">
                <a:solidFill>
                  <a:srgbClr val="53B7E8"/>
                </a:solidFill>
              </a:rPr>
              <a:t>://graphicdesign.spokanefalls.edu/tutorials/process</a:t>
            </a:r>
            <a:r>
              <a:rPr lang="en-US" altLang="en-US" sz="1400" dirty="0" smtClean="0">
                <a:solidFill>
                  <a:srgbClr val="53B7E8"/>
                </a:solidFill>
              </a:rPr>
              <a:t>/</a:t>
            </a:r>
            <a:br>
              <a:rPr lang="en-US" altLang="en-US" sz="1400" dirty="0" smtClean="0">
                <a:solidFill>
                  <a:srgbClr val="53B7E8"/>
                </a:solidFill>
              </a:rPr>
            </a:br>
            <a:r>
              <a:rPr lang="en-US" altLang="en-US" sz="1400" dirty="0" smtClean="0">
                <a:solidFill>
                  <a:srgbClr val="53B7E8"/>
                </a:solidFill>
              </a:rPr>
              <a:t>type_basics/default.htm</a:t>
            </a:r>
            <a:endParaRPr lang="en-US" altLang="en-US" sz="1400" dirty="0">
              <a:solidFill>
                <a:srgbClr val="53B7E8"/>
              </a:solidFill>
            </a:endParaRPr>
          </a:p>
          <a:p>
            <a:pPr marL="0" lvl="1"/>
            <a:endParaRPr lang="en-US" altLang="en-US" sz="2000" dirty="0">
              <a:solidFill>
                <a:schemeClr val="bg1"/>
              </a:solidFill>
            </a:endParaRPr>
          </a:p>
          <a:p>
            <a:endParaRPr lang="en-US" sz="1400" dirty="0" smtClean="0">
              <a:solidFill>
                <a:srgbClr val="53B7E8"/>
              </a:solidFill>
            </a:endParaRPr>
          </a:p>
          <a:p>
            <a:endParaRPr lang="en-US" sz="1400" dirty="0" smtClean="0">
              <a:solidFill>
                <a:srgbClr val="53B7E8"/>
              </a:solidFill>
            </a:endParaRPr>
          </a:p>
          <a:p>
            <a:endParaRPr lang="en-US" sz="1400" dirty="0">
              <a:solidFill>
                <a:srgbClr val="53B7E8"/>
              </a:solidFill>
            </a:endParaRPr>
          </a:p>
          <a:p>
            <a:endParaRPr lang="en-US" altLang="en-US" sz="1400" dirty="0">
              <a:solidFill>
                <a:srgbClr val="F4F3DA"/>
              </a:solidFill>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64330" y="2322787"/>
            <a:ext cx="1892154" cy="1162952"/>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4330" y="4565264"/>
            <a:ext cx="2076450" cy="657225"/>
          </a:xfrm>
          <a:prstGeom prst="rect">
            <a:avLst/>
          </a:prstGeom>
        </p:spPr>
      </p:pic>
      <p:pic>
        <p:nvPicPr>
          <p:cNvPr id="11" name="Picture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594958" y="1874146"/>
            <a:ext cx="1974476" cy="1579581"/>
          </a:xfrm>
          <a:prstGeom prst="rect">
            <a:avLst/>
          </a:prstGeom>
        </p:spPr>
      </p:pic>
    </p:spTree>
    <p:extLst>
      <p:ext uri="{BB962C8B-B14F-4D97-AF65-F5344CB8AC3E}">
        <p14:creationId xmlns:p14="http://schemas.microsoft.com/office/powerpoint/2010/main" val="172391396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4117795" y="444662"/>
            <a:ext cx="7476565" cy="923330"/>
          </a:xfrm>
          <a:prstGeom prst="rect">
            <a:avLst/>
          </a:prstGeom>
        </p:spPr>
        <p:txBody>
          <a:bodyPr wrap="square">
            <a:spAutoFit/>
          </a:bodyPr>
          <a:lstStyle/>
          <a:p>
            <a:pPr algn="r"/>
            <a:r>
              <a:rPr lang="en-US" altLang="en-US" sz="5400" b="1" dirty="0" smtClean="0">
                <a:solidFill>
                  <a:srgbClr val="F4F3DA"/>
                </a:solidFill>
                <a:latin typeface="Arial Narrow" panose="020B0606020202030204" pitchFamily="34" charset="0"/>
              </a:rPr>
              <a:t>Visual Communication</a:t>
            </a:r>
            <a:endParaRPr lang="en-US" sz="5400" dirty="0">
              <a:solidFill>
                <a:srgbClr val="F4F3DA"/>
              </a:solidFill>
            </a:endParaRPr>
          </a:p>
        </p:txBody>
      </p:sp>
      <p:sp>
        <p:nvSpPr>
          <p:cNvPr id="11" name="Rectangle 10"/>
          <p:cNvSpPr/>
          <p:nvPr/>
        </p:nvSpPr>
        <p:spPr>
          <a:xfrm>
            <a:off x="986864" y="1678210"/>
            <a:ext cx="9372750" cy="584775"/>
          </a:xfrm>
          <a:prstGeom prst="rect">
            <a:avLst/>
          </a:prstGeom>
        </p:spPr>
        <p:txBody>
          <a:bodyPr wrap="square">
            <a:spAutoFit/>
          </a:bodyPr>
          <a:lstStyle/>
          <a:p>
            <a:r>
              <a:rPr lang="en-US" altLang="en-US" sz="3200" b="1" dirty="0" smtClean="0">
                <a:solidFill>
                  <a:srgbClr val="F4F3DA"/>
                </a:solidFill>
                <a:latin typeface="+mj-lt"/>
              </a:rPr>
              <a:t>In most careers, individuals will be required to</a:t>
            </a:r>
            <a:endParaRPr lang="en-US" sz="3200" dirty="0">
              <a:solidFill>
                <a:srgbClr val="F4F3DA"/>
              </a:solidFill>
              <a:latin typeface="+mj-lt"/>
            </a:endParaRPr>
          </a:p>
        </p:txBody>
      </p:sp>
      <p:sp>
        <p:nvSpPr>
          <p:cNvPr id="12" name="Rectangle 3"/>
          <p:cNvSpPr txBox="1">
            <a:spLocks noChangeArrowheads="1"/>
          </p:cNvSpPr>
          <p:nvPr/>
        </p:nvSpPr>
        <p:spPr>
          <a:xfrm>
            <a:off x="454110" y="2976710"/>
            <a:ext cx="8261873" cy="3657600"/>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990600" lvl="1" indent="-533400" algn="l">
              <a:lnSpc>
                <a:spcPts val="1800"/>
              </a:lnSpc>
              <a:buFontTx/>
              <a:buNone/>
            </a:pPr>
            <a:r>
              <a:rPr lang="en-US" altLang="en-US" sz="3200" dirty="0" smtClean="0">
                <a:solidFill>
                  <a:srgbClr val="EE8A69"/>
                </a:solidFill>
                <a:latin typeface="+mj-lt"/>
              </a:rPr>
              <a:t>presentations</a:t>
            </a:r>
          </a:p>
          <a:p>
            <a:pPr marL="990600" lvl="1" indent="-533400" algn="l">
              <a:lnSpc>
                <a:spcPts val="1800"/>
              </a:lnSpc>
              <a:buFontTx/>
              <a:buNone/>
            </a:pPr>
            <a:r>
              <a:rPr lang="en-US" altLang="en-US" sz="2400" dirty="0" smtClean="0">
                <a:solidFill>
                  <a:srgbClr val="53B7E8"/>
                </a:solidFill>
                <a:latin typeface="+mj-lt"/>
              </a:rPr>
              <a:t>(conference presentations | training | programming</a:t>
            </a:r>
            <a:r>
              <a:rPr lang="en-US" altLang="en-US" sz="2400" b="1" dirty="0" smtClean="0">
                <a:solidFill>
                  <a:srgbClr val="53B7E8"/>
                </a:solidFill>
                <a:latin typeface="+mj-lt"/>
              </a:rPr>
              <a:t>)</a:t>
            </a:r>
          </a:p>
          <a:p>
            <a:pPr marL="990600" lvl="1" indent="-533400" algn="l">
              <a:lnSpc>
                <a:spcPts val="1800"/>
              </a:lnSpc>
              <a:buFontTx/>
              <a:buNone/>
            </a:pPr>
            <a:endParaRPr lang="en-US" altLang="en-US" sz="2400" b="1" dirty="0" smtClean="0">
              <a:solidFill>
                <a:schemeClr val="tx2"/>
              </a:solidFill>
              <a:latin typeface="+mj-lt"/>
            </a:endParaRPr>
          </a:p>
          <a:p>
            <a:pPr marL="990600" lvl="1" indent="-533400" algn="l">
              <a:lnSpc>
                <a:spcPts val="1800"/>
              </a:lnSpc>
              <a:buFontTx/>
              <a:buNone/>
            </a:pPr>
            <a:r>
              <a:rPr lang="en-US" altLang="en-US" sz="3200" dirty="0" smtClean="0">
                <a:solidFill>
                  <a:srgbClr val="EE8A69"/>
                </a:solidFill>
                <a:latin typeface="+mj-lt"/>
              </a:rPr>
              <a:t>publications</a:t>
            </a:r>
          </a:p>
          <a:p>
            <a:pPr marL="990600" lvl="1" indent="-533400" algn="l">
              <a:lnSpc>
                <a:spcPts val="1800"/>
              </a:lnSpc>
              <a:buFontTx/>
              <a:buNone/>
            </a:pPr>
            <a:r>
              <a:rPr lang="en-US" altLang="en-US" sz="2400" dirty="0" smtClean="0">
                <a:solidFill>
                  <a:srgbClr val="53B7E8"/>
                </a:solidFill>
                <a:latin typeface="+mj-lt"/>
              </a:rPr>
              <a:t>(newsletters | annual reports )</a:t>
            </a:r>
          </a:p>
          <a:p>
            <a:pPr marL="990600" lvl="1" indent="-533400" algn="l">
              <a:lnSpc>
                <a:spcPts val="1800"/>
              </a:lnSpc>
              <a:buFontTx/>
              <a:buNone/>
            </a:pPr>
            <a:endParaRPr lang="en-US" altLang="en-US" sz="2400" dirty="0" smtClean="0">
              <a:solidFill>
                <a:schemeClr val="tx2"/>
              </a:solidFill>
              <a:latin typeface="+mj-lt"/>
            </a:endParaRPr>
          </a:p>
          <a:p>
            <a:pPr marL="990600" lvl="1" indent="-533400" algn="l">
              <a:lnSpc>
                <a:spcPts val="1800"/>
              </a:lnSpc>
              <a:buFontTx/>
              <a:buNone/>
            </a:pPr>
            <a:r>
              <a:rPr lang="en-US" altLang="en-US" sz="3200" dirty="0" smtClean="0">
                <a:solidFill>
                  <a:srgbClr val="EE8A69"/>
                </a:solidFill>
                <a:latin typeface="+mj-lt"/>
              </a:rPr>
              <a:t>marketing</a:t>
            </a:r>
          </a:p>
          <a:p>
            <a:pPr marL="990600" lvl="1" indent="-533400" algn="l">
              <a:lnSpc>
                <a:spcPts val="1800"/>
              </a:lnSpc>
              <a:buFontTx/>
              <a:buNone/>
            </a:pPr>
            <a:r>
              <a:rPr lang="en-US" altLang="en-US" sz="2400" dirty="0" smtClean="0">
                <a:solidFill>
                  <a:srgbClr val="53B7E8"/>
                </a:solidFill>
                <a:latin typeface="+mj-lt"/>
              </a:rPr>
              <a:t>(posters | displays | advertisements | branding)</a:t>
            </a:r>
          </a:p>
          <a:p>
            <a:pPr marL="990600" lvl="1" indent="-533400" algn="l">
              <a:lnSpc>
                <a:spcPts val="1800"/>
              </a:lnSpc>
              <a:buFontTx/>
              <a:buNone/>
            </a:pPr>
            <a:endParaRPr lang="en-US" altLang="en-US" sz="2400" dirty="0" smtClean="0">
              <a:solidFill>
                <a:schemeClr val="tx2"/>
              </a:solidFill>
              <a:latin typeface="+mj-lt"/>
            </a:endParaRPr>
          </a:p>
          <a:p>
            <a:pPr marL="990600" lvl="1" indent="-533400" algn="l">
              <a:lnSpc>
                <a:spcPts val="1800"/>
              </a:lnSpc>
              <a:buFontTx/>
              <a:buNone/>
            </a:pPr>
            <a:r>
              <a:rPr lang="en-US" altLang="en-US" sz="3200" dirty="0" smtClean="0">
                <a:solidFill>
                  <a:srgbClr val="EE8A69"/>
                </a:solidFill>
                <a:latin typeface="+mj-lt"/>
              </a:rPr>
              <a:t>online communications</a:t>
            </a:r>
          </a:p>
          <a:p>
            <a:pPr marL="990600" lvl="1" indent="-533400" algn="l">
              <a:lnSpc>
                <a:spcPts val="1800"/>
              </a:lnSpc>
              <a:buFontTx/>
              <a:buNone/>
            </a:pPr>
            <a:r>
              <a:rPr lang="en-US" altLang="en-US" sz="2400" dirty="0" smtClean="0">
                <a:solidFill>
                  <a:srgbClr val="53B7E8"/>
                </a:solidFill>
                <a:latin typeface="+mj-lt"/>
              </a:rPr>
              <a:t>(web development/design/updates| social media)</a:t>
            </a:r>
          </a:p>
          <a:p>
            <a:pPr marL="990600" lvl="1" indent="-533400" algn="l">
              <a:lnSpc>
                <a:spcPts val="1800"/>
              </a:lnSpc>
              <a:buFontTx/>
              <a:buNone/>
            </a:pPr>
            <a:endParaRPr lang="en-US" altLang="en-US" sz="1400" b="1" dirty="0" smtClean="0"/>
          </a:p>
          <a:p>
            <a:pPr marL="990600" lvl="1" indent="-533400" algn="l">
              <a:lnSpc>
                <a:spcPts val="1800"/>
              </a:lnSpc>
              <a:buFontTx/>
              <a:buNone/>
            </a:pPr>
            <a:endParaRPr lang="en-US" altLang="en-US" sz="1800" b="1" dirty="0" smtClean="0">
              <a:solidFill>
                <a:schemeClr val="tx2"/>
              </a:solidFill>
            </a:endParaRPr>
          </a:p>
          <a:p>
            <a:pPr marL="990600" lvl="1" indent="-533400" algn="l">
              <a:lnSpc>
                <a:spcPts val="1800"/>
              </a:lnSpc>
              <a:buFontTx/>
              <a:buNone/>
            </a:pPr>
            <a:endParaRPr lang="en-US" altLang="en-US" sz="1400" b="1" dirty="0" smtClean="0"/>
          </a:p>
        </p:txBody>
      </p:sp>
      <p:sp>
        <p:nvSpPr>
          <p:cNvPr id="13" name="Rectangle 12"/>
          <p:cNvSpPr/>
          <p:nvPr/>
        </p:nvSpPr>
        <p:spPr>
          <a:xfrm>
            <a:off x="1410111" y="2092063"/>
            <a:ext cx="7724925" cy="584775"/>
          </a:xfrm>
          <a:prstGeom prst="rect">
            <a:avLst/>
          </a:prstGeom>
        </p:spPr>
        <p:txBody>
          <a:bodyPr wrap="square">
            <a:spAutoFit/>
          </a:bodyPr>
          <a:lstStyle/>
          <a:p>
            <a:pPr algn="r"/>
            <a:r>
              <a:rPr lang="en-US" altLang="en-US" sz="3200" b="1" dirty="0">
                <a:solidFill>
                  <a:srgbClr val="F4F3DA"/>
                </a:solidFill>
                <a:latin typeface="+mj-lt"/>
              </a:rPr>
              <a:t>u</a:t>
            </a:r>
            <a:r>
              <a:rPr lang="en-US" altLang="en-US" sz="3200" b="1" dirty="0" smtClean="0">
                <a:solidFill>
                  <a:srgbClr val="F4F3DA"/>
                </a:solidFill>
                <a:latin typeface="+mj-lt"/>
              </a:rPr>
              <a:t>se technology to communicate effectively</a:t>
            </a:r>
            <a:endParaRPr lang="en-US" sz="3200" dirty="0">
              <a:solidFill>
                <a:srgbClr val="F4F3DA"/>
              </a:solidFill>
              <a:latin typeface="+mj-lt"/>
            </a:endParaRPr>
          </a:p>
        </p:txBody>
      </p:sp>
      <p:pic>
        <p:nvPicPr>
          <p:cNvPr id="14" name="Picture 2" descr="night-circus02.gif"/>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21288245">
            <a:off x="8439198" y="2742843"/>
            <a:ext cx="1567637" cy="24229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3" descr="night-circus03.gif"/>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455869">
            <a:off x="9976255" y="1783738"/>
            <a:ext cx="1543682" cy="2385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455565">
            <a:off x="10272212" y="4666503"/>
            <a:ext cx="1316038" cy="1338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rot="455565">
            <a:off x="9719762" y="5257053"/>
            <a:ext cx="1027113" cy="1044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4136768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a:spLocks noChangeArrowheads="1"/>
          </p:cNvSpPr>
          <p:nvPr/>
        </p:nvSpPr>
        <p:spPr bwMode="auto">
          <a:xfrm>
            <a:off x="5109882" y="253130"/>
            <a:ext cx="6590632"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ts val="700"/>
              </a:spcBef>
              <a:buClr>
                <a:schemeClr val="tx2"/>
              </a:buClr>
              <a:buSzPct val="95000"/>
              <a:buFont typeface="Wingdings" panose="05000000000000000000" pitchFamily="2" charset="2"/>
              <a:buChar char=""/>
              <a:defRPr sz="3000">
                <a:solidFill>
                  <a:schemeClr val="tx1"/>
                </a:solidFill>
                <a:latin typeface="Corbel" panose="020B0503020204020204" pitchFamily="34" charset="0"/>
              </a:defRPr>
            </a:lvl1pPr>
            <a:lvl2pPr indent="-285750">
              <a:spcBef>
                <a:spcPct val="20000"/>
              </a:spcBef>
              <a:buClr>
                <a:schemeClr val="accent2"/>
              </a:buClr>
              <a:buSzPct val="90000"/>
              <a:buFont typeface="Wingdings" panose="05000000000000000000" pitchFamily="2" charset="2"/>
              <a:buChar char=""/>
              <a:defRPr sz="2600">
                <a:solidFill>
                  <a:schemeClr val="tx1"/>
                </a:solidFill>
                <a:latin typeface="Corbel" panose="020B0503020204020204" pitchFamily="34" charset="0"/>
              </a:defRPr>
            </a:lvl2pPr>
            <a:lvl3pPr indent="-228600">
              <a:spcBef>
                <a:spcPct val="20000"/>
              </a:spcBef>
              <a:buClr>
                <a:schemeClr val="accent2"/>
              </a:buClr>
              <a:buFont typeface="Wingdings 2" panose="05020102010507070707" pitchFamily="18" charset="2"/>
              <a:buChar char=""/>
              <a:defRPr sz="2400">
                <a:solidFill>
                  <a:schemeClr val="tx1"/>
                </a:solidFill>
                <a:latin typeface="Corbel" panose="020B0503020204020204" pitchFamily="34" charset="0"/>
              </a:defRPr>
            </a:lvl3pPr>
            <a:lvl4pPr indent="-228600">
              <a:spcBef>
                <a:spcPct val="20000"/>
              </a:spcBef>
              <a:buClr>
                <a:srgbClr val="FEB80A"/>
              </a:buClr>
              <a:buFont typeface="Wingdings 3" panose="05040102010807070707" pitchFamily="18" charset="2"/>
              <a:buChar char=""/>
              <a:defRPr sz="2200">
                <a:solidFill>
                  <a:schemeClr val="tx1"/>
                </a:solidFill>
                <a:latin typeface="Corbel" panose="020B0503020204020204" pitchFamily="34" charset="0"/>
              </a:defRPr>
            </a:lvl4pPr>
            <a:lvl5pPr indent="-209550">
              <a:spcBef>
                <a:spcPct val="20000"/>
              </a:spcBef>
              <a:buClr>
                <a:srgbClr val="FEB80A"/>
              </a:buClr>
              <a:buFont typeface="Wingdings 2" panose="05020102010507070707" pitchFamily="18" charset="2"/>
              <a:buChar char=""/>
              <a:defRPr sz="2000">
                <a:solidFill>
                  <a:schemeClr val="tx1"/>
                </a:solidFill>
                <a:latin typeface="Corbel" panose="020B0503020204020204" pitchFamily="34" charset="0"/>
              </a:defRPr>
            </a:lvl5pPr>
            <a:lvl6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6pPr>
            <a:lvl7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7pPr>
            <a:lvl8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8pPr>
            <a:lvl9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9pPr>
          </a:lstStyle>
          <a:p>
            <a:pPr algn="r">
              <a:spcBef>
                <a:spcPct val="0"/>
              </a:spcBef>
              <a:buClrTx/>
              <a:buSzTx/>
              <a:buFontTx/>
              <a:buNone/>
            </a:pPr>
            <a:r>
              <a:rPr lang="en-US" altLang="en-US" sz="4000" b="1" dirty="0" smtClean="0">
                <a:solidFill>
                  <a:srgbClr val="F4F3DA"/>
                </a:solidFill>
                <a:latin typeface="Arial" panose="020B0604020202020204" pitchFamily="34" charset="0"/>
              </a:rPr>
              <a:t>Image / Texture</a:t>
            </a:r>
            <a:endParaRPr lang="en-US" altLang="en-US" sz="4000" b="1" dirty="0">
              <a:solidFill>
                <a:srgbClr val="F4F3DA"/>
              </a:solidFill>
              <a:latin typeface="Arial" panose="020B0604020202020204" pitchFamily="34" charset="0"/>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77779" y="1293103"/>
            <a:ext cx="3776068" cy="4885903"/>
          </a:xfrm>
          <a:prstGeom prst="rect">
            <a:avLst/>
          </a:prstGeom>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1584" y="4812785"/>
            <a:ext cx="6844767" cy="1366221"/>
          </a:xfrm>
          <a:prstGeom prst="rect">
            <a:avLst/>
          </a:prstGeom>
        </p:spPr>
      </p:pic>
      <p:pic>
        <p:nvPicPr>
          <p:cNvPr id="10" name="Picture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241639" y="1293103"/>
            <a:ext cx="2314712" cy="3085180"/>
          </a:xfrm>
          <a:prstGeom prst="rect">
            <a:avLst/>
          </a:prstGeom>
        </p:spPr>
      </p:pic>
      <p:pic>
        <p:nvPicPr>
          <p:cNvPr id="11" name="Picture 1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571978" y="1317992"/>
            <a:ext cx="2448233" cy="3060291"/>
          </a:xfrm>
          <a:prstGeom prst="rect">
            <a:avLst/>
          </a:prstGeom>
        </p:spPr>
      </p:pic>
      <p:sp>
        <p:nvSpPr>
          <p:cNvPr id="7" name="Rectangle 6"/>
          <p:cNvSpPr/>
          <p:nvPr/>
        </p:nvSpPr>
        <p:spPr>
          <a:xfrm>
            <a:off x="2571978" y="4378283"/>
            <a:ext cx="2358673" cy="338554"/>
          </a:xfrm>
          <a:prstGeom prst="rect">
            <a:avLst/>
          </a:prstGeom>
        </p:spPr>
        <p:txBody>
          <a:bodyPr wrap="square">
            <a:spAutoFit/>
          </a:bodyPr>
          <a:lstStyle/>
          <a:p>
            <a:pPr>
              <a:defRPr/>
            </a:pPr>
            <a:r>
              <a:rPr lang="en-US" sz="800" dirty="0" smtClean="0">
                <a:solidFill>
                  <a:srgbClr val="53B7E8"/>
                </a:solidFill>
                <a:latin typeface="+mj-lt"/>
              </a:rPr>
              <a:t>http</a:t>
            </a:r>
            <a:r>
              <a:rPr lang="en-US" sz="800" dirty="0">
                <a:solidFill>
                  <a:srgbClr val="53B7E8"/>
                </a:solidFill>
                <a:latin typeface="+mj-lt"/>
              </a:rPr>
              <a:t>://www.njstatelib.org/blog/marketing/page/4</a:t>
            </a:r>
            <a:r>
              <a:rPr lang="en-US" sz="800" dirty="0" smtClean="0">
                <a:solidFill>
                  <a:srgbClr val="53B7E8"/>
                </a:solidFill>
                <a:latin typeface="+mj-lt"/>
              </a:rPr>
              <a:t>/</a:t>
            </a:r>
          </a:p>
          <a:p>
            <a:pPr>
              <a:defRPr/>
            </a:pPr>
            <a:endParaRPr lang="en-US" sz="800" dirty="0">
              <a:solidFill>
                <a:srgbClr val="53B7E8"/>
              </a:solidFill>
              <a:latin typeface="+mj-lt"/>
            </a:endParaRPr>
          </a:p>
        </p:txBody>
      </p:sp>
      <p:sp>
        <p:nvSpPr>
          <p:cNvPr id="8" name="Rectangle 7"/>
          <p:cNvSpPr/>
          <p:nvPr/>
        </p:nvSpPr>
        <p:spPr>
          <a:xfrm>
            <a:off x="5152079" y="4378283"/>
            <a:ext cx="2105063" cy="230832"/>
          </a:xfrm>
          <a:prstGeom prst="rect">
            <a:avLst/>
          </a:prstGeom>
        </p:spPr>
        <p:txBody>
          <a:bodyPr wrap="none">
            <a:spAutoFit/>
          </a:bodyPr>
          <a:lstStyle/>
          <a:p>
            <a:r>
              <a:rPr lang="en-US" sz="900" dirty="0">
                <a:solidFill>
                  <a:srgbClr val="53B7E8"/>
                </a:solidFill>
              </a:rPr>
              <a:t>http://jackielay.com/design_posters.php</a:t>
            </a:r>
          </a:p>
        </p:txBody>
      </p:sp>
    </p:spTree>
    <p:extLst>
      <p:ext uri="{BB962C8B-B14F-4D97-AF65-F5344CB8AC3E}">
        <p14:creationId xmlns:p14="http://schemas.microsoft.com/office/powerpoint/2010/main" val="59228523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0" descr="guidance-center.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265897" y="989449"/>
            <a:ext cx="7543800" cy="5427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a:spLocks noChangeArrowheads="1"/>
          </p:cNvSpPr>
          <p:nvPr/>
        </p:nvSpPr>
        <p:spPr bwMode="auto">
          <a:xfrm>
            <a:off x="1003710" y="6075657"/>
            <a:ext cx="226218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dirty="0">
                <a:ln w="0"/>
                <a:solidFill>
                  <a:srgbClr val="F4F3DA"/>
                </a:solidFill>
                <a:effectLst>
                  <a:outerShdw blurRad="38100" dist="19050" dir="2700000" algn="tl" rotWithShape="0">
                    <a:schemeClr val="dk1">
                      <a:alpha val="40000"/>
                    </a:schemeClr>
                  </a:outerShdw>
                </a:effectLst>
              </a:rPr>
              <a:t>http://www.tgclb.org/</a:t>
            </a:r>
          </a:p>
        </p:txBody>
      </p:sp>
      <p:sp>
        <p:nvSpPr>
          <p:cNvPr id="5" name="Rectangle 4"/>
          <p:cNvSpPr>
            <a:spLocks noChangeArrowheads="1"/>
          </p:cNvSpPr>
          <p:nvPr/>
        </p:nvSpPr>
        <p:spPr bwMode="auto">
          <a:xfrm>
            <a:off x="5109882" y="253130"/>
            <a:ext cx="6590632"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ts val="700"/>
              </a:spcBef>
              <a:buClr>
                <a:schemeClr val="tx2"/>
              </a:buClr>
              <a:buSzPct val="95000"/>
              <a:buFont typeface="Wingdings" panose="05000000000000000000" pitchFamily="2" charset="2"/>
              <a:buChar char=""/>
              <a:defRPr sz="3000">
                <a:solidFill>
                  <a:schemeClr val="tx1"/>
                </a:solidFill>
                <a:latin typeface="Corbel" panose="020B0503020204020204" pitchFamily="34" charset="0"/>
              </a:defRPr>
            </a:lvl1pPr>
            <a:lvl2pPr indent="-285750">
              <a:spcBef>
                <a:spcPct val="20000"/>
              </a:spcBef>
              <a:buClr>
                <a:schemeClr val="accent2"/>
              </a:buClr>
              <a:buSzPct val="90000"/>
              <a:buFont typeface="Wingdings" panose="05000000000000000000" pitchFamily="2" charset="2"/>
              <a:buChar char=""/>
              <a:defRPr sz="2600">
                <a:solidFill>
                  <a:schemeClr val="tx1"/>
                </a:solidFill>
                <a:latin typeface="Corbel" panose="020B0503020204020204" pitchFamily="34" charset="0"/>
              </a:defRPr>
            </a:lvl2pPr>
            <a:lvl3pPr indent="-228600">
              <a:spcBef>
                <a:spcPct val="20000"/>
              </a:spcBef>
              <a:buClr>
                <a:schemeClr val="accent2"/>
              </a:buClr>
              <a:buFont typeface="Wingdings 2" panose="05020102010507070707" pitchFamily="18" charset="2"/>
              <a:buChar char=""/>
              <a:defRPr sz="2400">
                <a:solidFill>
                  <a:schemeClr val="tx1"/>
                </a:solidFill>
                <a:latin typeface="Corbel" panose="020B0503020204020204" pitchFamily="34" charset="0"/>
              </a:defRPr>
            </a:lvl3pPr>
            <a:lvl4pPr indent="-228600">
              <a:spcBef>
                <a:spcPct val="20000"/>
              </a:spcBef>
              <a:buClr>
                <a:srgbClr val="FEB80A"/>
              </a:buClr>
              <a:buFont typeface="Wingdings 3" panose="05040102010807070707" pitchFamily="18" charset="2"/>
              <a:buChar char=""/>
              <a:defRPr sz="2200">
                <a:solidFill>
                  <a:schemeClr val="tx1"/>
                </a:solidFill>
                <a:latin typeface="Corbel" panose="020B0503020204020204" pitchFamily="34" charset="0"/>
              </a:defRPr>
            </a:lvl4pPr>
            <a:lvl5pPr indent="-209550">
              <a:spcBef>
                <a:spcPct val="20000"/>
              </a:spcBef>
              <a:buClr>
                <a:srgbClr val="FEB80A"/>
              </a:buClr>
              <a:buFont typeface="Wingdings 2" panose="05020102010507070707" pitchFamily="18" charset="2"/>
              <a:buChar char=""/>
              <a:defRPr sz="2000">
                <a:solidFill>
                  <a:schemeClr val="tx1"/>
                </a:solidFill>
                <a:latin typeface="Corbel" panose="020B0503020204020204" pitchFamily="34" charset="0"/>
              </a:defRPr>
            </a:lvl5pPr>
            <a:lvl6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6pPr>
            <a:lvl7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7pPr>
            <a:lvl8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8pPr>
            <a:lvl9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9pPr>
          </a:lstStyle>
          <a:p>
            <a:pPr algn="r">
              <a:spcBef>
                <a:spcPct val="0"/>
              </a:spcBef>
              <a:buClrTx/>
              <a:buSzTx/>
              <a:buFontTx/>
              <a:buNone/>
            </a:pPr>
            <a:r>
              <a:rPr lang="en-US" altLang="en-US" sz="4000" b="1" dirty="0" smtClean="0">
                <a:solidFill>
                  <a:srgbClr val="F4F3DA"/>
                </a:solidFill>
                <a:latin typeface="Arial" panose="020B0604020202020204" pitchFamily="34" charset="0"/>
              </a:rPr>
              <a:t>Image / Texture</a:t>
            </a:r>
            <a:endParaRPr lang="en-US" altLang="en-US" sz="4000" b="1" dirty="0">
              <a:solidFill>
                <a:srgbClr val="F4F3DA"/>
              </a:solidFill>
              <a:latin typeface="Arial" panose="020B0604020202020204" pitchFamily="34" charset="0"/>
            </a:endParaRPr>
          </a:p>
        </p:txBody>
      </p:sp>
    </p:spTree>
    <p:extLst>
      <p:ext uri="{BB962C8B-B14F-4D97-AF65-F5344CB8AC3E}">
        <p14:creationId xmlns:p14="http://schemas.microsoft.com/office/powerpoint/2010/main" val="35680753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a:spLocks noChangeArrowheads="1"/>
          </p:cNvSpPr>
          <p:nvPr/>
        </p:nvSpPr>
        <p:spPr bwMode="auto">
          <a:xfrm>
            <a:off x="9504941" y="6047224"/>
            <a:ext cx="226218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dirty="0">
                <a:ln w="0"/>
                <a:solidFill>
                  <a:srgbClr val="F4F3DA"/>
                </a:solidFill>
                <a:effectLst>
                  <a:outerShdw blurRad="38100" dist="19050" dir="2700000" algn="tl" rotWithShape="0">
                    <a:schemeClr val="dk1">
                      <a:alpha val="40000"/>
                    </a:schemeClr>
                  </a:outerShdw>
                </a:effectLst>
              </a:rPr>
              <a:t>http://www.tgclb.org/</a:t>
            </a:r>
          </a:p>
        </p:txBody>
      </p:sp>
      <p:pic>
        <p:nvPicPr>
          <p:cNvPr id="5" name="Picture 7" descr="guidance-center-hope2.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69490" y="3255981"/>
            <a:ext cx="8305800" cy="3287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8" descr="guidance-center-givecircle.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709873" y="1327448"/>
            <a:ext cx="1390650" cy="1390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9" descr="guidance-center-logo.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489960" y="1260773"/>
            <a:ext cx="3619500" cy="90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11" descr="guidance-center-newsEventsOver.jp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566160" y="2479973"/>
            <a:ext cx="1628775"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12" descr="guidnace-center-newsEventsSelected.jp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5394960" y="2479973"/>
            <a:ext cx="1628775"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14" descr="guidance-center-pic_services_main.jpg"/>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9700936" y="1294320"/>
            <a:ext cx="1836738"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Rectangle 4"/>
          <p:cNvSpPr>
            <a:spLocks noChangeArrowheads="1"/>
          </p:cNvSpPr>
          <p:nvPr/>
        </p:nvSpPr>
        <p:spPr bwMode="auto">
          <a:xfrm>
            <a:off x="5109882" y="253130"/>
            <a:ext cx="6590632"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ts val="700"/>
              </a:spcBef>
              <a:buClr>
                <a:schemeClr val="tx2"/>
              </a:buClr>
              <a:buSzPct val="95000"/>
              <a:buFont typeface="Wingdings" panose="05000000000000000000" pitchFamily="2" charset="2"/>
              <a:buChar char=""/>
              <a:defRPr sz="3000">
                <a:solidFill>
                  <a:schemeClr val="tx1"/>
                </a:solidFill>
                <a:latin typeface="Corbel" panose="020B0503020204020204" pitchFamily="34" charset="0"/>
              </a:defRPr>
            </a:lvl1pPr>
            <a:lvl2pPr indent="-285750">
              <a:spcBef>
                <a:spcPct val="20000"/>
              </a:spcBef>
              <a:buClr>
                <a:schemeClr val="accent2"/>
              </a:buClr>
              <a:buSzPct val="90000"/>
              <a:buFont typeface="Wingdings" panose="05000000000000000000" pitchFamily="2" charset="2"/>
              <a:buChar char=""/>
              <a:defRPr sz="2600">
                <a:solidFill>
                  <a:schemeClr val="tx1"/>
                </a:solidFill>
                <a:latin typeface="Corbel" panose="020B0503020204020204" pitchFamily="34" charset="0"/>
              </a:defRPr>
            </a:lvl2pPr>
            <a:lvl3pPr indent="-228600">
              <a:spcBef>
                <a:spcPct val="20000"/>
              </a:spcBef>
              <a:buClr>
                <a:schemeClr val="accent2"/>
              </a:buClr>
              <a:buFont typeface="Wingdings 2" panose="05020102010507070707" pitchFamily="18" charset="2"/>
              <a:buChar char=""/>
              <a:defRPr sz="2400">
                <a:solidFill>
                  <a:schemeClr val="tx1"/>
                </a:solidFill>
                <a:latin typeface="Corbel" panose="020B0503020204020204" pitchFamily="34" charset="0"/>
              </a:defRPr>
            </a:lvl3pPr>
            <a:lvl4pPr indent="-228600">
              <a:spcBef>
                <a:spcPct val="20000"/>
              </a:spcBef>
              <a:buClr>
                <a:srgbClr val="FEB80A"/>
              </a:buClr>
              <a:buFont typeface="Wingdings 3" panose="05040102010807070707" pitchFamily="18" charset="2"/>
              <a:buChar char=""/>
              <a:defRPr sz="2200">
                <a:solidFill>
                  <a:schemeClr val="tx1"/>
                </a:solidFill>
                <a:latin typeface="Corbel" panose="020B0503020204020204" pitchFamily="34" charset="0"/>
              </a:defRPr>
            </a:lvl4pPr>
            <a:lvl5pPr indent="-209550">
              <a:spcBef>
                <a:spcPct val="20000"/>
              </a:spcBef>
              <a:buClr>
                <a:srgbClr val="FEB80A"/>
              </a:buClr>
              <a:buFont typeface="Wingdings 2" panose="05020102010507070707" pitchFamily="18" charset="2"/>
              <a:buChar char=""/>
              <a:defRPr sz="2000">
                <a:solidFill>
                  <a:schemeClr val="tx1"/>
                </a:solidFill>
                <a:latin typeface="Corbel" panose="020B0503020204020204" pitchFamily="34" charset="0"/>
              </a:defRPr>
            </a:lvl5pPr>
            <a:lvl6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6pPr>
            <a:lvl7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7pPr>
            <a:lvl8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8pPr>
            <a:lvl9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9pPr>
          </a:lstStyle>
          <a:p>
            <a:pPr algn="r">
              <a:spcBef>
                <a:spcPct val="0"/>
              </a:spcBef>
              <a:buClrTx/>
              <a:buSzTx/>
              <a:buFontTx/>
              <a:buNone/>
            </a:pPr>
            <a:r>
              <a:rPr lang="en-US" altLang="en-US" sz="4000" b="1" dirty="0" smtClean="0">
                <a:solidFill>
                  <a:srgbClr val="F4F3DA"/>
                </a:solidFill>
                <a:latin typeface="Arial" panose="020B0604020202020204" pitchFamily="34" charset="0"/>
              </a:rPr>
              <a:t>Image / Texture</a:t>
            </a:r>
            <a:endParaRPr lang="en-US" altLang="en-US" sz="4000" b="1" dirty="0">
              <a:solidFill>
                <a:srgbClr val="F4F3DA"/>
              </a:solidFill>
              <a:latin typeface="Arial" panose="020B0604020202020204" pitchFamily="34" charset="0"/>
            </a:endParaRPr>
          </a:p>
        </p:txBody>
      </p:sp>
    </p:spTree>
    <p:extLst>
      <p:ext uri="{BB962C8B-B14F-4D97-AF65-F5344CB8AC3E}">
        <p14:creationId xmlns:p14="http://schemas.microsoft.com/office/powerpoint/2010/main" val="73110154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9" descr="night-circus01.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6093" y="1919263"/>
            <a:ext cx="2691404" cy="348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p:cNvSpPr/>
          <p:nvPr/>
        </p:nvSpPr>
        <p:spPr>
          <a:xfrm>
            <a:off x="692972" y="5581445"/>
            <a:ext cx="7571999" cy="707886"/>
          </a:xfrm>
          <a:prstGeom prst="rect">
            <a:avLst/>
          </a:prstGeom>
        </p:spPr>
        <p:txBody>
          <a:bodyPr wrap="square">
            <a:spAutoFit/>
          </a:bodyPr>
          <a:lstStyle/>
          <a:p>
            <a:pPr>
              <a:defRPr/>
            </a:pPr>
            <a:r>
              <a:rPr lang="en-US" sz="2000" dirty="0">
                <a:solidFill>
                  <a:srgbClr val="53B7E8"/>
                </a:solidFill>
                <a:latin typeface="+mj-lt"/>
              </a:rPr>
              <a:t>Learn the tools and techniques used to help you develop materials that effectively promote and inform your library community or organization. </a:t>
            </a:r>
          </a:p>
        </p:txBody>
      </p:sp>
      <p:pic>
        <p:nvPicPr>
          <p:cNvPr id="6" name="Picture 2" descr="night-circus02.gif"/>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716167" y="707881"/>
            <a:ext cx="3037044" cy="469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5" descr="ai-logo2.jpg"/>
          <p:cNvPicPr>
            <a:picLocks noChangeAspect="1"/>
          </p:cNvPicPr>
          <p:nvPr/>
        </p:nvPicPr>
        <p:blipFill>
          <a:blip r:embed="rId5">
            <a:extLst>
              <a:ext uri="{28A0092B-C50C-407E-A947-70E740481C1C}">
                <a14:useLocalDpi xmlns:a14="http://schemas.microsoft.com/office/drawing/2010/main" val="0"/>
              </a:ext>
            </a:extLst>
          </a:blip>
          <a:srcRect l="3922" t="3922" r="1961" b="5882"/>
          <a:stretch>
            <a:fillRect/>
          </a:stretch>
        </p:blipFill>
        <p:spPr bwMode="auto">
          <a:xfrm>
            <a:off x="10363200" y="2887388"/>
            <a:ext cx="1112838"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6" descr="ps-logo.jpg"/>
          <p:cNvPicPr>
            <a:picLocks noChangeAspect="1"/>
          </p:cNvPicPr>
          <p:nvPr/>
        </p:nvPicPr>
        <p:blipFill>
          <a:blip r:embed="rId6">
            <a:extLst>
              <a:ext uri="{28A0092B-C50C-407E-A947-70E740481C1C}">
                <a14:useLocalDpi xmlns:a14="http://schemas.microsoft.com/office/drawing/2010/main" val="0"/>
              </a:ext>
            </a:extLst>
          </a:blip>
          <a:srcRect l="3778" t="3778" r="3778" b="7333"/>
          <a:stretch>
            <a:fillRect/>
          </a:stretch>
        </p:blipFill>
        <p:spPr bwMode="auto">
          <a:xfrm>
            <a:off x="10363200" y="4106588"/>
            <a:ext cx="1109663"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7" descr="acrobat-logo.jpg"/>
          <p:cNvPicPr>
            <a:picLocks noChangeAspect="1"/>
          </p:cNvPicPr>
          <p:nvPr/>
        </p:nvPicPr>
        <p:blipFill>
          <a:blip r:embed="rId7">
            <a:extLst>
              <a:ext uri="{28A0092B-C50C-407E-A947-70E740481C1C}">
                <a14:useLocalDpi xmlns:a14="http://schemas.microsoft.com/office/drawing/2010/main" val="0"/>
              </a:ext>
            </a:extLst>
          </a:blip>
          <a:srcRect l="2940" t="2940" r="2940" b="6863"/>
          <a:stretch>
            <a:fillRect/>
          </a:stretch>
        </p:blipFill>
        <p:spPr bwMode="auto">
          <a:xfrm>
            <a:off x="10363200" y="5401988"/>
            <a:ext cx="1112838"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3" descr="night-circus03.gif"/>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931881" y="743745"/>
            <a:ext cx="2990636" cy="46223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6045340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gimp-2.8-logo.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69605" y="2297088"/>
            <a:ext cx="1695450" cy="1647825"/>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tc-adobecc_1024x1024.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673225" y="2341087"/>
            <a:ext cx="1590675" cy="159067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nkscape_logo.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113685" y="2354238"/>
            <a:ext cx="1371600" cy="1590675"/>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coreldraw-logo.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212530" y="2354238"/>
            <a:ext cx="1409700" cy="1590675"/>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Canva_Logo_Image_Turquoise.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215633" y="4629409"/>
            <a:ext cx="2457450" cy="1085850"/>
          </a:xfrm>
          <a:prstGeom prst="rect">
            <a:avLst/>
          </a:prstGeom>
          <a:noFill/>
          <a:extLst>
            <a:ext uri="{909E8E84-426E-40DD-AFC4-6F175D3DCCD1}">
              <a14:hiddenFill xmlns:a14="http://schemas.microsoft.com/office/drawing/2010/main">
                <a:solidFill>
                  <a:srgbClr val="FFFFFF"/>
                </a:solidFill>
              </a14:hiddenFill>
            </a:ext>
          </a:extLst>
        </p:spPr>
      </p:pic>
      <p:pic>
        <p:nvPicPr>
          <p:cNvPr id="1031" name="Picture 7" descr="paint_net_icon_and_logo_by_skizatch.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541316" y="4800859"/>
            <a:ext cx="3638550" cy="914400"/>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4"/>
          <p:cNvSpPr>
            <a:spLocks noChangeArrowheads="1"/>
          </p:cNvSpPr>
          <p:nvPr/>
        </p:nvSpPr>
        <p:spPr bwMode="auto">
          <a:xfrm>
            <a:off x="3833466" y="1087199"/>
            <a:ext cx="7673824"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ts val="700"/>
              </a:spcBef>
              <a:buClr>
                <a:schemeClr val="tx2"/>
              </a:buClr>
              <a:buSzPct val="95000"/>
              <a:buFont typeface="Wingdings" panose="05000000000000000000" pitchFamily="2" charset="2"/>
              <a:buChar char=""/>
              <a:defRPr sz="3000">
                <a:solidFill>
                  <a:schemeClr val="tx1"/>
                </a:solidFill>
                <a:latin typeface="Corbel" panose="020B0503020204020204" pitchFamily="34" charset="0"/>
              </a:defRPr>
            </a:lvl1pPr>
            <a:lvl2pPr indent="-285750">
              <a:spcBef>
                <a:spcPct val="20000"/>
              </a:spcBef>
              <a:buClr>
                <a:schemeClr val="accent2"/>
              </a:buClr>
              <a:buSzPct val="90000"/>
              <a:buFont typeface="Wingdings" panose="05000000000000000000" pitchFamily="2" charset="2"/>
              <a:buChar char=""/>
              <a:defRPr sz="2600">
                <a:solidFill>
                  <a:schemeClr val="tx1"/>
                </a:solidFill>
                <a:latin typeface="Corbel" panose="020B0503020204020204" pitchFamily="34" charset="0"/>
              </a:defRPr>
            </a:lvl2pPr>
            <a:lvl3pPr indent="-228600">
              <a:spcBef>
                <a:spcPct val="20000"/>
              </a:spcBef>
              <a:buClr>
                <a:schemeClr val="accent2"/>
              </a:buClr>
              <a:buFont typeface="Wingdings 2" panose="05020102010507070707" pitchFamily="18" charset="2"/>
              <a:buChar char=""/>
              <a:defRPr sz="2400">
                <a:solidFill>
                  <a:schemeClr val="tx1"/>
                </a:solidFill>
                <a:latin typeface="Corbel" panose="020B0503020204020204" pitchFamily="34" charset="0"/>
              </a:defRPr>
            </a:lvl3pPr>
            <a:lvl4pPr indent="-228600">
              <a:spcBef>
                <a:spcPct val="20000"/>
              </a:spcBef>
              <a:buClr>
                <a:srgbClr val="FEB80A"/>
              </a:buClr>
              <a:buFont typeface="Wingdings 3" panose="05040102010807070707" pitchFamily="18" charset="2"/>
              <a:buChar char=""/>
              <a:defRPr sz="2200">
                <a:solidFill>
                  <a:schemeClr val="tx1"/>
                </a:solidFill>
                <a:latin typeface="Corbel" panose="020B0503020204020204" pitchFamily="34" charset="0"/>
              </a:defRPr>
            </a:lvl4pPr>
            <a:lvl5pPr indent="-209550">
              <a:spcBef>
                <a:spcPct val="20000"/>
              </a:spcBef>
              <a:buClr>
                <a:srgbClr val="FEB80A"/>
              </a:buClr>
              <a:buFont typeface="Wingdings 2" panose="05020102010507070707" pitchFamily="18" charset="2"/>
              <a:buChar char=""/>
              <a:defRPr sz="2000">
                <a:solidFill>
                  <a:schemeClr val="tx1"/>
                </a:solidFill>
                <a:latin typeface="Corbel" panose="020B0503020204020204" pitchFamily="34" charset="0"/>
              </a:defRPr>
            </a:lvl5pPr>
            <a:lvl6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6pPr>
            <a:lvl7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7pPr>
            <a:lvl8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8pPr>
            <a:lvl9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9pPr>
          </a:lstStyle>
          <a:p>
            <a:pPr algn="r">
              <a:spcBef>
                <a:spcPct val="0"/>
              </a:spcBef>
              <a:buClrTx/>
              <a:buSzTx/>
              <a:buFontTx/>
              <a:buNone/>
            </a:pPr>
            <a:r>
              <a:rPr lang="en-US" altLang="en-US" sz="4000" b="1" dirty="0" smtClean="0">
                <a:solidFill>
                  <a:srgbClr val="F4F3DA"/>
                </a:solidFill>
                <a:latin typeface="Arial" panose="020B0604020202020204" pitchFamily="34" charset="0"/>
              </a:rPr>
              <a:t>Image Editing / Creation Tools</a:t>
            </a:r>
            <a:endParaRPr lang="en-US" altLang="en-US" sz="4000" b="1" dirty="0">
              <a:solidFill>
                <a:srgbClr val="F4F3DA"/>
              </a:solidFill>
              <a:latin typeface="Arial" panose="020B0604020202020204" pitchFamily="34" charset="0"/>
            </a:endParaRPr>
          </a:p>
        </p:txBody>
      </p:sp>
    </p:spTree>
    <p:extLst>
      <p:ext uri="{BB962C8B-B14F-4D97-AF65-F5344CB8AC3E}">
        <p14:creationId xmlns:p14="http://schemas.microsoft.com/office/powerpoint/2010/main" val="26297708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anva sampl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33013" y="1430384"/>
            <a:ext cx="8461301" cy="4700724"/>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4"/>
          <p:cNvSpPr>
            <a:spLocks noChangeArrowheads="1"/>
          </p:cNvSpPr>
          <p:nvPr/>
        </p:nvSpPr>
        <p:spPr bwMode="auto">
          <a:xfrm>
            <a:off x="3413918" y="624620"/>
            <a:ext cx="7673824"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ts val="700"/>
              </a:spcBef>
              <a:buClr>
                <a:schemeClr val="tx2"/>
              </a:buClr>
              <a:buSzPct val="95000"/>
              <a:buFont typeface="Wingdings" panose="05000000000000000000" pitchFamily="2" charset="2"/>
              <a:buChar char=""/>
              <a:defRPr sz="3000">
                <a:solidFill>
                  <a:schemeClr val="tx1"/>
                </a:solidFill>
                <a:latin typeface="Corbel" panose="020B0503020204020204" pitchFamily="34" charset="0"/>
              </a:defRPr>
            </a:lvl1pPr>
            <a:lvl2pPr indent="-285750">
              <a:spcBef>
                <a:spcPct val="20000"/>
              </a:spcBef>
              <a:buClr>
                <a:schemeClr val="accent2"/>
              </a:buClr>
              <a:buSzPct val="90000"/>
              <a:buFont typeface="Wingdings" panose="05000000000000000000" pitchFamily="2" charset="2"/>
              <a:buChar char=""/>
              <a:defRPr sz="2600">
                <a:solidFill>
                  <a:schemeClr val="tx1"/>
                </a:solidFill>
                <a:latin typeface="Corbel" panose="020B0503020204020204" pitchFamily="34" charset="0"/>
              </a:defRPr>
            </a:lvl2pPr>
            <a:lvl3pPr indent="-228600">
              <a:spcBef>
                <a:spcPct val="20000"/>
              </a:spcBef>
              <a:buClr>
                <a:schemeClr val="accent2"/>
              </a:buClr>
              <a:buFont typeface="Wingdings 2" panose="05020102010507070707" pitchFamily="18" charset="2"/>
              <a:buChar char=""/>
              <a:defRPr sz="2400">
                <a:solidFill>
                  <a:schemeClr val="tx1"/>
                </a:solidFill>
                <a:latin typeface="Corbel" panose="020B0503020204020204" pitchFamily="34" charset="0"/>
              </a:defRPr>
            </a:lvl3pPr>
            <a:lvl4pPr indent="-228600">
              <a:spcBef>
                <a:spcPct val="20000"/>
              </a:spcBef>
              <a:buClr>
                <a:srgbClr val="FEB80A"/>
              </a:buClr>
              <a:buFont typeface="Wingdings 3" panose="05040102010807070707" pitchFamily="18" charset="2"/>
              <a:buChar char=""/>
              <a:defRPr sz="2200">
                <a:solidFill>
                  <a:schemeClr val="tx1"/>
                </a:solidFill>
                <a:latin typeface="Corbel" panose="020B0503020204020204" pitchFamily="34" charset="0"/>
              </a:defRPr>
            </a:lvl4pPr>
            <a:lvl5pPr indent="-209550">
              <a:spcBef>
                <a:spcPct val="20000"/>
              </a:spcBef>
              <a:buClr>
                <a:srgbClr val="FEB80A"/>
              </a:buClr>
              <a:buFont typeface="Wingdings 2" panose="05020102010507070707" pitchFamily="18" charset="2"/>
              <a:buChar char=""/>
              <a:defRPr sz="2000">
                <a:solidFill>
                  <a:schemeClr val="tx1"/>
                </a:solidFill>
                <a:latin typeface="Corbel" panose="020B0503020204020204" pitchFamily="34" charset="0"/>
              </a:defRPr>
            </a:lvl5pPr>
            <a:lvl6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6pPr>
            <a:lvl7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7pPr>
            <a:lvl8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8pPr>
            <a:lvl9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9pPr>
          </a:lstStyle>
          <a:p>
            <a:pPr algn="r">
              <a:spcBef>
                <a:spcPct val="0"/>
              </a:spcBef>
              <a:buClrTx/>
              <a:buSzTx/>
              <a:buFontTx/>
              <a:buNone/>
            </a:pPr>
            <a:r>
              <a:rPr lang="en-US" altLang="en-US" sz="4000" b="1" dirty="0" smtClean="0">
                <a:solidFill>
                  <a:srgbClr val="F4F3DA"/>
                </a:solidFill>
                <a:latin typeface="Arial" panose="020B0604020202020204" pitchFamily="34" charset="0"/>
              </a:rPr>
              <a:t>Canva.com</a:t>
            </a:r>
            <a:endParaRPr lang="en-US" altLang="en-US" sz="4000" b="1" dirty="0">
              <a:solidFill>
                <a:srgbClr val="F4F3DA"/>
              </a:solidFill>
              <a:latin typeface="Arial" panose="020B0604020202020204" pitchFamily="34" charset="0"/>
            </a:endParaRPr>
          </a:p>
        </p:txBody>
      </p:sp>
    </p:spTree>
    <p:extLst>
      <p:ext uri="{BB962C8B-B14F-4D97-AF65-F5344CB8AC3E}">
        <p14:creationId xmlns:p14="http://schemas.microsoft.com/office/powerpoint/2010/main" val="257343309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66564" y="2034433"/>
            <a:ext cx="6096000" cy="3554819"/>
          </a:xfrm>
          <a:prstGeom prst="rect">
            <a:avLst/>
          </a:prstGeom>
        </p:spPr>
        <p:txBody>
          <a:bodyPr>
            <a:spAutoFit/>
          </a:bodyPr>
          <a:lstStyle/>
          <a:p>
            <a:pPr>
              <a:spcBef>
                <a:spcPts val="600"/>
              </a:spcBef>
            </a:pPr>
            <a:r>
              <a:rPr lang="en-US" sz="4000" b="1" dirty="0" smtClean="0">
                <a:solidFill>
                  <a:srgbClr val="EE8A69"/>
                </a:solidFill>
                <a:latin typeface="+mj-lt"/>
              </a:rPr>
              <a:t>Designers</a:t>
            </a:r>
            <a:endParaRPr lang="en-US" sz="4000" dirty="0">
              <a:solidFill>
                <a:srgbClr val="EE8A69"/>
              </a:solidFill>
              <a:latin typeface="+mj-lt"/>
            </a:endParaRPr>
          </a:p>
          <a:p>
            <a:pPr>
              <a:spcBef>
                <a:spcPts val="600"/>
              </a:spcBef>
            </a:pPr>
            <a:r>
              <a:rPr lang="en-US" sz="3200" dirty="0">
                <a:solidFill>
                  <a:srgbClr val="53B7E8"/>
                </a:solidFill>
                <a:latin typeface="+mj-lt"/>
              </a:rPr>
              <a:t>99Designs.com</a:t>
            </a:r>
          </a:p>
          <a:p>
            <a:pPr>
              <a:spcBef>
                <a:spcPts val="600"/>
              </a:spcBef>
            </a:pPr>
            <a:r>
              <a:rPr lang="en-US" sz="3200" dirty="0">
                <a:solidFill>
                  <a:srgbClr val="53B7E8"/>
                </a:solidFill>
                <a:latin typeface="+mj-lt"/>
              </a:rPr>
              <a:t>Crowdspring.com</a:t>
            </a:r>
          </a:p>
          <a:p>
            <a:pPr>
              <a:spcBef>
                <a:spcPts val="600"/>
              </a:spcBef>
            </a:pPr>
            <a:r>
              <a:rPr lang="en-US" sz="3200" dirty="0">
                <a:solidFill>
                  <a:srgbClr val="53B7E8"/>
                </a:solidFill>
                <a:latin typeface="+mj-lt"/>
              </a:rPr>
              <a:t>Freelancer.com</a:t>
            </a:r>
          </a:p>
          <a:p>
            <a:pPr>
              <a:spcBef>
                <a:spcPts val="600"/>
              </a:spcBef>
            </a:pPr>
            <a:r>
              <a:rPr lang="en-US" sz="3200" dirty="0">
                <a:solidFill>
                  <a:srgbClr val="53B7E8"/>
                </a:solidFill>
                <a:latin typeface="+mj-lt"/>
              </a:rPr>
              <a:t>Crowdstudio.in</a:t>
            </a:r>
          </a:p>
          <a:p>
            <a:pPr>
              <a:spcBef>
                <a:spcPts val="600"/>
              </a:spcBef>
            </a:pPr>
            <a:r>
              <a:rPr lang="en-US" sz="3200" dirty="0" smtClean="0">
                <a:solidFill>
                  <a:srgbClr val="53B7E8"/>
                </a:solidFill>
                <a:latin typeface="+mj-lt"/>
              </a:rPr>
              <a:t>Guru.com</a:t>
            </a:r>
            <a:endParaRPr lang="en-US" sz="3200" dirty="0">
              <a:solidFill>
                <a:srgbClr val="53B7E8"/>
              </a:solidFill>
              <a:latin typeface="+mj-lt"/>
            </a:endParaRPr>
          </a:p>
        </p:txBody>
      </p:sp>
      <p:sp>
        <p:nvSpPr>
          <p:cNvPr id="3" name="Rectangle 2"/>
          <p:cNvSpPr/>
          <p:nvPr/>
        </p:nvSpPr>
        <p:spPr>
          <a:xfrm>
            <a:off x="6174966" y="2034433"/>
            <a:ext cx="4869194" cy="2985433"/>
          </a:xfrm>
          <a:prstGeom prst="rect">
            <a:avLst/>
          </a:prstGeom>
        </p:spPr>
        <p:txBody>
          <a:bodyPr wrap="square">
            <a:spAutoFit/>
          </a:bodyPr>
          <a:lstStyle/>
          <a:p>
            <a:pPr>
              <a:spcBef>
                <a:spcPts val="600"/>
              </a:spcBef>
            </a:pPr>
            <a:r>
              <a:rPr lang="en-US" sz="4000" b="1" dirty="0">
                <a:solidFill>
                  <a:srgbClr val="EE8A69"/>
                </a:solidFill>
                <a:latin typeface="+mj-lt"/>
              </a:rPr>
              <a:t>Stock Images</a:t>
            </a:r>
            <a:endParaRPr lang="en-US" sz="4000" dirty="0">
              <a:solidFill>
                <a:srgbClr val="EE8A69"/>
              </a:solidFill>
              <a:latin typeface="+mj-lt"/>
            </a:endParaRPr>
          </a:p>
          <a:p>
            <a:pPr>
              <a:spcBef>
                <a:spcPts val="600"/>
              </a:spcBef>
            </a:pPr>
            <a:r>
              <a:rPr lang="en-US" sz="3200" dirty="0">
                <a:solidFill>
                  <a:srgbClr val="53B7E8"/>
                </a:solidFill>
                <a:latin typeface="+mj-lt"/>
              </a:rPr>
              <a:t>iStockPhoto.com</a:t>
            </a:r>
          </a:p>
          <a:p>
            <a:pPr>
              <a:spcBef>
                <a:spcPts val="600"/>
              </a:spcBef>
            </a:pPr>
            <a:r>
              <a:rPr lang="en-US" sz="3200" dirty="0">
                <a:solidFill>
                  <a:srgbClr val="53B7E8"/>
                </a:solidFill>
                <a:latin typeface="+mj-lt"/>
              </a:rPr>
              <a:t>Flickr Creative Commons</a:t>
            </a:r>
          </a:p>
          <a:p>
            <a:pPr>
              <a:spcBef>
                <a:spcPts val="600"/>
              </a:spcBef>
            </a:pPr>
            <a:r>
              <a:rPr lang="en-US" sz="3200" dirty="0">
                <a:solidFill>
                  <a:srgbClr val="53B7E8"/>
                </a:solidFill>
                <a:latin typeface="+mj-lt"/>
              </a:rPr>
              <a:t>Compfight.com</a:t>
            </a:r>
          </a:p>
          <a:p>
            <a:pPr>
              <a:spcBef>
                <a:spcPts val="600"/>
              </a:spcBef>
            </a:pPr>
            <a:r>
              <a:rPr lang="en-US" sz="3200" dirty="0">
                <a:solidFill>
                  <a:srgbClr val="53B7E8"/>
                </a:solidFill>
                <a:latin typeface="+mj-lt"/>
              </a:rPr>
              <a:t>500px.com</a:t>
            </a:r>
          </a:p>
        </p:txBody>
      </p:sp>
      <p:sp>
        <p:nvSpPr>
          <p:cNvPr id="6" name="Rectangle 4"/>
          <p:cNvSpPr>
            <a:spLocks noChangeArrowheads="1"/>
          </p:cNvSpPr>
          <p:nvPr/>
        </p:nvSpPr>
        <p:spPr bwMode="auto">
          <a:xfrm>
            <a:off x="3689826" y="668429"/>
            <a:ext cx="7673824"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ts val="700"/>
              </a:spcBef>
              <a:buClr>
                <a:schemeClr val="tx2"/>
              </a:buClr>
              <a:buSzPct val="95000"/>
              <a:buFont typeface="Wingdings" panose="05000000000000000000" pitchFamily="2" charset="2"/>
              <a:buChar char=""/>
              <a:defRPr sz="3000">
                <a:solidFill>
                  <a:schemeClr val="tx1"/>
                </a:solidFill>
                <a:latin typeface="Corbel" panose="020B0503020204020204" pitchFamily="34" charset="0"/>
              </a:defRPr>
            </a:lvl1pPr>
            <a:lvl2pPr indent="-285750">
              <a:spcBef>
                <a:spcPct val="20000"/>
              </a:spcBef>
              <a:buClr>
                <a:schemeClr val="accent2"/>
              </a:buClr>
              <a:buSzPct val="90000"/>
              <a:buFont typeface="Wingdings" panose="05000000000000000000" pitchFamily="2" charset="2"/>
              <a:buChar char=""/>
              <a:defRPr sz="2600">
                <a:solidFill>
                  <a:schemeClr val="tx1"/>
                </a:solidFill>
                <a:latin typeface="Corbel" panose="020B0503020204020204" pitchFamily="34" charset="0"/>
              </a:defRPr>
            </a:lvl2pPr>
            <a:lvl3pPr indent="-228600">
              <a:spcBef>
                <a:spcPct val="20000"/>
              </a:spcBef>
              <a:buClr>
                <a:schemeClr val="accent2"/>
              </a:buClr>
              <a:buFont typeface="Wingdings 2" panose="05020102010507070707" pitchFamily="18" charset="2"/>
              <a:buChar char=""/>
              <a:defRPr sz="2400">
                <a:solidFill>
                  <a:schemeClr val="tx1"/>
                </a:solidFill>
                <a:latin typeface="Corbel" panose="020B0503020204020204" pitchFamily="34" charset="0"/>
              </a:defRPr>
            </a:lvl3pPr>
            <a:lvl4pPr indent="-228600">
              <a:spcBef>
                <a:spcPct val="20000"/>
              </a:spcBef>
              <a:buClr>
                <a:srgbClr val="FEB80A"/>
              </a:buClr>
              <a:buFont typeface="Wingdings 3" panose="05040102010807070707" pitchFamily="18" charset="2"/>
              <a:buChar char=""/>
              <a:defRPr sz="2200">
                <a:solidFill>
                  <a:schemeClr val="tx1"/>
                </a:solidFill>
                <a:latin typeface="Corbel" panose="020B0503020204020204" pitchFamily="34" charset="0"/>
              </a:defRPr>
            </a:lvl4pPr>
            <a:lvl5pPr indent="-209550">
              <a:spcBef>
                <a:spcPct val="20000"/>
              </a:spcBef>
              <a:buClr>
                <a:srgbClr val="FEB80A"/>
              </a:buClr>
              <a:buFont typeface="Wingdings 2" panose="05020102010507070707" pitchFamily="18" charset="2"/>
              <a:buChar char=""/>
              <a:defRPr sz="2000">
                <a:solidFill>
                  <a:schemeClr val="tx1"/>
                </a:solidFill>
                <a:latin typeface="Corbel" panose="020B0503020204020204" pitchFamily="34" charset="0"/>
              </a:defRPr>
            </a:lvl5pPr>
            <a:lvl6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6pPr>
            <a:lvl7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7pPr>
            <a:lvl8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8pPr>
            <a:lvl9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9pPr>
          </a:lstStyle>
          <a:p>
            <a:pPr algn="r">
              <a:spcBef>
                <a:spcPct val="0"/>
              </a:spcBef>
              <a:buClrTx/>
              <a:buSzTx/>
              <a:buFontTx/>
              <a:buNone/>
            </a:pPr>
            <a:r>
              <a:rPr lang="en-US" altLang="en-US" sz="4000" b="1" dirty="0" smtClean="0">
                <a:solidFill>
                  <a:srgbClr val="F4F3DA"/>
                </a:solidFill>
                <a:latin typeface="Arial" panose="020B0604020202020204" pitchFamily="34" charset="0"/>
              </a:rPr>
              <a:t>Outsource Solutions</a:t>
            </a:r>
            <a:endParaRPr lang="en-US" altLang="en-US" sz="4000" b="1" dirty="0">
              <a:solidFill>
                <a:srgbClr val="F4F3DA"/>
              </a:solidFill>
              <a:latin typeface="Arial" panose="020B0604020202020204" pitchFamily="34" charset="0"/>
            </a:endParaRPr>
          </a:p>
        </p:txBody>
      </p:sp>
    </p:spTree>
    <p:extLst>
      <p:ext uri="{BB962C8B-B14F-4D97-AF65-F5344CB8AC3E}">
        <p14:creationId xmlns:p14="http://schemas.microsoft.com/office/powerpoint/2010/main" val="206282667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5681076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134620" y="684063"/>
            <a:ext cx="8462211" cy="5475050"/>
          </a:xfrm>
          <a:prstGeom prst="rect">
            <a:avLst/>
          </a:prstGeom>
        </p:spPr>
      </p:pic>
      <p:sp>
        <p:nvSpPr>
          <p:cNvPr id="6" name="Rectangle 5"/>
          <p:cNvSpPr/>
          <p:nvPr/>
        </p:nvSpPr>
        <p:spPr>
          <a:xfrm>
            <a:off x="3034163" y="6234960"/>
            <a:ext cx="3283656" cy="369332"/>
          </a:xfrm>
          <a:prstGeom prst="rect">
            <a:avLst/>
          </a:prstGeom>
        </p:spPr>
        <p:txBody>
          <a:bodyPr wrap="none">
            <a:spAutoFit/>
          </a:bodyPr>
          <a:lstStyle/>
          <a:p>
            <a:r>
              <a:rPr lang="en-US" dirty="0">
                <a:solidFill>
                  <a:srgbClr val="F4F3DA"/>
                </a:solidFill>
              </a:rPr>
              <a:t>http://tfuresz.com/portfolio/vpl/</a:t>
            </a:r>
          </a:p>
        </p:txBody>
      </p:sp>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62262" y="2678563"/>
            <a:ext cx="2890185" cy="1473889"/>
          </a:xfrm>
          <a:prstGeom prst="rect">
            <a:avLst/>
          </a:prstGeom>
        </p:spPr>
      </p:pic>
      <p:sp>
        <p:nvSpPr>
          <p:cNvPr id="5" name="Rectangle 4"/>
          <p:cNvSpPr/>
          <p:nvPr/>
        </p:nvSpPr>
        <p:spPr>
          <a:xfrm>
            <a:off x="427226" y="4603426"/>
            <a:ext cx="2348246" cy="1808132"/>
          </a:xfrm>
          <a:prstGeom prst="rect">
            <a:avLst/>
          </a:prstGeom>
        </p:spPr>
        <p:txBody>
          <a:bodyPr wrap="square">
            <a:spAutoFit/>
          </a:bodyPr>
          <a:lstStyle/>
          <a:p>
            <a:pPr>
              <a:defRPr/>
            </a:pPr>
            <a:r>
              <a:rPr lang="en-US" sz="2000" dirty="0" smtClean="0">
                <a:solidFill>
                  <a:srgbClr val="EE8A69"/>
                </a:solidFill>
                <a:latin typeface="+mj-lt"/>
              </a:rPr>
              <a:t>VISUAL IDENTITY:</a:t>
            </a:r>
          </a:p>
          <a:p>
            <a:pPr>
              <a:defRPr/>
            </a:pPr>
            <a:r>
              <a:rPr lang="en-US" dirty="0" smtClean="0">
                <a:solidFill>
                  <a:srgbClr val="53B7E8"/>
                </a:solidFill>
                <a:latin typeface="+mj-lt"/>
              </a:rPr>
              <a:t>Consistency in visual design strengthens the visual identity and makes the brand more recognizable</a:t>
            </a:r>
          </a:p>
        </p:txBody>
      </p:sp>
    </p:spTree>
    <p:extLst>
      <p:ext uri="{BB962C8B-B14F-4D97-AF65-F5344CB8AC3E}">
        <p14:creationId xmlns:p14="http://schemas.microsoft.com/office/powerpoint/2010/main" val="356913833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4184725" y="283931"/>
            <a:ext cx="7356751" cy="954107"/>
          </a:xfrm>
          <a:prstGeom prst="rect">
            <a:avLst/>
          </a:prstGeom>
        </p:spPr>
        <p:txBody>
          <a:bodyPr wrap="square">
            <a:spAutoFit/>
          </a:bodyPr>
          <a:lstStyle/>
          <a:p>
            <a:pPr algn="r">
              <a:defRPr/>
            </a:pPr>
            <a:r>
              <a:rPr lang="en-US" sz="2000" dirty="0" smtClean="0">
                <a:solidFill>
                  <a:srgbClr val="EE8A69"/>
                </a:solidFill>
                <a:latin typeface="+mj-lt"/>
              </a:rPr>
              <a:t>BRANDING</a:t>
            </a:r>
          </a:p>
          <a:p>
            <a:pPr algn="r">
              <a:defRPr/>
            </a:pPr>
            <a:r>
              <a:rPr lang="en-US" dirty="0" smtClean="0">
                <a:solidFill>
                  <a:srgbClr val="53B7E8"/>
                </a:solidFill>
                <a:latin typeface="+mj-lt"/>
              </a:rPr>
              <a:t>Consistency in visual design strengthens the visual identity and makes the brand more recognizable • creates a connection</a:t>
            </a:r>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321840" y="1412974"/>
            <a:ext cx="3219636" cy="4975412"/>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904748" y="1412974"/>
            <a:ext cx="3226571" cy="4986129"/>
          </a:xfrm>
          <a:prstGeom prst="rect">
            <a:avLst/>
          </a:prstGeom>
        </p:spPr>
      </p:pic>
      <p:sp>
        <p:nvSpPr>
          <p:cNvPr id="8" name="Rectangle 7"/>
          <p:cNvSpPr/>
          <p:nvPr/>
        </p:nvSpPr>
        <p:spPr>
          <a:xfrm>
            <a:off x="4811786" y="6399103"/>
            <a:ext cx="3201197" cy="276999"/>
          </a:xfrm>
          <a:prstGeom prst="rect">
            <a:avLst/>
          </a:prstGeom>
        </p:spPr>
        <p:txBody>
          <a:bodyPr wrap="none">
            <a:spAutoFit/>
          </a:bodyPr>
          <a:lstStyle/>
          <a:p>
            <a:r>
              <a:rPr lang="en-US" sz="1200" dirty="0">
                <a:solidFill>
                  <a:srgbClr val="F4F3DA"/>
                </a:solidFill>
              </a:rPr>
              <a:t>https://bonkperformanceseries.wordpress.com/</a:t>
            </a:r>
          </a:p>
        </p:txBody>
      </p:sp>
      <p:pic>
        <p:nvPicPr>
          <p:cNvPr id="11" name="Picture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709829" y="1881492"/>
            <a:ext cx="2740424" cy="2138868"/>
          </a:xfrm>
          <a:prstGeom prst="rect">
            <a:avLst/>
          </a:prstGeom>
        </p:spPr>
      </p:pic>
      <p:pic>
        <p:nvPicPr>
          <p:cNvPr id="9" name="Picture 9" descr="night-circus01.gif"/>
          <p:cNvPicPr>
            <a:picLocks noChangeAspect="1"/>
          </p:cNvPicPr>
          <p:nvPr/>
        </p:nvPicPr>
        <p:blipFill rotWithShape="1">
          <a:blip r:embed="rId6">
            <a:extLst>
              <a:ext uri="{28A0092B-C50C-407E-A947-70E740481C1C}">
                <a14:useLocalDpi xmlns:a14="http://schemas.microsoft.com/office/drawing/2010/main" val="0"/>
              </a:ext>
            </a:extLst>
          </a:blip>
          <a:srcRect l="50385" t="82780"/>
          <a:stretch/>
        </p:blipFill>
        <p:spPr bwMode="auto">
          <a:xfrm>
            <a:off x="2703061" y="5241787"/>
            <a:ext cx="1790223" cy="8040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2" descr="night-circus02.gif"/>
          <p:cNvPicPr>
            <a:picLocks noChangeAspect="1"/>
          </p:cNvPicPr>
          <p:nvPr/>
        </p:nvPicPr>
        <p:blipFill rotWithShape="1">
          <a:blip r:embed="rId7">
            <a:extLst>
              <a:ext uri="{28A0092B-C50C-407E-A947-70E740481C1C}">
                <a14:useLocalDpi xmlns:a14="http://schemas.microsoft.com/office/drawing/2010/main" val="0"/>
              </a:ext>
            </a:extLst>
          </a:blip>
          <a:srcRect b="86565"/>
          <a:stretch/>
        </p:blipFill>
        <p:spPr bwMode="auto">
          <a:xfrm>
            <a:off x="333486" y="4195296"/>
            <a:ext cx="4197041" cy="871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4254005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 descr="good_design_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44845" y="671682"/>
            <a:ext cx="4572000" cy="3233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2" descr="good_design_0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61914" y="2634056"/>
            <a:ext cx="4740275" cy="334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4" descr="aaaaaaaa.png"/>
          <p:cNvPicPr>
            <a:picLocks noChangeAspect="1"/>
          </p:cNvPicPr>
          <p:nvPr/>
        </p:nvPicPr>
        <p:blipFill>
          <a:blip r:embed="rId5">
            <a:extLst>
              <a:ext uri="{28A0092B-C50C-407E-A947-70E740481C1C}">
                <a14:useLocalDpi xmlns:a14="http://schemas.microsoft.com/office/drawing/2010/main" val="0"/>
              </a:ext>
            </a:extLst>
          </a:blip>
          <a:srcRect l="20370" r="18889"/>
          <a:stretch>
            <a:fillRect/>
          </a:stretch>
        </p:blipFill>
        <p:spPr bwMode="auto">
          <a:xfrm>
            <a:off x="7471186" y="4916703"/>
            <a:ext cx="3124200" cy="72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Rectangle 8"/>
          <p:cNvSpPr>
            <a:spLocks noChangeArrowheads="1"/>
          </p:cNvSpPr>
          <p:nvPr/>
        </p:nvSpPr>
        <p:spPr bwMode="auto">
          <a:xfrm>
            <a:off x="6078071" y="3997830"/>
            <a:ext cx="355002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i="1">
                <a:solidFill>
                  <a:schemeClr val="tx1"/>
                </a:solidFill>
                <a:latin typeface="Arial" panose="020B0604020202020204" pitchFamily="34" charset="0"/>
              </a:defRPr>
            </a:lvl1pPr>
            <a:lvl2pPr marL="742950" indent="-285750">
              <a:spcBef>
                <a:spcPct val="20000"/>
              </a:spcBef>
              <a:buChar char="•"/>
              <a:defRPr sz="2800" i="1">
                <a:solidFill>
                  <a:schemeClr val="tx1"/>
                </a:solidFill>
                <a:latin typeface="Arial" panose="020B0604020202020204" pitchFamily="34" charset="0"/>
              </a:defRPr>
            </a:lvl2pPr>
            <a:lvl3pPr marL="1143000" indent="-228600">
              <a:spcBef>
                <a:spcPct val="20000"/>
              </a:spcBef>
              <a:buChar char="•"/>
              <a:defRPr sz="2400" i="1">
                <a:solidFill>
                  <a:schemeClr val="tx1"/>
                </a:solidFill>
                <a:latin typeface="Arial" panose="020B0604020202020204" pitchFamily="34" charset="0"/>
              </a:defRPr>
            </a:lvl3pPr>
            <a:lvl4pPr marL="1600200" indent="-228600">
              <a:spcBef>
                <a:spcPct val="20000"/>
              </a:spcBef>
              <a:buChar char="•"/>
              <a:defRPr sz="2000" i="1">
                <a:solidFill>
                  <a:schemeClr val="tx1"/>
                </a:solidFill>
                <a:latin typeface="Arial" panose="020B0604020202020204" pitchFamily="34" charset="0"/>
              </a:defRPr>
            </a:lvl4pPr>
            <a:lvl5pPr marL="2057400" indent="-228600">
              <a:spcBef>
                <a:spcPct val="20000"/>
              </a:spcBef>
              <a:buChar char="•"/>
              <a:defRPr sz="2000" i="1">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i="1">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i="1">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i="1">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i="1">
                <a:solidFill>
                  <a:schemeClr val="tx1"/>
                </a:solidFill>
                <a:latin typeface="Arial" panose="020B0604020202020204" pitchFamily="34" charset="0"/>
              </a:defRPr>
            </a:lvl9pPr>
          </a:lstStyle>
          <a:p>
            <a:pPr>
              <a:spcBef>
                <a:spcPct val="0"/>
              </a:spcBef>
              <a:buFontTx/>
              <a:buNone/>
            </a:pPr>
            <a:r>
              <a:rPr lang="en-US" altLang="en-US" sz="900" i="0" dirty="0">
                <a:solidFill>
                  <a:srgbClr val="F4F3DA"/>
                </a:solidFill>
              </a:rPr>
              <a:t>Robin Williams. (2008). </a:t>
            </a:r>
            <a:r>
              <a:rPr lang="en-US" altLang="en-US" sz="900" b="1" i="0" dirty="0">
                <a:solidFill>
                  <a:srgbClr val="F4F3DA"/>
                </a:solidFill>
              </a:rPr>
              <a:t>The Non-Designer's Design &amp; Type Books</a:t>
            </a:r>
            <a:r>
              <a:rPr lang="en-US" altLang="en-US" sz="900" i="0" dirty="0">
                <a:solidFill>
                  <a:srgbClr val="F4F3DA"/>
                </a:solidFill>
              </a:rPr>
              <a:t>. Deluxe Edition. </a:t>
            </a:r>
            <a:r>
              <a:rPr lang="en-US" altLang="en-US" sz="900" i="0" dirty="0" err="1">
                <a:solidFill>
                  <a:srgbClr val="F4F3DA"/>
                </a:solidFill>
              </a:rPr>
              <a:t>Peachpit</a:t>
            </a:r>
            <a:r>
              <a:rPr lang="en-US" altLang="en-US" sz="900" i="0" dirty="0">
                <a:solidFill>
                  <a:srgbClr val="F4F3DA"/>
                </a:solidFill>
              </a:rPr>
              <a:t> Press.</a:t>
            </a:r>
          </a:p>
        </p:txBody>
      </p:sp>
    </p:spTree>
    <p:extLst>
      <p:ext uri="{BB962C8B-B14F-4D97-AF65-F5344CB8AC3E}">
        <p14:creationId xmlns:p14="http://schemas.microsoft.com/office/powerpoint/2010/main" val="169974228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946370" y="6231177"/>
            <a:ext cx="6443213" cy="369332"/>
          </a:xfrm>
          <a:prstGeom prst="rect">
            <a:avLst/>
          </a:prstGeom>
        </p:spPr>
        <p:txBody>
          <a:bodyPr wrap="square">
            <a:spAutoFit/>
          </a:bodyPr>
          <a:lstStyle/>
          <a:p>
            <a:r>
              <a:rPr lang="en-US" dirty="0">
                <a:solidFill>
                  <a:srgbClr val="F4F3DA"/>
                </a:solidFill>
              </a:rPr>
              <a:t>http://www.uwosh.edu/imc/brand-guidelines/brand-templates</a:t>
            </a:r>
          </a:p>
        </p:txBody>
      </p:sp>
      <p:sp>
        <p:nvSpPr>
          <p:cNvPr id="6" name="Rectangle 4"/>
          <p:cNvSpPr>
            <a:spLocks noChangeArrowheads="1"/>
          </p:cNvSpPr>
          <p:nvPr/>
        </p:nvSpPr>
        <p:spPr bwMode="auto">
          <a:xfrm>
            <a:off x="1461063" y="1558386"/>
            <a:ext cx="4934367"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ts val="700"/>
              </a:spcBef>
              <a:buClr>
                <a:schemeClr val="tx2"/>
              </a:buClr>
              <a:buSzPct val="95000"/>
              <a:buFont typeface="Wingdings" panose="05000000000000000000" pitchFamily="2" charset="2"/>
              <a:buChar char=""/>
              <a:defRPr sz="3000">
                <a:solidFill>
                  <a:schemeClr val="tx1"/>
                </a:solidFill>
                <a:latin typeface="Corbel" panose="020B0503020204020204" pitchFamily="34" charset="0"/>
              </a:defRPr>
            </a:lvl1pPr>
            <a:lvl2pPr indent="-285750">
              <a:spcBef>
                <a:spcPct val="20000"/>
              </a:spcBef>
              <a:buClr>
                <a:schemeClr val="accent2"/>
              </a:buClr>
              <a:buSzPct val="90000"/>
              <a:buFont typeface="Wingdings" panose="05000000000000000000" pitchFamily="2" charset="2"/>
              <a:buChar char=""/>
              <a:defRPr sz="2600">
                <a:solidFill>
                  <a:schemeClr val="tx1"/>
                </a:solidFill>
                <a:latin typeface="Corbel" panose="020B0503020204020204" pitchFamily="34" charset="0"/>
              </a:defRPr>
            </a:lvl2pPr>
            <a:lvl3pPr indent="-228600">
              <a:spcBef>
                <a:spcPct val="20000"/>
              </a:spcBef>
              <a:buClr>
                <a:schemeClr val="accent2"/>
              </a:buClr>
              <a:buFont typeface="Wingdings 2" panose="05020102010507070707" pitchFamily="18" charset="2"/>
              <a:buChar char=""/>
              <a:defRPr sz="2400">
                <a:solidFill>
                  <a:schemeClr val="tx1"/>
                </a:solidFill>
                <a:latin typeface="Corbel" panose="020B0503020204020204" pitchFamily="34" charset="0"/>
              </a:defRPr>
            </a:lvl3pPr>
            <a:lvl4pPr indent="-228600">
              <a:spcBef>
                <a:spcPct val="20000"/>
              </a:spcBef>
              <a:buClr>
                <a:srgbClr val="FEB80A"/>
              </a:buClr>
              <a:buFont typeface="Wingdings 3" panose="05040102010807070707" pitchFamily="18" charset="2"/>
              <a:buChar char=""/>
              <a:defRPr sz="2200">
                <a:solidFill>
                  <a:schemeClr val="tx1"/>
                </a:solidFill>
                <a:latin typeface="Corbel" panose="020B0503020204020204" pitchFamily="34" charset="0"/>
              </a:defRPr>
            </a:lvl4pPr>
            <a:lvl5pPr indent="-209550">
              <a:spcBef>
                <a:spcPct val="20000"/>
              </a:spcBef>
              <a:buClr>
                <a:srgbClr val="FEB80A"/>
              </a:buClr>
              <a:buFont typeface="Wingdings 2" panose="05020102010507070707" pitchFamily="18" charset="2"/>
              <a:buChar char=""/>
              <a:defRPr sz="2000">
                <a:solidFill>
                  <a:schemeClr val="tx1"/>
                </a:solidFill>
                <a:latin typeface="Corbel" panose="020B0503020204020204" pitchFamily="34" charset="0"/>
              </a:defRPr>
            </a:lvl5pPr>
            <a:lvl6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6pPr>
            <a:lvl7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7pPr>
            <a:lvl8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8pPr>
            <a:lvl9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9pPr>
          </a:lstStyle>
          <a:p>
            <a:pPr algn="r">
              <a:spcBef>
                <a:spcPct val="0"/>
              </a:spcBef>
              <a:buClrTx/>
              <a:buSzTx/>
              <a:buFontTx/>
              <a:buNone/>
            </a:pPr>
            <a:r>
              <a:rPr lang="en-US" altLang="en-US" sz="4000" b="1" dirty="0" smtClean="0">
                <a:solidFill>
                  <a:srgbClr val="F4F3DA"/>
                </a:solidFill>
                <a:latin typeface="Arial" panose="020B0604020202020204" pitchFamily="34" charset="0"/>
              </a:rPr>
              <a:t>Create Templates</a:t>
            </a:r>
            <a:endParaRPr lang="en-US" altLang="en-US" sz="4000" b="1" dirty="0">
              <a:solidFill>
                <a:srgbClr val="F4F3DA"/>
              </a:solidFill>
              <a:latin typeface="Arial" panose="020B0604020202020204" pitchFamily="34" charset="0"/>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9858" y="2349731"/>
            <a:ext cx="2944966" cy="3801942"/>
          </a:xfrm>
          <a:prstGeom prst="rect">
            <a:avLst/>
          </a:prstGeom>
        </p:spPr>
      </p:pic>
      <p:pic>
        <p:nvPicPr>
          <p:cNvPr id="9" name="Picture 8"/>
          <p:cNvPicPr>
            <a:picLocks noChangeAspect="1"/>
          </p:cNvPicPr>
          <p:nvPr/>
        </p:nvPicPr>
        <p:blipFill rotWithShape="1">
          <a:blip r:embed="rId4">
            <a:extLst>
              <a:ext uri="{28A0092B-C50C-407E-A947-70E740481C1C}">
                <a14:useLocalDpi xmlns:a14="http://schemas.microsoft.com/office/drawing/2010/main" val="0"/>
              </a:ext>
            </a:extLst>
          </a:blip>
          <a:srcRect b="33467"/>
          <a:stretch/>
        </p:blipFill>
        <p:spPr>
          <a:xfrm>
            <a:off x="6608583" y="312634"/>
            <a:ext cx="4845457" cy="232617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488996" y="1558386"/>
            <a:ext cx="3850532" cy="4732593"/>
          </a:xfrm>
          <a:prstGeom prst="rect">
            <a:avLst/>
          </a:prstGeom>
        </p:spPr>
      </p:pic>
      <p:pic>
        <p:nvPicPr>
          <p:cNvPr id="7" name="Picture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167977" y="2349731"/>
            <a:ext cx="2988294" cy="3797987"/>
          </a:xfrm>
          <a:prstGeom prst="rect">
            <a:avLst/>
          </a:prstGeom>
        </p:spPr>
      </p:pic>
    </p:spTree>
    <p:extLst>
      <p:ext uri="{BB962C8B-B14F-4D97-AF65-F5344CB8AC3E}">
        <p14:creationId xmlns:p14="http://schemas.microsoft.com/office/powerpoint/2010/main" val="84751769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17168" y="2627730"/>
            <a:ext cx="5848979" cy="3575279"/>
          </a:xfrm>
          <a:prstGeom prst="rect">
            <a:avLst/>
          </a:prstGeom>
        </p:spPr>
      </p:pic>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51749" y="1212022"/>
            <a:ext cx="5576808" cy="3380819"/>
          </a:xfrm>
          <a:prstGeom prst="rect">
            <a:avLst/>
          </a:prstGeom>
        </p:spPr>
      </p:pic>
      <p:sp>
        <p:nvSpPr>
          <p:cNvPr id="5" name="Rectangle 4"/>
          <p:cNvSpPr/>
          <p:nvPr/>
        </p:nvSpPr>
        <p:spPr>
          <a:xfrm>
            <a:off x="6877055" y="4751593"/>
            <a:ext cx="4012602" cy="646331"/>
          </a:xfrm>
          <a:prstGeom prst="rect">
            <a:avLst/>
          </a:prstGeom>
        </p:spPr>
        <p:txBody>
          <a:bodyPr wrap="square">
            <a:spAutoFit/>
          </a:bodyPr>
          <a:lstStyle/>
          <a:p>
            <a:r>
              <a:rPr lang="en-US" dirty="0">
                <a:solidFill>
                  <a:srgbClr val="F4F3DA"/>
                </a:solidFill>
              </a:rPr>
              <a:t>https://brand.frontify.com/d/qAiubNBytHKf/style-guide#/style-guide/logo</a:t>
            </a:r>
          </a:p>
        </p:txBody>
      </p:sp>
      <p:sp>
        <p:nvSpPr>
          <p:cNvPr id="6" name="Rectangle 4"/>
          <p:cNvSpPr>
            <a:spLocks noChangeArrowheads="1"/>
          </p:cNvSpPr>
          <p:nvPr/>
        </p:nvSpPr>
        <p:spPr bwMode="auto">
          <a:xfrm>
            <a:off x="6744631" y="504136"/>
            <a:ext cx="4934367"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ts val="700"/>
              </a:spcBef>
              <a:buClr>
                <a:schemeClr val="tx2"/>
              </a:buClr>
              <a:buSzPct val="95000"/>
              <a:buFont typeface="Wingdings" panose="05000000000000000000" pitchFamily="2" charset="2"/>
              <a:buChar char=""/>
              <a:defRPr sz="3000">
                <a:solidFill>
                  <a:schemeClr val="tx1"/>
                </a:solidFill>
                <a:latin typeface="Corbel" panose="020B0503020204020204" pitchFamily="34" charset="0"/>
              </a:defRPr>
            </a:lvl1pPr>
            <a:lvl2pPr indent="-285750">
              <a:spcBef>
                <a:spcPct val="20000"/>
              </a:spcBef>
              <a:buClr>
                <a:schemeClr val="accent2"/>
              </a:buClr>
              <a:buSzPct val="90000"/>
              <a:buFont typeface="Wingdings" panose="05000000000000000000" pitchFamily="2" charset="2"/>
              <a:buChar char=""/>
              <a:defRPr sz="2600">
                <a:solidFill>
                  <a:schemeClr val="tx1"/>
                </a:solidFill>
                <a:latin typeface="Corbel" panose="020B0503020204020204" pitchFamily="34" charset="0"/>
              </a:defRPr>
            </a:lvl2pPr>
            <a:lvl3pPr indent="-228600">
              <a:spcBef>
                <a:spcPct val="20000"/>
              </a:spcBef>
              <a:buClr>
                <a:schemeClr val="accent2"/>
              </a:buClr>
              <a:buFont typeface="Wingdings 2" panose="05020102010507070707" pitchFamily="18" charset="2"/>
              <a:buChar char=""/>
              <a:defRPr sz="2400">
                <a:solidFill>
                  <a:schemeClr val="tx1"/>
                </a:solidFill>
                <a:latin typeface="Corbel" panose="020B0503020204020204" pitchFamily="34" charset="0"/>
              </a:defRPr>
            </a:lvl3pPr>
            <a:lvl4pPr indent="-228600">
              <a:spcBef>
                <a:spcPct val="20000"/>
              </a:spcBef>
              <a:buClr>
                <a:srgbClr val="FEB80A"/>
              </a:buClr>
              <a:buFont typeface="Wingdings 3" panose="05040102010807070707" pitchFamily="18" charset="2"/>
              <a:buChar char=""/>
              <a:defRPr sz="2200">
                <a:solidFill>
                  <a:schemeClr val="tx1"/>
                </a:solidFill>
                <a:latin typeface="Corbel" panose="020B0503020204020204" pitchFamily="34" charset="0"/>
              </a:defRPr>
            </a:lvl4pPr>
            <a:lvl5pPr indent="-209550">
              <a:spcBef>
                <a:spcPct val="20000"/>
              </a:spcBef>
              <a:buClr>
                <a:srgbClr val="FEB80A"/>
              </a:buClr>
              <a:buFont typeface="Wingdings 2" panose="05020102010507070707" pitchFamily="18" charset="2"/>
              <a:buChar char=""/>
              <a:defRPr sz="2000">
                <a:solidFill>
                  <a:schemeClr val="tx1"/>
                </a:solidFill>
                <a:latin typeface="Corbel" panose="020B0503020204020204" pitchFamily="34" charset="0"/>
              </a:defRPr>
            </a:lvl5pPr>
            <a:lvl6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6pPr>
            <a:lvl7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7pPr>
            <a:lvl8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8pPr>
            <a:lvl9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9pPr>
          </a:lstStyle>
          <a:p>
            <a:pPr algn="r">
              <a:spcBef>
                <a:spcPct val="0"/>
              </a:spcBef>
              <a:buClrTx/>
              <a:buSzTx/>
              <a:buFontTx/>
              <a:buNone/>
            </a:pPr>
            <a:r>
              <a:rPr lang="en-US" altLang="en-US" sz="4000" b="1" dirty="0" smtClean="0">
                <a:solidFill>
                  <a:srgbClr val="F4F3DA"/>
                </a:solidFill>
                <a:latin typeface="Arial" panose="020B0604020202020204" pitchFamily="34" charset="0"/>
              </a:rPr>
              <a:t>frontify.com</a:t>
            </a:r>
            <a:endParaRPr lang="en-US" altLang="en-US" sz="4000" b="1" dirty="0">
              <a:solidFill>
                <a:srgbClr val="F4F3DA"/>
              </a:solidFill>
              <a:latin typeface="Arial" panose="020B0604020202020204" pitchFamily="34" charset="0"/>
            </a:endParaRPr>
          </a:p>
        </p:txBody>
      </p:sp>
    </p:spTree>
    <p:extLst>
      <p:ext uri="{BB962C8B-B14F-4D97-AF65-F5344CB8AC3E}">
        <p14:creationId xmlns:p14="http://schemas.microsoft.com/office/powerpoint/2010/main" val="220621613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6700" y="3577364"/>
            <a:ext cx="4916245" cy="3385542"/>
          </a:xfrm>
          <a:prstGeom prst="rect">
            <a:avLst/>
          </a:prstGeom>
        </p:spPr>
        <p:txBody>
          <a:bodyPr wrap="square">
            <a:spAutoFit/>
          </a:bodyPr>
          <a:lstStyle/>
          <a:p>
            <a:pPr>
              <a:spcBef>
                <a:spcPts val="600"/>
              </a:spcBef>
            </a:pPr>
            <a:r>
              <a:rPr lang="en-US" sz="3200" b="1" dirty="0" smtClean="0">
                <a:solidFill>
                  <a:srgbClr val="EE8A69"/>
                </a:solidFill>
                <a:latin typeface="+mj-lt"/>
              </a:rPr>
              <a:t>Examples</a:t>
            </a:r>
            <a:endParaRPr lang="en-US" sz="3200" dirty="0">
              <a:solidFill>
                <a:srgbClr val="EE8A69"/>
              </a:solidFill>
              <a:latin typeface="+mj-lt"/>
            </a:endParaRPr>
          </a:p>
          <a:p>
            <a:pPr>
              <a:spcBef>
                <a:spcPts val="600"/>
              </a:spcBef>
            </a:pPr>
            <a:r>
              <a:rPr lang="en-US" dirty="0" smtClean="0">
                <a:solidFill>
                  <a:srgbClr val="F4F3DA"/>
                </a:solidFill>
                <a:latin typeface="+mj-lt"/>
              </a:rPr>
              <a:t>Foursquare Brand Standards </a:t>
            </a:r>
            <a:r>
              <a:rPr lang="en-US" sz="1400" dirty="0" smtClean="0">
                <a:solidFill>
                  <a:srgbClr val="53B7E8"/>
                </a:solidFill>
                <a:latin typeface="+mj-lt"/>
              </a:rPr>
              <a:t>http</a:t>
            </a:r>
            <a:r>
              <a:rPr lang="en-US" sz="1400" dirty="0">
                <a:solidFill>
                  <a:srgbClr val="53B7E8"/>
                </a:solidFill>
                <a:latin typeface="+mj-lt"/>
              </a:rPr>
              <a:t>://</a:t>
            </a:r>
            <a:r>
              <a:rPr lang="en-US" sz="1400" dirty="0" smtClean="0">
                <a:solidFill>
                  <a:srgbClr val="53B7E8"/>
                </a:solidFill>
                <a:latin typeface="+mj-lt"/>
              </a:rPr>
              <a:t>issuu.com/bondo/docs/foursquare</a:t>
            </a:r>
          </a:p>
          <a:p>
            <a:pPr>
              <a:spcBef>
                <a:spcPts val="600"/>
              </a:spcBef>
            </a:pPr>
            <a:r>
              <a:rPr lang="en-US" dirty="0" smtClean="0">
                <a:solidFill>
                  <a:srgbClr val="F4F3DA"/>
                </a:solidFill>
                <a:latin typeface="+mj-lt"/>
              </a:rPr>
              <a:t>Barnes &amp; Noble Brand Standards</a:t>
            </a:r>
            <a:r>
              <a:rPr lang="en-US" sz="1400" dirty="0" smtClean="0">
                <a:solidFill>
                  <a:srgbClr val="53B7E8"/>
                </a:solidFill>
                <a:latin typeface="+mj-lt"/>
              </a:rPr>
              <a:t/>
            </a:r>
            <a:br>
              <a:rPr lang="en-US" sz="1400" dirty="0" smtClean="0">
                <a:solidFill>
                  <a:srgbClr val="53B7E8"/>
                </a:solidFill>
                <a:latin typeface="+mj-lt"/>
              </a:rPr>
            </a:br>
            <a:r>
              <a:rPr lang="en-US" sz="1400" dirty="0" smtClean="0">
                <a:solidFill>
                  <a:srgbClr val="53B7E8"/>
                </a:solidFill>
                <a:latin typeface="+mj-lt"/>
              </a:rPr>
              <a:t>http</a:t>
            </a:r>
            <a:r>
              <a:rPr lang="en-US" sz="1400" dirty="0">
                <a:solidFill>
                  <a:srgbClr val="53B7E8"/>
                </a:solidFill>
                <a:latin typeface="+mj-lt"/>
              </a:rPr>
              <a:t>://issuu.com/carol_pistone/docs/barnes___</a:t>
            </a:r>
            <a:r>
              <a:rPr lang="en-US" sz="1400" dirty="0" smtClean="0">
                <a:solidFill>
                  <a:srgbClr val="53B7E8"/>
                </a:solidFill>
                <a:latin typeface="+mj-lt"/>
              </a:rPr>
              <a:t>noble_issuu/1</a:t>
            </a:r>
            <a:endParaRPr lang="en-US" dirty="0">
              <a:solidFill>
                <a:srgbClr val="53B7E8"/>
              </a:solidFill>
              <a:latin typeface="+mj-lt"/>
            </a:endParaRPr>
          </a:p>
          <a:p>
            <a:pPr>
              <a:spcBef>
                <a:spcPts val="600"/>
              </a:spcBef>
            </a:pPr>
            <a:r>
              <a:rPr lang="en-US" dirty="0" smtClean="0">
                <a:solidFill>
                  <a:srgbClr val="F4F3DA"/>
                </a:solidFill>
                <a:latin typeface="+mj-lt"/>
              </a:rPr>
              <a:t>UWM Brand Standards Manual</a:t>
            </a:r>
          </a:p>
          <a:p>
            <a:pPr>
              <a:spcBef>
                <a:spcPts val="600"/>
              </a:spcBef>
            </a:pPr>
            <a:r>
              <a:rPr lang="en-US" sz="1400" dirty="0">
                <a:solidFill>
                  <a:srgbClr val="53B7E8"/>
                </a:solidFill>
                <a:latin typeface="+mj-lt"/>
              </a:rPr>
              <a:t>http://</a:t>
            </a:r>
            <a:r>
              <a:rPr lang="en-US" sz="1400" dirty="0" smtClean="0">
                <a:solidFill>
                  <a:srgbClr val="53B7E8"/>
                </a:solidFill>
                <a:latin typeface="+mj-lt"/>
              </a:rPr>
              <a:t>uwm.edu/wp-content/uploads/sites/115/2014/06/</a:t>
            </a:r>
            <a:br>
              <a:rPr lang="en-US" sz="1400" dirty="0" smtClean="0">
                <a:solidFill>
                  <a:srgbClr val="53B7E8"/>
                </a:solidFill>
                <a:latin typeface="+mj-lt"/>
              </a:rPr>
            </a:br>
            <a:r>
              <a:rPr lang="en-US" sz="1400" dirty="0" smtClean="0">
                <a:solidFill>
                  <a:srgbClr val="53B7E8"/>
                </a:solidFill>
                <a:latin typeface="+mj-lt"/>
              </a:rPr>
              <a:t>UWMBrandGuidelines8-13.pdf</a:t>
            </a:r>
          </a:p>
          <a:p>
            <a:pPr>
              <a:spcBef>
                <a:spcPts val="600"/>
              </a:spcBef>
            </a:pPr>
            <a:endParaRPr lang="en-US" dirty="0" smtClean="0">
              <a:solidFill>
                <a:srgbClr val="53B7E8"/>
              </a:solidFill>
              <a:latin typeface="+mj-lt"/>
            </a:endParaRPr>
          </a:p>
          <a:p>
            <a:pPr>
              <a:spcBef>
                <a:spcPts val="600"/>
              </a:spcBef>
            </a:pPr>
            <a:endParaRPr lang="en-US" sz="2400" dirty="0" smtClean="0">
              <a:solidFill>
                <a:srgbClr val="53B7E8"/>
              </a:solidFill>
              <a:latin typeface="+mj-lt"/>
            </a:endParaRPr>
          </a:p>
        </p:txBody>
      </p:sp>
      <p:sp>
        <p:nvSpPr>
          <p:cNvPr id="3" name="Rectangle 2"/>
          <p:cNvSpPr/>
          <p:nvPr/>
        </p:nvSpPr>
        <p:spPr>
          <a:xfrm>
            <a:off x="817656" y="1940501"/>
            <a:ext cx="5454050" cy="3508653"/>
          </a:xfrm>
          <a:prstGeom prst="rect">
            <a:avLst/>
          </a:prstGeom>
        </p:spPr>
        <p:txBody>
          <a:bodyPr wrap="square">
            <a:spAutoFit/>
          </a:bodyPr>
          <a:lstStyle/>
          <a:p>
            <a:pPr>
              <a:spcBef>
                <a:spcPts val="600"/>
              </a:spcBef>
            </a:pPr>
            <a:r>
              <a:rPr lang="en-US" sz="4000" b="1" dirty="0" smtClean="0">
                <a:solidFill>
                  <a:srgbClr val="EE8A69"/>
                </a:solidFill>
                <a:latin typeface="+mj-lt"/>
              </a:rPr>
              <a:t>Tools</a:t>
            </a:r>
            <a:endParaRPr lang="en-US" sz="4000" dirty="0">
              <a:solidFill>
                <a:srgbClr val="EE8A69"/>
              </a:solidFill>
              <a:latin typeface="+mj-lt"/>
            </a:endParaRPr>
          </a:p>
          <a:p>
            <a:pPr>
              <a:spcBef>
                <a:spcPts val="600"/>
              </a:spcBef>
            </a:pPr>
            <a:endParaRPr lang="en-US" sz="2400" dirty="0" smtClean="0">
              <a:solidFill>
                <a:srgbClr val="53B7E8"/>
              </a:solidFill>
            </a:endParaRPr>
          </a:p>
          <a:p>
            <a:pPr>
              <a:spcBef>
                <a:spcPts val="600"/>
              </a:spcBef>
            </a:pPr>
            <a:endParaRPr lang="en-US" sz="2400" dirty="0">
              <a:solidFill>
                <a:srgbClr val="53B7E8"/>
              </a:solidFill>
            </a:endParaRPr>
          </a:p>
          <a:p>
            <a:pPr>
              <a:spcBef>
                <a:spcPts val="600"/>
              </a:spcBef>
            </a:pPr>
            <a:endParaRPr lang="en-US" sz="2400" dirty="0" smtClean="0">
              <a:solidFill>
                <a:srgbClr val="53B7E8"/>
              </a:solidFill>
            </a:endParaRPr>
          </a:p>
          <a:p>
            <a:pPr>
              <a:spcBef>
                <a:spcPts val="600"/>
              </a:spcBef>
            </a:pPr>
            <a:r>
              <a:rPr lang="en-US" sz="2400" dirty="0" smtClean="0">
                <a:solidFill>
                  <a:srgbClr val="53B7E8"/>
                </a:solidFill>
              </a:rPr>
              <a:t>https</a:t>
            </a:r>
            <a:r>
              <a:rPr lang="en-US" sz="2400" dirty="0">
                <a:solidFill>
                  <a:srgbClr val="53B7E8"/>
                </a:solidFill>
              </a:rPr>
              <a:t>://</a:t>
            </a:r>
            <a:r>
              <a:rPr lang="en-US" sz="2400" dirty="0" smtClean="0">
                <a:solidFill>
                  <a:srgbClr val="53B7E8"/>
                </a:solidFill>
              </a:rPr>
              <a:t>frontify.com/styleguide</a:t>
            </a:r>
          </a:p>
          <a:p>
            <a:pPr>
              <a:spcBef>
                <a:spcPts val="600"/>
              </a:spcBef>
            </a:pPr>
            <a:r>
              <a:rPr lang="en-US" sz="2400" dirty="0">
                <a:solidFill>
                  <a:srgbClr val="53B7E8"/>
                </a:solidFill>
              </a:rPr>
              <a:t>http://styletil.es</a:t>
            </a:r>
            <a:r>
              <a:rPr lang="en-US" sz="2400" dirty="0" smtClean="0">
                <a:solidFill>
                  <a:srgbClr val="53B7E8"/>
                </a:solidFill>
              </a:rPr>
              <a:t>/</a:t>
            </a:r>
          </a:p>
          <a:p>
            <a:pPr>
              <a:spcBef>
                <a:spcPts val="600"/>
              </a:spcBef>
            </a:pPr>
            <a:r>
              <a:rPr lang="en-US" sz="3200" dirty="0" smtClean="0">
                <a:solidFill>
                  <a:srgbClr val="53B7E8"/>
                </a:solidFill>
              </a:rPr>
              <a:t> </a:t>
            </a:r>
            <a:endParaRPr lang="en-US" sz="3200" dirty="0">
              <a:solidFill>
                <a:srgbClr val="53B7E8"/>
              </a:solidFill>
              <a:latin typeface="+mj-lt"/>
            </a:endParaRPr>
          </a:p>
        </p:txBody>
      </p:sp>
      <p:sp>
        <p:nvSpPr>
          <p:cNvPr id="6" name="Rectangle 4"/>
          <p:cNvSpPr>
            <a:spLocks noChangeArrowheads="1"/>
          </p:cNvSpPr>
          <p:nvPr/>
        </p:nvSpPr>
        <p:spPr bwMode="auto">
          <a:xfrm>
            <a:off x="3818918" y="757161"/>
            <a:ext cx="7673824"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ts val="700"/>
              </a:spcBef>
              <a:buClr>
                <a:schemeClr val="tx2"/>
              </a:buClr>
              <a:buSzPct val="95000"/>
              <a:buFont typeface="Wingdings" panose="05000000000000000000" pitchFamily="2" charset="2"/>
              <a:buChar char=""/>
              <a:defRPr sz="3000">
                <a:solidFill>
                  <a:schemeClr val="tx1"/>
                </a:solidFill>
                <a:latin typeface="Corbel" panose="020B0503020204020204" pitchFamily="34" charset="0"/>
              </a:defRPr>
            </a:lvl1pPr>
            <a:lvl2pPr indent="-285750">
              <a:spcBef>
                <a:spcPct val="20000"/>
              </a:spcBef>
              <a:buClr>
                <a:schemeClr val="accent2"/>
              </a:buClr>
              <a:buSzPct val="90000"/>
              <a:buFont typeface="Wingdings" panose="05000000000000000000" pitchFamily="2" charset="2"/>
              <a:buChar char=""/>
              <a:defRPr sz="2600">
                <a:solidFill>
                  <a:schemeClr val="tx1"/>
                </a:solidFill>
                <a:latin typeface="Corbel" panose="020B0503020204020204" pitchFamily="34" charset="0"/>
              </a:defRPr>
            </a:lvl2pPr>
            <a:lvl3pPr indent="-228600">
              <a:spcBef>
                <a:spcPct val="20000"/>
              </a:spcBef>
              <a:buClr>
                <a:schemeClr val="accent2"/>
              </a:buClr>
              <a:buFont typeface="Wingdings 2" panose="05020102010507070707" pitchFamily="18" charset="2"/>
              <a:buChar char=""/>
              <a:defRPr sz="2400">
                <a:solidFill>
                  <a:schemeClr val="tx1"/>
                </a:solidFill>
                <a:latin typeface="Corbel" panose="020B0503020204020204" pitchFamily="34" charset="0"/>
              </a:defRPr>
            </a:lvl3pPr>
            <a:lvl4pPr indent="-228600">
              <a:spcBef>
                <a:spcPct val="20000"/>
              </a:spcBef>
              <a:buClr>
                <a:srgbClr val="FEB80A"/>
              </a:buClr>
              <a:buFont typeface="Wingdings 3" panose="05040102010807070707" pitchFamily="18" charset="2"/>
              <a:buChar char=""/>
              <a:defRPr sz="2200">
                <a:solidFill>
                  <a:schemeClr val="tx1"/>
                </a:solidFill>
                <a:latin typeface="Corbel" panose="020B0503020204020204" pitchFamily="34" charset="0"/>
              </a:defRPr>
            </a:lvl4pPr>
            <a:lvl5pPr indent="-209550">
              <a:spcBef>
                <a:spcPct val="20000"/>
              </a:spcBef>
              <a:buClr>
                <a:srgbClr val="FEB80A"/>
              </a:buClr>
              <a:buFont typeface="Wingdings 2" panose="05020102010507070707" pitchFamily="18" charset="2"/>
              <a:buChar char=""/>
              <a:defRPr sz="2000">
                <a:solidFill>
                  <a:schemeClr val="tx1"/>
                </a:solidFill>
                <a:latin typeface="Corbel" panose="020B0503020204020204" pitchFamily="34" charset="0"/>
              </a:defRPr>
            </a:lvl5pPr>
            <a:lvl6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6pPr>
            <a:lvl7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7pPr>
            <a:lvl8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8pPr>
            <a:lvl9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9pPr>
          </a:lstStyle>
          <a:p>
            <a:pPr algn="r">
              <a:spcBef>
                <a:spcPct val="0"/>
              </a:spcBef>
              <a:buClrTx/>
              <a:buSzTx/>
              <a:buFontTx/>
              <a:buNone/>
            </a:pPr>
            <a:r>
              <a:rPr lang="en-US" altLang="en-US" sz="4000" b="1" dirty="0" smtClean="0">
                <a:solidFill>
                  <a:srgbClr val="F4F3DA"/>
                </a:solidFill>
                <a:latin typeface="Arial" panose="020B0604020202020204" pitchFamily="34" charset="0"/>
              </a:rPr>
              <a:t>Brand &amp; Design Style Guides</a:t>
            </a:r>
            <a:endParaRPr lang="en-US" altLang="en-US" sz="4000" b="1" dirty="0">
              <a:solidFill>
                <a:srgbClr val="F4F3DA"/>
              </a:solidFill>
              <a:latin typeface="Arial" panose="020B0604020202020204" pitchFamily="34" charset="0"/>
            </a:endParaRPr>
          </a:p>
        </p:txBody>
      </p:sp>
      <p:sp>
        <p:nvSpPr>
          <p:cNvPr id="8" name="Rectangle 7"/>
          <p:cNvSpPr/>
          <p:nvPr/>
        </p:nvSpPr>
        <p:spPr>
          <a:xfrm>
            <a:off x="5336700" y="1805625"/>
            <a:ext cx="6314663" cy="1431161"/>
          </a:xfrm>
          <a:prstGeom prst="rect">
            <a:avLst/>
          </a:prstGeom>
        </p:spPr>
        <p:txBody>
          <a:bodyPr wrap="square">
            <a:spAutoFit/>
          </a:bodyPr>
          <a:lstStyle/>
          <a:p>
            <a:pPr>
              <a:spcBef>
                <a:spcPts val="600"/>
              </a:spcBef>
            </a:pPr>
            <a:r>
              <a:rPr lang="en-US" sz="4000" b="1" dirty="0" smtClean="0">
                <a:solidFill>
                  <a:srgbClr val="EE8A69"/>
                </a:solidFill>
                <a:latin typeface="+mj-lt"/>
              </a:rPr>
              <a:t>Resources</a:t>
            </a:r>
            <a:endParaRPr lang="en-US" sz="4000" dirty="0">
              <a:solidFill>
                <a:srgbClr val="EE8A69"/>
              </a:solidFill>
              <a:latin typeface="+mj-lt"/>
            </a:endParaRPr>
          </a:p>
          <a:p>
            <a:pPr>
              <a:spcBef>
                <a:spcPts val="600"/>
              </a:spcBef>
            </a:pPr>
            <a:r>
              <a:rPr lang="en-US" sz="1400" dirty="0">
                <a:solidFill>
                  <a:srgbClr val="53B7E8"/>
                </a:solidFill>
                <a:latin typeface="+mj-lt"/>
              </a:rPr>
              <a:t>https://designschool.canva.com/blog/your-brand-needs-a-visual-style-guide</a:t>
            </a:r>
            <a:r>
              <a:rPr lang="en-US" sz="1400" dirty="0" smtClean="0">
                <a:solidFill>
                  <a:srgbClr val="53B7E8"/>
                </a:solidFill>
                <a:latin typeface="+mj-lt"/>
              </a:rPr>
              <a:t>/ </a:t>
            </a:r>
            <a:br>
              <a:rPr lang="en-US" sz="1400" dirty="0" smtClean="0">
                <a:solidFill>
                  <a:srgbClr val="53B7E8"/>
                </a:solidFill>
                <a:latin typeface="+mj-lt"/>
              </a:rPr>
            </a:br>
            <a:r>
              <a:rPr lang="en-US" sz="1400" dirty="0" smtClean="0">
                <a:solidFill>
                  <a:srgbClr val="53B7E8"/>
                </a:solidFill>
                <a:latin typeface="+mj-lt"/>
              </a:rPr>
              <a:t>https</a:t>
            </a:r>
            <a:r>
              <a:rPr lang="en-US" sz="1400" dirty="0">
                <a:solidFill>
                  <a:srgbClr val="53B7E8"/>
                </a:solidFill>
                <a:latin typeface="+mj-lt"/>
              </a:rPr>
              <a:t>://</a:t>
            </a:r>
            <a:r>
              <a:rPr lang="en-US" sz="1400" dirty="0" smtClean="0">
                <a:solidFill>
                  <a:srgbClr val="53B7E8"/>
                </a:solidFill>
                <a:latin typeface="+mj-lt"/>
              </a:rPr>
              <a:t>designschool.canva.com/blog/20-easy-tips-build-visual-brand-identity/</a:t>
            </a:r>
            <a:br>
              <a:rPr lang="en-US" sz="1400" dirty="0" smtClean="0">
                <a:solidFill>
                  <a:srgbClr val="53B7E8"/>
                </a:solidFill>
                <a:latin typeface="+mj-lt"/>
              </a:rPr>
            </a:br>
            <a:r>
              <a:rPr lang="en-US" sz="1400" dirty="0" smtClean="0">
                <a:solidFill>
                  <a:srgbClr val="53B7E8"/>
                </a:solidFill>
                <a:latin typeface="+mj-lt"/>
              </a:rPr>
              <a:t>https</a:t>
            </a:r>
            <a:r>
              <a:rPr lang="en-US" sz="1400" dirty="0">
                <a:solidFill>
                  <a:srgbClr val="53B7E8"/>
                </a:solidFill>
                <a:latin typeface="+mj-lt"/>
              </a:rPr>
              <a:t>://designschool.canva.com/branding-identity-design/</a:t>
            </a:r>
          </a:p>
        </p:txBody>
      </p:sp>
      <p:pic>
        <p:nvPicPr>
          <p:cNvPr id="7" name="Picture 6"/>
          <p:cNvPicPr>
            <a:picLocks noChangeAspect="1"/>
          </p:cNvPicPr>
          <p:nvPr/>
        </p:nvPicPr>
        <p:blipFill rotWithShape="1">
          <a:blip r:embed="rId3" cstate="print">
            <a:extLst>
              <a:ext uri="{28A0092B-C50C-407E-A947-70E740481C1C}">
                <a14:useLocalDpi xmlns:a14="http://schemas.microsoft.com/office/drawing/2010/main" val="0"/>
              </a:ext>
            </a:extLst>
          </a:blip>
          <a:srcRect l="33747" t="26761" r="33426" b="55603"/>
          <a:stretch/>
        </p:blipFill>
        <p:spPr>
          <a:xfrm>
            <a:off x="921482" y="2909828"/>
            <a:ext cx="2875402" cy="936435"/>
          </a:xfrm>
          <a:prstGeom prst="rect">
            <a:avLst/>
          </a:prstGeom>
        </p:spPr>
      </p:pic>
    </p:spTree>
    <p:extLst>
      <p:ext uri="{BB962C8B-B14F-4D97-AF65-F5344CB8AC3E}">
        <p14:creationId xmlns:p14="http://schemas.microsoft.com/office/powerpoint/2010/main" val="182838982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9435215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wordpress-logo.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62390" y="2186695"/>
            <a:ext cx="2219325" cy="1400175"/>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brackets-editor-logo.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17147" y="2186695"/>
            <a:ext cx="2533650" cy="1447800"/>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2700169" y="4765638"/>
            <a:ext cx="3948057" cy="100703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76" name="Picture 4" descr="drupal-logo.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810053" y="4001024"/>
            <a:ext cx="1524000" cy="1771650"/>
          </a:xfrm>
          <a:prstGeom prst="rect">
            <a:avLst/>
          </a:prstGeom>
          <a:noFill/>
          <a:extLst>
            <a:ext uri="{909E8E84-426E-40DD-AFC4-6F175D3DCCD1}">
              <a14:hiddenFill xmlns:a14="http://schemas.microsoft.com/office/drawing/2010/main">
                <a:solidFill>
                  <a:srgbClr val="FFFFFF"/>
                </a:solidFill>
              </a14:hiddenFill>
            </a:ext>
          </a:extLst>
        </p:spPr>
      </p:pic>
      <p:pic>
        <p:nvPicPr>
          <p:cNvPr id="3077" name="Picture 5" descr="Flux5Intro_1.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819718" y="4908365"/>
            <a:ext cx="3752850" cy="733425"/>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4"/>
          <p:cNvSpPr>
            <a:spLocks noChangeArrowheads="1"/>
          </p:cNvSpPr>
          <p:nvPr/>
        </p:nvSpPr>
        <p:spPr bwMode="auto">
          <a:xfrm>
            <a:off x="3818918" y="757161"/>
            <a:ext cx="7673824"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ts val="700"/>
              </a:spcBef>
              <a:buClr>
                <a:schemeClr val="tx2"/>
              </a:buClr>
              <a:buSzPct val="95000"/>
              <a:buFont typeface="Wingdings" panose="05000000000000000000" pitchFamily="2" charset="2"/>
              <a:buChar char=""/>
              <a:defRPr sz="3000">
                <a:solidFill>
                  <a:schemeClr val="tx1"/>
                </a:solidFill>
                <a:latin typeface="Corbel" panose="020B0503020204020204" pitchFamily="34" charset="0"/>
              </a:defRPr>
            </a:lvl1pPr>
            <a:lvl2pPr indent="-285750">
              <a:spcBef>
                <a:spcPct val="20000"/>
              </a:spcBef>
              <a:buClr>
                <a:schemeClr val="accent2"/>
              </a:buClr>
              <a:buSzPct val="90000"/>
              <a:buFont typeface="Wingdings" panose="05000000000000000000" pitchFamily="2" charset="2"/>
              <a:buChar char=""/>
              <a:defRPr sz="2600">
                <a:solidFill>
                  <a:schemeClr val="tx1"/>
                </a:solidFill>
                <a:latin typeface="Corbel" panose="020B0503020204020204" pitchFamily="34" charset="0"/>
              </a:defRPr>
            </a:lvl2pPr>
            <a:lvl3pPr indent="-228600">
              <a:spcBef>
                <a:spcPct val="20000"/>
              </a:spcBef>
              <a:buClr>
                <a:schemeClr val="accent2"/>
              </a:buClr>
              <a:buFont typeface="Wingdings 2" panose="05020102010507070707" pitchFamily="18" charset="2"/>
              <a:buChar char=""/>
              <a:defRPr sz="2400">
                <a:solidFill>
                  <a:schemeClr val="tx1"/>
                </a:solidFill>
                <a:latin typeface="Corbel" panose="020B0503020204020204" pitchFamily="34" charset="0"/>
              </a:defRPr>
            </a:lvl3pPr>
            <a:lvl4pPr indent="-228600">
              <a:spcBef>
                <a:spcPct val="20000"/>
              </a:spcBef>
              <a:buClr>
                <a:srgbClr val="FEB80A"/>
              </a:buClr>
              <a:buFont typeface="Wingdings 3" panose="05040102010807070707" pitchFamily="18" charset="2"/>
              <a:buChar char=""/>
              <a:defRPr sz="2200">
                <a:solidFill>
                  <a:schemeClr val="tx1"/>
                </a:solidFill>
                <a:latin typeface="Corbel" panose="020B0503020204020204" pitchFamily="34" charset="0"/>
              </a:defRPr>
            </a:lvl4pPr>
            <a:lvl5pPr indent="-209550">
              <a:spcBef>
                <a:spcPct val="20000"/>
              </a:spcBef>
              <a:buClr>
                <a:srgbClr val="FEB80A"/>
              </a:buClr>
              <a:buFont typeface="Wingdings 2" panose="05020102010507070707" pitchFamily="18" charset="2"/>
              <a:buChar char=""/>
              <a:defRPr sz="2000">
                <a:solidFill>
                  <a:schemeClr val="tx1"/>
                </a:solidFill>
                <a:latin typeface="Corbel" panose="020B0503020204020204" pitchFamily="34" charset="0"/>
              </a:defRPr>
            </a:lvl5pPr>
            <a:lvl6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6pPr>
            <a:lvl7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7pPr>
            <a:lvl8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8pPr>
            <a:lvl9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9pPr>
          </a:lstStyle>
          <a:p>
            <a:pPr algn="r">
              <a:spcBef>
                <a:spcPct val="0"/>
              </a:spcBef>
              <a:buClrTx/>
              <a:buSzTx/>
              <a:buFontTx/>
              <a:buNone/>
            </a:pPr>
            <a:r>
              <a:rPr lang="en-US" altLang="en-US" sz="4000" b="1" dirty="0" smtClean="0">
                <a:solidFill>
                  <a:srgbClr val="F4F3DA"/>
                </a:solidFill>
                <a:latin typeface="Arial" panose="020B0604020202020204" pitchFamily="34" charset="0"/>
              </a:rPr>
              <a:t>Web Editing Tools</a:t>
            </a:r>
            <a:endParaRPr lang="en-US" altLang="en-US" sz="4000" b="1" dirty="0">
              <a:solidFill>
                <a:srgbClr val="F4F3DA"/>
              </a:solidFill>
              <a:latin typeface="Arial" panose="020B0604020202020204" pitchFamily="34" charset="0"/>
            </a:endParaRPr>
          </a:p>
        </p:txBody>
      </p:sp>
    </p:spTree>
    <p:extLst>
      <p:ext uri="{BB962C8B-B14F-4D97-AF65-F5344CB8AC3E}">
        <p14:creationId xmlns:p14="http://schemas.microsoft.com/office/powerpoint/2010/main" val="54459875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49285" y="2787986"/>
            <a:ext cx="6096000" cy="2554545"/>
          </a:xfrm>
          <a:prstGeom prst="rect">
            <a:avLst/>
          </a:prstGeom>
        </p:spPr>
        <p:txBody>
          <a:bodyPr>
            <a:spAutoFit/>
          </a:bodyPr>
          <a:lstStyle/>
          <a:p>
            <a:pPr>
              <a:spcBef>
                <a:spcPts val="600"/>
              </a:spcBef>
            </a:pPr>
            <a:r>
              <a:rPr lang="en-US" sz="3200" b="1" dirty="0" err="1" smtClean="0">
                <a:solidFill>
                  <a:srgbClr val="EE8A69"/>
                </a:solidFill>
                <a:latin typeface="Arial" panose="020B0604020202020204" pitchFamily="34" charset="0"/>
              </a:rPr>
              <a:t>Wordpress</a:t>
            </a:r>
            <a:endParaRPr lang="en-US" sz="3200" dirty="0">
              <a:solidFill>
                <a:srgbClr val="EE8A69"/>
              </a:solidFill>
            </a:endParaRPr>
          </a:p>
          <a:p>
            <a:pPr fontAlgn="base"/>
            <a:r>
              <a:rPr lang="en-US" sz="3200" dirty="0" smtClean="0">
                <a:solidFill>
                  <a:srgbClr val="F4F3DA"/>
                </a:solidFill>
              </a:rPr>
              <a:t>• woothemes.com</a:t>
            </a:r>
            <a:endParaRPr lang="en-US" sz="3200" dirty="0">
              <a:solidFill>
                <a:srgbClr val="F4F3DA"/>
              </a:solidFill>
            </a:endParaRPr>
          </a:p>
          <a:p>
            <a:pPr fontAlgn="base"/>
            <a:r>
              <a:rPr lang="en-US" sz="3200" dirty="0" smtClean="0">
                <a:solidFill>
                  <a:srgbClr val="F4F3DA"/>
                </a:solidFill>
              </a:rPr>
              <a:t>• Themify.me</a:t>
            </a:r>
            <a:endParaRPr lang="en-US" sz="3200" dirty="0">
              <a:solidFill>
                <a:srgbClr val="F4F3DA"/>
              </a:solidFill>
            </a:endParaRPr>
          </a:p>
          <a:p>
            <a:pPr fontAlgn="base"/>
            <a:r>
              <a:rPr lang="en-US" sz="3200" dirty="0" smtClean="0">
                <a:solidFill>
                  <a:srgbClr val="F4F3DA"/>
                </a:solidFill>
              </a:rPr>
              <a:t>• appthemes.com</a:t>
            </a:r>
          </a:p>
          <a:p>
            <a:pPr fontAlgn="base"/>
            <a:endParaRPr lang="en-US" sz="3200" dirty="0">
              <a:solidFill>
                <a:schemeClr val="bg1"/>
              </a:solidFill>
            </a:endParaRPr>
          </a:p>
        </p:txBody>
      </p:sp>
      <p:sp>
        <p:nvSpPr>
          <p:cNvPr id="3" name="Rectangle 2"/>
          <p:cNvSpPr/>
          <p:nvPr/>
        </p:nvSpPr>
        <p:spPr>
          <a:xfrm>
            <a:off x="6174632" y="2918790"/>
            <a:ext cx="6096000" cy="2062103"/>
          </a:xfrm>
          <a:prstGeom prst="rect">
            <a:avLst/>
          </a:prstGeom>
        </p:spPr>
        <p:txBody>
          <a:bodyPr>
            <a:spAutoFit/>
          </a:bodyPr>
          <a:lstStyle/>
          <a:p>
            <a:pPr>
              <a:spcBef>
                <a:spcPts val="600"/>
              </a:spcBef>
            </a:pPr>
            <a:r>
              <a:rPr lang="en-US" sz="3200" b="1" dirty="0" smtClean="0">
                <a:solidFill>
                  <a:srgbClr val="EE8A69"/>
                </a:solidFill>
                <a:latin typeface="Arial" panose="020B0604020202020204" pitchFamily="34" charset="0"/>
              </a:rPr>
              <a:t>Drupal</a:t>
            </a:r>
            <a:endParaRPr lang="en-US" sz="3200" dirty="0">
              <a:solidFill>
                <a:srgbClr val="EE8A69"/>
              </a:solidFill>
            </a:endParaRPr>
          </a:p>
          <a:p>
            <a:pPr fontAlgn="base"/>
            <a:r>
              <a:rPr lang="en-US" sz="3200" dirty="0">
                <a:solidFill>
                  <a:srgbClr val="F4F3DA"/>
                </a:solidFill>
              </a:rPr>
              <a:t>• </a:t>
            </a:r>
            <a:r>
              <a:rPr lang="en-US" sz="3200" dirty="0" smtClean="0">
                <a:solidFill>
                  <a:srgbClr val="F4F3DA"/>
                </a:solidFill>
              </a:rPr>
              <a:t>themeforest.net</a:t>
            </a:r>
            <a:endParaRPr lang="en-US" sz="3200" dirty="0">
              <a:solidFill>
                <a:srgbClr val="F4F3DA"/>
              </a:solidFill>
            </a:endParaRPr>
          </a:p>
          <a:p>
            <a:pPr fontAlgn="base"/>
            <a:r>
              <a:rPr lang="en-US" sz="3200" dirty="0">
                <a:solidFill>
                  <a:srgbClr val="F4F3DA"/>
                </a:solidFill>
              </a:rPr>
              <a:t>• </a:t>
            </a:r>
            <a:r>
              <a:rPr lang="en-US" sz="3200" dirty="0" smtClean="0">
                <a:solidFill>
                  <a:srgbClr val="F4F3DA"/>
                </a:solidFill>
              </a:rPr>
              <a:t>Omega</a:t>
            </a:r>
            <a:br>
              <a:rPr lang="en-US" sz="3200" dirty="0" smtClean="0">
                <a:solidFill>
                  <a:srgbClr val="F4F3DA"/>
                </a:solidFill>
              </a:rPr>
            </a:br>
            <a:r>
              <a:rPr lang="en-US" sz="3200" dirty="0" smtClean="0">
                <a:solidFill>
                  <a:srgbClr val="F4F3DA"/>
                </a:solidFill>
              </a:rPr>
              <a:t>       drupal.org/project/omega</a:t>
            </a:r>
            <a:endParaRPr lang="en-US" sz="3200" dirty="0">
              <a:solidFill>
                <a:srgbClr val="F4F3DA"/>
              </a:solidFill>
            </a:endParaRPr>
          </a:p>
        </p:txBody>
      </p:sp>
      <p:sp>
        <p:nvSpPr>
          <p:cNvPr id="6" name="Rectangle 4"/>
          <p:cNvSpPr>
            <a:spLocks noChangeArrowheads="1"/>
          </p:cNvSpPr>
          <p:nvPr/>
        </p:nvSpPr>
        <p:spPr bwMode="auto">
          <a:xfrm>
            <a:off x="3818918" y="757161"/>
            <a:ext cx="7673824"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ts val="700"/>
              </a:spcBef>
              <a:buClr>
                <a:schemeClr val="tx2"/>
              </a:buClr>
              <a:buSzPct val="95000"/>
              <a:buFont typeface="Wingdings" panose="05000000000000000000" pitchFamily="2" charset="2"/>
              <a:buChar char=""/>
              <a:defRPr sz="3000">
                <a:solidFill>
                  <a:schemeClr val="tx1"/>
                </a:solidFill>
                <a:latin typeface="Corbel" panose="020B0503020204020204" pitchFamily="34" charset="0"/>
              </a:defRPr>
            </a:lvl1pPr>
            <a:lvl2pPr indent="-285750">
              <a:spcBef>
                <a:spcPct val="20000"/>
              </a:spcBef>
              <a:buClr>
                <a:schemeClr val="accent2"/>
              </a:buClr>
              <a:buSzPct val="90000"/>
              <a:buFont typeface="Wingdings" panose="05000000000000000000" pitchFamily="2" charset="2"/>
              <a:buChar char=""/>
              <a:defRPr sz="2600">
                <a:solidFill>
                  <a:schemeClr val="tx1"/>
                </a:solidFill>
                <a:latin typeface="Corbel" panose="020B0503020204020204" pitchFamily="34" charset="0"/>
              </a:defRPr>
            </a:lvl2pPr>
            <a:lvl3pPr indent="-228600">
              <a:spcBef>
                <a:spcPct val="20000"/>
              </a:spcBef>
              <a:buClr>
                <a:schemeClr val="accent2"/>
              </a:buClr>
              <a:buFont typeface="Wingdings 2" panose="05020102010507070707" pitchFamily="18" charset="2"/>
              <a:buChar char=""/>
              <a:defRPr sz="2400">
                <a:solidFill>
                  <a:schemeClr val="tx1"/>
                </a:solidFill>
                <a:latin typeface="Corbel" panose="020B0503020204020204" pitchFamily="34" charset="0"/>
              </a:defRPr>
            </a:lvl3pPr>
            <a:lvl4pPr indent="-228600">
              <a:spcBef>
                <a:spcPct val="20000"/>
              </a:spcBef>
              <a:buClr>
                <a:srgbClr val="FEB80A"/>
              </a:buClr>
              <a:buFont typeface="Wingdings 3" panose="05040102010807070707" pitchFamily="18" charset="2"/>
              <a:buChar char=""/>
              <a:defRPr sz="2200">
                <a:solidFill>
                  <a:schemeClr val="tx1"/>
                </a:solidFill>
                <a:latin typeface="Corbel" panose="020B0503020204020204" pitchFamily="34" charset="0"/>
              </a:defRPr>
            </a:lvl4pPr>
            <a:lvl5pPr indent="-209550">
              <a:spcBef>
                <a:spcPct val="20000"/>
              </a:spcBef>
              <a:buClr>
                <a:srgbClr val="FEB80A"/>
              </a:buClr>
              <a:buFont typeface="Wingdings 2" panose="05020102010507070707" pitchFamily="18" charset="2"/>
              <a:buChar char=""/>
              <a:defRPr sz="2000">
                <a:solidFill>
                  <a:schemeClr val="tx1"/>
                </a:solidFill>
                <a:latin typeface="Corbel" panose="020B0503020204020204" pitchFamily="34" charset="0"/>
              </a:defRPr>
            </a:lvl5pPr>
            <a:lvl6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6pPr>
            <a:lvl7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7pPr>
            <a:lvl8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8pPr>
            <a:lvl9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9pPr>
          </a:lstStyle>
          <a:p>
            <a:pPr algn="r">
              <a:spcBef>
                <a:spcPct val="0"/>
              </a:spcBef>
              <a:buClrTx/>
              <a:buSzTx/>
              <a:buFontTx/>
              <a:buNone/>
            </a:pPr>
            <a:r>
              <a:rPr lang="en-US" altLang="en-US" sz="4000" b="1" dirty="0" smtClean="0">
                <a:solidFill>
                  <a:srgbClr val="F4F3DA"/>
                </a:solidFill>
                <a:latin typeface="Arial" panose="020B0604020202020204" pitchFamily="34" charset="0"/>
              </a:rPr>
              <a:t>Outsource Solutions</a:t>
            </a:r>
            <a:endParaRPr lang="en-US" altLang="en-US" sz="4000" b="1" dirty="0">
              <a:solidFill>
                <a:srgbClr val="F4F3DA"/>
              </a:solidFill>
              <a:latin typeface="Arial" panose="020B0604020202020204" pitchFamily="34" charset="0"/>
            </a:endParaRPr>
          </a:p>
        </p:txBody>
      </p:sp>
    </p:spTree>
    <p:extLst>
      <p:ext uri="{BB962C8B-B14F-4D97-AF65-F5344CB8AC3E}">
        <p14:creationId xmlns:p14="http://schemas.microsoft.com/office/powerpoint/2010/main" val="125839961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4"/>
          <p:cNvSpPr>
            <a:spLocks noChangeArrowheads="1"/>
          </p:cNvSpPr>
          <p:nvPr/>
        </p:nvSpPr>
        <p:spPr bwMode="auto">
          <a:xfrm>
            <a:off x="3818918" y="757161"/>
            <a:ext cx="7673824"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ts val="700"/>
              </a:spcBef>
              <a:buClr>
                <a:schemeClr val="tx2"/>
              </a:buClr>
              <a:buSzPct val="95000"/>
              <a:buFont typeface="Wingdings" panose="05000000000000000000" pitchFamily="2" charset="2"/>
              <a:buChar char=""/>
              <a:defRPr sz="3000">
                <a:solidFill>
                  <a:schemeClr val="tx1"/>
                </a:solidFill>
                <a:latin typeface="Corbel" panose="020B0503020204020204" pitchFamily="34" charset="0"/>
              </a:defRPr>
            </a:lvl1pPr>
            <a:lvl2pPr indent="-285750">
              <a:spcBef>
                <a:spcPct val="20000"/>
              </a:spcBef>
              <a:buClr>
                <a:schemeClr val="accent2"/>
              </a:buClr>
              <a:buSzPct val="90000"/>
              <a:buFont typeface="Wingdings" panose="05000000000000000000" pitchFamily="2" charset="2"/>
              <a:buChar char=""/>
              <a:defRPr sz="2600">
                <a:solidFill>
                  <a:schemeClr val="tx1"/>
                </a:solidFill>
                <a:latin typeface="Corbel" panose="020B0503020204020204" pitchFamily="34" charset="0"/>
              </a:defRPr>
            </a:lvl2pPr>
            <a:lvl3pPr indent="-228600">
              <a:spcBef>
                <a:spcPct val="20000"/>
              </a:spcBef>
              <a:buClr>
                <a:schemeClr val="accent2"/>
              </a:buClr>
              <a:buFont typeface="Wingdings 2" panose="05020102010507070707" pitchFamily="18" charset="2"/>
              <a:buChar char=""/>
              <a:defRPr sz="2400">
                <a:solidFill>
                  <a:schemeClr val="tx1"/>
                </a:solidFill>
                <a:latin typeface="Corbel" panose="020B0503020204020204" pitchFamily="34" charset="0"/>
              </a:defRPr>
            </a:lvl3pPr>
            <a:lvl4pPr indent="-228600">
              <a:spcBef>
                <a:spcPct val="20000"/>
              </a:spcBef>
              <a:buClr>
                <a:srgbClr val="FEB80A"/>
              </a:buClr>
              <a:buFont typeface="Wingdings 3" panose="05040102010807070707" pitchFamily="18" charset="2"/>
              <a:buChar char=""/>
              <a:defRPr sz="2200">
                <a:solidFill>
                  <a:schemeClr val="tx1"/>
                </a:solidFill>
                <a:latin typeface="Corbel" panose="020B0503020204020204" pitchFamily="34" charset="0"/>
              </a:defRPr>
            </a:lvl4pPr>
            <a:lvl5pPr indent="-209550">
              <a:spcBef>
                <a:spcPct val="20000"/>
              </a:spcBef>
              <a:buClr>
                <a:srgbClr val="FEB80A"/>
              </a:buClr>
              <a:buFont typeface="Wingdings 2" panose="05020102010507070707" pitchFamily="18" charset="2"/>
              <a:buChar char=""/>
              <a:defRPr sz="2000">
                <a:solidFill>
                  <a:schemeClr val="tx1"/>
                </a:solidFill>
                <a:latin typeface="Corbel" panose="020B0503020204020204" pitchFamily="34" charset="0"/>
              </a:defRPr>
            </a:lvl5pPr>
            <a:lvl6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6pPr>
            <a:lvl7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7pPr>
            <a:lvl8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8pPr>
            <a:lvl9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9pPr>
          </a:lstStyle>
          <a:p>
            <a:pPr algn="r">
              <a:spcBef>
                <a:spcPct val="0"/>
              </a:spcBef>
              <a:buClrTx/>
              <a:buSzTx/>
              <a:buFontTx/>
              <a:buNone/>
            </a:pPr>
            <a:r>
              <a:rPr lang="en-US" altLang="en-US" sz="4000" b="1" dirty="0" smtClean="0">
                <a:solidFill>
                  <a:srgbClr val="F4F3DA"/>
                </a:solidFill>
                <a:latin typeface="Arial" panose="020B0604020202020204" pitchFamily="34" charset="0"/>
              </a:rPr>
              <a:t>A/B/N Testing</a:t>
            </a:r>
            <a:endParaRPr lang="en-US" altLang="en-US" sz="4000" b="1" dirty="0">
              <a:solidFill>
                <a:srgbClr val="F4F3DA"/>
              </a:solidFill>
              <a:latin typeface="Arial" panose="020B0604020202020204" pitchFamily="34" charset="0"/>
            </a:endParaRPr>
          </a:p>
        </p:txBody>
      </p:sp>
      <p:sp>
        <p:nvSpPr>
          <p:cNvPr id="3" name="Rectangle 2"/>
          <p:cNvSpPr/>
          <p:nvPr/>
        </p:nvSpPr>
        <p:spPr>
          <a:xfrm>
            <a:off x="756610" y="1753496"/>
            <a:ext cx="10736132" cy="45074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74173" y="1753496"/>
            <a:ext cx="10618569" cy="4321738"/>
          </a:xfrm>
          <a:prstGeom prst="rect">
            <a:avLst/>
          </a:prstGeom>
        </p:spPr>
      </p:pic>
    </p:spTree>
    <p:extLst>
      <p:ext uri="{BB962C8B-B14F-4D97-AF65-F5344CB8AC3E}">
        <p14:creationId xmlns:p14="http://schemas.microsoft.com/office/powerpoint/2010/main" val="889927220"/>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Wav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3914" y="1601189"/>
            <a:ext cx="8891606" cy="4670008"/>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4"/>
          <p:cNvSpPr>
            <a:spLocks noChangeArrowheads="1"/>
          </p:cNvSpPr>
          <p:nvPr/>
        </p:nvSpPr>
        <p:spPr bwMode="auto">
          <a:xfrm>
            <a:off x="3818918" y="757161"/>
            <a:ext cx="7673824"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ts val="700"/>
              </a:spcBef>
              <a:buClr>
                <a:schemeClr val="tx2"/>
              </a:buClr>
              <a:buSzPct val="95000"/>
              <a:buFont typeface="Wingdings" panose="05000000000000000000" pitchFamily="2" charset="2"/>
              <a:buChar char=""/>
              <a:defRPr sz="3000">
                <a:solidFill>
                  <a:schemeClr val="tx1"/>
                </a:solidFill>
                <a:latin typeface="Corbel" panose="020B0503020204020204" pitchFamily="34" charset="0"/>
              </a:defRPr>
            </a:lvl1pPr>
            <a:lvl2pPr indent="-285750">
              <a:spcBef>
                <a:spcPct val="20000"/>
              </a:spcBef>
              <a:buClr>
                <a:schemeClr val="accent2"/>
              </a:buClr>
              <a:buSzPct val="90000"/>
              <a:buFont typeface="Wingdings" panose="05000000000000000000" pitchFamily="2" charset="2"/>
              <a:buChar char=""/>
              <a:defRPr sz="2600">
                <a:solidFill>
                  <a:schemeClr val="tx1"/>
                </a:solidFill>
                <a:latin typeface="Corbel" panose="020B0503020204020204" pitchFamily="34" charset="0"/>
              </a:defRPr>
            </a:lvl2pPr>
            <a:lvl3pPr indent="-228600">
              <a:spcBef>
                <a:spcPct val="20000"/>
              </a:spcBef>
              <a:buClr>
                <a:schemeClr val="accent2"/>
              </a:buClr>
              <a:buFont typeface="Wingdings 2" panose="05020102010507070707" pitchFamily="18" charset="2"/>
              <a:buChar char=""/>
              <a:defRPr sz="2400">
                <a:solidFill>
                  <a:schemeClr val="tx1"/>
                </a:solidFill>
                <a:latin typeface="Corbel" panose="020B0503020204020204" pitchFamily="34" charset="0"/>
              </a:defRPr>
            </a:lvl3pPr>
            <a:lvl4pPr indent="-228600">
              <a:spcBef>
                <a:spcPct val="20000"/>
              </a:spcBef>
              <a:buClr>
                <a:srgbClr val="FEB80A"/>
              </a:buClr>
              <a:buFont typeface="Wingdings 3" panose="05040102010807070707" pitchFamily="18" charset="2"/>
              <a:buChar char=""/>
              <a:defRPr sz="2200">
                <a:solidFill>
                  <a:schemeClr val="tx1"/>
                </a:solidFill>
                <a:latin typeface="Corbel" panose="020B0503020204020204" pitchFamily="34" charset="0"/>
              </a:defRPr>
            </a:lvl4pPr>
            <a:lvl5pPr indent="-209550">
              <a:spcBef>
                <a:spcPct val="20000"/>
              </a:spcBef>
              <a:buClr>
                <a:srgbClr val="FEB80A"/>
              </a:buClr>
              <a:buFont typeface="Wingdings 2" panose="05020102010507070707" pitchFamily="18" charset="2"/>
              <a:buChar char=""/>
              <a:defRPr sz="2000">
                <a:solidFill>
                  <a:schemeClr val="tx1"/>
                </a:solidFill>
                <a:latin typeface="Corbel" panose="020B0503020204020204" pitchFamily="34" charset="0"/>
              </a:defRPr>
            </a:lvl5pPr>
            <a:lvl6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6pPr>
            <a:lvl7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7pPr>
            <a:lvl8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8pPr>
            <a:lvl9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9pPr>
          </a:lstStyle>
          <a:p>
            <a:pPr algn="r">
              <a:spcBef>
                <a:spcPct val="0"/>
              </a:spcBef>
              <a:buClrTx/>
              <a:buSzTx/>
              <a:buFontTx/>
              <a:buNone/>
            </a:pPr>
            <a:r>
              <a:rPr lang="en-US" altLang="en-US" sz="4000" b="1" dirty="0" smtClean="0">
                <a:solidFill>
                  <a:srgbClr val="F4F3DA"/>
                </a:solidFill>
                <a:latin typeface="Arial" panose="020B0604020202020204" pitchFamily="34" charset="0"/>
              </a:rPr>
              <a:t>Accessibility</a:t>
            </a:r>
            <a:endParaRPr lang="en-US" altLang="en-US" sz="4000" b="1" dirty="0">
              <a:solidFill>
                <a:srgbClr val="F4F3DA"/>
              </a:solidFill>
              <a:latin typeface="Arial" panose="020B0604020202020204" pitchFamily="34" charset="0"/>
            </a:endParaRPr>
          </a:p>
        </p:txBody>
      </p:sp>
    </p:spTree>
    <p:extLst>
      <p:ext uri="{BB962C8B-B14F-4D97-AF65-F5344CB8AC3E}">
        <p14:creationId xmlns:p14="http://schemas.microsoft.com/office/powerpoint/2010/main" val="3195506366"/>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original.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56495" y="1578368"/>
            <a:ext cx="8127814" cy="4839374"/>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4"/>
          <p:cNvSpPr>
            <a:spLocks noChangeArrowheads="1"/>
          </p:cNvSpPr>
          <p:nvPr/>
        </p:nvSpPr>
        <p:spPr bwMode="auto">
          <a:xfrm>
            <a:off x="3818918" y="757161"/>
            <a:ext cx="7673824"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ts val="700"/>
              </a:spcBef>
              <a:buClr>
                <a:schemeClr val="tx2"/>
              </a:buClr>
              <a:buSzPct val="95000"/>
              <a:buFont typeface="Wingdings" panose="05000000000000000000" pitchFamily="2" charset="2"/>
              <a:buChar char=""/>
              <a:defRPr sz="3000">
                <a:solidFill>
                  <a:schemeClr val="tx1"/>
                </a:solidFill>
                <a:latin typeface="Corbel" panose="020B0503020204020204" pitchFamily="34" charset="0"/>
              </a:defRPr>
            </a:lvl1pPr>
            <a:lvl2pPr indent="-285750">
              <a:spcBef>
                <a:spcPct val="20000"/>
              </a:spcBef>
              <a:buClr>
                <a:schemeClr val="accent2"/>
              </a:buClr>
              <a:buSzPct val="90000"/>
              <a:buFont typeface="Wingdings" panose="05000000000000000000" pitchFamily="2" charset="2"/>
              <a:buChar char=""/>
              <a:defRPr sz="2600">
                <a:solidFill>
                  <a:schemeClr val="tx1"/>
                </a:solidFill>
                <a:latin typeface="Corbel" panose="020B0503020204020204" pitchFamily="34" charset="0"/>
              </a:defRPr>
            </a:lvl2pPr>
            <a:lvl3pPr indent="-228600">
              <a:spcBef>
                <a:spcPct val="20000"/>
              </a:spcBef>
              <a:buClr>
                <a:schemeClr val="accent2"/>
              </a:buClr>
              <a:buFont typeface="Wingdings 2" panose="05020102010507070707" pitchFamily="18" charset="2"/>
              <a:buChar char=""/>
              <a:defRPr sz="2400">
                <a:solidFill>
                  <a:schemeClr val="tx1"/>
                </a:solidFill>
                <a:latin typeface="Corbel" panose="020B0503020204020204" pitchFamily="34" charset="0"/>
              </a:defRPr>
            </a:lvl3pPr>
            <a:lvl4pPr indent="-228600">
              <a:spcBef>
                <a:spcPct val="20000"/>
              </a:spcBef>
              <a:buClr>
                <a:srgbClr val="FEB80A"/>
              </a:buClr>
              <a:buFont typeface="Wingdings 3" panose="05040102010807070707" pitchFamily="18" charset="2"/>
              <a:buChar char=""/>
              <a:defRPr sz="2200">
                <a:solidFill>
                  <a:schemeClr val="tx1"/>
                </a:solidFill>
                <a:latin typeface="Corbel" panose="020B0503020204020204" pitchFamily="34" charset="0"/>
              </a:defRPr>
            </a:lvl4pPr>
            <a:lvl5pPr indent="-209550">
              <a:spcBef>
                <a:spcPct val="20000"/>
              </a:spcBef>
              <a:buClr>
                <a:srgbClr val="FEB80A"/>
              </a:buClr>
              <a:buFont typeface="Wingdings 2" panose="05020102010507070707" pitchFamily="18" charset="2"/>
              <a:buChar char=""/>
              <a:defRPr sz="2000">
                <a:solidFill>
                  <a:schemeClr val="tx1"/>
                </a:solidFill>
                <a:latin typeface="Corbel" panose="020B0503020204020204" pitchFamily="34" charset="0"/>
              </a:defRPr>
            </a:lvl5pPr>
            <a:lvl6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6pPr>
            <a:lvl7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7pPr>
            <a:lvl8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8pPr>
            <a:lvl9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9pPr>
          </a:lstStyle>
          <a:p>
            <a:pPr algn="r">
              <a:spcBef>
                <a:spcPct val="0"/>
              </a:spcBef>
              <a:buClrTx/>
              <a:buSzTx/>
              <a:buFontTx/>
              <a:buNone/>
            </a:pPr>
            <a:r>
              <a:rPr lang="en-US" altLang="en-US" sz="4000" b="1" dirty="0" smtClean="0">
                <a:solidFill>
                  <a:srgbClr val="F4F3DA"/>
                </a:solidFill>
                <a:latin typeface="Arial" panose="020B0604020202020204" pitchFamily="34" charset="0"/>
              </a:rPr>
              <a:t>Card Sort</a:t>
            </a:r>
            <a:endParaRPr lang="en-US" altLang="en-US" sz="4000" b="1" dirty="0">
              <a:solidFill>
                <a:srgbClr val="F4F3DA"/>
              </a:solidFill>
              <a:latin typeface="Arial" panose="020B0604020202020204" pitchFamily="34" charset="0"/>
            </a:endParaRPr>
          </a:p>
        </p:txBody>
      </p:sp>
    </p:spTree>
    <p:extLst>
      <p:ext uri="{BB962C8B-B14F-4D97-AF65-F5344CB8AC3E}">
        <p14:creationId xmlns:p14="http://schemas.microsoft.com/office/powerpoint/2010/main" val="1185574991"/>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Tree test.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12894" y="1520358"/>
            <a:ext cx="7680958" cy="5041454"/>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4"/>
          <p:cNvSpPr>
            <a:spLocks noChangeArrowheads="1"/>
          </p:cNvSpPr>
          <p:nvPr/>
        </p:nvSpPr>
        <p:spPr bwMode="auto">
          <a:xfrm>
            <a:off x="3818918" y="757161"/>
            <a:ext cx="7673824"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ts val="700"/>
              </a:spcBef>
              <a:buClr>
                <a:schemeClr val="tx2"/>
              </a:buClr>
              <a:buSzPct val="95000"/>
              <a:buFont typeface="Wingdings" panose="05000000000000000000" pitchFamily="2" charset="2"/>
              <a:buChar char=""/>
              <a:defRPr sz="3000">
                <a:solidFill>
                  <a:schemeClr val="tx1"/>
                </a:solidFill>
                <a:latin typeface="Corbel" panose="020B0503020204020204" pitchFamily="34" charset="0"/>
              </a:defRPr>
            </a:lvl1pPr>
            <a:lvl2pPr indent="-285750">
              <a:spcBef>
                <a:spcPct val="20000"/>
              </a:spcBef>
              <a:buClr>
                <a:schemeClr val="accent2"/>
              </a:buClr>
              <a:buSzPct val="90000"/>
              <a:buFont typeface="Wingdings" panose="05000000000000000000" pitchFamily="2" charset="2"/>
              <a:buChar char=""/>
              <a:defRPr sz="2600">
                <a:solidFill>
                  <a:schemeClr val="tx1"/>
                </a:solidFill>
                <a:latin typeface="Corbel" panose="020B0503020204020204" pitchFamily="34" charset="0"/>
              </a:defRPr>
            </a:lvl2pPr>
            <a:lvl3pPr indent="-228600">
              <a:spcBef>
                <a:spcPct val="20000"/>
              </a:spcBef>
              <a:buClr>
                <a:schemeClr val="accent2"/>
              </a:buClr>
              <a:buFont typeface="Wingdings 2" panose="05020102010507070707" pitchFamily="18" charset="2"/>
              <a:buChar char=""/>
              <a:defRPr sz="2400">
                <a:solidFill>
                  <a:schemeClr val="tx1"/>
                </a:solidFill>
                <a:latin typeface="Corbel" panose="020B0503020204020204" pitchFamily="34" charset="0"/>
              </a:defRPr>
            </a:lvl3pPr>
            <a:lvl4pPr indent="-228600">
              <a:spcBef>
                <a:spcPct val="20000"/>
              </a:spcBef>
              <a:buClr>
                <a:srgbClr val="FEB80A"/>
              </a:buClr>
              <a:buFont typeface="Wingdings 3" panose="05040102010807070707" pitchFamily="18" charset="2"/>
              <a:buChar char=""/>
              <a:defRPr sz="2200">
                <a:solidFill>
                  <a:schemeClr val="tx1"/>
                </a:solidFill>
                <a:latin typeface="Corbel" panose="020B0503020204020204" pitchFamily="34" charset="0"/>
              </a:defRPr>
            </a:lvl4pPr>
            <a:lvl5pPr indent="-209550">
              <a:spcBef>
                <a:spcPct val="20000"/>
              </a:spcBef>
              <a:buClr>
                <a:srgbClr val="FEB80A"/>
              </a:buClr>
              <a:buFont typeface="Wingdings 2" panose="05020102010507070707" pitchFamily="18" charset="2"/>
              <a:buChar char=""/>
              <a:defRPr sz="2000">
                <a:solidFill>
                  <a:schemeClr val="tx1"/>
                </a:solidFill>
                <a:latin typeface="Corbel" panose="020B0503020204020204" pitchFamily="34" charset="0"/>
              </a:defRPr>
            </a:lvl5pPr>
            <a:lvl6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6pPr>
            <a:lvl7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7pPr>
            <a:lvl8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8pPr>
            <a:lvl9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9pPr>
          </a:lstStyle>
          <a:p>
            <a:pPr algn="r">
              <a:spcBef>
                <a:spcPct val="0"/>
              </a:spcBef>
              <a:buClrTx/>
              <a:buSzTx/>
              <a:buFontTx/>
              <a:buNone/>
            </a:pPr>
            <a:r>
              <a:rPr lang="en-US" altLang="en-US" sz="4000" b="1" dirty="0" smtClean="0">
                <a:solidFill>
                  <a:srgbClr val="F4F3DA"/>
                </a:solidFill>
                <a:latin typeface="Arial" panose="020B0604020202020204" pitchFamily="34" charset="0"/>
              </a:rPr>
              <a:t>Tree Navigation</a:t>
            </a:r>
            <a:endParaRPr lang="en-US" altLang="en-US" sz="4000" b="1" dirty="0">
              <a:solidFill>
                <a:srgbClr val="F4F3DA"/>
              </a:solidFill>
              <a:latin typeface="Arial" panose="020B0604020202020204" pitchFamily="34" charset="0"/>
            </a:endParaRPr>
          </a:p>
        </p:txBody>
      </p:sp>
    </p:spTree>
    <p:extLst>
      <p:ext uri="{BB962C8B-B14F-4D97-AF65-F5344CB8AC3E}">
        <p14:creationId xmlns:p14="http://schemas.microsoft.com/office/powerpoint/2010/main" val="122805721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ChangeArrowheads="1"/>
          </p:cNvSpPr>
          <p:nvPr/>
        </p:nvSpPr>
        <p:spPr bwMode="auto">
          <a:xfrm>
            <a:off x="0" y="1713156"/>
            <a:ext cx="121920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ts val="700"/>
              </a:spcBef>
              <a:buClr>
                <a:schemeClr val="tx2"/>
              </a:buClr>
              <a:buSzPct val="95000"/>
              <a:buFont typeface="Wingdings" panose="05000000000000000000" pitchFamily="2" charset="2"/>
              <a:buChar char=""/>
              <a:defRPr sz="3000">
                <a:solidFill>
                  <a:schemeClr val="tx1"/>
                </a:solidFill>
                <a:latin typeface="Corbel" panose="020B0503020204020204" pitchFamily="34" charset="0"/>
              </a:defRPr>
            </a:lvl1pPr>
            <a:lvl2pPr indent="-285750">
              <a:spcBef>
                <a:spcPct val="20000"/>
              </a:spcBef>
              <a:buClr>
                <a:schemeClr val="accent2"/>
              </a:buClr>
              <a:buSzPct val="90000"/>
              <a:buFont typeface="Wingdings" panose="05000000000000000000" pitchFamily="2" charset="2"/>
              <a:buChar char=""/>
              <a:defRPr sz="2600">
                <a:solidFill>
                  <a:schemeClr val="tx1"/>
                </a:solidFill>
                <a:latin typeface="Corbel" panose="020B0503020204020204" pitchFamily="34" charset="0"/>
              </a:defRPr>
            </a:lvl2pPr>
            <a:lvl3pPr indent="-228600">
              <a:spcBef>
                <a:spcPct val="20000"/>
              </a:spcBef>
              <a:buClr>
                <a:schemeClr val="accent2"/>
              </a:buClr>
              <a:buFont typeface="Wingdings 2" panose="05020102010507070707" pitchFamily="18" charset="2"/>
              <a:buChar char=""/>
              <a:defRPr sz="2400">
                <a:solidFill>
                  <a:schemeClr val="tx1"/>
                </a:solidFill>
                <a:latin typeface="Corbel" panose="020B0503020204020204" pitchFamily="34" charset="0"/>
              </a:defRPr>
            </a:lvl3pPr>
            <a:lvl4pPr indent="-228600">
              <a:spcBef>
                <a:spcPct val="20000"/>
              </a:spcBef>
              <a:buClr>
                <a:srgbClr val="FEB80A"/>
              </a:buClr>
              <a:buFont typeface="Wingdings 3" panose="05040102010807070707" pitchFamily="18" charset="2"/>
              <a:buChar char=""/>
              <a:defRPr sz="2200">
                <a:solidFill>
                  <a:schemeClr val="tx1"/>
                </a:solidFill>
                <a:latin typeface="Corbel" panose="020B0503020204020204" pitchFamily="34" charset="0"/>
              </a:defRPr>
            </a:lvl4pPr>
            <a:lvl5pPr indent="-209550">
              <a:spcBef>
                <a:spcPct val="20000"/>
              </a:spcBef>
              <a:buClr>
                <a:srgbClr val="FEB80A"/>
              </a:buClr>
              <a:buFont typeface="Wingdings 2" panose="05020102010507070707" pitchFamily="18" charset="2"/>
              <a:buChar char=""/>
              <a:defRPr sz="2000">
                <a:solidFill>
                  <a:schemeClr val="tx1"/>
                </a:solidFill>
                <a:latin typeface="Corbel" panose="020B0503020204020204" pitchFamily="34" charset="0"/>
              </a:defRPr>
            </a:lvl5pPr>
            <a:lvl6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6pPr>
            <a:lvl7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7pPr>
            <a:lvl8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8pPr>
            <a:lvl9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9pPr>
          </a:lstStyle>
          <a:p>
            <a:pPr algn="ctr">
              <a:spcBef>
                <a:spcPct val="0"/>
              </a:spcBef>
              <a:buClrTx/>
              <a:buSzTx/>
              <a:buFontTx/>
              <a:buNone/>
            </a:pPr>
            <a:r>
              <a:rPr lang="en-US" altLang="en-US" sz="28700" b="1" dirty="0">
                <a:solidFill>
                  <a:schemeClr val="tx1">
                    <a:lumMod val="65000"/>
                    <a:lumOff val="35000"/>
                  </a:schemeClr>
                </a:solidFill>
                <a:latin typeface="Century Schoolbook" panose="02040604050505020304" pitchFamily="18" charset="0"/>
              </a:rPr>
              <a:t>&amp;</a:t>
            </a:r>
          </a:p>
        </p:txBody>
      </p:sp>
      <p:sp>
        <p:nvSpPr>
          <p:cNvPr id="6" name="Rectangle 4"/>
          <p:cNvSpPr>
            <a:spLocks noChangeArrowheads="1"/>
          </p:cNvSpPr>
          <p:nvPr/>
        </p:nvSpPr>
        <p:spPr bwMode="auto">
          <a:xfrm>
            <a:off x="2472260" y="2914758"/>
            <a:ext cx="3326130"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ts val="700"/>
              </a:spcBef>
              <a:buClr>
                <a:schemeClr val="tx2"/>
              </a:buClr>
              <a:buSzPct val="95000"/>
              <a:buFont typeface="Wingdings" panose="05000000000000000000" pitchFamily="2" charset="2"/>
              <a:buChar char=""/>
              <a:defRPr sz="3000">
                <a:solidFill>
                  <a:schemeClr val="tx1"/>
                </a:solidFill>
                <a:latin typeface="Corbel" panose="020B0503020204020204" pitchFamily="34" charset="0"/>
              </a:defRPr>
            </a:lvl1pPr>
            <a:lvl2pPr indent="-285750">
              <a:spcBef>
                <a:spcPct val="20000"/>
              </a:spcBef>
              <a:buClr>
                <a:schemeClr val="accent2"/>
              </a:buClr>
              <a:buSzPct val="90000"/>
              <a:buFont typeface="Wingdings" panose="05000000000000000000" pitchFamily="2" charset="2"/>
              <a:buChar char=""/>
              <a:defRPr sz="2600">
                <a:solidFill>
                  <a:schemeClr val="tx1"/>
                </a:solidFill>
                <a:latin typeface="Corbel" panose="020B0503020204020204" pitchFamily="34" charset="0"/>
              </a:defRPr>
            </a:lvl2pPr>
            <a:lvl3pPr indent="-228600">
              <a:spcBef>
                <a:spcPct val="20000"/>
              </a:spcBef>
              <a:buClr>
                <a:schemeClr val="accent2"/>
              </a:buClr>
              <a:buFont typeface="Wingdings 2" panose="05020102010507070707" pitchFamily="18" charset="2"/>
              <a:buChar char=""/>
              <a:defRPr sz="2400">
                <a:solidFill>
                  <a:schemeClr val="tx1"/>
                </a:solidFill>
                <a:latin typeface="Corbel" panose="020B0503020204020204" pitchFamily="34" charset="0"/>
              </a:defRPr>
            </a:lvl3pPr>
            <a:lvl4pPr indent="-228600">
              <a:spcBef>
                <a:spcPct val="20000"/>
              </a:spcBef>
              <a:buClr>
                <a:srgbClr val="FEB80A"/>
              </a:buClr>
              <a:buFont typeface="Wingdings 3" panose="05040102010807070707" pitchFamily="18" charset="2"/>
              <a:buChar char=""/>
              <a:defRPr sz="2200">
                <a:solidFill>
                  <a:schemeClr val="tx1"/>
                </a:solidFill>
                <a:latin typeface="Corbel" panose="020B0503020204020204" pitchFamily="34" charset="0"/>
              </a:defRPr>
            </a:lvl4pPr>
            <a:lvl5pPr indent="-209550">
              <a:spcBef>
                <a:spcPct val="20000"/>
              </a:spcBef>
              <a:buClr>
                <a:srgbClr val="FEB80A"/>
              </a:buClr>
              <a:buFont typeface="Wingdings 2" panose="05020102010507070707" pitchFamily="18" charset="2"/>
              <a:buChar char=""/>
              <a:defRPr sz="2000">
                <a:solidFill>
                  <a:schemeClr val="tx1"/>
                </a:solidFill>
                <a:latin typeface="Corbel" panose="020B0503020204020204" pitchFamily="34" charset="0"/>
              </a:defRPr>
            </a:lvl5pPr>
            <a:lvl6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6pPr>
            <a:lvl7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7pPr>
            <a:lvl8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8pPr>
            <a:lvl9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9pPr>
          </a:lstStyle>
          <a:p>
            <a:pPr>
              <a:spcBef>
                <a:spcPct val="0"/>
              </a:spcBef>
              <a:buClrTx/>
              <a:buSzTx/>
              <a:buFontTx/>
              <a:buNone/>
            </a:pPr>
            <a:r>
              <a:rPr lang="en-US" altLang="en-US" sz="6600" b="1" dirty="0" smtClean="0">
                <a:solidFill>
                  <a:srgbClr val="F4F3DA"/>
                </a:solidFill>
                <a:latin typeface="Arial" panose="020B0604020202020204" pitchFamily="34" charset="0"/>
              </a:rPr>
              <a:t>FORM</a:t>
            </a:r>
            <a:endParaRPr lang="en-US" altLang="en-US" sz="6600" b="1" dirty="0">
              <a:solidFill>
                <a:srgbClr val="F4F3DA"/>
              </a:solidFill>
              <a:latin typeface="Arial" panose="020B0604020202020204" pitchFamily="34" charset="0"/>
            </a:endParaRPr>
          </a:p>
        </p:txBody>
      </p:sp>
      <p:sp>
        <p:nvSpPr>
          <p:cNvPr id="7" name="Rectangle 6"/>
          <p:cNvSpPr>
            <a:spLocks noChangeArrowheads="1"/>
          </p:cNvSpPr>
          <p:nvPr/>
        </p:nvSpPr>
        <p:spPr bwMode="auto">
          <a:xfrm>
            <a:off x="6637095" y="2869644"/>
            <a:ext cx="4022725"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700"/>
              </a:spcBef>
              <a:buClr>
                <a:schemeClr val="tx2"/>
              </a:buClr>
              <a:buSzPct val="95000"/>
              <a:buFont typeface="Wingdings" panose="05000000000000000000" pitchFamily="2" charset="2"/>
              <a:buChar char=""/>
              <a:defRPr sz="3000">
                <a:solidFill>
                  <a:schemeClr val="tx1"/>
                </a:solidFill>
                <a:latin typeface="Corbel" panose="020B0503020204020204" pitchFamily="34" charset="0"/>
              </a:defRPr>
            </a:lvl1pPr>
            <a:lvl2pPr indent="-285750">
              <a:spcBef>
                <a:spcPct val="20000"/>
              </a:spcBef>
              <a:buClr>
                <a:schemeClr val="accent2"/>
              </a:buClr>
              <a:buSzPct val="90000"/>
              <a:buFont typeface="Wingdings" panose="05000000000000000000" pitchFamily="2" charset="2"/>
              <a:buChar char=""/>
              <a:defRPr sz="2600">
                <a:solidFill>
                  <a:schemeClr val="tx1"/>
                </a:solidFill>
                <a:latin typeface="Corbel" panose="020B0503020204020204" pitchFamily="34" charset="0"/>
              </a:defRPr>
            </a:lvl2pPr>
            <a:lvl3pPr indent="-228600">
              <a:spcBef>
                <a:spcPct val="20000"/>
              </a:spcBef>
              <a:buClr>
                <a:schemeClr val="accent2"/>
              </a:buClr>
              <a:buFont typeface="Wingdings 2" panose="05020102010507070707" pitchFamily="18" charset="2"/>
              <a:buChar char=""/>
              <a:defRPr sz="2400">
                <a:solidFill>
                  <a:schemeClr val="tx1"/>
                </a:solidFill>
                <a:latin typeface="Corbel" panose="020B0503020204020204" pitchFamily="34" charset="0"/>
              </a:defRPr>
            </a:lvl3pPr>
            <a:lvl4pPr indent="-228600">
              <a:spcBef>
                <a:spcPct val="20000"/>
              </a:spcBef>
              <a:buClr>
                <a:srgbClr val="FEB80A"/>
              </a:buClr>
              <a:buFont typeface="Wingdings 3" panose="05040102010807070707" pitchFamily="18" charset="2"/>
              <a:buChar char=""/>
              <a:defRPr sz="2200">
                <a:solidFill>
                  <a:schemeClr val="tx1"/>
                </a:solidFill>
                <a:latin typeface="Corbel" panose="020B0503020204020204" pitchFamily="34" charset="0"/>
              </a:defRPr>
            </a:lvl4pPr>
            <a:lvl5pPr indent="-209550">
              <a:spcBef>
                <a:spcPct val="20000"/>
              </a:spcBef>
              <a:buClr>
                <a:srgbClr val="FEB80A"/>
              </a:buClr>
              <a:buFont typeface="Wingdings 2" panose="05020102010507070707" pitchFamily="18" charset="2"/>
              <a:buChar char=""/>
              <a:defRPr sz="2000">
                <a:solidFill>
                  <a:schemeClr val="tx1"/>
                </a:solidFill>
                <a:latin typeface="Corbel" panose="020B0503020204020204" pitchFamily="34" charset="0"/>
              </a:defRPr>
            </a:lvl5pPr>
            <a:lvl6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6pPr>
            <a:lvl7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7pPr>
            <a:lvl8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8pPr>
            <a:lvl9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9pPr>
          </a:lstStyle>
          <a:p>
            <a:pPr>
              <a:spcBef>
                <a:spcPct val="0"/>
              </a:spcBef>
              <a:buClrTx/>
              <a:buSzTx/>
              <a:buFontTx/>
              <a:buNone/>
            </a:pPr>
            <a:r>
              <a:rPr lang="en-US" altLang="en-US" sz="6600" b="1" dirty="0" smtClean="0">
                <a:solidFill>
                  <a:srgbClr val="F4F3DA"/>
                </a:solidFill>
                <a:latin typeface="Arial" panose="020B0604020202020204" pitchFamily="34" charset="0"/>
              </a:rPr>
              <a:t>SPACE</a:t>
            </a:r>
            <a:endParaRPr lang="en-US" altLang="en-US" sz="6600" b="1" dirty="0">
              <a:solidFill>
                <a:srgbClr val="F4F3DA"/>
              </a:solidFill>
              <a:latin typeface="Arial" panose="020B0604020202020204" pitchFamily="34" charset="0"/>
            </a:endParaRPr>
          </a:p>
        </p:txBody>
      </p:sp>
      <p:sp>
        <p:nvSpPr>
          <p:cNvPr id="8" name="Rectangle 7"/>
          <p:cNvSpPr>
            <a:spLocks noChangeArrowheads="1"/>
          </p:cNvSpPr>
          <p:nvPr/>
        </p:nvSpPr>
        <p:spPr bwMode="auto">
          <a:xfrm>
            <a:off x="0" y="1790737"/>
            <a:ext cx="121920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ts val="700"/>
              </a:spcBef>
              <a:buClr>
                <a:schemeClr val="tx2"/>
              </a:buClr>
              <a:buSzPct val="95000"/>
              <a:buFont typeface="Wingdings" panose="05000000000000000000" pitchFamily="2" charset="2"/>
              <a:buChar char=""/>
              <a:defRPr sz="3000">
                <a:solidFill>
                  <a:schemeClr val="tx1"/>
                </a:solidFill>
                <a:latin typeface="Corbel" panose="020B0503020204020204" pitchFamily="34" charset="0"/>
              </a:defRPr>
            </a:lvl1pPr>
            <a:lvl2pPr indent="-285750">
              <a:spcBef>
                <a:spcPct val="20000"/>
              </a:spcBef>
              <a:buClr>
                <a:schemeClr val="accent2"/>
              </a:buClr>
              <a:buSzPct val="90000"/>
              <a:buFont typeface="Wingdings" panose="05000000000000000000" pitchFamily="2" charset="2"/>
              <a:buChar char=""/>
              <a:defRPr sz="2600">
                <a:solidFill>
                  <a:schemeClr val="tx1"/>
                </a:solidFill>
                <a:latin typeface="Corbel" panose="020B0503020204020204" pitchFamily="34" charset="0"/>
              </a:defRPr>
            </a:lvl2pPr>
            <a:lvl3pPr indent="-228600">
              <a:spcBef>
                <a:spcPct val="20000"/>
              </a:spcBef>
              <a:buClr>
                <a:schemeClr val="accent2"/>
              </a:buClr>
              <a:buFont typeface="Wingdings 2" panose="05020102010507070707" pitchFamily="18" charset="2"/>
              <a:buChar char=""/>
              <a:defRPr sz="2400">
                <a:solidFill>
                  <a:schemeClr val="tx1"/>
                </a:solidFill>
                <a:latin typeface="Corbel" panose="020B0503020204020204" pitchFamily="34" charset="0"/>
              </a:defRPr>
            </a:lvl3pPr>
            <a:lvl4pPr indent="-228600">
              <a:spcBef>
                <a:spcPct val="20000"/>
              </a:spcBef>
              <a:buClr>
                <a:srgbClr val="FEB80A"/>
              </a:buClr>
              <a:buFont typeface="Wingdings 3" panose="05040102010807070707" pitchFamily="18" charset="2"/>
              <a:buChar char=""/>
              <a:defRPr sz="2200">
                <a:solidFill>
                  <a:schemeClr val="tx1"/>
                </a:solidFill>
                <a:latin typeface="Corbel" panose="020B0503020204020204" pitchFamily="34" charset="0"/>
              </a:defRPr>
            </a:lvl4pPr>
            <a:lvl5pPr indent="-209550">
              <a:spcBef>
                <a:spcPct val="20000"/>
              </a:spcBef>
              <a:buClr>
                <a:srgbClr val="FEB80A"/>
              </a:buClr>
              <a:buFont typeface="Wingdings 2" panose="05020102010507070707" pitchFamily="18" charset="2"/>
              <a:buChar char=""/>
              <a:defRPr sz="2000">
                <a:solidFill>
                  <a:schemeClr val="tx1"/>
                </a:solidFill>
                <a:latin typeface="Corbel" panose="020B0503020204020204" pitchFamily="34" charset="0"/>
              </a:defRPr>
            </a:lvl5pPr>
            <a:lvl6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6pPr>
            <a:lvl7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7pPr>
            <a:lvl8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8pPr>
            <a:lvl9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9pPr>
          </a:lstStyle>
          <a:p>
            <a:pPr algn="ctr">
              <a:spcBef>
                <a:spcPct val="0"/>
              </a:spcBef>
              <a:buClrTx/>
              <a:buSzTx/>
              <a:buFontTx/>
              <a:buNone/>
            </a:pPr>
            <a:r>
              <a:rPr lang="en-US" altLang="en-US" sz="2800" b="1" dirty="0">
                <a:solidFill>
                  <a:srgbClr val="53B7E8"/>
                </a:solidFill>
                <a:latin typeface="+mj-lt"/>
              </a:rPr>
              <a:t>design is the deliberate arrangement of …</a:t>
            </a:r>
          </a:p>
        </p:txBody>
      </p:sp>
    </p:spTree>
    <p:extLst>
      <p:ext uri="{BB962C8B-B14F-4D97-AF65-F5344CB8AC3E}">
        <p14:creationId xmlns:p14="http://schemas.microsoft.com/office/powerpoint/2010/main" val="1825039382"/>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page speed.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49125" y="1728974"/>
            <a:ext cx="7772400" cy="4076701"/>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4"/>
          <p:cNvSpPr>
            <a:spLocks noChangeArrowheads="1"/>
          </p:cNvSpPr>
          <p:nvPr/>
        </p:nvSpPr>
        <p:spPr bwMode="auto">
          <a:xfrm>
            <a:off x="3818918" y="757161"/>
            <a:ext cx="7673824"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ts val="700"/>
              </a:spcBef>
              <a:buClr>
                <a:schemeClr val="tx2"/>
              </a:buClr>
              <a:buSzPct val="95000"/>
              <a:buFont typeface="Wingdings" panose="05000000000000000000" pitchFamily="2" charset="2"/>
              <a:buChar char=""/>
              <a:defRPr sz="3000">
                <a:solidFill>
                  <a:schemeClr val="tx1"/>
                </a:solidFill>
                <a:latin typeface="Corbel" panose="020B0503020204020204" pitchFamily="34" charset="0"/>
              </a:defRPr>
            </a:lvl1pPr>
            <a:lvl2pPr indent="-285750">
              <a:spcBef>
                <a:spcPct val="20000"/>
              </a:spcBef>
              <a:buClr>
                <a:schemeClr val="accent2"/>
              </a:buClr>
              <a:buSzPct val="90000"/>
              <a:buFont typeface="Wingdings" panose="05000000000000000000" pitchFamily="2" charset="2"/>
              <a:buChar char=""/>
              <a:defRPr sz="2600">
                <a:solidFill>
                  <a:schemeClr val="tx1"/>
                </a:solidFill>
                <a:latin typeface="Corbel" panose="020B0503020204020204" pitchFamily="34" charset="0"/>
              </a:defRPr>
            </a:lvl2pPr>
            <a:lvl3pPr indent="-228600">
              <a:spcBef>
                <a:spcPct val="20000"/>
              </a:spcBef>
              <a:buClr>
                <a:schemeClr val="accent2"/>
              </a:buClr>
              <a:buFont typeface="Wingdings 2" panose="05020102010507070707" pitchFamily="18" charset="2"/>
              <a:buChar char=""/>
              <a:defRPr sz="2400">
                <a:solidFill>
                  <a:schemeClr val="tx1"/>
                </a:solidFill>
                <a:latin typeface="Corbel" panose="020B0503020204020204" pitchFamily="34" charset="0"/>
              </a:defRPr>
            </a:lvl3pPr>
            <a:lvl4pPr indent="-228600">
              <a:spcBef>
                <a:spcPct val="20000"/>
              </a:spcBef>
              <a:buClr>
                <a:srgbClr val="FEB80A"/>
              </a:buClr>
              <a:buFont typeface="Wingdings 3" panose="05040102010807070707" pitchFamily="18" charset="2"/>
              <a:buChar char=""/>
              <a:defRPr sz="2200">
                <a:solidFill>
                  <a:schemeClr val="tx1"/>
                </a:solidFill>
                <a:latin typeface="Corbel" panose="020B0503020204020204" pitchFamily="34" charset="0"/>
              </a:defRPr>
            </a:lvl4pPr>
            <a:lvl5pPr indent="-209550">
              <a:spcBef>
                <a:spcPct val="20000"/>
              </a:spcBef>
              <a:buClr>
                <a:srgbClr val="FEB80A"/>
              </a:buClr>
              <a:buFont typeface="Wingdings 2" panose="05020102010507070707" pitchFamily="18" charset="2"/>
              <a:buChar char=""/>
              <a:defRPr sz="2000">
                <a:solidFill>
                  <a:schemeClr val="tx1"/>
                </a:solidFill>
                <a:latin typeface="Corbel" panose="020B0503020204020204" pitchFamily="34" charset="0"/>
              </a:defRPr>
            </a:lvl5pPr>
            <a:lvl6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6pPr>
            <a:lvl7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7pPr>
            <a:lvl8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8pPr>
            <a:lvl9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9pPr>
          </a:lstStyle>
          <a:p>
            <a:pPr algn="r">
              <a:spcBef>
                <a:spcPct val="0"/>
              </a:spcBef>
              <a:buClrTx/>
              <a:buSzTx/>
              <a:buFontTx/>
              <a:buNone/>
            </a:pPr>
            <a:r>
              <a:rPr lang="en-US" altLang="en-US" sz="4000" b="1" dirty="0" smtClean="0">
                <a:solidFill>
                  <a:srgbClr val="F4F3DA"/>
                </a:solidFill>
                <a:latin typeface="Arial" panose="020B0604020202020204" pitchFamily="34" charset="0"/>
              </a:rPr>
              <a:t>Site Speed</a:t>
            </a:r>
            <a:endParaRPr lang="en-US" altLang="en-US" sz="4000" b="1" dirty="0">
              <a:solidFill>
                <a:srgbClr val="F4F3DA"/>
              </a:solidFill>
              <a:latin typeface="Arial" panose="020B0604020202020204" pitchFamily="34" charset="0"/>
            </a:endParaRPr>
          </a:p>
        </p:txBody>
      </p:sp>
    </p:spTree>
    <p:extLst>
      <p:ext uri="{BB962C8B-B14F-4D97-AF65-F5344CB8AC3E}">
        <p14:creationId xmlns:p14="http://schemas.microsoft.com/office/powerpoint/2010/main" val="1512446975"/>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18344" y="2144896"/>
            <a:ext cx="10815068" cy="3954929"/>
          </a:xfrm>
          <a:prstGeom prst="rect">
            <a:avLst/>
          </a:prstGeom>
        </p:spPr>
        <p:txBody>
          <a:bodyPr wrap="square">
            <a:spAutoFit/>
          </a:bodyPr>
          <a:lstStyle/>
          <a:p>
            <a:pPr>
              <a:spcBef>
                <a:spcPts val="600"/>
              </a:spcBef>
            </a:pPr>
            <a:r>
              <a:rPr lang="en-US" sz="4000" b="1" dirty="0" smtClean="0">
                <a:solidFill>
                  <a:srgbClr val="EE8A69"/>
                </a:solidFill>
                <a:latin typeface="+mj-lt"/>
              </a:rPr>
              <a:t>Top Tips</a:t>
            </a:r>
            <a:endParaRPr lang="en-US" sz="4000" dirty="0">
              <a:solidFill>
                <a:srgbClr val="EE8A69"/>
              </a:solidFill>
              <a:latin typeface="+mj-lt"/>
            </a:endParaRPr>
          </a:p>
          <a:p>
            <a:pPr marL="457200" indent="-457200">
              <a:spcBef>
                <a:spcPts val="600"/>
              </a:spcBef>
              <a:buAutoNum type="arabicParenR"/>
            </a:pPr>
            <a:r>
              <a:rPr lang="en-US" sz="2400" dirty="0" smtClean="0">
                <a:solidFill>
                  <a:srgbClr val="53B7E8"/>
                </a:solidFill>
                <a:latin typeface="+mj-lt"/>
              </a:rPr>
              <a:t>Become familiar with the basic design principles and design elements</a:t>
            </a:r>
          </a:p>
          <a:p>
            <a:pPr marL="457200" indent="-457200">
              <a:spcBef>
                <a:spcPts val="600"/>
              </a:spcBef>
              <a:buFontTx/>
              <a:buAutoNum type="arabicParenR"/>
            </a:pPr>
            <a:r>
              <a:rPr lang="en-US" sz="2400" dirty="0">
                <a:solidFill>
                  <a:srgbClr val="53B7E8"/>
                </a:solidFill>
                <a:latin typeface="+mj-lt"/>
              </a:rPr>
              <a:t>Learn the tools and techniques – experiment with free tools and </a:t>
            </a:r>
            <a:r>
              <a:rPr lang="en-US" sz="2400" dirty="0" smtClean="0">
                <a:solidFill>
                  <a:srgbClr val="53B7E8"/>
                </a:solidFill>
                <a:latin typeface="+mj-lt"/>
              </a:rPr>
              <a:t>technologies</a:t>
            </a:r>
          </a:p>
          <a:p>
            <a:pPr marL="457200" indent="-457200">
              <a:spcBef>
                <a:spcPts val="600"/>
              </a:spcBef>
              <a:buAutoNum type="arabicParenR"/>
            </a:pPr>
            <a:r>
              <a:rPr lang="en-US" sz="2400" dirty="0" smtClean="0">
                <a:solidFill>
                  <a:srgbClr val="53B7E8"/>
                </a:solidFill>
                <a:latin typeface="+mj-lt"/>
              </a:rPr>
              <a:t>Be consistent in your message and branding – build templates &amp; identity guidelines</a:t>
            </a:r>
          </a:p>
          <a:p>
            <a:pPr marL="457200" indent="-457200">
              <a:spcBef>
                <a:spcPts val="600"/>
              </a:spcBef>
              <a:buAutoNum type="arabicParenR"/>
            </a:pPr>
            <a:r>
              <a:rPr lang="en-US" sz="2400" dirty="0" smtClean="0">
                <a:solidFill>
                  <a:srgbClr val="53B7E8"/>
                </a:solidFill>
                <a:latin typeface="+mj-lt"/>
              </a:rPr>
              <a:t>Design with usability in mind – Design for your audience </a:t>
            </a:r>
          </a:p>
          <a:p>
            <a:pPr marL="457200" indent="-457200">
              <a:spcBef>
                <a:spcPts val="600"/>
              </a:spcBef>
              <a:buAutoNum type="arabicParenR"/>
            </a:pPr>
            <a:r>
              <a:rPr lang="en-US" sz="2400" dirty="0" smtClean="0">
                <a:solidFill>
                  <a:srgbClr val="53B7E8"/>
                </a:solidFill>
                <a:latin typeface="+mj-lt"/>
              </a:rPr>
              <a:t>Don’t just decorate - communicate</a:t>
            </a:r>
          </a:p>
          <a:p>
            <a:pPr marL="457200" indent="-457200">
              <a:spcBef>
                <a:spcPts val="600"/>
              </a:spcBef>
              <a:buAutoNum type="arabicParenR"/>
            </a:pPr>
            <a:endParaRPr lang="en-US" sz="2400" dirty="0" smtClean="0">
              <a:solidFill>
                <a:srgbClr val="53B7E8"/>
              </a:solidFill>
              <a:latin typeface="+mj-lt"/>
            </a:endParaRPr>
          </a:p>
          <a:p>
            <a:pPr>
              <a:spcBef>
                <a:spcPts val="600"/>
              </a:spcBef>
            </a:pPr>
            <a:endParaRPr lang="en-US" sz="3200" dirty="0" smtClean="0">
              <a:solidFill>
                <a:srgbClr val="53B7E8"/>
              </a:solidFill>
              <a:latin typeface="+mj-lt"/>
            </a:endParaRPr>
          </a:p>
        </p:txBody>
      </p:sp>
      <p:sp>
        <p:nvSpPr>
          <p:cNvPr id="6" name="Rectangle 4"/>
          <p:cNvSpPr>
            <a:spLocks noChangeArrowheads="1"/>
          </p:cNvSpPr>
          <p:nvPr/>
        </p:nvSpPr>
        <p:spPr bwMode="auto">
          <a:xfrm>
            <a:off x="3818918" y="757161"/>
            <a:ext cx="7673824"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ts val="700"/>
              </a:spcBef>
              <a:buClr>
                <a:schemeClr val="tx2"/>
              </a:buClr>
              <a:buSzPct val="95000"/>
              <a:buFont typeface="Wingdings" panose="05000000000000000000" pitchFamily="2" charset="2"/>
              <a:buChar char=""/>
              <a:defRPr sz="3000">
                <a:solidFill>
                  <a:schemeClr val="tx1"/>
                </a:solidFill>
                <a:latin typeface="Corbel" panose="020B0503020204020204" pitchFamily="34" charset="0"/>
              </a:defRPr>
            </a:lvl1pPr>
            <a:lvl2pPr indent="-285750">
              <a:spcBef>
                <a:spcPct val="20000"/>
              </a:spcBef>
              <a:buClr>
                <a:schemeClr val="accent2"/>
              </a:buClr>
              <a:buSzPct val="90000"/>
              <a:buFont typeface="Wingdings" panose="05000000000000000000" pitchFamily="2" charset="2"/>
              <a:buChar char=""/>
              <a:defRPr sz="2600">
                <a:solidFill>
                  <a:schemeClr val="tx1"/>
                </a:solidFill>
                <a:latin typeface="Corbel" panose="020B0503020204020204" pitchFamily="34" charset="0"/>
              </a:defRPr>
            </a:lvl2pPr>
            <a:lvl3pPr indent="-228600">
              <a:spcBef>
                <a:spcPct val="20000"/>
              </a:spcBef>
              <a:buClr>
                <a:schemeClr val="accent2"/>
              </a:buClr>
              <a:buFont typeface="Wingdings 2" panose="05020102010507070707" pitchFamily="18" charset="2"/>
              <a:buChar char=""/>
              <a:defRPr sz="2400">
                <a:solidFill>
                  <a:schemeClr val="tx1"/>
                </a:solidFill>
                <a:latin typeface="Corbel" panose="020B0503020204020204" pitchFamily="34" charset="0"/>
              </a:defRPr>
            </a:lvl3pPr>
            <a:lvl4pPr indent="-228600">
              <a:spcBef>
                <a:spcPct val="20000"/>
              </a:spcBef>
              <a:buClr>
                <a:srgbClr val="FEB80A"/>
              </a:buClr>
              <a:buFont typeface="Wingdings 3" panose="05040102010807070707" pitchFamily="18" charset="2"/>
              <a:buChar char=""/>
              <a:defRPr sz="2200">
                <a:solidFill>
                  <a:schemeClr val="tx1"/>
                </a:solidFill>
                <a:latin typeface="Corbel" panose="020B0503020204020204" pitchFamily="34" charset="0"/>
              </a:defRPr>
            </a:lvl4pPr>
            <a:lvl5pPr indent="-209550">
              <a:spcBef>
                <a:spcPct val="20000"/>
              </a:spcBef>
              <a:buClr>
                <a:srgbClr val="FEB80A"/>
              </a:buClr>
              <a:buFont typeface="Wingdings 2" panose="05020102010507070707" pitchFamily="18" charset="2"/>
              <a:buChar char=""/>
              <a:defRPr sz="2000">
                <a:solidFill>
                  <a:schemeClr val="tx1"/>
                </a:solidFill>
                <a:latin typeface="Corbel" panose="020B0503020204020204" pitchFamily="34" charset="0"/>
              </a:defRPr>
            </a:lvl5pPr>
            <a:lvl6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6pPr>
            <a:lvl7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7pPr>
            <a:lvl8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8pPr>
            <a:lvl9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9pPr>
          </a:lstStyle>
          <a:p>
            <a:pPr algn="r">
              <a:spcBef>
                <a:spcPct val="0"/>
              </a:spcBef>
              <a:buClrTx/>
              <a:buSzTx/>
              <a:buFontTx/>
              <a:buNone/>
            </a:pPr>
            <a:r>
              <a:rPr lang="en-US" altLang="en-US" sz="4000" b="1" dirty="0" smtClean="0">
                <a:solidFill>
                  <a:srgbClr val="F4F3DA"/>
                </a:solidFill>
                <a:latin typeface="Arial" panose="020B0604020202020204" pitchFamily="34" charset="0"/>
              </a:rPr>
              <a:t>Conclusion</a:t>
            </a:r>
            <a:endParaRPr lang="en-US" altLang="en-US" sz="4000" b="1" dirty="0">
              <a:solidFill>
                <a:srgbClr val="F4F3DA"/>
              </a:solidFill>
              <a:latin typeface="Arial" panose="020B0604020202020204" pitchFamily="34" charset="0"/>
            </a:endParaRPr>
          </a:p>
        </p:txBody>
      </p:sp>
    </p:spTree>
    <p:extLst>
      <p:ext uri="{BB962C8B-B14F-4D97-AF65-F5344CB8AC3E}">
        <p14:creationId xmlns:p14="http://schemas.microsoft.com/office/powerpoint/2010/main" val="2888663888"/>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3167425"/>
            <a:ext cx="12192000" cy="646331"/>
          </a:xfrm>
          <a:prstGeom prst="rect">
            <a:avLst/>
          </a:prstGeom>
        </p:spPr>
        <p:txBody>
          <a:bodyPr wrap="square">
            <a:spAutoFit/>
          </a:bodyPr>
          <a:lstStyle/>
          <a:p>
            <a:pPr algn="ctr">
              <a:spcBef>
                <a:spcPts val="600"/>
              </a:spcBef>
            </a:pPr>
            <a:r>
              <a:rPr lang="en-US" sz="3600" dirty="0">
                <a:solidFill>
                  <a:srgbClr val="53B7E8"/>
                </a:solidFill>
              </a:rPr>
              <a:t>http://sois.uwm.edu/wilsworld2015</a:t>
            </a:r>
            <a:endParaRPr lang="en-US" sz="2800" dirty="0" smtClean="0">
              <a:solidFill>
                <a:srgbClr val="53B7E8"/>
              </a:solidFill>
              <a:latin typeface="+mj-lt"/>
            </a:endParaRPr>
          </a:p>
        </p:txBody>
      </p:sp>
      <p:sp>
        <p:nvSpPr>
          <p:cNvPr id="4" name="Rectangle 3"/>
          <p:cNvSpPr txBox="1">
            <a:spLocks noChangeArrowheads="1"/>
          </p:cNvSpPr>
          <p:nvPr/>
        </p:nvSpPr>
        <p:spPr>
          <a:xfrm>
            <a:off x="792480" y="4909782"/>
            <a:ext cx="4980791" cy="1676400"/>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661988" indent="-533400">
              <a:lnSpc>
                <a:spcPts val="1300"/>
              </a:lnSpc>
              <a:buFontTx/>
              <a:buNone/>
            </a:pPr>
            <a:r>
              <a:rPr lang="en-US" altLang="en-US" b="1" dirty="0" smtClean="0">
                <a:solidFill>
                  <a:srgbClr val="EE8A69"/>
                </a:solidFill>
                <a:latin typeface="Arial Narrow" panose="020B0606020202030204" pitchFamily="34" charset="0"/>
              </a:rPr>
              <a:t>Robert Nunez (rnunez@mykpl.info)</a:t>
            </a:r>
          </a:p>
          <a:p>
            <a:pPr marL="661988" indent="-533400">
              <a:lnSpc>
                <a:spcPts val="1300"/>
              </a:lnSpc>
              <a:buFontTx/>
              <a:buNone/>
            </a:pPr>
            <a:r>
              <a:rPr lang="en-US" altLang="en-US" sz="1800" b="1" dirty="0" smtClean="0">
                <a:solidFill>
                  <a:srgbClr val="F4F3DA"/>
                </a:solidFill>
                <a:latin typeface="Arial Narrow" panose="020B0606020202030204" pitchFamily="34" charset="0"/>
              </a:rPr>
              <a:t>Head of Collection Services</a:t>
            </a:r>
          </a:p>
          <a:p>
            <a:pPr marL="661988" indent="-533400">
              <a:lnSpc>
                <a:spcPts val="1300"/>
              </a:lnSpc>
              <a:buFontTx/>
              <a:buNone/>
            </a:pPr>
            <a:r>
              <a:rPr lang="en-US" altLang="en-US" sz="1800" b="1" dirty="0" smtClean="0">
                <a:solidFill>
                  <a:srgbClr val="F4F3DA"/>
                </a:solidFill>
                <a:latin typeface="Arial Narrow" panose="020B0606020202030204" pitchFamily="34" charset="0"/>
              </a:rPr>
              <a:t>Kenosha Public Library</a:t>
            </a:r>
            <a:endParaRPr lang="en-US" altLang="en-US" sz="1800" dirty="0" smtClean="0">
              <a:solidFill>
                <a:srgbClr val="F4F3DA"/>
              </a:solidFill>
              <a:latin typeface="Arial Narrow" panose="020B0606020202030204" pitchFamily="34" charset="0"/>
            </a:endParaRPr>
          </a:p>
        </p:txBody>
      </p:sp>
      <p:sp>
        <p:nvSpPr>
          <p:cNvPr id="7" name="Rectangle 3"/>
          <p:cNvSpPr txBox="1">
            <a:spLocks noChangeArrowheads="1"/>
          </p:cNvSpPr>
          <p:nvPr/>
        </p:nvSpPr>
        <p:spPr>
          <a:xfrm>
            <a:off x="6056556" y="4909782"/>
            <a:ext cx="4980791" cy="1676400"/>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661988" indent="-533400">
              <a:lnSpc>
                <a:spcPts val="1300"/>
              </a:lnSpc>
              <a:buFontTx/>
              <a:buNone/>
            </a:pPr>
            <a:r>
              <a:rPr lang="en-US" altLang="en-US" b="1" dirty="0" smtClean="0">
                <a:solidFill>
                  <a:srgbClr val="EE8A69"/>
                </a:solidFill>
                <a:latin typeface="Arial Narrow" panose="020B0606020202030204" pitchFamily="34" charset="0"/>
              </a:rPr>
              <a:t>Rebecca Hall (rjhall@uwm.edu)</a:t>
            </a:r>
          </a:p>
          <a:p>
            <a:pPr marL="661988" indent="-533400">
              <a:lnSpc>
                <a:spcPts val="1300"/>
              </a:lnSpc>
              <a:buFontTx/>
              <a:buNone/>
            </a:pPr>
            <a:r>
              <a:rPr lang="en-US" altLang="en-US" sz="1800" b="1" dirty="0" smtClean="0">
                <a:solidFill>
                  <a:srgbClr val="F4F3DA"/>
                </a:solidFill>
                <a:latin typeface="Arial Narrow" panose="020B0606020202030204" pitchFamily="34" charset="0"/>
              </a:rPr>
              <a:t>Web Development &amp; Marketing Director</a:t>
            </a:r>
          </a:p>
          <a:p>
            <a:pPr marL="661988" indent="-533400">
              <a:lnSpc>
                <a:spcPts val="1300"/>
              </a:lnSpc>
              <a:buFontTx/>
              <a:buNone/>
            </a:pPr>
            <a:r>
              <a:rPr lang="en-US" altLang="en-US" sz="1800" b="1" dirty="0" smtClean="0">
                <a:solidFill>
                  <a:srgbClr val="F4F3DA"/>
                </a:solidFill>
                <a:latin typeface="Arial Narrow" panose="020B0606020202030204" pitchFamily="34" charset="0"/>
              </a:rPr>
              <a:t>UW-Milwaukee, School of Information Studies</a:t>
            </a:r>
            <a:endParaRPr lang="en-US" altLang="en-US" sz="1800" dirty="0" smtClean="0">
              <a:solidFill>
                <a:srgbClr val="F4F3DA"/>
              </a:solidFill>
              <a:latin typeface="Arial Narrow" panose="020B0606020202030204" pitchFamily="34" charset="0"/>
            </a:endParaRPr>
          </a:p>
        </p:txBody>
      </p:sp>
      <p:sp>
        <p:nvSpPr>
          <p:cNvPr id="8" name="Rectangle 7"/>
          <p:cNvSpPr/>
          <p:nvPr/>
        </p:nvSpPr>
        <p:spPr>
          <a:xfrm>
            <a:off x="-39444" y="1939644"/>
            <a:ext cx="12192000" cy="1446550"/>
          </a:xfrm>
          <a:prstGeom prst="rect">
            <a:avLst/>
          </a:prstGeom>
        </p:spPr>
        <p:txBody>
          <a:bodyPr wrap="square">
            <a:spAutoFit/>
          </a:bodyPr>
          <a:lstStyle/>
          <a:p>
            <a:pPr algn="ctr">
              <a:spcBef>
                <a:spcPts val="600"/>
              </a:spcBef>
            </a:pPr>
            <a:r>
              <a:rPr lang="en-US" sz="8800" b="1" dirty="0" smtClean="0">
                <a:solidFill>
                  <a:srgbClr val="EE8A69"/>
                </a:solidFill>
                <a:latin typeface="+mj-lt"/>
              </a:rPr>
              <a:t>Questions?</a:t>
            </a:r>
            <a:endParaRPr lang="en-US" sz="6000" dirty="0" smtClean="0">
              <a:solidFill>
                <a:srgbClr val="EE8A69"/>
              </a:solidFill>
              <a:latin typeface="+mj-lt"/>
            </a:endParaRPr>
          </a:p>
        </p:txBody>
      </p:sp>
    </p:spTree>
    <p:extLst>
      <p:ext uri="{BB962C8B-B14F-4D97-AF65-F5344CB8AC3E}">
        <p14:creationId xmlns:p14="http://schemas.microsoft.com/office/powerpoint/2010/main" val="22062809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7"/>
          <p:cNvSpPr>
            <a:spLocks noChangeArrowheads="1"/>
          </p:cNvSpPr>
          <p:nvPr/>
        </p:nvSpPr>
        <p:spPr bwMode="auto">
          <a:xfrm>
            <a:off x="656215" y="5904048"/>
            <a:ext cx="547943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1200" b="1" dirty="0" smtClean="0">
                <a:solidFill>
                  <a:srgbClr val="53B7E8"/>
                </a:solidFill>
              </a:rPr>
              <a:t>Form = lines, shapes, textures, colors, words, pictures, etc.    (ORDER)</a:t>
            </a:r>
            <a:endParaRPr lang="en-US" altLang="en-US" sz="1200" b="1" dirty="0">
              <a:solidFill>
                <a:srgbClr val="53B7E8"/>
              </a:solidFill>
            </a:endParaRPr>
          </a:p>
        </p:txBody>
      </p:sp>
      <p:pic>
        <p:nvPicPr>
          <p:cNvPr id="10" name="Picture 5" descr="distinctbusiness.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56215" y="1904537"/>
            <a:ext cx="5479433" cy="38919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5" descr="Elan.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367561" y="1904537"/>
            <a:ext cx="5616457" cy="38919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17"/>
          <p:cNvSpPr>
            <a:spLocks noChangeArrowheads="1"/>
          </p:cNvSpPr>
          <p:nvPr/>
        </p:nvSpPr>
        <p:spPr bwMode="auto">
          <a:xfrm>
            <a:off x="6271707" y="5919437"/>
            <a:ext cx="5712311"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1100" b="1" dirty="0" smtClean="0">
                <a:solidFill>
                  <a:srgbClr val="53B7E8"/>
                </a:solidFill>
              </a:rPr>
              <a:t>Form = lines, textures, shapes, textures, colors, words, pictures, etc.    (ACTION)</a:t>
            </a:r>
            <a:endParaRPr lang="en-US" altLang="en-US" sz="1100" b="1" dirty="0">
              <a:solidFill>
                <a:srgbClr val="53B7E8"/>
              </a:solidFill>
            </a:endParaRPr>
          </a:p>
        </p:txBody>
      </p:sp>
      <p:sp>
        <p:nvSpPr>
          <p:cNvPr id="6" name="Rectangle 17"/>
          <p:cNvSpPr>
            <a:spLocks noChangeArrowheads="1"/>
          </p:cNvSpPr>
          <p:nvPr/>
        </p:nvSpPr>
        <p:spPr bwMode="auto">
          <a:xfrm>
            <a:off x="7097183" y="1217067"/>
            <a:ext cx="520101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2000" b="1" dirty="0">
                <a:solidFill>
                  <a:srgbClr val="53B7E8"/>
                </a:solidFill>
              </a:rPr>
              <a:t>Evokes a </a:t>
            </a:r>
            <a:r>
              <a:rPr lang="en-US" altLang="en-US" sz="2000" b="1" dirty="0" smtClean="0">
                <a:solidFill>
                  <a:srgbClr val="53B7E8"/>
                </a:solidFill>
              </a:rPr>
              <a:t>feeling | conveys a message</a:t>
            </a:r>
            <a:endParaRPr lang="en-US" altLang="en-US" sz="2000" b="1" dirty="0">
              <a:solidFill>
                <a:srgbClr val="53B7E8"/>
              </a:solidFill>
            </a:endParaRPr>
          </a:p>
        </p:txBody>
      </p:sp>
      <p:sp>
        <p:nvSpPr>
          <p:cNvPr id="7" name="Rectangle 6"/>
          <p:cNvSpPr>
            <a:spLocks noChangeArrowheads="1"/>
          </p:cNvSpPr>
          <p:nvPr/>
        </p:nvSpPr>
        <p:spPr bwMode="auto">
          <a:xfrm>
            <a:off x="5154856" y="606541"/>
            <a:ext cx="669484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ts val="700"/>
              </a:spcBef>
              <a:buClr>
                <a:schemeClr val="tx2"/>
              </a:buClr>
              <a:buSzPct val="95000"/>
              <a:buFont typeface="Wingdings" panose="05000000000000000000" pitchFamily="2" charset="2"/>
              <a:buChar char=""/>
              <a:defRPr sz="3000">
                <a:solidFill>
                  <a:schemeClr val="tx1"/>
                </a:solidFill>
                <a:latin typeface="Corbel" panose="020B0503020204020204" pitchFamily="34" charset="0"/>
              </a:defRPr>
            </a:lvl1pPr>
            <a:lvl2pPr indent="-285750">
              <a:spcBef>
                <a:spcPct val="20000"/>
              </a:spcBef>
              <a:buClr>
                <a:schemeClr val="accent2"/>
              </a:buClr>
              <a:buSzPct val="90000"/>
              <a:buFont typeface="Wingdings" panose="05000000000000000000" pitchFamily="2" charset="2"/>
              <a:buChar char=""/>
              <a:defRPr sz="2600">
                <a:solidFill>
                  <a:schemeClr val="tx1"/>
                </a:solidFill>
                <a:latin typeface="Corbel" panose="020B0503020204020204" pitchFamily="34" charset="0"/>
              </a:defRPr>
            </a:lvl2pPr>
            <a:lvl3pPr indent="-228600">
              <a:spcBef>
                <a:spcPct val="20000"/>
              </a:spcBef>
              <a:buClr>
                <a:schemeClr val="accent2"/>
              </a:buClr>
              <a:buFont typeface="Wingdings 2" panose="05020102010507070707" pitchFamily="18" charset="2"/>
              <a:buChar char=""/>
              <a:defRPr sz="2400">
                <a:solidFill>
                  <a:schemeClr val="tx1"/>
                </a:solidFill>
                <a:latin typeface="Corbel" panose="020B0503020204020204" pitchFamily="34" charset="0"/>
              </a:defRPr>
            </a:lvl3pPr>
            <a:lvl4pPr indent="-228600">
              <a:spcBef>
                <a:spcPct val="20000"/>
              </a:spcBef>
              <a:buClr>
                <a:srgbClr val="FEB80A"/>
              </a:buClr>
              <a:buFont typeface="Wingdings 3" panose="05040102010807070707" pitchFamily="18" charset="2"/>
              <a:buChar char=""/>
              <a:defRPr sz="2200">
                <a:solidFill>
                  <a:schemeClr val="tx1"/>
                </a:solidFill>
                <a:latin typeface="Corbel" panose="020B0503020204020204" pitchFamily="34" charset="0"/>
              </a:defRPr>
            </a:lvl4pPr>
            <a:lvl5pPr indent="-209550">
              <a:spcBef>
                <a:spcPct val="20000"/>
              </a:spcBef>
              <a:buClr>
                <a:srgbClr val="FEB80A"/>
              </a:buClr>
              <a:buFont typeface="Wingdings 2" panose="05020102010507070707" pitchFamily="18" charset="2"/>
              <a:buChar char=""/>
              <a:defRPr sz="2000">
                <a:solidFill>
                  <a:schemeClr val="tx1"/>
                </a:solidFill>
                <a:latin typeface="Corbel" panose="020B0503020204020204" pitchFamily="34" charset="0"/>
              </a:defRPr>
            </a:lvl5pPr>
            <a:lvl6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6pPr>
            <a:lvl7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7pPr>
            <a:lvl8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8pPr>
            <a:lvl9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9pPr>
          </a:lstStyle>
          <a:p>
            <a:pPr algn="r">
              <a:spcBef>
                <a:spcPct val="0"/>
              </a:spcBef>
              <a:buClrTx/>
              <a:buSzTx/>
              <a:buFontTx/>
              <a:buNone/>
            </a:pPr>
            <a:r>
              <a:rPr lang="en-US" altLang="en-US" sz="3600" b="1" dirty="0" smtClean="0">
                <a:solidFill>
                  <a:srgbClr val="EE8A69"/>
                </a:solidFill>
                <a:latin typeface="+mj-lt"/>
              </a:rPr>
              <a:t>Arrangement of Form &amp; Space</a:t>
            </a:r>
            <a:endParaRPr lang="en-US" altLang="en-US" sz="3600" b="1" dirty="0">
              <a:solidFill>
                <a:srgbClr val="EE8A69"/>
              </a:solidFill>
              <a:latin typeface="+mj-lt"/>
            </a:endParaRPr>
          </a:p>
        </p:txBody>
      </p:sp>
    </p:spTree>
    <p:extLst>
      <p:ext uri="{BB962C8B-B14F-4D97-AF65-F5344CB8AC3E}">
        <p14:creationId xmlns:p14="http://schemas.microsoft.com/office/powerpoint/2010/main" val="326766816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7124125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3530846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4"/>
          <p:cNvSpPr>
            <a:spLocks noChangeArrowheads="1"/>
          </p:cNvSpPr>
          <p:nvPr/>
        </p:nvSpPr>
        <p:spPr bwMode="auto">
          <a:xfrm>
            <a:off x="9531276" y="253130"/>
            <a:ext cx="2169238"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ts val="700"/>
              </a:spcBef>
              <a:buClr>
                <a:schemeClr val="tx2"/>
              </a:buClr>
              <a:buSzPct val="95000"/>
              <a:buFont typeface="Wingdings" panose="05000000000000000000" pitchFamily="2" charset="2"/>
              <a:buChar char=""/>
              <a:defRPr sz="3000">
                <a:solidFill>
                  <a:schemeClr val="tx1"/>
                </a:solidFill>
                <a:latin typeface="Corbel" panose="020B0503020204020204" pitchFamily="34" charset="0"/>
              </a:defRPr>
            </a:lvl1pPr>
            <a:lvl2pPr indent="-285750">
              <a:spcBef>
                <a:spcPct val="20000"/>
              </a:spcBef>
              <a:buClr>
                <a:schemeClr val="accent2"/>
              </a:buClr>
              <a:buSzPct val="90000"/>
              <a:buFont typeface="Wingdings" panose="05000000000000000000" pitchFamily="2" charset="2"/>
              <a:buChar char=""/>
              <a:defRPr sz="2600">
                <a:solidFill>
                  <a:schemeClr val="tx1"/>
                </a:solidFill>
                <a:latin typeface="Corbel" panose="020B0503020204020204" pitchFamily="34" charset="0"/>
              </a:defRPr>
            </a:lvl2pPr>
            <a:lvl3pPr indent="-228600">
              <a:spcBef>
                <a:spcPct val="20000"/>
              </a:spcBef>
              <a:buClr>
                <a:schemeClr val="accent2"/>
              </a:buClr>
              <a:buFont typeface="Wingdings 2" panose="05020102010507070707" pitchFamily="18" charset="2"/>
              <a:buChar char=""/>
              <a:defRPr sz="2400">
                <a:solidFill>
                  <a:schemeClr val="tx1"/>
                </a:solidFill>
                <a:latin typeface="Corbel" panose="020B0503020204020204" pitchFamily="34" charset="0"/>
              </a:defRPr>
            </a:lvl3pPr>
            <a:lvl4pPr indent="-228600">
              <a:spcBef>
                <a:spcPct val="20000"/>
              </a:spcBef>
              <a:buClr>
                <a:srgbClr val="FEB80A"/>
              </a:buClr>
              <a:buFont typeface="Wingdings 3" panose="05040102010807070707" pitchFamily="18" charset="2"/>
              <a:buChar char=""/>
              <a:defRPr sz="2200">
                <a:solidFill>
                  <a:schemeClr val="tx1"/>
                </a:solidFill>
                <a:latin typeface="Corbel" panose="020B0503020204020204" pitchFamily="34" charset="0"/>
              </a:defRPr>
            </a:lvl4pPr>
            <a:lvl5pPr indent="-209550">
              <a:spcBef>
                <a:spcPct val="20000"/>
              </a:spcBef>
              <a:buClr>
                <a:srgbClr val="FEB80A"/>
              </a:buClr>
              <a:buFont typeface="Wingdings 2" panose="05020102010507070707" pitchFamily="18" charset="2"/>
              <a:buChar char=""/>
              <a:defRPr sz="2000">
                <a:solidFill>
                  <a:schemeClr val="tx1"/>
                </a:solidFill>
                <a:latin typeface="Corbel" panose="020B0503020204020204" pitchFamily="34" charset="0"/>
              </a:defRPr>
            </a:lvl5pPr>
            <a:lvl6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6pPr>
            <a:lvl7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7pPr>
            <a:lvl8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8pPr>
            <a:lvl9pPr indent="-209550" eaLnBrk="0" fontAlgn="base" hangingPunct="0">
              <a:spcBef>
                <a:spcPct val="20000"/>
              </a:spcBef>
              <a:spcAft>
                <a:spcPct val="0"/>
              </a:spcAft>
              <a:buClr>
                <a:srgbClr val="FEB80A"/>
              </a:buClr>
              <a:buFont typeface="Wingdings 2" panose="05020102010507070707" pitchFamily="18" charset="2"/>
              <a:buChar char=""/>
              <a:defRPr sz="2000">
                <a:solidFill>
                  <a:schemeClr val="tx1"/>
                </a:solidFill>
                <a:latin typeface="Corbel" panose="020B0503020204020204" pitchFamily="34" charset="0"/>
              </a:defRPr>
            </a:lvl9pPr>
          </a:lstStyle>
          <a:p>
            <a:pPr algn="r">
              <a:spcBef>
                <a:spcPct val="0"/>
              </a:spcBef>
              <a:buClrTx/>
              <a:buSzTx/>
              <a:buFontTx/>
              <a:buNone/>
            </a:pPr>
            <a:r>
              <a:rPr lang="en-US" altLang="en-US" sz="4000" b="1" dirty="0" smtClean="0">
                <a:solidFill>
                  <a:srgbClr val="F4F3DA"/>
                </a:solidFill>
                <a:latin typeface="Arial" panose="020B0604020202020204" pitchFamily="34" charset="0"/>
              </a:rPr>
              <a:t>unity</a:t>
            </a:r>
            <a:endParaRPr lang="en-US" altLang="en-US" sz="4000" b="1" dirty="0">
              <a:solidFill>
                <a:srgbClr val="F4F3DA"/>
              </a:solidFill>
              <a:latin typeface="Arial" panose="020B0604020202020204" pitchFamily="34" charset="0"/>
            </a:endParaRPr>
          </a:p>
        </p:txBody>
      </p:sp>
      <p:sp>
        <p:nvSpPr>
          <p:cNvPr id="3" name="Rectangle 2"/>
          <p:cNvSpPr/>
          <p:nvPr/>
        </p:nvSpPr>
        <p:spPr>
          <a:xfrm>
            <a:off x="396461" y="2080108"/>
            <a:ext cx="3048000" cy="2246769"/>
          </a:xfrm>
          <a:prstGeom prst="rect">
            <a:avLst/>
          </a:prstGeom>
        </p:spPr>
        <p:txBody>
          <a:bodyPr wrap="square">
            <a:spAutoFit/>
          </a:bodyPr>
          <a:lstStyle/>
          <a:p>
            <a:pPr marL="0" lvl="1" indent="-533400"/>
            <a:r>
              <a:rPr lang="en-US" altLang="en-US" sz="2000" dirty="0">
                <a:solidFill>
                  <a:srgbClr val="F4F3DA"/>
                </a:solidFill>
              </a:rPr>
              <a:t>Unity in design exists when </a:t>
            </a:r>
            <a:r>
              <a:rPr lang="en-US" altLang="en-US" sz="2000" b="1" dirty="0">
                <a:solidFill>
                  <a:srgbClr val="F4F3DA"/>
                </a:solidFill>
              </a:rPr>
              <a:t>all elements are in </a:t>
            </a:r>
            <a:r>
              <a:rPr lang="en-US" altLang="en-US" sz="2000" b="1" dirty="0" smtClean="0">
                <a:solidFill>
                  <a:srgbClr val="F4F3DA"/>
                </a:solidFill>
              </a:rPr>
              <a:t>agreement</a:t>
            </a:r>
            <a:br>
              <a:rPr lang="en-US" altLang="en-US" sz="2000" b="1" dirty="0" smtClean="0">
                <a:solidFill>
                  <a:srgbClr val="F4F3DA"/>
                </a:solidFill>
              </a:rPr>
            </a:br>
            <a:endParaRPr lang="en-US" altLang="en-US" sz="2000" b="1" dirty="0">
              <a:solidFill>
                <a:srgbClr val="F4F3DA"/>
              </a:solidFill>
            </a:endParaRPr>
          </a:p>
          <a:p>
            <a:pPr marL="0" lvl="1" indent="-533400"/>
            <a:r>
              <a:rPr lang="en-US" altLang="en-US" sz="2000" dirty="0">
                <a:solidFill>
                  <a:srgbClr val="F4F3DA"/>
                </a:solidFill>
              </a:rPr>
              <a:t>Unity exists when design elements look like they belong together</a:t>
            </a:r>
          </a:p>
        </p:txBody>
      </p:sp>
      <p:sp>
        <p:nvSpPr>
          <p:cNvPr id="9" name="Rectangle 8"/>
          <p:cNvSpPr/>
          <p:nvPr/>
        </p:nvSpPr>
        <p:spPr>
          <a:xfrm>
            <a:off x="396461" y="4578441"/>
            <a:ext cx="3048000" cy="1754326"/>
          </a:xfrm>
          <a:prstGeom prst="rect">
            <a:avLst/>
          </a:prstGeom>
        </p:spPr>
        <p:txBody>
          <a:bodyPr wrap="square">
            <a:spAutoFit/>
          </a:bodyPr>
          <a:lstStyle/>
          <a:p>
            <a:pPr marL="0" lvl="1" indent="-533400"/>
            <a:r>
              <a:rPr lang="en-US" altLang="en-US" sz="3600" dirty="0" smtClean="0">
                <a:solidFill>
                  <a:srgbClr val="53B7E8"/>
                </a:solidFill>
              </a:rPr>
              <a:t>Proximity</a:t>
            </a:r>
          </a:p>
          <a:p>
            <a:pPr marL="0" lvl="1" indent="-533400"/>
            <a:r>
              <a:rPr lang="en-US" altLang="en-US" sz="3600" dirty="0" smtClean="0">
                <a:solidFill>
                  <a:srgbClr val="53B7E8"/>
                </a:solidFill>
              </a:rPr>
              <a:t>Similarity</a:t>
            </a:r>
          </a:p>
          <a:p>
            <a:pPr marL="0" lvl="1" indent="-533400"/>
            <a:r>
              <a:rPr lang="en-US" altLang="en-US" sz="3600" dirty="0" smtClean="0">
                <a:solidFill>
                  <a:srgbClr val="53B7E8"/>
                </a:solidFill>
              </a:rPr>
              <a:t>Repetition</a:t>
            </a:r>
            <a:endParaRPr lang="en-US" altLang="en-US" sz="3600" dirty="0">
              <a:solidFill>
                <a:srgbClr val="53B7E8"/>
              </a:solidFill>
            </a:endParaRPr>
          </a:p>
        </p:txBody>
      </p:sp>
      <p:pic>
        <p:nvPicPr>
          <p:cNvPr id="10" name="Picture 9" descr="aaaaaaaaactlsite.t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623812" y="1291016"/>
            <a:ext cx="7990641" cy="50417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3249426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3954</TotalTime>
  <Words>2580</Words>
  <Application>Microsoft Office PowerPoint</Application>
  <PresentationFormat>Custom</PresentationFormat>
  <Paragraphs>481</Paragraphs>
  <Slides>52</Slides>
  <Notes>47</Notes>
  <HiddenSlides>0</HiddenSlides>
  <MMClips>0</MMClips>
  <ScaleCrop>false</ScaleCrop>
  <HeadingPairs>
    <vt:vector size="4" baseType="variant">
      <vt:variant>
        <vt:lpstr>Theme</vt:lpstr>
      </vt:variant>
      <vt:variant>
        <vt:i4>1</vt:i4>
      </vt:variant>
      <vt:variant>
        <vt:lpstr>Slide Titles</vt:lpstr>
      </vt:variant>
      <vt:variant>
        <vt:i4>52</vt:i4>
      </vt:variant>
    </vt:vector>
  </HeadingPairs>
  <TitlesOfParts>
    <vt:vector size="53"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UW - Milwaukee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Hall</dc:creator>
  <cp:lastModifiedBy>Robert Nunez</cp:lastModifiedBy>
  <cp:revision>173</cp:revision>
  <dcterms:created xsi:type="dcterms:W3CDTF">2015-07-16T23:29:04Z</dcterms:created>
  <dcterms:modified xsi:type="dcterms:W3CDTF">2015-07-23T18:09:37Z</dcterms:modified>
</cp:coreProperties>
</file>