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9" r:id="rId1"/>
  </p:sldMasterIdLst>
  <p:notesMasterIdLst>
    <p:notesMasterId r:id="rId16"/>
  </p:notesMasterIdLst>
  <p:sldIdLst>
    <p:sldId id="256" r:id="rId2"/>
    <p:sldId id="265" r:id="rId3"/>
    <p:sldId id="266" r:id="rId4"/>
    <p:sldId id="257" r:id="rId5"/>
    <p:sldId id="258" r:id="rId6"/>
    <p:sldId id="259" r:id="rId7"/>
    <p:sldId id="260" r:id="rId8"/>
    <p:sldId id="264" r:id="rId9"/>
    <p:sldId id="270" r:id="rId10"/>
    <p:sldId id="261" r:id="rId11"/>
    <p:sldId id="268" r:id="rId12"/>
    <p:sldId id="269" r:id="rId13"/>
    <p:sldId id="263" r:id="rId14"/>
    <p:sldId id="26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varScale="1">
        <p:scale>
          <a:sx n="87" d="100"/>
          <a:sy n="87" d="100"/>
        </p:scale>
        <p:origin x="6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78DDCF-5CF8-4919-8C36-934BF87C2684}" type="datetimeFigureOut">
              <a:rPr lang="en-US" smtClean="0"/>
              <a:t>2/19/2016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AF8EF2-6895-4720-B282-7309123A6187}" type="slidenum">
              <a:rPr lang="en-US" smtClean="0"/>
              <a:t>‹#›</a:t>
            </a:fld>
            <a:endParaRPr lang="en-US"/>
          </a:p>
        </p:txBody>
      </p:sp>
    </p:spTree>
    <p:extLst>
      <p:ext uri="{BB962C8B-B14F-4D97-AF65-F5344CB8AC3E}">
        <p14:creationId xmlns:p14="http://schemas.microsoft.com/office/powerpoint/2010/main" val="1298337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Do We Come From? What Are We? Where Are We Going? is a painting by French artist Paul Gauguin</a:t>
            </a:r>
            <a:endParaRPr lang="en-US" dirty="0"/>
          </a:p>
        </p:txBody>
      </p:sp>
      <p:sp>
        <p:nvSpPr>
          <p:cNvPr id="4" name="Slide Number Placeholder 3"/>
          <p:cNvSpPr>
            <a:spLocks noGrp="1"/>
          </p:cNvSpPr>
          <p:nvPr>
            <p:ph type="sldNum" sz="quarter" idx="10"/>
          </p:nvPr>
        </p:nvSpPr>
        <p:spPr/>
        <p:txBody>
          <a:bodyPr/>
          <a:lstStyle/>
          <a:p>
            <a:fld id="{7FAF8EF2-6895-4720-B282-7309123A6187}" type="slidenum">
              <a:rPr lang="en-US" smtClean="0"/>
              <a:t>3</a:t>
            </a:fld>
            <a:endParaRPr lang="en-US"/>
          </a:p>
        </p:txBody>
      </p:sp>
    </p:spTree>
    <p:extLst>
      <p:ext uri="{BB962C8B-B14F-4D97-AF65-F5344CB8AC3E}">
        <p14:creationId xmlns:p14="http://schemas.microsoft.com/office/powerpoint/2010/main" val="2137874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6FD642DB-A08D-4772-AF01-E6BDFF90D2B4}" type="datetimeFigureOut">
              <a:rPr lang="en-US" smtClean="0"/>
              <a:t>2/19/2016</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3249867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642DB-A08D-4772-AF01-E6BDFF90D2B4}" type="datetimeFigureOut">
              <a:rPr lang="en-US" smtClean="0"/>
              <a:t>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165041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642DB-A08D-4772-AF01-E6BDFF90D2B4}" type="datetimeFigureOut">
              <a:rPr lang="en-US" smtClean="0"/>
              <a:t>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3893181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642DB-A08D-4772-AF01-E6BDFF90D2B4}" type="datetimeFigureOut">
              <a:rPr lang="en-US" smtClean="0"/>
              <a:t>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76E8A-9E46-4538-B91A-D5DC230C691A}"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8375460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642DB-A08D-4772-AF01-E6BDFF90D2B4}" type="datetimeFigureOut">
              <a:rPr lang="en-US" smtClean="0"/>
              <a:t>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3701383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FD642DB-A08D-4772-AF01-E6BDFF90D2B4}" type="datetimeFigureOut">
              <a:rPr lang="en-US" smtClean="0"/>
              <a:t>2/19/2016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3268944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FD642DB-A08D-4772-AF01-E6BDFF90D2B4}" type="datetimeFigureOut">
              <a:rPr lang="en-US" smtClean="0"/>
              <a:t>2/19/2016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1227705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D642DB-A08D-4772-AF01-E6BDFF90D2B4}" type="datetimeFigureOut">
              <a:rPr lang="en-US" smtClean="0"/>
              <a:t>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123228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D642DB-A08D-4772-AF01-E6BDFF90D2B4}" type="datetimeFigureOut">
              <a:rPr lang="en-US" smtClean="0"/>
              <a:t>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457987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D642DB-A08D-4772-AF01-E6BDFF90D2B4}" type="datetimeFigureOut">
              <a:rPr lang="en-US" smtClean="0"/>
              <a:t>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227264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D642DB-A08D-4772-AF01-E6BDFF90D2B4}" type="datetimeFigureOut">
              <a:rPr lang="en-US" smtClean="0"/>
              <a:t>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3471975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FD642DB-A08D-4772-AF01-E6BDFF90D2B4}" type="datetimeFigureOut">
              <a:rPr lang="en-US" smtClean="0"/>
              <a:t>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2930679352"/>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D642DB-A08D-4772-AF01-E6BDFF90D2B4}" type="datetimeFigureOut">
              <a:rPr lang="en-US" smtClean="0"/>
              <a:t>2/19/2016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327015817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FD642DB-A08D-4772-AF01-E6BDFF90D2B4}" type="datetimeFigureOut">
              <a:rPr lang="en-US" smtClean="0"/>
              <a:t>2/19/2016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2366258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D642DB-A08D-4772-AF01-E6BDFF90D2B4}" type="datetimeFigureOut">
              <a:rPr lang="en-US" smtClean="0"/>
              <a:t>2/19/2016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297882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642DB-A08D-4772-AF01-E6BDFF90D2B4}" type="datetimeFigureOut">
              <a:rPr lang="en-US" smtClean="0"/>
              <a:t>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8864650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642DB-A08D-4772-AF01-E6BDFF90D2B4}" type="datetimeFigureOut">
              <a:rPr lang="en-US" smtClean="0"/>
              <a:t>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76E8A-9E46-4538-B91A-D5DC230C691A}" type="slidenum">
              <a:rPr lang="en-US" smtClean="0"/>
              <a:t>‹#›</a:t>
            </a:fld>
            <a:endParaRPr lang="en-US"/>
          </a:p>
        </p:txBody>
      </p:sp>
    </p:spTree>
    <p:extLst>
      <p:ext uri="{BB962C8B-B14F-4D97-AF65-F5344CB8AC3E}">
        <p14:creationId xmlns:p14="http://schemas.microsoft.com/office/powerpoint/2010/main" val="4139071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FD642DB-A08D-4772-AF01-E6BDFF90D2B4}" type="datetimeFigureOut">
              <a:rPr lang="en-US" smtClean="0"/>
              <a:t>2/19/2016</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0B76E8A-9E46-4538-B91A-D5DC230C691A}" type="slidenum">
              <a:rPr lang="en-US" smtClean="0"/>
              <a:t>‹#›</a:t>
            </a:fld>
            <a:endParaRPr lang="en-US"/>
          </a:p>
        </p:txBody>
      </p:sp>
    </p:spTree>
    <p:extLst>
      <p:ext uri="{BB962C8B-B14F-4D97-AF65-F5344CB8AC3E}">
        <p14:creationId xmlns:p14="http://schemas.microsoft.com/office/powerpoint/2010/main" val="3406074839"/>
      </p:ext>
    </p:extLst>
  </p:cSld>
  <p:clrMap bg1="dk1" tx1="lt1" bg2="dk2" tx2="lt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 id="2147483892" r:id="rId13"/>
    <p:sldLayoutId id="2147483893" r:id="rId14"/>
    <p:sldLayoutId id="2147483894" r:id="rId15"/>
    <p:sldLayoutId id="2147483895" r:id="rId16"/>
    <p:sldLayoutId id="2147483896"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Addressing the Religious and Spiritual Needs of Students in Group Counseling</a:t>
            </a:r>
            <a:endParaRPr lang="en-US" dirty="0"/>
          </a:p>
        </p:txBody>
      </p:sp>
      <p:sp>
        <p:nvSpPr>
          <p:cNvPr id="3" name="Subtitle 2"/>
          <p:cNvSpPr>
            <a:spLocks noGrp="1"/>
          </p:cNvSpPr>
          <p:nvPr>
            <p:ph type="subTitle" idx="1"/>
          </p:nvPr>
        </p:nvSpPr>
        <p:spPr/>
        <p:txBody>
          <a:bodyPr>
            <a:normAutofit/>
          </a:bodyPr>
          <a:lstStyle/>
          <a:p>
            <a:r>
              <a:rPr lang="en-US" dirty="0" smtClean="0"/>
              <a:t>Background, ethical guidelines, research, and tools </a:t>
            </a:r>
          </a:p>
          <a:p>
            <a:r>
              <a:rPr lang="en-US" dirty="0" smtClean="0"/>
              <a:t>to address students holistically  </a:t>
            </a:r>
            <a:endParaRPr lang="en-US" dirty="0"/>
          </a:p>
        </p:txBody>
      </p:sp>
    </p:spTree>
    <p:extLst>
      <p:ext uri="{BB962C8B-B14F-4D97-AF65-F5344CB8AC3E}">
        <p14:creationId xmlns:p14="http://schemas.microsoft.com/office/powerpoint/2010/main" val="3719503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address needs of students</a:t>
            </a:r>
            <a:endParaRPr lang="en-US" dirty="0"/>
          </a:p>
        </p:txBody>
      </p:sp>
      <p:sp>
        <p:nvSpPr>
          <p:cNvPr id="3" name="Content Placeholder 2"/>
          <p:cNvSpPr>
            <a:spLocks noGrp="1"/>
          </p:cNvSpPr>
          <p:nvPr>
            <p:ph idx="1"/>
          </p:nvPr>
        </p:nvSpPr>
        <p:spPr>
          <a:xfrm>
            <a:off x="838200" y="1690688"/>
            <a:ext cx="10515600" cy="4486275"/>
          </a:xfrm>
        </p:spPr>
        <p:txBody>
          <a:bodyPr>
            <a:normAutofit/>
          </a:bodyPr>
          <a:lstStyle/>
          <a:p>
            <a:endParaRPr lang="en-US" dirty="0" smtClean="0"/>
          </a:p>
          <a:p>
            <a:r>
              <a:rPr lang="en-US" dirty="0" smtClean="0"/>
              <a:t>First:</a:t>
            </a:r>
          </a:p>
          <a:p>
            <a:pPr lvl="1"/>
            <a:r>
              <a:rPr lang="en-US" dirty="0" smtClean="0"/>
              <a:t>Be mindful of the age and stage of students</a:t>
            </a:r>
          </a:p>
          <a:p>
            <a:pPr lvl="1"/>
            <a:r>
              <a:rPr lang="en-US" dirty="0" smtClean="0"/>
              <a:t>Ensure the conversation is student initiated </a:t>
            </a:r>
          </a:p>
          <a:p>
            <a:pPr marL="0" indent="0">
              <a:buNone/>
            </a:pPr>
            <a:endParaRPr lang="en-US" dirty="0" smtClean="0"/>
          </a:p>
          <a:p>
            <a:endParaRPr lang="en-US" dirty="0"/>
          </a:p>
        </p:txBody>
      </p:sp>
    </p:spTree>
    <p:extLst>
      <p:ext uri="{BB962C8B-B14F-4D97-AF65-F5344CB8AC3E}">
        <p14:creationId xmlns:p14="http://schemas.microsoft.com/office/powerpoint/2010/main" val="3670152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address needs of students (</a:t>
            </a:r>
            <a:r>
              <a:rPr lang="en-US" dirty="0" err="1" smtClean="0"/>
              <a:t>con’t</a:t>
            </a:r>
            <a:r>
              <a:rPr lang="en-US" dirty="0" smtClean="0"/>
              <a:t>)</a:t>
            </a:r>
            <a:endParaRPr lang="en-US" dirty="0"/>
          </a:p>
        </p:txBody>
      </p:sp>
      <p:sp>
        <p:nvSpPr>
          <p:cNvPr id="3" name="Content Placeholder 2"/>
          <p:cNvSpPr>
            <a:spLocks noGrp="1"/>
          </p:cNvSpPr>
          <p:nvPr>
            <p:ph idx="1"/>
          </p:nvPr>
        </p:nvSpPr>
        <p:spPr>
          <a:xfrm>
            <a:off x="838200" y="1690688"/>
            <a:ext cx="10515600" cy="4486275"/>
          </a:xfrm>
        </p:spPr>
        <p:txBody>
          <a:bodyPr>
            <a:normAutofit fontScale="92500" lnSpcReduction="10000"/>
          </a:bodyPr>
          <a:lstStyle/>
          <a:p>
            <a:r>
              <a:rPr lang="en-US" dirty="0"/>
              <a:t>Remain neutral</a:t>
            </a:r>
          </a:p>
          <a:p>
            <a:r>
              <a:rPr lang="en-US" dirty="0"/>
              <a:t>Exposing value versus imposing value</a:t>
            </a:r>
          </a:p>
          <a:p>
            <a:r>
              <a:rPr lang="en-US" dirty="0"/>
              <a:t>Be educated, but do not speak out of place (Military model)</a:t>
            </a:r>
          </a:p>
          <a:p>
            <a:r>
              <a:rPr lang="en-US" dirty="0"/>
              <a:t>Refer to parents/guardians or appropriate clergy members</a:t>
            </a:r>
          </a:p>
          <a:p>
            <a:r>
              <a:rPr lang="en-US" dirty="0"/>
              <a:t>Clearly state personal versus professional opinions</a:t>
            </a:r>
          </a:p>
          <a:p>
            <a:r>
              <a:rPr lang="en-US" dirty="0"/>
              <a:t>Ask questions, such as:</a:t>
            </a:r>
          </a:p>
          <a:p>
            <a:pPr lvl="1"/>
            <a:r>
              <a:rPr lang="en-US" dirty="0"/>
              <a:t>“What does your internal dialogue say?”</a:t>
            </a:r>
          </a:p>
          <a:p>
            <a:pPr lvl="1"/>
            <a:r>
              <a:rPr lang="en-US" dirty="0"/>
              <a:t>“Where Do We Come From?”</a:t>
            </a:r>
          </a:p>
          <a:p>
            <a:pPr lvl="1"/>
            <a:r>
              <a:rPr lang="en-US" dirty="0"/>
              <a:t>“What Are We?” </a:t>
            </a:r>
          </a:p>
          <a:p>
            <a:pPr lvl="1"/>
            <a:r>
              <a:rPr lang="en-US" dirty="0"/>
              <a:t>“Where Are We Going?”</a:t>
            </a:r>
          </a:p>
          <a:p>
            <a:pPr marL="0" indent="0">
              <a:buNone/>
            </a:pPr>
            <a:endParaRPr lang="en-US" dirty="0" smtClean="0"/>
          </a:p>
          <a:p>
            <a:endParaRPr lang="en-US" dirty="0"/>
          </a:p>
        </p:txBody>
      </p:sp>
    </p:spTree>
    <p:extLst>
      <p:ext uri="{BB962C8B-B14F-4D97-AF65-F5344CB8AC3E}">
        <p14:creationId xmlns:p14="http://schemas.microsoft.com/office/powerpoint/2010/main" val="4088632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a:t>
            </a:r>
            <a:endParaRPr lang="en-US" dirty="0"/>
          </a:p>
        </p:txBody>
      </p:sp>
      <p:sp>
        <p:nvSpPr>
          <p:cNvPr id="3" name="Content Placeholder 2"/>
          <p:cNvSpPr>
            <a:spLocks noGrp="1"/>
          </p:cNvSpPr>
          <p:nvPr>
            <p:ph idx="1"/>
          </p:nvPr>
        </p:nvSpPr>
        <p:spPr>
          <a:xfrm>
            <a:off x="1141412" y="1797627"/>
            <a:ext cx="9905999" cy="3993574"/>
          </a:xfrm>
        </p:spPr>
        <p:txBody>
          <a:bodyPr/>
          <a:lstStyle/>
          <a:p>
            <a:pPr lvl="1"/>
            <a:r>
              <a:rPr lang="en-US" dirty="0" smtClean="0"/>
              <a:t>When addressing the religious and spiritual needs of students in group work, ask yourself three questions:</a:t>
            </a:r>
          </a:p>
          <a:p>
            <a:pPr marL="457200" lvl="1" indent="0">
              <a:buNone/>
            </a:pPr>
            <a:endParaRPr lang="en-US" dirty="0" smtClean="0"/>
          </a:p>
          <a:p>
            <a:pPr lvl="2"/>
            <a:r>
              <a:rPr lang="en-US" dirty="0" smtClean="0"/>
              <a:t>Where </a:t>
            </a:r>
            <a:r>
              <a:rPr lang="en-US" dirty="0"/>
              <a:t>Do We Come </a:t>
            </a:r>
            <a:r>
              <a:rPr lang="en-US" dirty="0" smtClean="0"/>
              <a:t>From? </a:t>
            </a:r>
          </a:p>
          <a:p>
            <a:pPr lvl="2"/>
            <a:r>
              <a:rPr lang="en-US" dirty="0" smtClean="0"/>
              <a:t>What </a:t>
            </a:r>
            <a:r>
              <a:rPr lang="en-US" dirty="0"/>
              <a:t>Are We</a:t>
            </a:r>
            <a:r>
              <a:rPr lang="en-US" dirty="0" smtClean="0"/>
              <a:t>? </a:t>
            </a:r>
          </a:p>
          <a:p>
            <a:pPr lvl="2"/>
            <a:r>
              <a:rPr lang="en-US" dirty="0" smtClean="0"/>
              <a:t>Where </a:t>
            </a:r>
            <a:r>
              <a:rPr lang="en-US" dirty="0"/>
              <a:t>Are We Going</a:t>
            </a:r>
            <a:r>
              <a:rPr lang="en-US" dirty="0" smtClean="0"/>
              <a:t>?</a:t>
            </a:r>
            <a:endParaRPr lang="en-US" dirty="0"/>
          </a:p>
          <a:p>
            <a:endParaRPr lang="en-US" dirty="0"/>
          </a:p>
        </p:txBody>
      </p:sp>
    </p:spTree>
    <p:extLst>
      <p:ext uri="{BB962C8B-B14F-4D97-AF65-F5344CB8AC3E}">
        <p14:creationId xmlns:p14="http://schemas.microsoft.com/office/powerpoint/2010/main" val="3885262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4097" y="2496479"/>
            <a:ext cx="9905998" cy="1478570"/>
          </a:xfrm>
        </p:spPr>
        <p:txBody>
          <a:bodyPr/>
          <a:lstStyle/>
          <a:p>
            <a:pPr algn="ctr"/>
            <a:r>
              <a:rPr lang="en-US" dirty="0" smtClean="0"/>
              <a:t>Questions? Examples? </a:t>
            </a:r>
            <a:endParaRPr lang="en-US" dirty="0"/>
          </a:p>
        </p:txBody>
      </p:sp>
    </p:spTree>
    <p:extLst>
      <p:ext uri="{BB962C8B-B14F-4D97-AF65-F5344CB8AC3E}">
        <p14:creationId xmlns:p14="http://schemas.microsoft.com/office/powerpoint/2010/main" val="2415838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141412" y="1600200"/>
            <a:ext cx="9905999" cy="4686300"/>
          </a:xfrm>
        </p:spPr>
        <p:txBody>
          <a:bodyPr>
            <a:normAutofit fontScale="70000" lnSpcReduction="20000"/>
          </a:bodyPr>
          <a:lstStyle/>
          <a:p>
            <a:r>
              <a:rPr lang="en-US" dirty="0"/>
              <a:t>American Counseling Association. (</a:t>
            </a:r>
            <a:r>
              <a:rPr lang="en-US" dirty="0" smtClean="0"/>
              <a:t>2014). </a:t>
            </a:r>
            <a:r>
              <a:rPr lang="en-US" i="1" dirty="0" smtClean="0"/>
              <a:t>ACA </a:t>
            </a:r>
            <a:r>
              <a:rPr lang="en-US" i="1" dirty="0"/>
              <a:t>code of ethics</a:t>
            </a:r>
            <a:r>
              <a:rPr lang="en-US" dirty="0"/>
              <a:t>. Alexandria, </a:t>
            </a:r>
            <a:r>
              <a:rPr lang="en-US" dirty="0" smtClean="0"/>
              <a:t>VA: Author.</a:t>
            </a:r>
          </a:p>
          <a:p>
            <a:r>
              <a:rPr lang="en-US" dirty="0"/>
              <a:t>American School Counselor Association</a:t>
            </a:r>
            <a:r>
              <a:rPr lang="en-US" dirty="0" smtClean="0"/>
              <a:t>. (</a:t>
            </a:r>
            <a:r>
              <a:rPr lang="en-US" dirty="0"/>
              <a:t>2010). </a:t>
            </a:r>
            <a:r>
              <a:rPr lang="en-US" i="1" dirty="0"/>
              <a:t>Ethical standards for </a:t>
            </a:r>
            <a:r>
              <a:rPr lang="en-US" i="1" dirty="0" smtClean="0"/>
              <a:t>school counselors</a:t>
            </a:r>
            <a:r>
              <a:rPr lang="en-US" dirty="0"/>
              <a:t>. Alexandria, VA: Author</a:t>
            </a:r>
            <a:r>
              <a:rPr lang="en-US" dirty="0" smtClean="0"/>
              <a:t>.</a:t>
            </a:r>
          </a:p>
          <a:p>
            <a:r>
              <a:rPr lang="en-US" dirty="0"/>
              <a:t>Association for Spiritual, Ethical and Religious Values in Counseling. (2009). </a:t>
            </a:r>
            <a:r>
              <a:rPr lang="en-US" i="1" dirty="0"/>
              <a:t>Spiritual competencies: Competencies for addressing spiritual and religious issues in counseling. </a:t>
            </a:r>
            <a:r>
              <a:rPr lang="en-US" dirty="0"/>
              <a:t>Retrieved from http</a:t>
            </a:r>
            <a:r>
              <a:rPr lang="en-US" dirty="0" smtClean="0"/>
              <a:t>://www.aservic.org </a:t>
            </a:r>
          </a:p>
          <a:p>
            <a:r>
              <a:rPr lang="en-US" dirty="0" smtClean="0"/>
              <a:t>Council </a:t>
            </a:r>
            <a:r>
              <a:rPr lang="en-US" dirty="0"/>
              <a:t>for Accreditation of </a:t>
            </a:r>
            <a:r>
              <a:rPr lang="en-US" dirty="0" smtClean="0"/>
              <a:t>Counseling and </a:t>
            </a:r>
            <a:r>
              <a:rPr lang="en-US" dirty="0"/>
              <a:t>Related Educational Programs</a:t>
            </a:r>
            <a:r>
              <a:rPr lang="en-US" dirty="0" smtClean="0"/>
              <a:t>. (</a:t>
            </a:r>
            <a:r>
              <a:rPr lang="en-US" dirty="0"/>
              <a:t>2009). </a:t>
            </a:r>
            <a:r>
              <a:rPr lang="en-US" i="1" dirty="0"/>
              <a:t>CACREP accreditation </a:t>
            </a:r>
            <a:r>
              <a:rPr lang="en-US" i="1" dirty="0" smtClean="0"/>
              <a:t>manual. </a:t>
            </a:r>
            <a:r>
              <a:rPr lang="en-US" dirty="0" smtClean="0"/>
              <a:t>Alexandria</a:t>
            </a:r>
            <a:r>
              <a:rPr lang="en-US" dirty="0"/>
              <a:t>, VA: Author</a:t>
            </a:r>
            <a:r>
              <a:rPr lang="en-US" dirty="0" smtClean="0"/>
              <a:t>.</a:t>
            </a:r>
          </a:p>
          <a:p>
            <a:r>
              <a:rPr lang="en-US" dirty="0" err="1" smtClean="0"/>
              <a:t>Kimbel</a:t>
            </a:r>
            <a:r>
              <a:rPr lang="en-US" dirty="0" smtClean="0"/>
              <a:t>, T., &amp; Schellenberg. R. </a:t>
            </a:r>
            <a:r>
              <a:rPr lang="en-US" dirty="0"/>
              <a:t>(</a:t>
            </a:r>
            <a:r>
              <a:rPr lang="en-US" i="1" dirty="0"/>
              <a:t>2013</a:t>
            </a:r>
            <a:r>
              <a:rPr lang="en-US" dirty="0" smtClean="0"/>
              <a:t>). </a:t>
            </a:r>
            <a:r>
              <a:rPr lang="en-US" dirty="0"/>
              <a:t>Meeting the </a:t>
            </a:r>
            <a:r>
              <a:rPr lang="en-US" dirty="0" smtClean="0"/>
              <a:t>holistic needs </a:t>
            </a:r>
            <a:r>
              <a:rPr lang="en-US" dirty="0"/>
              <a:t>of </a:t>
            </a:r>
            <a:r>
              <a:rPr lang="en-US" dirty="0" smtClean="0"/>
              <a:t>students</a:t>
            </a:r>
            <a:r>
              <a:rPr lang="en-US" dirty="0"/>
              <a:t>: A </a:t>
            </a:r>
            <a:r>
              <a:rPr lang="en-US" dirty="0" smtClean="0"/>
              <a:t>proposal </a:t>
            </a:r>
            <a:r>
              <a:rPr lang="en-US" dirty="0"/>
              <a:t>for s</a:t>
            </a:r>
            <a:r>
              <a:rPr lang="en-US" dirty="0" smtClean="0"/>
              <a:t>piritual </a:t>
            </a:r>
            <a:r>
              <a:rPr lang="en-US" dirty="0"/>
              <a:t>and </a:t>
            </a:r>
            <a:r>
              <a:rPr lang="en-US" dirty="0" smtClean="0"/>
              <a:t>religious competencies </a:t>
            </a:r>
            <a:r>
              <a:rPr lang="en-US" dirty="0"/>
              <a:t>for </a:t>
            </a:r>
            <a:r>
              <a:rPr lang="en-US" dirty="0" smtClean="0"/>
              <a:t>school counselors</a:t>
            </a:r>
            <a:r>
              <a:rPr lang="en-US" dirty="0"/>
              <a:t>. </a:t>
            </a:r>
            <a:r>
              <a:rPr lang="en-US" i="1" dirty="0"/>
              <a:t>Professional School </a:t>
            </a:r>
            <a:r>
              <a:rPr lang="en-US" i="1" dirty="0" smtClean="0"/>
              <a:t>Counseling, 17</a:t>
            </a:r>
            <a:r>
              <a:rPr lang="en-US" dirty="0" smtClean="0"/>
              <a:t>, 1</a:t>
            </a:r>
            <a:r>
              <a:rPr lang="en-US" dirty="0"/>
              <a:t>, </a:t>
            </a:r>
            <a:r>
              <a:rPr lang="en-US" dirty="0" smtClean="0"/>
              <a:t>76-85</a:t>
            </a:r>
            <a:r>
              <a:rPr lang="en-US" dirty="0"/>
              <a:t>. </a:t>
            </a:r>
            <a:endParaRPr lang="en-US" dirty="0" smtClean="0"/>
          </a:p>
          <a:p>
            <a:r>
              <a:rPr lang="en-US" dirty="0" smtClean="0"/>
              <a:t>Thomas, R. V., &amp; Pender, D. A. (2008). </a:t>
            </a:r>
            <a:r>
              <a:rPr lang="en-US" dirty="0"/>
              <a:t>Association for </a:t>
            </a:r>
            <a:r>
              <a:rPr lang="en-US" dirty="0" smtClean="0"/>
              <a:t>specialists </a:t>
            </a:r>
            <a:r>
              <a:rPr lang="en-US" dirty="0"/>
              <a:t>in </a:t>
            </a:r>
            <a:r>
              <a:rPr lang="en-US" dirty="0" smtClean="0"/>
              <a:t>group </a:t>
            </a:r>
            <a:r>
              <a:rPr lang="en-US" dirty="0"/>
              <a:t>w</a:t>
            </a:r>
            <a:r>
              <a:rPr lang="en-US" dirty="0" smtClean="0"/>
              <a:t>ork: Best </a:t>
            </a:r>
            <a:r>
              <a:rPr lang="en-US" dirty="0"/>
              <a:t>p</a:t>
            </a:r>
            <a:r>
              <a:rPr lang="en-US" dirty="0" smtClean="0"/>
              <a:t>ractice </a:t>
            </a:r>
            <a:r>
              <a:rPr lang="en-US" dirty="0"/>
              <a:t>g</a:t>
            </a:r>
            <a:r>
              <a:rPr lang="en-US" dirty="0" smtClean="0"/>
              <a:t>uidelines </a:t>
            </a:r>
            <a:r>
              <a:rPr lang="en-US" dirty="0"/>
              <a:t>2007 r</a:t>
            </a:r>
            <a:r>
              <a:rPr lang="en-US" dirty="0" smtClean="0"/>
              <a:t>evisions</a:t>
            </a:r>
            <a:r>
              <a:rPr lang="en-US" dirty="0"/>
              <a:t>. </a:t>
            </a:r>
            <a:r>
              <a:rPr lang="en-US" i="1" dirty="0" smtClean="0"/>
              <a:t>The Journal for Specialists in Group Work, 33, </a:t>
            </a:r>
            <a:r>
              <a:rPr lang="en-US" dirty="0" smtClean="0"/>
              <a:t>2, </a:t>
            </a:r>
            <a:r>
              <a:rPr lang="en-US" dirty="0"/>
              <a:t>111–117</a:t>
            </a:r>
            <a:endParaRPr lang="en-US" dirty="0" smtClean="0"/>
          </a:p>
          <a:p>
            <a:r>
              <a:rPr lang="en-US" dirty="0"/>
              <a:t>Yocum, R., Silvey, R., Milacci, F., &amp; Garzon, F.  (2015). Spirituality in school counseling practice and implications for school counseling education.  </a:t>
            </a:r>
            <a:r>
              <a:rPr lang="en-US" i="1" dirty="0"/>
              <a:t>Journal of Academic </a:t>
            </a:r>
            <a:r>
              <a:rPr lang="en-US" i="1" dirty="0" smtClean="0"/>
              <a:t>Perspectives, 2015</a:t>
            </a:r>
            <a:r>
              <a:rPr lang="en-US" dirty="0" smtClean="0"/>
              <a:t>(3).</a:t>
            </a:r>
            <a:endParaRPr lang="en-US" dirty="0"/>
          </a:p>
          <a:p>
            <a:endParaRPr lang="en-US" dirty="0"/>
          </a:p>
        </p:txBody>
      </p:sp>
    </p:spTree>
    <p:extLst>
      <p:ext uri="{BB962C8B-B14F-4D97-AF65-F5344CB8AC3E}">
        <p14:creationId xmlns:p14="http://schemas.microsoft.com/office/powerpoint/2010/main" val="1387187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Dr. Justin Silvey</a:t>
            </a:r>
          </a:p>
          <a:p>
            <a:r>
              <a:rPr lang="en-US" dirty="0" smtClean="0"/>
              <a:t>Dr. Rita Schellenberg</a:t>
            </a:r>
            <a:endParaRPr lang="en-US" dirty="0"/>
          </a:p>
        </p:txBody>
      </p:sp>
    </p:spTree>
    <p:extLst>
      <p:ext uri="{BB962C8B-B14F-4D97-AF65-F5344CB8AC3E}">
        <p14:creationId xmlns:p14="http://schemas.microsoft.com/office/powerpoint/2010/main" val="3410093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Basic Questions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623498" y="2097088"/>
            <a:ext cx="4941828" cy="3667431"/>
          </a:xfrm>
        </p:spPr>
      </p:pic>
    </p:spTree>
    <p:extLst>
      <p:ext uri="{BB962C8B-B14F-4D97-AF65-F5344CB8AC3E}">
        <p14:creationId xmlns:p14="http://schemas.microsoft.com/office/powerpoint/2010/main" val="2795838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Historical/Theoretical Background</a:t>
            </a:r>
            <a:br>
              <a:rPr lang="en-US" dirty="0" smtClean="0"/>
            </a:br>
            <a:endParaRPr lang="en-US" dirty="0"/>
          </a:p>
        </p:txBody>
      </p:sp>
      <p:sp>
        <p:nvSpPr>
          <p:cNvPr id="3" name="Content Placeholder 2"/>
          <p:cNvSpPr>
            <a:spLocks noGrp="1"/>
          </p:cNvSpPr>
          <p:nvPr>
            <p:ph idx="1"/>
          </p:nvPr>
        </p:nvSpPr>
        <p:spPr>
          <a:xfrm>
            <a:off x="838200" y="1465006"/>
            <a:ext cx="10515600" cy="4711957"/>
          </a:xfrm>
        </p:spPr>
        <p:txBody>
          <a:bodyPr/>
          <a:lstStyle/>
          <a:p>
            <a:r>
              <a:rPr lang="en-US" dirty="0" smtClean="0"/>
              <a:t>Organismic theory (Goldstein)</a:t>
            </a:r>
          </a:p>
          <a:p>
            <a:pPr lvl="1"/>
            <a:r>
              <a:rPr lang="en-US" dirty="0" smtClean="0"/>
              <a:t>Purports that all organisms are seeking growth to full potential</a:t>
            </a:r>
          </a:p>
          <a:p>
            <a:pPr lvl="1"/>
            <a:r>
              <a:rPr lang="en-US" dirty="0" smtClean="0"/>
              <a:t>Based on the holistic approach, different parts of the organism are directly or indirectly related</a:t>
            </a:r>
          </a:p>
          <a:p>
            <a:r>
              <a:rPr lang="en-US" dirty="0" smtClean="0"/>
              <a:t>Hierarchy of Needs (Maslow)</a:t>
            </a:r>
          </a:p>
          <a:p>
            <a:pPr lvl="1"/>
            <a:r>
              <a:rPr lang="en-US" dirty="0" smtClean="0"/>
              <a:t>Built on the notion of Organismic theory, the individual is seeking fulfillment/actualization to reach the greatest potential from within </a:t>
            </a:r>
          </a:p>
          <a:p>
            <a:r>
              <a:rPr lang="en-US" dirty="0" smtClean="0"/>
              <a:t>Existential theory (</a:t>
            </a:r>
            <a:r>
              <a:rPr lang="en-US" dirty="0" err="1" smtClean="0"/>
              <a:t>Yalom</a:t>
            </a:r>
            <a:r>
              <a:rPr lang="en-US" dirty="0" smtClean="0"/>
              <a:t>)</a:t>
            </a:r>
          </a:p>
          <a:p>
            <a:pPr lvl="1"/>
            <a:r>
              <a:rPr lang="en-US" dirty="0" smtClean="0"/>
              <a:t>The individual is faced with questions about the future, namely death, freedom/responsibility, isolation, and meaninglessness. </a:t>
            </a:r>
          </a:p>
          <a:p>
            <a:pPr lvl="1"/>
            <a:endParaRPr lang="en-US" dirty="0" smtClean="0"/>
          </a:p>
          <a:p>
            <a:endParaRPr lang="en-US" dirty="0"/>
          </a:p>
        </p:txBody>
      </p:sp>
    </p:spTree>
    <p:extLst>
      <p:ext uri="{BB962C8B-B14F-4D97-AF65-F5344CB8AC3E}">
        <p14:creationId xmlns:p14="http://schemas.microsoft.com/office/powerpoint/2010/main" val="1593220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Codes to Consider in Practice</a:t>
            </a:r>
            <a:br>
              <a:rPr lang="en-US" dirty="0" smtClean="0"/>
            </a:br>
            <a:endParaRPr lang="en-US" dirty="0"/>
          </a:p>
        </p:txBody>
      </p:sp>
      <p:sp>
        <p:nvSpPr>
          <p:cNvPr id="3" name="Content Placeholder 2"/>
          <p:cNvSpPr>
            <a:spLocks noGrp="1"/>
          </p:cNvSpPr>
          <p:nvPr>
            <p:ph idx="1"/>
          </p:nvPr>
        </p:nvSpPr>
        <p:spPr>
          <a:xfrm>
            <a:off x="838200" y="1415845"/>
            <a:ext cx="10515600" cy="4761118"/>
          </a:xfrm>
        </p:spPr>
        <p:txBody>
          <a:bodyPr>
            <a:normAutofit fontScale="92500" lnSpcReduction="10000"/>
          </a:bodyPr>
          <a:lstStyle/>
          <a:p>
            <a:r>
              <a:rPr lang="en-US" dirty="0" smtClean="0"/>
              <a:t>ASGW B.8. - Group </a:t>
            </a:r>
            <a:r>
              <a:rPr lang="en-US" dirty="0"/>
              <a:t>Workers practice with broad sensitivity to client </a:t>
            </a:r>
            <a:r>
              <a:rPr lang="en-US" dirty="0" smtClean="0"/>
              <a:t>differences including </a:t>
            </a:r>
            <a:r>
              <a:rPr lang="en-US" dirty="0"/>
              <a:t>but not limited to ethnic, gender, religious, sexual, </a:t>
            </a:r>
            <a:r>
              <a:rPr lang="en-US" dirty="0" smtClean="0"/>
              <a:t>psychological maturity</a:t>
            </a:r>
            <a:r>
              <a:rPr lang="en-US" dirty="0"/>
              <a:t>, economic class, family history, physical </a:t>
            </a:r>
            <a:r>
              <a:rPr lang="en-US" dirty="0" smtClean="0"/>
              <a:t>characteristics or </a:t>
            </a:r>
            <a:r>
              <a:rPr lang="en-US" dirty="0"/>
              <a:t>limitations, and geographic location</a:t>
            </a:r>
            <a:r>
              <a:rPr lang="en-US" dirty="0" smtClean="0"/>
              <a:t>.</a:t>
            </a:r>
          </a:p>
          <a:p>
            <a:r>
              <a:rPr lang="en-US" dirty="0" smtClean="0"/>
              <a:t>ACA C.5. – Nondiscrimination</a:t>
            </a:r>
          </a:p>
          <a:p>
            <a:r>
              <a:rPr lang="en-US" dirty="0" smtClean="0"/>
              <a:t>ASCA Preamble - </a:t>
            </a:r>
            <a:r>
              <a:rPr lang="en-US" dirty="0"/>
              <a:t>Each person has the right to be respected, be treated with </a:t>
            </a:r>
            <a:r>
              <a:rPr lang="en-US" dirty="0" smtClean="0"/>
              <a:t>dignity and </a:t>
            </a:r>
            <a:r>
              <a:rPr lang="en-US" dirty="0"/>
              <a:t>have access to a comprehensive school counseling </a:t>
            </a:r>
            <a:r>
              <a:rPr lang="en-US" dirty="0" smtClean="0"/>
              <a:t>program that </a:t>
            </a:r>
            <a:r>
              <a:rPr lang="en-US" dirty="0"/>
              <a:t>advocates for and affirms all students from diverse </a:t>
            </a:r>
            <a:r>
              <a:rPr lang="en-US" dirty="0" smtClean="0"/>
              <a:t>populations including</a:t>
            </a:r>
            <a:r>
              <a:rPr lang="en-US" dirty="0"/>
              <a:t>: ethnic/racial identity, age, economic status, </a:t>
            </a:r>
            <a:r>
              <a:rPr lang="en-US" dirty="0" smtClean="0"/>
              <a:t>abilities/</a:t>
            </a:r>
            <a:r>
              <a:rPr lang="fr-FR" dirty="0" err="1" smtClean="0"/>
              <a:t>disabilities</a:t>
            </a:r>
            <a:r>
              <a:rPr lang="fr-FR" dirty="0" smtClean="0"/>
              <a:t>, </a:t>
            </a:r>
            <a:r>
              <a:rPr lang="fr-FR" dirty="0" err="1" smtClean="0"/>
              <a:t>language</a:t>
            </a:r>
            <a:r>
              <a:rPr lang="fr-FR" dirty="0" smtClean="0"/>
              <a:t>, </a:t>
            </a:r>
            <a:r>
              <a:rPr lang="fr-FR" dirty="0"/>
              <a:t>immigration </a:t>
            </a:r>
            <a:r>
              <a:rPr lang="fr-FR" dirty="0" err="1" smtClean="0"/>
              <a:t>status</a:t>
            </a:r>
            <a:r>
              <a:rPr lang="fr-FR" dirty="0" smtClean="0"/>
              <a:t>, </a:t>
            </a:r>
            <a:r>
              <a:rPr lang="fr-FR" dirty="0" err="1"/>
              <a:t>sexual</a:t>
            </a:r>
            <a:r>
              <a:rPr lang="fr-FR" dirty="0"/>
              <a:t> </a:t>
            </a:r>
            <a:r>
              <a:rPr lang="fr-FR" dirty="0" smtClean="0"/>
              <a:t>orientation, </a:t>
            </a:r>
            <a:r>
              <a:rPr lang="en-US" dirty="0" smtClean="0"/>
              <a:t>gender</a:t>
            </a:r>
            <a:r>
              <a:rPr lang="en-US" dirty="0"/>
              <a:t>, gender identity/expression, family type, </a:t>
            </a:r>
            <a:r>
              <a:rPr lang="en-US" dirty="0" smtClean="0"/>
              <a:t>religious/spiritual identity </a:t>
            </a:r>
            <a:r>
              <a:rPr lang="en-US" dirty="0"/>
              <a:t>and appearance</a:t>
            </a:r>
            <a:r>
              <a:rPr lang="en-US" dirty="0" smtClean="0"/>
              <a:t>.</a:t>
            </a:r>
          </a:p>
          <a:p>
            <a:r>
              <a:rPr lang="en-US" dirty="0" smtClean="0"/>
              <a:t>ASCA A.1.C. </a:t>
            </a:r>
            <a:r>
              <a:rPr lang="en-US" dirty="0"/>
              <a:t>Respect students’ values, beliefs and cultural background and </a:t>
            </a:r>
            <a:r>
              <a:rPr lang="en-US" dirty="0" smtClean="0"/>
              <a:t>do not </a:t>
            </a:r>
            <a:r>
              <a:rPr lang="en-US" dirty="0"/>
              <a:t>impose the school counselor’s personal values on students </a:t>
            </a:r>
            <a:r>
              <a:rPr lang="en-US" dirty="0" smtClean="0"/>
              <a:t>or their </a:t>
            </a:r>
            <a:r>
              <a:rPr lang="en-US" dirty="0"/>
              <a:t>families.</a:t>
            </a:r>
          </a:p>
        </p:txBody>
      </p:sp>
    </p:spTree>
    <p:extLst>
      <p:ext uri="{BB962C8B-B14F-4D97-AF65-F5344CB8AC3E}">
        <p14:creationId xmlns:p14="http://schemas.microsoft.com/office/powerpoint/2010/main" val="3704440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Organizations</a:t>
            </a:r>
            <a:br>
              <a:rPr lang="en-US" dirty="0" smtClean="0"/>
            </a:br>
            <a:endParaRPr lang="en-US" dirty="0"/>
          </a:p>
        </p:txBody>
      </p:sp>
      <p:sp>
        <p:nvSpPr>
          <p:cNvPr id="3" name="Content Placeholder 2"/>
          <p:cNvSpPr>
            <a:spLocks noGrp="1"/>
          </p:cNvSpPr>
          <p:nvPr>
            <p:ph idx="1"/>
          </p:nvPr>
        </p:nvSpPr>
        <p:spPr>
          <a:xfrm>
            <a:off x="838200" y="1396181"/>
            <a:ext cx="10515600" cy="4780782"/>
          </a:xfrm>
        </p:spPr>
        <p:txBody>
          <a:bodyPr>
            <a:normAutofit lnSpcReduction="10000"/>
          </a:bodyPr>
          <a:lstStyle/>
          <a:p>
            <a:r>
              <a:rPr lang="en-US" dirty="0" smtClean="0"/>
              <a:t>CACREP - </a:t>
            </a:r>
            <a:r>
              <a:rPr lang="en-US" b="1" dirty="0" smtClean="0"/>
              <a:t>MULTICULTURAL </a:t>
            </a:r>
            <a:r>
              <a:rPr lang="en-US" dirty="0" smtClean="0"/>
              <a:t>— term denoting the diversity of racial, ethnic, and cultural heritage; socioeconomic status; age; gender; sexual orientation; and religious and spiritual beliefs, as well as physical, emotional, and mental abilities.</a:t>
            </a:r>
          </a:p>
          <a:p>
            <a:r>
              <a:rPr lang="en-US" dirty="0" smtClean="0"/>
              <a:t>Association for Spiritual, Ethical, and Religious Values in Counseling (ASERVIC) list of competencies, which ACA has strongly supported.</a:t>
            </a:r>
          </a:p>
          <a:p>
            <a:pPr lvl="1"/>
            <a:r>
              <a:rPr lang="en-US" dirty="0" smtClean="0"/>
              <a:t>Culture and Worldview</a:t>
            </a:r>
          </a:p>
          <a:p>
            <a:pPr lvl="1"/>
            <a:r>
              <a:rPr lang="en-US" dirty="0" smtClean="0"/>
              <a:t>Counselor Self-Awareness</a:t>
            </a:r>
          </a:p>
          <a:p>
            <a:pPr lvl="1"/>
            <a:r>
              <a:rPr lang="en-US" dirty="0" smtClean="0"/>
              <a:t>Human and Spiritual Development</a:t>
            </a:r>
          </a:p>
          <a:p>
            <a:pPr lvl="1"/>
            <a:r>
              <a:rPr lang="en-US" dirty="0" smtClean="0"/>
              <a:t>Communication</a:t>
            </a:r>
          </a:p>
          <a:p>
            <a:pPr lvl="1"/>
            <a:r>
              <a:rPr lang="en-US" dirty="0" smtClean="0"/>
              <a:t>Assessment</a:t>
            </a:r>
          </a:p>
          <a:p>
            <a:pPr lvl="1"/>
            <a:r>
              <a:rPr lang="en-US" dirty="0" smtClean="0"/>
              <a:t>Diagnosis and Treatment</a:t>
            </a:r>
          </a:p>
          <a:p>
            <a:endParaRPr lang="en-US" dirty="0" smtClean="0"/>
          </a:p>
          <a:p>
            <a:endParaRPr lang="en-US" dirty="0"/>
          </a:p>
        </p:txBody>
      </p:sp>
    </p:spTree>
    <p:extLst>
      <p:ext uri="{BB962C8B-B14F-4D97-AF65-F5344CB8AC3E}">
        <p14:creationId xmlns:p14="http://schemas.microsoft.com/office/powerpoint/2010/main" val="520273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Current Research and the Presenters’ support</a:t>
            </a:r>
            <a:endParaRPr lang="en-US" dirty="0"/>
          </a:p>
        </p:txBody>
      </p:sp>
      <p:sp>
        <p:nvSpPr>
          <p:cNvPr id="3" name="Content Placeholder 2"/>
          <p:cNvSpPr>
            <a:spLocks noGrp="1"/>
          </p:cNvSpPr>
          <p:nvPr>
            <p:ph idx="1"/>
          </p:nvPr>
        </p:nvSpPr>
        <p:spPr/>
        <p:txBody>
          <a:bodyPr/>
          <a:lstStyle/>
          <a:p>
            <a:r>
              <a:rPr lang="en-US" dirty="0" smtClean="0"/>
              <a:t>Meeting the Holistic Needs of Students: A Proposal for Spiritual and Religious Competencies for School Counselors</a:t>
            </a:r>
          </a:p>
          <a:p>
            <a:pPr marL="971550" lvl="1" indent="-514350">
              <a:buAutoNum type="romanUcPeriod"/>
            </a:pPr>
            <a:r>
              <a:rPr lang="en-US" dirty="0" smtClean="0"/>
              <a:t>Spirituality/Religion and Worldview</a:t>
            </a:r>
          </a:p>
          <a:p>
            <a:pPr marL="971550" lvl="1" indent="-514350">
              <a:buAutoNum type="romanUcPeriod"/>
            </a:pPr>
            <a:r>
              <a:rPr lang="en-US" dirty="0" smtClean="0"/>
              <a:t>School Counselor Self-Awareness</a:t>
            </a:r>
          </a:p>
          <a:p>
            <a:pPr marL="971550" lvl="1" indent="-514350">
              <a:buAutoNum type="romanUcPeriod"/>
            </a:pPr>
            <a:r>
              <a:rPr lang="en-US" dirty="0" smtClean="0"/>
              <a:t>Spiritual and Religious Development</a:t>
            </a:r>
          </a:p>
          <a:p>
            <a:pPr marL="971550" lvl="1" indent="-514350">
              <a:buAutoNum type="romanUcPeriod"/>
            </a:pPr>
            <a:r>
              <a:rPr lang="en-US" dirty="0" smtClean="0"/>
              <a:t>Assessment</a:t>
            </a:r>
          </a:p>
          <a:p>
            <a:pPr marL="971550" lvl="1" indent="-514350">
              <a:buAutoNum type="romanUcPeriod"/>
            </a:pPr>
            <a:r>
              <a:rPr lang="en-US" dirty="0" smtClean="0"/>
              <a:t>Delivery of Student Services</a:t>
            </a:r>
          </a:p>
          <a:p>
            <a:endParaRPr lang="en-US" dirty="0"/>
          </a:p>
        </p:txBody>
      </p:sp>
    </p:spTree>
    <p:extLst>
      <p:ext uri="{BB962C8B-B14F-4D97-AF65-F5344CB8AC3E}">
        <p14:creationId xmlns:p14="http://schemas.microsoft.com/office/powerpoint/2010/main" val="2748004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Research (Continued)</a:t>
            </a:r>
            <a:endParaRPr lang="en-US" dirty="0"/>
          </a:p>
        </p:txBody>
      </p:sp>
      <p:sp>
        <p:nvSpPr>
          <p:cNvPr id="3" name="Content Placeholder 2"/>
          <p:cNvSpPr>
            <a:spLocks noGrp="1"/>
          </p:cNvSpPr>
          <p:nvPr>
            <p:ph idx="1"/>
          </p:nvPr>
        </p:nvSpPr>
        <p:spPr>
          <a:xfrm>
            <a:off x="1141412" y="1693718"/>
            <a:ext cx="9905999" cy="4862946"/>
          </a:xfrm>
        </p:spPr>
        <p:txBody>
          <a:bodyPr>
            <a:normAutofit fontScale="85000" lnSpcReduction="10000"/>
          </a:bodyPr>
          <a:lstStyle/>
          <a:p>
            <a:r>
              <a:rPr lang="en-US" dirty="0"/>
              <a:t>Spirituality in school counseling practice and implications for school counseling </a:t>
            </a:r>
            <a:r>
              <a:rPr lang="en-US" dirty="0" smtClean="0"/>
              <a:t>education</a:t>
            </a:r>
          </a:p>
          <a:p>
            <a:pPr lvl="1"/>
            <a:endParaRPr lang="en-US" dirty="0" smtClean="0"/>
          </a:p>
          <a:p>
            <a:pPr lvl="1"/>
            <a:r>
              <a:rPr lang="en-US" dirty="0" smtClean="0"/>
              <a:t>Qualitative research addressing three questions:</a:t>
            </a:r>
          </a:p>
          <a:p>
            <a:pPr lvl="2"/>
            <a:r>
              <a:rPr lang="en-US" dirty="0"/>
              <a:t>(a) What do pre-service school counselors know about the integration of spirituality in the school counseling field</a:t>
            </a:r>
            <a:r>
              <a:rPr lang="en-US" dirty="0" smtClean="0"/>
              <a:t>?</a:t>
            </a:r>
          </a:p>
          <a:p>
            <a:pPr lvl="2"/>
            <a:r>
              <a:rPr lang="en-US" dirty="0" smtClean="0"/>
              <a:t>(</a:t>
            </a:r>
            <a:r>
              <a:rPr lang="en-US" dirty="0"/>
              <a:t>b) How would pre-service school counselors react to scenarios regarding students’ spiritual needs</a:t>
            </a:r>
            <a:r>
              <a:rPr lang="en-US" dirty="0" smtClean="0"/>
              <a:t>?</a:t>
            </a:r>
          </a:p>
          <a:p>
            <a:pPr lvl="2"/>
            <a:r>
              <a:rPr lang="en-US" dirty="0" smtClean="0"/>
              <a:t>(</a:t>
            </a:r>
            <a:r>
              <a:rPr lang="en-US" dirty="0"/>
              <a:t>c) What additional training and resources regarding the integration of spirituality in the school counseling field would  pre-service school counselors find useful</a:t>
            </a:r>
            <a:r>
              <a:rPr lang="en-US" dirty="0" smtClean="0"/>
              <a:t>?</a:t>
            </a:r>
          </a:p>
          <a:p>
            <a:pPr lvl="1"/>
            <a:r>
              <a:rPr lang="en-US" dirty="0" smtClean="0"/>
              <a:t>Results</a:t>
            </a:r>
          </a:p>
          <a:p>
            <a:pPr lvl="2"/>
            <a:r>
              <a:rPr lang="en-US" dirty="0" smtClean="0"/>
              <a:t>Participants perceived </a:t>
            </a:r>
            <a:r>
              <a:rPr lang="en-US" dirty="0"/>
              <a:t>they agree they possess knowledge of spirituality, have confidence in their school counseling education program, and are comfortable with integrating spirituality in school counseling. </a:t>
            </a:r>
            <a:endParaRPr lang="en-US" dirty="0" smtClean="0"/>
          </a:p>
          <a:p>
            <a:pPr lvl="2"/>
            <a:r>
              <a:rPr lang="en-US" dirty="0" smtClean="0"/>
              <a:t>Respondents </a:t>
            </a:r>
            <a:r>
              <a:rPr lang="en-US" dirty="0"/>
              <a:t>clearly </a:t>
            </a:r>
            <a:r>
              <a:rPr lang="en-US" dirty="0" smtClean="0"/>
              <a:t>desired </a:t>
            </a:r>
            <a:r>
              <a:rPr lang="en-US" dirty="0"/>
              <a:t>a bit more in their school counseling education in the areas of understanding students’ religious and spiritual needs, understanding the ethics of integrating spirituality in school counseling, and being given specific techniques for incorporating spirituality in counseling.</a:t>
            </a:r>
          </a:p>
          <a:p>
            <a:pPr lvl="1"/>
            <a:endParaRPr lang="en-US" dirty="0" smtClean="0"/>
          </a:p>
          <a:p>
            <a:pPr lvl="1"/>
            <a:endParaRPr lang="en-US" dirty="0"/>
          </a:p>
        </p:txBody>
      </p:sp>
    </p:spTree>
    <p:extLst>
      <p:ext uri="{BB962C8B-B14F-4D97-AF65-F5344CB8AC3E}">
        <p14:creationId xmlns:p14="http://schemas.microsoft.com/office/powerpoint/2010/main" val="3152389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Research (Continued)</a:t>
            </a:r>
            <a:endParaRPr lang="en-US" dirty="0"/>
          </a:p>
        </p:txBody>
      </p:sp>
      <p:sp>
        <p:nvSpPr>
          <p:cNvPr id="3" name="Content Placeholder 2"/>
          <p:cNvSpPr>
            <a:spLocks noGrp="1"/>
          </p:cNvSpPr>
          <p:nvPr>
            <p:ph idx="1"/>
          </p:nvPr>
        </p:nvSpPr>
        <p:spPr>
          <a:xfrm>
            <a:off x="1141412" y="1693718"/>
            <a:ext cx="9905999" cy="4862946"/>
          </a:xfrm>
        </p:spPr>
        <p:txBody>
          <a:bodyPr>
            <a:normAutofit/>
          </a:bodyPr>
          <a:lstStyle/>
          <a:p>
            <a:endParaRPr lang="en-US" dirty="0"/>
          </a:p>
          <a:p>
            <a:r>
              <a:rPr lang="en-US" dirty="0" smtClean="0"/>
              <a:t>Spirituality </a:t>
            </a:r>
            <a:r>
              <a:rPr lang="en-US" dirty="0"/>
              <a:t>and Religion: The Ninth CACREP Common Core Curricula </a:t>
            </a:r>
            <a:r>
              <a:rPr lang="en-US" dirty="0" smtClean="0"/>
              <a:t>Area</a:t>
            </a:r>
            <a:endParaRPr lang="en-US" dirty="0"/>
          </a:p>
        </p:txBody>
      </p:sp>
    </p:spTree>
    <p:extLst>
      <p:ext uri="{BB962C8B-B14F-4D97-AF65-F5344CB8AC3E}">
        <p14:creationId xmlns:p14="http://schemas.microsoft.com/office/powerpoint/2010/main" val="9142740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Template>
  <TotalTime>184</TotalTime>
  <Words>943</Words>
  <Application>Microsoft Office PowerPoint</Application>
  <PresentationFormat>Widescreen</PresentationFormat>
  <Paragraphs>82</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Trebuchet MS</vt:lpstr>
      <vt:lpstr>Tw Cen MT</vt:lpstr>
      <vt:lpstr>Circuit</vt:lpstr>
      <vt:lpstr>Addressing the Religious and Spiritual Needs of Students in Group Counseling</vt:lpstr>
      <vt:lpstr>Introduction</vt:lpstr>
      <vt:lpstr>Three Basic Questions</vt:lpstr>
      <vt:lpstr>Historical/Theoretical Background </vt:lpstr>
      <vt:lpstr>Codes to Consider in Practice </vt:lpstr>
      <vt:lpstr>Professional Organizations </vt:lpstr>
      <vt:lpstr>Current Research and the Presenters’ support</vt:lpstr>
      <vt:lpstr>Current Research (Continued)</vt:lpstr>
      <vt:lpstr>Current Research (Continued)</vt:lpstr>
      <vt:lpstr>How to address needs of students</vt:lpstr>
      <vt:lpstr>How to address needs of students (con’t)</vt:lpstr>
      <vt:lpstr>In summary</vt:lpstr>
      <vt:lpstr>Questions? Examples? </vt:lpstr>
      <vt:lpstr>References</vt:lpstr>
    </vt:vector>
  </TitlesOfParts>
  <Company>Liberty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Addressing the Religious and Spiritual Needs of Students in Group Counseling</dc:title>
  <dc:creator>Silvey, Richard Justin (School of Education)</dc:creator>
  <cp:lastModifiedBy>Silvey, Richard Justin (School of Education)</cp:lastModifiedBy>
  <cp:revision>17</cp:revision>
  <dcterms:created xsi:type="dcterms:W3CDTF">2016-02-16T20:37:37Z</dcterms:created>
  <dcterms:modified xsi:type="dcterms:W3CDTF">2016-02-19T19:04:26Z</dcterms:modified>
</cp:coreProperties>
</file>