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3"/>
  </p:notesMasterIdLst>
  <p:sldIdLst>
    <p:sldId id="256" r:id="rId2"/>
    <p:sldId id="262" r:id="rId3"/>
    <p:sldId id="258" r:id="rId4"/>
    <p:sldId id="267" r:id="rId5"/>
    <p:sldId id="259" r:id="rId6"/>
    <p:sldId id="263" r:id="rId7"/>
    <p:sldId id="264" r:id="rId8"/>
    <p:sldId id="268" r:id="rId9"/>
    <p:sldId id="278" r:id="rId10"/>
    <p:sldId id="269" r:id="rId11"/>
    <p:sldId id="279" r:id="rId12"/>
    <p:sldId id="270" r:id="rId13"/>
    <p:sldId id="284" r:id="rId14"/>
    <p:sldId id="271" r:id="rId15"/>
    <p:sldId id="283" r:id="rId16"/>
    <p:sldId id="272" r:id="rId17"/>
    <p:sldId id="285" r:id="rId18"/>
    <p:sldId id="277" r:id="rId19"/>
    <p:sldId id="260" r:id="rId20"/>
    <p:sldId id="261" r:id="rId21"/>
    <p:sldId id="28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0" d="100"/>
          <a:sy n="100" d="100"/>
        </p:scale>
        <p:origin x="-1074" y="312"/>
      </p:cViewPr>
      <p:guideLst>
        <p:guide orient="horz" pos="2160"/>
        <p:guide pos="2880"/>
      </p:guideLst>
    </p:cSldViewPr>
  </p:slideViewPr>
  <p:notesTextViewPr>
    <p:cViewPr>
      <p:scale>
        <a:sx n="1" d="1"/>
        <a:sy n="1" d="1"/>
      </p:scale>
      <p:origin x="0" y="0"/>
    </p:cViewPr>
  </p:notesTextViewPr>
  <p:sorterViewPr>
    <p:cViewPr>
      <p:scale>
        <a:sx n="100" d="100"/>
        <a:sy n="100" d="100"/>
      </p:scale>
      <p:origin x="0" y="151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B75AD7-BB12-4828-8AF4-5C096A10825E}" type="datetimeFigureOut">
              <a:rPr lang="en-US" smtClean="0"/>
              <a:t>3/17/2014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C7D30A-91F5-4FEF-96D4-88CAD1179FDD}" type="slidenum">
              <a:rPr lang="en-US" smtClean="0"/>
              <a:t>‹#›</a:t>
            </a:fld>
            <a:endParaRPr lang="en-US"/>
          </a:p>
        </p:txBody>
      </p:sp>
    </p:spTree>
    <p:extLst>
      <p:ext uri="{BB962C8B-B14F-4D97-AF65-F5344CB8AC3E}">
        <p14:creationId xmlns:p14="http://schemas.microsoft.com/office/powerpoint/2010/main" val="583318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C7D30A-91F5-4FEF-96D4-88CAD1179FDD}" type="slidenum">
              <a:rPr lang="en-US" smtClean="0"/>
              <a:t>1</a:t>
            </a:fld>
            <a:endParaRPr lang="en-US"/>
          </a:p>
        </p:txBody>
      </p:sp>
    </p:spTree>
    <p:extLst>
      <p:ext uri="{BB962C8B-B14F-4D97-AF65-F5344CB8AC3E}">
        <p14:creationId xmlns:p14="http://schemas.microsoft.com/office/powerpoint/2010/main" val="1491156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C7D30A-91F5-4FEF-96D4-88CAD1179FDD}" type="slidenum">
              <a:rPr lang="en-US" smtClean="0"/>
              <a:t>3</a:t>
            </a:fld>
            <a:endParaRPr lang="en-US"/>
          </a:p>
        </p:txBody>
      </p:sp>
    </p:spTree>
    <p:extLst>
      <p:ext uri="{BB962C8B-B14F-4D97-AF65-F5344CB8AC3E}">
        <p14:creationId xmlns:p14="http://schemas.microsoft.com/office/powerpoint/2010/main" val="1774572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D037DF6-58DA-4A5C-AF73-3BBE13A1D0EC}" type="datetimeFigureOut">
              <a:rPr lang="en-US" smtClean="0"/>
              <a:t>3/17/2014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FC419-3915-4651-BCB0-9D85FD5839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037DF6-58DA-4A5C-AF73-3BBE13A1D0EC}" type="datetimeFigureOut">
              <a:rPr lang="en-US" smtClean="0"/>
              <a:t>3/17/2014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FC419-3915-4651-BCB0-9D85FD5839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037DF6-58DA-4A5C-AF73-3BBE13A1D0EC}" type="datetimeFigureOut">
              <a:rPr lang="en-US" smtClean="0"/>
              <a:t>3/17/2014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FC419-3915-4651-BCB0-9D85FD5839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2D037DF6-58DA-4A5C-AF73-3BBE13A1D0EC}" type="datetimeFigureOut">
              <a:rPr lang="en-US" smtClean="0"/>
              <a:t>3/17/2014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FC419-3915-4651-BCB0-9D85FD5839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037DF6-58DA-4A5C-AF73-3BBE13A1D0EC}" type="datetimeFigureOut">
              <a:rPr lang="en-US" smtClean="0"/>
              <a:t>3/17/2014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CFC419-3915-4651-BCB0-9D85FD5839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D037DF6-58DA-4A5C-AF73-3BBE13A1D0EC}" type="datetimeFigureOut">
              <a:rPr lang="en-US" smtClean="0"/>
              <a:t>3/17/2014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CFC419-3915-4651-BCB0-9D85FD5839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037DF6-58DA-4A5C-AF73-3BBE13A1D0EC}" type="datetimeFigureOut">
              <a:rPr lang="en-US" smtClean="0"/>
              <a:t>3/17/2014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CFC419-3915-4651-BCB0-9D85FD5839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037DF6-58DA-4A5C-AF73-3BBE13A1D0EC}" type="datetimeFigureOut">
              <a:rPr lang="en-US" smtClean="0"/>
              <a:t>3/17/2014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CFC419-3915-4651-BCB0-9D85FD5839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37DF6-58DA-4A5C-AF73-3BBE13A1D0EC}" type="datetimeFigureOut">
              <a:rPr lang="en-US" smtClean="0"/>
              <a:t>3/17/2014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CFC419-3915-4651-BCB0-9D85FD5839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037DF6-58DA-4A5C-AF73-3BBE13A1D0EC}" type="datetimeFigureOut">
              <a:rPr lang="en-US" smtClean="0"/>
              <a:t>3/17/2014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CFC419-3915-4651-BCB0-9D85FD5839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037DF6-58DA-4A5C-AF73-3BBE13A1D0EC}" type="datetimeFigureOut">
              <a:rPr lang="en-US" smtClean="0"/>
              <a:t>3/17/2014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CFC419-3915-4651-BCB0-9D85FD58395D}"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2D037DF6-58DA-4A5C-AF73-3BBE13A1D0EC}" type="datetimeFigureOut">
              <a:rPr lang="en-US" smtClean="0"/>
              <a:t>3/17/2014</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20CFC419-3915-4651-BCB0-9D85FD58395D}"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kidsactivitiesblog.com/49412/read-thermometer-printable-practice" TargetMode="External"/><Relationship Id="rId2" Type="http://schemas.openxmlformats.org/officeDocument/2006/relationships/hyperlink" Target="http://everydaylife.globalpost.com/activities-teach-diversity-children-1385.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josephineolson79.wix.com/play2heal" TargetMode="External"/><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g"/><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g"/><Relationship Id="rId2" Type="http://schemas.openxmlformats.org/officeDocument/2006/relationships/image" Target="../media/image10.jpeg"/><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hyperlink" Target="http://kidsactivitiesblog.com/wp-content/uploads/2014/01/How-to-Read-a-Thermometer-Printable-for-Kids.pdf" TargetMode="External"/><Relationship Id="rId1" Type="http://schemas.openxmlformats.org/officeDocument/2006/relationships/slideLayout" Target="../slideLayouts/slideLayout4.xml"/><Relationship Id="rId4" Type="http://schemas.openxmlformats.org/officeDocument/2006/relationships/image" Target="../media/image19.jp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w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505201"/>
            <a:ext cx="7193380" cy="914400"/>
          </a:xfrm>
        </p:spPr>
        <p:txBody>
          <a:bodyPr>
            <a:normAutofit fontScale="90000"/>
          </a:bodyPr>
          <a:lstStyle/>
          <a:p>
            <a:pPr algn="ctr">
              <a:spcBef>
                <a:spcPct val="50000"/>
              </a:spcBef>
            </a:pPr>
            <a:r>
              <a:rPr lang="en-US" sz="8000" b="1" dirty="0" smtClean="0">
                <a:solidFill>
                  <a:schemeClr val="accent5">
                    <a:lumMod val="50000"/>
                  </a:schemeClr>
                </a:solidFill>
                <a:latin typeface="AR JULIAN" pitchFamily="2" charset="0"/>
              </a:rPr>
              <a:t/>
            </a:r>
            <a:br>
              <a:rPr lang="en-US" sz="8000" b="1" dirty="0" smtClean="0">
                <a:solidFill>
                  <a:schemeClr val="accent5">
                    <a:lumMod val="50000"/>
                  </a:schemeClr>
                </a:solidFill>
                <a:latin typeface="AR JULIAN" pitchFamily="2" charset="0"/>
              </a:rPr>
            </a:br>
            <a:r>
              <a:rPr lang="en-US" sz="8000" b="1" dirty="0">
                <a:solidFill>
                  <a:schemeClr val="accent5">
                    <a:lumMod val="50000"/>
                  </a:schemeClr>
                </a:solidFill>
                <a:latin typeface="AR JULIAN" pitchFamily="2" charset="0"/>
              </a:rPr>
              <a:t/>
            </a:r>
            <a:br>
              <a:rPr lang="en-US" sz="8000" b="1" dirty="0">
                <a:solidFill>
                  <a:schemeClr val="accent5">
                    <a:lumMod val="50000"/>
                  </a:schemeClr>
                </a:solidFill>
                <a:latin typeface="AR JULIAN" pitchFamily="2" charset="0"/>
              </a:rPr>
            </a:br>
            <a:r>
              <a:rPr lang="en-US" sz="8000" b="1" dirty="0" smtClean="0">
                <a:solidFill>
                  <a:schemeClr val="accent5">
                    <a:lumMod val="50000"/>
                  </a:schemeClr>
                </a:solidFill>
                <a:latin typeface="AR JULIAN" pitchFamily="2" charset="0"/>
              </a:rPr>
              <a:t/>
            </a:r>
            <a:br>
              <a:rPr lang="en-US" sz="8000" b="1" dirty="0" smtClean="0">
                <a:solidFill>
                  <a:schemeClr val="accent5">
                    <a:lumMod val="50000"/>
                  </a:schemeClr>
                </a:solidFill>
                <a:latin typeface="AR JULIAN" pitchFamily="2" charset="0"/>
              </a:rPr>
            </a:br>
            <a:r>
              <a:rPr lang="en-US" sz="4800" b="1" dirty="0" smtClean="0">
                <a:latin typeface="AR JULIAN" pitchFamily="2" charset="0"/>
              </a:rPr>
              <a:t>Therapeutic </a:t>
            </a:r>
            <a:r>
              <a:rPr lang="en-US" sz="4800" b="1" dirty="0">
                <a:latin typeface="AR JULIAN" pitchFamily="2" charset="0"/>
              </a:rPr>
              <a:t>Powers of </a:t>
            </a:r>
            <a:r>
              <a:rPr lang="en-US" sz="5300" b="1" dirty="0">
                <a:latin typeface="Chiller" pitchFamily="82" charset="0"/>
              </a:rPr>
              <a:t>PL</a:t>
            </a:r>
            <a:r>
              <a:rPr lang="en-US" sz="5300" b="1" dirty="0">
                <a:latin typeface="AR CHRISTY" pitchFamily="2" charset="0"/>
              </a:rPr>
              <a:t>A</a:t>
            </a:r>
            <a:r>
              <a:rPr lang="en-US" sz="5300" b="1" dirty="0">
                <a:latin typeface="AR HERMANN" pitchFamily="2" charset="0"/>
              </a:rPr>
              <a:t>Y</a:t>
            </a:r>
            <a:r>
              <a:rPr lang="en-US" sz="4800" b="1" dirty="0">
                <a:solidFill>
                  <a:schemeClr val="accent4">
                    <a:lumMod val="50000"/>
                  </a:schemeClr>
                </a:solidFill>
                <a:latin typeface="AR HERMANN" pitchFamily="2" charset="0"/>
              </a:rPr>
              <a:t/>
            </a:r>
            <a:br>
              <a:rPr lang="en-US" sz="4800" b="1" dirty="0">
                <a:solidFill>
                  <a:schemeClr val="accent4">
                    <a:lumMod val="50000"/>
                  </a:schemeClr>
                </a:solidFill>
                <a:latin typeface="AR HERMANN" pitchFamily="2" charset="0"/>
              </a:rPr>
            </a:br>
            <a:r>
              <a:rPr lang="en-US" sz="3600" b="1" dirty="0">
                <a:solidFill>
                  <a:schemeClr val="accent4">
                    <a:lumMod val="50000"/>
                  </a:schemeClr>
                </a:solidFill>
                <a:latin typeface="Baskerville Old Face" pitchFamily="18" charset="0"/>
              </a:rPr>
              <a:t/>
            </a:r>
            <a:br>
              <a:rPr lang="en-US" sz="3600" b="1" dirty="0">
                <a:solidFill>
                  <a:schemeClr val="accent4">
                    <a:lumMod val="50000"/>
                  </a:schemeClr>
                </a:solidFill>
                <a:latin typeface="Baskerville Old Face" pitchFamily="18" charset="0"/>
              </a:rPr>
            </a:br>
            <a:r>
              <a:rPr lang="en-US" sz="2700" b="1" i="1" dirty="0" smtClean="0">
                <a:solidFill>
                  <a:schemeClr val="bg1"/>
                </a:solidFill>
                <a:latin typeface="Baskerville Old Face" pitchFamily="18" charset="0"/>
              </a:rPr>
              <a:t>Incorporating Play Therapy in a Comprehensive School Counseling Program</a:t>
            </a:r>
            <a:r>
              <a:rPr lang="en-US" sz="2700" b="1" i="1" dirty="0">
                <a:solidFill>
                  <a:schemeClr val="accent4">
                    <a:lumMod val="50000"/>
                  </a:schemeClr>
                </a:solidFill>
                <a:latin typeface="AR JULIAN" pitchFamily="2" charset="0"/>
              </a:rPr>
              <a:t/>
            </a:r>
            <a:br>
              <a:rPr lang="en-US" sz="2700" b="1" i="1" dirty="0">
                <a:solidFill>
                  <a:schemeClr val="accent4">
                    <a:lumMod val="50000"/>
                  </a:schemeClr>
                </a:solidFill>
                <a:latin typeface="AR JULIAN" pitchFamily="2" charset="0"/>
              </a:rPr>
            </a:br>
            <a:endParaRPr lang="en-US" sz="2700" dirty="0">
              <a:solidFill>
                <a:schemeClr val="accent4">
                  <a:lumMod val="50000"/>
                </a:schemeClr>
              </a:solidFill>
              <a:latin typeface="AR JULIAN" pitchFamily="2" charset="0"/>
            </a:endParaRPr>
          </a:p>
        </p:txBody>
      </p:sp>
      <p:sp>
        <p:nvSpPr>
          <p:cNvPr id="3" name="Subtitle 2"/>
          <p:cNvSpPr>
            <a:spLocks noGrp="1"/>
          </p:cNvSpPr>
          <p:nvPr>
            <p:ph type="subTitle" idx="1"/>
          </p:nvPr>
        </p:nvSpPr>
        <p:spPr>
          <a:xfrm>
            <a:off x="2590800" y="5791200"/>
            <a:ext cx="5943600" cy="685800"/>
          </a:xfrm>
        </p:spPr>
        <p:txBody>
          <a:bodyPr>
            <a:normAutofit lnSpcReduction="10000"/>
          </a:bodyPr>
          <a:lstStyle/>
          <a:p>
            <a:pPr algn="r"/>
            <a:r>
              <a:rPr lang="en-US" b="1" dirty="0">
                <a:solidFill>
                  <a:schemeClr val="bg1"/>
                </a:solidFill>
                <a:latin typeface="AR JULIAN" panose="02000000000000000000" pitchFamily="2" charset="0"/>
              </a:rPr>
              <a:t>Josephine M. Olson, </a:t>
            </a:r>
            <a:r>
              <a:rPr lang="en-US" b="1" dirty="0" smtClean="0">
                <a:solidFill>
                  <a:schemeClr val="bg1"/>
                </a:solidFill>
                <a:latin typeface="AR JULIAN" panose="02000000000000000000" pitchFamily="2" charset="0"/>
              </a:rPr>
              <a:t>MA, LPC, NCC, RPT</a:t>
            </a:r>
            <a:r>
              <a:rPr lang="en-US" b="1" dirty="0">
                <a:solidFill>
                  <a:schemeClr val="accent4">
                    <a:lumMod val="50000"/>
                  </a:schemeClr>
                </a:solidFill>
                <a:latin typeface="AR JULIAN" panose="02000000000000000000" pitchFamily="2" charset="0"/>
              </a:rPr>
              <a:t/>
            </a:r>
            <a:br>
              <a:rPr lang="en-US" b="1" dirty="0">
                <a:solidFill>
                  <a:schemeClr val="accent4">
                    <a:lumMod val="50000"/>
                  </a:schemeClr>
                </a:solidFill>
                <a:latin typeface="AR JULIAN" panose="02000000000000000000" pitchFamily="2" charset="0"/>
              </a:rPr>
            </a:br>
            <a:endParaRPr lang="en-US" dirty="0">
              <a:latin typeface="AR JULIAN" panose="02000000000000000000" pitchFamily="2" charset="0"/>
            </a:endParaRPr>
          </a:p>
        </p:txBody>
      </p:sp>
      <p:pic>
        <p:nvPicPr>
          <p:cNvPr id="5122" name="Picture 2" descr="C:\Users\eolson\AppData\Local\Microsoft\Windows\Temporary Internet Files\Content.IE5\8880J0O2\MC90043822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81000"/>
            <a:ext cx="1756455" cy="21884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7827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67517"/>
            <a:ext cx="7125113" cy="924475"/>
          </a:xfrm>
        </p:spPr>
        <p:txBody>
          <a:bodyPr/>
          <a:lstStyle/>
          <a:p>
            <a:pPr algn="ctr"/>
            <a:r>
              <a:rPr lang="en-US" dirty="0" smtClean="0">
                <a:latin typeface="AR JULIAN" panose="02000000000000000000" pitchFamily="2" charset="0"/>
              </a:rPr>
              <a:t>Grief &amp; Loss</a:t>
            </a:r>
            <a:endParaRPr lang="en-US" dirty="0">
              <a:latin typeface="AR JULIAN" panose="02000000000000000000" pitchFamily="2" charset="0"/>
            </a:endParaRPr>
          </a:p>
        </p:txBody>
      </p:sp>
      <p:sp>
        <p:nvSpPr>
          <p:cNvPr id="3" name="Rectangle 2"/>
          <p:cNvSpPr/>
          <p:nvPr/>
        </p:nvSpPr>
        <p:spPr>
          <a:xfrm>
            <a:off x="2009806" y="1859340"/>
            <a:ext cx="6096000" cy="3539430"/>
          </a:xfrm>
          <a:prstGeom prst="rect">
            <a:avLst/>
          </a:prstGeom>
        </p:spPr>
        <p:txBody>
          <a:bodyPr wrap="square">
            <a:spAutoFit/>
          </a:bodyPr>
          <a:lstStyle/>
          <a:p>
            <a:r>
              <a:rPr lang="en-US" sz="1400" b="1" dirty="0" smtClean="0"/>
              <a:t>Activity: </a:t>
            </a:r>
            <a:r>
              <a:rPr lang="en-US" sz="1400" dirty="0" smtClean="0"/>
              <a:t>Memory Board </a:t>
            </a:r>
            <a:endParaRPr lang="en-US" sz="1400" dirty="0"/>
          </a:p>
          <a:p>
            <a:endParaRPr lang="en-US" sz="1400" b="1" dirty="0"/>
          </a:p>
          <a:p>
            <a:r>
              <a:rPr lang="en-US" sz="1400" b="1" dirty="0"/>
              <a:t>Objective: </a:t>
            </a:r>
            <a:r>
              <a:rPr lang="en-US" sz="1400" dirty="0" smtClean="0"/>
              <a:t>The student will  make a board to display things that they remember about the individual that died &amp; the relationship they had.  </a:t>
            </a:r>
            <a:endParaRPr lang="en-US" sz="1400" dirty="0"/>
          </a:p>
          <a:p>
            <a:endParaRPr lang="en-US" sz="1400" b="1" i="1" dirty="0"/>
          </a:p>
          <a:p>
            <a:r>
              <a:rPr lang="en-US" sz="1400" b="1" i="1" dirty="0"/>
              <a:t>Materials</a:t>
            </a:r>
            <a:r>
              <a:rPr lang="en-US" sz="1400" b="1" i="1" dirty="0" smtClean="0"/>
              <a:t>:</a:t>
            </a:r>
            <a:r>
              <a:rPr lang="en-US" sz="1400" dirty="0" smtClean="0"/>
              <a:t> Poster board (cut in half), magazines, feathers, stickers, post-it-notes, scissors, glue stick</a:t>
            </a:r>
            <a:endParaRPr lang="en-US" sz="1400" dirty="0"/>
          </a:p>
          <a:p>
            <a:r>
              <a:rPr lang="en-US" sz="1400" dirty="0"/>
              <a:t>	</a:t>
            </a:r>
          </a:p>
          <a:p>
            <a:r>
              <a:rPr lang="en-US" sz="1400" b="1" dirty="0"/>
              <a:t>ASCA PS.A1.5:  </a:t>
            </a:r>
            <a:r>
              <a:rPr lang="en-US" sz="1400" dirty="0"/>
              <a:t>Identify &amp; Express Feelings</a:t>
            </a:r>
          </a:p>
          <a:p>
            <a:r>
              <a:rPr lang="en-US" sz="1400" dirty="0"/>
              <a:t>	</a:t>
            </a:r>
          </a:p>
          <a:p>
            <a:r>
              <a:rPr lang="en-US" sz="1400" b="1" dirty="0" smtClean="0"/>
              <a:t>VA </a:t>
            </a:r>
            <a:r>
              <a:rPr lang="en-US" sz="1400" b="1" dirty="0"/>
              <a:t>Counseling </a:t>
            </a:r>
            <a:r>
              <a:rPr lang="en-US" sz="1400" b="1" dirty="0" smtClean="0"/>
              <a:t>SOL EP1: </a:t>
            </a:r>
            <a:r>
              <a:rPr lang="en-US" sz="1400" dirty="0" smtClean="0"/>
              <a:t>Exhibit the principles of character….caring</a:t>
            </a:r>
          </a:p>
          <a:p>
            <a:endParaRPr lang="en-US" sz="1400" dirty="0"/>
          </a:p>
          <a:p>
            <a:r>
              <a:rPr lang="en-US" sz="1400" b="1" dirty="0" smtClean="0"/>
              <a:t>Academic SOL: </a:t>
            </a:r>
            <a:r>
              <a:rPr lang="en-US" sz="1400" dirty="0" smtClean="0"/>
              <a:t>(math) The student will sort and classify objects according to attributes</a:t>
            </a:r>
            <a:endParaRPr lang="en-US" sz="14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609600"/>
            <a:ext cx="1124012" cy="1113945"/>
          </a:xfrm>
          <a:prstGeom prst="ellipse">
            <a:avLst/>
          </a:prstGeom>
          <a:ln>
            <a:noFill/>
          </a:ln>
          <a:effectLst>
            <a:softEdge rad="112500"/>
          </a:effectLst>
        </p:spPr>
      </p:pic>
    </p:spTree>
    <p:extLst>
      <p:ext uri="{BB962C8B-B14F-4D97-AF65-F5344CB8AC3E}">
        <p14:creationId xmlns:p14="http://schemas.microsoft.com/office/powerpoint/2010/main" val="10939870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 JULIAN" panose="02000000000000000000" pitchFamily="2" charset="0"/>
              </a:rPr>
              <a:t>Other Activities Related To </a:t>
            </a:r>
            <a:r>
              <a:rPr lang="en-US" dirty="0" smtClean="0">
                <a:latin typeface="AR JULIAN" panose="02000000000000000000" pitchFamily="2" charset="0"/>
              </a:rPr>
              <a:t>Grief &amp; Loss</a:t>
            </a:r>
            <a:endParaRPr lang="en-US" dirty="0"/>
          </a:p>
        </p:txBody>
      </p:sp>
      <p:sp>
        <p:nvSpPr>
          <p:cNvPr id="4" name="TextBox 3"/>
          <p:cNvSpPr txBox="1"/>
          <p:nvPr/>
        </p:nvSpPr>
        <p:spPr>
          <a:xfrm>
            <a:off x="1371600" y="2057400"/>
            <a:ext cx="6477000" cy="2893100"/>
          </a:xfrm>
          <a:prstGeom prst="rect">
            <a:avLst/>
          </a:prstGeom>
          <a:noFill/>
        </p:spPr>
        <p:txBody>
          <a:bodyPr wrap="square" rtlCol="0">
            <a:spAutoFit/>
          </a:bodyPr>
          <a:lstStyle/>
          <a:p>
            <a:pPr marL="285750" indent="-285750">
              <a:buFont typeface="Arial" panose="020B0604020202020204" pitchFamily="34" charset="0"/>
              <a:buChar char="•"/>
            </a:pPr>
            <a:r>
              <a:rPr lang="en-US" sz="2600" dirty="0" smtClean="0">
                <a:latin typeface="AR JULIAN" panose="02000000000000000000" pitchFamily="2" charset="0"/>
              </a:rPr>
              <a:t>Memory Box</a:t>
            </a:r>
          </a:p>
          <a:p>
            <a:pPr marL="285750" indent="-285750">
              <a:buFont typeface="Arial" panose="020B0604020202020204" pitchFamily="34" charset="0"/>
              <a:buChar char="•"/>
            </a:pPr>
            <a:r>
              <a:rPr lang="en-US" sz="2600" dirty="0" smtClean="0">
                <a:latin typeface="AR JULIAN" panose="02000000000000000000" pitchFamily="2" charset="0"/>
              </a:rPr>
              <a:t>Memory Stones</a:t>
            </a:r>
          </a:p>
          <a:p>
            <a:pPr marL="285750" indent="-285750">
              <a:buFont typeface="Arial" panose="020B0604020202020204" pitchFamily="34" charset="0"/>
              <a:buChar char="•"/>
            </a:pPr>
            <a:r>
              <a:rPr lang="en-US" sz="2600" dirty="0" smtClean="0">
                <a:latin typeface="AR JULIAN" panose="02000000000000000000" pitchFamily="2" charset="0"/>
              </a:rPr>
              <a:t>Plant a tree </a:t>
            </a:r>
          </a:p>
          <a:p>
            <a:pPr marL="285750" indent="-285750">
              <a:buFont typeface="Arial" panose="020B0604020202020204" pitchFamily="34" charset="0"/>
              <a:buChar char="•"/>
            </a:pPr>
            <a:r>
              <a:rPr lang="en-US" sz="2600" dirty="0" smtClean="0">
                <a:latin typeface="AR JULIAN" panose="02000000000000000000" pitchFamily="2" charset="0"/>
              </a:rPr>
              <a:t>Creative Writing (Poetry)</a:t>
            </a:r>
          </a:p>
          <a:p>
            <a:pPr marL="285750" indent="-285750">
              <a:buFont typeface="Arial" panose="020B0604020202020204" pitchFamily="34" charset="0"/>
              <a:buChar char="•"/>
            </a:pPr>
            <a:r>
              <a:rPr lang="en-US" sz="2600" dirty="0" smtClean="0">
                <a:latin typeface="AR JULIAN" panose="02000000000000000000" pitchFamily="2" charset="0"/>
              </a:rPr>
              <a:t>Journaling </a:t>
            </a:r>
          </a:p>
          <a:p>
            <a:pPr marL="285750" indent="-285750">
              <a:buFont typeface="Arial" panose="020B0604020202020204" pitchFamily="34" charset="0"/>
              <a:buChar char="•"/>
            </a:pPr>
            <a:r>
              <a:rPr lang="en-US" sz="2600" dirty="0" smtClean="0">
                <a:latin typeface="AR JULIAN" panose="02000000000000000000" pitchFamily="2" charset="0"/>
              </a:rPr>
              <a:t>Lion King video </a:t>
            </a:r>
            <a:r>
              <a:rPr lang="en-US" sz="2600" dirty="0">
                <a:latin typeface="AR JULIAN" panose="02000000000000000000" pitchFamily="2" charset="0"/>
              </a:rPr>
              <a:t>c</a:t>
            </a:r>
            <a:r>
              <a:rPr lang="en-US" sz="2600" dirty="0" smtClean="0">
                <a:latin typeface="AR JULIAN" panose="02000000000000000000" pitchFamily="2" charset="0"/>
              </a:rPr>
              <a:t>lip</a:t>
            </a:r>
          </a:p>
          <a:p>
            <a:endParaRPr lang="en-US" sz="2600" dirty="0"/>
          </a:p>
        </p:txBody>
      </p:sp>
    </p:spTree>
    <p:extLst>
      <p:ext uri="{BB962C8B-B14F-4D97-AF65-F5344CB8AC3E}">
        <p14:creationId xmlns:p14="http://schemas.microsoft.com/office/powerpoint/2010/main" val="26566531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304800"/>
            <a:ext cx="4953000" cy="924475"/>
          </a:xfrm>
        </p:spPr>
        <p:txBody>
          <a:bodyPr/>
          <a:lstStyle/>
          <a:p>
            <a:r>
              <a:rPr lang="en-US" dirty="0" smtClean="0">
                <a:latin typeface="AR JULIAN" panose="02000000000000000000" pitchFamily="2" charset="0"/>
              </a:rPr>
              <a:t>Social Skills/Friendship</a:t>
            </a:r>
            <a:endParaRPr lang="en-US" dirty="0"/>
          </a:p>
        </p:txBody>
      </p:sp>
      <p:sp>
        <p:nvSpPr>
          <p:cNvPr id="3" name="Rectangle 2"/>
          <p:cNvSpPr/>
          <p:nvPr/>
        </p:nvSpPr>
        <p:spPr>
          <a:xfrm>
            <a:off x="2057400" y="1219200"/>
            <a:ext cx="5867400" cy="4801314"/>
          </a:xfrm>
          <a:prstGeom prst="rect">
            <a:avLst/>
          </a:prstGeom>
        </p:spPr>
        <p:txBody>
          <a:bodyPr wrap="square">
            <a:spAutoFit/>
          </a:bodyPr>
          <a:lstStyle/>
          <a:p>
            <a:r>
              <a:rPr lang="en-US" b="1" dirty="0"/>
              <a:t>Activity </a:t>
            </a:r>
            <a:r>
              <a:rPr lang="en-US" b="1" dirty="0" smtClean="0"/>
              <a:t>#7: </a:t>
            </a:r>
            <a:r>
              <a:rPr lang="en-US" dirty="0" smtClean="0"/>
              <a:t>Compliment Jar</a:t>
            </a:r>
            <a:endParaRPr lang="en-US" dirty="0"/>
          </a:p>
          <a:p>
            <a:endParaRPr lang="en-US" b="1" dirty="0"/>
          </a:p>
          <a:p>
            <a:r>
              <a:rPr lang="en-US" b="1" dirty="0"/>
              <a:t>Objective: </a:t>
            </a:r>
            <a:r>
              <a:rPr lang="en-US" dirty="0" smtClean="0"/>
              <a:t>To understand how to communicate positively with peers</a:t>
            </a:r>
            <a:endParaRPr lang="en-US" dirty="0"/>
          </a:p>
          <a:p>
            <a:endParaRPr lang="en-US" b="1" i="1" dirty="0"/>
          </a:p>
          <a:p>
            <a:r>
              <a:rPr lang="en-US" b="1" i="1" dirty="0"/>
              <a:t>Materials</a:t>
            </a:r>
            <a:r>
              <a:rPr lang="en-US" b="1" i="1" dirty="0" smtClean="0"/>
              <a:t>: </a:t>
            </a:r>
            <a:r>
              <a:rPr lang="en-US" dirty="0" smtClean="0"/>
              <a:t>Jar with prompts (</a:t>
            </a:r>
            <a:r>
              <a:rPr lang="en-US" dirty="0" err="1" smtClean="0"/>
              <a:t>ie</a:t>
            </a:r>
            <a:r>
              <a:rPr lang="en-US" dirty="0" smtClean="0"/>
              <a:t>: “A way you have helped me is…”)</a:t>
            </a:r>
            <a:endParaRPr lang="en-US" dirty="0"/>
          </a:p>
          <a:p>
            <a:r>
              <a:rPr lang="en-US" dirty="0"/>
              <a:t>	</a:t>
            </a:r>
          </a:p>
          <a:p>
            <a:r>
              <a:rPr lang="en-US" b="1" dirty="0"/>
              <a:t>ASCA</a:t>
            </a:r>
            <a:r>
              <a:rPr lang="en-US" b="1" dirty="0" smtClean="0"/>
              <a:t>: </a:t>
            </a:r>
            <a:r>
              <a:rPr lang="en-US" dirty="0" smtClean="0"/>
              <a:t>PS: A2.6 Use effective communication skills</a:t>
            </a:r>
            <a:endParaRPr lang="en-US" dirty="0"/>
          </a:p>
          <a:p>
            <a:r>
              <a:rPr lang="en-US" dirty="0"/>
              <a:t>	</a:t>
            </a:r>
          </a:p>
          <a:p>
            <a:r>
              <a:rPr lang="en-US" b="1" dirty="0"/>
              <a:t>VA Counseling </a:t>
            </a:r>
            <a:r>
              <a:rPr lang="en-US" b="1" dirty="0" smtClean="0"/>
              <a:t>SOL</a:t>
            </a:r>
            <a:r>
              <a:rPr lang="en-US" dirty="0" smtClean="0"/>
              <a:t>: EP2 Understand how to make &amp; keep friends and work cooperatively with others</a:t>
            </a:r>
            <a:endParaRPr lang="en-US" dirty="0"/>
          </a:p>
          <a:p>
            <a:endParaRPr lang="en-US" b="1" dirty="0"/>
          </a:p>
          <a:p>
            <a:r>
              <a:rPr lang="en-US" b="1" dirty="0"/>
              <a:t>Academic SOL</a:t>
            </a:r>
            <a:r>
              <a:rPr lang="en-US" b="1" dirty="0" smtClean="0"/>
              <a:t>:</a:t>
            </a:r>
            <a:r>
              <a:rPr lang="en-US" dirty="0" smtClean="0"/>
              <a:t> (oral language) Express ideas clearly &amp; in an organized manner </a:t>
            </a:r>
            <a:endParaRPr lang="en-US" dirty="0"/>
          </a:p>
        </p:txBody>
      </p:sp>
      <p:pic>
        <p:nvPicPr>
          <p:cNvPr id="5122" name="Picture 2" descr="C:\Users\eolson\AppData\Local\Microsoft\Windows\Temporary Internet Files\Content.IE5\B5S8T6LJ\MP90044222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940164">
            <a:off x="437409" y="204372"/>
            <a:ext cx="1867897" cy="149376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70889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 JULIAN" panose="02000000000000000000" pitchFamily="2" charset="0"/>
              </a:rPr>
              <a:t>Other Activities </a:t>
            </a:r>
            <a:r>
              <a:rPr lang="en-US" dirty="0" smtClean="0">
                <a:latin typeface="AR JULIAN" panose="02000000000000000000" pitchFamily="2" charset="0"/>
              </a:rPr>
              <a:t>To Social Skills/friendship</a:t>
            </a:r>
            <a:endParaRPr lang="en-US" dirty="0"/>
          </a:p>
        </p:txBody>
      </p:sp>
      <p:sp>
        <p:nvSpPr>
          <p:cNvPr id="4" name="TextBox 3"/>
          <p:cNvSpPr txBox="1"/>
          <p:nvPr/>
        </p:nvSpPr>
        <p:spPr>
          <a:xfrm>
            <a:off x="1781175" y="1905000"/>
            <a:ext cx="5334000" cy="4154984"/>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latin typeface="AR JULIAN" panose="02000000000000000000" pitchFamily="2" charset="0"/>
              </a:rPr>
              <a:t>feeling </a:t>
            </a:r>
            <a:r>
              <a:rPr lang="en-US" sz="2400" dirty="0">
                <a:latin typeface="AR JULIAN" panose="02000000000000000000" pitchFamily="2" charset="0"/>
              </a:rPr>
              <a:t>c</a:t>
            </a:r>
            <a:r>
              <a:rPr lang="en-US" sz="2400" dirty="0" smtClean="0">
                <a:latin typeface="AR JULIAN" panose="02000000000000000000" pitchFamily="2" charset="0"/>
              </a:rPr>
              <a:t>harades </a:t>
            </a:r>
            <a:r>
              <a:rPr lang="en-US" sz="2000" dirty="0" smtClean="0">
                <a:latin typeface="AR JULIAN" panose="02000000000000000000" pitchFamily="2" charset="0"/>
              </a:rPr>
              <a:t>(Non-verbal communication)</a:t>
            </a:r>
          </a:p>
          <a:p>
            <a:pPr marL="285750" indent="-285750">
              <a:buFont typeface="Arial" panose="020B0604020202020204" pitchFamily="34" charset="0"/>
              <a:buChar char="•"/>
            </a:pPr>
            <a:r>
              <a:rPr lang="en-US" sz="2400" dirty="0">
                <a:latin typeface="AR JULIAN" panose="02000000000000000000" pitchFamily="2" charset="0"/>
              </a:rPr>
              <a:t>b</a:t>
            </a:r>
            <a:r>
              <a:rPr lang="en-US" sz="2400" dirty="0" smtClean="0">
                <a:latin typeface="AR JULIAN" panose="02000000000000000000" pitchFamily="2" charset="0"/>
              </a:rPr>
              <a:t>ee a friend, don’t bug a friend</a:t>
            </a:r>
          </a:p>
          <a:p>
            <a:pPr marL="285750" indent="-285750">
              <a:buFont typeface="Arial" panose="020B0604020202020204" pitchFamily="34" charset="0"/>
              <a:buChar char="•"/>
            </a:pPr>
            <a:r>
              <a:rPr lang="en-US" sz="2400" dirty="0">
                <a:latin typeface="AR JULIAN" panose="02000000000000000000" pitchFamily="2" charset="0"/>
              </a:rPr>
              <a:t>r</a:t>
            </a:r>
            <a:r>
              <a:rPr lang="en-US" sz="2400" dirty="0" smtClean="0">
                <a:latin typeface="AR JULIAN" panose="02000000000000000000" pitchFamily="2" charset="0"/>
              </a:rPr>
              <a:t>ole </a:t>
            </a:r>
            <a:r>
              <a:rPr lang="en-US" sz="2400" dirty="0">
                <a:latin typeface="AR JULIAN" panose="02000000000000000000" pitchFamily="2" charset="0"/>
              </a:rPr>
              <a:t>p</a:t>
            </a:r>
            <a:r>
              <a:rPr lang="en-US" sz="2400" dirty="0" smtClean="0">
                <a:latin typeface="AR JULIAN" panose="02000000000000000000" pitchFamily="2" charset="0"/>
              </a:rPr>
              <a:t>lays</a:t>
            </a:r>
          </a:p>
          <a:p>
            <a:pPr marL="285750" indent="-285750">
              <a:buFont typeface="Arial" panose="020B0604020202020204" pitchFamily="34" charset="0"/>
              <a:buChar char="•"/>
            </a:pPr>
            <a:r>
              <a:rPr lang="en-US" sz="2400" dirty="0">
                <a:latin typeface="AR JULIAN" panose="02000000000000000000" pitchFamily="2" charset="0"/>
              </a:rPr>
              <a:t>d</a:t>
            </a:r>
            <a:r>
              <a:rPr lang="en-US" sz="2400" dirty="0" smtClean="0">
                <a:latin typeface="AR JULIAN" panose="02000000000000000000" pitchFamily="2" charset="0"/>
              </a:rPr>
              <a:t>ramatic </a:t>
            </a:r>
            <a:r>
              <a:rPr lang="en-US" sz="2400" dirty="0">
                <a:latin typeface="AR JULIAN" panose="02000000000000000000" pitchFamily="2" charset="0"/>
              </a:rPr>
              <a:t>p</a:t>
            </a:r>
            <a:r>
              <a:rPr lang="en-US" sz="2400" dirty="0" smtClean="0">
                <a:latin typeface="AR JULIAN" panose="02000000000000000000" pitchFamily="2" charset="0"/>
              </a:rPr>
              <a:t>lay</a:t>
            </a:r>
          </a:p>
          <a:p>
            <a:pPr marL="285750" indent="-285750">
              <a:buFont typeface="Arial" panose="020B0604020202020204" pitchFamily="34" charset="0"/>
              <a:buChar char="•"/>
            </a:pPr>
            <a:r>
              <a:rPr lang="en-US" sz="2400" dirty="0" smtClean="0">
                <a:latin typeface="AR JULIAN" panose="02000000000000000000" pitchFamily="2" charset="0"/>
              </a:rPr>
              <a:t>Puppets</a:t>
            </a:r>
          </a:p>
          <a:p>
            <a:pPr marL="285750" indent="-285750">
              <a:buFont typeface="Arial" panose="020B0604020202020204" pitchFamily="34" charset="0"/>
              <a:buChar char="•"/>
            </a:pPr>
            <a:r>
              <a:rPr lang="en-US" sz="2400" dirty="0" smtClean="0">
                <a:latin typeface="AR JULIAN" panose="02000000000000000000" pitchFamily="2" charset="0"/>
              </a:rPr>
              <a:t>Group sand </a:t>
            </a:r>
            <a:r>
              <a:rPr lang="en-US" sz="2400" dirty="0">
                <a:latin typeface="AR JULIAN" panose="02000000000000000000" pitchFamily="2" charset="0"/>
              </a:rPr>
              <a:t>t</a:t>
            </a:r>
            <a:r>
              <a:rPr lang="en-US" sz="2400" dirty="0" smtClean="0">
                <a:latin typeface="AR JULIAN" panose="02000000000000000000" pitchFamily="2" charset="0"/>
              </a:rPr>
              <a:t>ray</a:t>
            </a:r>
          </a:p>
          <a:p>
            <a:pPr marL="285750" indent="-285750">
              <a:buFont typeface="Arial" panose="020B0604020202020204" pitchFamily="34" charset="0"/>
              <a:buChar char="•"/>
            </a:pPr>
            <a:r>
              <a:rPr lang="en-US" sz="2400" dirty="0" smtClean="0">
                <a:latin typeface="AR JULIAN" panose="02000000000000000000" pitchFamily="2" charset="0"/>
              </a:rPr>
              <a:t>Feeling </a:t>
            </a:r>
            <a:r>
              <a:rPr lang="en-US" sz="2400" dirty="0" err="1" smtClean="0">
                <a:latin typeface="AR JULIAN" panose="02000000000000000000" pitchFamily="2" charset="0"/>
              </a:rPr>
              <a:t>Jenga</a:t>
            </a:r>
            <a:r>
              <a:rPr lang="en-US" sz="2400" dirty="0" smtClean="0">
                <a:latin typeface="AR JULIAN" panose="02000000000000000000" pitchFamily="2" charset="0"/>
              </a:rPr>
              <a:t> (group)</a:t>
            </a:r>
          </a:p>
          <a:p>
            <a:pPr marL="285750" indent="-285750">
              <a:buFont typeface="Arial" panose="020B0604020202020204" pitchFamily="34" charset="0"/>
              <a:buChar char="•"/>
            </a:pPr>
            <a:r>
              <a:rPr lang="en-US" sz="2400" dirty="0" smtClean="0">
                <a:latin typeface="AR JULIAN" panose="02000000000000000000" pitchFamily="2" charset="0"/>
              </a:rPr>
              <a:t>Beach Ball Toss (All About you Questions)</a:t>
            </a:r>
          </a:p>
          <a:p>
            <a:pPr marL="285750" indent="-285750">
              <a:buFont typeface="Arial" panose="020B0604020202020204" pitchFamily="34" charset="0"/>
              <a:buChar char="•"/>
            </a:pPr>
            <a:r>
              <a:rPr lang="en-US" sz="2400" dirty="0" smtClean="0">
                <a:latin typeface="AR JULIAN" panose="02000000000000000000" pitchFamily="2" charset="0"/>
              </a:rPr>
              <a:t>Bucket filling </a:t>
            </a:r>
            <a:r>
              <a:rPr lang="en-US" sz="2000" dirty="0" smtClean="0">
                <a:latin typeface="AR JULIAN" panose="02000000000000000000" pitchFamily="2" charset="0"/>
              </a:rPr>
              <a:t>(carol </a:t>
            </a:r>
            <a:r>
              <a:rPr lang="en-US" sz="2000" dirty="0" err="1" smtClean="0">
                <a:latin typeface="AR JULIAN" panose="02000000000000000000" pitchFamily="2" charset="0"/>
              </a:rPr>
              <a:t>Mccloud</a:t>
            </a:r>
            <a:r>
              <a:rPr lang="en-US" sz="2000" dirty="0" smtClean="0">
                <a:latin typeface="AR JULIAN" panose="02000000000000000000" pitchFamily="2" charset="0"/>
              </a:rPr>
              <a:t>)</a:t>
            </a:r>
          </a:p>
        </p:txBody>
      </p:sp>
    </p:spTree>
    <p:extLst>
      <p:ext uri="{BB962C8B-B14F-4D97-AF65-F5344CB8AC3E}">
        <p14:creationId xmlns:p14="http://schemas.microsoft.com/office/powerpoint/2010/main" val="34974910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8325" y="762000"/>
            <a:ext cx="7125113" cy="924475"/>
          </a:xfrm>
        </p:spPr>
        <p:txBody>
          <a:bodyPr/>
          <a:lstStyle/>
          <a:p>
            <a:r>
              <a:rPr lang="en-US" dirty="0" smtClean="0">
                <a:latin typeface="AR JULIAN" panose="02000000000000000000" pitchFamily="2" charset="0"/>
              </a:rPr>
              <a:t>Enhancing Self-esteem</a:t>
            </a:r>
            <a:endParaRPr lang="en-US" dirty="0">
              <a:latin typeface="AR JULIAN" panose="02000000000000000000" pitchFamily="2" charset="0"/>
            </a:endParaRPr>
          </a:p>
        </p:txBody>
      </p:sp>
      <p:sp>
        <p:nvSpPr>
          <p:cNvPr id="3" name="Rectangle 2"/>
          <p:cNvSpPr/>
          <p:nvPr/>
        </p:nvSpPr>
        <p:spPr>
          <a:xfrm>
            <a:off x="1828800" y="1524000"/>
            <a:ext cx="5029200" cy="4678204"/>
          </a:xfrm>
          <a:prstGeom prst="rect">
            <a:avLst/>
          </a:prstGeom>
        </p:spPr>
        <p:txBody>
          <a:bodyPr wrap="square">
            <a:spAutoFit/>
          </a:bodyPr>
          <a:lstStyle/>
          <a:p>
            <a:r>
              <a:rPr lang="en-US" b="1" dirty="0" smtClean="0"/>
              <a:t>Activity: Mandalas</a:t>
            </a:r>
            <a:endParaRPr lang="en-US" b="1" dirty="0"/>
          </a:p>
          <a:p>
            <a:endParaRPr lang="en-US" sz="1400" b="1" dirty="0"/>
          </a:p>
          <a:p>
            <a:r>
              <a:rPr lang="en-US" sz="1400" b="1" dirty="0"/>
              <a:t>Objective: </a:t>
            </a:r>
            <a:r>
              <a:rPr lang="en-US" sz="1400" dirty="0" smtClean="0"/>
              <a:t>Student will communicate positive attributes about self &amp; likes &amp; dislikes</a:t>
            </a:r>
            <a:endParaRPr lang="en-US" sz="1400" dirty="0"/>
          </a:p>
          <a:p>
            <a:endParaRPr lang="en-US" sz="1400" b="1" i="1" dirty="0"/>
          </a:p>
          <a:p>
            <a:r>
              <a:rPr lang="en-US" sz="1400" b="1" dirty="0"/>
              <a:t>Materials</a:t>
            </a:r>
            <a:r>
              <a:rPr lang="en-US" sz="1400" b="1" dirty="0" smtClean="0"/>
              <a:t>: </a:t>
            </a:r>
            <a:r>
              <a:rPr lang="en-US" sz="1400" dirty="0"/>
              <a:t>p</a:t>
            </a:r>
            <a:r>
              <a:rPr lang="en-US" sz="1400" dirty="0" smtClean="0"/>
              <a:t>icture of student, paper plates, pieces of shiny paper, felt, cotton balls, foil, perfume samples, magazines (</a:t>
            </a:r>
            <a:r>
              <a:rPr lang="en-US" sz="1400" dirty="0" err="1" smtClean="0"/>
              <a:t>picts</a:t>
            </a:r>
            <a:r>
              <a:rPr lang="en-US" sz="1400" dirty="0" smtClean="0"/>
              <a:t> of food, activities</a:t>
            </a:r>
            <a:endParaRPr lang="en-US" sz="1400" dirty="0"/>
          </a:p>
          <a:p>
            <a:r>
              <a:rPr lang="en-US" sz="1400" dirty="0"/>
              <a:t>	</a:t>
            </a:r>
          </a:p>
          <a:p>
            <a:r>
              <a:rPr lang="en-US" sz="1400" b="1" dirty="0"/>
              <a:t>ASCA</a:t>
            </a:r>
            <a:r>
              <a:rPr lang="en-US" sz="1400" b="1" dirty="0" smtClean="0"/>
              <a:t>: </a:t>
            </a:r>
            <a:r>
              <a:rPr lang="en-US" sz="1400" dirty="0" smtClean="0"/>
              <a:t>PS:A1.1 Develop positive attitudes toward self as a unique and worthy person</a:t>
            </a:r>
            <a:endParaRPr lang="en-US" sz="1400" dirty="0"/>
          </a:p>
          <a:p>
            <a:r>
              <a:rPr lang="en-US" sz="1400" dirty="0"/>
              <a:t>	</a:t>
            </a:r>
          </a:p>
          <a:p>
            <a:r>
              <a:rPr lang="en-US" sz="1400" b="1" dirty="0"/>
              <a:t>VA Counseling </a:t>
            </a:r>
            <a:r>
              <a:rPr lang="en-US" sz="1400" b="1" dirty="0" smtClean="0"/>
              <a:t>SOL</a:t>
            </a:r>
            <a:r>
              <a:rPr lang="en-US" sz="1400" dirty="0" smtClean="0"/>
              <a:t>: Overall Goal-Students will acquire an understanding of &amp; respect for, self and others…</a:t>
            </a:r>
            <a:endParaRPr lang="en-US" sz="1400" dirty="0"/>
          </a:p>
          <a:p>
            <a:endParaRPr lang="en-US" sz="1400" b="1" dirty="0"/>
          </a:p>
          <a:p>
            <a:r>
              <a:rPr lang="en-US" sz="1400" b="1" dirty="0"/>
              <a:t>Academic SOL: </a:t>
            </a:r>
            <a:r>
              <a:rPr lang="en-US" sz="1400" b="1" dirty="0" smtClean="0"/>
              <a:t> </a:t>
            </a:r>
            <a:r>
              <a:rPr lang="en-US" sz="1400" dirty="0" smtClean="0"/>
              <a:t>(Health Education) </a:t>
            </a:r>
            <a:r>
              <a:rPr lang="en-US" sz="1400" dirty="0"/>
              <a:t>The student will explain that the body is a </a:t>
            </a:r>
            <a:r>
              <a:rPr lang="en-US" sz="1400" dirty="0" smtClean="0"/>
              <a:t>living </a:t>
            </a:r>
            <a:r>
              <a:rPr lang="en-US" sz="1400" dirty="0"/>
              <a:t>and growing </a:t>
            </a:r>
            <a:r>
              <a:rPr lang="en-US" sz="1400" dirty="0" smtClean="0"/>
              <a:t>organism: c) the </a:t>
            </a:r>
            <a:r>
              <a:rPr lang="en-US" sz="1400" dirty="0"/>
              <a:t>five senses (sight, sound, smell, taste, </a:t>
            </a:r>
            <a:r>
              <a:rPr lang="en-US" sz="1400" dirty="0" smtClean="0"/>
              <a:t>touch)</a:t>
            </a:r>
            <a:endParaRPr lang="en-US" sz="1400" dirty="0"/>
          </a:p>
          <a:p>
            <a:endParaRPr lang="en-US" sz="1400" dirty="0"/>
          </a:p>
        </p:txBody>
      </p:sp>
      <p:pic>
        <p:nvPicPr>
          <p:cNvPr id="11266" name="Picture 2" descr="C:\Users\eolson\AppData\Local\Microsoft\Windows\Temporary Internet Files\Content.IE5\HYFPDAJV\MP90043932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325" y="931900"/>
            <a:ext cx="1524000" cy="1184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56285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 JULIAN" panose="02000000000000000000" pitchFamily="2" charset="0"/>
              </a:rPr>
              <a:t>Other Activities To </a:t>
            </a:r>
            <a:r>
              <a:rPr lang="en-US" dirty="0" smtClean="0">
                <a:latin typeface="AR JULIAN" panose="02000000000000000000" pitchFamily="2" charset="0"/>
              </a:rPr>
              <a:t>Enhance </a:t>
            </a:r>
            <a:br>
              <a:rPr lang="en-US" dirty="0" smtClean="0">
                <a:latin typeface="AR JULIAN" panose="02000000000000000000" pitchFamily="2" charset="0"/>
              </a:rPr>
            </a:br>
            <a:r>
              <a:rPr lang="en-US" dirty="0" smtClean="0">
                <a:latin typeface="AR JULIAN" panose="02000000000000000000" pitchFamily="2" charset="0"/>
              </a:rPr>
              <a:t>Self-esteem</a:t>
            </a:r>
            <a:endParaRPr lang="en-US" dirty="0"/>
          </a:p>
        </p:txBody>
      </p:sp>
      <p:sp>
        <p:nvSpPr>
          <p:cNvPr id="4" name="TextBox 3"/>
          <p:cNvSpPr txBox="1"/>
          <p:nvPr/>
        </p:nvSpPr>
        <p:spPr>
          <a:xfrm>
            <a:off x="914400" y="1905000"/>
            <a:ext cx="6781800" cy="3970318"/>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latin typeface="AR JULIAN" panose="02000000000000000000" pitchFamily="2" charset="0"/>
              </a:rPr>
              <a:t>Positive Self-talk flowers</a:t>
            </a:r>
          </a:p>
          <a:p>
            <a:pPr marL="285750" indent="-285750">
              <a:buFont typeface="Arial" panose="020B0604020202020204" pitchFamily="34" charset="0"/>
              <a:buChar char="•"/>
            </a:pPr>
            <a:r>
              <a:rPr lang="en-US" sz="2400" dirty="0" smtClean="0">
                <a:latin typeface="AR JULIAN" panose="02000000000000000000" pitchFamily="2" charset="0"/>
              </a:rPr>
              <a:t>All about me board</a:t>
            </a:r>
          </a:p>
          <a:p>
            <a:pPr marL="285750" indent="-285750">
              <a:buFont typeface="Arial" panose="020B0604020202020204" pitchFamily="34" charset="0"/>
              <a:buChar char="•"/>
            </a:pPr>
            <a:r>
              <a:rPr lang="en-US" sz="2400" dirty="0" smtClean="0">
                <a:latin typeface="AR JULIAN" panose="02000000000000000000" pitchFamily="2" charset="0"/>
              </a:rPr>
              <a:t>“Just like Me” Game</a:t>
            </a:r>
          </a:p>
          <a:p>
            <a:pPr marL="285750" indent="-285750">
              <a:buFont typeface="Arial" panose="020B0604020202020204" pitchFamily="34" charset="0"/>
              <a:buChar char="•"/>
            </a:pPr>
            <a:r>
              <a:rPr lang="en-US" sz="2400" dirty="0" smtClean="0">
                <a:latin typeface="AR JULIAN" panose="02000000000000000000" pitchFamily="2" charset="0"/>
              </a:rPr>
              <a:t>Dramatic/Imaginative Play</a:t>
            </a:r>
          </a:p>
          <a:p>
            <a:pPr marL="285750" indent="-285750">
              <a:buFont typeface="Arial" panose="020B0604020202020204" pitchFamily="34" charset="0"/>
              <a:buChar char="•"/>
            </a:pPr>
            <a:r>
              <a:rPr lang="en-US" sz="2400" dirty="0" smtClean="0">
                <a:latin typeface="AR JULIAN" panose="02000000000000000000" pitchFamily="2" charset="0"/>
              </a:rPr>
              <a:t>Self-Portrait</a:t>
            </a:r>
          </a:p>
          <a:p>
            <a:pPr marL="285750" indent="-285750">
              <a:buFont typeface="Arial" panose="020B0604020202020204" pitchFamily="34" charset="0"/>
              <a:buChar char="•"/>
            </a:pPr>
            <a:r>
              <a:rPr lang="en-US" sz="2400" dirty="0" smtClean="0">
                <a:latin typeface="AR JULIAN" panose="02000000000000000000" pitchFamily="2" charset="0"/>
              </a:rPr>
              <a:t>Journaling</a:t>
            </a:r>
          </a:p>
          <a:p>
            <a:pPr marL="285750" indent="-285750">
              <a:buFont typeface="Arial" panose="020B0604020202020204" pitchFamily="34" charset="0"/>
              <a:buChar char="•"/>
            </a:pPr>
            <a:r>
              <a:rPr lang="en-US" sz="2400" dirty="0" smtClean="0">
                <a:latin typeface="AR JULIAN" panose="02000000000000000000" pitchFamily="2" charset="0"/>
              </a:rPr>
              <a:t>Creative Writing</a:t>
            </a:r>
          </a:p>
          <a:p>
            <a:pPr marL="285750" indent="-285750">
              <a:buFont typeface="Arial" panose="020B0604020202020204" pitchFamily="34" charset="0"/>
              <a:buChar char="•"/>
            </a:pPr>
            <a:r>
              <a:rPr lang="en-US" sz="2400" dirty="0" smtClean="0">
                <a:latin typeface="AR JULIAN" panose="02000000000000000000" pitchFamily="2" charset="0"/>
              </a:rPr>
              <a:t>Expressive Arts</a:t>
            </a:r>
          </a:p>
          <a:p>
            <a:r>
              <a:rPr lang="en-US" sz="2400" dirty="0" smtClean="0">
                <a:latin typeface="AR JULIAN" panose="02000000000000000000" pitchFamily="2" charset="0"/>
              </a:rPr>
              <a:t> </a:t>
            </a:r>
          </a:p>
          <a:p>
            <a:endParaRPr lang="en-US" dirty="0" smtClean="0">
              <a:latin typeface="AR JULIAN" panose="02000000000000000000" pitchFamily="2" charset="0"/>
            </a:endParaRPr>
          </a:p>
          <a:p>
            <a:endParaRPr lang="en-US" dirty="0">
              <a:latin typeface="AR JULIAN" panose="02000000000000000000" pitchFamily="2" charset="0"/>
            </a:endParaRPr>
          </a:p>
        </p:txBody>
      </p:sp>
    </p:spTree>
    <p:extLst>
      <p:ext uri="{BB962C8B-B14F-4D97-AF65-F5344CB8AC3E}">
        <p14:creationId xmlns:p14="http://schemas.microsoft.com/office/powerpoint/2010/main" val="11607444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647424"/>
            <a:ext cx="7125113" cy="924475"/>
          </a:xfrm>
        </p:spPr>
        <p:txBody>
          <a:bodyPr/>
          <a:lstStyle/>
          <a:p>
            <a:r>
              <a:rPr lang="en-US" dirty="0" smtClean="0">
                <a:latin typeface="AR JULIAN" panose="02000000000000000000" pitchFamily="2" charset="0"/>
              </a:rPr>
              <a:t>Diversity</a:t>
            </a:r>
            <a:endParaRPr lang="en-US" dirty="0">
              <a:latin typeface="AR JULIAN" panose="02000000000000000000" pitchFamily="2" charset="0"/>
            </a:endParaRPr>
          </a:p>
        </p:txBody>
      </p:sp>
      <p:sp>
        <p:nvSpPr>
          <p:cNvPr id="3" name="Rectangle 2"/>
          <p:cNvSpPr/>
          <p:nvPr/>
        </p:nvSpPr>
        <p:spPr>
          <a:xfrm>
            <a:off x="1752600" y="1676400"/>
            <a:ext cx="6781800" cy="3539430"/>
          </a:xfrm>
          <a:prstGeom prst="rect">
            <a:avLst/>
          </a:prstGeom>
        </p:spPr>
        <p:txBody>
          <a:bodyPr wrap="square">
            <a:spAutoFit/>
          </a:bodyPr>
          <a:lstStyle/>
          <a:p>
            <a:r>
              <a:rPr lang="en-US" sz="1400" b="1" dirty="0"/>
              <a:t>Activity </a:t>
            </a:r>
            <a:r>
              <a:rPr lang="en-US" sz="1400" b="1" dirty="0" smtClean="0"/>
              <a:t>: </a:t>
            </a:r>
            <a:r>
              <a:rPr lang="en-US" sz="1400" i="1" dirty="0" err="1" smtClean="0"/>
              <a:t>Sneetches</a:t>
            </a:r>
            <a:r>
              <a:rPr lang="en-US" sz="1400" dirty="0" smtClean="0"/>
              <a:t>, by Dr. </a:t>
            </a:r>
            <a:r>
              <a:rPr lang="en-US" sz="1400" dirty="0" err="1" smtClean="0"/>
              <a:t>Suess</a:t>
            </a:r>
            <a:endParaRPr lang="en-US" sz="1400" dirty="0"/>
          </a:p>
          <a:p>
            <a:endParaRPr lang="en-US" sz="1400" b="1" dirty="0"/>
          </a:p>
          <a:p>
            <a:r>
              <a:rPr lang="en-US" sz="1400" b="1" dirty="0"/>
              <a:t>Objective: </a:t>
            </a:r>
            <a:r>
              <a:rPr lang="en-US" sz="1400" dirty="0" smtClean="0"/>
              <a:t>Students will learn to understand and appreciate other’s differences</a:t>
            </a:r>
            <a:endParaRPr lang="en-US" sz="1400" dirty="0"/>
          </a:p>
          <a:p>
            <a:endParaRPr lang="en-US" sz="1400" i="1" dirty="0"/>
          </a:p>
          <a:p>
            <a:r>
              <a:rPr lang="en-US" sz="1400" b="1" dirty="0"/>
              <a:t>Materials</a:t>
            </a:r>
            <a:r>
              <a:rPr lang="en-US" sz="1400" b="1" dirty="0" smtClean="0"/>
              <a:t>: </a:t>
            </a:r>
            <a:r>
              <a:rPr lang="en-US" sz="1400" dirty="0" err="1" smtClean="0"/>
              <a:t>Sneetches</a:t>
            </a:r>
            <a:r>
              <a:rPr lang="en-US" sz="1400" dirty="0" smtClean="0"/>
              <a:t>, Dr. </a:t>
            </a:r>
            <a:r>
              <a:rPr lang="en-US" sz="1400" dirty="0" err="1" smtClean="0"/>
              <a:t>Suess</a:t>
            </a:r>
            <a:r>
              <a:rPr lang="en-US" sz="1400" dirty="0" smtClean="0"/>
              <a:t>, stars, props for role play </a:t>
            </a:r>
            <a:endParaRPr lang="en-US" sz="1400" dirty="0"/>
          </a:p>
          <a:p>
            <a:r>
              <a:rPr lang="en-US" sz="1400" dirty="0"/>
              <a:t>	</a:t>
            </a:r>
          </a:p>
          <a:p>
            <a:r>
              <a:rPr lang="en-US" sz="1400" b="1" dirty="0"/>
              <a:t>ASCA</a:t>
            </a:r>
            <a:r>
              <a:rPr lang="en-US" sz="1400" b="1" dirty="0" smtClean="0"/>
              <a:t>: </a:t>
            </a:r>
            <a:r>
              <a:rPr lang="en-US" sz="1400" dirty="0" smtClean="0"/>
              <a:t>Recognize, accept, respect and appreciate individual differences.</a:t>
            </a:r>
            <a:endParaRPr lang="en-US" sz="1400" dirty="0"/>
          </a:p>
          <a:p>
            <a:r>
              <a:rPr lang="en-US" sz="1400" dirty="0"/>
              <a:t>	</a:t>
            </a:r>
          </a:p>
          <a:p>
            <a:r>
              <a:rPr lang="en-US" sz="1400" b="1" dirty="0"/>
              <a:t>VA Counseling </a:t>
            </a:r>
            <a:r>
              <a:rPr lang="en-US" sz="1400" b="1" dirty="0" smtClean="0"/>
              <a:t>SOL</a:t>
            </a:r>
            <a:r>
              <a:rPr lang="en-US" sz="1400" dirty="0" smtClean="0"/>
              <a:t>: EP3 Understand that Americans are one people of many diverse racial and ethnic backgrounds and national origins who are united as American by common customs and traditions</a:t>
            </a:r>
            <a:endParaRPr lang="en-US" sz="1400" dirty="0"/>
          </a:p>
          <a:p>
            <a:endParaRPr lang="en-US" sz="1400" b="1" dirty="0"/>
          </a:p>
          <a:p>
            <a:r>
              <a:rPr lang="en-US" sz="1400" b="1" dirty="0"/>
              <a:t>Academic SOL: </a:t>
            </a:r>
            <a:r>
              <a:rPr lang="en-US" sz="1400" dirty="0"/>
              <a:t>K.8 The student will demonstrate </a:t>
            </a:r>
            <a:endParaRPr lang="en-US" sz="1400" dirty="0" smtClean="0"/>
          </a:p>
          <a:p>
            <a:r>
              <a:rPr lang="en-US" sz="1400" dirty="0" smtClean="0"/>
              <a:t>comprehension </a:t>
            </a:r>
            <a:r>
              <a:rPr lang="en-US" sz="1400" dirty="0"/>
              <a:t>of fiction and nonfiction</a:t>
            </a:r>
          </a:p>
          <a:p>
            <a:endParaRPr lang="en-US" sz="1400" dirty="0"/>
          </a:p>
        </p:txBody>
      </p:sp>
      <p:pic>
        <p:nvPicPr>
          <p:cNvPr id="6146" name="Picture 2" descr="C:\Users\eolson\AppData\Local\Microsoft\Windows\Temporary Internet Files\Content.IE5\B5S8T6LJ\MC90043822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152400"/>
            <a:ext cx="1753772" cy="1676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76250" y="5334000"/>
            <a:ext cx="7837723" cy="1046440"/>
          </a:xfrm>
          <a:prstGeom prst="rect">
            <a:avLst/>
          </a:prstGeom>
          <a:noFill/>
        </p:spPr>
        <p:txBody>
          <a:bodyPr wrap="none" rtlCol="0">
            <a:spAutoFit/>
          </a:bodyPr>
          <a:lstStyle/>
          <a:p>
            <a:r>
              <a:rPr lang="en-US" sz="1400" u="sng" dirty="0"/>
              <a:t>http://everydaylife.globalpost.com/activities-teach-diversity-children-1385.html</a:t>
            </a:r>
          </a:p>
          <a:p>
            <a:endParaRPr lang="en-US" dirty="0" smtClean="0"/>
          </a:p>
          <a:p>
            <a:r>
              <a:rPr lang="en-US" sz="1200" dirty="0"/>
              <a:t>Creative Activities: disability awareness, bullying prevention initiative, cultural diversity awareness</a:t>
            </a:r>
          </a:p>
          <a:p>
            <a:endParaRPr lang="en-US" dirty="0"/>
          </a:p>
        </p:txBody>
      </p:sp>
    </p:spTree>
    <p:extLst>
      <p:ext uri="{BB962C8B-B14F-4D97-AF65-F5344CB8AC3E}">
        <p14:creationId xmlns:p14="http://schemas.microsoft.com/office/powerpoint/2010/main" val="12124771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4007" y="566462"/>
            <a:ext cx="7125113" cy="924475"/>
          </a:xfrm>
        </p:spPr>
        <p:txBody>
          <a:bodyPr/>
          <a:lstStyle/>
          <a:p>
            <a:r>
              <a:rPr lang="en-US" dirty="0" smtClean="0">
                <a:latin typeface="AR JULIAN" panose="02000000000000000000" pitchFamily="2" charset="0"/>
              </a:rPr>
              <a:t>6 ways to teach mindfulness</a:t>
            </a:r>
            <a:endParaRPr lang="en-US" dirty="0">
              <a:latin typeface="AR JULIAN" panose="02000000000000000000" pitchFamily="2" charset="0"/>
            </a:endParaRPr>
          </a:p>
        </p:txBody>
      </p:sp>
      <p:sp>
        <p:nvSpPr>
          <p:cNvPr id="3" name="Rectangle 2"/>
          <p:cNvSpPr/>
          <p:nvPr/>
        </p:nvSpPr>
        <p:spPr>
          <a:xfrm>
            <a:off x="457200" y="5261252"/>
            <a:ext cx="6858000" cy="307777"/>
          </a:xfrm>
          <a:prstGeom prst="rect">
            <a:avLst/>
          </a:prstGeom>
        </p:spPr>
        <p:txBody>
          <a:bodyPr wrap="square">
            <a:spAutoFit/>
          </a:bodyPr>
          <a:lstStyle/>
          <a:p>
            <a:r>
              <a:rPr lang="en-US" sz="1400" dirty="0"/>
              <a:t>http://mrsmindfulness.com/how-to-teach-mindfulness-to-children/</a:t>
            </a:r>
          </a:p>
        </p:txBody>
      </p:sp>
      <p:sp>
        <p:nvSpPr>
          <p:cNvPr id="4" name="Rectangle 3"/>
          <p:cNvSpPr/>
          <p:nvPr/>
        </p:nvSpPr>
        <p:spPr>
          <a:xfrm>
            <a:off x="1524000" y="1752600"/>
            <a:ext cx="3041217" cy="3970318"/>
          </a:xfrm>
          <a:prstGeom prst="rect">
            <a:avLst/>
          </a:prstGeom>
        </p:spPr>
        <p:txBody>
          <a:bodyPr wrap="none">
            <a:spAutoFit/>
          </a:bodyPr>
          <a:lstStyle/>
          <a:p>
            <a:pPr marL="342900" indent="-342900">
              <a:buAutoNum type="arabicPeriod"/>
            </a:pPr>
            <a:r>
              <a:rPr lang="en-US" dirty="0" smtClean="0">
                <a:latin typeface="AR JULIAN" panose="02000000000000000000" pitchFamily="2" charset="0"/>
              </a:rPr>
              <a:t>Mindful</a:t>
            </a:r>
            <a:r>
              <a:rPr lang="en-US" dirty="0">
                <a:latin typeface="AR JULIAN" panose="02000000000000000000" pitchFamily="2" charset="0"/>
              </a:rPr>
              <a:t> </a:t>
            </a:r>
            <a:r>
              <a:rPr lang="en-US" dirty="0" smtClean="0">
                <a:latin typeface="AR JULIAN" panose="02000000000000000000" pitchFamily="2" charset="0"/>
              </a:rPr>
              <a:t>Breathing</a:t>
            </a:r>
          </a:p>
          <a:p>
            <a:endParaRPr lang="en-US" b="1" dirty="0" smtClean="0">
              <a:latin typeface="AR JULIAN" panose="02000000000000000000" pitchFamily="2" charset="0"/>
            </a:endParaRPr>
          </a:p>
          <a:p>
            <a:r>
              <a:rPr lang="en-US" b="1" dirty="0" smtClean="0">
                <a:latin typeface="AR JULIAN" panose="02000000000000000000" pitchFamily="2" charset="0"/>
              </a:rPr>
              <a:t>2. </a:t>
            </a:r>
            <a:r>
              <a:rPr lang="en-US" dirty="0" smtClean="0">
                <a:latin typeface="AR JULIAN" panose="02000000000000000000" pitchFamily="2" charset="0"/>
              </a:rPr>
              <a:t>Mindfulness </a:t>
            </a:r>
            <a:r>
              <a:rPr lang="en-US" dirty="0">
                <a:latin typeface="AR JULIAN" panose="02000000000000000000" pitchFamily="2" charset="0"/>
              </a:rPr>
              <a:t>Sound </a:t>
            </a:r>
            <a:r>
              <a:rPr lang="en-US" dirty="0" smtClean="0">
                <a:latin typeface="AR JULIAN" panose="02000000000000000000" pitchFamily="2" charset="0"/>
              </a:rPr>
              <a:t>Game</a:t>
            </a:r>
          </a:p>
          <a:p>
            <a:endParaRPr lang="en-US" b="1" dirty="0">
              <a:latin typeface="AR JULIAN" panose="02000000000000000000" pitchFamily="2" charset="0"/>
            </a:endParaRPr>
          </a:p>
          <a:p>
            <a:r>
              <a:rPr lang="en-US" b="1" dirty="0">
                <a:latin typeface="AR JULIAN" panose="02000000000000000000" pitchFamily="2" charset="0"/>
              </a:rPr>
              <a:t>3. </a:t>
            </a:r>
            <a:r>
              <a:rPr lang="en-US" dirty="0" smtClean="0">
                <a:latin typeface="AR JULIAN" panose="02000000000000000000" pitchFamily="2" charset="0"/>
              </a:rPr>
              <a:t>Mindful </a:t>
            </a:r>
            <a:r>
              <a:rPr lang="en-US" dirty="0">
                <a:latin typeface="AR JULIAN" panose="02000000000000000000" pitchFamily="2" charset="0"/>
              </a:rPr>
              <a:t>Eating </a:t>
            </a:r>
            <a:r>
              <a:rPr lang="en-US" dirty="0" smtClean="0">
                <a:latin typeface="AR JULIAN" panose="02000000000000000000" pitchFamily="2" charset="0"/>
              </a:rPr>
              <a:t>Game</a:t>
            </a:r>
          </a:p>
          <a:p>
            <a:endParaRPr lang="en-US" b="1" dirty="0">
              <a:latin typeface="AR JULIAN" panose="02000000000000000000" pitchFamily="2" charset="0"/>
            </a:endParaRPr>
          </a:p>
          <a:p>
            <a:r>
              <a:rPr lang="en-US" b="1" dirty="0">
                <a:latin typeface="AR JULIAN" panose="02000000000000000000" pitchFamily="2" charset="0"/>
              </a:rPr>
              <a:t>4. </a:t>
            </a:r>
            <a:r>
              <a:rPr lang="en-US" dirty="0">
                <a:latin typeface="AR JULIAN" panose="02000000000000000000" pitchFamily="2" charset="0"/>
              </a:rPr>
              <a:t>Walking Mindfully</a:t>
            </a:r>
          </a:p>
          <a:p>
            <a:endParaRPr lang="en-US" b="1" dirty="0">
              <a:latin typeface="AR JULIAN" panose="02000000000000000000" pitchFamily="2" charset="0"/>
            </a:endParaRPr>
          </a:p>
          <a:p>
            <a:r>
              <a:rPr lang="en-US" b="1" dirty="0">
                <a:latin typeface="AR JULIAN" panose="02000000000000000000" pitchFamily="2" charset="0"/>
              </a:rPr>
              <a:t>5. </a:t>
            </a:r>
            <a:r>
              <a:rPr lang="en-US" dirty="0">
                <a:latin typeface="AR JULIAN" panose="02000000000000000000" pitchFamily="2" charset="0"/>
              </a:rPr>
              <a:t>Mindful </a:t>
            </a:r>
            <a:r>
              <a:rPr lang="en-US" dirty="0" smtClean="0">
                <a:latin typeface="AR JULIAN" panose="02000000000000000000" pitchFamily="2" charset="0"/>
              </a:rPr>
              <a:t>Play</a:t>
            </a:r>
          </a:p>
          <a:p>
            <a:endParaRPr lang="en-US" b="1" dirty="0">
              <a:latin typeface="AR JULIAN" panose="02000000000000000000" pitchFamily="2" charset="0"/>
            </a:endParaRPr>
          </a:p>
          <a:p>
            <a:r>
              <a:rPr lang="en-US" b="1" dirty="0">
                <a:latin typeface="AR JULIAN" panose="02000000000000000000" pitchFamily="2" charset="0"/>
              </a:rPr>
              <a:t>6. </a:t>
            </a:r>
            <a:r>
              <a:rPr lang="en-US" dirty="0">
                <a:latin typeface="AR JULIAN" panose="02000000000000000000" pitchFamily="2" charset="0"/>
              </a:rPr>
              <a:t>The Hunting Game</a:t>
            </a:r>
          </a:p>
          <a:p>
            <a:endParaRPr lang="en-US" b="1" dirty="0"/>
          </a:p>
          <a:p>
            <a:endParaRPr lang="en-US" b="1" dirty="0"/>
          </a:p>
          <a:p>
            <a:pPr marL="342900" indent="-342900">
              <a:buAutoNum type="arabicPeriod"/>
            </a:pPr>
            <a:endParaRPr lang="en-US" b="1" dirty="0"/>
          </a:p>
        </p:txBody>
      </p:sp>
      <p:pic>
        <p:nvPicPr>
          <p:cNvPr id="9220" name="Picture 4" descr="C:\Users\eolson\AppData\Local\Microsoft\Windows\Temporary Internet Files\Content.IE5\9BJF64Y9\MP90042298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361" y="304800"/>
            <a:ext cx="1431546" cy="1295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48575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85250"/>
            <a:ext cx="6629400" cy="695875"/>
          </a:xfrm>
        </p:spPr>
        <p:txBody>
          <a:bodyPr/>
          <a:lstStyle/>
          <a:p>
            <a:r>
              <a:rPr lang="en-US" dirty="0" smtClean="0">
                <a:latin typeface="AR JULIAN" panose="02000000000000000000" pitchFamily="2" charset="0"/>
              </a:rPr>
              <a:t>Therapeutic factors that </a:t>
            </a:r>
            <a:r>
              <a:rPr lang="en-US" dirty="0">
                <a:latin typeface="AR JULIAN" panose="02000000000000000000" pitchFamily="2" charset="0"/>
              </a:rPr>
              <a:t>p</a:t>
            </a:r>
            <a:r>
              <a:rPr lang="en-US" dirty="0" smtClean="0">
                <a:latin typeface="AR JULIAN" panose="02000000000000000000" pitchFamily="2" charset="0"/>
              </a:rPr>
              <a:t>romote healing among children</a:t>
            </a:r>
            <a:endParaRPr lang="en-US" dirty="0">
              <a:latin typeface="AR JULIAN" panose="02000000000000000000" pitchFamily="2" charset="0"/>
            </a:endParaRPr>
          </a:p>
        </p:txBody>
      </p:sp>
      <p:pic>
        <p:nvPicPr>
          <p:cNvPr id="8194" name="Picture 2" descr="C:\Users\eolson\AppData\Local\Microsoft\Windows\Temporary Internet Files\Content.IE5\HYFPDAJV\MP90042645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033702">
            <a:off x="723900" y="457200"/>
            <a:ext cx="1143000" cy="115252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295400" y="1752600"/>
            <a:ext cx="7010400" cy="646331"/>
          </a:xfrm>
          <a:prstGeom prst="rect">
            <a:avLst/>
          </a:prstGeom>
          <a:noFill/>
        </p:spPr>
        <p:txBody>
          <a:bodyPr wrap="square" rtlCol="0">
            <a:spAutoFit/>
          </a:bodyPr>
          <a:lstStyle/>
          <a:p>
            <a:endParaRPr lang="en-US" dirty="0" smtClean="0"/>
          </a:p>
          <a:p>
            <a:endParaRPr lang="en-US" dirty="0"/>
          </a:p>
        </p:txBody>
      </p:sp>
      <p:sp>
        <p:nvSpPr>
          <p:cNvPr id="6" name="TextBox 5"/>
          <p:cNvSpPr txBox="1"/>
          <p:nvPr/>
        </p:nvSpPr>
        <p:spPr>
          <a:xfrm>
            <a:off x="1447800" y="1880116"/>
            <a:ext cx="6154698" cy="4247317"/>
          </a:xfrm>
          <a:prstGeom prst="rect">
            <a:avLst/>
          </a:prstGeom>
          <a:noFill/>
        </p:spPr>
        <p:txBody>
          <a:bodyPr wrap="none" rtlCol="0">
            <a:spAutoFit/>
          </a:bodyPr>
          <a:lstStyle/>
          <a:p>
            <a:endParaRPr lang="en-US" dirty="0" smtClean="0"/>
          </a:p>
          <a:p>
            <a:r>
              <a:rPr lang="en-US" dirty="0" smtClean="0"/>
              <a:t>Virginia </a:t>
            </a:r>
            <a:r>
              <a:rPr lang="en-US" dirty="0" err="1" smtClean="0"/>
              <a:t>Axline</a:t>
            </a:r>
            <a:r>
              <a:rPr lang="en-US" dirty="0" smtClean="0"/>
              <a:t> (</a:t>
            </a:r>
            <a:r>
              <a:rPr lang="en-US" dirty="0" err="1" smtClean="0"/>
              <a:t>VanFleet</a:t>
            </a:r>
            <a:r>
              <a:rPr lang="en-US" dirty="0" smtClean="0"/>
              <a:t> et. Al)</a:t>
            </a:r>
          </a:p>
          <a:p>
            <a:endParaRPr lang="en-US" dirty="0" smtClean="0"/>
          </a:p>
          <a:p>
            <a:pPr marL="285750" indent="-285750">
              <a:buFont typeface="Arial" panose="020B0604020202020204" pitchFamily="34" charset="0"/>
              <a:buChar char="•"/>
            </a:pPr>
            <a:r>
              <a:rPr lang="en-US" dirty="0" smtClean="0"/>
              <a:t>Unconditional Positive Regard</a:t>
            </a:r>
          </a:p>
          <a:p>
            <a:endParaRPr lang="en-US" dirty="0"/>
          </a:p>
          <a:p>
            <a:pPr marL="285750" indent="-285750">
              <a:buFont typeface="Arial" panose="020B0604020202020204" pitchFamily="34" charset="0"/>
              <a:buChar char="•"/>
            </a:pPr>
            <a:r>
              <a:rPr lang="en-US" dirty="0" smtClean="0"/>
              <a:t>Safe environment: Allows for exploration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Patience-does not impose time constraints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Boundaries-personal space/returns responsibility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Trauma Informed Care</a:t>
            </a:r>
          </a:p>
          <a:p>
            <a:endParaRPr lang="en-US" dirty="0"/>
          </a:p>
          <a:p>
            <a:endParaRPr lang="en-US" dirty="0" smtClean="0"/>
          </a:p>
          <a:p>
            <a:endParaRPr lang="en-US" dirty="0"/>
          </a:p>
        </p:txBody>
      </p:sp>
    </p:spTree>
    <p:extLst>
      <p:ext uri="{BB962C8B-B14F-4D97-AF65-F5344CB8AC3E}">
        <p14:creationId xmlns:p14="http://schemas.microsoft.com/office/powerpoint/2010/main" val="36061694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125113" cy="924475"/>
          </a:xfrm>
        </p:spPr>
        <p:txBody>
          <a:bodyPr/>
          <a:lstStyle/>
          <a:p>
            <a:pPr algn="ctr"/>
            <a:r>
              <a:rPr lang="en-US" dirty="0" smtClean="0">
                <a:latin typeface="AR JULIAN" pitchFamily="2" charset="0"/>
              </a:rPr>
              <a:t>References</a:t>
            </a:r>
            <a:endParaRPr lang="en-US" dirty="0">
              <a:latin typeface="AR JULIAN" pitchFamily="2" charset="0"/>
            </a:endParaRPr>
          </a:p>
        </p:txBody>
      </p:sp>
      <p:sp>
        <p:nvSpPr>
          <p:cNvPr id="4" name="TextBox 3"/>
          <p:cNvSpPr txBox="1"/>
          <p:nvPr/>
        </p:nvSpPr>
        <p:spPr>
          <a:xfrm>
            <a:off x="1219200" y="1371600"/>
            <a:ext cx="6705600" cy="5016758"/>
          </a:xfrm>
          <a:prstGeom prst="rect">
            <a:avLst/>
          </a:prstGeom>
          <a:noFill/>
        </p:spPr>
        <p:txBody>
          <a:bodyPr wrap="square" rtlCol="0">
            <a:spAutoFit/>
          </a:bodyPr>
          <a:lstStyle/>
          <a:p>
            <a:pPr hangingPunct="0"/>
            <a:r>
              <a:rPr lang="en-US" sz="2000" dirty="0" err="1" smtClean="0">
                <a:latin typeface="Aparajita" pitchFamily="34" charset="0"/>
                <a:cs typeface="Aparajita" pitchFamily="34" charset="0"/>
              </a:rPr>
              <a:t>Borcherdt</a:t>
            </a:r>
            <a:r>
              <a:rPr lang="en-US" sz="2000" dirty="0" smtClean="0">
                <a:latin typeface="Aparajita" pitchFamily="34" charset="0"/>
                <a:cs typeface="Aparajita" pitchFamily="34" charset="0"/>
              </a:rPr>
              <a:t>, B. (1989).  Think straight, feel great!  </a:t>
            </a:r>
            <a:r>
              <a:rPr lang="en-US" sz="2000" dirty="0" err="1" smtClean="0">
                <a:latin typeface="Aparajita" pitchFamily="34" charset="0"/>
                <a:cs typeface="Aparajita" pitchFamily="34" charset="0"/>
              </a:rPr>
              <a:t>Sarsota</a:t>
            </a:r>
            <a:r>
              <a:rPr lang="en-US" sz="2000" dirty="0" smtClean="0">
                <a:latin typeface="Aparajita" pitchFamily="34" charset="0"/>
                <a:cs typeface="Aparajita" pitchFamily="34" charset="0"/>
              </a:rPr>
              <a:t>, FL,: Professional </a:t>
            </a:r>
          </a:p>
          <a:p>
            <a:pPr hangingPunct="0"/>
            <a:endParaRPr lang="en-US" sz="2000" dirty="0" smtClean="0">
              <a:latin typeface="Aparajita" pitchFamily="34" charset="0"/>
              <a:cs typeface="Aparajita" pitchFamily="34" charset="0"/>
            </a:endParaRPr>
          </a:p>
          <a:p>
            <a:pPr hangingPunct="0"/>
            <a:r>
              <a:rPr lang="en-US" sz="2000" dirty="0" smtClean="0">
                <a:latin typeface="Aparajita" pitchFamily="34" charset="0"/>
                <a:cs typeface="Aparajita" pitchFamily="34" charset="0"/>
              </a:rPr>
              <a:t>Ginsburg</a:t>
            </a:r>
            <a:r>
              <a:rPr lang="en-US" sz="2000" dirty="0">
                <a:latin typeface="Aparajita" pitchFamily="34" charset="0"/>
                <a:cs typeface="Aparajita" pitchFamily="34" charset="0"/>
              </a:rPr>
              <a:t>, K. R. (2007). The importance of play in promoting healthy child development and maintaining strong parent-child bonds. [journal]. </a:t>
            </a:r>
            <a:r>
              <a:rPr lang="en-US" sz="2000" i="1" dirty="0">
                <a:latin typeface="Aparajita" pitchFamily="34" charset="0"/>
                <a:cs typeface="Aparajita" pitchFamily="34" charset="0"/>
              </a:rPr>
              <a:t>Pediatrics</a:t>
            </a:r>
            <a:r>
              <a:rPr lang="en-US" sz="2000" dirty="0">
                <a:latin typeface="Aparajita" pitchFamily="34" charset="0"/>
                <a:cs typeface="Aparajita" pitchFamily="34" charset="0"/>
              </a:rPr>
              <a:t>, </a:t>
            </a:r>
            <a:r>
              <a:rPr lang="en-US" sz="2000" i="1" dirty="0">
                <a:latin typeface="Aparajita" pitchFamily="34" charset="0"/>
                <a:cs typeface="Aparajita" pitchFamily="34" charset="0"/>
              </a:rPr>
              <a:t>119</a:t>
            </a:r>
            <a:r>
              <a:rPr lang="en-US" sz="2000" dirty="0">
                <a:latin typeface="Aparajita" pitchFamily="34" charset="0"/>
                <a:cs typeface="Aparajita" pitchFamily="34" charset="0"/>
              </a:rPr>
              <a:t>(1), 182-191.</a:t>
            </a:r>
          </a:p>
          <a:p>
            <a:pPr hangingPunct="0"/>
            <a:endParaRPr lang="en-US" sz="2000" dirty="0">
              <a:latin typeface="Aparajita" pitchFamily="34" charset="0"/>
              <a:cs typeface="Aparajita" pitchFamily="34" charset="0"/>
            </a:endParaRPr>
          </a:p>
          <a:p>
            <a:pPr hangingPunct="0"/>
            <a:r>
              <a:rPr lang="en-US" sz="2000" dirty="0">
                <a:latin typeface="Aparajita" pitchFamily="34" charset="0"/>
                <a:cs typeface="Aparajita" pitchFamily="34" charset="0"/>
              </a:rPr>
              <a:t>Green, E.J., Connolly, M.E. Jungian Family </a:t>
            </a:r>
            <a:r>
              <a:rPr lang="en-US" sz="2000" dirty="0" err="1">
                <a:latin typeface="Aparajita" pitchFamily="34" charset="0"/>
                <a:cs typeface="Aparajita" pitchFamily="34" charset="0"/>
              </a:rPr>
              <a:t>Sandplay</a:t>
            </a:r>
            <a:r>
              <a:rPr lang="en-US" sz="2000" dirty="0">
                <a:latin typeface="Aparajita" pitchFamily="34" charset="0"/>
                <a:cs typeface="Aparajita" pitchFamily="34" charset="0"/>
              </a:rPr>
              <a:t> With Bereaved Children: Implications for Play Therapists.</a:t>
            </a:r>
            <a:r>
              <a:rPr lang="en-US" sz="2000" i="1" dirty="0">
                <a:latin typeface="Aparajita" pitchFamily="34" charset="0"/>
                <a:cs typeface="Aparajita" pitchFamily="34" charset="0"/>
              </a:rPr>
              <a:t> International Journal of Play Therapy, 18(2), 84-98.</a:t>
            </a:r>
            <a:endParaRPr lang="en-US" sz="2000" dirty="0">
              <a:latin typeface="Aparajita" pitchFamily="34" charset="0"/>
              <a:cs typeface="Aparajita" pitchFamily="34" charset="0"/>
            </a:endParaRPr>
          </a:p>
          <a:p>
            <a:pPr hangingPunct="0"/>
            <a:endParaRPr lang="en-US" sz="2000" dirty="0">
              <a:latin typeface="Aparajita" pitchFamily="34" charset="0"/>
              <a:cs typeface="Aparajita" pitchFamily="34" charset="0"/>
            </a:endParaRPr>
          </a:p>
          <a:p>
            <a:pPr hangingPunct="0"/>
            <a:r>
              <a:rPr lang="en-US" sz="2000" dirty="0">
                <a:latin typeface="Aparajita" pitchFamily="34" charset="0"/>
                <a:cs typeface="Aparajita" pitchFamily="34" charset="0"/>
              </a:rPr>
              <a:t>Hall, T. M., </a:t>
            </a:r>
            <a:r>
              <a:rPr lang="en-US" sz="2000" dirty="0" err="1">
                <a:latin typeface="Aparajita" pitchFamily="34" charset="0"/>
                <a:cs typeface="Aparajita" pitchFamily="34" charset="0"/>
              </a:rPr>
              <a:t>Kaduson</a:t>
            </a:r>
            <a:r>
              <a:rPr lang="en-US" sz="2000" dirty="0">
                <a:latin typeface="Aparajita" pitchFamily="34" charset="0"/>
                <a:cs typeface="Aparajita" pitchFamily="34" charset="0"/>
              </a:rPr>
              <a:t>, H. G., &amp; Schaefer, C. E. (2002). Fifteen Effective Play Therapy Techniques. </a:t>
            </a:r>
            <a:r>
              <a:rPr lang="en-US" sz="2000" i="1" dirty="0">
                <a:latin typeface="Aparajita" pitchFamily="34" charset="0"/>
                <a:cs typeface="Aparajita" pitchFamily="34" charset="0"/>
              </a:rPr>
              <a:t>Professional Psychology: Research and Practice</a:t>
            </a:r>
            <a:r>
              <a:rPr lang="en-US" sz="2000" dirty="0">
                <a:latin typeface="Aparajita" pitchFamily="34" charset="0"/>
                <a:cs typeface="Aparajita" pitchFamily="34" charset="0"/>
              </a:rPr>
              <a:t>, </a:t>
            </a:r>
            <a:r>
              <a:rPr lang="en-US" sz="2000" i="1" dirty="0">
                <a:latin typeface="Aparajita" pitchFamily="34" charset="0"/>
                <a:cs typeface="Aparajita" pitchFamily="34" charset="0"/>
              </a:rPr>
              <a:t>33</a:t>
            </a:r>
            <a:r>
              <a:rPr lang="en-US" sz="2000" dirty="0">
                <a:latin typeface="Aparajita" pitchFamily="34" charset="0"/>
                <a:cs typeface="Aparajita" pitchFamily="34" charset="0"/>
              </a:rPr>
              <a:t>, 515-522.</a:t>
            </a:r>
          </a:p>
          <a:p>
            <a:pPr hangingPunct="0"/>
            <a:endParaRPr lang="en-US" sz="2000" u="sng" dirty="0">
              <a:latin typeface="Aparajita" pitchFamily="34" charset="0"/>
              <a:cs typeface="Aparajita" pitchFamily="34" charset="0"/>
            </a:endParaRPr>
          </a:p>
          <a:p>
            <a:pPr hangingPunct="0"/>
            <a:r>
              <a:rPr lang="en-US" sz="2000" dirty="0">
                <a:latin typeface="Aparajita" pitchFamily="34" charset="0"/>
                <a:cs typeface="Aparajita" pitchFamily="34" charset="0"/>
              </a:rPr>
              <a:t>Ray, D. C. (2011). </a:t>
            </a:r>
            <a:r>
              <a:rPr lang="en-US" sz="2000" i="1" dirty="0">
                <a:latin typeface="Aparajita" pitchFamily="34" charset="0"/>
                <a:cs typeface="Aparajita" pitchFamily="34" charset="0"/>
              </a:rPr>
              <a:t>Advanced Play: Essential Conditions, Knowledge, and Skills for Child Practice </a:t>
            </a:r>
            <a:r>
              <a:rPr lang="en-US" sz="2000" dirty="0">
                <a:latin typeface="Aparajita" pitchFamily="34" charset="0"/>
                <a:cs typeface="Aparajita" pitchFamily="34" charset="0"/>
              </a:rPr>
              <a:t>. New York: Taylor And Francis Group.</a:t>
            </a:r>
          </a:p>
        </p:txBody>
      </p:sp>
    </p:spTree>
    <p:extLst>
      <p:ext uri="{BB962C8B-B14F-4D97-AF65-F5344CB8AC3E}">
        <p14:creationId xmlns:p14="http://schemas.microsoft.com/office/powerpoint/2010/main" val="7513609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 JULIAN" panose="02000000000000000000" pitchFamily="2" charset="0"/>
              </a:rPr>
              <a:t>About Me</a:t>
            </a:r>
            <a:endParaRPr lang="en-US" dirty="0">
              <a:latin typeface="AR JULIAN" panose="02000000000000000000" pitchFamily="2" charset="0"/>
            </a:endParaRPr>
          </a:p>
        </p:txBody>
      </p:sp>
      <p:sp>
        <p:nvSpPr>
          <p:cNvPr id="3" name="Content Placeholder 2"/>
          <p:cNvSpPr>
            <a:spLocks noGrp="1"/>
          </p:cNvSpPr>
          <p:nvPr>
            <p:ph idx="1"/>
          </p:nvPr>
        </p:nvSpPr>
        <p:spPr>
          <a:xfrm>
            <a:off x="1612574" y="1752600"/>
            <a:ext cx="7125112" cy="4356237"/>
          </a:xfrm>
        </p:spPr>
        <p:txBody>
          <a:bodyPr>
            <a:normAutofit fontScale="47500" lnSpcReduction="20000"/>
          </a:bodyPr>
          <a:lstStyle/>
          <a:p>
            <a:pPr marL="0" indent="0">
              <a:buNone/>
            </a:pPr>
            <a:r>
              <a:rPr lang="en-US" sz="2700" dirty="0">
                <a:latin typeface="AR JULIAN" panose="02000000000000000000" pitchFamily="2" charset="0"/>
              </a:rPr>
              <a:t>Josephine Olson, MA is a Licensed Professional Counselor, Nationally Certified Counselor and Registered Play Therapist (Association for Play Therapy).  Josephine (Josie) received her undergraduate degree in Communication Studies from Liberty University and her MA in Community and School Counseling from Regent University.   She has conducted play therapy sessions in her work as a clinician in an agency setting, in-home setting, and residential treatment facility as well as during her time as a school counselor.  She also enjoys incorporating play therapy in a group setting and has conducted anger management, ADHD, divorce, and deployment groups.  She has also facilitated grief and loss groups in her volunteer work with Kid’s Haven as well as Filial Therapy groups at Miriam’s House and YWCA.  She has found play therapy to be effective with children struggling with a variety of social, developmental and trauma-related issues.  She has specifically worked ­­­­­­­­­­­­­­­­­­­­­­­­­­­­­­­­­­­­­­­­­­­­­­­­with children diagnosed with ADHD, Asperger Spectrum Disorder, Developmental Trauma Disorder, Reactive Attachment Disorder, Anxiety, Depression, Bipolar Disorder and children struggling with grief and loss, suicidal ideation, and children in the foster system.  She has most recently authored “The Therapeutic Powers of Play: Promoting Healing and Resilience in Children” for </a:t>
            </a:r>
            <a:r>
              <a:rPr lang="en-US" sz="2700" i="1" dirty="0">
                <a:latin typeface="AR JULIAN" panose="02000000000000000000" pitchFamily="2" charset="0"/>
              </a:rPr>
              <a:t>Christian Counseling Today </a:t>
            </a:r>
            <a:r>
              <a:rPr lang="en-US" sz="2700" dirty="0">
                <a:latin typeface="AR JULIAN" panose="02000000000000000000" pitchFamily="2" charset="0"/>
              </a:rPr>
              <a:t>and had the privilege of presenting her work at AACC’s 2013 World Conference.  She also teaches on a part-time basis in Liberty University’s MA School Counseling program as an instructor practitioner.  She is an active member in good standing of the American Association of Christian Counselors, Association for Play Therapy, Virginia Counselor’s Association, Virginia Association of Multicultural Counseling and Development, and Virginia Association for Specialists in Group Work.   She is currently practicing at Light Counseling in Lynchburg, VA.</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295400"/>
            <a:ext cx="1555563" cy="1435099"/>
          </a:xfrm>
          <a:prstGeom prst="ellipse">
            <a:avLst/>
          </a:prstGeom>
          <a:ln>
            <a:noFill/>
          </a:ln>
          <a:effectLst>
            <a:softEdge rad="112500"/>
          </a:effectLst>
        </p:spPr>
      </p:pic>
    </p:spTree>
    <p:extLst>
      <p:ext uri="{BB962C8B-B14F-4D97-AF65-F5344CB8AC3E}">
        <p14:creationId xmlns:p14="http://schemas.microsoft.com/office/powerpoint/2010/main" val="15174455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R JULIAN" pitchFamily="2" charset="0"/>
              </a:rPr>
              <a:t>References Continued</a:t>
            </a:r>
            <a:endParaRPr lang="en-US" dirty="0">
              <a:latin typeface="AR JULIAN" pitchFamily="2" charset="0"/>
            </a:endParaRPr>
          </a:p>
        </p:txBody>
      </p:sp>
      <p:sp>
        <p:nvSpPr>
          <p:cNvPr id="5" name="Rectangle 4"/>
          <p:cNvSpPr/>
          <p:nvPr/>
        </p:nvSpPr>
        <p:spPr>
          <a:xfrm>
            <a:off x="685800" y="1676400"/>
            <a:ext cx="8153400" cy="4585871"/>
          </a:xfrm>
          <a:prstGeom prst="rect">
            <a:avLst/>
          </a:prstGeom>
        </p:spPr>
        <p:txBody>
          <a:bodyPr wrap="square">
            <a:spAutoFit/>
          </a:bodyPr>
          <a:lstStyle/>
          <a:p>
            <a:pPr hangingPunct="0"/>
            <a:r>
              <a:rPr lang="en-US" dirty="0">
                <a:latin typeface="Aparajita" pitchFamily="34" charset="0"/>
                <a:cs typeface="Aparajita" pitchFamily="34" charset="0"/>
              </a:rPr>
              <a:t>Reddy, L.A., Files-Hall, T.M., &amp; Schaefer, C.E. (2005).  Announcing empirically based play interventions. In Green, E.J., Connolly, M.E. Jungian Family </a:t>
            </a:r>
            <a:r>
              <a:rPr lang="en-US" dirty="0" err="1">
                <a:latin typeface="Aparajita" pitchFamily="34" charset="0"/>
                <a:cs typeface="Aparajita" pitchFamily="34" charset="0"/>
              </a:rPr>
              <a:t>Sandplay</a:t>
            </a:r>
            <a:r>
              <a:rPr lang="en-US" dirty="0">
                <a:latin typeface="Aparajita" pitchFamily="34" charset="0"/>
                <a:cs typeface="Aparajita" pitchFamily="34" charset="0"/>
              </a:rPr>
              <a:t> With Bereaved Children: Implications for Play Therapists.</a:t>
            </a:r>
            <a:r>
              <a:rPr lang="en-US" i="1" dirty="0">
                <a:latin typeface="Aparajita" pitchFamily="34" charset="0"/>
                <a:cs typeface="Aparajita" pitchFamily="34" charset="0"/>
              </a:rPr>
              <a:t> International Journal of Play Therapy, 18(2), 84-98.</a:t>
            </a:r>
            <a:endParaRPr lang="en-US" dirty="0">
              <a:latin typeface="Aparajita" pitchFamily="34" charset="0"/>
              <a:cs typeface="Aparajita" pitchFamily="34" charset="0"/>
            </a:endParaRPr>
          </a:p>
          <a:p>
            <a:pPr hangingPunct="0"/>
            <a:r>
              <a:rPr lang="en-US" dirty="0">
                <a:latin typeface="Aparajita" pitchFamily="34" charset="0"/>
                <a:cs typeface="Aparajita" pitchFamily="34" charset="0"/>
              </a:rPr>
              <a:t> </a:t>
            </a:r>
          </a:p>
          <a:p>
            <a:pPr hangingPunct="0"/>
            <a:r>
              <a:rPr lang="en-US" dirty="0" err="1">
                <a:latin typeface="Aparajita" pitchFamily="34" charset="0"/>
                <a:cs typeface="Aparajita" pitchFamily="34" charset="0"/>
              </a:rPr>
              <a:t>Rennie</a:t>
            </a:r>
            <a:r>
              <a:rPr lang="en-US" dirty="0">
                <a:latin typeface="Aparajita" pitchFamily="34" charset="0"/>
                <a:cs typeface="Aparajita" pitchFamily="34" charset="0"/>
              </a:rPr>
              <a:t>, R., &amp; </a:t>
            </a:r>
            <a:r>
              <a:rPr lang="en-US" dirty="0" err="1">
                <a:latin typeface="Aparajita" pitchFamily="34" charset="0"/>
                <a:cs typeface="Aparajita" pitchFamily="34" charset="0"/>
              </a:rPr>
              <a:t>Landreth</a:t>
            </a:r>
            <a:r>
              <a:rPr lang="en-US" dirty="0">
                <a:latin typeface="Aparajita" pitchFamily="34" charset="0"/>
                <a:cs typeface="Aparajita" pitchFamily="34" charset="0"/>
              </a:rPr>
              <a:t>, G. (2000). Effects of Filial Therapy on Parent and Child Behaviors []. </a:t>
            </a:r>
            <a:r>
              <a:rPr lang="en-US" i="1" dirty="0">
                <a:latin typeface="Aparajita" pitchFamily="34" charset="0"/>
                <a:cs typeface="Aparajita" pitchFamily="34" charset="0"/>
              </a:rPr>
              <a:t>International Journal of Play Therapy </a:t>
            </a:r>
            <a:r>
              <a:rPr lang="en-US" dirty="0">
                <a:latin typeface="Aparajita" pitchFamily="34" charset="0"/>
                <a:cs typeface="Aparajita" pitchFamily="34" charset="0"/>
              </a:rPr>
              <a:t>, </a:t>
            </a:r>
            <a:r>
              <a:rPr lang="en-US" i="1" dirty="0">
                <a:latin typeface="Aparajita" pitchFamily="34" charset="0"/>
                <a:cs typeface="Aparajita" pitchFamily="34" charset="0"/>
              </a:rPr>
              <a:t>9</a:t>
            </a:r>
            <a:r>
              <a:rPr lang="en-US" dirty="0">
                <a:latin typeface="Aparajita" pitchFamily="34" charset="0"/>
                <a:cs typeface="Aparajita" pitchFamily="34" charset="0"/>
              </a:rPr>
              <a:t>(2), 19-37.</a:t>
            </a:r>
          </a:p>
          <a:p>
            <a:pPr hangingPunct="0"/>
            <a:endParaRPr lang="en-US" dirty="0" smtClean="0">
              <a:latin typeface="Aparajita" pitchFamily="34" charset="0"/>
              <a:cs typeface="Aparajita" pitchFamily="34" charset="0"/>
            </a:endParaRPr>
          </a:p>
          <a:p>
            <a:pPr hangingPunct="0"/>
            <a:r>
              <a:rPr lang="en-US" dirty="0" err="1" smtClean="0">
                <a:latin typeface="Aparajita" pitchFamily="34" charset="0"/>
                <a:cs typeface="Aparajita" pitchFamily="34" charset="0"/>
              </a:rPr>
              <a:t>VanFleet</a:t>
            </a:r>
            <a:r>
              <a:rPr lang="en-US" dirty="0">
                <a:latin typeface="Aparajita" pitchFamily="34" charset="0"/>
                <a:cs typeface="Aparajita" pitchFamily="34" charset="0"/>
              </a:rPr>
              <a:t>, R., </a:t>
            </a:r>
            <a:r>
              <a:rPr lang="en-US" dirty="0" err="1">
                <a:latin typeface="Aparajita" pitchFamily="34" charset="0"/>
                <a:cs typeface="Aparajita" pitchFamily="34" charset="0"/>
              </a:rPr>
              <a:t>Sywulak</a:t>
            </a:r>
            <a:r>
              <a:rPr lang="en-US" dirty="0">
                <a:latin typeface="Aparajita" pitchFamily="34" charset="0"/>
                <a:cs typeface="Aparajita" pitchFamily="34" charset="0"/>
              </a:rPr>
              <a:t>, A. E., &amp; </a:t>
            </a:r>
            <a:r>
              <a:rPr lang="en-US" dirty="0" err="1">
                <a:latin typeface="Aparajita" pitchFamily="34" charset="0"/>
                <a:cs typeface="Aparajita" pitchFamily="34" charset="0"/>
              </a:rPr>
              <a:t>Sniscak</a:t>
            </a:r>
            <a:r>
              <a:rPr lang="en-US" dirty="0">
                <a:latin typeface="Aparajita" pitchFamily="34" charset="0"/>
                <a:cs typeface="Aparajita" pitchFamily="34" charset="0"/>
              </a:rPr>
              <a:t>, C. C. (2010). </a:t>
            </a:r>
            <a:r>
              <a:rPr lang="en-US" i="1" dirty="0">
                <a:latin typeface="Aparajita" pitchFamily="34" charset="0"/>
                <a:cs typeface="Aparajita" pitchFamily="34" charset="0"/>
              </a:rPr>
              <a:t>Child-Centered Play Therapy</a:t>
            </a:r>
            <a:r>
              <a:rPr lang="en-US" dirty="0">
                <a:latin typeface="Aparajita" pitchFamily="34" charset="0"/>
                <a:cs typeface="Aparajita" pitchFamily="34" charset="0"/>
              </a:rPr>
              <a:t>. Retrieved from New York</a:t>
            </a:r>
          </a:p>
          <a:p>
            <a:pPr hangingPunct="0"/>
            <a:endParaRPr lang="en-US" dirty="0" smtClean="0">
              <a:latin typeface="Aparajita" pitchFamily="34" charset="0"/>
              <a:cs typeface="Aparajita" pitchFamily="34" charset="0"/>
            </a:endParaRPr>
          </a:p>
          <a:p>
            <a:pPr hangingPunct="0"/>
            <a:r>
              <a:rPr lang="en-US" sz="1400" u="sng" dirty="0" smtClean="0">
                <a:solidFill>
                  <a:schemeClr val="tx1">
                    <a:lumMod val="95000"/>
                  </a:schemeClr>
                </a:solidFill>
                <a:hlinkClick r:id="rId2"/>
              </a:rPr>
              <a:t>http://everydaylife.globalpost.com/activities-teach-diversity-children-1385.html</a:t>
            </a:r>
            <a:endParaRPr lang="en-US" sz="1400" u="sng" dirty="0" smtClean="0">
              <a:solidFill>
                <a:schemeClr val="tx1">
                  <a:lumMod val="95000"/>
                </a:schemeClr>
              </a:solidFill>
            </a:endParaRPr>
          </a:p>
          <a:p>
            <a:pPr hangingPunct="0"/>
            <a:endParaRPr lang="en-US" sz="1400" u="sng" dirty="0" smtClean="0">
              <a:solidFill>
                <a:schemeClr val="tx1">
                  <a:lumMod val="95000"/>
                </a:schemeClr>
              </a:solidFill>
              <a:hlinkClick r:id="rId3"/>
            </a:endParaRPr>
          </a:p>
          <a:p>
            <a:pPr hangingPunct="0"/>
            <a:r>
              <a:rPr lang="en-US" sz="1400" u="sng" dirty="0" smtClean="0">
                <a:solidFill>
                  <a:schemeClr val="tx1">
                    <a:lumMod val="95000"/>
                  </a:schemeClr>
                </a:solidFill>
                <a:hlinkClick r:id="rId3"/>
              </a:rPr>
              <a:t>http://kidsactivitiesblog.com/49412/read-thermometer-printable-practice</a:t>
            </a:r>
            <a:endParaRPr lang="en-US" sz="1400" u="sng" dirty="0" smtClean="0">
              <a:solidFill>
                <a:schemeClr val="tx1">
                  <a:lumMod val="95000"/>
                </a:schemeClr>
              </a:solidFill>
            </a:endParaRPr>
          </a:p>
          <a:p>
            <a:pPr hangingPunct="0"/>
            <a:endParaRPr lang="en-US" sz="1400" u="sng" dirty="0" smtClean="0">
              <a:solidFill>
                <a:srgbClr val="FFC000"/>
              </a:solidFill>
            </a:endParaRPr>
          </a:p>
          <a:p>
            <a:pPr hangingPunct="0"/>
            <a:r>
              <a:rPr lang="en-US" sz="1400" u="sng" dirty="0" smtClean="0">
                <a:solidFill>
                  <a:srgbClr val="FFC000"/>
                </a:solidFill>
              </a:rPr>
              <a:t>http</a:t>
            </a:r>
            <a:r>
              <a:rPr lang="en-US" sz="1400" u="sng" dirty="0">
                <a:solidFill>
                  <a:srgbClr val="FFC000"/>
                </a:solidFill>
              </a:rPr>
              <a:t>://mrsmindfulness.com/how-to-teach-mindfulness-to-children/</a:t>
            </a:r>
          </a:p>
          <a:p>
            <a:pPr hangingPunct="0"/>
            <a:endParaRPr lang="en-US" sz="1400" u="sng" dirty="0" smtClean="0"/>
          </a:p>
          <a:p>
            <a:pPr hangingPunct="0"/>
            <a:endParaRPr lang="en-US" sz="1400" u="sng" dirty="0"/>
          </a:p>
          <a:p>
            <a:pPr hangingPunct="0"/>
            <a:endParaRPr lang="en-US" sz="1400" dirty="0">
              <a:latin typeface="Aparajita" pitchFamily="34" charset="0"/>
              <a:cs typeface="Aparajita" pitchFamily="34" charset="0"/>
            </a:endParaRPr>
          </a:p>
        </p:txBody>
      </p:sp>
    </p:spTree>
    <p:extLst>
      <p:ext uri="{BB962C8B-B14F-4D97-AF65-F5344CB8AC3E}">
        <p14:creationId xmlns:p14="http://schemas.microsoft.com/office/powerpoint/2010/main" val="21779753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13986"/>
            <a:ext cx="7125113" cy="924475"/>
          </a:xfrm>
        </p:spPr>
        <p:txBody>
          <a:bodyPr/>
          <a:lstStyle/>
          <a:p>
            <a:pPr algn="ctr"/>
            <a:r>
              <a:rPr lang="en-US" dirty="0" smtClean="0">
                <a:latin typeface="AR JULIAN" panose="02000000000000000000" pitchFamily="2" charset="0"/>
              </a:rPr>
              <a:t>Connect with me</a:t>
            </a:r>
            <a:endParaRPr lang="en-US" dirty="0">
              <a:latin typeface="AR JULIAN" panose="02000000000000000000" pitchFamily="2" charset="0"/>
            </a:endParaRPr>
          </a:p>
        </p:txBody>
      </p:sp>
      <p:sp>
        <p:nvSpPr>
          <p:cNvPr id="4" name="TextBox 3"/>
          <p:cNvSpPr txBox="1"/>
          <p:nvPr/>
        </p:nvSpPr>
        <p:spPr>
          <a:xfrm>
            <a:off x="2000250" y="1800224"/>
            <a:ext cx="5257800" cy="4247317"/>
          </a:xfrm>
          <a:prstGeom prst="rect">
            <a:avLst/>
          </a:prstGeom>
          <a:noFill/>
        </p:spPr>
        <p:txBody>
          <a:bodyPr wrap="square" rtlCol="0">
            <a:spAutoFit/>
          </a:bodyPr>
          <a:lstStyle/>
          <a:p>
            <a:r>
              <a:rPr lang="en-US" dirty="0">
                <a:solidFill>
                  <a:schemeClr val="bg2">
                    <a:lumMod val="20000"/>
                    <a:lumOff val="80000"/>
                  </a:schemeClr>
                </a:solidFill>
                <a:hlinkClick r:id="rId2"/>
              </a:rPr>
              <a:t>http://</a:t>
            </a:r>
            <a:r>
              <a:rPr lang="en-US" dirty="0" smtClean="0">
                <a:solidFill>
                  <a:schemeClr val="bg2">
                    <a:lumMod val="20000"/>
                    <a:lumOff val="80000"/>
                  </a:schemeClr>
                </a:solidFill>
                <a:hlinkClick r:id="rId2"/>
              </a:rPr>
              <a:t>josephineolson79.wix.com/play2heal</a:t>
            </a:r>
            <a:endParaRPr lang="en-US" dirty="0" smtClean="0">
              <a:solidFill>
                <a:schemeClr val="bg2">
                  <a:lumMod val="20000"/>
                  <a:lumOff val="80000"/>
                </a:schemeClr>
              </a:solidFill>
            </a:endParaRPr>
          </a:p>
          <a:p>
            <a:endParaRPr lang="en-US" dirty="0" smtClean="0"/>
          </a:p>
          <a:p>
            <a:r>
              <a:rPr lang="en-US" u="sng" dirty="0" smtClean="0">
                <a:solidFill>
                  <a:srgbClr val="FFC000"/>
                </a:solidFill>
              </a:rPr>
              <a:t>www.lightcounseling.net</a:t>
            </a:r>
            <a:endParaRPr lang="en-US" dirty="0">
              <a:solidFill>
                <a:srgbClr val="FFC000"/>
              </a:solidFill>
            </a:endParaRPr>
          </a:p>
          <a:p>
            <a:endParaRPr lang="en-US" dirty="0" smtClean="0"/>
          </a:p>
          <a:p>
            <a:r>
              <a:rPr lang="en-US" dirty="0" smtClean="0"/>
              <a:t>		Light </a:t>
            </a:r>
            <a:r>
              <a:rPr lang="en-US" dirty="0"/>
              <a:t>Counseling</a:t>
            </a:r>
          </a:p>
          <a:p>
            <a:r>
              <a:rPr lang="en-US" dirty="0" smtClean="0"/>
              <a:t>		2811 </a:t>
            </a:r>
            <a:r>
              <a:rPr lang="en-US" dirty="0" err="1"/>
              <a:t>Linkhorne</a:t>
            </a:r>
            <a:r>
              <a:rPr lang="en-US" dirty="0"/>
              <a:t> Dr. Suite B</a:t>
            </a:r>
          </a:p>
          <a:p>
            <a:r>
              <a:rPr lang="en-US" dirty="0" smtClean="0"/>
              <a:t>		Lynchburg</a:t>
            </a:r>
            <a:r>
              <a:rPr lang="en-US" dirty="0"/>
              <a:t>, VA 24503</a:t>
            </a:r>
          </a:p>
          <a:p>
            <a:r>
              <a:rPr lang="en-US" dirty="0" smtClean="0"/>
              <a:t>		(</a:t>
            </a:r>
            <a:r>
              <a:rPr lang="en-US" dirty="0"/>
              <a:t>434) </a:t>
            </a:r>
            <a:r>
              <a:rPr lang="en-US" dirty="0" smtClean="0"/>
              <a:t>384-1594</a:t>
            </a:r>
          </a:p>
          <a:p>
            <a:endParaRPr lang="en-US" dirty="0" smtClean="0"/>
          </a:p>
          <a:p>
            <a:r>
              <a:rPr lang="en-US" dirty="0" smtClean="0"/>
              <a:t>Email        josephineolson79@gmail.com</a:t>
            </a:r>
            <a:endParaRPr lang="en-US" dirty="0"/>
          </a:p>
          <a:p>
            <a:r>
              <a:rPr lang="en-US" dirty="0" smtClean="0"/>
              <a:t>FB            Josephine Olson’s Play2heal</a:t>
            </a:r>
          </a:p>
          <a:p>
            <a:r>
              <a:rPr lang="en-US" dirty="0" smtClean="0"/>
              <a:t>Twitter      @</a:t>
            </a:r>
            <a:r>
              <a:rPr lang="en-US" dirty="0" err="1" smtClean="0"/>
              <a:t>olson_josephine</a:t>
            </a:r>
            <a:endParaRPr lang="en-US" dirty="0" smtClean="0"/>
          </a:p>
          <a:p>
            <a:r>
              <a:rPr lang="en-US" dirty="0" smtClean="0"/>
              <a:t>Pinterest   jolson79</a:t>
            </a:r>
          </a:p>
          <a:p>
            <a:endParaRPr lang="en-US" dirty="0"/>
          </a:p>
          <a:p>
            <a:endParaRPr lang="en-US" b="1" dirty="0"/>
          </a:p>
        </p:txBody>
      </p:sp>
      <p:pic>
        <p:nvPicPr>
          <p:cNvPr id="10242" name="Picture 2" descr="C:\Users\eolson\AppData\Local\Microsoft\Windows\Temporary Internet Files\Content.IE5\HYFPDAJV\MP90043872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631995">
            <a:off x="1812489" y="466624"/>
            <a:ext cx="996189" cy="12192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3600" y="3095624"/>
            <a:ext cx="1208778" cy="609599"/>
          </a:xfrm>
          <a:prstGeom prst="rect">
            <a:avLst/>
          </a:prstGeom>
        </p:spPr>
      </p:pic>
    </p:spTree>
    <p:extLst>
      <p:ext uri="{BB962C8B-B14F-4D97-AF65-F5344CB8AC3E}">
        <p14:creationId xmlns:p14="http://schemas.microsoft.com/office/powerpoint/2010/main" val="1091774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2516" y="549827"/>
            <a:ext cx="7123080" cy="924475"/>
          </a:xfrm>
        </p:spPr>
        <p:txBody>
          <a:bodyPr>
            <a:normAutofit fontScale="90000"/>
          </a:bodyPr>
          <a:lstStyle/>
          <a:p>
            <a:r>
              <a:rPr lang="en-US" sz="3600" b="1" i="1" dirty="0">
                <a:latin typeface="Brush Script MT" pitchFamily="66" charset="0"/>
              </a:rPr>
              <a:t>Promoting Healing &amp; Resilience in </a:t>
            </a:r>
            <a:r>
              <a:rPr lang="en-US" sz="3600" b="1" i="1" dirty="0" smtClean="0">
                <a:latin typeface="Brush Script MT" pitchFamily="66" charset="0"/>
              </a:rPr>
              <a:t>Children</a:t>
            </a:r>
            <a:r>
              <a:rPr lang="en-US" sz="4000" b="1" i="1" dirty="0" smtClean="0">
                <a:solidFill>
                  <a:schemeClr val="accent4">
                    <a:lumMod val="50000"/>
                  </a:schemeClr>
                </a:solidFill>
                <a:latin typeface="Brush Script MT" pitchFamily="66" charset="0"/>
              </a:rPr>
              <a:t>…</a:t>
            </a:r>
            <a:r>
              <a:rPr lang="en-US" b="1" i="1" dirty="0">
                <a:solidFill>
                  <a:schemeClr val="accent5">
                    <a:lumMod val="50000"/>
                  </a:schemeClr>
                </a:solidFill>
                <a:latin typeface="Brush Script MT" pitchFamily="66" charset="0"/>
              </a:rPr>
              <a:t/>
            </a:r>
            <a:br>
              <a:rPr lang="en-US" b="1" i="1" dirty="0">
                <a:solidFill>
                  <a:schemeClr val="accent5">
                    <a:lumMod val="50000"/>
                  </a:schemeClr>
                </a:solidFill>
                <a:latin typeface="Brush Script MT" pitchFamily="66" charset="0"/>
              </a:rPr>
            </a:br>
            <a:endParaRPr lang="en-US" dirty="0">
              <a:latin typeface="Brush Script MT" pitchFamily="66"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09732">
            <a:off x="761149" y="1261018"/>
            <a:ext cx="1235335" cy="1210429"/>
          </a:xfrm>
          <a:prstGeom prst="ellipse">
            <a:avLst/>
          </a:prstGeom>
          <a:ln>
            <a:noFill/>
          </a:ln>
          <a:effectLst>
            <a:softEdge rad="112500"/>
          </a:effectLst>
        </p:spPr>
      </p:pic>
      <p:sp>
        <p:nvSpPr>
          <p:cNvPr id="4" name="TextBox 3"/>
          <p:cNvSpPr txBox="1"/>
          <p:nvPr/>
        </p:nvSpPr>
        <p:spPr>
          <a:xfrm>
            <a:off x="1905000" y="1849235"/>
            <a:ext cx="2286000" cy="461665"/>
          </a:xfrm>
          <a:prstGeom prst="rect">
            <a:avLst/>
          </a:prstGeom>
          <a:noFill/>
        </p:spPr>
        <p:txBody>
          <a:bodyPr wrap="square" rtlCol="0">
            <a:spAutoFit/>
          </a:bodyPr>
          <a:lstStyle/>
          <a:p>
            <a:r>
              <a:rPr lang="en-US" sz="2400" dirty="0" smtClean="0">
                <a:solidFill>
                  <a:schemeClr val="bg1"/>
                </a:solidFill>
                <a:latin typeface="AR HERMANN" pitchFamily="2" charset="0"/>
              </a:rPr>
              <a:t>Self-esteem</a:t>
            </a:r>
            <a:endParaRPr lang="en-US" sz="2400" dirty="0">
              <a:solidFill>
                <a:schemeClr val="bg1"/>
              </a:solidFill>
              <a:latin typeface="AR HERMANN" pitchFamily="2" charset="0"/>
            </a:endParaRPr>
          </a:p>
        </p:txBody>
      </p:sp>
      <p:sp>
        <p:nvSpPr>
          <p:cNvPr id="5" name="TextBox 4"/>
          <p:cNvSpPr txBox="1"/>
          <p:nvPr/>
        </p:nvSpPr>
        <p:spPr>
          <a:xfrm>
            <a:off x="1447800" y="2310900"/>
            <a:ext cx="2295007" cy="246221"/>
          </a:xfrm>
          <a:prstGeom prst="rect">
            <a:avLst/>
          </a:prstGeom>
          <a:noFill/>
        </p:spPr>
        <p:txBody>
          <a:bodyPr wrap="square" rtlCol="0">
            <a:spAutoFit/>
          </a:bodyPr>
          <a:lstStyle/>
          <a:p>
            <a:r>
              <a:rPr lang="en-US" sz="1000" dirty="0" smtClean="0"/>
              <a:t>(</a:t>
            </a:r>
            <a:r>
              <a:rPr lang="en-US" sz="1000" dirty="0" err="1" smtClean="0"/>
              <a:t>Rennie</a:t>
            </a:r>
            <a:r>
              <a:rPr lang="en-US" sz="1000" dirty="0" smtClean="0"/>
              <a:t> &amp; </a:t>
            </a:r>
            <a:r>
              <a:rPr lang="en-US" sz="1000" dirty="0" err="1" smtClean="0"/>
              <a:t>Landreth</a:t>
            </a:r>
            <a:r>
              <a:rPr lang="en-US" sz="1000" dirty="0" smtClean="0"/>
              <a:t>, 2000)</a:t>
            </a:r>
            <a:endParaRPr lang="en-US" sz="1000" dirty="0"/>
          </a:p>
        </p:txBody>
      </p:sp>
      <p:sp>
        <p:nvSpPr>
          <p:cNvPr id="6" name="Rectangle 5"/>
          <p:cNvSpPr/>
          <p:nvPr/>
        </p:nvSpPr>
        <p:spPr>
          <a:xfrm>
            <a:off x="4858215" y="2696157"/>
            <a:ext cx="3733800" cy="369332"/>
          </a:xfrm>
          <a:prstGeom prst="rect">
            <a:avLst/>
          </a:prstGeom>
          <a:noFill/>
        </p:spPr>
        <p:txBody>
          <a:bodyPr wrap="square" lIns="91440" tIns="45720" rIns="91440" bIns="45720">
            <a:spAutoFit/>
          </a:bodyPr>
          <a:lstStyle/>
          <a:p>
            <a:pPr algn="ctr"/>
            <a:r>
              <a:rPr lang="en-US"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 DESTINE" pitchFamily="2" charset="0"/>
              </a:rPr>
              <a:t>Physical Growth &amp; Agility</a:t>
            </a:r>
            <a:endParaRPr lang="en-US"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 DESTINE" pitchFamily="2" charset="0"/>
            </a:endParaRPr>
          </a:p>
        </p:txBody>
      </p:sp>
      <p:sp>
        <p:nvSpPr>
          <p:cNvPr id="7" name="TextBox 6"/>
          <p:cNvSpPr txBox="1"/>
          <p:nvPr/>
        </p:nvSpPr>
        <p:spPr>
          <a:xfrm>
            <a:off x="19714971" y="9401483"/>
            <a:ext cx="1298753" cy="246221"/>
          </a:xfrm>
          <a:prstGeom prst="rect">
            <a:avLst/>
          </a:prstGeom>
          <a:noFill/>
        </p:spPr>
        <p:txBody>
          <a:bodyPr wrap="none" rtlCol="0">
            <a:spAutoFit/>
          </a:bodyPr>
          <a:lstStyle/>
          <a:p>
            <a:r>
              <a:rPr lang="en-US" sz="1000" dirty="0" smtClean="0"/>
              <a:t>(Ginsburg, 2007)</a:t>
            </a:r>
            <a:endParaRPr lang="en-US" sz="1000" dirty="0"/>
          </a:p>
        </p:txBody>
      </p:sp>
      <p:sp>
        <p:nvSpPr>
          <p:cNvPr id="8" name="Rectangle 7"/>
          <p:cNvSpPr/>
          <p:nvPr/>
        </p:nvSpPr>
        <p:spPr>
          <a:xfrm>
            <a:off x="7176330" y="3034266"/>
            <a:ext cx="1298753" cy="246221"/>
          </a:xfrm>
          <a:prstGeom prst="rect">
            <a:avLst/>
          </a:prstGeom>
        </p:spPr>
        <p:txBody>
          <a:bodyPr wrap="none">
            <a:spAutoFit/>
          </a:bodyPr>
          <a:lstStyle/>
          <a:p>
            <a:r>
              <a:rPr lang="en-US" sz="1000" dirty="0" smtClean="0"/>
              <a:t>(Ginsburg</a:t>
            </a:r>
            <a:r>
              <a:rPr lang="en-US" sz="1000" dirty="0"/>
              <a:t>, 2007)</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010462">
            <a:off x="5823179" y="1207356"/>
            <a:ext cx="1396942" cy="1396942"/>
          </a:xfrm>
          <a:prstGeom prst="roundRect">
            <a:avLst>
              <a:gd name="adj" fmla="val 21598"/>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988474" y="11067332"/>
            <a:ext cx="1533067" cy="11917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78980" y="2948248"/>
            <a:ext cx="1360608" cy="10577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TextBox 11"/>
          <p:cNvSpPr txBox="1"/>
          <p:nvPr/>
        </p:nvSpPr>
        <p:spPr>
          <a:xfrm>
            <a:off x="2212072" y="4282835"/>
            <a:ext cx="2846536" cy="246221"/>
          </a:xfrm>
          <a:prstGeom prst="rect">
            <a:avLst/>
          </a:prstGeom>
          <a:noFill/>
        </p:spPr>
        <p:txBody>
          <a:bodyPr wrap="square" rtlCol="0">
            <a:spAutoFit/>
          </a:bodyPr>
          <a:lstStyle/>
          <a:p>
            <a:r>
              <a:rPr lang="en-US" sz="1000" dirty="0"/>
              <a:t>(Hall, </a:t>
            </a:r>
            <a:r>
              <a:rPr lang="en-US" sz="1000" dirty="0" err="1"/>
              <a:t>Kaduson</a:t>
            </a:r>
            <a:r>
              <a:rPr lang="en-US" sz="1000" dirty="0"/>
              <a:t>, &amp; Schaefer, 2002)</a:t>
            </a:r>
          </a:p>
        </p:txBody>
      </p:sp>
      <p:sp>
        <p:nvSpPr>
          <p:cNvPr id="13" name="TextBox 12"/>
          <p:cNvSpPr txBox="1"/>
          <p:nvPr/>
        </p:nvSpPr>
        <p:spPr>
          <a:xfrm>
            <a:off x="872193" y="3986367"/>
            <a:ext cx="3446777" cy="369332"/>
          </a:xfrm>
          <a:prstGeom prst="rect">
            <a:avLst/>
          </a:prstGeom>
          <a:noFill/>
        </p:spPr>
        <p:txBody>
          <a:bodyPr wrap="none" rtlCol="0">
            <a:spAutoFit/>
          </a:bodyPr>
          <a:lstStyle/>
          <a:p>
            <a:r>
              <a:rPr lang="en-US" dirty="0" smtClean="0">
                <a:solidFill>
                  <a:schemeClr val="bg1"/>
                </a:solidFill>
                <a:latin typeface="AR CHRISTY" pitchFamily="2" charset="0"/>
              </a:rPr>
              <a:t>Regulating emotions/coping skills</a:t>
            </a:r>
            <a:endParaRPr lang="en-US" dirty="0">
              <a:solidFill>
                <a:schemeClr val="bg1"/>
              </a:solidFill>
              <a:latin typeface="AR CHRISTY" pitchFamily="2" charset="0"/>
            </a:endParaRPr>
          </a:p>
        </p:txBody>
      </p:sp>
      <p:sp>
        <p:nvSpPr>
          <p:cNvPr id="14" name="TextBox 13"/>
          <p:cNvSpPr txBox="1"/>
          <p:nvPr/>
        </p:nvSpPr>
        <p:spPr>
          <a:xfrm>
            <a:off x="14759879" y="13047500"/>
            <a:ext cx="2404826" cy="246221"/>
          </a:xfrm>
          <a:prstGeom prst="rect">
            <a:avLst/>
          </a:prstGeom>
          <a:noFill/>
        </p:spPr>
        <p:txBody>
          <a:bodyPr wrap="none" rtlCol="0">
            <a:spAutoFit/>
          </a:bodyPr>
          <a:lstStyle/>
          <a:p>
            <a:r>
              <a:rPr lang="en-US" sz="1000" dirty="0" smtClean="0"/>
              <a:t>(Hall, </a:t>
            </a:r>
            <a:r>
              <a:rPr lang="en-US" sz="1000" dirty="0" err="1" smtClean="0"/>
              <a:t>Kaduson</a:t>
            </a:r>
            <a:r>
              <a:rPr lang="en-US" sz="1000" dirty="0" smtClean="0"/>
              <a:t>, &amp; Schaefer, 2002)</a:t>
            </a:r>
            <a:endParaRPr lang="en-US" sz="1000" dirty="0"/>
          </a:p>
        </p:txBody>
      </p:sp>
      <p:sp>
        <p:nvSpPr>
          <p:cNvPr id="15" name="TextBox 14"/>
          <p:cNvSpPr txBox="1"/>
          <p:nvPr/>
        </p:nvSpPr>
        <p:spPr>
          <a:xfrm>
            <a:off x="9089479" y="12941910"/>
            <a:ext cx="3472530" cy="1200329"/>
          </a:xfrm>
          <a:prstGeom prst="rect">
            <a:avLst/>
          </a:prstGeom>
          <a:noFill/>
        </p:spPr>
        <p:txBody>
          <a:bodyPr wrap="square" rtlCol="0">
            <a:spAutoFit/>
          </a:bodyPr>
          <a:lstStyle/>
          <a:p>
            <a:r>
              <a:rPr lang="en-US" sz="3600" b="1" dirty="0" err="1" smtClean="0">
                <a:latin typeface="Bradley Hand ITC" pitchFamily="66" charset="0"/>
              </a:rPr>
              <a:t>ocial</a:t>
            </a:r>
            <a:r>
              <a:rPr lang="en-US" sz="3600" b="1" dirty="0" smtClean="0">
                <a:latin typeface="Bradley Hand ITC" pitchFamily="66" charset="0"/>
              </a:rPr>
              <a:t> </a:t>
            </a:r>
            <a:r>
              <a:rPr lang="en-US" sz="3600" b="1" dirty="0" smtClean="0">
                <a:latin typeface="Bradley Hand ITC" pitchFamily="66" charset="0"/>
              </a:rPr>
              <a:t>Effectiveness</a:t>
            </a:r>
            <a:endParaRPr lang="en-US" sz="3600" b="1" dirty="0">
              <a:latin typeface="Bradley Hand ITC" pitchFamily="66" charset="0"/>
            </a:endParaRPr>
          </a:p>
        </p:txBody>
      </p:sp>
      <p:sp>
        <p:nvSpPr>
          <p:cNvPr id="16" name="TextBox 15"/>
          <p:cNvSpPr txBox="1"/>
          <p:nvPr/>
        </p:nvSpPr>
        <p:spPr>
          <a:xfrm>
            <a:off x="10922473" y="13957573"/>
            <a:ext cx="2135227" cy="369332"/>
          </a:xfrm>
          <a:prstGeom prst="rect">
            <a:avLst/>
          </a:prstGeom>
          <a:noFill/>
        </p:spPr>
        <p:txBody>
          <a:bodyPr wrap="square" rtlCol="0">
            <a:spAutoFit/>
          </a:bodyPr>
          <a:lstStyle/>
          <a:p>
            <a:r>
              <a:rPr lang="en-US" sz="1800" dirty="0" smtClean="0"/>
              <a:t>(Ray, 20011)</a:t>
            </a:r>
            <a:endParaRPr lang="en-US" sz="1800" dirty="0"/>
          </a:p>
        </p:txBody>
      </p:sp>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827285">
            <a:off x="6919142" y="3917507"/>
            <a:ext cx="1174607" cy="132091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18" name="Rectangle 17"/>
          <p:cNvSpPr/>
          <p:nvPr/>
        </p:nvSpPr>
        <p:spPr>
          <a:xfrm>
            <a:off x="6163603" y="4959254"/>
            <a:ext cx="1473936" cy="646331"/>
          </a:xfrm>
          <a:prstGeom prst="rect">
            <a:avLst/>
          </a:prstGeom>
        </p:spPr>
        <p:txBody>
          <a:bodyPr wrap="square">
            <a:spAutoFit/>
          </a:bodyPr>
          <a:lstStyle/>
          <a:p>
            <a:r>
              <a:rPr lang="en-US" b="1" dirty="0">
                <a:solidFill>
                  <a:schemeClr val="bg1"/>
                </a:solidFill>
                <a:latin typeface="Bradley Hand ITC" pitchFamily="66" charset="0"/>
              </a:rPr>
              <a:t>Social Effectiveness</a:t>
            </a:r>
          </a:p>
        </p:txBody>
      </p:sp>
      <p:sp>
        <p:nvSpPr>
          <p:cNvPr id="19" name="TextBox 18"/>
          <p:cNvSpPr txBox="1"/>
          <p:nvPr/>
        </p:nvSpPr>
        <p:spPr>
          <a:xfrm>
            <a:off x="14759879" y="16599402"/>
            <a:ext cx="2135227" cy="246221"/>
          </a:xfrm>
          <a:prstGeom prst="rect">
            <a:avLst/>
          </a:prstGeom>
          <a:noFill/>
        </p:spPr>
        <p:txBody>
          <a:bodyPr wrap="square" rtlCol="0">
            <a:spAutoFit/>
          </a:bodyPr>
          <a:lstStyle/>
          <a:p>
            <a:r>
              <a:rPr lang="en-US" sz="1000" dirty="0" smtClean="0"/>
              <a:t>(Ray, 2011)</a:t>
            </a:r>
            <a:endParaRPr lang="en-US" sz="1000" dirty="0"/>
          </a:p>
        </p:txBody>
      </p:sp>
      <p:sp>
        <p:nvSpPr>
          <p:cNvPr id="20" name="Rectangle 19"/>
          <p:cNvSpPr/>
          <p:nvPr/>
        </p:nvSpPr>
        <p:spPr>
          <a:xfrm>
            <a:off x="7026185" y="5483736"/>
            <a:ext cx="960519" cy="246221"/>
          </a:xfrm>
          <a:prstGeom prst="rect">
            <a:avLst/>
          </a:prstGeom>
        </p:spPr>
        <p:txBody>
          <a:bodyPr wrap="none">
            <a:spAutoFit/>
          </a:bodyPr>
          <a:lstStyle/>
          <a:p>
            <a:r>
              <a:rPr lang="en-US" sz="1000" dirty="0"/>
              <a:t>(Ray, 2011)</a:t>
            </a:r>
          </a:p>
        </p:txBody>
      </p:sp>
      <p:sp>
        <p:nvSpPr>
          <p:cNvPr id="22" name="TextBox 21"/>
          <p:cNvSpPr txBox="1"/>
          <p:nvPr/>
        </p:nvSpPr>
        <p:spPr>
          <a:xfrm rot="20789101">
            <a:off x="21292022" y="12303944"/>
            <a:ext cx="3416968" cy="1323439"/>
          </a:xfrm>
          <a:prstGeom prst="rect">
            <a:avLst/>
          </a:prstGeom>
          <a:noFill/>
          <a:effectLst>
            <a:reflection blurRad="6350" stA="50000" endA="300" endPos="55500" dist="50800" dir="5400000" sy="-100000" algn="bl" rotWithShape="0"/>
          </a:effectLst>
        </p:spPr>
        <p:txBody>
          <a:bodyPr wrap="square" rtlCol="0">
            <a:spAutoFit/>
          </a:bodyPr>
          <a:lstStyle/>
          <a:p>
            <a:r>
              <a:rPr lang="en-US" sz="4000" dirty="0" smtClean="0">
                <a:latin typeface="AR BONNIE" pitchFamily="2" charset="0"/>
              </a:rPr>
              <a:t>Navigating Transitions</a:t>
            </a:r>
            <a:endParaRPr lang="en-US" sz="4000" dirty="0">
              <a:latin typeface="AR BONNIE" pitchFamily="2" charset="0"/>
            </a:endParaRPr>
          </a:p>
        </p:txBody>
      </p:sp>
      <p:sp>
        <p:nvSpPr>
          <p:cNvPr id="23" name="TextBox 22"/>
          <p:cNvSpPr txBox="1"/>
          <p:nvPr/>
        </p:nvSpPr>
        <p:spPr>
          <a:xfrm>
            <a:off x="20938836" y="13773779"/>
            <a:ext cx="4123339" cy="369332"/>
          </a:xfrm>
          <a:prstGeom prst="rect">
            <a:avLst/>
          </a:prstGeom>
          <a:noFill/>
        </p:spPr>
        <p:txBody>
          <a:bodyPr wrap="square" rtlCol="0">
            <a:spAutoFit/>
          </a:bodyPr>
          <a:lstStyle/>
          <a:p>
            <a:r>
              <a:rPr lang="en-US" sz="1800" dirty="0" smtClean="0"/>
              <a:t>(www.a4pt.org/ps.index.cfm?ID=2289)</a:t>
            </a:r>
            <a:endParaRPr lang="en-US" sz="1800" dirty="0"/>
          </a:p>
        </p:txBody>
      </p:sp>
      <p:pic>
        <p:nvPicPr>
          <p:cNvPr id="25" name="Picture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227895">
            <a:off x="19264277" y="15327942"/>
            <a:ext cx="1132379" cy="113237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reflection blurRad="6350" stA="50000" endA="295" endPos="92000" dist="101600" dir="5400000" sy="-100000" algn="bl" rotWithShape="0"/>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26" name="Picture 2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227895">
            <a:off x="18035798" y="14225725"/>
            <a:ext cx="2301148" cy="230114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reflection blurRad="6350" stA="50000" endA="295" endPos="92000" dist="101600" dir="5400000" sy="-100000" algn="bl" rotWithShape="0"/>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27" name="Picture 2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59497" y="4717261"/>
            <a:ext cx="1124013" cy="1344870"/>
          </a:xfrm>
          <a:prstGeom prst="rect">
            <a:avLst/>
          </a:prstGeom>
          <a:ln>
            <a:noFill/>
          </a:ln>
          <a:effectLst>
            <a:softEdge rad="112500"/>
          </a:effectLst>
        </p:spPr>
      </p:pic>
      <p:sp>
        <p:nvSpPr>
          <p:cNvPr id="28" name="Rectangle 27"/>
          <p:cNvSpPr/>
          <p:nvPr/>
        </p:nvSpPr>
        <p:spPr>
          <a:xfrm>
            <a:off x="3087105" y="5605585"/>
            <a:ext cx="2106497" cy="646331"/>
          </a:xfrm>
          <a:prstGeom prst="rect">
            <a:avLst/>
          </a:prstGeom>
        </p:spPr>
        <p:txBody>
          <a:bodyPr wrap="square">
            <a:spAutoFit/>
          </a:bodyPr>
          <a:lstStyle/>
          <a:p>
            <a:r>
              <a:rPr lang="en-US" dirty="0">
                <a:solidFill>
                  <a:schemeClr val="bg1"/>
                </a:solidFill>
                <a:latin typeface="AR BLANCA" pitchFamily="2" charset="0"/>
              </a:rPr>
              <a:t>Bereavement, Trauma &amp; Loss</a:t>
            </a:r>
          </a:p>
        </p:txBody>
      </p:sp>
      <p:sp>
        <p:nvSpPr>
          <p:cNvPr id="29" name="Rectangle 28"/>
          <p:cNvSpPr/>
          <p:nvPr/>
        </p:nvSpPr>
        <p:spPr>
          <a:xfrm>
            <a:off x="3525361" y="6251916"/>
            <a:ext cx="1992853" cy="246221"/>
          </a:xfrm>
          <a:prstGeom prst="rect">
            <a:avLst/>
          </a:prstGeom>
        </p:spPr>
        <p:txBody>
          <a:bodyPr wrap="none">
            <a:spAutoFit/>
          </a:bodyPr>
          <a:lstStyle/>
          <a:p>
            <a:r>
              <a:rPr lang="en-US" sz="1000" dirty="0" smtClean="0"/>
              <a:t>(Green </a:t>
            </a:r>
            <a:r>
              <a:rPr lang="en-US" sz="1000" dirty="0"/>
              <a:t>and Connolly, 2009)</a:t>
            </a:r>
          </a:p>
        </p:txBody>
      </p:sp>
      <p:pic>
        <p:nvPicPr>
          <p:cNvPr id="31" name="Picture 3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0407085">
            <a:off x="17106883" y="19321047"/>
            <a:ext cx="1414877" cy="1061158"/>
          </a:xfrm>
          <a:prstGeom prst="rect">
            <a:avLst/>
          </a:prstGeom>
        </p:spPr>
      </p:pic>
    </p:spTree>
    <p:extLst>
      <p:ext uri="{BB962C8B-B14F-4D97-AF65-F5344CB8AC3E}">
        <p14:creationId xmlns:p14="http://schemas.microsoft.com/office/powerpoint/2010/main" val="1556900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8640" y="751925"/>
            <a:ext cx="7123080" cy="924475"/>
          </a:xfrm>
        </p:spPr>
        <p:txBody>
          <a:bodyPr/>
          <a:lstStyle/>
          <a:p>
            <a:r>
              <a:rPr lang="en-US" b="1" dirty="0">
                <a:latin typeface="AR JULIAN" pitchFamily="2" charset="0"/>
              </a:rPr>
              <a:t>Play </a:t>
            </a:r>
            <a:r>
              <a:rPr lang="en-US" b="1" dirty="0" smtClean="0">
                <a:latin typeface="AR JULIAN" pitchFamily="2" charset="0"/>
              </a:rPr>
              <a:t>Therapy </a:t>
            </a:r>
            <a:r>
              <a:rPr lang="en-US" b="1" dirty="0" smtClean="0">
                <a:latin typeface="AR JULIAN" pitchFamily="2" charset="0"/>
              </a:rPr>
              <a:t>Techniques that may be incorporated in your CSCC</a:t>
            </a:r>
            <a:r>
              <a:rPr lang="en-US" b="1" dirty="0">
                <a:solidFill>
                  <a:schemeClr val="accent5">
                    <a:lumMod val="50000"/>
                  </a:schemeClr>
                </a:solidFill>
                <a:latin typeface="AR JULIAN" pitchFamily="2" charset="0"/>
              </a:rPr>
              <a:t/>
            </a:r>
            <a:br>
              <a:rPr lang="en-US" b="1" dirty="0">
                <a:solidFill>
                  <a:schemeClr val="accent5">
                    <a:lumMod val="50000"/>
                  </a:schemeClr>
                </a:solidFill>
                <a:latin typeface="AR JULIAN" pitchFamily="2" charset="0"/>
              </a:rPr>
            </a:br>
            <a:endParaRPr lang="en-US" dirty="0">
              <a:latin typeface="AR JULIAN" pitchFamily="2" charset="0"/>
            </a:endParaRPr>
          </a:p>
        </p:txBody>
      </p:sp>
      <p:sp>
        <p:nvSpPr>
          <p:cNvPr id="5" name="TextBox 4"/>
          <p:cNvSpPr txBox="1"/>
          <p:nvPr/>
        </p:nvSpPr>
        <p:spPr>
          <a:xfrm>
            <a:off x="1531040" y="1786704"/>
            <a:ext cx="6553200" cy="1538883"/>
          </a:xfrm>
          <a:prstGeom prst="rect">
            <a:avLst/>
          </a:prstGeom>
          <a:noFill/>
        </p:spPr>
        <p:txBody>
          <a:bodyPr wrap="square" rtlCol="0">
            <a:spAutoFit/>
          </a:bodyPr>
          <a:lstStyle/>
          <a:p>
            <a:r>
              <a:rPr lang="en-US" sz="3200" dirty="0" smtClean="0">
                <a:latin typeface="AR BLANCA" pitchFamily="2" charset="0"/>
              </a:rPr>
              <a:t>Sand play         </a:t>
            </a:r>
            <a:r>
              <a:rPr lang="en-US" sz="4000" b="1" dirty="0" smtClean="0">
                <a:latin typeface="AR DECODE" pitchFamily="2" charset="0"/>
              </a:rPr>
              <a:t>Expressive </a:t>
            </a:r>
            <a:r>
              <a:rPr lang="en-US" sz="4000" b="1" dirty="0" smtClean="0">
                <a:latin typeface="AR DECODE" pitchFamily="2" charset="0"/>
              </a:rPr>
              <a:t>Arts</a:t>
            </a:r>
          </a:p>
          <a:p>
            <a:endParaRPr lang="en-US" dirty="0" smtClean="0">
              <a:latin typeface="AR CHRISTY" pitchFamily="2" charset="0"/>
            </a:endParaRPr>
          </a:p>
          <a:p>
            <a:r>
              <a:rPr lang="en-US" sz="3600" dirty="0" smtClean="0">
                <a:latin typeface="AR CHRISTY" pitchFamily="2" charset="0"/>
              </a:rPr>
              <a:t>	Puppets </a:t>
            </a:r>
            <a:endParaRPr lang="en-US" sz="3600" dirty="0" smtClean="0">
              <a:latin typeface="AR CHRISTY" pitchFamily="2"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043422">
            <a:off x="734161" y="1771499"/>
            <a:ext cx="744257" cy="827166"/>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600" y="2565250"/>
            <a:ext cx="918417" cy="137492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811318">
            <a:off x="7242181" y="1744464"/>
            <a:ext cx="661948" cy="88259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TextBox 10"/>
          <p:cNvSpPr txBox="1"/>
          <p:nvPr/>
        </p:nvSpPr>
        <p:spPr>
          <a:xfrm>
            <a:off x="4419600" y="3952119"/>
            <a:ext cx="3886200" cy="584775"/>
          </a:xfrm>
          <a:prstGeom prst="rect">
            <a:avLst/>
          </a:prstGeom>
          <a:noFill/>
        </p:spPr>
        <p:txBody>
          <a:bodyPr wrap="square" rtlCol="0">
            <a:spAutoFit/>
          </a:bodyPr>
          <a:lstStyle/>
          <a:p>
            <a:r>
              <a:rPr lang="en-US" sz="3200" dirty="0" smtClean="0">
                <a:latin typeface="AR HERMANN" pitchFamily="2" charset="0"/>
              </a:rPr>
              <a:t>Imaginative Play</a:t>
            </a:r>
            <a:endParaRPr lang="en-US" sz="3200" dirty="0">
              <a:latin typeface="AR HERMANN" pitchFamily="2" charset="0"/>
            </a:endParaRPr>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96275" y="4546329"/>
            <a:ext cx="1464129" cy="1064302"/>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864430">
            <a:off x="7076555" y="4735591"/>
            <a:ext cx="1109208" cy="1105089"/>
          </a:xfrm>
          <a:prstGeom prst="roundRect">
            <a:avLst>
              <a:gd name="adj" fmla="val 16667"/>
            </a:avLst>
          </a:prstGeom>
          <a:ln>
            <a:noFill/>
          </a:ln>
          <a:effectLst>
            <a:outerShdw blurRad="152400" dist="12000" dir="900000" sy="98000" kx="110000" ky="200000" algn="tl" rotWithShape="0">
              <a:srgbClr val="000000">
                <a:alpha val="30000"/>
              </a:srgbClr>
            </a:outerShdw>
            <a:reflection blurRad="6350" stA="52000" endA="300" endPos="35000" dir="5400000" sy="-100000" algn="bl" rotWithShape="0"/>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81200" y="4162831"/>
            <a:ext cx="1230337" cy="1447800"/>
          </a:xfrm>
          <a:prstGeom prst="rect">
            <a:avLst/>
          </a:prstGeom>
          <a:ln>
            <a:noFill/>
          </a:ln>
          <a:effectLst>
            <a:softEdge rad="112500"/>
          </a:effectLst>
        </p:spPr>
      </p:pic>
      <p:pic>
        <p:nvPicPr>
          <p:cNvPr id="15" name="Pictur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334403">
            <a:off x="3920392" y="4592217"/>
            <a:ext cx="998416" cy="120503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6" name="TextBox 15"/>
          <p:cNvSpPr txBox="1"/>
          <p:nvPr/>
        </p:nvSpPr>
        <p:spPr>
          <a:xfrm rot="20453180">
            <a:off x="2303915" y="5479880"/>
            <a:ext cx="1233344" cy="369332"/>
          </a:xfrm>
          <a:prstGeom prst="rect">
            <a:avLst/>
          </a:prstGeom>
          <a:noFill/>
        </p:spPr>
        <p:txBody>
          <a:bodyPr wrap="square" rtlCol="0">
            <a:spAutoFit/>
          </a:bodyPr>
          <a:lstStyle/>
          <a:p>
            <a:r>
              <a:rPr lang="en-US" dirty="0" smtClean="0">
                <a:latin typeface="AR CARTER" pitchFamily="2" charset="0"/>
              </a:rPr>
              <a:t>Nurturing play</a:t>
            </a:r>
            <a:endParaRPr lang="en-US" dirty="0">
              <a:latin typeface="AR CARTER" pitchFamily="2" charset="0"/>
            </a:endParaRPr>
          </a:p>
        </p:txBody>
      </p:sp>
      <p:sp>
        <p:nvSpPr>
          <p:cNvPr id="17" name="TextBox 16"/>
          <p:cNvSpPr txBox="1"/>
          <p:nvPr/>
        </p:nvSpPr>
        <p:spPr>
          <a:xfrm>
            <a:off x="5411380" y="5851490"/>
            <a:ext cx="1295400" cy="369332"/>
          </a:xfrm>
          <a:prstGeom prst="rect">
            <a:avLst/>
          </a:prstGeom>
          <a:noFill/>
        </p:spPr>
        <p:txBody>
          <a:bodyPr wrap="square" rtlCol="0">
            <a:spAutoFit/>
          </a:bodyPr>
          <a:lstStyle/>
          <a:p>
            <a:r>
              <a:rPr lang="en-US" dirty="0" smtClean="0">
                <a:latin typeface="AR BLANCA" pitchFamily="2" charset="0"/>
              </a:rPr>
              <a:t>Dramatic!</a:t>
            </a:r>
            <a:endParaRPr lang="en-US" dirty="0">
              <a:latin typeface="AR BLANCA" pitchFamily="2" charset="0"/>
            </a:endParaRPr>
          </a:p>
        </p:txBody>
      </p:sp>
      <p:pic>
        <p:nvPicPr>
          <p:cNvPr id="3" name="Picture 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400000">
            <a:off x="455732" y="3314454"/>
            <a:ext cx="1301114" cy="97583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TextBox 3"/>
          <p:cNvSpPr txBox="1"/>
          <p:nvPr/>
        </p:nvSpPr>
        <p:spPr>
          <a:xfrm>
            <a:off x="375256" y="4496874"/>
            <a:ext cx="1462066" cy="369332"/>
          </a:xfrm>
          <a:prstGeom prst="rect">
            <a:avLst/>
          </a:prstGeom>
          <a:noFill/>
        </p:spPr>
        <p:txBody>
          <a:bodyPr wrap="square" rtlCol="0">
            <a:spAutoFit/>
          </a:bodyPr>
          <a:lstStyle/>
          <a:p>
            <a:pPr algn="ctr"/>
            <a:r>
              <a:rPr lang="en-US" dirty="0" smtClean="0">
                <a:latin typeface="AR BONNIE" panose="02000000000000000000" pitchFamily="2" charset="0"/>
              </a:rPr>
              <a:t>Emotive Play</a:t>
            </a:r>
            <a:endParaRPr lang="en-US" dirty="0">
              <a:latin typeface="AR BONNIE" panose="02000000000000000000" pitchFamily="2" charset="0"/>
            </a:endParaRPr>
          </a:p>
        </p:txBody>
      </p:sp>
    </p:spTree>
    <p:extLst>
      <p:ext uri="{BB962C8B-B14F-4D97-AF65-F5344CB8AC3E}">
        <p14:creationId xmlns:p14="http://schemas.microsoft.com/office/powerpoint/2010/main" val="3367374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90600" y="762000"/>
            <a:ext cx="7123080" cy="924475"/>
          </a:xfrm>
        </p:spPr>
        <p:txBody>
          <a:bodyPr/>
          <a:lstStyle/>
          <a:p>
            <a:pPr algn="ctr"/>
            <a:r>
              <a:rPr lang="en-US" dirty="0" smtClean="0">
                <a:latin typeface="AR JULIAN" panose="02000000000000000000" pitchFamily="2" charset="0"/>
              </a:rPr>
              <a:t>Practical applications for school counselors</a:t>
            </a:r>
            <a:endParaRPr lang="en-US" dirty="0">
              <a:latin typeface="AR JULIAN" panose="02000000000000000000" pitchFamily="2" charset="0"/>
            </a:endParaRPr>
          </a:p>
        </p:txBody>
      </p:sp>
      <p:sp>
        <p:nvSpPr>
          <p:cNvPr id="4" name="TextBox 3"/>
          <p:cNvSpPr txBox="1"/>
          <p:nvPr/>
        </p:nvSpPr>
        <p:spPr>
          <a:xfrm>
            <a:off x="1295400" y="1905000"/>
            <a:ext cx="6324600" cy="4601260"/>
          </a:xfrm>
          <a:prstGeom prst="rect">
            <a:avLst/>
          </a:prstGeom>
          <a:noFill/>
        </p:spPr>
        <p:txBody>
          <a:bodyPr wrap="square" rtlCol="0">
            <a:spAutoFit/>
          </a:bodyPr>
          <a:lstStyle/>
          <a:p>
            <a:r>
              <a:rPr lang="en-US" dirty="0" smtClean="0">
                <a:latin typeface="AR JULIAN" panose="02000000000000000000" pitchFamily="2" charset="0"/>
              </a:rPr>
              <a:t>Agenda Items:</a:t>
            </a:r>
          </a:p>
          <a:p>
            <a:endParaRPr lang="en-US" dirty="0" smtClean="0">
              <a:latin typeface="AR JULIAN" panose="02000000000000000000" pitchFamily="2" charset="0"/>
            </a:endParaRPr>
          </a:p>
          <a:p>
            <a:pPr marL="285750" indent="-285750">
              <a:buFont typeface="Arial" panose="020B0604020202020204" pitchFamily="34" charset="0"/>
              <a:buChar char="•"/>
            </a:pPr>
            <a:r>
              <a:rPr lang="en-US" sz="1450" dirty="0" smtClean="0">
                <a:latin typeface="AR JULIAN" panose="02000000000000000000" pitchFamily="2" charset="0"/>
              </a:rPr>
              <a:t>Several Common Personal/Social growth areas</a:t>
            </a:r>
          </a:p>
          <a:p>
            <a:pPr lvl="1"/>
            <a:r>
              <a:rPr lang="en-US" sz="1450" i="1" dirty="0" smtClean="0">
                <a:latin typeface="AR JULIAN" panose="02000000000000000000" pitchFamily="2" charset="0"/>
              </a:rPr>
              <a:t>For the each area:</a:t>
            </a:r>
          </a:p>
          <a:p>
            <a:pPr marL="1200150" lvl="2" indent="-285750">
              <a:buFont typeface="Arial" panose="020B0604020202020204" pitchFamily="34" charset="0"/>
              <a:buChar char="•"/>
            </a:pPr>
            <a:r>
              <a:rPr lang="en-US" sz="1450" dirty="0" smtClean="0">
                <a:latin typeface="AR JULIAN" panose="02000000000000000000" pitchFamily="2" charset="0"/>
              </a:rPr>
              <a:t>Specific Activities/Techniques (explained) that I can be adapted for Individual, group, or classroom Guidance (as well as for Grade/Developmental level</a:t>
            </a:r>
            <a:r>
              <a:rPr lang="en-US" sz="1450" dirty="0" smtClean="0">
                <a:latin typeface="AR JULIAN" panose="02000000000000000000" pitchFamily="2" charset="0"/>
              </a:rPr>
              <a:t>)</a:t>
            </a:r>
            <a:endParaRPr lang="en-US" sz="1450" dirty="0" smtClean="0">
              <a:latin typeface="AR JULIAN" panose="02000000000000000000" pitchFamily="2" charset="0"/>
            </a:endParaRPr>
          </a:p>
          <a:p>
            <a:pPr marL="1200150" lvl="2" indent="-285750">
              <a:buFont typeface="Arial" panose="020B0604020202020204" pitchFamily="34" charset="0"/>
              <a:buChar char="•"/>
            </a:pPr>
            <a:r>
              <a:rPr lang="en-US" sz="1450" dirty="0" smtClean="0">
                <a:latin typeface="AR JULIAN" panose="02000000000000000000" pitchFamily="2" charset="0"/>
              </a:rPr>
              <a:t>Required Materials</a:t>
            </a:r>
          </a:p>
          <a:p>
            <a:pPr lvl="3"/>
            <a:r>
              <a:rPr lang="en-US" sz="1450" i="1" dirty="0" smtClean="0">
                <a:latin typeface="AR JULIAN" panose="02000000000000000000" pitchFamily="2" charset="0"/>
              </a:rPr>
              <a:t>&amp; Examples of a Corresponding:</a:t>
            </a:r>
            <a:endParaRPr lang="en-US" sz="1450" i="1" dirty="0">
              <a:latin typeface="AR JULIAN" panose="02000000000000000000" pitchFamily="2" charset="0"/>
            </a:endParaRPr>
          </a:p>
          <a:p>
            <a:pPr marL="1657350" lvl="3" indent="-285750">
              <a:buFont typeface="Arial" panose="020B0604020202020204" pitchFamily="34" charset="0"/>
              <a:buChar char="•"/>
            </a:pPr>
            <a:endParaRPr lang="en-US" sz="1450" dirty="0" smtClean="0">
              <a:latin typeface="AR JULIAN" panose="02000000000000000000" pitchFamily="2" charset="0"/>
            </a:endParaRPr>
          </a:p>
          <a:p>
            <a:pPr marL="1657350" lvl="3" indent="-285750">
              <a:buFont typeface="Arial" panose="020B0604020202020204" pitchFamily="34" charset="0"/>
              <a:buChar char="•"/>
            </a:pPr>
            <a:r>
              <a:rPr lang="en-US" sz="1450" dirty="0" smtClean="0">
                <a:latin typeface="AR JULIAN" panose="02000000000000000000" pitchFamily="2" charset="0"/>
              </a:rPr>
              <a:t>ASCA </a:t>
            </a:r>
            <a:r>
              <a:rPr lang="en-US" sz="1450" dirty="0" smtClean="0">
                <a:latin typeface="AR JULIAN" panose="02000000000000000000" pitchFamily="2" charset="0"/>
              </a:rPr>
              <a:t>standard </a:t>
            </a:r>
          </a:p>
          <a:p>
            <a:pPr marL="1657350" lvl="3" indent="-285750">
              <a:buFont typeface="Arial" panose="020B0604020202020204" pitchFamily="34" charset="0"/>
              <a:buChar char="•"/>
            </a:pPr>
            <a:endParaRPr lang="en-US" sz="1450" dirty="0">
              <a:latin typeface="AR JULIAN" panose="02000000000000000000" pitchFamily="2" charset="0"/>
            </a:endParaRPr>
          </a:p>
          <a:p>
            <a:pPr marL="1657350" lvl="3" indent="-285750">
              <a:buFont typeface="Arial" panose="020B0604020202020204" pitchFamily="34" charset="0"/>
              <a:buChar char="•"/>
            </a:pPr>
            <a:r>
              <a:rPr lang="en-US" sz="1450" dirty="0">
                <a:latin typeface="AR JULIAN" panose="02000000000000000000" pitchFamily="2" charset="0"/>
              </a:rPr>
              <a:t>VA school Counseling Standard</a:t>
            </a:r>
          </a:p>
          <a:p>
            <a:r>
              <a:rPr lang="en-US" sz="1450" dirty="0">
                <a:latin typeface="AR JULIAN" panose="02000000000000000000" pitchFamily="2" charset="0"/>
              </a:rPr>
              <a:t>  </a:t>
            </a:r>
            <a:endParaRPr lang="en-US" sz="1450" dirty="0" smtClean="0">
              <a:latin typeface="AR JULIAN" panose="02000000000000000000" pitchFamily="2" charset="0"/>
            </a:endParaRPr>
          </a:p>
          <a:p>
            <a:pPr marL="1657350" lvl="3" indent="-285750">
              <a:buFont typeface="Arial" panose="020B0604020202020204" pitchFamily="34" charset="0"/>
              <a:buChar char="•"/>
            </a:pPr>
            <a:r>
              <a:rPr lang="en-US" sz="1450" dirty="0" smtClean="0">
                <a:latin typeface="AR JULIAN" panose="02000000000000000000" pitchFamily="2" charset="0"/>
              </a:rPr>
              <a:t>VA Academic Standards of Learning (Standard </a:t>
            </a:r>
            <a:r>
              <a:rPr lang="en-US" sz="1450" dirty="0" smtClean="0">
                <a:latin typeface="AR JULIAN" panose="02000000000000000000" pitchFamily="2" charset="0"/>
              </a:rPr>
              <a:t>Blending)</a:t>
            </a:r>
            <a:endParaRPr lang="en-US" sz="1450" dirty="0" smtClean="0">
              <a:latin typeface="AR JULIAN" panose="02000000000000000000" pitchFamily="2" charset="0"/>
            </a:endParaRPr>
          </a:p>
          <a:p>
            <a:pPr lvl="3"/>
            <a:endParaRPr lang="en-US" dirty="0" smtClean="0">
              <a:latin typeface="AR JULIAN" panose="02000000000000000000" pitchFamily="2" charset="0"/>
            </a:endParaRPr>
          </a:p>
          <a:p>
            <a:r>
              <a:rPr lang="en-US" dirty="0" smtClean="0">
                <a:latin typeface="AR JULIAN" panose="02000000000000000000" pitchFamily="2" charset="0"/>
              </a:rPr>
              <a:t>  </a:t>
            </a:r>
            <a:endParaRPr lang="en-US" dirty="0" smtClean="0">
              <a:latin typeface="AR JULIAN" panose="02000000000000000000" pitchFamily="2" charset="0"/>
            </a:endParaRPr>
          </a:p>
          <a:p>
            <a:endParaRPr lang="en-US" dirty="0"/>
          </a:p>
        </p:txBody>
      </p:sp>
    </p:spTree>
    <p:extLst>
      <p:ext uri="{BB962C8B-B14F-4D97-AF65-F5344CB8AC3E}">
        <p14:creationId xmlns:p14="http://schemas.microsoft.com/office/powerpoint/2010/main" val="15881396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8790" y="312462"/>
            <a:ext cx="7123080" cy="924475"/>
          </a:xfrm>
        </p:spPr>
        <p:txBody>
          <a:bodyPr/>
          <a:lstStyle/>
          <a:p>
            <a:pPr algn="ctr"/>
            <a:r>
              <a:rPr lang="en-US" b="1" dirty="0" smtClean="0">
                <a:latin typeface="AR JULIAN" panose="02000000000000000000" pitchFamily="2" charset="0"/>
              </a:rPr>
              <a:t>Emotional </a:t>
            </a:r>
            <a:r>
              <a:rPr lang="en-US" b="1" dirty="0" smtClean="0">
                <a:latin typeface="AR JULIAN" panose="02000000000000000000" pitchFamily="2" charset="0"/>
              </a:rPr>
              <a:t>Regulation</a:t>
            </a:r>
            <a:endParaRPr lang="en-US" b="1" dirty="0">
              <a:latin typeface="AR JULIAN" panose="02000000000000000000" pitchFamily="2" charset="0"/>
            </a:endParaRPr>
          </a:p>
        </p:txBody>
      </p:sp>
      <p:sp>
        <p:nvSpPr>
          <p:cNvPr id="5" name="TextBox 4"/>
          <p:cNvSpPr txBox="1"/>
          <p:nvPr/>
        </p:nvSpPr>
        <p:spPr>
          <a:xfrm>
            <a:off x="1143000" y="1219200"/>
            <a:ext cx="7391400" cy="830997"/>
          </a:xfrm>
          <a:prstGeom prst="rect">
            <a:avLst/>
          </a:prstGeom>
          <a:noFill/>
        </p:spPr>
        <p:txBody>
          <a:bodyPr wrap="square" rtlCol="0">
            <a:spAutoFit/>
          </a:bodyPr>
          <a:lstStyle/>
          <a:p>
            <a:r>
              <a:rPr lang="en-US" sz="1600" i="1" dirty="0" smtClean="0"/>
              <a:t>“Of all human emotions, anger has created the most harm and caused the greatest destruction within individuals, couples, families, social groups &amp; nations” </a:t>
            </a:r>
            <a:r>
              <a:rPr lang="en-US" sz="1600" dirty="0" smtClean="0"/>
              <a:t>(</a:t>
            </a:r>
            <a:r>
              <a:rPr lang="en-US" sz="1600" dirty="0" err="1" smtClean="0"/>
              <a:t>Borcherdt</a:t>
            </a:r>
            <a:r>
              <a:rPr lang="en-US" sz="1600" dirty="0" smtClean="0"/>
              <a:t>, 1989)</a:t>
            </a:r>
            <a:endParaRPr lang="en-US" sz="1600" dirty="0"/>
          </a:p>
        </p:txBody>
      </p:sp>
      <p:sp>
        <p:nvSpPr>
          <p:cNvPr id="7" name="TextBox 6"/>
          <p:cNvSpPr txBox="1"/>
          <p:nvPr/>
        </p:nvSpPr>
        <p:spPr>
          <a:xfrm>
            <a:off x="1905000" y="2349500"/>
            <a:ext cx="6248400" cy="3339376"/>
          </a:xfrm>
          <a:prstGeom prst="rect">
            <a:avLst/>
          </a:prstGeom>
          <a:noFill/>
        </p:spPr>
        <p:txBody>
          <a:bodyPr wrap="square" rtlCol="0">
            <a:spAutoFit/>
          </a:bodyPr>
          <a:lstStyle/>
          <a:p>
            <a:r>
              <a:rPr lang="en-US" sz="1300" b="1" dirty="0" smtClean="0"/>
              <a:t>Activity</a:t>
            </a:r>
            <a:r>
              <a:rPr lang="en-US" sz="1300" dirty="0" smtClean="0"/>
              <a:t>: </a:t>
            </a:r>
            <a:r>
              <a:rPr lang="en-US" sz="1300" b="1" u="sng" dirty="0" smtClean="0"/>
              <a:t>Feeling Thermometer</a:t>
            </a:r>
            <a:r>
              <a:rPr lang="en-US" sz="1300" dirty="0" smtClean="0"/>
              <a:t>-Objective</a:t>
            </a:r>
            <a:r>
              <a:rPr lang="en-US" sz="1300" dirty="0" smtClean="0"/>
              <a:t>: </a:t>
            </a:r>
            <a:r>
              <a:rPr lang="en-US" sz="1300" dirty="0" smtClean="0"/>
              <a:t>Student will </a:t>
            </a:r>
            <a:r>
              <a:rPr lang="en-US" sz="1300" i="1" dirty="0" smtClean="0"/>
              <a:t>compare </a:t>
            </a:r>
            <a:r>
              <a:rPr lang="en-US" sz="1300" i="1" dirty="0" smtClean="0"/>
              <a:t>different levels of </a:t>
            </a:r>
            <a:r>
              <a:rPr lang="en-US" sz="1300" i="1" dirty="0" smtClean="0"/>
              <a:t>emotions (cool </a:t>
            </a:r>
            <a:r>
              <a:rPr lang="en-US" sz="1300" i="1" dirty="0" smtClean="0"/>
              <a:t>to hot) &amp; </a:t>
            </a:r>
            <a:r>
              <a:rPr lang="en-US" sz="1300" i="1" dirty="0" smtClean="0"/>
              <a:t>will understand the process of managing emotions.</a:t>
            </a:r>
            <a:endParaRPr lang="en-US" sz="1300" i="1" dirty="0" smtClean="0"/>
          </a:p>
          <a:p>
            <a:endParaRPr lang="en-US" sz="1300" b="1" i="1" dirty="0"/>
          </a:p>
          <a:p>
            <a:r>
              <a:rPr lang="en-US" sz="1300" b="1" dirty="0" smtClean="0"/>
              <a:t>Materials: </a:t>
            </a:r>
            <a:r>
              <a:rPr lang="en-US" sz="1300" dirty="0" smtClean="0"/>
              <a:t>Thermometer/models</a:t>
            </a:r>
            <a:r>
              <a:rPr lang="en-US" sz="1300" i="1" dirty="0" smtClean="0"/>
              <a:t>; </a:t>
            </a:r>
            <a:r>
              <a:rPr lang="en-US" sz="1300" dirty="0">
                <a:hlinkClick r:id="rId2"/>
              </a:rPr>
              <a:t>What is the Temperature </a:t>
            </a:r>
            <a:r>
              <a:rPr lang="en-US" sz="1300" dirty="0" smtClean="0">
                <a:hlinkClick r:id="rId2"/>
              </a:rPr>
              <a:t>Printable</a:t>
            </a:r>
            <a:r>
              <a:rPr lang="en-US" sz="1300" dirty="0" smtClean="0"/>
              <a:t>, clear </a:t>
            </a:r>
            <a:r>
              <a:rPr lang="en-US" sz="1300" dirty="0"/>
              <a:t>s</a:t>
            </a:r>
            <a:r>
              <a:rPr lang="en-US" sz="1300" dirty="0" smtClean="0"/>
              <a:t>traw, red pipe </a:t>
            </a:r>
            <a:r>
              <a:rPr lang="en-US" sz="1300" dirty="0"/>
              <a:t>c</a:t>
            </a:r>
            <a:r>
              <a:rPr lang="en-US" sz="1300" dirty="0" smtClean="0"/>
              <a:t>leaner, </a:t>
            </a:r>
            <a:r>
              <a:rPr lang="en-US" sz="1300" dirty="0"/>
              <a:t>s</a:t>
            </a:r>
            <a:r>
              <a:rPr lang="en-US" sz="1300" dirty="0" smtClean="0"/>
              <a:t>cissors, glue </a:t>
            </a:r>
            <a:r>
              <a:rPr lang="en-US" sz="1300" dirty="0"/>
              <a:t>s</a:t>
            </a:r>
            <a:r>
              <a:rPr lang="en-US" sz="1300" dirty="0" smtClean="0"/>
              <a:t>tick, paint </a:t>
            </a:r>
            <a:r>
              <a:rPr lang="en-US" sz="1300" dirty="0"/>
              <a:t>c</a:t>
            </a:r>
            <a:r>
              <a:rPr lang="en-US" sz="1300" dirty="0" smtClean="0"/>
              <a:t>hips,  </a:t>
            </a:r>
            <a:r>
              <a:rPr lang="en-US" sz="1300" dirty="0"/>
              <a:t>s</a:t>
            </a:r>
            <a:r>
              <a:rPr lang="en-US" sz="1300" dirty="0" smtClean="0"/>
              <a:t>mall cutouts with circle shapes for drawing feeling faces</a:t>
            </a:r>
          </a:p>
          <a:p>
            <a:r>
              <a:rPr lang="en-US" sz="1300" dirty="0"/>
              <a:t>	</a:t>
            </a:r>
          </a:p>
          <a:p>
            <a:r>
              <a:rPr lang="en-US" sz="1300" b="1" dirty="0" smtClean="0"/>
              <a:t>ASCA PS.A1.5:  </a:t>
            </a:r>
            <a:r>
              <a:rPr lang="en-US" sz="1300" dirty="0" smtClean="0"/>
              <a:t>Identify &amp; Express Feelings</a:t>
            </a:r>
          </a:p>
          <a:p>
            <a:endParaRPr lang="en-US" sz="1300" b="1" dirty="0" smtClean="0"/>
          </a:p>
          <a:p>
            <a:r>
              <a:rPr lang="en-US" sz="1300" b="1" dirty="0" smtClean="0"/>
              <a:t>VA </a:t>
            </a:r>
            <a:r>
              <a:rPr lang="en-US" sz="1300" b="1" dirty="0" smtClean="0"/>
              <a:t>Counseling SOL EP5</a:t>
            </a:r>
            <a:r>
              <a:rPr lang="en-US" sz="1300" dirty="0" smtClean="0"/>
              <a:t>: Demonstrate self-discipline &amp; </a:t>
            </a:r>
            <a:r>
              <a:rPr lang="en-US" sz="1300" dirty="0" smtClean="0"/>
              <a:t>self-reliance</a:t>
            </a:r>
          </a:p>
          <a:p>
            <a:endParaRPr lang="en-US" sz="1300" dirty="0"/>
          </a:p>
          <a:p>
            <a:r>
              <a:rPr lang="en-US" sz="1300" b="1" dirty="0" smtClean="0"/>
              <a:t>Academic </a:t>
            </a:r>
            <a:r>
              <a:rPr lang="en-US" sz="1300" b="1" dirty="0"/>
              <a:t>SOL </a:t>
            </a:r>
            <a:r>
              <a:rPr lang="en-US" sz="1300" dirty="0"/>
              <a:t>(mathematics) 3.13 </a:t>
            </a:r>
            <a:r>
              <a:rPr lang="en-US" sz="1300" dirty="0" smtClean="0"/>
              <a:t>The </a:t>
            </a:r>
            <a:r>
              <a:rPr lang="en-US" sz="1300" dirty="0"/>
              <a:t>student will read temperature to the nearest degree from a Celsius &amp; Fahrenheit thermometer. Real thermometers and physical models will be used </a:t>
            </a:r>
          </a:p>
          <a:p>
            <a:endParaRPr lang="en-US" sz="1600" dirty="0"/>
          </a:p>
        </p:txBody>
      </p:sp>
      <p:pic>
        <p:nvPicPr>
          <p:cNvPr id="1026" name="Picture 2" descr="C:\Users\eolson\AppData\Local\Microsoft\Windows\Temporary Internet Files\Content.IE5\B5S8T6LJ\MC9003643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031" y="152400"/>
            <a:ext cx="1223169" cy="10668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75989" y="5758934"/>
            <a:ext cx="8915399" cy="369332"/>
          </a:xfrm>
          <a:prstGeom prst="rect">
            <a:avLst/>
          </a:prstGeom>
        </p:spPr>
        <p:txBody>
          <a:bodyPr wrap="square">
            <a:spAutoFit/>
          </a:bodyPr>
          <a:lstStyle/>
          <a:p>
            <a:r>
              <a:rPr lang="en-US" dirty="0"/>
              <a:t>http://kidsactivitiesblog.com/49412/read-thermometer-printable-practice</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2990" y="2514600"/>
            <a:ext cx="1576610" cy="2895600"/>
          </a:xfrm>
          <a:prstGeom prst="rect">
            <a:avLst/>
          </a:prstGeom>
        </p:spPr>
      </p:pic>
    </p:spTree>
    <p:extLst>
      <p:ext uri="{BB962C8B-B14F-4D97-AF65-F5344CB8AC3E}">
        <p14:creationId xmlns:p14="http://schemas.microsoft.com/office/powerpoint/2010/main" val="4210180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4199"/>
            <a:ext cx="7125113" cy="924475"/>
          </a:xfrm>
        </p:spPr>
        <p:txBody>
          <a:bodyPr/>
          <a:lstStyle/>
          <a:p>
            <a:pPr algn="ctr"/>
            <a:r>
              <a:rPr lang="en-US" b="1" dirty="0">
                <a:latin typeface="AR JULIAN" panose="02000000000000000000" pitchFamily="2" charset="0"/>
              </a:rPr>
              <a:t>Emotional Regulation:</a:t>
            </a:r>
            <a:br>
              <a:rPr lang="en-US" b="1" dirty="0">
                <a:latin typeface="AR JULIAN" panose="02000000000000000000" pitchFamily="2" charset="0"/>
              </a:rPr>
            </a:br>
            <a:r>
              <a:rPr lang="en-US" b="1" dirty="0" smtClean="0">
                <a:latin typeface="AR JULIAN" panose="02000000000000000000" pitchFamily="2" charset="0"/>
              </a:rPr>
              <a:t>Anger Triggers</a:t>
            </a:r>
            <a:endParaRPr lang="en-US" dirty="0"/>
          </a:p>
        </p:txBody>
      </p:sp>
      <p:pic>
        <p:nvPicPr>
          <p:cNvPr id="2049" name="Picture 1" descr="C:\Users\eolson\AppData\Local\Microsoft\Windows\Temporary Internet Files\Content.IE5\HYFPDAJV\MC90002365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769580">
            <a:off x="190499" y="166106"/>
            <a:ext cx="1447800" cy="14452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209800" y="2362200"/>
            <a:ext cx="6324600" cy="4108817"/>
          </a:xfrm>
          <a:prstGeom prst="rect">
            <a:avLst/>
          </a:prstGeom>
        </p:spPr>
        <p:txBody>
          <a:bodyPr wrap="square">
            <a:spAutoFit/>
          </a:bodyPr>
          <a:lstStyle/>
          <a:p>
            <a:r>
              <a:rPr lang="en-US" sz="1450" b="1" dirty="0" smtClean="0"/>
              <a:t>Activity</a:t>
            </a:r>
            <a:r>
              <a:rPr lang="en-US" sz="1450" dirty="0" smtClean="0"/>
              <a:t>: </a:t>
            </a:r>
            <a:r>
              <a:rPr lang="en-US" sz="1450" dirty="0" smtClean="0"/>
              <a:t>Tornado in a bottle-Objective to understand anger triggers, the effects of anger escalation &amp; strategies to restore calm</a:t>
            </a:r>
            <a:endParaRPr lang="en-US" sz="1450" b="1" i="1" dirty="0"/>
          </a:p>
          <a:p>
            <a:endParaRPr lang="en-US" sz="1450" b="1" i="1" dirty="0"/>
          </a:p>
          <a:p>
            <a:r>
              <a:rPr lang="en-US" sz="1450" b="1" i="1" dirty="0" smtClean="0"/>
              <a:t>Materials</a:t>
            </a:r>
            <a:r>
              <a:rPr lang="en-US" sz="1450" b="1" i="1" dirty="0" smtClean="0"/>
              <a:t>: </a:t>
            </a:r>
            <a:r>
              <a:rPr lang="en-US" sz="1450" dirty="0"/>
              <a:t>Two plastic 1-liter bottles </a:t>
            </a:r>
            <a:r>
              <a:rPr lang="en-US" sz="1450" dirty="0" smtClean="0"/>
              <a:t>water bowl </a:t>
            </a:r>
            <a:r>
              <a:rPr lang="en-US" sz="1450" dirty="0"/>
              <a:t>or other </a:t>
            </a:r>
            <a:r>
              <a:rPr lang="en-US" sz="1450" dirty="0" smtClean="0"/>
              <a:t>container, duct </a:t>
            </a:r>
            <a:r>
              <a:rPr lang="en-US" sz="1450" dirty="0"/>
              <a:t>tape </a:t>
            </a:r>
            <a:r>
              <a:rPr lang="en-US" sz="1450" dirty="0" smtClean="0"/>
              <a:t>metal </a:t>
            </a:r>
            <a:r>
              <a:rPr lang="en-US" sz="1450" dirty="0"/>
              <a:t>washer </a:t>
            </a:r>
            <a:r>
              <a:rPr lang="en-US" sz="1450" dirty="0" smtClean="0"/>
              <a:t>pitcher </a:t>
            </a:r>
            <a:r>
              <a:rPr lang="en-US" sz="1450" dirty="0" smtClean="0"/>
              <a:t>or </a:t>
            </a:r>
            <a:r>
              <a:rPr lang="en-US" sz="1450" dirty="0" smtClean="0"/>
              <a:t>funnel</a:t>
            </a:r>
            <a:endParaRPr lang="en-US" sz="1450" dirty="0" smtClean="0"/>
          </a:p>
          <a:p>
            <a:r>
              <a:rPr lang="en-US" sz="1450" dirty="0"/>
              <a:t>	</a:t>
            </a:r>
            <a:endParaRPr lang="en-US" sz="1450" dirty="0" smtClean="0"/>
          </a:p>
          <a:p>
            <a:r>
              <a:rPr lang="en-US" sz="1450" dirty="0"/>
              <a:t>	</a:t>
            </a:r>
            <a:r>
              <a:rPr lang="en-US" sz="1450" b="1" dirty="0" smtClean="0"/>
              <a:t>ASCA</a:t>
            </a:r>
            <a:r>
              <a:rPr lang="en-US" sz="1450" dirty="0"/>
              <a:t>: </a:t>
            </a:r>
            <a:r>
              <a:rPr lang="en-US" sz="1450" dirty="0" smtClean="0"/>
              <a:t>PS:A1.6 Distinguish between </a:t>
            </a:r>
            <a:r>
              <a:rPr lang="en-US" sz="1450" dirty="0" smtClean="0"/>
              <a:t> appropriate </a:t>
            </a:r>
            <a:r>
              <a:rPr lang="en-US" sz="1450" dirty="0" smtClean="0"/>
              <a:t>and </a:t>
            </a:r>
            <a:r>
              <a:rPr lang="en-US" sz="1450" dirty="0" smtClean="0"/>
              <a:t>	inappropriate </a:t>
            </a:r>
            <a:r>
              <a:rPr lang="en-US" sz="1450" dirty="0" smtClean="0"/>
              <a:t>behavior</a:t>
            </a:r>
          </a:p>
          <a:p>
            <a:r>
              <a:rPr lang="en-US" sz="1450" dirty="0"/>
              <a:t>	</a:t>
            </a:r>
            <a:endParaRPr lang="en-US" sz="1450" dirty="0" smtClean="0"/>
          </a:p>
          <a:p>
            <a:r>
              <a:rPr lang="en-US" sz="1450" dirty="0"/>
              <a:t>	</a:t>
            </a:r>
            <a:r>
              <a:rPr lang="en-US" sz="1450" b="1" dirty="0" smtClean="0"/>
              <a:t>Virginia Counseling </a:t>
            </a:r>
            <a:r>
              <a:rPr lang="en-US" sz="1450" b="1" dirty="0" smtClean="0"/>
              <a:t>SOL </a:t>
            </a:r>
            <a:r>
              <a:rPr lang="en-US" sz="1450" dirty="0" smtClean="0"/>
              <a:t>EP12: Use strategies </a:t>
            </a:r>
            <a:r>
              <a:rPr lang="en-US" sz="1450" dirty="0" smtClean="0"/>
              <a:t>  </a:t>
            </a:r>
            <a:r>
              <a:rPr lang="en-US" sz="1450" dirty="0" smtClean="0"/>
              <a:t>	handling conflict in a peaceful way	</a:t>
            </a:r>
            <a:endParaRPr lang="en-US" sz="1450" dirty="0" smtClean="0"/>
          </a:p>
          <a:p>
            <a:endParaRPr lang="en-US" sz="1450" dirty="0"/>
          </a:p>
          <a:p>
            <a:r>
              <a:rPr lang="en-US" sz="1450" dirty="0" smtClean="0"/>
              <a:t>	</a:t>
            </a:r>
            <a:r>
              <a:rPr lang="en-US" sz="1450" b="1" dirty="0"/>
              <a:t>Academic </a:t>
            </a:r>
            <a:r>
              <a:rPr lang="en-US" sz="1450" b="1" dirty="0" smtClean="0"/>
              <a:t>SOL: </a:t>
            </a:r>
            <a:r>
              <a:rPr lang="en-US" sz="1450" dirty="0"/>
              <a:t>(Science-interrelationships in 2.6 a) 	identification of common storms  &amp; other weather 	phenomena 	</a:t>
            </a:r>
          </a:p>
          <a:p>
            <a:endParaRPr lang="en-US" sz="1450" dirty="0"/>
          </a:p>
          <a:p>
            <a:endParaRPr lang="en-US" sz="1450" dirty="0"/>
          </a:p>
        </p:txBody>
      </p:sp>
      <p:sp>
        <p:nvSpPr>
          <p:cNvPr id="6" name="Rectangle 5"/>
          <p:cNvSpPr/>
          <p:nvPr/>
        </p:nvSpPr>
        <p:spPr>
          <a:xfrm>
            <a:off x="76200" y="6400800"/>
            <a:ext cx="8991600" cy="307777"/>
          </a:xfrm>
          <a:prstGeom prst="rect">
            <a:avLst/>
          </a:prstGeom>
        </p:spPr>
        <p:txBody>
          <a:bodyPr wrap="square">
            <a:spAutoFit/>
          </a:bodyPr>
          <a:lstStyle/>
          <a:p>
            <a:r>
              <a:rPr lang="en-US" sz="1400" dirty="0"/>
              <a:t>http://</a:t>
            </a:r>
            <a:r>
              <a:rPr lang="en-US" sz="1400" dirty="0" smtClean="0"/>
              <a:t>www.stevespanglerscience.com/lab/experiments/tornado-in-bottle#sthash.9WEzgS7r.dpuf</a:t>
            </a:r>
            <a:endParaRPr lang="en-US" sz="1400" dirty="0"/>
          </a:p>
        </p:txBody>
      </p:sp>
      <p:pic>
        <p:nvPicPr>
          <p:cNvPr id="2053" name="Picture 5" descr="http://www.stevespanglerscience.com/media/ee/78e66ab8a0abde512ff2f5b989b95c22e357742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3829050"/>
            <a:ext cx="2133600" cy="246245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85834" y="6021943"/>
            <a:ext cx="5858166" cy="369332"/>
          </a:xfrm>
          <a:prstGeom prst="rect">
            <a:avLst/>
          </a:prstGeom>
          <a:noFill/>
        </p:spPr>
        <p:txBody>
          <a:bodyPr wrap="square" rtlCol="0">
            <a:spAutoFit/>
          </a:bodyPr>
          <a:lstStyle/>
          <a:p>
            <a:r>
              <a:rPr lang="en-US" i="1" dirty="0" smtClean="0"/>
              <a:t>Trauma Informed Care Disclaimer </a:t>
            </a:r>
            <a:endParaRPr lang="en-US" i="1" dirty="0"/>
          </a:p>
        </p:txBody>
      </p:sp>
      <p:sp>
        <p:nvSpPr>
          <p:cNvPr id="4" name="Rectangle 3"/>
          <p:cNvSpPr/>
          <p:nvPr/>
        </p:nvSpPr>
        <p:spPr>
          <a:xfrm>
            <a:off x="1219200" y="1438870"/>
            <a:ext cx="7639050" cy="830997"/>
          </a:xfrm>
          <a:prstGeom prst="rect">
            <a:avLst/>
          </a:prstGeom>
        </p:spPr>
        <p:txBody>
          <a:bodyPr wrap="square">
            <a:spAutoFit/>
          </a:bodyPr>
          <a:lstStyle/>
          <a:p>
            <a:r>
              <a:rPr lang="en-US" sz="1600" i="1" dirty="0"/>
              <a:t>“Of all human emotions, anger has created the most harm and caused the greatest destruction within individuals, couples, families, social groups &amp; nations” </a:t>
            </a:r>
            <a:r>
              <a:rPr lang="en-US" sz="1600" dirty="0"/>
              <a:t>(</a:t>
            </a:r>
            <a:r>
              <a:rPr lang="en-US" sz="1600" dirty="0" err="1"/>
              <a:t>Borcherdt</a:t>
            </a:r>
            <a:r>
              <a:rPr lang="en-US" sz="1600" dirty="0"/>
              <a:t>, 1989)</a:t>
            </a:r>
          </a:p>
        </p:txBody>
      </p:sp>
    </p:spTree>
    <p:extLst>
      <p:ext uri="{BB962C8B-B14F-4D97-AF65-F5344CB8AC3E}">
        <p14:creationId xmlns:p14="http://schemas.microsoft.com/office/powerpoint/2010/main" val="29814133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 JULIAN" panose="02000000000000000000" pitchFamily="2" charset="0"/>
              </a:rPr>
              <a:t>Emotional Regulation:</a:t>
            </a:r>
            <a:br>
              <a:rPr lang="en-US" b="1" dirty="0">
                <a:latin typeface="AR JULIAN" panose="02000000000000000000" pitchFamily="2" charset="0"/>
              </a:rPr>
            </a:br>
            <a:r>
              <a:rPr lang="en-US" b="1" dirty="0" smtClean="0">
                <a:latin typeface="AR JULIAN" panose="02000000000000000000" pitchFamily="2" charset="0"/>
              </a:rPr>
              <a:t>Anxiety</a:t>
            </a:r>
            <a:endParaRPr lang="en-US" b="1" dirty="0">
              <a:latin typeface="AR JULIAN" panose="02000000000000000000" pitchFamily="2" charset="0"/>
            </a:endParaRPr>
          </a:p>
        </p:txBody>
      </p:sp>
      <p:sp>
        <p:nvSpPr>
          <p:cNvPr id="3" name="TextBox 2"/>
          <p:cNvSpPr txBox="1"/>
          <p:nvPr/>
        </p:nvSpPr>
        <p:spPr>
          <a:xfrm>
            <a:off x="1295400" y="1924050"/>
            <a:ext cx="6400800" cy="3323987"/>
          </a:xfrm>
          <a:prstGeom prst="rect">
            <a:avLst/>
          </a:prstGeom>
          <a:noFill/>
        </p:spPr>
        <p:txBody>
          <a:bodyPr wrap="square" rtlCol="0">
            <a:spAutoFit/>
          </a:bodyPr>
          <a:lstStyle/>
          <a:p>
            <a:r>
              <a:rPr lang="en-US" sz="1400" b="1" dirty="0" smtClean="0"/>
              <a:t>Activity: </a:t>
            </a:r>
            <a:r>
              <a:rPr lang="en-US" sz="1400" dirty="0" smtClean="0"/>
              <a:t>Worry Mountain</a:t>
            </a:r>
          </a:p>
          <a:p>
            <a:endParaRPr lang="en-US" sz="1400" b="1" dirty="0" smtClean="0"/>
          </a:p>
          <a:p>
            <a:r>
              <a:rPr lang="en-US" sz="1400" b="1" dirty="0" smtClean="0"/>
              <a:t>Objective: </a:t>
            </a:r>
            <a:r>
              <a:rPr lang="en-US" sz="1400" dirty="0" smtClean="0"/>
              <a:t>Student(s) will understand sources of worry &amp; will identify tools to navigate personal anxiety</a:t>
            </a:r>
          </a:p>
          <a:p>
            <a:endParaRPr lang="en-US" sz="1400" i="1" dirty="0" smtClean="0"/>
          </a:p>
          <a:p>
            <a:r>
              <a:rPr lang="en-US" sz="1400" b="1" i="1" dirty="0" smtClean="0"/>
              <a:t>Materials: </a:t>
            </a:r>
            <a:r>
              <a:rPr lang="en-US" sz="1400" dirty="0" smtClean="0"/>
              <a:t>Large cut out of a mountain</a:t>
            </a:r>
            <a:r>
              <a:rPr lang="en-US" sz="1400" b="1" i="1" dirty="0" smtClean="0"/>
              <a:t>, </a:t>
            </a:r>
            <a:r>
              <a:rPr lang="en-US" sz="1400" dirty="0"/>
              <a:t>c</a:t>
            </a:r>
            <a:r>
              <a:rPr lang="en-US" sz="1400" dirty="0" smtClean="0"/>
              <a:t>onstruction paper, </a:t>
            </a:r>
          </a:p>
          <a:p>
            <a:r>
              <a:rPr lang="en-US" sz="1400" dirty="0" smtClean="0"/>
              <a:t>glue stick, scissors, markers, crayons</a:t>
            </a:r>
            <a:r>
              <a:rPr lang="en-US" sz="1400" i="1" dirty="0" smtClean="0"/>
              <a:t>, </a:t>
            </a:r>
            <a:r>
              <a:rPr lang="en-US" sz="1400" dirty="0" smtClean="0"/>
              <a:t>paints, pencils</a:t>
            </a:r>
          </a:p>
          <a:p>
            <a:r>
              <a:rPr lang="en-US" sz="1400" dirty="0" smtClean="0"/>
              <a:t>	</a:t>
            </a:r>
          </a:p>
          <a:p>
            <a:r>
              <a:rPr lang="en-US" sz="1400" b="1" dirty="0" smtClean="0"/>
              <a:t>ASCA: </a:t>
            </a:r>
            <a:r>
              <a:rPr lang="en-US" sz="1400" dirty="0" smtClean="0"/>
              <a:t>Identify personal strengths and assets</a:t>
            </a:r>
          </a:p>
          <a:p>
            <a:r>
              <a:rPr lang="en-US" sz="1400" dirty="0" smtClean="0"/>
              <a:t>	</a:t>
            </a:r>
          </a:p>
          <a:p>
            <a:r>
              <a:rPr lang="en-US" sz="1400" b="1" dirty="0" smtClean="0"/>
              <a:t>VA Counseling SOL: </a:t>
            </a:r>
            <a:r>
              <a:rPr lang="en-US" sz="1400" dirty="0" smtClean="0"/>
              <a:t>EA.2 Understand the importance of individual, hard work, and persistence</a:t>
            </a:r>
          </a:p>
          <a:p>
            <a:endParaRPr lang="en-US" sz="1400" b="1" dirty="0" smtClean="0"/>
          </a:p>
          <a:p>
            <a:r>
              <a:rPr lang="en-US" sz="1400" b="1" dirty="0" smtClean="0"/>
              <a:t>Academic SOL: </a:t>
            </a:r>
            <a:r>
              <a:rPr lang="en-US" sz="1400" dirty="0" smtClean="0"/>
              <a:t>(social </a:t>
            </a:r>
            <a:r>
              <a:rPr lang="en-US" sz="1400" dirty="0"/>
              <a:t>studies) The student will develop map skills by locating </a:t>
            </a:r>
            <a:r>
              <a:rPr lang="en-US" sz="1400" dirty="0" smtClean="0"/>
              <a:t>mountain </a:t>
            </a:r>
            <a:r>
              <a:rPr lang="en-US" sz="1400" dirty="0"/>
              <a:t>ranges</a:t>
            </a:r>
            <a:endParaRPr lang="en-US" dirty="0"/>
          </a:p>
        </p:txBody>
      </p:sp>
      <p:pic>
        <p:nvPicPr>
          <p:cNvPr id="3080" name="Picture 8" descr="C:\Users\eolson\AppData\Local\Microsoft\Windows\Temporary Internet Files\Content.IE5\9BJF64Y9\MC90044605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533400"/>
            <a:ext cx="1730045" cy="996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60542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125113" cy="924475"/>
          </a:xfrm>
        </p:spPr>
        <p:txBody>
          <a:bodyPr/>
          <a:lstStyle/>
          <a:p>
            <a:pPr algn="ctr"/>
            <a:r>
              <a:rPr lang="en-US" dirty="0" smtClean="0">
                <a:latin typeface="AR JULIAN" panose="02000000000000000000" pitchFamily="2" charset="0"/>
              </a:rPr>
              <a:t>Other Activities Related To Emotional Regulation:</a:t>
            </a:r>
            <a:endParaRPr lang="en-US" dirty="0">
              <a:latin typeface="AR JULIAN" panose="02000000000000000000" pitchFamily="2" charset="0"/>
            </a:endParaRPr>
          </a:p>
        </p:txBody>
      </p:sp>
      <p:sp>
        <p:nvSpPr>
          <p:cNvPr id="3" name="TextBox 2"/>
          <p:cNvSpPr txBox="1"/>
          <p:nvPr/>
        </p:nvSpPr>
        <p:spPr>
          <a:xfrm>
            <a:off x="1219194" y="1905000"/>
            <a:ext cx="6619875" cy="3724096"/>
          </a:xfrm>
          <a:prstGeom prst="rect">
            <a:avLst/>
          </a:prstGeom>
          <a:noFill/>
        </p:spPr>
        <p:txBody>
          <a:bodyPr wrap="square" rtlCol="0">
            <a:spAutoFit/>
          </a:bodyPr>
          <a:lstStyle/>
          <a:p>
            <a:pPr marL="457200" indent="-457200">
              <a:buFont typeface="Arial" panose="020B0604020202020204" pitchFamily="34" charset="0"/>
              <a:buChar char="•"/>
            </a:pPr>
            <a:r>
              <a:rPr lang="en-US" sz="2000" dirty="0" smtClean="0">
                <a:latin typeface="AR JULIAN" panose="02000000000000000000" pitchFamily="2" charset="0"/>
              </a:rPr>
              <a:t>Sand tray/Sand Play</a:t>
            </a:r>
          </a:p>
          <a:p>
            <a:pPr marL="457200" indent="-457200">
              <a:buFont typeface="Arial" panose="020B0604020202020204" pitchFamily="34" charset="0"/>
              <a:buChar char="•"/>
            </a:pPr>
            <a:r>
              <a:rPr lang="en-US" sz="2000" dirty="0" smtClean="0">
                <a:latin typeface="AR JULIAN" panose="02000000000000000000" pitchFamily="2" charset="0"/>
              </a:rPr>
              <a:t>Play Dough/Clay </a:t>
            </a:r>
          </a:p>
          <a:p>
            <a:pPr marL="457200" indent="-457200">
              <a:buFont typeface="Arial" panose="020B0604020202020204" pitchFamily="34" charset="0"/>
              <a:buChar char="•"/>
            </a:pPr>
            <a:r>
              <a:rPr lang="en-US" sz="2000" dirty="0" smtClean="0">
                <a:latin typeface="AR JULIAN" panose="02000000000000000000" pitchFamily="2" charset="0"/>
              </a:rPr>
              <a:t>Worry Jars</a:t>
            </a:r>
          </a:p>
          <a:p>
            <a:pPr marL="457200" indent="-457200">
              <a:buFont typeface="Arial" panose="020B0604020202020204" pitchFamily="34" charset="0"/>
              <a:buChar char="•"/>
            </a:pPr>
            <a:r>
              <a:rPr lang="en-US" sz="2000" dirty="0" smtClean="0">
                <a:latin typeface="AR JULIAN" panose="02000000000000000000" pitchFamily="2" charset="0"/>
              </a:rPr>
              <a:t>Worry Map </a:t>
            </a:r>
          </a:p>
          <a:p>
            <a:pPr marL="457200" indent="-457200">
              <a:buFont typeface="Arial" panose="020B0604020202020204" pitchFamily="34" charset="0"/>
              <a:buChar char="•"/>
            </a:pPr>
            <a:r>
              <a:rPr lang="en-US" sz="2000" dirty="0" smtClean="0">
                <a:latin typeface="AR JULIAN" panose="02000000000000000000" pitchFamily="2" charset="0"/>
              </a:rPr>
              <a:t>Expressive Arts </a:t>
            </a:r>
          </a:p>
          <a:p>
            <a:pPr marL="457200" indent="-457200">
              <a:buFont typeface="Arial" panose="020B0604020202020204" pitchFamily="34" charset="0"/>
              <a:buChar char="•"/>
            </a:pPr>
            <a:r>
              <a:rPr lang="en-US" sz="2000" dirty="0" smtClean="0">
                <a:latin typeface="AR JULIAN" panose="02000000000000000000" pitchFamily="2" charset="0"/>
              </a:rPr>
              <a:t>Stress Balls</a:t>
            </a:r>
          </a:p>
          <a:p>
            <a:pPr marL="457200" indent="-457200">
              <a:buFont typeface="Arial" panose="020B0604020202020204" pitchFamily="34" charset="0"/>
              <a:buChar char="•"/>
            </a:pPr>
            <a:r>
              <a:rPr lang="en-US" sz="2000" dirty="0" err="1" smtClean="0">
                <a:latin typeface="AR JULIAN" panose="02000000000000000000" pitchFamily="2" charset="0"/>
              </a:rPr>
              <a:t>Uncoloring</a:t>
            </a:r>
            <a:r>
              <a:rPr lang="en-US" sz="2000" dirty="0" smtClean="0">
                <a:latin typeface="AR JULIAN" panose="02000000000000000000" pitchFamily="2" charset="0"/>
              </a:rPr>
              <a:t> Book</a:t>
            </a:r>
          </a:p>
          <a:p>
            <a:pPr marL="457200" indent="-457200">
              <a:buFont typeface="Arial" panose="020B0604020202020204" pitchFamily="34" charset="0"/>
              <a:buChar char="•"/>
            </a:pPr>
            <a:r>
              <a:rPr lang="en-US" sz="2000" dirty="0" err="1" smtClean="0">
                <a:latin typeface="AR JULIAN" panose="02000000000000000000" pitchFamily="2" charset="0"/>
              </a:rPr>
              <a:t>Bibliotherapy</a:t>
            </a:r>
            <a:r>
              <a:rPr lang="en-US" sz="2000" dirty="0" smtClean="0">
                <a:latin typeface="AR JULIAN" panose="02000000000000000000" pitchFamily="2" charset="0"/>
              </a:rPr>
              <a:t> (</a:t>
            </a:r>
            <a:r>
              <a:rPr lang="en-US" sz="2000" dirty="0" err="1" smtClean="0">
                <a:latin typeface="AR JULIAN" panose="02000000000000000000" pitchFamily="2" charset="0"/>
              </a:rPr>
              <a:t>ie</a:t>
            </a:r>
            <a:r>
              <a:rPr lang="en-US" sz="2000" dirty="0" smtClean="0">
                <a:latin typeface="AR JULIAN" panose="02000000000000000000" pitchFamily="2" charset="0"/>
              </a:rPr>
              <a:t>: </a:t>
            </a:r>
            <a:r>
              <a:rPr lang="en-US" sz="1600" i="1" dirty="0">
                <a:latin typeface="AR JULIAN" panose="02000000000000000000" pitchFamily="2" charset="0"/>
              </a:rPr>
              <a:t>When Sophie Gets Angry - Really, Really </a:t>
            </a:r>
            <a:r>
              <a:rPr lang="en-US" sz="1600" i="1" dirty="0" smtClean="0">
                <a:latin typeface="AR JULIAN" panose="02000000000000000000" pitchFamily="2" charset="0"/>
              </a:rPr>
              <a:t>Angry by Molly Bang)</a:t>
            </a:r>
          </a:p>
          <a:p>
            <a:pPr marL="457200" indent="-457200">
              <a:buFont typeface="Arial" panose="020B0604020202020204" pitchFamily="34" charset="0"/>
              <a:buChar char="•"/>
            </a:pPr>
            <a:r>
              <a:rPr lang="en-US" sz="2000" dirty="0" smtClean="0">
                <a:latin typeface="AR JULIAN" panose="02000000000000000000" pitchFamily="2" charset="0"/>
              </a:rPr>
              <a:t>Puppets</a:t>
            </a:r>
            <a:endParaRPr lang="en-US" sz="2000" dirty="0">
              <a:latin typeface="AR JULIAN" panose="02000000000000000000" pitchFamily="2" charset="0"/>
            </a:endParaRPr>
          </a:p>
          <a:p>
            <a:pPr marL="457200" indent="-457200">
              <a:buFont typeface="Arial" panose="020B0604020202020204" pitchFamily="34" charset="0"/>
              <a:buChar char="•"/>
            </a:pPr>
            <a:r>
              <a:rPr lang="en-US" sz="2000" dirty="0" smtClean="0">
                <a:latin typeface="AR JULIAN" panose="02000000000000000000" pitchFamily="2" charset="0"/>
              </a:rPr>
              <a:t>Feeling Charades/role plays/dramatic</a:t>
            </a:r>
          </a:p>
          <a:p>
            <a:pPr marL="457200" indent="-457200">
              <a:buFont typeface="Arial" panose="020B0604020202020204" pitchFamily="34" charset="0"/>
              <a:buChar char="•"/>
            </a:pPr>
            <a:r>
              <a:rPr lang="en-US" sz="2000" dirty="0" smtClean="0">
                <a:latin typeface="AR JULIAN" panose="02000000000000000000" pitchFamily="2" charset="0"/>
              </a:rPr>
              <a:t>Feeling </a:t>
            </a:r>
            <a:r>
              <a:rPr lang="en-US" sz="2000" dirty="0" err="1" smtClean="0">
                <a:latin typeface="AR JULIAN" panose="02000000000000000000" pitchFamily="2" charset="0"/>
              </a:rPr>
              <a:t>Jenga</a:t>
            </a:r>
            <a:r>
              <a:rPr lang="en-US" sz="2000" dirty="0" smtClean="0">
                <a:latin typeface="AR JULIAN" panose="02000000000000000000" pitchFamily="2" charset="0"/>
              </a:rPr>
              <a:t>, feeling matching, feeling bingo</a:t>
            </a:r>
            <a:endParaRPr lang="en-US" sz="2000" dirty="0">
              <a:latin typeface="AR JULIAN" panose="02000000000000000000" pitchFamily="2" charset="0"/>
            </a:endParaRPr>
          </a:p>
        </p:txBody>
      </p:sp>
    </p:spTree>
    <p:extLst>
      <p:ext uri="{BB962C8B-B14F-4D97-AF65-F5344CB8AC3E}">
        <p14:creationId xmlns:p14="http://schemas.microsoft.com/office/powerpoint/2010/main" val="2510861389"/>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3685</TotalTime>
  <Words>1334</Words>
  <Application>Microsoft Office PowerPoint</Application>
  <PresentationFormat>On-screen Show (4:3)</PresentationFormat>
  <Paragraphs>242</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Summer</vt:lpstr>
      <vt:lpstr>   Therapeutic Powers of PLAY  Incorporating Play Therapy in a Comprehensive School Counseling Program </vt:lpstr>
      <vt:lpstr>About Me</vt:lpstr>
      <vt:lpstr>Promoting Healing &amp; Resilience in Children… </vt:lpstr>
      <vt:lpstr>Play Therapy Techniques that may be incorporated in your CSCC </vt:lpstr>
      <vt:lpstr>Practical applications for school counselors</vt:lpstr>
      <vt:lpstr>Emotional Regulation</vt:lpstr>
      <vt:lpstr>Emotional Regulation: Anger Triggers</vt:lpstr>
      <vt:lpstr>Emotional Regulation: Anxiety</vt:lpstr>
      <vt:lpstr>Other Activities Related To Emotional Regulation:</vt:lpstr>
      <vt:lpstr>Grief &amp; Loss</vt:lpstr>
      <vt:lpstr>Other Activities Related To Grief &amp; Loss</vt:lpstr>
      <vt:lpstr>Social Skills/Friendship</vt:lpstr>
      <vt:lpstr>Other Activities To Social Skills/friendship</vt:lpstr>
      <vt:lpstr>Enhancing Self-esteem</vt:lpstr>
      <vt:lpstr>Other Activities To Enhance  Self-esteem</vt:lpstr>
      <vt:lpstr>Diversity</vt:lpstr>
      <vt:lpstr>6 ways to teach mindfulness</vt:lpstr>
      <vt:lpstr>Therapeutic factors that promote healing among children</vt:lpstr>
      <vt:lpstr>References</vt:lpstr>
      <vt:lpstr>References Continued</vt:lpstr>
      <vt:lpstr>Connect with me</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Therapeutic Powers of PLAY  Promoting Healing &amp; Resilience in Children</dc:title>
  <dc:creator>eolson</dc:creator>
  <cp:lastModifiedBy>eolson</cp:lastModifiedBy>
  <cp:revision>148</cp:revision>
  <dcterms:created xsi:type="dcterms:W3CDTF">2013-08-31T23:47:45Z</dcterms:created>
  <dcterms:modified xsi:type="dcterms:W3CDTF">2014-03-18T19:44:12Z</dcterms:modified>
</cp:coreProperties>
</file>