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0"/>
  </p:notesMasterIdLst>
  <p:handoutMasterIdLst>
    <p:handoutMasterId r:id="rId21"/>
  </p:handoutMasterIdLst>
  <p:sldIdLst>
    <p:sldId id="256" r:id="rId2"/>
    <p:sldId id="325" r:id="rId3"/>
    <p:sldId id="327" r:id="rId4"/>
    <p:sldId id="326" r:id="rId5"/>
    <p:sldId id="281" r:id="rId6"/>
    <p:sldId id="329" r:id="rId7"/>
    <p:sldId id="328" r:id="rId8"/>
    <p:sldId id="261" r:id="rId9"/>
    <p:sldId id="262" r:id="rId10"/>
    <p:sldId id="287" r:id="rId11"/>
    <p:sldId id="264" r:id="rId12"/>
    <p:sldId id="288" r:id="rId13"/>
    <p:sldId id="297" r:id="rId14"/>
    <p:sldId id="321" r:id="rId15"/>
    <p:sldId id="298" r:id="rId16"/>
    <p:sldId id="322" r:id="rId17"/>
    <p:sldId id="323" r:id="rId18"/>
    <p:sldId id="320" r:id="rId1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9ECF"/>
    <a:srgbClr val="44355B"/>
    <a:srgbClr val="F3AD45"/>
    <a:srgbClr val="53B3DD"/>
    <a:srgbClr val="DB3A33"/>
    <a:srgbClr val="491E78"/>
    <a:srgbClr val="34254A"/>
    <a:srgbClr val="2E382E"/>
    <a:srgbClr val="EC4349"/>
    <a:srgbClr val="0D5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69" autoAdjust="0"/>
    <p:restoredTop sz="69631" autoAdjust="0"/>
  </p:normalViewPr>
  <p:slideViewPr>
    <p:cSldViewPr snapToGrid="0">
      <p:cViewPr>
        <p:scale>
          <a:sx n="66" d="100"/>
          <a:sy n="66" d="100"/>
        </p:scale>
        <p:origin x="2208" y="328"/>
      </p:cViewPr>
      <p:guideLst>
        <p:guide orient="horz" pos="2160"/>
        <p:guide pos="3840"/>
      </p:guideLst>
    </p:cSldViewPr>
  </p:slideViewPr>
  <p:outlineViewPr>
    <p:cViewPr>
      <p:scale>
        <a:sx n="33" d="100"/>
        <a:sy n="33" d="100"/>
      </p:scale>
      <p:origin x="-64" y="0"/>
    </p:cViewPr>
  </p:outlineViewPr>
  <p:notesTextViewPr>
    <p:cViewPr>
      <p:scale>
        <a:sx n="135" d="100"/>
        <a:sy n="135"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E77E1D40-76BE-4C7C-BF65-1F7E1C8F3F31}" type="datetimeFigureOut">
              <a:rPr lang="en-US" smtClean="0"/>
              <a:t>4/16/18</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205ADCF-88CE-4ACA-A468-0CC5018B7386}" type="slidenum">
              <a:rPr lang="en-US" smtClean="0"/>
              <a:t>‹#›</a:t>
            </a:fld>
            <a:endParaRPr lang="en-US" dirty="0"/>
          </a:p>
        </p:txBody>
      </p:sp>
    </p:spTree>
    <p:extLst>
      <p:ext uri="{BB962C8B-B14F-4D97-AF65-F5344CB8AC3E}">
        <p14:creationId xmlns:p14="http://schemas.microsoft.com/office/powerpoint/2010/main" val="26440237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325D85F-7678-466C-8EFA-8D1D596CF006}" type="datetimeFigureOut">
              <a:rPr lang="en-US" smtClean="0"/>
              <a:t>4/16/18</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B892566-D7A7-4717-8DFF-9C3292AE757F}" type="slidenum">
              <a:rPr lang="en-US" smtClean="0"/>
              <a:t>‹#›</a:t>
            </a:fld>
            <a:endParaRPr lang="en-US" dirty="0"/>
          </a:p>
        </p:txBody>
      </p:sp>
    </p:spTree>
    <p:extLst>
      <p:ext uri="{BB962C8B-B14F-4D97-AF65-F5344CB8AC3E}">
        <p14:creationId xmlns:p14="http://schemas.microsoft.com/office/powerpoint/2010/main" val="1449951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7B892566-D7A7-4717-8DFF-9C3292AE757F}" type="slidenum">
              <a:rPr lang="en-US" smtClean="0"/>
              <a:t>1</a:t>
            </a:fld>
            <a:endParaRPr lang="en-US" dirty="0"/>
          </a:p>
        </p:txBody>
      </p:sp>
    </p:spTree>
    <p:extLst>
      <p:ext uri="{BB962C8B-B14F-4D97-AF65-F5344CB8AC3E}">
        <p14:creationId xmlns:p14="http://schemas.microsoft.com/office/powerpoint/2010/main" val="393835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Elisa –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Sorry we are out of time. If</a:t>
            </a:r>
            <a:r>
              <a:rPr lang="en-US" sz="1000" kern="1200" baseline="0" dirty="0">
                <a:solidFill>
                  <a:schemeClr val="tx1"/>
                </a:solidFill>
                <a:effectLst/>
                <a:latin typeface="+mn-lt"/>
                <a:ea typeface="+mn-ea"/>
                <a:cs typeface="+mn-cs"/>
              </a:rPr>
              <a:t> you didn’t get a chance to share, please turn in your worksheet.  </a:t>
            </a:r>
            <a:r>
              <a:rPr lang="en-US" sz="1000" dirty="0"/>
              <a:t>We will post comments in the toolkit. (Mostly likely scan them)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kern="1200" dirty="0">
              <a:solidFill>
                <a:schemeClr val="tx1"/>
              </a:solidFill>
              <a:effectLst/>
              <a:latin typeface="+mn-lt"/>
              <a:ea typeface="+mn-ea"/>
              <a:cs typeface="+mn-cs"/>
            </a:endParaRPr>
          </a:p>
          <a:p>
            <a:pPr marL="0" lvl="0" indent="0">
              <a:buFont typeface="+mj-lt"/>
              <a:buNone/>
            </a:pPr>
            <a:r>
              <a:rPr lang="en-US" sz="1000" kern="1200" dirty="0">
                <a:solidFill>
                  <a:schemeClr val="tx1"/>
                </a:solidFill>
                <a:effectLst/>
                <a:latin typeface="+mn-lt"/>
                <a:ea typeface="+mn-ea"/>
                <a:cs typeface="+mn-cs"/>
              </a:rPr>
              <a:t>In</a:t>
            </a:r>
            <a:r>
              <a:rPr lang="en-US" sz="1000" kern="1200" baseline="0" dirty="0">
                <a:solidFill>
                  <a:schemeClr val="tx1"/>
                </a:solidFill>
                <a:effectLst/>
                <a:latin typeface="+mn-lt"/>
                <a:ea typeface="+mn-ea"/>
                <a:cs typeface="+mn-cs"/>
              </a:rPr>
              <a:t> our meeting room, t</a:t>
            </a:r>
            <a:r>
              <a:rPr lang="en-US" sz="1000" kern="1200" dirty="0">
                <a:solidFill>
                  <a:schemeClr val="tx1"/>
                </a:solidFill>
                <a:effectLst/>
                <a:latin typeface="+mn-lt"/>
                <a:ea typeface="+mn-ea"/>
                <a:cs typeface="+mn-cs"/>
              </a:rPr>
              <a:t>here were 3 signs on the wall, one for each prompt (Microaggressions,</a:t>
            </a:r>
            <a:r>
              <a:rPr lang="en-US" sz="1000" kern="1200" baseline="0" dirty="0">
                <a:solidFill>
                  <a:schemeClr val="tx1"/>
                </a:solidFill>
                <a:effectLst/>
                <a:latin typeface="+mn-lt"/>
                <a:ea typeface="+mn-ea"/>
                <a:cs typeface="+mn-cs"/>
              </a:rPr>
              <a:t> </a:t>
            </a:r>
            <a:r>
              <a:rPr lang="en-US" sz="1000" kern="1200" dirty="0">
                <a:solidFill>
                  <a:schemeClr val="tx1"/>
                </a:solidFill>
                <a:effectLst/>
                <a:latin typeface="+mn-lt"/>
                <a:ea typeface="+mn-ea"/>
                <a:cs typeface="+mn-cs"/>
              </a:rPr>
              <a:t>Stereotyping,</a:t>
            </a:r>
            <a:r>
              <a:rPr lang="en-US" sz="1000" kern="1200" baseline="0" dirty="0">
                <a:solidFill>
                  <a:schemeClr val="tx1"/>
                </a:solidFill>
                <a:effectLst/>
                <a:latin typeface="+mn-lt"/>
                <a:ea typeface="+mn-ea"/>
                <a:cs typeface="+mn-cs"/>
              </a:rPr>
              <a:t> </a:t>
            </a:r>
            <a:r>
              <a:rPr lang="en-US" sz="1000" kern="1200" dirty="0">
                <a:solidFill>
                  <a:schemeClr val="tx1"/>
                </a:solidFill>
                <a:effectLst/>
                <a:latin typeface="+mn-lt"/>
                <a:ea typeface="+mn-ea"/>
                <a:cs typeface="+mn-cs"/>
              </a:rPr>
              <a:t>Unconscious bias).</a:t>
            </a:r>
            <a:r>
              <a:rPr lang="en-US" sz="1000" kern="1200" baseline="0" dirty="0">
                <a:solidFill>
                  <a:schemeClr val="tx1"/>
                </a:solidFill>
                <a:effectLst/>
                <a:latin typeface="+mn-lt"/>
                <a:ea typeface="+mn-ea"/>
                <a:cs typeface="+mn-cs"/>
              </a:rPr>
              <a:t>  </a:t>
            </a:r>
            <a:r>
              <a:rPr lang="en-US" sz="1000" kern="1200" dirty="0">
                <a:solidFill>
                  <a:schemeClr val="tx1"/>
                </a:solidFill>
                <a:effectLst/>
                <a:latin typeface="+mn-lt"/>
                <a:ea typeface="+mn-ea"/>
                <a:cs typeface="+mn-cs"/>
              </a:rPr>
              <a:t>Staff posted their written responses on the walls.  After</a:t>
            </a:r>
            <a:r>
              <a:rPr lang="en-US" sz="1000" kern="1200" baseline="0" dirty="0">
                <a:solidFill>
                  <a:schemeClr val="tx1"/>
                </a:solidFill>
                <a:effectLst/>
                <a:latin typeface="+mn-lt"/>
                <a:ea typeface="+mn-ea"/>
                <a:cs typeface="+mn-cs"/>
              </a:rPr>
              <a:t> lunch</a:t>
            </a:r>
            <a:r>
              <a:rPr lang="en-US" sz="1000" kern="1200" dirty="0">
                <a:solidFill>
                  <a:schemeClr val="tx1"/>
                </a:solidFill>
                <a:effectLst/>
                <a:latin typeface="+mn-lt"/>
                <a:ea typeface="+mn-ea"/>
                <a:cs typeface="+mn-cs"/>
              </a:rPr>
              <a:t>, staff were</a:t>
            </a:r>
            <a:r>
              <a:rPr lang="en-US" sz="1000" kern="1200" baseline="0" dirty="0">
                <a:solidFill>
                  <a:schemeClr val="tx1"/>
                </a:solidFill>
                <a:effectLst/>
                <a:latin typeface="+mn-lt"/>
                <a:ea typeface="+mn-ea"/>
                <a:cs typeface="+mn-cs"/>
              </a:rPr>
              <a:t> encouraged to do a</a:t>
            </a:r>
            <a:r>
              <a:rPr lang="en-US" sz="1000" kern="1200" dirty="0">
                <a:solidFill>
                  <a:schemeClr val="tx1"/>
                </a:solidFill>
                <a:effectLst/>
                <a:latin typeface="+mn-lt"/>
                <a:ea typeface="+mn-ea"/>
                <a:cs typeface="+mn-cs"/>
              </a:rPr>
              <a:t> “gallery walk” and read the responses of their colleagues. These</a:t>
            </a:r>
            <a:r>
              <a:rPr lang="en-US" sz="1000" kern="1200" baseline="0" dirty="0">
                <a:solidFill>
                  <a:schemeClr val="tx1"/>
                </a:solidFill>
                <a:effectLst/>
                <a:latin typeface="+mn-lt"/>
                <a:ea typeface="+mn-ea"/>
                <a:cs typeface="+mn-cs"/>
              </a:rPr>
              <a:t> are some of the staff responses to the </a:t>
            </a:r>
            <a:r>
              <a:rPr lang="en-US" sz="1000" b="1" kern="1200" baseline="0" dirty="0">
                <a:solidFill>
                  <a:schemeClr val="tx1"/>
                </a:solidFill>
                <a:effectLst/>
                <a:latin typeface="+mn-lt"/>
                <a:ea typeface="+mn-ea"/>
                <a:cs typeface="+mn-cs"/>
              </a:rPr>
              <a:t>Unconscious Bias </a:t>
            </a:r>
            <a:r>
              <a:rPr lang="en-US" sz="1000" kern="1200" baseline="0" dirty="0">
                <a:solidFill>
                  <a:schemeClr val="tx1"/>
                </a:solidFill>
                <a:effectLst/>
                <a:latin typeface="+mn-lt"/>
                <a:ea typeface="+mn-ea"/>
                <a:cs typeface="+mn-cs"/>
              </a:rPr>
              <a:t>prompt.  </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2566-D7A7-4717-8DFF-9C3292AE757F}" type="slidenum">
              <a:rPr lang="en-US" smtClean="0"/>
              <a:t>10</a:t>
            </a:fld>
            <a:endParaRPr lang="en-US" dirty="0"/>
          </a:p>
        </p:txBody>
      </p:sp>
    </p:spTree>
    <p:extLst>
      <p:ext uri="{BB962C8B-B14F-4D97-AF65-F5344CB8AC3E}">
        <p14:creationId xmlns:p14="http://schemas.microsoft.com/office/powerpoint/2010/main" val="2126856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Aisha (both slides are 20 min)</a:t>
            </a:r>
          </a:p>
          <a:p>
            <a:pPr marL="171450" indent="-171450">
              <a:buFont typeface="Arial" panose="020B0604020202020204" pitchFamily="34" charset="0"/>
              <a:buChar char="•"/>
            </a:pPr>
            <a:r>
              <a:rPr lang="en-US" sz="1000" dirty="0"/>
              <a:t>Making concrete connections from social justice to individual libraries and departments</a:t>
            </a:r>
          </a:p>
          <a:p>
            <a:pPr marL="171450" indent="-171450">
              <a:buFont typeface="Arial" panose="020B0604020202020204" pitchFamily="34" charset="0"/>
              <a:buChar char="•"/>
            </a:pPr>
            <a:r>
              <a:rPr lang="en-US" sz="1000" dirty="0"/>
              <a:t>30 minutes of whiteboard work with a gallery walk in the afternoon</a:t>
            </a:r>
          </a:p>
          <a:p>
            <a:pPr marL="171450" indent="-171450">
              <a:buFont typeface="Arial" panose="020B0604020202020204" pitchFamily="34" charset="0"/>
              <a:buChar char="•"/>
            </a:pPr>
            <a:r>
              <a:rPr lang="en-US" sz="1000" dirty="0"/>
              <a:t>Original group discussion included 4 different prompts with 2 questions each including: </a:t>
            </a:r>
          </a:p>
          <a:p>
            <a:pPr marL="628650" lvl="1" indent="-171450">
              <a:buFont typeface="Arial" panose="020B0604020202020204" pitchFamily="34" charset="0"/>
              <a:buChar char="•"/>
            </a:pPr>
            <a:r>
              <a:rPr lang="en-US" sz="1000" dirty="0"/>
              <a:t>How dominant culture &amp; social groups influence, empower, or limit access</a:t>
            </a:r>
          </a:p>
          <a:p>
            <a:pPr marL="628650" lvl="1" indent="-171450">
              <a:buFont typeface="Arial" panose="020B0604020202020204" pitchFamily="34" charset="0"/>
              <a:buChar char="•"/>
            </a:pPr>
            <a:r>
              <a:rPr lang="en-US" sz="1000" dirty="0"/>
              <a:t>What voices are prioritized in decision-making processes</a:t>
            </a:r>
          </a:p>
          <a:p>
            <a:pPr marL="628650" lvl="1" indent="-171450">
              <a:buFont typeface="Arial" panose="020B0604020202020204" pitchFamily="34" charset="0"/>
              <a:buChar char="•"/>
            </a:pPr>
            <a:r>
              <a:rPr lang="en-US" sz="1000" dirty="0"/>
              <a:t>How social and economic privilege play out in library spaces</a:t>
            </a:r>
          </a:p>
          <a:p>
            <a:pPr marL="628650" lvl="1" indent="-171450">
              <a:buFont typeface="Arial" panose="020B0604020202020204" pitchFamily="34" charset="0"/>
              <a:buChar char="•"/>
            </a:pPr>
            <a:r>
              <a:rPr lang="en-US" sz="1000" dirty="0"/>
              <a:t>How first time users see you library including barriers and navigation</a:t>
            </a:r>
          </a:p>
          <a:p>
            <a:pPr marL="171450" lvl="0" indent="-171450">
              <a:buFont typeface="Arial" panose="020B0604020202020204" pitchFamily="34" charset="0"/>
              <a:buChar char="•"/>
            </a:pPr>
            <a:r>
              <a:rPr lang="en-US" sz="1000" dirty="0"/>
              <a:t>We will do a shortened form of our prompt regarding power dynamics and privilege in your institution. During this activity, think about: how bias manifests itself in your institution. </a:t>
            </a:r>
          </a:p>
          <a:p>
            <a:pPr marL="171450" lvl="0" indent="-171450">
              <a:buFont typeface="Arial" panose="020B0604020202020204" pitchFamily="34" charset="0"/>
              <a:buChar char="•"/>
            </a:pPr>
            <a:r>
              <a:rPr lang="en-US" sz="1000" dirty="0"/>
              <a:t>You will find one buddy to chat with for 10 minutes and we will share out for 10 minutes. Record your thoughts under Activity #2, on the back of your handout.</a:t>
            </a:r>
          </a:p>
          <a:p>
            <a:pPr marL="171450" lvl="0" indent="-171450">
              <a:buFont typeface="Arial" panose="020B0604020202020204" pitchFamily="34" charset="0"/>
              <a:buChar char="•"/>
            </a:pPr>
            <a:r>
              <a:rPr lang="en-US" sz="1000" dirty="0"/>
              <a:t>If you want your comments shared in the toolkit, we will collect the handout at the end of our presentation.</a:t>
            </a:r>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B892566-D7A7-4717-8DFF-9C3292AE757F}" type="slidenum">
              <a:rPr lang="en-US" smtClean="0"/>
              <a:t>11</a:t>
            </a:fld>
            <a:endParaRPr lang="en-US" dirty="0"/>
          </a:p>
        </p:txBody>
      </p:sp>
    </p:spTree>
    <p:extLst>
      <p:ext uri="{BB962C8B-B14F-4D97-AF65-F5344CB8AC3E}">
        <p14:creationId xmlns:p14="http://schemas.microsoft.com/office/powerpoint/2010/main" val="452192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Aisha</a:t>
            </a:r>
          </a:p>
        </p:txBody>
      </p:sp>
      <p:sp>
        <p:nvSpPr>
          <p:cNvPr id="4" name="Slide Number Placeholder 3"/>
          <p:cNvSpPr>
            <a:spLocks noGrp="1"/>
          </p:cNvSpPr>
          <p:nvPr>
            <p:ph type="sldNum" sz="quarter" idx="10"/>
          </p:nvPr>
        </p:nvSpPr>
        <p:spPr/>
        <p:txBody>
          <a:bodyPr/>
          <a:lstStyle/>
          <a:p>
            <a:fld id="{7B892566-D7A7-4717-8DFF-9C3292AE757F}" type="slidenum">
              <a:rPr lang="en-US" smtClean="0"/>
              <a:t>12</a:t>
            </a:fld>
            <a:endParaRPr lang="en-US" dirty="0"/>
          </a:p>
        </p:txBody>
      </p:sp>
    </p:spTree>
    <p:extLst>
      <p:ext uri="{BB962C8B-B14F-4D97-AF65-F5344CB8AC3E}">
        <p14:creationId xmlns:p14="http://schemas.microsoft.com/office/powerpoint/2010/main" val="1856909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Desirae (&lt;1 min)</a:t>
            </a:r>
          </a:p>
          <a:p>
            <a:r>
              <a:rPr lang="en-US" sz="1000" dirty="0"/>
              <a:t>Now that you’ve experience some of the exercises that were part of our staff development day, I’ll share our 7 most important lessons learned so you can improve upon what we did if you choose to adapt some of what we’ve shared. This is based on our own observations and participant feedback.</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000" dirty="0"/>
              <a:t>Limit jargon, or choose carefully and explain clearly. This was the impetus for creating the Resource Guide to share with all staff beforehand. You’ll be able to access the guide through our toolkit link.</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000" dirty="0"/>
              <a:t>Build in time for the whole group to hear from one another after every activity or topic. We didn’t do this for 1 or 2 of the topics because of time, but the group really would have liked to.</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000" dirty="0"/>
              <a:t>Plan ample time to discuss in small groups. We thought we’d planned a decent amount of time, but the conversations were really rich. People wanted more time to discuss.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000" dirty="0"/>
              <a:t>Designate one MC for the day to handle introductions and smooth transitions. We didn’t have one but wished we did.</a:t>
            </a:r>
          </a:p>
        </p:txBody>
      </p:sp>
      <p:sp>
        <p:nvSpPr>
          <p:cNvPr id="4" name="Slide Number Placeholder 3"/>
          <p:cNvSpPr>
            <a:spLocks noGrp="1"/>
          </p:cNvSpPr>
          <p:nvPr>
            <p:ph type="sldNum" sz="quarter" idx="10"/>
          </p:nvPr>
        </p:nvSpPr>
        <p:spPr/>
        <p:txBody>
          <a:bodyPr/>
          <a:lstStyle/>
          <a:p>
            <a:fld id="{7B892566-D7A7-4717-8DFF-9C3292AE757F}" type="slidenum">
              <a:rPr lang="en-US" smtClean="0"/>
              <a:t>13</a:t>
            </a:fld>
            <a:endParaRPr lang="en-US" dirty="0"/>
          </a:p>
        </p:txBody>
      </p:sp>
    </p:spTree>
    <p:extLst>
      <p:ext uri="{BB962C8B-B14F-4D97-AF65-F5344CB8AC3E}">
        <p14:creationId xmlns:p14="http://schemas.microsoft.com/office/powerpoint/2010/main" val="922581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aseline="0" dirty="0"/>
              <a:t>Desirae (&lt;1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aseline="0" dirty="0"/>
              <a:t>5. </a:t>
            </a:r>
            <a:r>
              <a:rPr lang="en-US" sz="1000" dirty="0"/>
              <a:t>Allow more time to recruit speakers. This is especially true for summer events. Make your expectations very explicit...but be prepared for a speaker to go off-script and think about how you’ll respond and allow for discussion.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6. Staff loved getting out of the library together. This did a wonderful job promoting collegiality, but we have to be aware of and plan for physical accessibility considerations.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7. Send thank you notes and small gifts of appreciation. We used reproduction postcards from our Special Collections, like the one pictured here. This small gesture went a long way.</a:t>
            </a:r>
          </a:p>
          <a:p>
            <a:endParaRPr lang="en-US" dirty="0"/>
          </a:p>
        </p:txBody>
      </p:sp>
      <p:sp>
        <p:nvSpPr>
          <p:cNvPr id="4" name="Slide Number Placeholder 3"/>
          <p:cNvSpPr>
            <a:spLocks noGrp="1"/>
          </p:cNvSpPr>
          <p:nvPr>
            <p:ph type="sldNum" sz="quarter" idx="10"/>
          </p:nvPr>
        </p:nvSpPr>
        <p:spPr/>
        <p:txBody>
          <a:bodyPr/>
          <a:lstStyle/>
          <a:p>
            <a:fld id="{7B892566-D7A7-4717-8DFF-9C3292AE757F}" type="slidenum">
              <a:rPr lang="en-US" smtClean="0"/>
              <a:t>14</a:t>
            </a:fld>
            <a:endParaRPr lang="en-US" dirty="0"/>
          </a:p>
        </p:txBody>
      </p:sp>
    </p:spTree>
    <p:extLst>
      <p:ext uri="{BB962C8B-B14F-4D97-AF65-F5344CB8AC3E}">
        <p14:creationId xmlns:p14="http://schemas.microsoft.com/office/powerpoint/2010/main" val="922581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Desirae (&lt;1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So what? Thinking back to our goals for the day, these were the main results. First, we wanted to walk it like we talk it, so we reported out a summary of the day’s discussions and the results of the post-event survey to all staff.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rgbClr val="000000"/>
                </a:solidFill>
              </a:rPr>
              <a:t>Second, some positive changes were brought about for our patrons as a result of the day. We extended undergraduate loan periods to one semester, matching graduate students’ loan periods. We are also working on reducing or eliminating fines. Signage in our physical library came up as an issue multiple times, and a task force has been formed to evaluate and improve 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rgbClr val="000000"/>
                </a:solidFill>
              </a:rPr>
              <a:t>Third, we’ve seen improvements in communication and transparency within our library. Our program inspired the next regular all-staff meeting, which further probed issues of internal communication and raised possible solutions. One solution has been to share our </a:t>
            </a:r>
            <a:r>
              <a:rPr lang="en-US" sz="1000" dirty="0"/>
              <a:t>Management Council’s meeting minutes and upcoming agenda with all staff ahead of that group’s weekly meetings  </a:t>
            </a:r>
            <a:r>
              <a:rPr lang="en-US" sz="1000" dirty="0">
                <a:solidFill>
                  <a:srgbClr val="000000"/>
                </a:solidFill>
              </a:rPr>
              <a:t>Sharing meeting minutes from library committees is also becoming more of a norm than it has been.</a:t>
            </a:r>
            <a:endParaRPr lang="en-US" sz="1000" dirty="0"/>
          </a:p>
        </p:txBody>
      </p:sp>
      <p:sp>
        <p:nvSpPr>
          <p:cNvPr id="4" name="Slide Number Placeholder 3"/>
          <p:cNvSpPr>
            <a:spLocks noGrp="1"/>
          </p:cNvSpPr>
          <p:nvPr>
            <p:ph type="sldNum" sz="quarter" idx="10"/>
          </p:nvPr>
        </p:nvSpPr>
        <p:spPr/>
        <p:txBody>
          <a:bodyPr/>
          <a:lstStyle/>
          <a:p>
            <a:fld id="{7B892566-D7A7-4717-8DFF-9C3292AE757F}" type="slidenum">
              <a:rPr lang="en-US" smtClean="0"/>
              <a:t>15</a:t>
            </a:fld>
            <a:endParaRPr lang="en-US" dirty="0"/>
          </a:p>
        </p:txBody>
      </p:sp>
    </p:spTree>
    <p:extLst>
      <p:ext uri="{BB962C8B-B14F-4D97-AF65-F5344CB8AC3E}">
        <p14:creationId xmlns:p14="http://schemas.microsoft.com/office/powerpoint/2010/main" val="710158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sz="1000" dirty="0"/>
              <a:t>Desirae (&lt;1 min)</a:t>
            </a:r>
          </a:p>
          <a:p>
            <a:pPr defTabSz="931774">
              <a:defRPr/>
            </a:pPr>
            <a:r>
              <a:rPr lang="en-US" sz="1000" dirty="0"/>
              <a:t>Fourth, we’re continuing conversations about library staff performing community service together and possibly during work hours. A group of us spent a work day volunteering at the Children’s Institute Los Angeles library, which you can see in this photo.</a:t>
            </a:r>
          </a:p>
          <a:p>
            <a:pPr defTabSz="931774">
              <a:defRPr/>
            </a:pPr>
            <a:endParaRPr lang="en-US" sz="1000" dirty="0"/>
          </a:p>
          <a:p>
            <a:pPr defTabSz="931774">
              <a:defRPr/>
            </a:pPr>
            <a:r>
              <a:rPr lang="en-US" sz="1000" dirty="0"/>
              <a:t>Fifth and last, social justice featured prominently in our dean’s subsequent “State of the Library” address to all staff and in our library’s Annual Report, which is distributed to a variety of stakeholders. Overall, social justice has become a much more visible and explicit part of our decision-making, from conversations about strategic planning to textbooks and college affordability.</a:t>
            </a:r>
          </a:p>
        </p:txBody>
      </p:sp>
      <p:sp>
        <p:nvSpPr>
          <p:cNvPr id="4" name="Slide Number Placeholder 3"/>
          <p:cNvSpPr>
            <a:spLocks noGrp="1"/>
          </p:cNvSpPr>
          <p:nvPr>
            <p:ph type="sldNum" sz="quarter" idx="10"/>
          </p:nvPr>
        </p:nvSpPr>
        <p:spPr/>
        <p:txBody>
          <a:bodyPr/>
          <a:lstStyle/>
          <a:p>
            <a:fld id="{7B892566-D7A7-4717-8DFF-9C3292AE757F}" type="slidenum">
              <a:rPr lang="en-US" smtClean="0"/>
              <a:t>16</a:t>
            </a:fld>
            <a:endParaRPr lang="en-US" dirty="0"/>
          </a:p>
        </p:txBody>
      </p:sp>
    </p:spTree>
    <p:extLst>
      <p:ext uri="{BB962C8B-B14F-4D97-AF65-F5344CB8AC3E}">
        <p14:creationId xmlns:p14="http://schemas.microsoft.com/office/powerpoint/2010/main" val="710158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r>
              <a:rPr lang="en-US" sz="1000" dirty="0"/>
              <a:t>Desirae (&lt;1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baseline="0" dirty="0">
                <a:solidFill>
                  <a:schemeClr val="tx1"/>
                </a:solidFill>
                <a:effectLst/>
                <a:latin typeface="+mn-lt"/>
                <a:ea typeface="+mn-ea"/>
                <a:cs typeface="+mn-cs"/>
              </a:rPr>
              <a:t>You can download all of our materials— both from our original event and this presentation— from our Social Justice Toolkit using this URL.  This includes the Resource Guide, all activities, PowerPoints, and the Staff Development Day Agenda.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baseline="0" dirty="0">
                <a:solidFill>
                  <a:schemeClr val="tx1"/>
                </a:solidFill>
                <a:effectLst/>
                <a:latin typeface="+mn-lt"/>
                <a:ea typeface="+mn-ea"/>
                <a:cs typeface="+mn-cs"/>
              </a:rPr>
              <a:t>If you’d like to share what you’ve jotted down on our handouts today, we’ll collect them, scan them, and post them alongside our materials in the toolkit so we can continue learning from one another.</a:t>
            </a:r>
            <a:endParaRPr lang="en-US" sz="10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957716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Desirae (10 min for questions)</a:t>
            </a:r>
          </a:p>
          <a:p>
            <a:r>
              <a:rPr lang="en-US" sz="1000" dirty="0"/>
              <a:t>Now we have time for questions, comments, or anything you’d like to share that relates to what we’ve discussed today.</a:t>
            </a:r>
          </a:p>
          <a:p>
            <a:endParaRPr lang="en-US" sz="1000" dirty="0"/>
          </a:p>
          <a:p>
            <a:r>
              <a:rPr lang="en-US" sz="1000" dirty="0"/>
              <a:t>Have</a:t>
            </a:r>
            <a:r>
              <a:rPr lang="en-US" sz="1000" baseline="0" dirty="0"/>
              <a:t> you participated a staff development day with a social justice theme, or goals and outcomes? </a:t>
            </a:r>
            <a:r>
              <a:rPr lang="en-US" sz="1000" dirty="0"/>
              <a:t>Would you like to share?</a:t>
            </a:r>
          </a:p>
          <a:p>
            <a:endParaRPr lang="en-US" dirty="0"/>
          </a:p>
        </p:txBody>
      </p:sp>
      <p:sp>
        <p:nvSpPr>
          <p:cNvPr id="4" name="Slide Number Placeholder 3"/>
          <p:cNvSpPr>
            <a:spLocks noGrp="1"/>
          </p:cNvSpPr>
          <p:nvPr>
            <p:ph type="sldNum" sz="quarter" idx="10"/>
          </p:nvPr>
        </p:nvSpPr>
        <p:spPr/>
        <p:txBody>
          <a:bodyPr/>
          <a:lstStyle/>
          <a:p>
            <a:fld id="{7B892566-D7A7-4717-8DFF-9C3292AE757F}" type="slidenum">
              <a:rPr lang="en-US" smtClean="0"/>
              <a:t>18</a:t>
            </a:fld>
            <a:endParaRPr lang="en-US" dirty="0"/>
          </a:p>
        </p:txBody>
      </p:sp>
    </p:spTree>
    <p:extLst>
      <p:ext uri="{BB962C8B-B14F-4D97-AF65-F5344CB8AC3E}">
        <p14:creationId xmlns:p14="http://schemas.microsoft.com/office/powerpoint/2010/main" val="3198866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4900" y="309563"/>
            <a:ext cx="4752975" cy="2673350"/>
          </a:xfrm>
        </p:spPr>
      </p:sp>
      <p:sp>
        <p:nvSpPr>
          <p:cNvPr id="4" name="Slide Number Placeholder 3"/>
          <p:cNvSpPr>
            <a:spLocks noGrp="1"/>
          </p:cNvSpPr>
          <p:nvPr>
            <p:ph type="sldNum" sz="quarter" idx="10"/>
          </p:nvPr>
        </p:nvSpPr>
        <p:spPr/>
        <p:txBody>
          <a:bodyPr/>
          <a:lstStyle/>
          <a:p>
            <a:fld id="{74F53842-D955-402F-9403-88B1633BDBBE}" type="slidenum">
              <a:rPr lang="en-US" smtClean="0"/>
              <a:t>2</a:t>
            </a:fld>
            <a:endParaRPr lang="en-US" dirty="0"/>
          </a:p>
        </p:txBody>
      </p:sp>
      <p:sp>
        <p:nvSpPr>
          <p:cNvPr id="3" name="Notes Placeholder 2"/>
          <p:cNvSpPr>
            <a:spLocks noGrp="1"/>
          </p:cNvSpPr>
          <p:nvPr>
            <p:ph type="body" idx="1"/>
          </p:nvPr>
        </p:nvSpPr>
        <p:spPr/>
        <p:txBody>
          <a:bodyPr/>
          <a:lstStyle/>
          <a:p>
            <a:endParaRPr lang="en-US" sz="1000" b="0" i="0" u="none" strike="noStrike" kern="1200" dirty="0">
              <a:solidFill>
                <a:schemeClr val="tx1"/>
              </a:solidFill>
              <a:effectLst/>
              <a:latin typeface="+mn-lt"/>
              <a:ea typeface="+mn-ea"/>
              <a:cs typeface="+mn-cs"/>
            </a:endParaRPr>
          </a:p>
          <a:p>
            <a:r>
              <a:rPr lang="en-US" sz="1000" b="0" i="0" u="none" strike="noStrike" kern="1200" dirty="0">
                <a:solidFill>
                  <a:schemeClr val="tx1"/>
                </a:solidFill>
                <a:effectLst/>
                <a:latin typeface="+mn-lt"/>
                <a:ea typeface="+mn-ea"/>
                <a:cs typeface="+mn-cs"/>
              </a:rPr>
              <a:t>Notes:</a:t>
            </a:r>
            <a:endParaRPr lang="en-US" sz="1000" dirty="0"/>
          </a:p>
          <a:p>
            <a:r>
              <a:rPr lang="en-US" sz="1000" dirty="0"/>
              <a:t>Undergraduate: 6,257; Graduate: 2,151; Law School: 1,076; Total: 9,484</a:t>
            </a:r>
          </a:p>
          <a:p>
            <a:endParaRPr lang="en-US" sz="1000" dirty="0"/>
          </a:p>
          <a:p>
            <a:r>
              <a:rPr lang="en-US" sz="1000" dirty="0"/>
              <a:t>24 permanent librarians + 3 temporary librarians + 19 staff = 46 total (as of 2/18/2018)</a:t>
            </a:r>
          </a:p>
          <a:p>
            <a:endParaRPr lang="en-US" dirty="0"/>
          </a:p>
        </p:txBody>
      </p:sp>
    </p:spTree>
    <p:extLst>
      <p:ext uri="{BB962C8B-B14F-4D97-AF65-F5344CB8AC3E}">
        <p14:creationId xmlns:p14="http://schemas.microsoft.com/office/powerpoint/2010/main" val="356743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effectLst>
                <a:innerShdw blurRad="63500" dist="50800" dir="10800000">
                  <a:prstClr val="black">
                    <a:alpha val="50000"/>
                  </a:prstClr>
                </a:innerShdw>
              </a:effectLst>
            </a:endParaRPr>
          </a:p>
          <a:p>
            <a:r>
              <a:rPr lang="en-US" sz="1000" dirty="0">
                <a:effectLst>
                  <a:innerShdw blurRad="63500" dist="50800" dir="10800000">
                    <a:prstClr val="black">
                      <a:alpha val="50000"/>
                    </a:prstClr>
                  </a:innerShdw>
                </a:effectLst>
              </a:rPr>
              <a:t>NOTES:</a:t>
            </a:r>
          </a:p>
          <a:p>
            <a:r>
              <a:rPr lang="en-US" sz="1000" dirty="0">
                <a:effectLst>
                  <a:innerShdw blurRad="63500" dist="50800" dir="10800000">
                    <a:prstClr val="black">
                      <a:alpha val="50000"/>
                    </a:prstClr>
                  </a:innerShdw>
                </a:effectLst>
              </a:rPr>
              <a:t>Library Staff and Organizational Development Committee (LSOD)</a:t>
            </a:r>
          </a:p>
          <a:p>
            <a:r>
              <a:rPr lang="en-US" sz="1000" dirty="0">
                <a:effectLst>
                  <a:innerShdw blurRad="63500" dist="50800" dir="10800000">
                    <a:prstClr val="black">
                      <a:alpha val="50000"/>
                    </a:prstClr>
                  </a:innerShdw>
                </a:effectLst>
              </a:rPr>
              <a:t>Charged with supporting individual learning &amp; growth and sustaining the library as a learning organization: Training, Continuing Education, Assessment, All-library Staff Meetings and Retreats</a:t>
            </a:r>
          </a:p>
          <a:p>
            <a:endParaRPr lang="en-US" sz="1000" dirty="0">
              <a:effectLst>
                <a:innerShdw blurRad="63500" dist="50800" dir="10800000">
                  <a:prstClr val="black">
                    <a:alpha val="50000"/>
                  </a:prstClr>
                </a:innerShdw>
              </a:effectLst>
            </a:endParaRPr>
          </a:p>
          <a:p>
            <a:r>
              <a:rPr lang="en-US" sz="1000" dirty="0">
                <a:effectLst>
                  <a:innerShdw blurRad="63500" dist="50800" dir="10800000">
                    <a:prstClr val="black">
                      <a:alpha val="50000"/>
                    </a:prstClr>
                  </a:innerShdw>
                </a:effectLst>
              </a:rPr>
              <a:t>Priority issues to address (from Climate Surveys, Focus Groups)</a:t>
            </a:r>
          </a:p>
          <a:p>
            <a:r>
              <a:rPr lang="en-US" sz="1000" dirty="0">
                <a:effectLst>
                  <a:innerShdw blurRad="63500" dist="50800" dir="10800000">
                    <a:prstClr val="black">
                      <a:alpha val="50000"/>
                    </a:prstClr>
                  </a:innerShdw>
                </a:effectLst>
              </a:rPr>
              <a:t>Communication, Psychological Safety, Teambuilding</a:t>
            </a:r>
          </a:p>
          <a:p>
            <a:endParaRPr lang="en-US" sz="1000" dirty="0">
              <a:effectLst>
                <a:innerShdw blurRad="63500" dist="50800" dir="10800000">
                  <a:prstClr val="black">
                    <a:alpha val="50000"/>
                  </a:prstClr>
                </a:innerShdw>
              </a:effectLst>
            </a:endParaRPr>
          </a:p>
          <a:p>
            <a:r>
              <a:rPr lang="en-US" sz="1000" dirty="0">
                <a:effectLst>
                  <a:innerShdw blurRad="63500" dist="50800" dir="10800000">
                    <a:prstClr val="black">
                      <a:alpha val="50000"/>
                    </a:prstClr>
                  </a:innerShdw>
                </a:effectLst>
              </a:rPr>
              <a:t>“What do you value most about your role in the library” (from Listening Sessions)</a:t>
            </a:r>
          </a:p>
          <a:p>
            <a:r>
              <a:rPr lang="en-US" sz="1000" dirty="0">
                <a:effectLst>
                  <a:innerShdw blurRad="63500" dist="50800" dir="10800000">
                    <a:prstClr val="black">
                      <a:alpha val="50000"/>
                    </a:prstClr>
                  </a:innerShdw>
                </a:effectLst>
              </a:rPr>
              <a:t>Making a contribution, Service to students &amp; faculty, Collegial relationships &amp; collaboration</a:t>
            </a:r>
          </a:p>
          <a:p>
            <a:endParaRPr lang="en-US" dirty="0">
              <a:effectLst>
                <a:innerShdw blurRad="63500" dist="50800" dir="10800000">
                  <a:prstClr val="black">
                    <a:alpha val="50000"/>
                  </a:prstClr>
                </a:innerShdw>
              </a:effectLst>
            </a:endParaRPr>
          </a:p>
          <a:p>
            <a:endParaRPr lang="en-US" dirty="0">
              <a:effectLst>
                <a:innerShdw blurRad="63500" dist="50800" dir="10800000">
                  <a:prstClr val="black">
                    <a:alpha val="50000"/>
                  </a:prstClr>
                </a:innerShdw>
              </a:effectLst>
            </a:endParaRPr>
          </a:p>
          <a:p>
            <a:endParaRPr lang="en-US" dirty="0"/>
          </a:p>
        </p:txBody>
      </p:sp>
      <p:sp>
        <p:nvSpPr>
          <p:cNvPr id="4" name="Slide Number Placeholder 3"/>
          <p:cNvSpPr>
            <a:spLocks noGrp="1"/>
          </p:cNvSpPr>
          <p:nvPr>
            <p:ph type="sldNum" sz="quarter" idx="10"/>
          </p:nvPr>
        </p:nvSpPr>
        <p:spPr/>
        <p:txBody>
          <a:bodyPr/>
          <a:lstStyle/>
          <a:p>
            <a:fld id="{7B892566-D7A7-4717-8DFF-9C3292AE757F}" type="slidenum">
              <a:rPr lang="en-US" smtClean="0"/>
              <a:t>3</a:t>
            </a:fld>
            <a:endParaRPr lang="en-US" dirty="0"/>
          </a:p>
        </p:txBody>
      </p:sp>
    </p:spTree>
    <p:extLst>
      <p:ext uri="{BB962C8B-B14F-4D97-AF65-F5344CB8AC3E}">
        <p14:creationId xmlns:p14="http://schemas.microsoft.com/office/powerpoint/2010/main" val="193012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smtClean="0"/>
              <a:t>Notes</a:t>
            </a:r>
            <a:r>
              <a:rPr lang="en-US"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GOAL: The service of faith and the promotion of justice is an important part of the LMU mission statement.  Our goal was to renew a conversation about our diverse campus community, social justice issues, and our work in the library. </a:t>
            </a:r>
          </a:p>
          <a:p>
            <a:endParaRPr lang="en-US" dirty="0">
              <a:effectLst>
                <a:innerShdw blurRad="63500" dist="50800" dir="10800000">
                  <a:prstClr val="black">
                    <a:alpha val="50000"/>
                  </a:prstClr>
                </a:innerShdw>
              </a:effectLst>
            </a:endParaRPr>
          </a:p>
          <a:p>
            <a:r>
              <a:rPr lang="en-US" dirty="0">
                <a:effectLst>
                  <a:innerShdw blurRad="63500" dist="50800" dir="10800000">
                    <a:prstClr val="black">
                      <a:alpha val="50000"/>
                    </a:prstClr>
                  </a:innerShdw>
                </a:effectLst>
              </a:rPr>
              <a:t>Library Staff and Organizational Development Committee (LSOD)</a:t>
            </a:r>
          </a:p>
          <a:p>
            <a:r>
              <a:rPr lang="en-US" dirty="0">
                <a:effectLst>
                  <a:innerShdw blurRad="63500" dist="50800" dir="10800000">
                    <a:prstClr val="black">
                      <a:alpha val="50000"/>
                    </a:prstClr>
                  </a:innerShdw>
                </a:effectLst>
              </a:rPr>
              <a:t>Charged with supporting individual learning &amp; growth and sustaining the library as a learning organization: Training, Continuing Education, Assessment, All-library Staff Meetings and Retreats</a:t>
            </a:r>
          </a:p>
          <a:p>
            <a:endParaRPr lang="en-US" dirty="0">
              <a:effectLst>
                <a:innerShdw blurRad="63500" dist="50800" dir="10800000">
                  <a:prstClr val="black">
                    <a:alpha val="50000"/>
                  </a:prstClr>
                </a:innerShdw>
              </a:effectLst>
            </a:endParaRPr>
          </a:p>
          <a:p>
            <a:r>
              <a:rPr lang="en-US" dirty="0">
                <a:effectLst>
                  <a:innerShdw blurRad="63500" dist="50800" dir="10800000">
                    <a:prstClr val="black">
                      <a:alpha val="50000"/>
                    </a:prstClr>
                  </a:innerShdw>
                </a:effectLst>
              </a:rPr>
              <a:t>Priority issues to address (from Climate Surveys, Focus Groups)</a:t>
            </a:r>
          </a:p>
          <a:p>
            <a:r>
              <a:rPr lang="en-US" dirty="0">
                <a:effectLst>
                  <a:innerShdw blurRad="63500" dist="50800" dir="10800000">
                    <a:prstClr val="black">
                      <a:alpha val="50000"/>
                    </a:prstClr>
                  </a:innerShdw>
                </a:effectLst>
              </a:rPr>
              <a:t>Communication, Psychological Safety, Teambuilding</a:t>
            </a:r>
          </a:p>
          <a:p>
            <a:endParaRPr lang="en-US" dirty="0">
              <a:effectLst>
                <a:innerShdw blurRad="63500" dist="50800" dir="10800000">
                  <a:prstClr val="black">
                    <a:alpha val="50000"/>
                  </a:prstClr>
                </a:innerShdw>
              </a:effectLst>
            </a:endParaRPr>
          </a:p>
          <a:p>
            <a:r>
              <a:rPr lang="en-US" dirty="0">
                <a:effectLst>
                  <a:innerShdw blurRad="63500" dist="50800" dir="10800000">
                    <a:prstClr val="black">
                      <a:alpha val="50000"/>
                    </a:prstClr>
                  </a:innerShdw>
                </a:effectLst>
              </a:rPr>
              <a:t>“What do you value most about your role in the library” (from Listening Sessions)</a:t>
            </a:r>
          </a:p>
          <a:p>
            <a:r>
              <a:rPr lang="en-US" dirty="0">
                <a:effectLst>
                  <a:innerShdw blurRad="63500" dist="50800" dir="10800000">
                    <a:prstClr val="black">
                      <a:alpha val="50000"/>
                    </a:prstClr>
                  </a:innerShdw>
                </a:effectLst>
              </a:rPr>
              <a:t>Making a contribution, Service to students &amp; faculty, Collegial relationships &amp; collaboration</a:t>
            </a:r>
          </a:p>
          <a:p>
            <a:endParaRPr lang="en-US" dirty="0">
              <a:effectLst>
                <a:innerShdw blurRad="63500" dist="50800" dir="10800000">
                  <a:prstClr val="black">
                    <a:alpha val="50000"/>
                  </a:prstClr>
                </a:innerShdw>
              </a:effectLst>
            </a:endParaRPr>
          </a:p>
          <a:p>
            <a:endParaRPr lang="en-US" dirty="0">
              <a:effectLst>
                <a:innerShdw blurRad="63500" dist="50800" dir="10800000">
                  <a:prstClr val="black">
                    <a:alpha val="50000"/>
                  </a:prstClr>
                </a:innerShdw>
              </a:effectLst>
            </a:endParaRPr>
          </a:p>
          <a:p>
            <a:endParaRPr lang="en-US" dirty="0"/>
          </a:p>
          <a:p>
            <a:endParaRPr lang="en-US" dirty="0"/>
          </a:p>
        </p:txBody>
      </p:sp>
      <p:sp>
        <p:nvSpPr>
          <p:cNvPr id="4" name="Slide Number Placeholder 3"/>
          <p:cNvSpPr>
            <a:spLocks noGrp="1"/>
          </p:cNvSpPr>
          <p:nvPr>
            <p:ph type="sldNum" sz="quarter" idx="10"/>
          </p:nvPr>
        </p:nvSpPr>
        <p:spPr/>
        <p:txBody>
          <a:bodyPr/>
          <a:lstStyle/>
          <a:p>
            <a:fld id="{7B892566-D7A7-4717-8DFF-9C3292AE757F}" type="slidenum">
              <a:rPr lang="en-US" smtClean="0"/>
              <a:t>4</a:t>
            </a:fld>
            <a:endParaRPr lang="en-US" dirty="0"/>
          </a:p>
        </p:txBody>
      </p:sp>
    </p:spTree>
    <p:extLst>
      <p:ext uri="{BB962C8B-B14F-4D97-AF65-F5344CB8AC3E}">
        <p14:creationId xmlns:p14="http://schemas.microsoft.com/office/powerpoint/2010/main" val="3204414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u="sng" kern="1200" dirty="0">
                <a:solidFill>
                  <a:schemeClr val="tx1"/>
                </a:solidFill>
                <a:effectLst/>
                <a:latin typeface="+mn-lt"/>
                <a:ea typeface="+mn-ea"/>
                <a:cs typeface="+mn-cs"/>
              </a:rPr>
              <a:t>***RESOURCE GUIDE SLIDE</a:t>
            </a:r>
            <a:br>
              <a:rPr lang="en-US" sz="1000" b="1" u="sng" kern="1200" dirty="0">
                <a:solidFill>
                  <a:schemeClr val="tx1"/>
                </a:solidFill>
                <a:effectLst/>
                <a:latin typeface="+mn-lt"/>
                <a:ea typeface="+mn-ea"/>
                <a:cs typeface="+mn-cs"/>
              </a:rPr>
            </a:br>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Before Staff Development Day - we provided the </a:t>
            </a:r>
            <a:r>
              <a:rPr lang="en-US" sz="1000" b="1" kern="1200" dirty="0">
                <a:solidFill>
                  <a:schemeClr val="tx1"/>
                </a:solidFill>
                <a:effectLst/>
                <a:latin typeface="+mn-lt"/>
                <a:ea typeface="+mn-ea"/>
                <a:cs typeface="+mn-cs"/>
              </a:rPr>
              <a:t>agenda</a:t>
            </a:r>
            <a:r>
              <a:rPr lang="en-US" sz="1000" kern="1200" dirty="0">
                <a:solidFill>
                  <a:schemeClr val="tx1"/>
                </a:solidFill>
                <a:effectLst/>
                <a:latin typeface="+mn-lt"/>
                <a:ea typeface="+mn-ea"/>
                <a:cs typeface="+mn-cs"/>
              </a:rPr>
              <a:t> for the day’s events so that staff could plan their choice of activity.</a:t>
            </a:r>
          </a:p>
          <a:p>
            <a:r>
              <a:rPr lang="en-US" sz="1000" kern="1200" dirty="0">
                <a:solidFill>
                  <a:schemeClr val="tx1"/>
                </a:solidFill>
                <a:effectLst/>
                <a:latin typeface="+mn-lt"/>
                <a:ea typeface="+mn-ea"/>
                <a:cs typeface="+mn-cs"/>
              </a:rPr>
              <a:t>We also sent out a </a:t>
            </a:r>
            <a:r>
              <a:rPr lang="en-US" sz="1000" b="1" kern="1200" dirty="0">
                <a:solidFill>
                  <a:schemeClr val="tx1"/>
                </a:solidFill>
                <a:effectLst/>
                <a:latin typeface="+mn-lt"/>
                <a:ea typeface="+mn-ea"/>
                <a:cs typeface="+mn-cs"/>
              </a:rPr>
              <a:t>Resource Guide</a:t>
            </a:r>
            <a:r>
              <a:rPr lang="en-US" sz="1000" kern="1200" dirty="0">
                <a:solidFill>
                  <a:schemeClr val="tx1"/>
                </a:solidFill>
                <a:effectLst/>
                <a:latin typeface="+mn-lt"/>
                <a:ea typeface="+mn-ea"/>
                <a:cs typeface="+mn-cs"/>
              </a:rPr>
              <a:t>, which introduced staff to terms relating to Social Justice Concepts being used throughout the day’s program.</a:t>
            </a:r>
            <a:br>
              <a:rPr lang="en-US" sz="1000" kern="1200" dirty="0">
                <a:solidFill>
                  <a:schemeClr val="tx1"/>
                </a:solidFill>
                <a:effectLst/>
                <a:latin typeface="+mn-lt"/>
                <a:ea typeface="+mn-ea"/>
                <a:cs typeface="+mn-cs"/>
              </a:rPr>
            </a:br>
            <a:r>
              <a:rPr lang="en-US" sz="1000" kern="1200" dirty="0">
                <a:solidFill>
                  <a:schemeClr val="tx1"/>
                </a:solidFill>
                <a:effectLst/>
                <a:latin typeface="+mn-lt"/>
                <a:ea typeface="+mn-ea"/>
                <a:cs typeface="+mn-cs"/>
              </a:rPr>
              <a:t>It also included websites and citations to articles relating to Social Justice in general, and specific to libraries.</a:t>
            </a:r>
          </a:p>
        </p:txBody>
      </p:sp>
      <p:sp>
        <p:nvSpPr>
          <p:cNvPr id="4" name="Slide Number Placeholder 3"/>
          <p:cNvSpPr>
            <a:spLocks noGrp="1"/>
          </p:cNvSpPr>
          <p:nvPr>
            <p:ph type="sldNum" sz="quarter" idx="10"/>
          </p:nvPr>
        </p:nvSpPr>
        <p:spPr/>
        <p:txBody>
          <a:bodyPr/>
          <a:lstStyle/>
          <a:p>
            <a:fld id="{7B892566-D7A7-4717-8DFF-9C3292AE757F}" type="slidenum">
              <a:rPr lang="en-US" smtClean="0"/>
              <a:t>5</a:t>
            </a:fld>
            <a:endParaRPr lang="en-US" dirty="0"/>
          </a:p>
        </p:txBody>
      </p:sp>
    </p:spTree>
    <p:extLst>
      <p:ext uri="{BB962C8B-B14F-4D97-AF65-F5344CB8AC3E}">
        <p14:creationId xmlns:p14="http://schemas.microsoft.com/office/powerpoint/2010/main" val="2994735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u="sng" kern="1200" dirty="0">
                <a:solidFill>
                  <a:schemeClr val="tx1"/>
                </a:solidFill>
                <a:effectLst/>
                <a:latin typeface="+mn-lt"/>
                <a:ea typeface="+mn-ea"/>
                <a:cs typeface="+mn-cs"/>
              </a:rPr>
              <a:t>***OUTLINE OF THE DAY SLIDE</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WHAT WAS OUR DAY ALL ABOUT? </a:t>
            </a:r>
          </a:p>
          <a:p>
            <a:pPr lvl="0"/>
            <a:r>
              <a:rPr lang="en-US" sz="1000" kern="1200" dirty="0">
                <a:solidFill>
                  <a:schemeClr val="tx1"/>
                </a:solidFill>
                <a:effectLst/>
                <a:latin typeface="+mn-lt"/>
                <a:ea typeface="+mn-ea"/>
                <a:cs typeface="+mn-cs"/>
              </a:rPr>
              <a:t>Preparation began with our </a:t>
            </a:r>
            <a:r>
              <a:rPr lang="en-US" sz="1000" b="1" kern="1200" dirty="0">
                <a:solidFill>
                  <a:schemeClr val="tx1"/>
                </a:solidFill>
                <a:effectLst/>
                <a:latin typeface="+mn-lt"/>
                <a:ea typeface="+mn-ea"/>
                <a:cs typeface="+mn-cs"/>
              </a:rPr>
              <a:t>“intentional grouping</a:t>
            </a:r>
            <a:r>
              <a:rPr lang="en-US" sz="1000" kern="1200" dirty="0">
                <a:solidFill>
                  <a:schemeClr val="tx1"/>
                </a:solidFill>
                <a:effectLst/>
                <a:latin typeface="+mn-lt"/>
                <a:ea typeface="+mn-ea"/>
                <a:cs typeface="+mn-cs"/>
              </a:rPr>
              <a:t>”. We created “Social Justice Team tabletops” with the photo and a reflective quote of a well-known Social Justice leader to guide staff to their designated table. Each group was chosen carefully by us, making sure that staff from different departments and status were mixed, including Library Administration.</a:t>
            </a:r>
          </a:p>
          <a:p>
            <a:r>
              <a:rPr lang="en-US" sz="1000" kern="1200" dirty="0">
                <a:solidFill>
                  <a:schemeClr val="tx1"/>
                </a:solidFill>
                <a:effectLst/>
                <a:latin typeface="+mn-lt"/>
                <a:ea typeface="+mn-ea"/>
                <a:cs typeface="+mn-cs"/>
              </a:rPr>
              <a:t> </a:t>
            </a:r>
          </a:p>
          <a:p>
            <a:pPr lvl="0"/>
            <a:r>
              <a:rPr lang="en-US" sz="1000" kern="1200" dirty="0">
                <a:solidFill>
                  <a:schemeClr val="tx1"/>
                </a:solidFill>
                <a:effectLst/>
                <a:latin typeface="+mn-lt"/>
                <a:ea typeface="+mn-ea"/>
                <a:cs typeface="+mn-cs"/>
              </a:rPr>
              <a:t>After a short </a:t>
            </a:r>
            <a:r>
              <a:rPr lang="en-US" sz="1000" b="1" kern="1200" dirty="0">
                <a:solidFill>
                  <a:schemeClr val="tx1"/>
                </a:solidFill>
                <a:effectLst/>
                <a:latin typeface="+mn-lt"/>
                <a:ea typeface="+mn-ea"/>
                <a:cs typeface="+mn-cs"/>
              </a:rPr>
              <a:t>welcome</a:t>
            </a:r>
            <a:r>
              <a:rPr lang="en-US" sz="1000" kern="1200" dirty="0">
                <a:solidFill>
                  <a:schemeClr val="tx1"/>
                </a:solidFill>
                <a:effectLst/>
                <a:latin typeface="+mn-lt"/>
                <a:ea typeface="+mn-ea"/>
                <a:cs typeface="+mn-cs"/>
              </a:rPr>
              <a:t> from our Library Dean to open the day’s events, --we began the program with </a:t>
            </a:r>
            <a:r>
              <a:rPr lang="en-US" sz="1000" b="1" kern="1200" dirty="0">
                <a:solidFill>
                  <a:schemeClr val="tx1"/>
                </a:solidFill>
                <a:effectLst/>
                <a:latin typeface="+mn-lt"/>
                <a:ea typeface="+mn-ea"/>
                <a:cs typeface="+mn-cs"/>
              </a:rPr>
              <a:t>LMU’s Vice President for Mission and Ministry </a:t>
            </a:r>
            <a:r>
              <a:rPr lang="en-US" sz="1000" kern="1200" dirty="0">
                <a:solidFill>
                  <a:schemeClr val="tx1"/>
                </a:solidFill>
                <a:effectLst/>
                <a:latin typeface="+mn-lt"/>
                <a:ea typeface="+mn-ea"/>
                <a:cs typeface="+mn-cs"/>
              </a:rPr>
              <a:t>who talked about “The Service of Faith and the Promotion of Justice” discussing the relationship between the Ignatian Jesuit beliefs and our campus mission. </a:t>
            </a:r>
          </a:p>
          <a:p>
            <a:pPr lvl="0"/>
            <a:endParaRPr lang="en-US" sz="1000" kern="1200" dirty="0">
              <a:solidFill>
                <a:schemeClr val="tx1"/>
              </a:solidFill>
              <a:effectLst/>
              <a:latin typeface="+mn-lt"/>
              <a:ea typeface="+mn-ea"/>
              <a:cs typeface="+mn-cs"/>
            </a:endParaRPr>
          </a:p>
          <a:p>
            <a:pPr lvl="0"/>
            <a:r>
              <a:rPr lang="en-US" sz="1000" kern="1200" dirty="0">
                <a:solidFill>
                  <a:schemeClr val="tx1"/>
                </a:solidFill>
                <a:effectLst/>
                <a:latin typeface="+mn-lt"/>
                <a:ea typeface="+mn-ea"/>
                <a:cs typeface="+mn-cs"/>
              </a:rPr>
              <a:t>Afterwards, we presented our </a:t>
            </a:r>
            <a:r>
              <a:rPr lang="en-US" sz="1000" b="1" u="sng" kern="1200" dirty="0">
                <a:solidFill>
                  <a:schemeClr val="tx1"/>
                </a:solidFill>
                <a:effectLst/>
                <a:latin typeface="+mn-lt"/>
                <a:ea typeface="+mn-ea"/>
                <a:cs typeface="+mn-cs"/>
              </a:rPr>
              <a:t>first group activity</a:t>
            </a:r>
            <a:r>
              <a:rPr lang="en-US" sz="1000" b="1" kern="1200" dirty="0">
                <a:solidFill>
                  <a:schemeClr val="tx1"/>
                </a:solidFill>
                <a:effectLst/>
                <a:latin typeface="+mn-lt"/>
                <a:ea typeface="+mn-ea"/>
                <a:cs typeface="+mn-cs"/>
              </a:rPr>
              <a:t> called “Think-Pair-Share</a:t>
            </a:r>
            <a:r>
              <a:rPr lang="en-US" sz="1000" kern="1200" dirty="0">
                <a:solidFill>
                  <a:schemeClr val="tx1"/>
                </a:solidFill>
                <a:effectLst/>
                <a:latin typeface="+mn-lt"/>
                <a:ea typeface="+mn-ea"/>
                <a:cs typeface="+mn-cs"/>
              </a:rPr>
              <a:t>” --asking staff to engage with each other on issues of Unconscious Bias – </a:t>
            </a:r>
            <a:br>
              <a:rPr lang="en-US" sz="1000" kern="1200" dirty="0">
                <a:solidFill>
                  <a:schemeClr val="tx1"/>
                </a:solidFill>
                <a:effectLst/>
                <a:latin typeface="+mn-lt"/>
                <a:ea typeface="+mn-ea"/>
                <a:cs typeface="+mn-cs"/>
              </a:rPr>
            </a:br>
            <a:r>
              <a:rPr lang="en-US" sz="1000" kern="1200" dirty="0">
                <a:solidFill>
                  <a:schemeClr val="tx1"/>
                </a:solidFill>
                <a:effectLst/>
                <a:latin typeface="+mn-lt"/>
                <a:ea typeface="+mn-ea"/>
                <a:cs typeface="+mn-cs"/>
              </a:rPr>
              <a:t>- and which we will describe later.</a:t>
            </a:r>
          </a:p>
          <a:p>
            <a:pPr lvl="0"/>
            <a:endParaRPr lang="en-US" sz="1000" kern="1200" dirty="0">
              <a:solidFill>
                <a:schemeClr val="tx1"/>
              </a:solidFill>
              <a:effectLst/>
              <a:latin typeface="+mn-lt"/>
              <a:ea typeface="+mn-ea"/>
              <a:cs typeface="+mn-cs"/>
            </a:endParaRPr>
          </a:p>
          <a:p>
            <a:pPr lvl="0"/>
            <a:r>
              <a:rPr lang="en-US" sz="1000" kern="1200" dirty="0">
                <a:solidFill>
                  <a:schemeClr val="tx1"/>
                </a:solidFill>
                <a:effectLst/>
                <a:latin typeface="+mn-lt"/>
                <a:ea typeface="+mn-ea"/>
                <a:cs typeface="+mn-cs"/>
              </a:rPr>
              <a:t>We followed this activity with a presentation by </a:t>
            </a:r>
            <a:r>
              <a:rPr lang="en-US" sz="1000" b="1" kern="1200" dirty="0">
                <a:solidFill>
                  <a:schemeClr val="tx1"/>
                </a:solidFill>
                <a:effectLst/>
                <a:latin typeface="+mn-lt"/>
                <a:ea typeface="+mn-ea"/>
                <a:cs typeface="+mn-cs"/>
              </a:rPr>
              <a:t>LMU Theatre Arts faculty who discussed their class, “Voices of Justice”, </a:t>
            </a:r>
            <a:r>
              <a:rPr lang="en-US" sz="1000" kern="1200" dirty="0">
                <a:solidFill>
                  <a:schemeClr val="tx1"/>
                </a:solidFill>
                <a:effectLst/>
                <a:latin typeface="+mn-lt"/>
                <a:ea typeface="+mn-ea"/>
                <a:cs typeface="+mn-cs"/>
              </a:rPr>
              <a:t>a course which asks students to meet, interview and then perform stories from members of various LA advocacy agencies who work with social justice issues such as: human trafficking, immigration, homelessness and gangs. We then openly discussed ways in which the library could support this class.</a:t>
            </a:r>
          </a:p>
          <a:p>
            <a:pPr lvl="0"/>
            <a:endParaRPr lang="en-US" sz="1000" kern="1200" dirty="0">
              <a:solidFill>
                <a:schemeClr val="tx1"/>
              </a:solidFill>
              <a:effectLst/>
              <a:latin typeface="+mn-lt"/>
              <a:ea typeface="+mn-ea"/>
              <a:cs typeface="+mn-cs"/>
            </a:endParaRPr>
          </a:p>
          <a:p>
            <a:pPr lvl="0"/>
            <a:r>
              <a:rPr lang="en-US" sz="1000" kern="1200" dirty="0">
                <a:solidFill>
                  <a:schemeClr val="tx1"/>
                </a:solidFill>
                <a:effectLst/>
                <a:latin typeface="+mn-lt"/>
                <a:ea typeface="+mn-ea"/>
                <a:cs typeface="+mn-cs"/>
              </a:rPr>
              <a:t>Next, we engaged our group in </a:t>
            </a:r>
            <a:r>
              <a:rPr lang="en-US" sz="1000" b="1" kern="1200" dirty="0">
                <a:solidFill>
                  <a:schemeClr val="tx1"/>
                </a:solidFill>
                <a:effectLst/>
                <a:latin typeface="+mn-lt"/>
                <a:ea typeface="+mn-ea"/>
                <a:cs typeface="+mn-cs"/>
              </a:rPr>
              <a:t>a 2</a:t>
            </a:r>
            <a:r>
              <a:rPr lang="en-US" sz="1000" b="1" kern="1200" baseline="30000" dirty="0">
                <a:solidFill>
                  <a:schemeClr val="tx1"/>
                </a:solidFill>
                <a:effectLst/>
                <a:latin typeface="+mn-lt"/>
                <a:ea typeface="+mn-ea"/>
                <a:cs typeface="+mn-cs"/>
              </a:rPr>
              <a:t>nd</a:t>
            </a:r>
            <a:r>
              <a:rPr lang="en-US" sz="1000" b="1" kern="1200" dirty="0">
                <a:solidFill>
                  <a:schemeClr val="tx1"/>
                </a:solidFill>
                <a:effectLst/>
                <a:latin typeface="+mn-lt"/>
                <a:ea typeface="+mn-ea"/>
                <a:cs typeface="+mn-cs"/>
              </a:rPr>
              <a:t> “Think-Pair-Share” activity</a:t>
            </a:r>
            <a:r>
              <a:rPr lang="en-US" sz="1000" kern="1200" dirty="0">
                <a:solidFill>
                  <a:schemeClr val="tx1"/>
                </a:solidFill>
                <a:effectLst/>
                <a:latin typeface="+mn-lt"/>
                <a:ea typeface="+mn-ea"/>
                <a:cs typeface="+mn-cs"/>
              </a:rPr>
              <a:t>, this time asking staff to think about the Library’s Role in Social Justice.</a:t>
            </a:r>
          </a:p>
          <a:p>
            <a:r>
              <a:rPr lang="en-US" sz="1000" kern="1200" dirty="0">
                <a:solidFill>
                  <a:schemeClr val="tx1"/>
                </a:solidFill>
                <a:effectLst/>
                <a:latin typeface="+mn-lt"/>
                <a:ea typeface="+mn-ea"/>
                <a:cs typeface="+mn-cs"/>
              </a:rPr>
              <a:t> </a:t>
            </a:r>
          </a:p>
          <a:p>
            <a:r>
              <a:rPr lang="en-US" sz="1000" b="1" u="sng" kern="1200" dirty="0">
                <a:solidFill>
                  <a:schemeClr val="tx1"/>
                </a:solidFill>
                <a:effectLst/>
                <a:latin typeface="+mn-lt"/>
                <a:ea typeface="+mn-ea"/>
                <a:cs typeface="+mn-cs"/>
              </a:rPr>
              <a:t>***NEXT SLIDE</a:t>
            </a:r>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2566-D7A7-4717-8DFF-9C3292AE757F}" type="slidenum">
              <a:rPr lang="en-US" smtClean="0"/>
              <a:t>6</a:t>
            </a:fld>
            <a:endParaRPr lang="en-US" dirty="0"/>
          </a:p>
        </p:txBody>
      </p:sp>
    </p:spTree>
    <p:extLst>
      <p:ext uri="{BB962C8B-B14F-4D97-AF65-F5344CB8AC3E}">
        <p14:creationId xmlns:p14="http://schemas.microsoft.com/office/powerpoint/2010/main" val="3411496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r>
              <a:rPr lang="en-US" sz="1000" kern="1200" dirty="0">
                <a:solidFill>
                  <a:schemeClr val="tx1"/>
                </a:solidFill>
                <a:effectLst/>
                <a:latin typeface="+mn-lt"/>
                <a:ea typeface="+mn-ea"/>
                <a:cs typeface="+mn-cs"/>
              </a:rPr>
              <a:t>After a catered </a:t>
            </a:r>
            <a:r>
              <a:rPr lang="en-US" sz="1000" b="1" kern="1200" dirty="0">
                <a:solidFill>
                  <a:schemeClr val="tx1"/>
                </a:solidFill>
                <a:effectLst/>
                <a:latin typeface="+mn-lt"/>
                <a:ea typeface="+mn-ea"/>
                <a:cs typeface="+mn-cs"/>
              </a:rPr>
              <a:t>lunch</a:t>
            </a:r>
            <a:r>
              <a:rPr lang="en-US" sz="1000" kern="1200" dirty="0">
                <a:solidFill>
                  <a:schemeClr val="tx1"/>
                </a:solidFill>
                <a:effectLst/>
                <a:latin typeface="+mn-lt"/>
                <a:ea typeface="+mn-ea"/>
                <a:cs typeface="+mn-cs"/>
              </a:rPr>
              <a:t>, all staff took part in one of two walking tours.  </a:t>
            </a:r>
            <a:br>
              <a:rPr lang="en-US" sz="1000" kern="1200" dirty="0">
                <a:solidFill>
                  <a:schemeClr val="tx1"/>
                </a:solidFill>
                <a:effectLst/>
                <a:latin typeface="+mn-lt"/>
                <a:ea typeface="+mn-ea"/>
                <a:cs typeface="+mn-cs"/>
              </a:rPr>
            </a:br>
            <a:r>
              <a:rPr lang="en-US" sz="1000" kern="1200" dirty="0">
                <a:solidFill>
                  <a:schemeClr val="tx1"/>
                </a:solidFill>
                <a:effectLst/>
                <a:latin typeface="+mn-lt"/>
                <a:ea typeface="+mn-ea"/>
                <a:cs typeface="+mn-cs"/>
              </a:rPr>
              <a:t>**Please note that we advised staff as to which was the most strenuous; and to wear comfortable shoes and hats for the sun!</a:t>
            </a:r>
            <a:br>
              <a:rPr lang="en-US" sz="1000" kern="1200" dirty="0">
                <a:solidFill>
                  <a:schemeClr val="tx1"/>
                </a:solidFill>
                <a:effectLst/>
                <a:latin typeface="+mn-lt"/>
                <a:ea typeface="+mn-ea"/>
                <a:cs typeface="+mn-cs"/>
              </a:rPr>
            </a:br>
            <a:endParaRPr lang="en-US" sz="1000" kern="1200" dirty="0">
              <a:solidFill>
                <a:schemeClr val="tx1"/>
              </a:solidFill>
              <a:effectLst/>
              <a:latin typeface="+mn-lt"/>
              <a:ea typeface="+mn-ea"/>
              <a:cs typeface="+mn-cs"/>
            </a:endParaRPr>
          </a:p>
          <a:p>
            <a:pPr lvl="1"/>
            <a:r>
              <a:rPr lang="en-US" sz="1000" b="1" kern="1200" dirty="0">
                <a:solidFill>
                  <a:schemeClr val="tx1"/>
                </a:solidFill>
                <a:effectLst/>
                <a:latin typeface="+mn-lt"/>
                <a:ea typeface="+mn-ea"/>
                <a:cs typeface="+mn-cs"/>
              </a:rPr>
              <a:t>The Seeking Peace Tour </a:t>
            </a:r>
            <a:r>
              <a:rPr lang="en-US" sz="1000" kern="1200" dirty="0">
                <a:solidFill>
                  <a:schemeClr val="tx1"/>
                </a:solidFill>
                <a:effectLst/>
                <a:latin typeface="+mn-lt"/>
                <a:ea typeface="+mn-ea"/>
                <a:cs typeface="+mn-cs"/>
              </a:rPr>
              <a:t>–visited some of LMU’s most sacred spaces.  Many staff had never had the chance to visit our Sacred Heart Chapel, the Gabrielino/Tongva Native American tribe memorial, or the Labyrinth in the Garden of Space and Time which has the appearance of a maze, but it offers those who walk only one path, from the outside to the center, an encouragement to slow down and reflect.</a:t>
            </a:r>
            <a:br>
              <a:rPr lang="en-US" sz="1000" kern="1200" dirty="0">
                <a:solidFill>
                  <a:schemeClr val="tx1"/>
                </a:solidFill>
                <a:effectLst/>
                <a:latin typeface="+mn-lt"/>
                <a:ea typeface="+mn-ea"/>
                <a:cs typeface="+mn-cs"/>
              </a:rPr>
            </a:br>
            <a:endParaRPr lang="en-US" sz="1000" kern="1200" dirty="0">
              <a:solidFill>
                <a:schemeClr val="tx1"/>
              </a:solidFill>
              <a:effectLst/>
              <a:latin typeface="+mn-lt"/>
              <a:ea typeface="+mn-ea"/>
              <a:cs typeface="+mn-cs"/>
            </a:endParaRPr>
          </a:p>
          <a:p>
            <a:pPr lvl="1"/>
            <a:r>
              <a:rPr lang="en-US" sz="1000" kern="1200" dirty="0">
                <a:solidFill>
                  <a:schemeClr val="tx1"/>
                </a:solidFill>
                <a:effectLst/>
                <a:latin typeface="+mn-lt"/>
                <a:ea typeface="+mn-ea"/>
                <a:cs typeface="+mn-cs"/>
              </a:rPr>
              <a:t>The 2</a:t>
            </a:r>
            <a:r>
              <a:rPr lang="en-US" sz="1000" kern="1200" baseline="30000" dirty="0">
                <a:solidFill>
                  <a:schemeClr val="tx1"/>
                </a:solidFill>
                <a:effectLst/>
                <a:latin typeface="+mn-lt"/>
                <a:ea typeface="+mn-ea"/>
                <a:cs typeface="+mn-cs"/>
              </a:rPr>
              <a:t>nd</a:t>
            </a:r>
            <a:r>
              <a:rPr lang="en-US" sz="1000" kern="1200" dirty="0">
                <a:solidFill>
                  <a:schemeClr val="tx1"/>
                </a:solidFill>
                <a:effectLst/>
                <a:latin typeface="+mn-lt"/>
                <a:ea typeface="+mn-ea"/>
                <a:cs typeface="+mn-cs"/>
              </a:rPr>
              <a:t> tour offered was the </a:t>
            </a:r>
            <a:r>
              <a:rPr lang="en-US" sz="1000" b="1" kern="1200" dirty="0">
                <a:solidFill>
                  <a:schemeClr val="tx1"/>
                </a:solidFill>
                <a:effectLst/>
                <a:latin typeface="+mn-lt"/>
                <a:ea typeface="+mn-ea"/>
                <a:cs typeface="+mn-cs"/>
              </a:rPr>
              <a:t>Ballona Wetlands Discovery Park Tour</a:t>
            </a:r>
            <a:r>
              <a:rPr lang="en-US" sz="1000" kern="1200" dirty="0">
                <a:solidFill>
                  <a:schemeClr val="tx1"/>
                </a:solidFill>
                <a:effectLst/>
                <a:latin typeface="+mn-lt"/>
                <a:ea typeface="+mn-ea"/>
                <a:cs typeface="+mn-cs"/>
              </a:rPr>
              <a:t> – The Wetlands is a 2-acre site situated just below our campus… The non-profit organization which protects and restores the wetlands has long enjoyed a relationship with the faculty and students at LMU.  Just like most things close by, many of us had driven by it, but had never been able to experience it -- what a glorious site to see half of our library staff walking and talking down the road to the environmental center!</a:t>
            </a:r>
          </a:p>
          <a:p>
            <a:r>
              <a:rPr lang="en-US" sz="1000" kern="1200" dirty="0">
                <a:solidFill>
                  <a:schemeClr val="tx1"/>
                </a:solidFill>
                <a:effectLst/>
                <a:latin typeface="+mn-lt"/>
                <a:ea typeface="+mn-ea"/>
                <a:cs typeface="+mn-cs"/>
              </a:rPr>
              <a:t> </a:t>
            </a:r>
          </a:p>
          <a:p>
            <a:pPr lvl="0"/>
            <a:r>
              <a:rPr lang="en-US" sz="1000" kern="1200" dirty="0">
                <a:solidFill>
                  <a:schemeClr val="tx1"/>
                </a:solidFill>
                <a:effectLst/>
                <a:latin typeface="+mn-lt"/>
                <a:ea typeface="+mn-ea"/>
                <a:cs typeface="+mn-cs"/>
              </a:rPr>
              <a:t>We returned for Dessert and more program…</a:t>
            </a:r>
            <a:br>
              <a:rPr lang="en-US" sz="1000" kern="1200" dirty="0">
                <a:solidFill>
                  <a:schemeClr val="tx1"/>
                </a:solidFill>
                <a:effectLst/>
                <a:latin typeface="+mn-lt"/>
                <a:ea typeface="+mn-ea"/>
                <a:cs typeface="+mn-cs"/>
              </a:rPr>
            </a:br>
            <a:endParaRPr lang="en-US" sz="1000" kern="1200" dirty="0">
              <a:solidFill>
                <a:schemeClr val="tx1"/>
              </a:solidFill>
              <a:effectLst/>
              <a:latin typeface="+mn-lt"/>
              <a:ea typeface="+mn-ea"/>
              <a:cs typeface="+mn-cs"/>
            </a:endParaRPr>
          </a:p>
          <a:p>
            <a:pPr lvl="0"/>
            <a:r>
              <a:rPr lang="en-US" sz="1000" kern="1200" dirty="0">
                <a:solidFill>
                  <a:schemeClr val="tx1"/>
                </a:solidFill>
                <a:effectLst/>
                <a:latin typeface="+mn-lt"/>
                <a:ea typeface="+mn-ea"/>
                <a:cs typeface="+mn-cs"/>
              </a:rPr>
              <a:t>We wanted our staff to leave the day with an opportunity to engage in an activity to promote social justice.  We invited the </a:t>
            </a:r>
            <a:r>
              <a:rPr lang="en-US" sz="1000" b="1" kern="1200" dirty="0">
                <a:solidFill>
                  <a:schemeClr val="tx1"/>
                </a:solidFill>
                <a:effectLst/>
                <a:latin typeface="+mn-lt"/>
                <a:ea typeface="+mn-ea"/>
                <a:cs typeface="+mn-cs"/>
              </a:rPr>
              <a:t>Director of Community Services of the Children’s Institute-- </a:t>
            </a:r>
            <a:r>
              <a:rPr lang="en-US" sz="1000" kern="1200" dirty="0">
                <a:solidFill>
                  <a:schemeClr val="tx1"/>
                </a:solidFill>
                <a:effectLst/>
                <a:latin typeface="+mn-lt"/>
                <a:ea typeface="+mn-ea"/>
                <a:cs typeface="+mn-cs"/>
              </a:rPr>
              <a:t>an off-campus organization that</a:t>
            </a:r>
            <a:r>
              <a:rPr lang="en-US" sz="1000" b="1" kern="1200" dirty="0">
                <a:solidFill>
                  <a:schemeClr val="tx1"/>
                </a:solidFill>
                <a:effectLst/>
                <a:latin typeface="+mn-lt"/>
                <a:ea typeface="+mn-ea"/>
                <a:cs typeface="+mn-cs"/>
              </a:rPr>
              <a:t> </a:t>
            </a:r>
            <a:r>
              <a:rPr lang="en-US" sz="1000" kern="1200" dirty="0">
                <a:solidFill>
                  <a:schemeClr val="tx1"/>
                </a:solidFill>
                <a:effectLst/>
                <a:latin typeface="+mn-lt"/>
                <a:ea typeface="+mn-ea"/>
                <a:cs typeface="+mn-cs"/>
              </a:rPr>
              <a:t>provides a variety of services to children and families who are victims of violence, abuse, neglect, and poverty-- to talk to us about their urgent need for volunteers</a:t>
            </a:r>
            <a:r>
              <a:rPr lang="en-US" sz="1000" b="1" kern="1200" dirty="0">
                <a:solidFill>
                  <a:schemeClr val="tx1"/>
                </a:solidFill>
                <a:effectLst/>
                <a:latin typeface="+mn-lt"/>
                <a:ea typeface="+mn-ea"/>
                <a:cs typeface="+mn-cs"/>
              </a:rPr>
              <a:t> </a:t>
            </a:r>
            <a:r>
              <a:rPr lang="en-US" sz="1000" kern="1200" dirty="0">
                <a:solidFill>
                  <a:schemeClr val="tx1"/>
                </a:solidFill>
                <a:effectLst/>
                <a:latin typeface="+mn-lt"/>
                <a:ea typeface="+mn-ea"/>
                <a:cs typeface="+mn-cs"/>
              </a:rPr>
              <a:t>with the experience necessary to catalog new books in their small library’s backlog. </a:t>
            </a:r>
          </a:p>
          <a:p>
            <a:r>
              <a:rPr lang="en-US" sz="1000" kern="1200" dirty="0">
                <a:solidFill>
                  <a:schemeClr val="tx1"/>
                </a:solidFill>
                <a:effectLst/>
                <a:latin typeface="+mn-lt"/>
                <a:ea typeface="+mn-ea"/>
                <a:cs typeface="+mn-cs"/>
              </a:rPr>
              <a:t> </a:t>
            </a:r>
          </a:p>
          <a:p>
            <a:pPr lvl="0"/>
            <a:r>
              <a:rPr lang="en-US" sz="1000" kern="1200" dirty="0">
                <a:solidFill>
                  <a:schemeClr val="tx1"/>
                </a:solidFill>
                <a:effectLst/>
                <a:latin typeface="+mn-lt"/>
                <a:ea typeface="+mn-ea"/>
                <a:cs typeface="+mn-cs"/>
              </a:rPr>
              <a:t> And before we ended the day, </a:t>
            </a:r>
            <a:r>
              <a:rPr lang="en-US" sz="1000" b="1" kern="1200" dirty="0">
                <a:solidFill>
                  <a:schemeClr val="tx1"/>
                </a:solidFill>
                <a:effectLst/>
                <a:latin typeface="+mn-lt"/>
                <a:ea typeface="+mn-ea"/>
                <a:cs typeface="+mn-cs"/>
              </a:rPr>
              <a:t>our last group activity was “Taps”</a:t>
            </a:r>
            <a:r>
              <a:rPr lang="en-US" sz="1000" kern="1200" dirty="0">
                <a:solidFill>
                  <a:schemeClr val="tx1"/>
                </a:solidFill>
                <a:effectLst/>
                <a:latin typeface="+mn-lt"/>
                <a:ea typeface="+mn-ea"/>
                <a:cs typeface="+mn-cs"/>
              </a:rPr>
              <a:t> –where all staff stood in two concentric circles. When given a positive reinforced phrase, like “works well with others” they would anonymously walk around and tap a shoulder of those colleagues who represented that ideal.</a:t>
            </a:r>
          </a:p>
        </p:txBody>
      </p:sp>
      <p:sp>
        <p:nvSpPr>
          <p:cNvPr id="4" name="Slide Number Placeholder 3"/>
          <p:cNvSpPr>
            <a:spLocks noGrp="1"/>
          </p:cNvSpPr>
          <p:nvPr>
            <p:ph type="sldNum" sz="quarter" idx="10"/>
          </p:nvPr>
        </p:nvSpPr>
        <p:spPr/>
        <p:txBody>
          <a:bodyPr/>
          <a:lstStyle/>
          <a:p>
            <a:fld id="{7B892566-D7A7-4717-8DFF-9C3292AE757F}" type="slidenum">
              <a:rPr lang="en-US" smtClean="0"/>
              <a:t>7</a:t>
            </a:fld>
            <a:endParaRPr lang="en-US" dirty="0"/>
          </a:p>
        </p:txBody>
      </p:sp>
    </p:spTree>
    <p:extLst>
      <p:ext uri="{BB962C8B-B14F-4D97-AF65-F5344CB8AC3E}">
        <p14:creationId xmlns:p14="http://schemas.microsoft.com/office/powerpoint/2010/main" val="3048879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Elisa – 2 min</a:t>
            </a:r>
          </a:p>
          <a:p>
            <a:r>
              <a:rPr lang="en-US" sz="1000" dirty="0"/>
              <a:t>There is a worksheet at your table, that looks like this</a:t>
            </a:r>
            <a:r>
              <a:rPr lang="en-US" sz="1000" baseline="0" dirty="0"/>
              <a:t> (point at it)</a:t>
            </a:r>
            <a:r>
              <a:rPr lang="en-US" sz="1000" dirty="0"/>
              <a:t>.  Please refer to Activity 1: Unconscious bias.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Originally</a:t>
            </a:r>
            <a:r>
              <a:rPr lang="en-US" sz="1000" kern="1200" baseline="0" dirty="0">
                <a:solidFill>
                  <a:schemeClr val="tx1"/>
                </a:solidFill>
                <a:effectLst/>
                <a:latin typeface="+mn-lt"/>
                <a:ea typeface="+mn-ea"/>
                <a:cs typeface="+mn-cs"/>
              </a:rPr>
              <a:t> this was part of a </a:t>
            </a:r>
            <a:r>
              <a:rPr lang="en-US" sz="1000" kern="1200" dirty="0">
                <a:solidFill>
                  <a:schemeClr val="tx1"/>
                </a:solidFill>
                <a:effectLst/>
                <a:latin typeface="+mn-lt"/>
                <a:ea typeface="+mn-ea"/>
                <a:cs typeface="+mn-cs"/>
              </a:rPr>
              <a:t>Think-Pair-Share activity scheduled for about 15 mins.</a:t>
            </a:r>
          </a:p>
          <a:p>
            <a:endParaRPr lang="en-US" sz="1000" kern="1200" dirty="0">
              <a:solidFill>
                <a:schemeClr val="tx1"/>
              </a:solidFill>
              <a:effectLst/>
              <a:latin typeface="+mn-lt"/>
              <a:ea typeface="+mn-ea"/>
              <a:cs typeface="+mn-cs"/>
            </a:endParaRPr>
          </a:p>
          <a:p>
            <a:r>
              <a:rPr lang="en-US" sz="1000" kern="1200" dirty="0">
                <a:solidFill>
                  <a:schemeClr val="tx1"/>
                </a:solidFill>
                <a:effectLst/>
                <a:latin typeface="+mn-lt"/>
                <a:ea typeface="+mn-ea"/>
                <a:cs typeface="+mn-cs"/>
              </a:rPr>
              <a:t>There were three different prompts so that staff could choose to respond to 1</a:t>
            </a:r>
            <a:r>
              <a:rPr lang="en-US" sz="1000" kern="1200" baseline="0" dirty="0">
                <a:solidFill>
                  <a:schemeClr val="tx1"/>
                </a:solidFill>
                <a:effectLst/>
                <a:latin typeface="+mn-lt"/>
                <a:ea typeface="+mn-ea"/>
                <a:cs typeface="+mn-cs"/>
              </a:rPr>
              <a:t> or more prompts.  We gave them all three prompts just in case our second guest speaker arrived late.  All three prompts are included in our online tool kit:</a:t>
            </a:r>
          </a:p>
          <a:p>
            <a:endParaRPr lang="en-US" sz="1000" kern="1200" dirty="0">
              <a:solidFill>
                <a:schemeClr val="tx1"/>
              </a:solidFill>
              <a:effectLst/>
              <a:latin typeface="+mn-lt"/>
              <a:ea typeface="+mn-ea"/>
              <a:cs typeface="+mn-cs"/>
            </a:endParaRPr>
          </a:p>
          <a:p>
            <a:pPr marL="228600" lvl="0" indent="-228600">
              <a:buFont typeface="+mj-lt"/>
              <a:buAutoNum type="arabicPeriod"/>
            </a:pPr>
            <a:r>
              <a:rPr lang="en-US" sz="1000" kern="1200" dirty="0">
                <a:solidFill>
                  <a:schemeClr val="tx1"/>
                </a:solidFill>
                <a:effectLst/>
                <a:latin typeface="+mn-lt"/>
                <a:ea typeface="+mn-ea"/>
                <a:cs typeface="+mn-cs"/>
              </a:rPr>
              <a:t>Microaggressions</a:t>
            </a:r>
          </a:p>
          <a:p>
            <a:pPr marL="228600" lvl="0" indent="-228600">
              <a:buFont typeface="+mj-lt"/>
              <a:buAutoNum type="arabicPeriod"/>
            </a:pPr>
            <a:r>
              <a:rPr lang="en-US" sz="1000" kern="1200" dirty="0">
                <a:solidFill>
                  <a:schemeClr val="tx1"/>
                </a:solidFill>
                <a:effectLst/>
                <a:latin typeface="+mn-lt"/>
                <a:ea typeface="+mn-ea"/>
                <a:cs typeface="+mn-cs"/>
              </a:rPr>
              <a:t>Stereotyping and stereotyping threat</a:t>
            </a:r>
          </a:p>
          <a:p>
            <a:pPr marL="228600" lvl="0" indent="-228600">
              <a:buFont typeface="+mj-lt"/>
              <a:buAutoNum type="arabicPeriod"/>
            </a:pPr>
            <a:r>
              <a:rPr lang="en-US" sz="1000" kern="1200" dirty="0">
                <a:solidFill>
                  <a:schemeClr val="tx1"/>
                </a:solidFill>
                <a:effectLst/>
                <a:latin typeface="+mn-lt"/>
                <a:ea typeface="+mn-ea"/>
                <a:cs typeface="+mn-cs"/>
              </a:rPr>
              <a:t>Unconscious bias</a:t>
            </a:r>
          </a:p>
          <a:p>
            <a:r>
              <a:rPr lang="en-US" sz="1000" kern="1200" dirty="0">
                <a:solidFill>
                  <a:schemeClr val="tx1"/>
                </a:solidFill>
                <a:effectLst/>
                <a:latin typeface="+mn-lt"/>
                <a:ea typeface="+mn-ea"/>
                <a:cs typeface="+mn-cs"/>
              </a:rPr>
              <a:t> </a:t>
            </a:r>
          </a:p>
          <a:p>
            <a:r>
              <a:rPr lang="en-US" sz="1000" kern="1200" dirty="0">
                <a:solidFill>
                  <a:schemeClr val="tx1"/>
                </a:solidFill>
                <a:effectLst/>
                <a:latin typeface="+mn-lt"/>
                <a:ea typeface="+mn-ea"/>
                <a:cs typeface="+mn-cs"/>
              </a:rPr>
              <a:t>Today we are going to limit our activity to just one prompt, Unconscious bias.</a:t>
            </a:r>
          </a:p>
          <a:p>
            <a:endParaRPr lang="en-US" sz="1000" dirty="0"/>
          </a:p>
          <a:p>
            <a:r>
              <a:rPr lang="en-US" sz="1000" dirty="0"/>
              <a:t>Read prompt</a:t>
            </a:r>
            <a:r>
              <a:rPr lang="is-IS" sz="1000" dirty="0"/>
              <a:t>…</a:t>
            </a:r>
          </a:p>
          <a:p>
            <a:endParaRPr lang="is-IS" sz="1000" dirty="0"/>
          </a:p>
          <a:p>
            <a:r>
              <a:rPr lang="is-IS" sz="1000" dirty="0"/>
              <a:t>What is Unconsious Bias?</a:t>
            </a:r>
          </a:p>
          <a:p>
            <a:endParaRPr lang="en-US" sz="1000" dirty="0"/>
          </a:p>
          <a:p>
            <a:pPr marL="342900" lvl="0" indent="-342900">
              <a:buFont typeface="Arial" charset="0"/>
              <a:buChar char="•"/>
            </a:pPr>
            <a:r>
              <a:rPr lang="en-US" sz="1000" dirty="0"/>
              <a:t>Bias that happens automatically and is triggered by our brain making quick judgments and assessments of people and situations</a:t>
            </a:r>
          </a:p>
          <a:p>
            <a:pPr lvl="0"/>
            <a:endParaRPr lang="en-US" sz="1000" dirty="0"/>
          </a:p>
          <a:p>
            <a:pPr marL="342900" lvl="0" indent="-342900">
              <a:buFont typeface="Arial" charset="0"/>
              <a:buChar char="•"/>
            </a:pPr>
            <a:r>
              <a:rPr lang="en-US" sz="1000" dirty="0"/>
              <a:t>Influenced by our background, cultural environment and personal experiences</a:t>
            </a:r>
          </a:p>
          <a:p>
            <a:pPr lvl="0"/>
            <a:endParaRPr lang="en-US" sz="1000" dirty="0"/>
          </a:p>
          <a:p>
            <a:pPr marL="342900" lvl="0" indent="-342900">
              <a:buFont typeface="Arial" charset="0"/>
              <a:buChar char="•"/>
            </a:pPr>
            <a:r>
              <a:rPr lang="en-US" sz="1000" dirty="0"/>
              <a:t>Phenomenon in which stereotypes, positive or negative, influence decisions and behaviors without the individual consciously acting on the stereotype or being aware that he or she is doing so</a:t>
            </a:r>
          </a:p>
          <a:p>
            <a:pPr lvl="0"/>
            <a:endParaRPr lang="en-US" sz="1000" dirty="0"/>
          </a:p>
          <a:p>
            <a:pPr marL="342900" lvl="0" indent="-342900">
              <a:buFont typeface="Arial" charset="0"/>
              <a:buChar char="•"/>
            </a:pPr>
            <a:r>
              <a:rPr lang="en-US" sz="1000" dirty="0"/>
              <a:t>Can occur even when individuals know or believe the stereotype to be false</a:t>
            </a:r>
          </a:p>
          <a:p>
            <a:endParaRPr lang="en-US" dirty="0"/>
          </a:p>
        </p:txBody>
      </p:sp>
      <p:sp>
        <p:nvSpPr>
          <p:cNvPr id="4" name="Slide Number Placeholder 3"/>
          <p:cNvSpPr>
            <a:spLocks noGrp="1"/>
          </p:cNvSpPr>
          <p:nvPr>
            <p:ph type="sldNum" sz="quarter" idx="10"/>
          </p:nvPr>
        </p:nvSpPr>
        <p:spPr/>
        <p:txBody>
          <a:bodyPr/>
          <a:lstStyle/>
          <a:p>
            <a:fld id="{7B892566-D7A7-4717-8DFF-9C3292AE757F}" type="slidenum">
              <a:rPr lang="en-US" smtClean="0"/>
              <a:t>8</a:t>
            </a:fld>
            <a:endParaRPr lang="en-US" dirty="0"/>
          </a:p>
        </p:txBody>
      </p:sp>
    </p:spTree>
    <p:extLst>
      <p:ext uri="{BB962C8B-B14F-4D97-AF65-F5344CB8AC3E}">
        <p14:creationId xmlns:p14="http://schemas.microsoft.com/office/powerpoint/2010/main" val="1410752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Elisa</a:t>
            </a:r>
          </a:p>
          <a:p>
            <a:endParaRPr lang="en-US" sz="1000" dirty="0"/>
          </a:p>
          <a:p>
            <a:r>
              <a:rPr lang="en-US" sz="1000" dirty="0"/>
              <a:t>Due to a lack of time, we are going to do </a:t>
            </a:r>
            <a:r>
              <a:rPr lang="en-US" sz="1000" baseline="0" dirty="0"/>
              <a:t>the abridged version today, Think-Share.  (instead of Think-Pair-Share)</a:t>
            </a:r>
          </a:p>
          <a:p>
            <a:endParaRPr lang="en-US" sz="1000" baseline="0" dirty="0"/>
          </a:p>
          <a:p>
            <a:r>
              <a:rPr lang="en-US" sz="1000" baseline="0" dirty="0"/>
              <a:t>Read prompt</a:t>
            </a:r>
            <a:r>
              <a:rPr lang="is-IS" sz="1000"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solidFill>
                  <a:srgbClr val="222222"/>
                </a:solidFill>
              </a:rPr>
              <a:t>Name an event in your life that impacted how you see or think about  authority in the workplace.</a:t>
            </a:r>
          </a:p>
          <a:p>
            <a:r>
              <a:rPr lang="en-US" sz="1000" dirty="0"/>
              <a:t>How does this event impact your interactions with others at work?</a:t>
            </a:r>
          </a:p>
          <a:p>
            <a:r>
              <a:rPr lang="en-US" sz="1000" dirty="0"/>
              <a:t>What can you do to manage this bias?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You</a:t>
            </a:r>
            <a:r>
              <a:rPr lang="en-US" sz="1000" kern="1200" baseline="0" dirty="0">
                <a:solidFill>
                  <a:schemeClr val="tx1"/>
                </a:solidFill>
                <a:effectLst/>
                <a:latin typeface="+mn-lt"/>
                <a:ea typeface="+mn-ea"/>
                <a:cs typeface="+mn-cs"/>
              </a:rPr>
              <a:t> have 5 minutes to </a:t>
            </a:r>
            <a:r>
              <a:rPr lang="en-US" sz="1000" b="1" kern="1200" baseline="0" dirty="0">
                <a:solidFill>
                  <a:schemeClr val="tx1"/>
                </a:solidFill>
                <a:effectLst/>
                <a:latin typeface="+mn-lt"/>
                <a:ea typeface="+mn-ea"/>
                <a:cs typeface="+mn-cs"/>
              </a:rPr>
              <a:t>think</a:t>
            </a:r>
            <a:r>
              <a:rPr lang="en-US" sz="1000" kern="1200" baseline="0" dirty="0">
                <a:solidFill>
                  <a:schemeClr val="tx1"/>
                </a:solidFill>
                <a:effectLst/>
                <a:latin typeface="+mn-lt"/>
                <a:ea typeface="+mn-ea"/>
                <a:cs typeface="+mn-cs"/>
              </a:rPr>
              <a:t> and write a response on your worksheet.  After 5 minutes my timer will go off and I’ll ask for volunteers to </a:t>
            </a:r>
            <a:r>
              <a:rPr lang="en-US" sz="1000" b="1" kern="1200" baseline="0" dirty="0">
                <a:solidFill>
                  <a:schemeClr val="tx1"/>
                </a:solidFill>
                <a:effectLst/>
                <a:latin typeface="+mn-lt"/>
                <a:ea typeface="+mn-ea"/>
                <a:cs typeface="+mn-cs"/>
              </a:rPr>
              <a:t>share</a:t>
            </a:r>
            <a:r>
              <a:rPr lang="en-US" sz="1000" kern="1200" baseline="0" dirty="0">
                <a:solidFill>
                  <a:schemeClr val="tx1"/>
                </a:solidFill>
                <a:effectLst/>
                <a:latin typeface="+mn-lt"/>
                <a:ea typeface="+mn-ea"/>
                <a:cs typeface="+mn-cs"/>
              </a:rPr>
              <a:t> with the whole room.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&lt;5</a:t>
            </a:r>
            <a:r>
              <a:rPr lang="en-US" sz="1000" kern="1200" baseline="0" dirty="0">
                <a:solidFill>
                  <a:schemeClr val="tx1"/>
                </a:solidFill>
                <a:effectLst/>
                <a:latin typeface="+mn-lt"/>
                <a:ea typeface="+mn-ea"/>
                <a:cs typeface="+mn-cs"/>
              </a:rPr>
              <a:t> min. timer&gt;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kern="1200" baseline="0" dirty="0">
                <a:solidFill>
                  <a:schemeClr val="tx1"/>
                </a:solidFill>
                <a:effectLst/>
                <a:latin typeface="+mn-lt"/>
                <a:ea typeface="+mn-ea"/>
                <a:cs typeface="+mn-cs"/>
              </a:rPr>
              <a:t>Who would like to share?  What can you do to manage this bias?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baseline="0" dirty="0">
                <a:solidFill>
                  <a:schemeClr val="tx1"/>
                </a:solidFill>
                <a:effectLst/>
                <a:latin typeface="+mn-lt"/>
                <a:ea typeface="+mn-ea"/>
                <a:cs typeface="+mn-cs"/>
              </a:rPr>
              <a:t>&lt;</a:t>
            </a:r>
            <a:r>
              <a:rPr lang="en-US" sz="1000" kern="1200" dirty="0">
                <a:solidFill>
                  <a:schemeClr val="tx1"/>
                </a:solidFill>
                <a:effectLst/>
                <a:latin typeface="+mn-lt"/>
                <a:ea typeface="+mn-ea"/>
                <a:cs typeface="+mn-cs"/>
              </a:rPr>
              <a:t>Limit sharing to 2-3 participants&gt;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kern="1200" baseline="0" dirty="0">
              <a:solidFill>
                <a:schemeClr val="tx1"/>
              </a:solidFill>
              <a:effectLst/>
              <a:latin typeface="+mn-lt"/>
              <a:ea typeface="+mn-ea"/>
              <a:cs typeface="+mn-cs"/>
            </a:endParaRPr>
          </a:p>
          <a:p>
            <a:r>
              <a:rPr lang="en-US" sz="1000" dirty="0"/>
              <a:t>&lt;7 minute</a:t>
            </a:r>
            <a:r>
              <a:rPr lang="en-US" sz="1000" baseline="0" dirty="0"/>
              <a:t> timer&gt;</a:t>
            </a:r>
            <a:endParaRPr lang="en-US" sz="1000" dirty="0"/>
          </a:p>
        </p:txBody>
      </p:sp>
      <p:sp>
        <p:nvSpPr>
          <p:cNvPr id="4" name="Slide Number Placeholder 3"/>
          <p:cNvSpPr>
            <a:spLocks noGrp="1"/>
          </p:cNvSpPr>
          <p:nvPr>
            <p:ph type="sldNum" sz="quarter" idx="10"/>
          </p:nvPr>
        </p:nvSpPr>
        <p:spPr/>
        <p:txBody>
          <a:bodyPr/>
          <a:lstStyle/>
          <a:p>
            <a:fld id="{7B892566-D7A7-4717-8DFF-9C3292AE757F}" type="slidenum">
              <a:rPr lang="en-US" smtClean="0"/>
              <a:t>9</a:t>
            </a:fld>
            <a:endParaRPr lang="en-US" dirty="0"/>
          </a:p>
        </p:txBody>
      </p:sp>
    </p:spTree>
    <p:extLst>
      <p:ext uri="{BB962C8B-B14F-4D97-AF65-F5344CB8AC3E}">
        <p14:creationId xmlns:p14="http://schemas.microsoft.com/office/powerpoint/2010/main" val="3969465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arallelogram 6"/>
          <p:cNvSpPr/>
          <p:nvPr userDrawn="1"/>
        </p:nvSpPr>
        <p:spPr>
          <a:xfrm>
            <a:off x="-610996" y="261755"/>
            <a:ext cx="12293600" cy="774700"/>
          </a:xfrm>
          <a:prstGeom prst="parallelogram">
            <a:avLst/>
          </a:prstGeom>
          <a:solidFill>
            <a:srgbClr val="3B9EC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xmlns="" id="{415B85F0-B66B-D24D-BEB0-C1C84D2748A2}"/>
              </a:ext>
            </a:extLst>
          </p:cNvPr>
          <p:cNvGrpSpPr/>
          <p:nvPr userDrawn="1"/>
        </p:nvGrpSpPr>
        <p:grpSpPr>
          <a:xfrm rot="16200000">
            <a:off x="-3298373" y="3298370"/>
            <a:ext cx="6858004" cy="261258"/>
            <a:chOff x="-414337" y="3150039"/>
            <a:chExt cx="9698344" cy="278962"/>
          </a:xfrm>
        </p:grpSpPr>
        <p:pic>
          <p:nvPicPr>
            <p:cNvPr id="9" name="Picture 8" descr="Screen Shot 2018-03-08 at 4.12.18 PM.png">
              <a:extLst>
                <a:ext uri="{FF2B5EF4-FFF2-40B4-BE49-F238E27FC236}">
                  <a16:creationId xmlns:a16="http://schemas.microsoft.com/office/drawing/2014/main" xmlns="" id="{39628C89-2F28-DC4E-B549-FAAA2252A2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0" name="Picture 9" descr="Screen Shot 2018-03-08 at 4.12.18 PM.png">
              <a:extLst>
                <a:ext uri="{FF2B5EF4-FFF2-40B4-BE49-F238E27FC236}">
                  <a16:creationId xmlns:a16="http://schemas.microsoft.com/office/drawing/2014/main" xmlns="" id="{487CA89E-E558-8C45-B456-CBBE2E91AF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Tree>
    <p:extLst>
      <p:ext uri="{BB962C8B-B14F-4D97-AF65-F5344CB8AC3E}">
        <p14:creationId xmlns:p14="http://schemas.microsoft.com/office/powerpoint/2010/main" val="835462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8649B7-C02E-4734-AF2F-D53877650943}" type="datetimeFigureOut">
              <a:rPr lang="en-US" smtClean="0"/>
              <a:t>4/16/18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1643D0-CF4B-4BC0-8647-D34FE10C32A1}" type="slidenum">
              <a:rPr lang="en-US" smtClean="0"/>
              <a:t>‹#›</a:t>
            </a:fld>
            <a:endParaRPr lang="en-US" dirty="0"/>
          </a:p>
        </p:txBody>
      </p:sp>
    </p:spTree>
    <p:extLst>
      <p:ext uri="{BB962C8B-B14F-4D97-AF65-F5344CB8AC3E}">
        <p14:creationId xmlns:p14="http://schemas.microsoft.com/office/powerpoint/2010/main" val="363326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8649B7-C02E-4734-AF2F-D53877650943}" type="datetimeFigureOut">
              <a:rPr lang="en-US" smtClean="0"/>
              <a:t>4/16/18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1643D0-CF4B-4BC0-8647-D34FE10C32A1}" type="slidenum">
              <a:rPr lang="en-US" smtClean="0"/>
              <a:t>‹#›</a:t>
            </a:fld>
            <a:endParaRPr lang="en-US" dirty="0"/>
          </a:p>
        </p:txBody>
      </p:sp>
    </p:spTree>
    <p:extLst>
      <p:ext uri="{BB962C8B-B14F-4D97-AF65-F5344CB8AC3E}">
        <p14:creationId xmlns:p14="http://schemas.microsoft.com/office/powerpoint/2010/main" val="1786798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7"/>
        <p:cNvGrpSpPr/>
        <p:nvPr/>
      </p:nvGrpSpPr>
      <p:grpSpPr>
        <a:xfrm>
          <a:off x="0" y="0"/>
          <a:ext cx="0" cy="0"/>
          <a:chOff x="0" y="0"/>
          <a:chExt cx="0" cy="0"/>
        </a:xfrm>
      </p:grpSpPr>
      <p:sp>
        <p:nvSpPr>
          <p:cNvPr id="29" name="Shape 29"/>
          <p:cNvSpPr txBox="1">
            <a:spLocks noGrp="1"/>
          </p:cNvSpPr>
          <p:nvPr>
            <p:ph type="title"/>
          </p:nvPr>
        </p:nvSpPr>
        <p:spPr>
          <a:xfrm>
            <a:off x="1158867" y="1130133"/>
            <a:ext cx="6789600" cy="1813600"/>
          </a:xfrm>
          <a:prstGeom prst="rect">
            <a:avLst/>
          </a:prstGeom>
        </p:spPr>
        <p:txBody>
          <a:bodyPr spcFirstLastPara="1" wrap="square" lIns="91425" tIns="91425" rIns="91425" bIns="91425" anchor="b" anchorCtr="0"/>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30" name="Shape 30"/>
          <p:cNvSpPr txBox="1">
            <a:spLocks noGrp="1"/>
          </p:cNvSpPr>
          <p:nvPr>
            <p:ph type="body" idx="1"/>
          </p:nvPr>
        </p:nvSpPr>
        <p:spPr>
          <a:xfrm>
            <a:off x="1158867" y="3083900"/>
            <a:ext cx="4792800" cy="2844400"/>
          </a:xfrm>
          <a:prstGeom prst="rect">
            <a:avLst/>
          </a:prstGeom>
        </p:spPr>
        <p:txBody>
          <a:bodyPr spcFirstLastPara="1" wrap="square" lIns="91425" tIns="91425" rIns="91425" bIns="91425" anchor="t" anchorCtr="0"/>
          <a:lstStyle>
            <a:lvl1pPr marL="609585" lvl="0" indent="-440256">
              <a:spcBef>
                <a:spcPts val="800"/>
              </a:spcBef>
              <a:spcAft>
                <a:spcPts val="0"/>
              </a:spcAft>
              <a:buSzPts val="1600"/>
              <a:buChar char="▪"/>
              <a:defRPr sz="2133"/>
            </a:lvl1pPr>
            <a:lvl2pPr marL="1219170" lvl="1" indent="-440256">
              <a:spcBef>
                <a:spcPts val="0"/>
              </a:spcBef>
              <a:spcAft>
                <a:spcPts val="0"/>
              </a:spcAft>
              <a:buSzPts val="1600"/>
              <a:buChar char="□"/>
              <a:defRPr sz="2133"/>
            </a:lvl2pPr>
            <a:lvl3pPr marL="1828754" lvl="2" indent="-440256">
              <a:spcBef>
                <a:spcPts val="0"/>
              </a:spcBef>
              <a:spcAft>
                <a:spcPts val="0"/>
              </a:spcAft>
              <a:buSzPts val="1600"/>
              <a:buChar char="□"/>
              <a:defRPr sz="2133"/>
            </a:lvl3pPr>
            <a:lvl4pPr marL="2438339" lvl="3" indent="-440256">
              <a:spcBef>
                <a:spcPts val="0"/>
              </a:spcBef>
              <a:spcAft>
                <a:spcPts val="0"/>
              </a:spcAft>
              <a:buSzPts val="1600"/>
              <a:buChar char="□"/>
              <a:defRPr sz="2133"/>
            </a:lvl4pPr>
            <a:lvl5pPr marL="3047924" lvl="4" indent="-440256">
              <a:spcBef>
                <a:spcPts val="0"/>
              </a:spcBef>
              <a:spcAft>
                <a:spcPts val="0"/>
              </a:spcAft>
              <a:buSzPts val="1600"/>
              <a:buChar char="○"/>
              <a:defRPr sz="2133"/>
            </a:lvl5pPr>
            <a:lvl6pPr marL="3657509" lvl="5" indent="-440256">
              <a:spcBef>
                <a:spcPts val="0"/>
              </a:spcBef>
              <a:spcAft>
                <a:spcPts val="0"/>
              </a:spcAft>
              <a:buSzPts val="1600"/>
              <a:buChar char="■"/>
              <a:defRPr sz="2133"/>
            </a:lvl6pPr>
            <a:lvl7pPr marL="4267093" lvl="6" indent="-440256">
              <a:spcBef>
                <a:spcPts val="0"/>
              </a:spcBef>
              <a:spcAft>
                <a:spcPts val="0"/>
              </a:spcAft>
              <a:buSzPts val="1600"/>
              <a:buChar char="●"/>
              <a:defRPr sz="2133"/>
            </a:lvl7pPr>
            <a:lvl8pPr marL="4876678" lvl="7" indent="-440256">
              <a:spcBef>
                <a:spcPts val="0"/>
              </a:spcBef>
              <a:spcAft>
                <a:spcPts val="0"/>
              </a:spcAft>
              <a:buSzPts val="1600"/>
              <a:buChar char="○"/>
              <a:defRPr sz="2133"/>
            </a:lvl8pPr>
            <a:lvl9pPr marL="5486263" lvl="8" indent="-440256">
              <a:spcBef>
                <a:spcPts val="0"/>
              </a:spcBef>
              <a:spcAft>
                <a:spcPts val="0"/>
              </a:spcAft>
              <a:buSzPts val="1600"/>
              <a:buChar char="■"/>
              <a:defRPr sz="2133"/>
            </a:lvl9pPr>
          </a:lstStyle>
          <a:p>
            <a:endParaRPr/>
          </a:p>
        </p:txBody>
      </p:sp>
      <p:sp>
        <p:nvSpPr>
          <p:cNvPr id="31" name="Shape 31"/>
          <p:cNvSpPr txBox="1">
            <a:spLocks noGrp="1"/>
          </p:cNvSpPr>
          <p:nvPr>
            <p:ph type="body" idx="2"/>
          </p:nvPr>
        </p:nvSpPr>
        <p:spPr>
          <a:xfrm>
            <a:off x="6240304" y="3083900"/>
            <a:ext cx="4792800" cy="2844400"/>
          </a:xfrm>
          <a:prstGeom prst="rect">
            <a:avLst/>
          </a:prstGeom>
        </p:spPr>
        <p:txBody>
          <a:bodyPr spcFirstLastPara="1" wrap="square" lIns="91425" tIns="91425" rIns="91425" bIns="91425" anchor="t" anchorCtr="0"/>
          <a:lstStyle>
            <a:lvl1pPr marL="609585" lvl="0" indent="-440256">
              <a:spcBef>
                <a:spcPts val="800"/>
              </a:spcBef>
              <a:spcAft>
                <a:spcPts val="0"/>
              </a:spcAft>
              <a:buSzPts val="1600"/>
              <a:buChar char="▪"/>
              <a:defRPr sz="2133"/>
            </a:lvl1pPr>
            <a:lvl2pPr marL="1219170" lvl="1" indent="-440256">
              <a:spcBef>
                <a:spcPts val="0"/>
              </a:spcBef>
              <a:spcAft>
                <a:spcPts val="0"/>
              </a:spcAft>
              <a:buSzPts val="1600"/>
              <a:buChar char="□"/>
              <a:defRPr sz="2133"/>
            </a:lvl2pPr>
            <a:lvl3pPr marL="1828754" lvl="2" indent="-440256">
              <a:spcBef>
                <a:spcPts val="0"/>
              </a:spcBef>
              <a:spcAft>
                <a:spcPts val="0"/>
              </a:spcAft>
              <a:buSzPts val="1600"/>
              <a:buChar char="□"/>
              <a:defRPr sz="2133"/>
            </a:lvl3pPr>
            <a:lvl4pPr marL="2438339" lvl="3" indent="-440256">
              <a:spcBef>
                <a:spcPts val="0"/>
              </a:spcBef>
              <a:spcAft>
                <a:spcPts val="0"/>
              </a:spcAft>
              <a:buSzPts val="1600"/>
              <a:buChar char="□"/>
              <a:defRPr sz="2133"/>
            </a:lvl4pPr>
            <a:lvl5pPr marL="3047924" lvl="4" indent="-440256">
              <a:spcBef>
                <a:spcPts val="0"/>
              </a:spcBef>
              <a:spcAft>
                <a:spcPts val="0"/>
              </a:spcAft>
              <a:buSzPts val="1600"/>
              <a:buChar char="○"/>
              <a:defRPr sz="2133"/>
            </a:lvl5pPr>
            <a:lvl6pPr marL="3657509" lvl="5" indent="-440256">
              <a:spcBef>
                <a:spcPts val="0"/>
              </a:spcBef>
              <a:spcAft>
                <a:spcPts val="0"/>
              </a:spcAft>
              <a:buSzPts val="1600"/>
              <a:buChar char="■"/>
              <a:defRPr sz="2133"/>
            </a:lvl6pPr>
            <a:lvl7pPr marL="4267093" lvl="6" indent="-440256">
              <a:spcBef>
                <a:spcPts val="0"/>
              </a:spcBef>
              <a:spcAft>
                <a:spcPts val="0"/>
              </a:spcAft>
              <a:buSzPts val="1600"/>
              <a:buChar char="●"/>
              <a:defRPr sz="2133"/>
            </a:lvl7pPr>
            <a:lvl8pPr marL="4876678" lvl="7" indent="-440256">
              <a:spcBef>
                <a:spcPts val="0"/>
              </a:spcBef>
              <a:spcAft>
                <a:spcPts val="0"/>
              </a:spcAft>
              <a:buSzPts val="1600"/>
              <a:buChar char="○"/>
              <a:defRPr sz="2133"/>
            </a:lvl8pPr>
            <a:lvl9pPr marL="5486263" lvl="8" indent="-440256">
              <a:spcBef>
                <a:spcPts val="0"/>
              </a:spcBef>
              <a:spcAft>
                <a:spcPts val="0"/>
              </a:spcAft>
              <a:buSzPts val="1600"/>
              <a:buChar char="■"/>
              <a:defRPr sz="2133"/>
            </a:lvl9pPr>
          </a:lstStyle>
          <a:p>
            <a:endParaRPr/>
          </a:p>
        </p:txBody>
      </p:sp>
      <p:sp>
        <p:nvSpPr>
          <p:cNvPr id="32" name="Shape 32"/>
          <p:cNvSpPr txBox="1">
            <a:spLocks noGrp="1"/>
          </p:cNvSpPr>
          <p:nvPr>
            <p:ph type="sldNum" idx="12"/>
          </p:nvPr>
        </p:nvSpPr>
        <p:spPr>
          <a:xfrm>
            <a:off x="10879332" y="5857704"/>
            <a:ext cx="731600" cy="524800"/>
          </a:xfrm>
          <a:prstGeom prst="rect">
            <a:avLst/>
          </a:prstGeom>
        </p:spPr>
        <p:txBody>
          <a:bodyPr spcFirstLastPara="1" wrap="square" lIns="91425" tIns="91425" rIns="91425" bIns="91425" anchor="ctr" anchorCtr="0">
            <a:noAutofit/>
          </a:bodyPr>
          <a:lstStyle/>
          <a:p>
            <a:fld id="{00000000-1234-1234-1234-123412341234}" type="slidenum">
              <a:rPr lang="en" smtClean="0"/>
              <a:pPr/>
              <a:t>‹#›</a:t>
            </a:fld>
            <a:endParaRPr lang="en" dirty="0"/>
          </a:p>
        </p:txBody>
      </p:sp>
    </p:spTree>
    <p:extLst>
      <p:ext uri="{BB962C8B-B14F-4D97-AF65-F5344CB8AC3E}">
        <p14:creationId xmlns:p14="http://schemas.microsoft.com/office/powerpoint/2010/main" val="69408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8649B7-C02E-4734-AF2F-D53877650943}" type="datetimeFigureOut">
              <a:rPr lang="en-US" smtClean="0"/>
              <a:t>4/16/18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1643D0-CF4B-4BC0-8647-D34FE10C32A1}" type="slidenum">
              <a:rPr lang="en-US" smtClean="0"/>
              <a:t>‹#›</a:t>
            </a:fld>
            <a:endParaRPr lang="en-US" dirty="0"/>
          </a:p>
        </p:txBody>
      </p:sp>
      <p:sp>
        <p:nvSpPr>
          <p:cNvPr id="7" name="Parallelogram 6"/>
          <p:cNvSpPr/>
          <p:nvPr userDrawn="1"/>
        </p:nvSpPr>
        <p:spPr>
          <a:xfrm>
            <a:off x="-610996" y="261755"/>
            <a:ext cx="12293600" cy="774700"/>
          </a:xfrm>
          <a:prstGeom prst="parallelogram">
            <a:avLst/>
          </a:prstGeom>
          <a:solidFill>
            <a:srgbClr val="CE08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xmlns="" id="{415B85F0-B66B-D24D-BEB0-C1C84D2748A2}"/>
              </a:ext>
            </a:extLst>
          </p:cNvPr>
          <p:cNvGrpSpPr/>
          <p:nvPr userDrawn="1"/>
        </p:nvGrpSpPr>
        <p:grpSpPr>
          <a:xfrm rot="16200000">
            <a:off x="-3298373" y="3298370"/>
            <a:ext cx="6858004" cy="261258"/>
            <a:chOff x="-414337" y="3150039"/>
            <a:chExt cx="9698344" cy="278962"/>
          </a:xfrm>
        </p:grpSpPr>
        <p:pic>
          <p:nvPicPr>
            <p:cNvPr id="9" name="Picture 8" descr="Screen Shot 2018-03-08 at 4.12.18 PM.png">
              <a:extLst>
                <a:ext uri="{FF2B5EF4-FFF2-40B4-BE49-F238E27FC236}">
                  <a16:creationId xmlns:a16="http://schemas.microsoft.com/office/drawing/2014/main" xmlns="" id="{39628C89-2F28-DC4E-B549-FAAA2252A2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0" name="Picture 9" descr="Screen Shot 2018-03-08 at 4.12.18 PM.png">
              <a:extLst>
                <a:ext uri="{FF2B5EF4-FFF2-40B4-BE49-F238E27FC236}">
                  <a16:creationId xmlns:a16="http://schemas.microsoft.com/office/drawing/2014/main" xmlns="" id="{487CA89E-E558-8C45-B456-CBBE2E91AF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Tree>
    <p:extLst>
      <p:ext uri="{BB962C8B-B14F-4D97-AF65-F5344CB8AC3E}">
        <p14:creationId xmlns:p14="http://schemas.microsoft.com/office/powerpoint/2010/main" val="2764192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arallelogram 6"/>
          <p:cNvSpPr/>
          <p:nvPr userDrawn="1"/>
        </p:nvSpPr>
        <p:spPr>
          <a:xfrm>
            <a:off x="-610996" y="261755"/>
            <a:ext cx="12293600" cy="774700"/>
          </a:xfrm>
          <a:prstGeom prst="parallelogram">
            <a:avLst/>
          </a:prstGeom>
          <a:solidFill>
            <a:srgbClr val="F3AD4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xmlns="" id="{415B85F0-B66B-D24D-BEB0-C1C84D2748A2}"/>
              </a:ext>
            </a:extLst>
          </p:cNvPr>
          <p:cNvGrpSpPr/>
          <p:nvPr userDrawn="1"/>
        </p:nvGrpSpPr>
        <p:grpSpPr>
          <a:xfrm rot="16200000">
            <a:off x="-3298373" y="3298370"/>
            <a:ext cx="6858004" cy="261258"/>
            <a:chOff x="-414337" y="3150039"/>
            <a:chExt cx="9698344" cy="278962"/>
          </a:xfrm>
        </p:grpSpPr>
        <p:pic>
          <p:nvPicPr>
            <p:cNvPr id="9" name="Picture 8" descr="Screen Shot 2018-03-08 at 4.12.18 PM.png">
              <a:extLst>
                <a:ext uri="{FF2B5EF4-FFF2-40B4-BE49-F238E27FC236}">
                  <a16:creationId xmlns:a16="http://schemas.microsoft.com/office/drawing/2014/main" xmlns="" id="{39628C89-2F28-DC4E-B549-FAAA2252A2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0" name="Picture 9" descr="Screen Shot 2018-03-08 at 4.12.18 PM.png">
              <a:extLst>
                <a:ext uri="{FF2B5EF4-FFF2-40B4-BE49-F238E27FC236}">
                  <a16:creationId xmlns:a16="http://schemas.microsoft.com/office/drawing/2014/main" xmlns="" id="{487CA89E-E558-8C45-B456-CBBE2E91AF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Tree>
    <p:extLst>
      <p:ext uri="{BB962C8B-B14F-4D97-AF65-F5344CB8AC3E}">
        <p14:creationId xmlns:p14="http://schemas.microsoft.com/office/powerpoint/2010/main" val="1738459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arallelogram 7"/>
          <p:cNvSpPr/>
          <p:nvPr userDrawn="1"/>
        </p:nvSpPr>
        <p:spPr>
          <a:xfrm>
            <a:off x="-610996" y="261755"/>
            <a:ext cx="12293600" cy="774700"/>
          </a:xfrm>
          <a:prstGeom prst="parallelogram">
            <a:avLst/>
          </a:prstGeom>
          <a:solidFill>
            <a:srgbClr val="44355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xmlns="" id="{415B85F0-B66B-D24D-BEB0-C1C84D2748A2}"/>
              </a:ext>
            </a:extLst>
          </p:cNvPr>
          <p:cNvGrpSpPr/>
          <p:nvPr userDrawn="1"/>
        </p:nvGrpSpPr>
        <p:grpSpPr>
          <a:xfrm rot="16200000">
            <a:off x="-3298373" y="3298370"/>
            <a:ext cx="6858004" cy="261258"/>
            <a:chOff x="-414337" y="3150039"/>
            <a:chExt cx="9698344" cy="278962"/>
          </a:xfrm>
        </p:grpSpPr>
        <p:pic>
          <p:nvPicPr>
            <p:cNvPr id="10" name="Picture 9" descr="Screen Shot 2018-03-08 at 4.12.18 PM.png">
              <a:extLst>
                <a:ext uri="{FF2B5EF4-FFF2-40B4-BE49-F238E27FC236}">
                  <a16:creationId xmlns:a16="http://schemas.microsoft.com/office/drawing/2014/main" xmlns="" id="{39628C89-2F28-DC4E-B549-FAAA2252A2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1" name="Picture 10" descr="Screen Shot 2018-03-08 at 4.12.18 PM.png">
              <a:extLst>
                <a:ext uri="{FF2B5EF4-FFF2-40B4-BE49-F238E27FC236}">
                  <a16:creationId xmlns:a16="http://schemas.microsoft.com/office/drawing/2014/main" xmlns="" id="{487CA89E-E558-8C45-B456-CBBE2E91AF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Tree>
    <p:extLst>
      <p:ext uri="{BB962C8B-B14F-4D97-AF65-F5344CB8AC3E}">
        <p14:creationId xmlns:p14="http://schemas.microsoft.com/office/powerpoint/2010/main" val="3828899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A8649B7-C02E-4734-AF2F-D53877650943}" type="datetimeFigureOut">
              <a:rPr lang="en-US" smtClean="0"/>
              <a:t>4/16/18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B1643D0-CF4B-4BC0-8647-D34FE10C32A1}" type="slidenum">
              <a:rPr lang="en-US" smtClean="0"/>
              <a:t>‹#›</a:t>
            </a:fld>
            <a:endParaRPr lang="en-US" dirty="0"/>
          </a:p>
        </p:txBody>
      </p:sp>
    </p:spTree>
    <p:extLst>
      <p:ext uri="{BB962C8B-B14F-4D97-AF65-F5344CB8AC3E}">
        <p14:creationId xmlns:p14="http://schemas.microsoft.com/office/powerpoint/2010/main" val="787943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A8649B7-C02E-4734-AF2F-D53877650943}" type="datetimeFigureOut">
              <a:rPr lang="en-US" smtClean="0"/>
              <a:t>4/16/18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1643D0-CF4B-4BC0-8647-D34FE10C32A1}" type="slidenum">
              <a:rPr lang="en-US" smtClean="0"/>
              <a:t>‹#›</a:t>
            </a:fld>
            <a:endParaRPr lang="en-US" dirty="0"/>
          </a:p>
        </p:txBody>
      </p:sp>
    </p:spTree>
    <p:extLst>
      <p:ext uri="{BB962C8B-B14F-4D97-AF65-F5344CB8AC3E}">
        <p14:creationId xmlns:p14="http://schemas.microsoft.com/office/powerpoint/2010/main" val="2084315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8649B7-C02E-4734-AF2F-D53877650943}" type="datetimeFigureOut">
              <a:rPr lang="en-US" smtClean="0"/>
              <a:t>4/16/18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B1643D0-CF4B-4BC0-8647-D34FE10C32A1}" type="slidenum">
              <a:rPr lang="en-US" smtClean="0"/>
              <a:t>‹#›</a:t>
            </a:fld>
            <a:endParaRPr lang="en-US" dirty="0"/>
          </a:p>
        </p:txBody>
      </p:sp>
    </p:spTree>
    <p:extLst>
      <p:ext uri="{BB962C8B-B14F-4D97-AF65-F5344CB8AC3E}">
        <p14:creationId xmlns:p14="http://schemas.microsoft.com/office/powerpoint/2010/main" val="2339235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A8649B7-C02E-4734-AF2F-D53877650943}" type="datetimeFigureOut">
              <a:rPr lang="en-US" smtClean="0"/>
              <a:t>4/16/18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1643D0-CF4B-4BC0-8647-D34FE10C32A1}" type="slidenum">
              <a:rPr lang="en-US" smtClean="0"/>
              <a:t>‹#›</a:t>
            </a:fld>
            <a:endParaRPr lang="en-US" dirty="0"/>
          </a:p>
        </p:txBody>
      </p:sp>
    </p:spTree>
    <p:extLst>
      <p:ext uri="{BB962C8B-B14F-4D97-AF65-F5344CB8AC3E}">
        <p14:creationId xmlns:p14="http://schemas.microsoft.com/office/powerpoint/2010/main" val="2974255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A8649B7-C02E-4734-AF2F-D53877650943}" type="datetimeFigureOut">
              <a:rPr lang="en-US" smtClean="0"/>
              <a:t>4/16/18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1643D0-CF4B-4BC0-8647-D34FE10C32A1}" type="slidenum">
              <a:rPr lang="en-US" smtClean="0"/>
              <a:t>‹#›</a:t>
            </a:fld>
            <a:endParaRPr lang="en-US" dirty="0"/>
          </a:p>
        </p:txBody>
      </p:sp>
    </p:spTree>
    <p:extLst>
      <p:ext uri="{BB962C8B-B14F-4D97-AF65-F5344CB8AC3E}">
        <p14:creationId xmlns:p14="http://schemas.microsoft.com/office/powerpoint/2010/main" val="1752826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8649B7-C02E-4734-AF2F-D53877650943}" type="datetimeFigureOut">
              <a:rPr lang="en-US" smtClean="0"/>
              <a:t>4/16/18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1643D0-CF4B-4BC0-8647-D34FE10C32A1}" type="slidenum">
              <a:rPr lang="en-US" smtClean="0"/>
              <a:t>‹#›</a:t>
            </a:fld>
            <a:endParaRPr lang="en-US" dirty="0"/>
          </a:p>
        </p:txBody>
      </p:sp>
    </p:spTree>
    <p:extLst>
      <p:ext uri="{BB962C8B-B14F-4D97-AF65-F5344CB8AC3E}">
        <p14:creationId xmlns:p14="http://schemas.microsoft.com/office/powerpoint/2010/main" val="29838670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interactioninstitute.org/the-4th-box-sparks-imagination/" TargetMode="External"/><Relationship Id="rId6" Type="http://schemas.openxmlformats.org/officeDocument/2006/relationships/image" Target="../media/image4.png"/><Relationship Id="rId7" Type="http://schemas.openxmlformats.org/officeDocument/2006/relationships/hyperlink" Target="http://creativecommons.org/licenses/by-nc-sa/4.0/" TargetMode="External"/><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G"/><Relationship Id="rId6" Type="http://schemas.openxmlformats.org/officeDocument/2006/relationships/image" Target="../media/image17.JPG"/><Relationship Id="rId7" Type="http://schemas.openxmlformats.org/officeDocument/2006/relationships/image" Target="../media/image18.jpe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2.JPG"/><Relationship Id="rId5" Type="http://schemas.openxmlformats.org/officeDocument/2006/relationships/hyperlink" Target="http://digitalcollections.lmu.edu/cdm/ref/collection/chgface/id/235"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3.JP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3.png"/><Relationship Id="rId5" Type="http://schemas.openxmlformats.org/officeDocument/2006/relationships/image" Target="../media/image1.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png"/><Relationship Id="rId6" Type="http://schemas.openxmlformats.org/officeDocument/2006/relationships/image" Target="../media/image13.jpe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arallelogram 36"/>
          <p:cNvSpPr/>
          <p:nvPr/>
        </p:nvSpPr>
        <p:spPr>
          <a:xfrm>
            <a:off x="-254000" y="0"/>
            <a:ext cx="8407400" cy="876300"/>
          </a:xfrm>
          <a:prstGeom prst="parallelogram">
            <a:avLst/>
          </a:prstGeom>
          <a:solidFill>
            <a:srgbClr val="CE08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descr="recolo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25600"/>
            <a:ext cx="7404100" cy="4957102"/>
          </a:xfrm>
          <a:prstGeom prst="rect">
            <a:avLst/>
          </a:prstGeom>
          <a:ln w="9525" cmpd="sng">
            <a:solidFill>
              <a:srgbClr val="404040"/>
            </a:solidFill>
          </a:ln>
        </p:spPr>
      </p:pic>
      <p:sp>
        <p:nvSpPr>
          <p:cNvPr id="33" name="Parallelogram 32"/>
          <p:cNvSpPr/>
          <p:nvPr/>
        </p:nvSpPr>
        <p:spPr>
          <a:xfrm>
            <a:off x="-419100" y="863600"/>
            <a:ext cx="12293600" cy="774700"/>
          </a:xfrm>
          <a:prstGeom prst="parallelogram">
            <a:avLst/>
          </a:prstGeom>
          <a:solidFill>
            <a:srgbClr val="CE08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7785100" y="1779686"/>
            <a:ext cx="4305300" cy="5078314"/>
          </a:xfrm>
          <a:prstGeom prst="rect">
            <a:avLst/>
          </a:prstGeom>
          <a:noFill/>
        </p:spPr>
        <p:txBody>
          <a:bodyPr wrap="square" rtlCol="0">
            <a:spAutoFit/>
          </a:bodyPr>
          <a:lstStyle/>
          <a:p>
            <a:r>
              <a:rPr lang="en-US" sz="2000" dirty="0">
                <a:solidFill>
                  <a:srgbClr val="000000"/>
                </a:solidFill>
              </a:rPr>
              <a:t>Elisa Slater Acosta</a:t>
            </a:r>
          </a:p>
          <a:p>
            <a:r>
              <a:rPr lang="en-US" sz="1600" dirty="0">
                <a:solidFill>
                  <a:srgbClr val="000000"/>
                </a:solidFill>
              </a:rPr>
              <a:t>Library Instruction Coordinator</a:t>
            </a:r>
          </a:p>
          <a:p>
            <a:r>
              <a:rPr lang="en-US" sz="1600" dirty="0">
                <a:solidFill>
                  <a:srgbClr val="000000"/>
                </a:solidFill>
              </a:rPr>
              <a:t>Loyola Marymount University</a:t>
            </a:r>
          </a:p>
          <a:p>
            <a:endParaRPr lang="en-US" sz="1600" b="1" dirty="0">
              <a:solidFill>
                <a:srgbClr val="000000"/>
              </a:solidFill>
            </a:endParaRPr>
          </a:p>
          <a:p>
            <a:r>
              <a:rPr lang="en-US" sz="2000" dirty="0">
                <a:solidFill>
                  <a:srgbClr val="000000"/>
                </a:solidFill>
              </a:rPr>
              <a:t>Aisha Conner-Gaten</a:t>
            </a:r>
          </a:p>
          <a:p>
            <a:r>
              <a:rPr lang="en-US" sz="1600" dirty="0">
                <a:solidFill>
                  <a:srgbClr val="000000"/>
                </a:solidFill>
              </a:rPr>
              <a:t>Instructional Design Librarian</a:t>
            </a:r>
          </a:p>
          <a:p>
            <a:r>
              <a:rPr lang="en-US" sz="1600" dirty="0">
                <a:solidFill>
                  <a:srgbClr val="000000"/>
                </a:solidFill>
              </a:rPr>
              <a:t>Loyola Marymount University</a:t>
            </a:r>
          </a:p>
          <a:p>
            <a:endParaRPr lang="en-US" sz="1600" b="1" dirty="0">
              <a:solidFill>
                <a:srgbClr val="000000"/>
              </a:solidFill>
            </a:endParaRPr>
          </a:p>
          <a:p>
            <a:r>
              <a:rPr lang="en-US" sz="2000" dirty="0">
                <a:solidFill>
                  <a:srgbClr val="000000"/>
                </a:solidFill>
              </a:rPr>
              <a:t>Javier Garibay</a:t>
            </a:r>
          </a:p>
          <a:p>
            <a:r>
              <a:rPr lang="en-US" sz="1600" dirty="0">
                <a:solidFill>
                  <a:srgbClr val="000000"/>
                </a:solidFill>
              </a:rPr>
              <a:t>Librarian-In-Residence</a:t>
            </a:r>
          </a:p>
          <a:p>
            <a:r>
              <a:rPr lang="en-US" sz="1600" dirty="0">
                <a:solidFill>
                  <a:srgbClr val="000000"/>
                </a:solidFill>
              </a:rPr>
              <a:t>Loyola Marymount University</a:t>
            </a:r>
          </a:p>
          <a:p>
            <a:endParaRPr lang="en-US" sz="1600" dirty="0">
              <a:solidFill>
                <a:srgbClr val="000000"/>
              </a:solidFill>
            </a:endParaRPr>
          </a:p>
          <a:p>
            <a:r>
              <a:rPr lang="en-US" sz="2000" dirty="0">
                <a:solidFill>
                  <a:srgbClr val="000000"/>
                </a:solidFill>
              </a:rPr>
              <a:t>Rhonda Rosen</a:t>
            </a:r>
          </a:p>
          <a:p>
            <a:r>
              <a:rPr lang="en-US" sz="1600" dirty="0">
                <a:solidFill>
                  <a:srgbClr val="000000"/>
                </a:solidFill>
              </a:rPr>
              <a:t>Circulation Services Librarian</a:t>
            </a:r>
          </a:p>
          <a:p>
            <a:r>
              <a:rPr lang="en-US" sz="1600" dirty="0">
                <a:solidFill>
                  <a:srgbClr val="000000"/>
                </a:solidFill>
              </a:rPr>
              <a:t>Loyola Marymount University</a:t>
            </a:r>
          </a:p>
          <a:p>
            <a:endParaRPr lang="en-US" sz="1600" dirty="0">
              <a:solidFill>
                <a:srgbClr val="000000"/>
              </a:solidFill>
            </a:endParaRPr>
          </a:p>
          <a:p>
            <a:r>
              <a:rPr lang="en-US" sz="2000" dirty="0">
                <a:solidFill>
                  <a:srgbClr val="000000"/>
                </a:solidFill>
              </a:rPr>
              <a:t>Desirae Zingarelli-Sweet</a:t>
            </a:r>
          </a:p>
          <a:p>
            <a:r>
              <a:rPr lang="en-US" sz="1600" dirty="0">
                <a:solidFill>
                  <a:srgbClr val="000000"/>
                </a:solidFill>
              </a:rPr>
              <a:t>Reference &amp; Instruction Librarian for Theology, Loyola Marymount University</a:t>
            </a:r>
          </a:p>
        </p:txBody>
      </p:sp>
      <p:sp>
        <p:nvSpPr>
          <p:cNvPr id="6" name="Rectangle 5"/>
          <p:cNvSpPr/>
          <p:nvPr/>
        </p:nvSpPr>
        <p:spPr>
          <a:xfrm>
            <a:off x="203200" y="0"/>
            <a:ext cx="11988800" cy="1492716"/>
          </a:xfrm>
          <a:prstGeom prst="rect">
            <a:avLst/>
          </a:prstGeom>
          <a:noFill/>
          <a:ln>
            <a:noFill/>
          </a:ln>
        </p:spPr>
        <p:txBody>
          <a:bodyPr wrap="square">
            <a:spAutoFit/>
          </a:bodyPr>
          <a:lstStyle/>
          <a:p>
            <a:pPr>
              <a:spcAft>
                <a:spcPts val="600"/>
              </a:spcAft>
            </a:pPr>
            <a:r>
              <a:rPr lang="en-US" sz="5200" b="1" dirty="0">
                <a:ln w="6350">
                  <a:solidFill>
                    <a:schemeClr val="tx1"/>
                  </a:solidFill>
                </a:ln>
                <a:solidFill>
                  <a:schemeClr val="bg1"/>
                </a:solidFill>
              </a:rPr>
              <a:t> A Change Is Gonna Come: </a:t>
            </a:r>
          </a:p>
          <a:p>
            <a:r>
              <a:rPr lang="en-US" sz="3400" b="1" dirty="0">
                <a:ln>
                  <a:solidFill>
                    <a:schemeClr val="tx1"/>
                  </a:solidFill>
                </a:ln>
                <a:solidFill>
                  <a:srgbClr val="FFFFFF"/>
                </a:solidFill>
              </a:rPr>
              <a:t>  Renewing Information Workers’ Commitment to Social Justice</a:t>
            </a:r>
          </a:p>
        </p:txBody>
      </p:sp>
      <p:sp>
        <p:nvSpPr>
          <p:cNvPr id="7" name="TextBox 6"/>
          <p:cNvSpPr txBox="1"/>
          <p:nvPr/>
        </p:nvSpPr>
        <p:spPr>
          <a:xfrm>
            <a:off x="9791700" y="0"/>
            <a:ext cx="1676400" cy="553998"/>
          </a:xfrm>
          <a:prstGeom prst="rect">
            <a:avLst/>
          </a:prstGeom>
          <a:noFill/>
        </p:spPr>
        <p:txBody>
          <a:bodyPr wrap="square" rtlCol="0">
            <a:spAutoFit/>
          </a:bodyPr>
          <a:lstStyle/>
          <a:p>
            <a:pPr algn="r"/>
            <a:r>
              <a:rPr lang="en-US" sz="1000" dirty="0"/>
              <a:t>CARL 2018: The Academic Library in Times of Change</a:t>
            </a:r>
          </a:p>
          <a:p>
            <a:pPr algn="r"/>
            <a:r>
              <a:rPr lang="en-US" sz="1000" dirty="0"/>
              <a:t>April 14, 2018  </a:t>
            </a:r>
          </a:p>
        </p:txBody>
      </p:sp>
      <p:sp>
        <p:nvSpPr>
          <p:cNvPr id="3" name="AutoShape 2" descr="Image result for CARL-ACRL logo"/>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4" name="Picture 13" descr="Screen Shot 2018-03-08 at 3.38.51 PM.png"/>
          <p:cNvPicPr>
            <a:picLocks noChangeAspect="1"/>
          </p:cNvPicPr>
          <p:nvPr/>
        </p:nvPicPr>
        <p:blipFill rotWithShape="1">
          <a:blip r:embed="rId4" cstate="print">
            <a:extLst>
              <a:ext uri="{28A0092B-C50C-407E-A947-70E740481C1C}">
                <a14:useLocalDpi xmlns:a14="http://schemas.microsoft.com/office/drawing/2010/main" val="0"/>
              </a:ext>
            </a:extLst>
          </a:blip>
          <a:srcRect r="10063"/>
          <a:stretch/>
        </p:blipFill>
        <p:spPr>
          <a:xfrm>
            <a:off x="11436396" y="0"/>
            <a:ext cx="755604" cy="723900"/>
          </a:xfrm>
          <a:prstGeom prst="rect">
            <a:avLst/>
          </a:prstGeom>
        </p:spPr>
      </p:pic>
      <p:sp>
        <p:nvSpPr>
          <p:cNvPr id="2" name="Rectangle 1"/>
          <p:cNvSpPr/>
          <p:nvPr/>
        </p:nvSpPr>
        <p:spPr>
          <a:xfrm>
            <a:off x="0" y="6547659"/>
            <a:ext cx="7315200" cy="310341"/>
          </a:xfrm>
          <a:prstGeom prst="rect">
            <a:avLst/>
          </a:prstGeom>
        </p:spPr>
        <p:txBody>
          <a:bodyPr wrap="square">
            <a:spAutoFit/>
          </a:bodyPr>
          <a:lstStyle/>
          <a:p>
            <a:pPr>
              <a:lnSpc>
                <a:spcPct val="150000"/>
              </a:lnSpc>
            </a:pPr>
            <a:r>
              <a:rPr lang="en-US" sz="1000" dirty="0"/>
              <a:t>Image credit: </a:t>
            </a:r>
            <a:r>
              <a:rPr lang="en-US" sz="1000" dirty="0">
                <a:hlinkClick r:id="rId5"/>
              </a:rPr>
              <a:t>http://interactioninstitute.org/the-4th-box-sparks-imagination/</a:t>
            </a:r>
            <a:endParaRPr lang="en-US" sz="1000" dirty="0"/>
          </a:p>
        </p:txBody>
      </p:sp>
      <p:pic>
        <p:nvPicPr>
          <p:cNvPr id="11" name="Picture 10">
            <a:extLst>
              <a:ext uri="{FF2B5EF4-FFF2-40B4-BE49-F238E27FC236}">
                <a16:creationId xmlns:a16="http://schemas.microsoft.com/office/drawing/2014/main" xmlns="" id="{6F99C2D3-9162-7E40-962C-94C9CD78607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70898" y="65088"/>
            <a:ext cx="1016000" cy="190500"/>
          </a:xfrm>
          <a:prstGeom prst="rect">
            <a:avLst/>
          </a:prstGeom>
        </p:spPr>
      </p:pic>
      <p:sp>
        <p:nvSpPr>
          <p:cNvPr id="12" name="TextBox 8">
            <a:extLst>
              <a:ext uri="{FF2B5EF4-FFF2-40B4-BE49-F238E27FC236}">
                <a16:creationId xmlns:a16="http://schemas.microsoft.com/office/drawing/2014/main" xmlns="" id="{D4C7BA5E-931E-D54B-B784-1ACE4D965BBA}"/>
              </a:ext>
            </a:extLst>
          </p:cNvPr>
          <p:cNvSpPr txBox="1"/>
          <p:nvPr/>
        </p:nvSpPr>
        <p:spPr>
          <a:xfrm>
            <a:off x="8270898" y="255380"/>
            <a:ext cx="1016000"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ctr"/>
            <a:r>
              <a:rPr lang="en-US" sz="400" dirty="0"/>
              <a:t>This work is licensed under a </a:t>
            </a:r>
            <a:r>
              <a:rPr lang="en-US" sz="400" dirty="0">
                <a:hlinkClick r:id="rId7"/>
              </a:rPr>
              <a:t>Creative Commons Attribution-NonCommercial-ShareAlike 4.0 International License</a:t>
            </a:r>
            <a:r>
              <a:rPr lang="en-US" sz="400" dirty="0"/>
              <a:t>.</a:t>
            </a:r>
          </a:p>
          <a:p>
            <a:r>
              <a:rPr lang="en-US" sz="400" dirty="0"/>
              <a:t/>
            </a:r>
            <a:br>
              <a:rPr lang="en-US" sz="400" dirty="0"/>
            </a:br>
            <a:endParaRPr lang="en-US" sz="400" dirty="0"/>
          </a:p>
        </p:txBody>
      </p:sp>
    </p:spTree>
    <p:extLst>
      <p:ext uri="{BB962C8B-B14F-4D97-AF65-F5344CB8AC3E}">
        <p14:creationId xmlns:p14="http://schemas.microsoft.com/office/powerpoint/2010/main" val="2397976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515004EF-50F7-E34F-873D-C768F54930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128" t="39342" r="50077" b="3875"/>
          <a:stretch/>
        </p:blipFill>
        <p:spPr>
          <a:xfrm>
            <a:off x="8004542" y="2963826"/>
            <a:ext cx="4187458" cy="3894174"/>
          </a:xfrm>
          <a:prstGeom prst="rect">
            <a:avLst/>
          </a:prstGeom>
        </p:spPr>
      </p:pic>
      <p:pic>
        <p:nvPicPr>
          <p:cNvPr id="12" name="Picture 11">
            <a:extLst>
              <a:ext uri="{FF2B5EF4-FFF2-40B4-BE49-F238E27FC236}">
                <a16:creationId xmlns:a16="http://schemas.microsoft.com/office/drawing/2014/main" xmlns="" id="{4512E4DC-1F3D-9544-8F34-85DFBF3127A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89" t="6822" r="49923" b="3566"/>
          <a:stretch/>
        </p:blipFill>
        <p:spPr>
          <a:xfrm>
            <a:off x="4331694" y="712381"/>
            <a:ext cx="3976576" cy="6145619"/>
          </a:xfrm>
          <a:prstGeom prst="rect">
            <a:avLst/>
          </a:prstGeom>
        </p:spPr>
      </p:pic>
      <p:pic>
        <p:nvPicPr>
          <p:cNvPr id="6" name="Picture 5">
            <a:extLst>
              <a:ext uri="{FF2B5EF4-FFF2-40B4-BE49-F238E27FC236}">
                <a16:creationId xmlns:a16="http://schemas.microsoft.com/office/drawing/2014/main" xmlns="" id="{CCD15A8D-9BFA-0E4E-AFC4-DBA9A1ABDD27}"/>
              </a:ext>
            </a:extLst>
          </p:cNvPr>
          <p:cNvPicPr>
            <a:picLocks noChangeAspect="1"/>
          </p:cNvPicPr>
          <p:nvPr/>
        </p:nvPicPr>
        <p:blipFill rotWithShape="1">
          <a:blip r:embed="rId5">
            <a:extLst>
              <a:ext uri="{28A0092B-C50C-407E-A947-70E740481C1C}">
                <a14:useLocalDpi xmlns:a14="http://schemas.microsoft.com/office/drawing/2010/main" val="0"/>
              </a:ext>
            </a:extLst>
          </a:blip>
          <a:srcRect l="7539" t="44067" r="51744" b="32635"/>
          <a:stretch/>
        </p:blipFill>
        <p:spPr>
          <a:xfrm>
            <a:off x="4424541" y="5319"/>
            <a:ext cx="7767459" cy="3333303"/>
          </a:xfrm>
          <a:prstGeom prst="rect">
            <a:avLst/>
          </a:prstGeom>
        </p:spPr>
      </p:pic>
      <p:pic>
        <p:nvPicPr>
          <p:cNvPr id="8" name="Picture 7">
            <a:extLst>
              <a:ext uri="{FF2B5EF4-FFF2-40B4-BE49-F238E27FC236}">
                <a16:creationId xmlns:a16="http://schemas.microsoft.com/office/drawing/2014/main" xmlns="" id="{1965B7B8-5225-F841-AA87-D6326D878B5B}"/>
              </a:ext>
            </a:extLst>
          </p:cNvPr>
          <p:cNvPicPr>
            <a:picLocks noChangeAspect="1"/>
          </p:cNvPicPr>
          <p:nvPr/>
        </p:nvPicPr>
        <p:blipFill rotWithShape="1">
          <a:blip r:embed="rId6">
            <a:extLst>
              <a:ext uri="{28A0092B-C50C-407E-A947-70E740481C1C}">
                <a14:useLocalDpi xmlns:a14="http://schemas.microsoft.com/office/drawing/2010/main" val="0"/>
              </a:ext>
            </a:extLst>
          </a:blip>
          <a:srcRect l="9336" t="47513" r="56879" b="4031"/>
          <a:stretch/>
        </p:blipFill>
        <p:spPr>
          <a:xfrm>
            <a:off x="-142117" y="5320"/>
            <a:ext cx="4615928" cy="5435996"/>
          </a:xfrm>
          <a:prstGeom prst="rect">
            <a:avLst/>
          </a:prstGeom>
        </p:spPr>
      </p:pic>
      <p:pic>
        <p:nvPicPr>
          <p:cNvPr id="14" name="Picture 13">
            <a:extLst>
              <a:ext uri="{FF2B5EF4-FFF2-40B4-BE49-F238E27FC236}">
                <a16:creationId xmlns:a16="http://schemas.microsoft.com/office/drawing/2014/main" xmlns="" id="{8C070FC3-FCE6-2A4D-B5F3-4696DC2F268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096" t="44871" r="55185" b="41159"/>
          <a:stretch/>
        </p:blipFill>
        <p:spPr>
          <a:xfrm>
            <a:off x="0" y="5441315"/>
            <a:ext cx="4965198" cy="1416685"/>
          </a:xfrm>
          <a:prstGeom prst="rect">
            <a:avLst/>
          </a:prstGeom>
        </p:spPr>
      </p:pic>
    </p:spTree>
    <p:extLst>
      <p:ext uri="{BB962C8B-B14F-4D97-AF65-F5344CB8AC3E}">
        <p14:creationId xmlns:p14="http://schemas.microsoft.com/office/powerpoint/2010/main" val="1624099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9671" y="1644044"/>
            <a:ext cx="9560367" cy="1112129"/>
          </a:xfrm>
          <a:prstGeom prst="rect">
            <a:avLst/>
          </a:prstGeom>
        </p:spPr>
        <p:txBody>
          <a:bodyPr wrap="square">
            <a:spAutoFit/>
          </a:bodyPr>
          <a:lstStyle/>
          <a:p>
            <a:r>
              <a:rPr lang="en-US" sz="3200" dirty="0">
                <a:solidFill>
                  <a:srgbClr val="222222"/>
                </a:solidFill>
              </a:rPr>
              <a:t>How do power dynamics shape our building, services, and policies as they are now? What can we do about it?</a:t>
            </a:r>
            <a:endParaRPr lang="en-US" sz="3200" dirty="0"/>
          </a:p>
        </p:txBody>
      </p:sp>
      <p:sp>
        <p:nvSpPr>
          <p:cNvPr id="3" name="Rounded Rectangle 2"/>
          <p:cNvSpPr/>
          <p:nvPr/>
        </p:nvSpPr>
        <p:spPr>
          <a:xfrm>
            <a:off x="756628" y="2756173"/>
            <a:ext cx="1234817" cy="987825"/>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796756" y="2979998"/>
            <a:ext cx="1194690" cy="540177"/>
          </a:xfrm>
          <a:prstGeom prst="rect">
            <a:avLst/>
          </a:prstGeom>
          <a:noFill/>
        </p:spPr>
        <p:txBody>
          <a:bodyPr wrap="square" rtlCol="0">
            <a:spAutoFit/>
          </a:bodyPr>
          <a:lstStyle/>
          <a:p>
            <a:r>
              <a:rPr lang="en-US" sz="2800" b="1" dirty="0">
                <a:solidFill>
                  <a:schemeClr val="bg1"/>
                </a:solidFill>
              </a:rPr>
              <a:t>10 min</a:t>
            </a:r>
          </a:p>
        </p:txBody>
      </p:sp>
      <p:sp>
        <p:nvSpPr>
          <p:cNvPr id="8" name="Rounded Rectangle 7"/>
          <p:cNvSpPr/>
          <p:nvPr/>
        </p:nvSpPr>
        <p:spPr>
          <a:xfrm>
            <a:off x="602166" y="1478839"/>
            <a:ext cx="11399333" cy="349824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796756" y="2323274"/>
            <a:ext cx="1048409" cy="413077"/>
          </a:xfrm>
          <a:prstGeom prst="rect">
            <a:avLst/>
          </a:prstGeom>
          <a:noFill/>
        </p:spPr>
        <p:txBody>
          <a:bodyPr wrap="square" rtlCol="0">
            <a:spAutoFit/>
          </a:bodyPr>
          <a:lstStyle/>
          <a:p>
            <a:pPr algn="ctr"/>
            <a:r>
              <a:rPr lang="en-US" sz="2000" b="1" dirty="0">
                <a:solidFill>
                  <a:schemeClr val="accent1"/>
                </a:solidFill>
              </a:rPr>
              <a:t>PAIR</a:t>
            </a:r>
          </a:p>
        </p:txBody>
      </p:sp>
      <p:sp>
        <p:nvSpPr>
          <p:cNvPr id="12" name="Rectangle 11"/>
          <p:cNvSpPr/>
          <p:nvPr/>
        </p:nvSpPr>
        <p:spPr>
          <a:xfrm>
            <a:off x="2169673" y="5492785"/>
            <a:ext cx="9560365" cy="1077218"/>
          </a:xfrm>
          <a:prstGeom prst="rect">
            <a:avLst/>
          </a:prstGeom>
        </p:spPr>
        <p:txBody>
          <a:bodyPr wrap="square">
            <a:spAutoFit/>
          </a:bodyPr>
          <a:lstStyle/>
          <a:p>
            <a:r>
              <a:rPr lang="en-US" sz="3200" dirty="0"/>
              <a:t>Raise	your hand if you would like to share to the whole group.</a:t>
            </a:r>
          </a:p>
        </p:txBody>
      </p:sp>
      <p:sp>
        <p:nvSpPr>
          <p:cNvPr id="13" name="Rounded Rectangle 12"/>
          <p:cNvSpPr/>
          <p:nvPr/>
        </p:nvSpPr>
        <p:spPr>
          <a:xfrm>
            <a:off x="796757" y="5613187"/>
            <a:ext cx="1194689" cy="956816"/>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836885" y="5829985"/>
            <a:ext cx="1194690" cy="523220"/>
          </a:xfrm>
          <a:prstGeom prst="rect">
            <a:avLst/>
          </a:prstGeom>
          <a:noFill/>
        </p:spPr>
        <p:txBody>
          <a:bodyPr wrap="square" rtlCol="0">
            <a:spAutoFit/>
          </a:bodyPr>
          <a:lstStyle/>
          <a:p>
            <a:r>
              <a:rPr lang="en-US" sz="2800" b="1" dirty="0">
                <a:solidFill>
                  <a:schemeClr val="bg1"/>
                </a:solidFill>
              </a:rPr>
              <a:t>10 min</a:t>
            </a:r>
          </a:p>
        </p:txBody>
      </p:sp>
      <p:sp>
        <p:nvSpPr>
          <p:cNvPr id="15" name="Rounded Rectangle 14"/>
          <p:cNvSpPr/>
          <p:nvPr/>
        </p:nvSpPr>
        <p:spPr>
          <a:xfrm>
            <a:off x="602166" y="5193877"/>
            <a:ext cx="11399333" cy="1528974"/>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836885" y="5193877"/>
            <a:ext cx="1048409" cy="400110"/>
          </a:xfrm>
          <a:prstGeom prst="rect">
            <a:avLst/>
          </a:prstGeom>
          <a:noFill/>
        </p:spPr>
        <p:txBody>
          <a:bodyPr wrap="square" rtlCol="0">
            <a:spAutoFit/>
          </a:bodyPr>
          <a:lstStyle/>
          <a:p>
            <a:pPr algn="ctr"/>
            <a:r>
              <a:rPr lang="en-US" sz="2000" b="1" dirty="0">
                <a:solidFill>
                  <a:schemeClr val="accent1"/>
                </a:solidFill>
              </a:rPr>
              <a:t>SHARE</a:t>
            </a:r>
          </a:p>
        </p:txBody>
      </p:sp>
      <p:sp>
        <p:nvSpPr>
          <p:cNvPr id="5" name="TextBox 4"/>
          <p:cNvSpPr txBox="1"/>
          <p:nvPr/>
        </p:nvSpPr>
        <p:spPr>
          <a:xfrm>
            <a:off x="2169671" y="2972971"/>
            <a:ext cx="9560367" cy="1446550"/>
          </a:xfrm>
          <a:prstGeom prst="rect">
            <a:avLst/>
          </a:prstGeom>
          <a:noFill/>
        </p:spPr>
        <p:txBody>
          <a:bodyPr wrap="square" rtlCol="0">
            <a:spAutoFit/>
          </a:bodyPr>
          <a:lstStyle/>
          <a:p>
            <a:r>
              <a:rPr lang="en-US" sz="2200" dirty="0"/>
              <a:t>Example:  Faculty, staff, graduate students, and undergraduate students often have different privileges and opportunities at academic libraries (including borrowing limits, loan periods, fines, and so on). When is the library justified in treating these groups differently? When are these privileges barriers for patrons?</a:t>
            </a:r>
          </a:p>
        </p:txBody>
      </p:sp>
      <p:grpSp>
        <p:nvGrpSpPr>
          <p:cNvPr id="22" name="Group 21">
            <a:extLst>
              <a:ext uri="{FF2B5EF4-FFF2-40B4-BE49-F238E27FC236}">
                <a16:creationId xmlns:a16="http://schemas.microsoft.com/office/drawing/2014/main" xmlns="" id="{ECB0A31B-6283-524A-8821-44171E1C8986}"/>
              </a:ext>
            </a:extLst>
          </p:cNvPr>
          <p:cNvGrpSpPr/>
          <p:nvPr/>
        </p:nvGrpSpPr>
        <p:grpSpPr>
          <a:xfrm rot="16200000">
            <a:off x="-3298373" y="3298370"/>
            <a:ext cx="6858004" cy="261258"/>
            <a:chOff x="-414337" y="3150039"/>
            <a:chExt cx="9698344" cy="278962"/>
          </a:xfrm>
        </p:grpSpPr>
        <p:pic>
          <p:nvPicPr>
            <p:cNvPr id="23" name="Picture 22" descr="Screen Shot 2018-03-08 at 4.12.18 PM.png">
              <a:extLst>
                <a:ext uri="{FF2B5EF4-FFF2-40B4-BE49-F238E27FC236}">
                  <a16:creationId xmlns:a16="http://schemas.microsoft.com/office/drawing/2014/main" xmlns="" id="{CFE6177D-38FB-5941-928D-CA9D14FFE27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24" name="Picture 23" descr="Screen Shot 2018-03-08 at 4.12.18 PM.png">
              <a:extLst>
                <a:ext uri="{FF2B5EF4-FFF2-40B4-BE49-F238E27FC236}">
                  <a16:creationId xmlns:a16="http://schemas.microsoft.com/office/drawing/2014/main" xmlns="" id="{D4F47E6A-B5ED-224C-BB76-420DD36D7AF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
        <p:nvSpPr>
          <p:cNvPr id="25" name="Rectangle 24"/>
          <p:cNvSpPr/>
          <p:nvPr/>
        </p:nvSpPr>
        <p:spPr>
          <a:xfrm>
            <a:off x="838200" y="157631"/>
            <a:ext cx="9636782" cy="892552"/>
          </a:xfrm>
          <a:prstGeom prst="rect">
            <a:avLst/>
          </a:prstGeom>
        </p:spPr>
        <p:txBody>
          <a:bodyPr wrap="square">
            <a:spAutoFit/>
          </a:bodyPr>
          <a:lstStyle/>
          <a:p>
            <a:pPr>
              <a:spcAft>
                <a:spcPts val="600"/>
              </a:spcAft>
            </a:pPr>
            <a:r>
              <a:rPr lang="en-US" sz="5200" b="1" dirty="0">
                <a:ln w="6350">
                  <a:noFill/>
                </a:ln>
              </a:rPr>
              <a:t>Activity: Libraries &amp; Social Justice</a:t>
            </a:r>
          </a:p>
        </p:txBody>
      </p:sp>
    </p:spTree>
    <p:extLst>
      <p:ext uri="{BB962C8B-B14F-4D97-AF65-F5344CB8AC3E}">
        <p14:creationId xmlns:p14="http://schemas.microsoft.com/office/powerpoint/2010/main" val="1627835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857250" y="857250"/>
            <a:ext cx="6858000" cy="5143500"/>
          </a:xfrm>
          <a:prstGeom prst="rect">
            <a:avLst/>
          </a:prstGeom>
        </p:spPr>
      </p:pic>
      <p:pic>
        <p:nvPicPr>
          <p:cNvPr id="6" name="Picture 5">
            <a:extLst>
              <a:ext uri="{FF2B5EF4-FFF2-40B4-BE49-F238E27FC236}">
                <a16:creationId xmlns:a16="http://schemas.microsoft.com/office/drawing/2014/main" xmlns="" id="{0C3DDDE7-AABD-0B41-B5ED-B4AB7F324E1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0698"/>
          <a:stretch/>
        </p:blipFill>
        <p:spPr>
          <a:xfrm rot="5400000">
            <a:off x="5605574" y="-462073"/>
            <a:ext cx="6124353" cy="7048502"/>
          </a:xfrm>
          <a:prstGeom prst="rect">
            <a:avLst/>
          </a:prstGeom>
        </p:spPr>
      </p:pic>
      <p:pic>
        <p:nvPicPr>
          <p:cNvPr id="8" name="Picture 7">
            <a:extLst>
              <a:ext uri="{FF2B5EF4-FFF2-40B4-BE49-F238E27FC236}">
                <a16:creationId xmlns:a16="http://schemas.microsoft.com/office/drawing/2014/main" xmlns="" id="{22CB1ED3-0019-1A47-97BF-87C2637BF81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9070" t="879" r="22403" b="4705"/>
          <a:stretch/>
        </p:blipFill>
        <p:spPr>
          <a:xfrm rot="5400000">
            <a:off x="7346654" y="2012655"/>
            <a:ext cx="2642191" cy="7048504"/>
          </a:xfrm>
          <a:prstGeom prst="rect">
            <a:avLst/>
          </a:prstGeom>
        </p:spPr>
      </p:pic>
    </p:spTree>
    <p:extLst>
      <p:ext uri="{BB962C8B-B14F-4D97-AF65-F5344CB8AC3E}">
        <p14:creationId xmlns:p14="http://schemas.microsoft.com/office/powerpoint/2010/main" val="1394581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07605" y="1607082"/>
            <a:ext cx="10515600" cy="4859338"/>
          </a:xfrm>
        </p:spPr>
        <p:txBody>
          <a:bodyPr>
            <a:noAutofit/>
          </a:bodyPr>
          <a:lstStyle/>
          <a:p>
            <a:pPr marL="514350" indent="-514350">
              <a:spcBef>
                <a:spcPts val="0"/>
              </a:spcBef>
              <a:spcAft>
                <a:spcPts val="1800"/>
              </a:spcAft>
              <a:buFont typeface="+mj-lt"/>
              <a:buAutoNum type="arabicPeriod"/>
            </a:pPr>
            <a:r>
              <a:rPr lang="en-US" dirty="0"/>
              <a:t>Limit jargon, or choose carefully and explain clearly</a:t>
            </a:r>
          </a:p>
          <a:p>
            <a:pPr marL="514350" indent="-514350">
              <a:spcBef>
                <a:spcPts val="0"/>
              </a:spcBef>
              <a:spcAft>
                <a:spcPts val="1800"/>
              </a:spcAft>
              <a:buFont typeface="+mj-lt"/>
              <a:buAutoNum type="arabicPeriod"/>
            </a:pPr>
            <a:r>
              <a:rPr lang="en-US" dirty="0"/>
              <a:t>Build in time for the whole group to hear from one another after every activity or topic</a:t>
            </a:r>
          </a:p>
          <a:p>
            <a:pPr marL="514350" indent="-514350">
              <a:spcBef>
                <a:spcPts val="0"/>
              </a:spcBef>
              <a:spcAft>
                <a:spcPts val="1800"/>
              </a:spcAft>
              <a:buFont typeface="+mj-lt"/>
              <a:buAutoNum type="arabicPeriod"/>
            </a:pPr>
            <a:r>
              <a:rPr lang="en-US" dirty="0"/>
              <a:t>Plan ample time to discuss in small groups</a:t>
            </a:r>
          </a:p>
          <a:p>
            <a:pPr marL="514350" indent="-514350">
              <a:spcBef>
                <a:spcPts val="0"/>
              </a:spcBef>
              <a:spcAft>
                <a:spcPts val="1800"/>
              </a:spcAft>
              <a:buFont typeface="+mj-lt"/>
              <a:buAutoNum type="arabicPeriod"/>
            </a:pPr>
            <a:r>
              <a:rPr lang="en-US" dirty="0"/>
              <a:t>Designate one MC for the day to handle introductions and smooth transitions</a:t>
            </a:r>
          </a:p>
          <a:p>
            <a:pPr marL="0" indent="0">
              <a:spcBef>
                <a:spcPts val="0"/>
              </a:spcBef>
              <a:spcAft>
                <a:spcPts val="1800"/>
              </a:spcAft>
              <a:buNone/>
            </a:pPr>
            <a:endParaRPr lang="en-US" dirty="0"/>
          </a:p>
        </p:txBody>
      </p:sp>
      <p:grpSp>
        <p:nvGrpSpPr>
          <p:cNvPr id="11" name="Group 10">
            <a:extLst>
              <a:ext uri="{FF2B5EF4-FFF2-40B4-BE49-F238E27FC236}">
                <a16:creationId xmlns:a16="http://schemas.microsoft.com/office/drawing/2014/main" xmlns="" id="{525D611B-7E8C-AB48-B0A1-72CEDF117C63}"/>
              </a:ext>
            </a:extLst>
          </p:cNvPr>
          <p:cNvGrpSpPr/>
          <p:nvPr/>
        </p:nvGrpSpPr>
        <p:grpSpPr>
          <a:xfrm rot="16200000">
            <a:off x="-3298373" y="3298370"/>
            <a:ext cx="6858004" cy="261258"/>
            <a:chOff x="-414337" y="3150039"/>
            <a:chExt cx="9698344" cy="278962"/>
          </a:xfrm>
        </p:grpSpPr>
        <p:pic>
          <p:nvPicPr>
            <p:cNvPr id="12" name="Picture 11" descr="Screen Shot 2018-03-08 at 4.12.18 PM.png">
              <a:extLst>
                <a:ext uri="{FF2B5EF4-FFF2-40B4-BE49-F238E27FC236}">
                  <a16:creationId xmlns:a16="http://schemas.microsoft.com/office/drawing/2014/main" xmlns="" id="{5DEBD1D1-FCE6-2548-980B-C43F97ADD5E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3" name="Picture 12" descr="Screen Shot 2018-03-08 at 4.12.18 PM.png">
              <a:extLst>
                <a:ext uri="{FF2B5EF4-FFF2-40B4-BE49-F238E27FC236}">
                  <a16:creationId xmlns:a16="http://schemas.microsoft.com/office/drawing/2014/main" xmlns="" id="{3A244206-ED38-C94F-865A-C582A6EAE97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
        <p:nvSpPr>
          <p:cNvPr id="8" name="Rectangle 7"/>
          <p:cNvSpPr/>
          <p:nvPr/>
        </p:nvSpPr>
        <p:spPr>
          <a:xfrm>
            <a:off x="807605" y="189931"/>
            <a:ext cx="10589786" cy="892552"/>
          </a:xfrm>
          <a:prstGeom prst="rect">
            <a:avLst/>
          </a:prstGeom>
        </p:spPr>
        <p:txBody>
          <a:bodyPr wrap="square">
            <a:spAutoFit/>
          </a:bodyPr>
          <a:lstStyle/>
          <a:p>
            <a:pPr>
              <a:spcAft>
                <a:spcPts val="600"/>
              </a:spcAft>
            </a:pPr>
            <a:r>
              <a:rPr lang="en-US" sz="5200" b="1" dirty="0">
                <a:ln w="6350">
                  <a:solidFill>
                    <a:schemeClr val="tx1"/>
                  </a:solidFill>
                </a:ln>
                <a:solidFill>
                  <a:schemeClr val="bg1"/>
                </a:solidFill>
              </a:rPr>
              <a:t>Lessons Learned</a:t>
            </a:r>
            <a:endParaRPr lang="en-US" sz="5200" b="1" dirty="0">
              <a:ln>
                <a:solidFill>
                  <a:schemeClr val="tx1"/>
                </a:solidFill>
              </a:ln>
              <a:solidFill>
                <a:schemeClr val="bg1"/>
              </a:solidFill>
            </a:endParaRPr>
          </a:p>
        </p:txBody>
      </p:sp>
    </p:spTree>
    <p:extLst>
      <p:ext uri="{BB962C8B-B14F-4D97-AF65-F5344CB8AC3E}">
        <p14:creationId xmlns:p14="http://schemas.microsoft.com/office/powerpoint/2010/main" val="535197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407513" y="2091574"/>
            <a:ext cx="5591133" cy="2765962"/>
          </a:xfrm>
        </p:spPr>
        <p:txBody>
          <a:bodyPr>
            <a:noAutofit/>
          </a:bodyPr>
          <a:lstStyle/>
          <a:p>
            <a:pPr marL="0" indent="0">
              <a:spcBef>
                <a:spcPts val="0"/>
              </a:spcBef>
              <a:spcAft>
                <a:spcPts val="1800"/>
              </a:spcAft>
              <a:buNone/>
            </a:pPr>
            <a:r>
              <a:rPr lang="en-US" sz="2400" dirty="0"/>
              <a:t>5. Allow more time to recruit speakers. Make your expectations very explicit</a:t>
            </a:r>
          </a:p>
          <a:p>
            <a:pPr marL="0" indent="0">
              <a:spcBef>
                <a:spcPts val="0"/>
              </a:spcBef>
              <a:spcAft>
                <a:spcPts val="1800"/>
              </a:spcAft>
              <a:buNone/>
            </a:pPr>
            <a:r>
              <a:rPr lang="en-US" sz="2400" dirty="0"/>
              <a:t>6. Staff loved getting out of the library together </a:t>
            </a:r>
          </a:p>
          <a:p>
            <a:pPr marL="0" indent="0">
              <a:spcBef>
                <a:spcPts val="0"/>
              </a:spcBef>
              <a:spcAft>
                <a:spcPts val="1800"/>
              </a:spcAft>
              <a:buNone/>
            </a:pPr>
            <a:r>
              <a:rPr lang="en-US" sz="2400" dirty="0"/>
              <a:t>7. Send thank you notes and small gifts of appreciation</a:t>
            </a:r>
          </a:p>
        </p:txBody>
      </p:sp>
      <p:grpSp>
        <p:nvGrpSpPr>
          <p:cNvPr id="8" name="Group 7">
            <a:extLst>
              <a:ext uri="{FF2B5EF4-FFF2-40B4-BE49-F238E27FC236}">
                <a16:creationId xmlns:a16="http://schemas.microsoft.com/office/drawing/2014/main" xmlns="" id="{75FD3ADE-AD45-9B4A-84D3-900A47E96618}"/>
              </a:ext>
            </a:extLst>
          </p:cNvPr>
          <p:cNvGrpSpPr/>
          <p:nvPr/>
        </p:nvGrpSpPr>
        <p:grpSpPr>
          <a:xfrm rot="16200000">
            <a:off x="-3298373" y="3298370"/>
            <a:ext cx="6858004" cy="261258"/>
            <a:chOff x="-414337" y="3150039"/>
            <a:chExt cx="9698344" cy="278962"/>
          </a:xfrm>
        </p:grpSpPr>
        <p:pic>
          <p:nvPicPr>
            <p:cNvPr id="9" name="Picture 8" descr="Screen Shot 2018-03-08 at 4.12.18 PM.png">
              <a:extLst>
                <a:ext uri="{FF2B5EF4-FFF2-40B4-BE49-F238E27FC236}">
                  <a16:creationId xmlns:a16="http://schemas.microsoft.com/office/drawing/2014/main" xmlns="" id="{64406E66-9C0F-0846-BFBA-C51D2931317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0" name="Picture 9" descr="Screen Shot 2018-03-08 at 4.12.18 PM.png">
              <a:extLst>
                <a:ext uri="{FF2B5EF4-FFF2-40B4-BE49-F238E27FC236}">
                  <a16:creationId xmlns:a16="http://schemas.microsoft.com/office/drawing/2014/main" xmlns="" id="{B0B737E2-7B50-6A4E-B761-A4EEAD1B7A2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720" y="1685192"/>
            <a:ext cx="5653352" cy="3578727"/>
          </a:xfrm>
          <a:prstGeom prst="rect">
            <a:avLst/>
          </a:prstGeom>
          <a:ln w="3175">
            <a:solidFill>
              <a:schemeClr val="tx1"/>
            </a:solidFill>
          </a:ln>
        </p:spPr>
      </p:pic>
      <p:sp>
        <p:nvSpPr>
          <p:cNvPr id="5" name="TextBox 4"/>
          <p:cNvSpPr txBox="1"/>
          <p:nvPr/>
        </p:nvSpPr>
        <p:spPr>
          <a:xfrm>
            <a:off x="410721" y="5342385"/>
            <a:ext cx="5653352" cy="400110"/>
          </a:xfrm>
          <a:prstGeom prst="rect">
            <a:avLst/>
          </a:prstGeom>
          <a:noFill/>
        </p:spPr>
        <p:txBody>
          <a:bodyPr wrap="square" rtlCol="0">
            <a:spAutoFit/>
          </a:bodyPr>
          <a:lstStyle/>
          <a:p>
            <a:r>
              <a:rPr lang="en-US" sz="1000" dirty="0"/>
              <a:t>“The Life Guards, Venice, California.” Werner Von Boltenstern Postcard Collection, Loyola Marymount University Special Collections. </a:t>
            </a:r>
            <a:r>
              <a:rPr lang="en-US" sz="1000" dirty="0">
                <a:hlinkClick r:id="rId5"/>
              </a:rPr>
              <a:t>http://digitalcollections.lmu.edu/cdm/ref/collection/ chgface/id/235</a:t>
            </a:r>
            <a:r>
              <a:rPr lang="en-US" sz="1000" dirty="0"/>
              <a:t>, </a:t>
            </a:r>
          </a:p>
        </p:txBody>
      </p:sp>
      <p:sp>
        <p:nvSpPr>
          <p:cNvPr id="11" name="Rectangle 10"/>
          <p:cNvSpPr/>
          <p:nvPr/>
        </p:nvSpPr>
        <p:spPr>
          <a:xfrm>
            <a:off x="771351" y="201940"/>
            <a:ext cx="9636782" cy="892552"/>
          </a:xfrm>
          <a:prstGeom prst="rect">
            <a:avLst/>
          </a:prstGeom>
        </p:spPr>
        <p:txBody>
          <a:bodyPr wrap="square">
            <a:spAutoFit/>
          </a:bodyPr>
          <a:lstStyle/>
          <a:p>
            <a:pPr>
              <a:spcAft>
                <a:spcPts val="600"/>
              </a:spcAft>
            </a:pPr>
            <a:r>
              <a:rPr lang="en-US" sz="5200" b="1" dirty="0">
                <a:ln w="6350">
                  <a:noFill/>
                </a:ln>
              </a:rPr>
              <a:t>Lessons Learned</a:t>
            </a:r>
          </a:p>
        </p:txBody>
      </p:sp>
    </p:spTree>
    <p:extLst>
      <p:ext uri="{BB962C8B-B14F-4D97-AF65-F5344CB8AC3E}">
        <p14:creationId xmlns:p14="http://schemas.microsoft.com/office/powerpoint/2010/main" val="3225823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5864" y="1456926"/>
            <a:ext cx="10478542" cy="5255220"/>
          </a:xfrm>
        </p:spPr>
        <p:txBody>
          <a:bodyPr>
            <a:noAutofit/>
          </a:bodyPr>
          <a:lstStyle/>
          <a:p>
            <a:pPr marL="0" indent="0">
              <a:buNone/>
            </a:pPr>
            <a:r>
              <a:rPr lang="en-US" sz="3400" dirty="0"/>
              <a:t>Reporting Out</a:t>
            </a:r>
          </a:p>
          <a:p>
            <a:pPr lvl="1"/>
            <a:r>
              <a:rPr lang="en-US" sz="2800" dirty="0"/>
              <a:t>Summary of discussions and post-event survey shared</a:t>
            </a:r>
          </a:p>
          <a:p>
            <a:pPr marL="0" indent="0">
              <a:buNone/>
            </a:pPr>
            <a:endParaRPr lang="en-US" dirty="0"/>
          </a:p>
          <a:p>
            <a:pPr marL="0" indent="0">
              <a:buNone/>
            </a:pPr>
            <a:r>
              <a:rPr lang="en-US" sz="3400" dirty="0"/>
              <a:t>Changes for our Patrons</a:t>
            </a:r>
          </a:p>
          <a:p>
            <a:pPr lvl="1"/>
            <a:r>
              <a:rPr lang="en-US" sz="2800" dirty="0"/>
              <a:t>Borrowing policies:  extended loan periods, eliminating fines?</a:t>
            </a:r>
          </a:p>
          <a:p>
            <a:pPr lvl="1"/>
            <a:r>
              <a:rPr lang="en-US" sz="2800" dirty="0"/>
              <a:t>Signage Task Force</a:t>
            </a:r>
          </a:p>
          <a:p>
            <a:pPr marL="457200" lvl="1" indent="0">
              <a:buNone/>
            </a:pPr>
            <a:endParaRPr lang="en-US" dirty="0"/>
          </a:p>
          <a:p>
            <a:pPr marL="0" indent="0">
              <a:buNone/>
            </a:pPr>
            <a:r>
              <a:rPr lang="en-US" sz="3400" dirty="0"/>
              <a:t>Communication &amp; Transparency within the Library</a:t>
            </a:r>
          </a:p>
          <a:p>
            <a:pPr lvl="1"/>
            <a:r>
              <a:rPr lang="en-US" sz="2800" dirty="0"/>
              <a:t>All-Staff Meeting on Communication</a:t>
            </a:r>
          </a:p>
          <a:p>
            <a:pPr lvl="1"/>
            <a:r>
              <a:rPr lang="en-US" sz="2800" dirty="0"/>
              <a:t>Sharing meeting minutes &amp; upcoming agenda</a:t>
            </a:r>
          </a:p>
        </p:txBody>
      </p:sp>
      <p:grpSp>
        <p:nvGrpSpPr>
          <p:cNvPr id="7" name="Group 6">
            <a:extLst>
              <a:ext uri="{FF2B5EF4-FFF2-40B4-BE49-F238E27FC236}">
                <a16:creationId xmlns:a16="http://schemas.microsoft.com/office/drawing/2014/main" xmlns="" id="{D4E433B0-2270-F243-8B61-52CBB999C935}"/>
              </a:ext>
            </a:extLst>
          </p:cNvPr>
          <p:cNvGrpSpPr/>
          <p:nvPr/>
        </p:nvGrpSpPr>
        <p:grpSpPr>
          <a:xfrm rot="16200000">
            <a:off x="-3298373" y="3298370"/>
            <a:ext cx="6858004" cy="261258"/>
            <a:chOff x="-414337" y="3150039"/>
            <a:chExt cx="9698344" cy="278962"/>
          </a:xfrm>
        </p:grpSpPr>
        <p:pic>
          <p:nvPicPr>
            <p:cNvPr id="8" name="Picture 7" descr="Screen Shot 2018-03-08 at 4.12.18 PM.png">
              <a:extLst>
                <a:ext uri="{FF2B5EF4-FFF2-40B4-BE49-F238E27FC236}">
                  <a16:creationId xmlns:a16="http://schemas.microsoft.com/office/drawing/2014/main" xmlns="" id="{68DA216B-EB4F-9843-8B00-F930DD271A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9" name="Picture 8" descr="Screen Shot 2018-03-08 at 4.12.18 PM.png">
              <a:extLst>
                <a:ext uri="{FF2B5EF4-FFF2-40B4-BE49-F238E27FC236}">
                  <a16:creationId xmlns:a16="http://schemas.microsoft.com/office/drawing/2014/main" xmlns="" id="{81574378-5428-BE43-A4BC-DAC3ADA9B08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
        <p:nvSpPr>
          <p:cNvPr id="10" name="Rectangle 9"/>
          <p:cNvSpPr/>
          <p:nvPr/>
        </p:nvSpPr>
        <p:spPr>
          <a:xfrm>
            <a:off x="795864" y="181875"/>
            <a:ext cx="10589786" cy="892552"/>
          </a:xfrm>
          <a:prstGeom prst="rect">
            <a:avLst/>
          </a:prstGeom>
        </p:spPr>
        <p:txBody>
          <a:bodyPr wrap="square">
            <a:spAutoFit/>
          </a:bodyPr>
          <a:lstStyle/>
          <a:p>
            <a:pPr>
              <a:spcAft>
                <a:spcPts val="600"/>
              </a:spcAft>
            </a:pPr>
            <a:r>
              <a:rPr lang="en-US" sz="5200" b="1" dirty="0">
                <a:ln w="6350">
                  <a:solidFill>
                    <a:schemeClr val="tx1"/>
                  </a:solidFill>
                </a:ln>
                <a:solidFill>
                  <a:schemeClr val="bg1"/>
                </a:solidFill>
              </a:rPr>
              <a:t>Results, or So What? </a:t>
            </a:r>
            <a:endParaRPr lang="en-US" sz="5200" b="1" dirty="0">
              <a:ln>
                <a:solidFill>
                  <a:schemeClr val="tx1"/>
                </a:solidFill>
              </a:ln>
              <a:solidFill>
                <a:schemeClr val="bg1"/>
              </a:solidFill>
            </a:endParaRPr>
          </a:p>
        </p:txBody>
      </p:sp>
    </p:spTree>
    <p:extLst>
      <p:ext uri="{BB962C8B-B14F-4D97-AF65-F5344CB8AC3E}">
        <p14:creationId xmlns:p14="http://schemas.microsoft.com/office/powerpoint/2010/main" val="1685071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60315" y="1459149"/>
            <a:ext cx="11110912" cy="5203826"/>
          </a:xfrm>
        </p:spPr>
        <p:txBody>
          <a:bodyPr>
            <a:noAutofit/>
          </a:bodyPr>
          <a:lstStyle/>
          <a:p>
            <a:pPr marL="0" indent="0">
              <a:buNone/>
            </a:pPr>
            <a:r>
              <a:rPr lang="en-US" sz="3400" dirty="0"/>
              <a:t>Volunteering</a:t>
            </a:r>
          </a:p>
          <a:p>
            <a:pPr lvl="1"/>
            <a:r>
              <a:rPr lang="en-US" sz="2800" dirty="0"/>
              <a:t>Conversations about staff performing </a:t>
            </a:r>
          </a:p>
          <a:p>
            <a:pPr marL="457200" lvl="1" indent="0">
              <a:buNone/>
            </a:pPr>
            <a:r>
              <a:rPr lang="en-US" sz="2800" dirty="0"/>
              <a:t>   community service</a:t>
            </a:r>
          </a:p>
          <a:p>
            <a:pPr lvl="1"/>
            <a:r>
              <a:rPr lang="en-US" sz="2800" dirty="0"/>
              <a:t>Children’s Institute, Inc.</a:t>
            </a:r>
          </a:p>
          <a:p>
            <a:pPr marL="0" indent="0">
              <a:buNone/>
            </a:pPr>
            <a:endParaRPr lang="en-US" dirty="0"/>
          </a:p>
          <a:p>
            <a:pPr marL="0" indent="0">
              <a:buNone/>
            </a:pPr>
            <a:r>
              <a:rPr lang="en-US" sz="3400" dirty="0"/>
              <a:t>Renewing Our Commitment</a:t>
            </a:r>
          </a:p>
          <a:p>
            <a:pPr lvl="1"/>
            <a:r>
              <a:rPr lang="en-US" sz="2800" dirty="0"/>
              <a:t>Dean's “State of the Library” address &amp; Annual Report</a:t>
            </a:r>
          </a:p>
          <a:p>
            <a:pPr lvl="1"/>
            <a:r>
              <a:rPr lang="en-US" sz="2800" dirty="0"/>
              <a:t>“Social justice” more visible, more of an explicit part of our decision-making</a:t>
            </a:r>
          </a:p>
          <a:p>
            <a:pPr marL="0" indent="0">
              <a:buNone/>
            </a:pPr>
            <a:endParaRPr lang="en-US" sz="1800" b="1" dirty="0"/>
          </a:p>
        </p:txBody>
      </p:sp>
      <p:grpSp>
        <p:nvGrpSpPr>
          <p:cNvPr id="7" name="Group 6">
            <a:extLst>
              <a:ext uri="{FF2B5EF4-FFF2-40B4-BE49-F238E27FC236}">
                <a16:creationId xmlns:a16="http://schemas.microsoft.com/office/drawing/2014/main" xmlns="" id="{0194309F-9872-2E4F-B1BA-FC630009C617}"/>
              </a:ext>
            </a:extLst>
          </p:cNvPr>
          <p:cNvGrpSpPr/>
          <p:nvPr/>
        </p:nvGrpSpPr>
        <p:grpSpPr>
          <a:xfrm rot="16200000">
            <a:off x="-3298373" y="3298370"/>
            <a:ext cx="6858004" cy="261258"/>
            <a:chOff x="-414337" y="3150039"/>
            <a:chExt cx="9698344" cy="278962"/>
          </a:xfrm>
        </p:grpSpPr>
        <p:pic>
          <p:nvPicPr>
            <p:cNvPr id="8" name="Picture 7" descr="Screen Shot 2018-03-08 at 4.12.18 PM.png">
              <a:extLst>
                <a:ext uri="{FF2B5EF4-FFF2-40B4-BE49-F238E27FC236}">
                  <a16:creationId xmlns:a16="http://schemas.microsoft.com/office/drawing/2014/main" xmlns="" id="{3B351E00-BF42-FA49-B43D-75C828A20C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9" name="Picture 8" descr="Screen Shot 2018-03-08 at 4.12.18 PM.png">
              <a:extLst>
                <a:ext uri="{FF2B5EF4-FFF2-40B4-BE49-F238E27FC236}">
                  <a16:creationId xmlns:a16="http://schemas.microsoft.com/office/drawing/2014/main" xmlns="" id="{9D75FFB3-9F2E-2E44-AF7D-B4030432287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
        <p:nvSpPr>
          <p:cNvPr id="11" name="Rectangle 10"/>
          <p:cNvSpPr/>
          <p:nvPr/>
        </p:nvSpPr>
        <p:spPr>
          <a:xfrm>
            <a:off x="860315" y="201424"/>
            <a:ext cx="10589786" cy="892552"/>
          </a:xfrm>
          <a:prstGeom prst="rect">
            <a:avLst/>
          </a:prstGeom>
        </p:spPr>
        <p:txBody>
          <a:bodyPr wrap="square">
            <a:spAutoFit/>
          </a:bodyPr>
          <a:lstStyle/>
          <a:p>
            <a:pPr>
              <a:spcAft>
                <a:spcPts val="600"/>
              </a:spcAft>
            </a:pPr>
            <a:r>
              <a:rPr lang="en-US" sz="5200" b="1" dirty="0">
                <a:ln w="6350">
                  <a:noFill/>
                </a:ln>
              </a:rPr>
              <a:t>Results, or So What? </a:t>
            </a: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t="15687"/>
          <a:stretch/>
        </p:blipFill>
        <p:spPr>
          <a:xfrm>
            <a:off x="7589749" y="1459149"/>
            <a:ext cx="3860352" cy="2441085"/>
          </a:xfrm>
          <a:prstGeom prst="rect">
            <a:avLst/>
          </a:prstGeom>
        </p:spPr>
      </p:pic>
    </p:spTree>
    <p:extLst>
      <p:ext uri="{BB962C8B-B14F-4D97-AF65-F5344CB8AC3E}">
        <p14:creationId xmlns:p14="http://schemas.microsoft.com/office/powerpoint/2010/main" val="1645460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grpSp>
        <p:nvGrpSpPr>
          <p:cNvPr id="73" name="Shape 73"/>
          <p:cNvGrpSpPr/>
          <p:nvPr/>
        </p:nvGrpSpPr>
        <p:grpSpPr>
          <a:xfrm>
            <a:off x="876126" y="2631938"/>
            <a:ext cx="1630031" cy="1361415"/>
            <a:chOff x="1926350" y="995225"/>
            <a:chExt cx="428650" cy="356600"/>
          </a:xfrm>
        </p:grpSpPr>
        <p:sp>
          <p:nvSpPr>
            <p:cNvPr id="74" name="Shape 74"/>
            <p:cNvSpPr/>
            <p:nvPr/>
          </p:nvSpPr>
          <p:spPr>
            <a:xfrm>
              <a:off x="1926350" y="1298075"/>
              <a:ext cx="208225" cy="53750"/>
            </a:xfrm>
            <a:custGeom>
              <a:avLst/>
              <a:gdLst/>
              <a:ahLst/>
              <a:cxnLst/>
              <a:rect l="0" t="0" r="0" b="0"/>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000000"/>
            </a:solidFill>
            <a:ln>
              <a:noFill/>
            </a:ln>
          </p:spPr>
          <p:txBody>
            <a:bodyPr spcFirstLastPara="1" wrap="square" lIns="121900" tIns="121900" rIns="121900" bIns="121900" anchor="ctr" anchorCtr="0">
              <a:noAutofit/>
            </a:bodyPr>
            <a:lstStyle/>
            <a:p>
              <a:endParaRPr sz="2400" dirty="0"/>
            </a:p>
          </p:txBody>
        </p:sp>
        <p:sp>
          <p:nvSpPr>
            <p:cNvPr id="75" name="Shape 75"/>
            <p:cNvSpPr/>
            <p:nvPr/>
          </p:nvSpPr>
          <p:spPr>
            <a:xfrm>
              <a:off x="2146775" y="1298075"/>
              <a:ext cx="208225" cy="53750"/>
            </a:xfrm>
            <a:custGeom>
              <a:avLst/>
              <a:gdLst/>
              <a:ahLst/>
              <a:cxnLst/>
              <a:rect l="0" t="0" r="0" b="0"/>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000000"/>
            </a:solidFill>
            <a:ln>
              <a:noFill/>
            </a:ln>
          </p:spPr>
          <p:txBody>
            <a:bodyPr spcFirstLastPara="1" wrap="square" lIns="121900" tIns="121900" rIns="121900" bIns="121900" anchor="ctr" anchorCtr="0">
              <a:noAutofit/>
            </a:bodyPr>
            <a:lstStyle/>
            <a:p>
              <a:endParaRPr sz="2400" dirty="0"/>
            </a:p>
          </p:txBody>
        </p:sp>
        <p:sp>
          <p:nvSpPr>
            <p:cNvPr id="76" name="Shape 76"/>
            <p:cNvSpPr/>
            <p:nvPr/>
          </p:nvSpPr>
          <p:spPr>
            <a:xfrm>
              <a:off x="1926350" y="995225"/>
              <a:ext cx="208225" cy="332175"/>
            </a:xfrm>
            <a:custGeom>
              <a:avLst/>
              <a:gdLst/>
              <a:ahLst/>
              <a:cxnLst/>
              <a:rect l="0" t="0" r="0" b="0"/>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000000"/>
            </a:solidFill>
            <a:ln>
              <a:noFill/>
            </a:ln>
          </p:spPr>
          <p:txBody>
            <a:bodyPr spcFirstLastPara="1" wrap="square" lIns="121900" tIns="121900" rIns="121900" bIns="121900" anchor="ctr" anchorCtr="0">
              <a:noAutofit/>
            </a:bodyPr>
            <a:lstStyle/>
            <a:p>
              <a:endParaRPr sz="2400" dirty="0"/>
            </a:p>
          </p:txBody>
        </p:sp>
        <p:sp>
          <p:nvSpPr>
            <p:cNvPr id="77" name="Shape 77"/>
            <p:cNvSpPr/>
            <p:nvPr/>
          </p:nvSpPr>
          <p:spPr>
            <a:xfrm>
              <a:off x="2146775" y="995225"/>
              <a:ext cx="208225" cy="332175"/>
            </a:xfrm>
            <a:custGeom>
              <a:avLst/>
              <a:gdLst/>
              <a:ahLst/>
              <a:cxnLst/>
              <a:rect l="0" t="0" r="0" b="0"/>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000000"/>
            </a:solidFill>
            <a:ln>
              <a:noFill/>
            </a:ln>
          </p:spPr>
          <p:txBody>
            <a:bodyPr spcFirstLastPara="1" wrap="square" lIns="121900" tIns="121900" rIns="121900" bIns="121900" anchor="ctr" anchorCtr="0">
              <a:noAutofit/>
            </a:bodyPr>
            <a:lstStyle/>
            <a:p>
              <a:endParaRPr sz="2400" dirty="0"/>
            </a:p>
          </p:txBody>
        </p:sp>
      </p:grpSp>
      <p:sp>
        <p:nvSpPr>
          <p:cNvPr id="17" name="Shape 177"/>
          <p:cNvSpPr txBox="1">
            <a:spLocks noGrp="1"/>
          </p:cNvSpPr>
          <p:nvPr>
            <p:ph type="title" idx="4294967295"/>
          </p:nvPr>
        </p:nvSpPr>
        <p:spPr>
          <a:xfrm>
            <a:off x="2713656" y="2336014"/>
            <a:ext cx="9070975" cy="1814513"/>
          </a:xfrm>
          <a:prstGeom prst="rect">
            <a:avLst/>
          </a:prstGeom>
        </p:spPr>
        <p:txBody>
          <a:bodyPr spcFirstLastPara="1" vert="horz" wrap="square" lIns="121900" tIns="121900" rIns="121900" bIns="121900" rtlCol="0" anchor="b" anchorCtr="0">
            <a:noAutofit/>
          </a:bodyPr>
          <a:lstStyle/>
          <a:p>
            <a:pPr lvl="0" algn="r"/>
            <a:r>
              <a:rPr lang="en-US" sz="4267" dirty="0">
                <a:latin typeface="Arial" panose="020B0604020202020204" pitchFamily="34" charset="0"/>
                <a:cs typeface="Arial" panose="020B0604020202020204" pitchFamily="34" charset="0"/>
              </a:rPr>
              <a:t>Social Justice Toolkit</a:t>
            </a:r>
            <a:br>
              <a:rPr lang="en-US" sz="4267" dirty="0">
                <a:latin typeface="Arial" panose="020B0604020202020204" pitchFamily="34" charset="0"/>
                <a:cs typeface="Arial" panose="020B0604020202020204" pitchFamily="34" charset="0"/>
              </a:rPr>
            </a:br>
            <a:r>
              <a:rPr lang="en-US" sz="4267" dirty="0">
                <a:latin typeface="Arial" panose="020B0604020202020204" pitchFamily="34" charset="0"/>
                <a:cs typeface="Arial" panose="020B0604020202020204" pitchFamily="34" charset="0"/>
              </a:rPr>
              <a:t>https://lmu.box.com/v/sjtoolkit</a:t>
            </a:r>
            <a:endParaRPr sz="4267"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433143"/>
            <a:ext cx="4286552" cy="3061823"/>
          </a:xfrm>
          <a:prstGeom prst="rect">
            <a:avLst/>
          </a:prstGeom>
        </p:spPr>
      </p:pic>
      <p:sp>
        <p:nvSpPr>
          <p:cNvPr id="8" name="Heart 7"/>
          <p:cNvSpPr/>
          <p:nvPr/>
        </p:nvSpPr>
        <p:spPr>
          <a:xfrm>
            <a:off x="1859765" y="3036500"/>
            <a:ext cx="500963" cy="443347"/>
          </a:xfrm>
          <a:prstGeom prst="hear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Parallelogram 14"/>
          <p:cNvSpPr/>
          <p:nvPr/>
        </p:nvSpPr>
        <p:spPr>
          <a:xfrm>
            <a:off x="-185521" y="-5548"/>
            <a:ext cx="8407400" cy="876300"/>
          </a:xfrm>
          <a:prstGeom prst="parallelogram">
            <a:avLst/>
          </a:prstGeom>
          <a:solidFill>
            <a:srgbClr val="CE08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Parallelogram 15"/>
          <p:cNvSpPr/>
          <p:nvPr/>
        </p:nvSpPr>
        <p:spPr>
          <a:xfrm>
            <a:off x="-350621" y="858052"/>
            <a:ext cx="12293600" cy="774700"/>
          </a:xfrm>
          <a:prstGeom prst="parallelogram">
            <a:avLst/>
          </a:prstGeom>
          <a:solidFill>
            <a:srgbClr val="CE08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Rectangle 17"/>
          <p:cNvSpPr/>
          <p:nvPr/>
        </p:nvSpPr>
        <p:spPr>
          <a:xfrm>
            <a:off x="271679" y="-5548"/>
            <a:ext cx="11988800" cy="1492716"/>
          </a:xfrm>
          <a:prstGeom prst="rect">
            <a:avLst/>
          </a:prstGeom>
          <a:noFill/>
          <a:ln>
            <a:noFill/>
          </a:ln>
        </p:spPr>
        <p:txBody>
          <a:bodyPr wrap="square">
            <a:spAutoFit/>
          </a:bodyPr>
          <a:lstStyle/>
          <a:p>
            <a:pPr>
              <a:spcAft>
                <a:spcPts val="600"/>
              </a:spcAft>
            </a:pPr>
            <a:r>
              <a:rPr lang="en-US" sz="5200" b="1" dirty="0">
                <a:ln w="6350">
                  <a:solidFill>
                    <a:schemeClr val="tx1"/>
                  </a:solidFill>
                </a:ln>
                <a:solidFill>
                  <a:schemeClr val="bg1"/>
                </a:solidFill>
              </a:rPr>
              <a:t> A Change Is Gonna Come: </a:t>
            </a:r>
          </a:p>
          <a:p>
            <a:r>
              <a:rPr lang="en-US" sz="3400" b="1" dirty="0">
                <a:ln>
                  <a:solidFill>
                    <a:schemeClr val="tx1"/>
                  </a:solidFill>
                </a:ln>
                <a:solidFill>
                  <a:srgbClr val="FFFFFF"/>
                </a:solidFill>
              </a:rPr>
              <a:t>  Renewing Information Workers’ Commitment to Social Justice</a:t>
            </a:r>
          </a:p>
        </p:txBody>
      </p:sp>
      <p:sp>
        <p:nvSpPr>
          <p:cNvPr id="19" name="TextBox 18"/>
          <p:cNvSpPr txBox="1"/>
          <p:nvPr/>
        </p:nvSpPr>
        <p:spPr>
          <a:xfrm>
            <a:off x="9352627" y="158470"/>
            <a:ext cx="1676400" cy="553998"/>
          </a:xfrm>
          <a:prstGeom prst="rect">
            <a:avLst/>
          </a:prstGeom>
          <a:noFill/>
        </p:spPr>
        <p:txBody>
          <a:bodyPr wrap="square" rtlCol="0">
            <a:spAutoFit/>
          </a:bodyPr>
          <a:lstStyle/>
          <a:p>
            <a:pPr algn="r"/>
            <a:r>
              <a:rPr lang="en-US" sz="1000" dirty="0"/>
              <a:t>CARL 2018: The Academic Library in Times of Change</a:t>
            </a:r>
          </a:p>
          <a:p>
            <a:pPr algn="r"/>
            <a:r>
              <a:rPr lang="en-US" sz="1000" dirty="0"/>
              <a:t>April 14, 2018  </a:t>
            </a:r>
          </a:p>
        </p:txBody>
      </p:sp>
      <p:sp>
        <p:nvSpPr>
          <p:cNvPr id="20" name="AutoShape 2" descr="Image result for CARL-ACRL logo"/>
          <p:cNvSpPr>
            <a:spLocks noChangeAspect="1" noChangeArrowheads="1"/>
          </p:cNvSpPr>
          <p:nvPr/>
        </p:nvSpPr>
        <p:spPr bwMode="auto">
          <a:xfrm>
            <a:off x="224054" y="-150011"/>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21" name="Picture 20" descr="Screen Shot 2018-03-08 at 3.38.51 PM.png"/>
          <p:cNvPicPr>
            <a:picLocks noChangeAspect="1"/>
          </p:cNvPicPr>
          <p:nvPr/>
        </p:nvPicPr>
        <p:blipFill rotWithShape="1">
          <a:blip r:embed="rId4" cstate="print">
            <a:extLst>
              <a:ext uri="{28A0092B-C50C-407E-A947-70E740481C1C}">
                <a14:useLocalDpi xmlns:a14="http://schemas.microsoft.com/office/drawing/2010/main" val="0"/>
              </a:ext>
            </a:extLst>
          </a:blip>
          <a:srcRect r="10063"/>
          <a:stretch/>
        </p:blipFill>
        <p:spPr>
          <a:xfrm>
            <a:off x="11029027" y="61921"/>
            <a:ext cx="755604" cy="723900"/>
          </a:xfrm>
          <a:prstGeom prst="rect">
            <a:avLst/>
          </a:prstGeom>
        </p:spPr>
      </p:pic>
      <p:grpSp>
        <p:nvGrpSpPr>
          <p:cNvPr id="11" name="Group 10">
            <a:extLst>
              <a:ext uri="{FF2B5EF4-FFF2-40B4-BE49-F238E27FC236}">
                <a16:creationId xmlns:a16="http://schemas.microsoft.com/office/drawing/2014/main" xmlns="" id="{83DF6451-DF37-1442-AD99-8E9958543A27}"/>
              </a:ext>
            </a:extLst>
          </p:cNvPr>
          <p:cNvGrpSpPr/>
          <p:nvPr/>
        </p:nvGrpSpPr>
        <p:grpSpPr>
          <a:xfrm rot="16200000">
            <a:off x="-3298373" y="3298370"/>
            <a:ext cx="6858004" cy="261258"/>
            <a:chOff x="-414337" y="3150039"/>
            <a:chExt cx="9698344" cy="278962"/>
          </a:xfrm>
        </p:grpSpPr>
        <p:pic>
          <p:nvPicPr>
            <p:cNvPr id="12" name="Picture 11" descr="Screen Shot 2018-03-08 at 4.12.18 PM.png">
              <a:extLst>
                <a:ext uri="{FF2B5EF4-FFF2-40B4-BE49-F238E27FC236}">
                  <a16:creationId xmlns:a16="http://schemas.microsoft.com/office/drawing/2014/main" xmlns="" id="{5C976718-5454-7D4F-B6F4-01B562B4819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3" name="Picture 12" descr="Screen Shot 2018-03-08 at 4.12.18 PM.png">
              <a:extLst>
                <a:ext uri="{FF2B5EF4-FFF2-40B4-BE49-F238E27FC236}">
                  <a16:creationId xmlns:a16="http://schemas.microsoft.com/office/drawing/2014/main" xmlns="" id="{9D24667A-288E-844E-A849-1D2C4CD02CC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Tree>
    <p:extLst>
      <p:ext uri="{BB962C8B-B14F-4D97-AF65-F5344CB8AC3E}">
        <p14:creationId xmlns:p14="http://schemas.microsoft.com/office/powerpoint/2010/main" val="3392434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39174" r="-197"/>
          <a:stretch/>
        </p:blipFill>
        <p:spPr>
          <a:xfrm rot="5400000">
            <a:off x="2828395" y="380323"/>
            <a:ext cx="5843127" cy="7182847"/>
          </a:xfrm>
          <a:prstGeom prst="rect">
            <a:avLst/>
          </a:prstGeom>
        </p:spPr>
      </p:pic>
      <p:grpSp>
        <p:nvGrpSpPr>
          <p:cNvPr id="5" name="Group 4">
            <a:extLst>
              <a:ext uri="{FF2B5EF4-FFF2-40B4-BE49-F238E27FC236}">
                <a16:creationId xmlns:a16="http://schemas.microsoft.com/office/drawing/2014/main" xmlns="" id="{525D611B-7E8C-AB48-B0A1-72CEDF117C63}"/>
              </a:ext>
            </a:extLst>
          </p:cNvPr>
          <p:cNvGrpSpPr/>
          <p:nvPr/>
        </p:nvGrpSpPr>
        <p:grpSpPr>
          <a:xfrm rot="16200000">
            <a:off x="-3298373" y="3298370"/>
            <a:ext cx="6858004" cy="261258"/>
            <a:chOff x="-414337" y="3150039"/>
            <a:chExt cx="9698344" cy="278962"/>
          </a:xfrm>
        </p:grpSpPr>
        <p:pic>
          <p:nvPicPr>
            <p:cNvPr id="6" name="Picture 5" descr="Screen Shot 2018-03-08 at 4.12.18 PM.png">
              <a:extLst>
                <a:ext uri="{FF2B5EF4-FFF2-40B4-BE49-F238E27FC236}">
                  <a16:creationId xmlns:a16="http://schemas.microsoft.com/office/drawing/2014/main" xmlns="" id="{5DEBD1D1-FCE6-2548-980B-C43F97ADD5E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7" name="Picture 6" descr="Screen Shot 2018-03-08 at 4.12.18 PM.png">
              <a:extLst>
                <a:ext uri="{FF2B5EF4-FFF2-40B4-BE49-F238E27FC236}">
                  <a16:creationId xmlns:a16="http://schemas.microsoft.com/office/drawing/2014/main" xmlns="" id="{3A244206-ED38-C94F-865A-C582A6EAE97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
        <p:nvSpPr>
          <p:cNvPr id="8" name="Rectangle 7"/>
          <p:cNvSpPr/>
          <p:nvPr/>
        </p:nvSpPr>
        <p:spPr>
          <a:xfrm>
            <a:off x="838200" y="157631"/>
            <a:ext cx="9636782" cy="892552"/>
          </a:xfrm>
          <a:prstGeom prst="rect">
            <a:avLst/>
          </a:prstGeom>
        </p:spPr>
        <p:txBody>
          <a:bodyPr wrap="square">
            <a:spAutoFit/>
          </a:bodyPr>
          <a:lstStyle/>
          <a:p>
            <a:pPr>
              <a:spcAft>
                <a:spcPts val="600"/>
              </a:spcAft>
            </a:pPr>
            <a:r>
              <a:rPr lang="en-US" sz="5200" b="1" dirty="0">
                <a:ln w="6350">
                  <a:noFill/>
                </a:ln>
              </a:rPr>
              <a:t>Questions?</a:t>
            </a:r>
          </a:p>
        </p:txBody>
      </p:sp>
    </p:spTree>
    <p:extLst>
      <p:ext uri="{BB962C8B-B14F-4D97-AF65-F5344CB8AC3E}">
        <p14:creationId xmlns:p14="http://schemas.microsoft.com/office/powerpoint/2010/main" val="2443689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17413" y="1792451"/>
            <a:ext cx="5889244" cy="3323987"/>
          </a:xfrm>
          <a:prstGeom prst="rect">
            <a:avLst/>
          </a:prstGeom>
          <a:noFill/>
          <a:ln w="76200">
            <a:solidFill>
              <a:schemeClr val="accent2"/>
            </a:solidFill>
          </a:ln>
        </p:spPr>
        <p:txBody>
          <a:bodyPr wrap="square" rtlCol="0">
            <a:spAutoFit/>
          </a:bodyPr>
          <a:lstStyle/>
          <a:p>
            <a:pPr algn="ctr"/>
            <a:r>
              <a:rPr lang="en-US" sz="3200" u="sng" dirty="0"/>
              <a:t>University’s Mission Statement</a:t>
            </a:r>
          </a:p>
          <a:p>
            <a:pPr algn="ctr"/>
            <a:r>
              <a:rPr lang="en-US" sz="3200" dirty="0">
                <a:effectLst>
                  <a:innerShdw blurRad="63500" dist="50800" dir="10800000">
                    <a:prstClr val="black">
                      <a:alpha val="50000"/>
                    </a:prstClr>
                  </a:innerShdw>
                </a:effectLst>
              </a:rPr>
              <a:t>Encouragement of learning</a:t>
            </a:r>
          </a:p>
          <a:p>
            <a:pPr algn="ctr"/>
            <a:r>
              <a:rPr lang="en-US" sz="3200" dirty="0">
                <a:effectLst>
                  <a:innerShdw blurRad="63500" dist="50800" dir="10800000">
                    <a:prstClr val="black">
                      <a:alpha val="50000"/>
                    </a:prstClr>
                  </a:innerShdw>
                </a:effectLst>
              </a:rPr>
              <a:t>The education of the whole person</a:t>
            </a:r>
          </a:p>
          <a:p>
            <a:pPr algn="ctr"/>
            <a:r>
              <a:rPr lang="en-US" sz="3200" dirty="0">
                <a:solidFill>
                  <a:schemeClr val="tx1"/>
                </a:solidFill>
                <a:effectLst>
                  <a:innerShdw blurRad="63500" dist="50800" dir="10800000">
                    <a:prstClr val="black">
                      <a:alpha val="50000"/>
                    </a:prstClr>
                  </a:innerShdw>
                </a:effectLst>
              </a:rPr>
              <a:t>The service of faith and the promotion of justice</a:t>
            </a:r>
          </a:p>
          <a:p>
            <a:endParaRPr lang="en-US" dirty="0"/>
          </a:p>
        </p:txBody>
      </p:sp>
      <p:pic>
        <p:nvPicPr>
          <p:cNvPr id="4" name="Picture 3"/>
          <p:cNvPicPr>
            <a:picLocks noChangeAspect="1"/>
          </p:cNvPicPr>
          <p:nvPr/>
        </p:nvPicPr>
        <p:blipFill rotWithShape="1">
          <a:blip r:embed="rId3"/>
          <a:srcRect l="15621" b="19299"/>
          <a:stretch/>
        </p:blipFill>
        <p:spPr>
          <a:xfrm>
            <a:off x="6982250" y="1788764"/>
            <a:ext cx="4621446" cy="3331360"/>
          </a:xfrm>
          <a:prstGeom prst="rect">
            <a:avLst/>
          </a:prstGeom>
        </p:spPr>
      </p:pic>
      <p:sp>
        <p:nvSpPr>
          <p:cNvPr id="5" name="Rectangle 4"/>
          <p:cNvSpPr/>
          <p:nvPr/>
        </p:nvSpPr>
        <p:spPr>
          <a:xfrm>
            <a:off x="717413" y="129434"/>
            <a:ext cx="10686404" cy="892552"/>
          </a:xfrm>
          <a:prstGeom prst="rect">
            <a:avLst/>
          </a:prstGeom>
        </p:spPr>
        <p:txBody>
          <a:bodyPr wrap="square">
            <a:spAutoFit/>
          </a:bodyPr>
          <a:lstStyle/>
          <a:p>
            <a:pPr>
              <a:spcAft>
                <a:spcPts val="600"/>
              </a:spcAft>
            </a:pPr>
            <a:r>
              <a:rPr lang="en-US" sz="5200" b="1" dirty="0">
                <a:ln w="6350">
                  <a:solidFill>
                    <a:schemeClr val="tx1"/>
                  </a:solidFill>
                </a:ln>
                <a:solidFill>
                  <a:schemeClr val="bg1"/>
                </a:solidFill>
              </a:rPr>
              <a:t>Loyola Marymount University (LMU)</a:t>
            </a:r>
            <a:endParaRPr lang="en-US" sz="5200" b="1" dirty="0">
              <a:ln>
                <a:solidFill>
                  <a:schemeClr val="tx1"/>
                </a:solidFill>
              </a:ln>
              <a:solidFill>
                <a:srgbClr val="FFFFFF"/>
              </a:solidFill>
            </a:endParaRPr>
          </a:p>
        </p:txBody>
      </p:sp>
      <p:grpSp>
        <p:nvGrpSpPr>
          <p:cNvPr id="12" name="Group 11">
            <a:extLst>
              <a:ext uri="{FF2B5EF4-FFF2-40B4-BE49-F238E27FC236}">
                <a16:creationId xmlns:a16="http://schemas.microsoft.com/office/drawing/2014/main" xmlns="" id="{415B85F0-B66B-D24D-BEB0-C1C84D2748A2}"/>
              </a:ext>
            </a:extLst>
          </p:cNvPr>
          <p:cNvGrpSpPr/>
          <p:nvPr/>
        </p:nvGrpSpPr>
        <p:grpSpPr>
          <a:xfrm rot="16200000">
            <a:off x="-3298373" y="3298370"/>
            <a:ext cx="6858004" cy="261258"/>
            <a:chOff x="-414337" y="3150039"/>
            <a:chExt cx="9698344" cy="278962"/>
          </a:xfrm>
        </p:grpSpPr>
        <p:pic>
          <p:nvPicPr>
            <p:cNvPr id="13" name="Picture 12" descr="Screen Shot 2018-03-08 at 4.12.18 PM.png">
              <a:extLst>
                <a:ext uri="{FF2B5EF4-FFF2-40B4-BE49-F238E27FC236}">
                  <a16:creationId xmlns:a16="http://schemas.microsoft.com/office/drawing/2014/main" xmlns="" id="{39628C89-2F28-DC4E-B549-FAAA2252A29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4" name="Picture 13" descr="Screen Shot 2018-03-08 at 4.12.18 PM.png">
              <a:extLst>
                <a:ext uri="{FF2B5EF4-FFF2-40B4-BE49-F238E27FC236}">
                  <a16:creationId xmlns:a16="http://schemas.microsoft.com/office/drawing/2014/main" xmlns="" id="{487CA89E-E558-8C45-B456-CBBE2E91AF8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Tree>
    <p:extLst>
      <p:ext uri="{BB962C8B-B14F-4D97-AF65-F5344CB8AC3E}">
        <p14:creationId xmlns:p14="http://schemas.microsoft.com/office/powerpoint/2010/main" val="71537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38200" y="1802010"/>
            <a:ext cx="10515600" cy="4171950"/>
          </a:xfrm>
        </p:spPr>
        <p:txBody>
          <a:bodyPr>
            <a:normAutofit/>
          </a:bodyPr>
          <a:lstStyle/>
          <a:p>
            <a:r>
              <a:rPr lang="en-US" dirty="0">
                <a:effectLst>
                  <a:innerShdw blurRad="63500" dist="50800" dir="10800000">
                    <a:prstClr val="black">
                      <a:alpha val="50000"/>
                    </a:prstClr>
                  </a:innerShdw>
                </a:effectLst>
              </a:rPr>
              <a:t>Priority issues: Communication, Psychological Safety, Teambuilding</a:t>
            </a:r>
          </a:p>
          <a:p>
            <a:pPr marL="0" indent="0">
              <a:buNone/>
            </a:pPr>
            <a:endParaRPr lang="en-US" dirty="0">
              <a:effectLst>
                <a:innerShdw blurRad="63500" dist="50800" dir="10800000">
                  <a:prstClr val="black">
                    <a:alpha val="50000"/>
                  </a:prstClr>
                </a:innerShdw>
              </a:effectLst>
            </a:endParaRPr>
          </a:p>
          <a:p>
            <a:r>
              <a:rPr lang="en-US" dirty="0">
                <a:effectLst>
                  <a:innerShdw blurRad="63500" dist="50800" dir="10800000">
                    <a:prstClr val="black">
                      <a:alpha val="50000"/>
                    </a:prstClr>
                  </a:innerShdw>
                </a:effectLst>
              </a:rPr>
              <a:t>“What do you value most about your role in the library?”</a:t>
            </a:r>
            <a:br>
              <a:rPr lang="en-US" dirty="0">
                <a:effectLst>
                  <a:innerShdw blurRad="63500" dist="50800" dir="10800000">
                    <a:prstClr val="black">
                      <a:alpha val="50000"/>
                    </a:prstClr>
                  </a:innerShdw>
                </a:effectLst>
              </a:rPr>
            </a:br>
            <a:endParaRPr lang="en-US" dirty="0">
              <a:effectLst>
                <a:innerShdw blurRad="63500" dist="50800" dir="10800000">
                  <a:prstClr val="black">
                    <a:alpha val="50000"/>
                  </a:prstClr>
                </a:innerShdw>
              </a:effectLst>
            </a:endParaRPr>
          </a:p>
          <a:p>
            <a:r>
              <a:rPr lang="en-US" dirty="0">
                <a:effectLst>
                  <a:innerShdw blurRad="63500" dist="50800" dir="10800000">
                    <a:prstClr val="black">
                      <a:alpha val="50000"/>
                    </a:prstClr>
                  </a:innerShdw>
                </a:effectLst>
              </a:rPr>
              <a:t>Library Staff and Organizational Development Committee (LSOD) Charge: Training, Continuing Education, Assessment, All-library Staff Meetings and Retreats</a:t>
            </a:r>
          </a:p>
          <a:p>
            <a:pPr marL="0" indent="0">
              <a:buNone/>
            </a:pPr>
            <a:endParaRPr lang="en-US" dirty="0">
              <a:effectLst>
                <a:innerShdw blurRad="63500" dist="50800" dir="10800000">
                  <a:prstClr val="black">
                    <a:alpha val="50000"/>
                  </a:prstClr>
                </a:innerShdw>
              </a:effectLst>
            </a:endParaRPr>
          </a:p>
        </p:txBody>
      </p:sp>
      <p:grpSp>
        <p:nvGrpSpPr>
          <p:cNvPr id="10" name="Group 9">
            <a:extLst>
              <a:ext uri="{FF2B5EF4-FFF2-40B4-BE49-F238E27FC236}">
                <a16:creationId xmlns:a16="http://schemas.microsoft.com/office/drawing/2014/main" xmlns="" id="{CFA05E15-3D61-F84D-AA50-AABD632A0EBE}"/>
              </a:ext>
            </a:extLst>
          </p:cNvPr>
          <p:cNvGrpSpPr/>
          <p:nvPr/>
        </p:nvGrpSpPr>
        <p:grpSpPr>
          <a:xfrm rot="16200000">
            <a:off x="-3298373" y="3298370"/>
            <a:ext cx="6858004" cy="261258"/>
            <a:chOff x="-414337" y="3150039"/>
            <a:chExt cx="9698344" cy="278962"/>
          </a:xfrm>
        </p:grpSpPr>
        <p:pic>
          <p:nvPicPr>
            <p:cNvPr id="11" name="Picture 10" descr="Screen Shot 2018-03-08 at 4.12.18 PM.png">
              <a:extLst>
                <a:ext uri="{FF2B5EF4-FFF2-40B4-BE49-F238E27FC236}">
                  <a16:creationId xmlns:a16="http://schemas.microsoft.com/office/drawing/2014/main" xmlns="" id="{63FF4677-E27A-1B4C-A951-3510C7A26F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2" name="Picture 11" descr="Screen Shot 2018-03-08 at 4.12.18 PM.png">
              <a:extLst>
                <a:ext uri="{FF2B5EF4-FFF2-40B4-BE49-F238E27FC236}">
                  <a16:creationId xmlns:a16="http://schemas.microsoft.com/office/drawing/2014/main" xmlns="" id="{066AC987-E010-3141-B728-FCC0FB4996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
        <p:nvSpPr>
          <p:cNvPr id="8" name="Rectangle 7"/>
          <p:cNvSpPr/>
          <p:nvPr/>
        </p:nvSpPr>
        <p:spPr>
          <a:xfrm>
            <a:off x="838200" y="157631"/>
            <a:ext cx="9636782" cy="892552"/>
          </a:xfrm>
          <a:prstGeom prst="rect">
            <a:avLst/>
          </a:prstGeom>
        </p:spPr>
        <p:txBody>
          <a:bodyPr wrap="square">
            <a:spAutoFit/>
          </a:bodyPr>
          <a:lstStyle/>
          <a:p>
            <a:pPr>
              <a:spcAft>
                <a:spcPts val="600"/>
              </a:spcAft>
            </a:pPr>
            <a:r>
              <a:rPr lang="en-US" sz="5200" b="1" dirty="0">
                <a:ln w="6350">
                  <a:noFill/>
                </a:ln>
              </a:rPr>
              <a:t>Purpose</a:t>
            </a:r>
          </a:p>
        </p:txBody>
      </p:sp>
    </p:spTree>
    <p:extLst>
      <p:ext uri="{BB962C8B-B14F-4D97-AF65-F5344CB8AC3E}">
        <p14:creationId xmlns:p14="http://schemas.microsoft.com/office/powerpoint/2010/main" val="548112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838200" y="2345262"/>
            <a:ext cx="10515600" cy="4351338"/>
          </a:xfrm>
        </p:spPr>
        <p:txBody>
          <a:bodyPr>
            <a:noAutofit/>
          </a:bodyPr>
          <a:lstStyle/>
          <a:p>
            <a:r>
              <a:rPr lang="en-US" dirty="0"/>
              <a:t>Discuss connections between our institutional heritage, libraries, and social justice issues. </a:t>
            </a:r>
          </a:p>
          <a:p>
            <a:r>
              <a:rPr lang="en-US" dirty="0"/>
              <a:t>Identify potential actions or areas for improvement in our library.</a:t>
            </a:r>
          </a:p>
          <a:p>
            <a:r>
              <a:rPr lang="en-US" dirty="0"/>
              <a:t>Share experiences with and reflect on microaggressions, stereotypes, and unconscious bias. </a:t>
            </a:r>
          </a:p>
          <a:p>
            <a:r>
              <a:rPr lang="en-US" dirty="0"/>
              <a:t>Facilitate collegiality and social bonding to promote psychological safety (ClimateQUAL).</a:t>
            </a:r>
            <a:br>
              <a:rPr lang="en-US" dirty="0"/>
            </a:br>
            <a:endParaRPr lang="en-US" dirty="0"/>
          </a:p>
          <a:p>
            <a:endParaRPr lang="en-US" dirty="0"/>
          </a:p>
        </p:txBody>
      </p:sp>
      <p:sp>
        <p:nvSpPr>
          <p:cNvPr id="5" name="Text Placeholder 4"/>
          <p:cNvSpPr>
            <a:spLocks noGrp="1"/>
          </p:cNvSpPr>
          <p:nvPr>
            <p:ph type="body" idx="4294967295"/>
          </p:nvPr>
        </p:nvSpPr>
        <p:spPr>
          <a:xfrm>
            <a:off x="838200" y="1375811"/>
            <a:ext cx="5183188" cy="733425"/>
          </a:xfrm>
        </p:spPr>
        <p:txBody>
          <a:bodyPr>
            <a:normAutofit/>
          </a:bodyPr>
          <a:lstStyle/>
          <a:p>
            <a:pPr marL="0" indent="0">
              <a:buNone/>
            </a:pPr>
            <a:r>
              <a:rPr lang="en-US" sz="3400" dirty="0"/>
              <a:t>Outcomes</a:t>
            </a:r>
          </a:p>
        </p:txBody>
      </p:sp>
      <p:grpSp>
        <p:nvGrpSpPr>
          <p:cNvPr id="11" name="Group 10">
            <a:extLst>
              <a:ext uri="{FF2B5EF4-FFF2-40B4-BE49-F238E27FC236}">
                <a16:creationId xmlns:a16="http://schemas.microsoft.com/office/drawing/2014/main" xmlns="" id="{E9EA85F1-44F7-6444-BA40-596D6E9FA851}"/>
              </a:ext>
            </a:extLst>
          </p:cNvPr>
          <p:cNvGrpSpPr/>
          <p:nvPr/>
        </p:nvGrpSpPr>
        <p:grpSpPr>
          <a:xfrm rot="16200000">
            <a:off x="-3298373" y="3298370"/>
            <a:ext cx="6858004" cy="261258"/>
            <a:chOff x="-414337" y="3150039"/>
            <a:chExt cx="9698344" cy="278962"/>
          </a:xfrm>
        </p:grpSpPr>
        <p:pic>
          <p:nvPicPr>
            <p:cNvPr id="12" name="Picture 11" descr="Screen Shot 2018-03-08 at 4.12.18 PM.png">
              <a:extLst>
                <a:ext uri="{FF2B5EF4-FFF2-40B4-BE49-F238E27FC236}">
                  <a16:creationId xmlns:a16="http://schemas.microsoft.com/office/drawing/2014/main" xmlns="" id="{7A726E3A-64CF-DC40-91CB-1EF5348327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3" name="Picture 12" descr="Screen Shot 2018-03-08 at 4.12.18 PM.png">
              <a:extLst>
                <a:ext uri="{FF2B5EF4-FFF2-40B4-BE49-F238E27FC236}">
                  <a16:creationId xmlns:a16="http://schemas.microsoft.com/office/drawing/2014/main" xmlns="" id="{2C07979F-188F-9F4F-840F-5D922E4DEA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
        <p:nvSpPr>
          <p:cNvPr id="8" name="Rectangle 7"/>
          <p:cNvSpPr/>
          <p:nvPr/>
        </p:nvSpPr>
        <p:spPr>
          <a:xfrm>
            <a:off x="838200" y="185828"/>
            <a:ext cx="10589786" cy="892552"/>
          </a:xfrm>
          <a:prstGeom prst="rect">
            <a:avLst/>
          </a:prstGeom>
        </p:spPr>
        <p:txBody>
          <a:bodyPr wrap="square">
            <a:spAutoFit/>
          </a:bodyPr>
          <a:lstStyle/>
          <a:p>
            <a:pPr>
              <a:spcAft>
                <a:spcPts val="600"/>
              </a:spcAft>
            </a:pPr>
            <a:r>
              <a:rPr lang="en-US" sz="5200" b="1" dirty="0">
                <a:ln w="6350">
                  <a:solidFill>
                    <a:schemeClr val="tx1"/>
                  </a:solidFill>
                </a:ln>
                <a:solidFill>
                  <a:schemeClr val="bg1"/>
                </a:solidFill>
              </a:rPr>
              <a:t>Staff Development Day: Social Justice</a:t>
            </a:r>
            <a:endParaRPr lang="en-US" sz="5200" b="1" dirty="0">
              <a:ln>
                <a:solidFill>
                  <a:schemeClr val="tx1"/>
                </a:solidFill>
              </a:ln>
              <a:solidFill>
                <a:schemeClr val="bg1"/>
              </a:solidFill>
            </a:endParaRPr>
          </a:p>
        </p:txBody>
      </p:sp>
    </p:spTree>
    <p:extLst>
      <p:ext uri="{BB962C8B-B14F-4D97-AF65-F5344CB8AC3E}">
        <p14:creationId xmlns:p14="http://schemas.microsoft.com/office/powerpoint/2010/main" val="975101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rot="258706">
            <a:off x="7892144" y="1627431"/>
            <a:ext cx="3441052" cy="4299713"/>
          </a:xfrm>
          <a:prstGeom prst="rect">
            <a:avLst/>
          </a:prstGeom>
          <a:ln>
            <a:noFill/>
          </a:ln>
          <a:effectLst>
            <a:outerShdw blurRad="190500" algn="tl" rotWithShape="0">
              <a:srgbClr val="000000">
                <a:alpha val="70000"/>
              </a:srgbClr>
            </a:outerShdw>
          </a:effectLst>
        </p:spPr>
      </p:pic>
      <p:sp>
        <p:nvSpPr>
          <p:cNvPr id="3" name="Content Placeholder 2"/>
          <p:cNvSpPr>
            <a:spLocks noGrp="1"/>
          </p:cNvSpPr>
          <p:nvPr>
            <p:ph idx="4294967295"/>
          </p:nvPr>
        </p:nvSpPr>
        <p:spPr>
          <a:xfrm>
            <a:off x="741188" y="2191337"/>
            <a:ext cx="6424968" cy="4335133"/>
          </a:xfrm>
        </p:spPr>
        <p:txBody>
          <a:bodyPr>
            <a:normAutofit/>
          </a:bodyPr>
          <a:lstStyle/>
          <a:p>
            <a:r>
              <a:rPr lang="en-US" b="1" dirty="0"/>
              <a:t>Distributed ahead of time to all staff</a:t>
            </a:r>
          </a:p>
          <a:p>
            <a:r>
              <a:rPr lang="en-US" dirty="0"/>
              <a:t>Common understandings </a:t>
            </a:r>
            <a:endParaRPr lang="en-US" b="1" dirty="0"/>
          </a:p>
          <a:p>
            <a:r>
              <a:rPr lang="en-US" dirty="0"/>
              <a:t>Campus demographics</a:t>
            </a:r>
          </a:p>
          <a:p>
            <a:r>
              <a:rPr lang="en-US" dirty="0"/>
              <a:t>Definitions of social justice, stereotyping, microaggressions, and unconscious bias</a:t>
            </a:r>
          </a:p>
        </p:txBody>
      </p:sp>
      <p:sp>
        <p:nvSpPr>
          <p:cNvPr id="13" name="Rectangle 12"/>
          <p:cNvSpPr/>
          <p:nvPr/>
        </p:nvSpPr>
        <p:spPr>
          <a:xfrm>
            <a:off x="741188" y="197913"/>
            <a:ext cx="10589786" cy="892552"/>
          </a:xfrm>
          <a:prstGeom prst="rect">
            <a:avLst/>
          </a:prstGeom>
        </p:spPr>
        <p:txBody>
          <a:bodyPr wrap="square">
            <a:spAutoFit/>
          </a:bodyPr>
          <a:lstStyle/>
          <a:p>
            <a:pPr>
              <a:spcAft>
                <a:spcPts val="600"/>
              </a:spcAft>
            </a:pPr>
            <a:r>
              <a:rPr lang="en-US" sz="5200" b="1" dirty="0">
                <a:ln w="6350">
                  <a:noFill/>
                </a:ln>
              </a:rPr>
              <a:t>Resource Guide</a:t>
            </a:r>
          </a:p>
        </p:txBody>
      </p:sp>
    </p:spTree>
    <p:extLst>
      <p:ext uri="{BB962C8B-B14F-4D97-AF65-F5344CB8AC3E}">
        <p14:creationId xmlns:p14="http://schemas.microsoft.com/office/powerpoint/2010/main" val="441267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s://dl.boxcloud.com/api/2.0/internal_files/263865546020/versions/277928067908/representations/jpg_paged_2048x2048/content/1.jpg?access_token=1!Aoh4gIPsmQsG_Zh5MunN3imufFPs0NS3U2qV_X-wh7kFUCMwLyq1SsXTHVxc2M_p91U85fGk0S6fL8Y105nn_B3DpJhdeHRygtPKqlLjyvCD_by07j8OOuFGDRaIY_hJorKuR2YE9knz95MUZH_G3ZdJdxDoeOSRYWAnKM4q5eVF5XpQTZBWefPAwKFktb03pJ-YtrINX2MqWE_MgN9FYpfeI-Lat-P1I1d8LBIgHSW-ZhepEvt4kTLCXUwgQ3miqMaiOoOK1Hb3isQkcA4EFWtlK3TzU-W2eEuKdUeRz2sIoOtVutA0l0aHStxCXK9bhsWFMqQZ4IPqiVOe-gPTeMBv3amHpRyQ_9fvC-06p9jEZDByXljh8TLgm_fqewREUlalZsLqtv5LwQMH&amp;box_client_name=box-content-preview&amp;box_client_version=1.33.1"/>
          <p:cNvPicPr>
            <a:picLocks noGrp="1" noChangeAspect="1" noChangeArrowheads="1"/>
          </p:cNvPicPr>
          <p:nvPr>
            <p:ph idx="4294967295"/>
          </p:nvPr>
        </p:nvPicPr>
        <p:blipFill rotWithShape="1">
          <a:blip r:embed="rId3" cstate="print">
            <a:extLst>
              <a:ext uri="{28A0092B-C50C-407E-A947-70E740481C1C}">
                <a14:useLocalDpi xmlns:a14="http://schemas.microsoft.com/office/drawing/2010/main" val="0"/>
              </a:ext>
            </a:extLst>
          </a:blip>
          <a:srcRect b="8159"/>
          <a:stretch/>
        </p:blipFill>
        <p:spPr bwMode="auto">
          <a:xfrm>
            <a:off x="295909" y="1426971"/>
            <a:ext cx="3522294" cy="4607263"/>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8" name="Picture 2" descr="https://dl.boxcloud.com/api/2.0/internal_files/263865546020/versions/277928067908/representations/jpg_paged_2048x2048/content/1.jpg?access_token=1!Aoh4gIPsmQsG_Zh5MunN3imufFPs0NS3U2qV_X-wh7kFUCMwLyq1SsXTHVxc2M_p91U85fGk0S6fL8Y105nn_B3DpJhdeHRygtPKqlLjyvCD_by07j8OOuFGDRaIY_hJorKuR2YE9knz95MUZH_G3ZdJdxDoeOSRYWAnKM4q5eVF5XpQTZBWefPAwKFktb03pJ-YtrINX2MqWE_MgN9FYpfeI-Lat-P1I1d8LBIgHSW-ZhepEvt4kTLCXUwgQ3miqMaiOoOK1Hb3isQkcA4EFWtlK3TzU-W2eEuKdUeRz2sIoOtVutA0l0aHStxCXK9bhsWFMqQZ4IPqiVOe-gPTeMBv3amHpRyQ_9fvC-06p9jEZDByXljh8TLgm_fqewREUlalZsLqtv5LwQMH&amp;box_client_name=box-content-preview&amp;box_client_version=1.3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631" y="-9356661"/>
            <a:ext cx="4505074" cy="6006762"/>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6"/>
          <p:cNvSpPr/>
          <p:nvPr/>
        </p:nvSpPr>
        <p:spPr>
          <a:xfrm>
            <a:off x="642333" y="149964"/>
            <a:ext cx="10686404" cy="892552"/>
          </a:xfrm>
          <a:prstGeom prst="rect">
            <a:avLst/>
          </a:prstGeom>
        </p:spPr>
        <p:txBody>
          <a:bodyPr wrap="square">
            <a:spAutoFit/>
          </a:bodyPr>
          <a:lstStyle/>
          <a:p>
            <a:pPr>
              <a:spcAft>
                <a:spcPts val="600"/>
              </a:spcAft>
            </a:pPr>
            <a:r>
              <a:rPr lang="en-US" sz="5200" b="1" dirty="0">
                <a:ln w="6350">
                  <a:solidFill>
                    <a:schemeClr val="tx1"/>
                  </a:solidFill>
                </a:ln>
                <a:solidFill>
                  <a:schemeClr val="bg1"/>
                </a:solidFill>
              </a:rPr>
              <a:t>Outline of Day</a:t>
            </a:r>
            <a:endParaRPr lang="en-US" sz="5200" b="1" dirty="0">
              <a:ln>
                <a:solidFill>
                  <a:schemeClr val="tx1"/>
                </a:solidFill>
              </a:ln>
              <a:solidFill>
                <a:srgbClr val="FFFFFF"/>
              </a:solidFill>
            </a:endParaRPr>
          </a:p>
        </p:txBody>
      </p:sp>
      <p:pic>
        <p:nvPicPr>
          <p:cNvPr id="6152" name="Picture 8" descr="https://dl.boxcloud.com/api/2.0/internal_files/263865530756/versions/277928052644/representations/jpg_paged_2048x2048/content/1.jpg?access_token=1!mW6TNa0wo4rjlLkH9mjbXq7hVkkEpKUvUegwyW9rWyCiL2MZxKrUT-hy5jP2a7nKu6hDFu-V1PWs4lxfzER6sJrfCaBDuofwuNJSh5OX40qMCUXaJz8vRNNAuyY21Uf7UOEP9iTjgs5Tk6GpWHUEInAg9MnGpIby9kZl04mgTSoq-oUlQmlVRlhpwg_ODhnCrvycQEVMGoGigqQcPBaXLxYRyK_vybLmlfa3hY60j-8TYkvhZaTiCxhxzRsQLpQqasOUy2-K3ZHyRNLPWpWvj8YD_f2xcuY0CM2DNIFqMIA-Xv10fpVTIEeLwt6zfuHUnBQ_39oWUDt9WTwi1QiBoJe2IKELSG6HfjBnxOaVOMM4EW-q0wC2NFgvc5HHHB10gZyl15635bGqjYaE&amp;box_client_name=box-content-preview&amp;box_client_version=1.33.1"/>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947" r="13773" b="18281"/>
          <a:stretch/>
        </p:blipFill>
        <p:spPr bwMode="auto">
          <a:xfrm>
            <a:off x="8514595" y="2128421"/>
            <a:ext cx="3677405" cy="3253245"/>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6150" name="Picture 6" descr="https://dl.boxcloud.com/api/2.0/internal_files/263865520964/versions/277928042564/representations/jpg_paged_2048x2048/content/1.jpg?access_token=1!Ndqr0oj6MDHm-p9jkrAlBZm9hRwUC4TtuHbgdQ7sRkS0stwUJoONS77l7QqY873gV7-yfGUtTbcPLu3R2tLM4VdyyxDNEXll0y2SG-6On6IBlagAoI0uS8LidoNUpQpstc16Pk22WufLZcOHd1RqzJZsn1H2TYUeLO74D5glpw-Hq9TZrMF4AaYAoJC0KZwCMAlcALEG4Ahu4CpAo7q2Sqdkm4jmpP4-9k7XftiGqYNa9TfwywAlVYRwtKLjLmoZmKia0Y8ZvZX7Y125wCFsuSzhqs1QutSWoneLmDOap14K5LEoqw5ItzNkAwYJeaCFuXEYUvO-O_zCvZrRaMP_hqefleIsiqKLa_5GxcYVfMKgwVTCNVwctcC27Znk9msTHQGXIV8VKa6-s-NA&amp;box_client_name=box-content-preview&amp;box_client_version=1.33.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18203" y="1958673"/>
            <a:ext cx="4725142" cy="3543857"/>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882398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842121" y="732101"/>
            <a:ext cx="6627673" cy="5389975"/>
          </a:xfrm>
          <a:prstGeom prst="rect">
            <a:avLst/>
          </a:prstGeom>
          <a:ln>
            <a:noFill/>
          </a:ln>
          <a:effectLst>
            <a:softEdge rad="112500"/>
          </a:effectLst>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1338" t="-5680" r="1338" b="13676"/>
          <a:stretch/>
        </p:blipFill>
        <p:spPr>
          <a:xfrm>
            <a:off x="986790" y="3174215"/>
            <a:ext cx="5212599" cy="3597711"/>
          </a:xfrm>
          <a:prstGeom prst="rect">
            <a:avLst/>
          </a:prstGeom>
          <a:ln>
            <a:noFill/>
          </a:ln>
          <a:effectLst>
            <a:softEdge rad="112500"/>
          </a:effectLst>
        </p:spPr>
      </p:pic>
      <p:grpSp>
        <p:nvGrpSpPr>
          <p:cNvPr id="8" name="Group 7">
            <a:extLst>
              <a:ext uri="{FF2B5EF4-FFF2-40B4-BE49-F238E27FC236}">
                <a16:creationId xmlns:a16="http://schemas.microsoft.com/office/drawing/2014/main" xmlns="" id="{2B14C496-306E-A24A-A533-BDE5B58C1648}"/>
              </a:ext>
            </a:extLst>
          </p:cNvPr>
          <p:cNvGrpSpPr/>
          <p:nvPr/>
        </p:nvGrpSpPr>
        <p:grpSpPr>
          <a:xfrm rot="16200000">
            <a:off x="-3298373" y="3298370"/>
            <a:ext cx="6858004" cy="261258"/>
            <a:chOff x="-414337" y="3150039"/>
            <a:chExt cx="9698344" cy="278962"/>
          </a:xfrm>
        </p:grpSpPr>
        <p:pic>
          <p:nvPicPr>
            <p:cNvPr id="9" name="Picture 8" descr="Screen Shot 2018-03-08 at 4.12.18 PM.png">
              <a:extLst>
                <a:ext uri="{FF2B5EF4-FFF2-40B4-BE49-F238E27FC236}">
                  <a16:creationId xmlns:a16="http://schemas.microsoft.com/office/drawing/2014/main" xmlns="" id="{8E084619-F6FA-2046-927C-71EFAA3D578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0" name="Picture 9" descr="Screen Shot 2018-03-08 at 4.12.18 PM.png">
              <a:extLst>
                <a:ext uri="{FF2B5EF4-FFF2-40B4-BE49-F238E27FC236}">
                  <a16:creationId xmlns:a16="http://schemas.microsoft.com/office/drawing/2014/main" xmlns="" id="{1ABFCE4D-4495-2F40-AA41-E8285352C2C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
        <p:nvSpPr>
          <p:cNvPr id="3" name="TextBox 2"/>
          <p:cNvSpPr txBox="1"/>
          <p:nvPr/>
        </p:nvSpPr>
        <p:spPr>
          <a:xfrm>
            <a:off x="2725948" y="7841428"/>
            <a:ext cx="3209026" cy="77564"/>
          </a:xfrm>
          <a:prstGeom prst="rect">
            <a:avLst/>
          </a:prstGeom>
          <a:noFill/>
        </p:spPr>
        <p:txBody>
          <a:bodyPr wrap="square" rtlCol="0">
            <a:spAutoFit/>
          </a:bodyPr>
          <a:lstStyle/>
          <a:p>
            <a:endParaRPr lang="en-US" dirty="0"/>
          </a:p>
        </p:txBody>
      </p:sp>
      <p:pic>
        <p:nvPicPr>
          <p:cNvPr id="4098" name="Picture 2" descr="https://dl.boxcloud.com/api/2.0/internal_files/263865533060/versions/277928054948/representations/jpg_paged_2048x2048/content/1.jpg?access_token=1!qG5ONnCyUCQT2JYhLo2IuKGiqchN5Lbvd2zkbtWbvlY4SxFiDfjWnh6b5Qu3H1zXYKN_CGLPL_OCcQHSP1XGDiKNddYfSqn4ng284WSaGANmSCfqyCSUhuhw1AOFs7atnDm-qaqh_ewNBoVq5tKRCJYsCWCBTgBzKKEHzpjd-hf7EanOURKFbniEztRClA-cumG4MelCwk2pdy88GR0K9Nhq-N2APFqoSPSLoEjudhXix0lFSgtGTgKrUubywvu2G9rqrvC4hEXfwYOTaD76_sRf3VvDGk-CmPTfCHcw60C6aheOuPjVJmKFXElBKt-x0Yee6X7QdMGLpHIk2PSKKTpocstPUynSb-_y2AORBVkQ28xvh2nM7ukfKtMKp1_XrLlv0zAvx38Z7p7n&amp;box_client_name=box-content-preview&amp;box_client_version=1.33.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0326" y="111224"/>
            <a:ext cx="5059063" cy="3188728"/>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137123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7716" y="1477171"/>
            <a:ext cx="11415662" cy="6209392"/>
          </a:xfrm>
          <a:prstGeom prst="rect">
            <a:avLst/>
          </a:prstGeom>
          <a:noFill/>
        </p:spPr>
        <p:txBody>
          <a:bodyPr wrap="square" rtlCol="0">
            <a:spAutoFit/>
          </a:bodyPr>
          <a:lstStyle/>
          <a:p>
            <a:r>
              <a:rPr lang="en-US" sz="3400" dirty="0"/>
              <a:t>What is Unconscious Bias?</a:t>
            </a:r>
          </a:p>
          <a:p>
            <a:endParaRPr lang="en-US" sz="3600" dirty="0"/>
          </a:p>
          <a:p>
            <a:pPr marL="342900" lvl="0" indent="-342900">
              <a:buFont typeface="Arial" charset="0"/>
              <a:buChar char="•"/>
            </a:pPr>
            <a:r>
              <a:rPr lang="en-US" sz="2800" dirty="0"/>
              <a:t>Bias that happens automatically and is triggered by our brain making quick judgments and assessments of people and situations</a:t>
            </a:r>
          </a:p>
          <a:p>
            <a:pPr lvl="0"/>
            <a:endParaRPr lang="en-US" sz="1050" dirty="0"/>
          </a:p>
          <a:p>
            <a:pPr marL="342900" lvl="0" indent="-342900">
              <a:buFont typeface="Arial" charset="0"/>
              <a:buChar char="•"/>
            </a:pPr>
            <a:r>
              <a:rPr lang="en-US" sz="2800" dirty="0"/>
              <a:t>Influenced by our background, cultural environment and personal experiences</a:t>
            </a:r>
          </a:p>
          <a:p>
            <a:pPr lvl="0"/>
            <a:endParaRPr lang="en-US" sz="1050" dirty="0"/>
          </a:p>
          <a:p>
            <a:pPr marL="342900" lvl="0" indent="-342900">
              <a:buFont typeface="Arial" charset="0"/>
              <a:buChar char="•"/>
            </a:pPr>
            <a:r>
              <a:rPr lang="en-US" sz="2800" dirty="0"/>
              <a:t>Phenomenon in which stereotypes, positive or negative, influence decisions and behaviors without the individual consciously acting on the stereotype or being aware that he or she is doing so</a:t>
            </a:r>
          </a:p>
          <a:p>
            <a:pPr lvl="0"/>
            <a:endParaRPr lang="en-US" sz="1050" dirty="0"/>
          </a:p>
          <a:p>
            <a:pPr marL="342900" lvl="0" indent="-342900">
              <a:buFont typeface="Arial" charset="0"/>
              <a:buChar char="•"/>
            </a:pPr>
            <a:r>
              <a:rPr lang="en-US" sz="2800" dirty="0"/>
              <a:t>Can occur even when individuals know or believe the stereotype to be false</a:t>
            </a:r>
          </a:p>
          <a:p>
            <a:pPr marL="914400" lvl="1" indent="-457200">
              <a:buFont typeface="Arial" charset="0"/>
              <a:buChar char="•"/>
            </a:pPr>
            <a:endParaRPr lang="en-US" sz="3600" dirty="0"/>
          </a:p>
          <a:p>
            <a:pPr marL="571500" indent="-571500">
              <a:buFont typeface="Arial" charset="0"/>
              <a:buChar char="•"/>
            </a:pPr>
            <a:endParaRPr lang="en-US" sz="3600" dirty="0"/>
          </a:p>
        </p:txBody>
      </p:sp>
      <p:grpSp>
        <p:nvGrpSpPr>
          <p:cNvPr id="8" name="Group 7">
            <a:extLst>
              <a:ext uri="{FF2B5EF4-FFF2-40B4-BE49-F238E27FC236}">
                <a16:creationId xmlns:a16="http://schemas.microsoft.com/office/drawing/2014/main" xmlns="" id="{D32FEFAB-72F2-7149-82E6-55497A07AADE}"/>
              </a:ext>
            </a:extLst>
          </p:cNvPr>
          <p:cNvGrpSpPr/>
          <p:nvPr/>
        </p:nvGrpSpPr>
        <p:grpSpPr>
          <a:xfrm rot="16200000">
            <a:off x="-3298373" y="3298370"/>
            <a:ext cx="6858004" cy="261258"/>
            <a:chOff x="-414337" y="3150039"/>
            <a:chExt cx="9698344" cy="278962"/>
          </a:xfrm>
        </p:grpSpPr>
        <p:pic>
          <p:nvPicPr>
            <p:cNvPr id="9" name="Picture 8" descr="Screen Shot 2018-03-08 at 4.12.18 PM.png">
              <a:extLst>
                <a:ext uri="{FF2B5EF4-FFF2-40B4-BE49-F238E27FC236}">
                  <a16:creationId xmlns:a16="http://schemas.microsoft.com/office/drawing/2014/main" xmlns="" id="{B0B0A28B-C2EC-BB46-8A86-5F86180335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000" t="4872"/>
            <a:stretch/>
          </p:blipFill>
          <p:spPr>
            <a:xfrm rot="10800000">
              <a:off x="-414337" y="3150039"/>
              <a:ext cx="7315200" cy="278961"/>
            </a:xfrm>
            <a:prstGeom prst="rect">
              <a:avLst/>
            </a:prstGeom>
            <a:ln>
              <a:solidFill>
                <a:schemeClr val="tx1">
                  <a:lumMod val="75000"/>
                  <a:lumOff val="25000"/>
                </a:schemeClr>
              </a:solidFill>
            </a:ln>
          </p:spPr>
        </p:pic>
        <p:pic>
          <p:nvPicPr>
            <p:cNvPr id="10" name="Picture 9" descr="Screen Shot 2018-03-08 at 4.12.18 PM.png">
              <a:extLst>
                <a:ext uri="{FF2B5EF4-FFF2-40B4-BE49-F238E27FC236}">
                  <a16:creationId xmlns:a16="http://schemas.microsoft.com/office/drawing/2014/main" xmlns="" id="{6C070DB5-B104-E948-8D6B-93C8C60C81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0491" b="-32"/>
            <a:stretch/>
          </p:blipFill>
          <p:spPr>
            <a:xfrm rot="10800000">
              <a:off x="6900863" y="3150039"/>
              <a:ext cx="2383144" cy="278962"/>
            </a:xfrm>
            <a:prstGeom prst="rect">
              <a:avLst/>
            </a:prstGeom>
            <a:ln>
              <a:solidFill>
                <a:schemeClr val="tx1">
                  <a:lumMod val="75000"/>
                  <a:lumOff val="25000"/>
                </a:schemeClr>
              </a:solidFill>
            </a:ln>
          </p:spPr>
        </p:pic>
      </p:grpSp>
      <p:sp>
        <p:nvSpPr>
          <p:cNvPr id="11" name="Rectangle 10"/>
          <p:cNvSpPr/>
          <p:nvPr/>
        </p:nvSpPr>
        <p:spPr>
          <a:xfrm>
            <a:off x="602167" y="193884"/>
            <a:ext cx="9636782" cy="892552"/>
          </a:xfrm>
          <a:prstGeom prst="rect">
            <a:avLst/>
          </a:prstGeom>
        </p:spPr>
        <p:txBody>
          <a:bodyPr wrap="square">
            <a:spAutoFit/>
          </a:bodyPr>
          <a:lstStyle/>
          <a:p>
            <a:pPr>
              <a:spcAft>
                <a:spcPts val="600"/>
              </a:spcAft>
            </a:pPr>
            <a:r>
              <a:rPr lang="en-US" sz="5200" b="1" dirty="0">
                <a:ln w="6350">
                  <a:noFill/>
                </a:ln>
              </a:rPr>
              <a:t>Activity: Unconscious Bias</a:t>
            </a:r>
          </a:p>
        </p:txBody>
      </p:sp>
    </p:spTree>
    <p:extLst>
      <p:ext uri="{BB962C8B-B14F-4D97-AF65-F5344CB8AC3E}">
        <p14:creationId xmlns:p14="http://schemas.microsoft.com/office/powerpoint/2010/main" val="1153798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602168" y="1377641"/>
            <a:ext cx="11342906" cy="3539462"/>
            <a:chOff x="602167" y="1438543"/>
            <a:chExt cx="11342906" cy="3728886"/>
          </a:xfrm>
        </p:grpSpPr>
        <p:sp>
          <p:nvSpPr>
            <p:cNvPr id="2" name="Rectangle 1"/>
            <p:cNvSpPr/>
            <p:nvPr/>
          </p:nvSpPr>
          <p:spPr>
            <a:xfrm>
              <a:off x="2189732" y="1730399"/>
              <a:ext cx="9500697" cy="3437030"/>
            </a:xfrm>
            <a:prstGeom prst="rect">
              <a:avLst/>
            </a:prstGeom>
          </p:spPr>
          <p:txBody>
            <a:bodyPr wrap="square">
              <a:spAutoFit/>
            </a:bodyPr>
            <a:lstStyle/>
            <a:p>
              <a:r>
                <a:rPr lang="en-US" sz="3000" dirty="0">
                  <a:solidFill>
                    <a:srgbClr val="222222"/>
                  </a:solidFill>
                </a:rPr>
                <a:t>Name an event in your life that impacted how you see or think about  authority in the workplace.</a:t>
              </a:r>
            </a:p>
            <a:p>
              <a:endParaRPr lang="en-US" sz="3000" dirty="0">
                <a:solidFill>
                  <a:srgbClr val="222222"/>
                </a:solidFill>
              </a:endParaRPr>
            </a:p>
            <a:p>
              <a:r>
                <a:rPr lang="en-US" sz="3000" dirty="0"/>
                <a:t>How does this event impact your interactions with others at work?</a:t>
              </a:r>
            </a:p>
            <a:p>
              <a:endParaRPr lang="en-US" sz="2800" dirty="0">
                <a:solidFill>
                  <a:srgbClr val="222222"/>
                </a:solidFill>
              </a:endParaRPr>
            </a:p>
            <a:p>
              <a:endParaRPr lang="en-US" sz="2800" dirty="0"/>
            </a:p>
          </p:txBody>
        </p:sp>
        <p:sp>
          <p:nvSpPr>
            <p:cNvPr id="3" name="Rounded Rectangle 2"/>
            <p:cNvSpPr/>
            <p:nvPr/>
          </p:nvSpPr>
          <p:spPr>
            <a:xfrm>
              <a:off x="790126" y="2592499"/>
              <a:ext cx="1088536" cy="794076"/>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810191" y="2728819"/>
              <a:ext cx="1194690" cy="523220"/>
            </a:xfrm>
            <a:prstGeom prst="rect">
              <a:avLst/>
            </a:prstGeom>
            <a:noFill/>
          </p:spPr>
          <p:txBody>
            <a:bodyPr wrap="square" rtlCol="0">
              <a:spAutoFit/>
            </a:bodyPr>
            <a:lstStyle/>
            <a:p>
              <a:r>
                <a:rPr lang="en-US" sz="2800" b="1" dirty="0">
                  <a:solidFill>
                    <a:schemeClr val="bg1"/>
                  </a:solidFill>
                </a:rPr>
                <a:t>5 min</a:t>
              </a:r>
            </a:p>
          </p:txBody>
        </p:sp>
        <p:sp>
          <p:nvSpPr>
            <p:cNvPr id="8" name="Rounded Rectangle 7"/>
            <p:cNvSpPr/>
            <p:nvPr/>
          </p:nvSpPr>
          <p:spPr>
            <a:xfrm>
              <a:off x="602167" y="1438543"/>
              <a:ext cx="11342906" cy="3137535"/>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830252" y="2166729"/>
              <a:ext cx="1048409" cy="400110"/>
            </a:xfrm>
            <a:prstGeom prst="rect">
              <a:avLst/>
            </a:prstGeom>
            <a:noFill/>
            <a:ln>
              <a:noFill/>
            </a:ln>
          </p:spPr>
          <p:txBody>
            <a:bodyPr wrap="square" rtlCol="0">
              <a:spAutoFit/>
            </a:bodyPr>
            <a:lstStyle/>
            <a:p>
              <a:pPr algn="ctr"/>
              <a:r>
                <a:rPr lang="en-US" sz="2000" b="1" dirty="0">
                  <a:solidFill>
                    <a:schemeClr val="accent1"/>
                  </a:solidFill>
                </a:rPr>
                <a:t>THINK</a:t>
              </a:r>
            </a:p>
          </p:txBody>
        </p:sp>
      </p:grpSp>
      <p:sp>
        <p:nvSpPr>
          <p:cNvPr id="12" name="Rectangle 11"/>
          <p:cNvSpPr/>
          <p:nvPr/>
        </p:nvSpPr>
        <p:spPr>
          <a:xfrm>
            <a:off x="2004883" y="5171704"/>
            <a:ext cx="9685547" cy="584775"/>
          </a:xfrm>
          <a:prstGeom prst="rect">
            <a:avLst/>
          </a:prstGeom>
        </p:spPr>
        <p:txBody>
          <a:bodyPr wrap="square">
            <a:spAutoFit/>
          </a:bodyPr>
          <a:lstStyle/>
          <a:p>
            <a:r>
              <a:rPr lang="en-US" sz="3200" dirty="0"/>
              <a:t>  What can you do to manage this bias?</a:t>
            </a:r>
          </a:p>
        </p:txBody>
      </p:sp>
      <p:sp>
        <p:nvSpPr>
          <p:cNvPr id="13" name="Rounded Rectangle 12"/>
          <p:cNvSpPr/>
          <p:nvPr/>
        </p:nvSpPr>
        <p:spPr>
          <a:xfrm>
            <a:off x="808636" y="5251312"/>
            <a:ext cx="1088536" cy="831086"/>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868828" y="5405245"/>
            <a:ext cx="1194690" cy="523220"/>
          </a:xfrm>
          <a:prstGeom prst="rect">
            <a:avLst/>
          </a:prstGeom>
          <a:noFill/>
        </p:spPr>
        <p:txBody>
          <a:bodyPr wrap="square" rtlCol="0">
            <a:spAutoFit/>
          </a:bodyPr>
          <a:lstStyle/>
          <a:p>
            <a:r>
              <a:rPr lang="en-US" sz="2800" b="1" dirty="0">
                <a:solidFill>
                  <a:schemeClr val="bg1"/>
                </a:solidFill>
              </a:rPr>
              <a:t>7 min</a:t>
            </a:r>
          </a:p>
        </p:txBody>
      </p:sp>
      <p:sp>
        <p:nvSpPr>
          <p:cNvPr id="15" name="Rounded Rectangle 14"/>
          <p:cNvSpPr/>
          <p:nvPr/>
        </p:nvSpPr>
        <p:spPr>
          <a:xfrm>
            <a:off x="602167" y="4509726"/>
            <a:ext cx="11399333" cy="203679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848764" y="4771594"/>
            <a:ext cx="1048409" cy="400110"/>
          </a:xfrm>
          <a:prstGeom prst="rect">
            <a:avLst/>
          </a:prstGeom>
          <a:noFill/>
        </p:spPr>
        <p:txBody>
          <a:bodyPr wrap="square" rtlCol="0">
            <a:spAutoFit/>
          </a:bodyPr>
          <a:lstStyle/>
          <a:p>
            <a:pPr algn="ctr"/>
            <a:r>
              <a:rPr lang="en-US" sz="2000" b="1" dirty="0">
                <a:solidFill>
                  <a:schemeClr val="accent1"/>
                </a:solidFill>
              </a:rPr>
              <a:t>SHARE</a:t>
            </a:r>
          </a:p>
        </p:txBody>
      </p:sp>
      <p:sp>
        <p:nvSpPr>
          <p:cNvPr id="26" name="Rectangle 25"/>
          <p:cNvSpPr/>
          <p:nvPr/>
        </p:nvSpPr>
        <p:spPr>
          <a:xfrm>
            <a:off x="602167" y="141593"/>
            <a:ext cx="10589786" cy="892552"/>
          </a:xfrm>
          <a:prstGeom prst="rect">
            <a:avLst/>
          </a:prstGeom>
        </p:spPr>
        <p:txBody>
          <a:bodyPr wrap="square">
            <a:spAutoFit/>
          </a:bodyPr>
          <a:lstStyle/>
          <a:p>
            <a:pPr>
              <a:spcAft>
                <a:spcPts val="600"/>
              </a:spcAft>
            </a:pPr>
            <a:r>
              <a:rPr lang="en-US" sz="5200" b="1" dirty="0">
                <a:ln w="6350">
                  <a:solidFill>
                    <a:schemeClr val="tx1"/>
                  </a:solidFill>
                </a:ln>
                <a:solidFill>
                  <a:schemeClr val="bg1"/>
                </a:solidFill>
              </a:rPr>
              <a:t>Activity: Unconscious Bias </a:t>
            </a:r>
            <a:endParaRPr lang="en-US" sz="5200" b="1" dirty="0">
              <a:ln>
                <a:solidFill>
                  <a:schemeClr val="tx1"/>
                </a:solidFill>
              </a:ln>
              <a:solidFill>
                <a:schemeClr val="bg1"/>
              </a:solidFill>
            </a:endParaRPr>
          </a:p>
        </p:txBody>
      </p:sp>
    </p:spTree>
    <p:extLst>
      <p:ext uri="{BB962C8B-B14F-4D97-AF65-F5344CB8AC3E}">
        <p14:creationId xmlns:p14="http://schemas.microsoft.com/office/powerpoint/2010/main" val="292350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Custom 13">
      <a:dk1>
        <a:sysClr val="windowText" lastClr="000000"/>
      </a:dk1>
      <a:lt1>
        <a:sysClr val="window" lastClr="FFFFFF"/>
      </a:lt1>
      <a:dk2>
        <a:srgbClr val="44546A"/>
      </a:dk2>
      <a:lt2>
        <a:srgbClr val="E7E6E6"/>
      </a:lt2>
      <a:accent1>
        <a:srgbClr val="34254A"/>
      </a:accent1>
      <a:accent2>
        <a:srgbClr val="318CC4"/>
      </a:accent2>
      <a:accent3>
        <a:srgbClr val="CE0827"/>
      </a:accent3>
      <a:accent4>
        <a:srgbClr val="FD9D22"/>
      </a:accent4>
      <a:accent5>
        <a:srgbClr val="34442F"/>
      </a:accent5>
      <a:accent6>
        <a:srgbClr val="135E4F"/>
      </a:accent6>
      <a:hlink>
        <a:srgbClr val="0D36A2"/>
      </a:hlink>
      <a:folHlink>
        <a:srgbClr val="0B4CB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2898</TotalTime>
  <Words>2071</Words>
  <Application>Microsoft Macintosh PowerPoint</Application>
  <PresentationFormat>Widescreen</PresentationFormat>
  <Paragraphs>268</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Social Justice Toolkit https://lmu.box.com/v/sjtoolkit</vt:lpstr>
      <vt:lpstr>PowerPoint Presentation</vt:lpstr>
    </vt:vector>
  </TitlesOfParts>
  <Manager/>
  <Company>Loyola Marymount University</Company>
  <LinksUpToDate>false</LinksUpToDate>
  <SharedDoc>false</SharedDoc>
  <HyperlinkBase/>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Rosen, Rhonda</dc:creator>
  <cp:keywords/>
  <dc:description/>
  <cp:lastModifiedBy>Microsoft Office User</cp:lastModifiedBy>
  <cp:revision>354</cp:revision>
  <cp:lastPrinted>2018-04-13T22:48:58Z</cp:lastPrinted>
  <dcterms:created xsi:type="dcterms:W3CDTF">2018-01-11T18:12:56Z</dcterms:created>
  <dcterms:modified xsi:type="dcterms:W3CDTF">2018-04-16T20:48:01Z</dcterms:modified>
  <cp:category/>
</cp:coreProperties>
</file>