
<file path=[Content_Types].xml><?xml version="1.0" encoding="utf-8"?>
<Types xmlns="http://schemas.openxmlformats.org/package/2006/content-types">
  <Default Extension="xml" ContentType="application/xml"/>
  <Default Extension="png" ContentType="image/png"/>
  <Default Extension="jpg" ContentType="image/jpeg"/>
  <Default Extension="jpeg" ContentType="image/jpeg"/>
  <Default Extension="rels" ContentType="application/vnd.openxmlformats-package.relationships+xml"/>
  <Default Extension="wav" ContentType="audio/wav"/>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94" r:id="rId1"/>
  </p:sldMasterIdLst>
  <p:notesMasterIdLst>
    <p:notesMasterId r:id="rId28"/>
  </p:notesMasterIdLst>
  <p:handoutMasterIdLst>
    <p:handoutMasterId r:id="rId29"/>
  </p:handoutMasterIdLst>
  <p:sldIdLst>
    <p:sldId id="259" r:id="rId2"/>
    <p:sldId id="256" r:id="rId3"/>
    <p:sldId id="257" r:id="rId4"/>
    <p:sldId id="258" r:id="rId5"/>
    <p:sldId id="261" r:id="rId6"/>
    <p:sldId id="260" r:id="rId7"/>
    <p:sldId id="281" r:id="rId8"/>
    <p:sldId id="263" r:id="rId9"/>
    <p:sldId id="262" r:id="rId10"/>
    <p:sldId id="264" r:id="rId11"/>
    <p:sldId id="265" r:id="rId12"/>
    <p:sldId id="266" r:id="rId13"/>
    <p:sldId id="275" r:id="rId14"/>
    <p:sldId id="276" r:id="rId15"/>
    <p:sldId id="267" r:id="rId16"/>
    <p:sldId id="269" r:id="rId17"/>
    <p:sldId id="274" r:id="rId18"/>
    <p:sldId id="268" r:id="rId19"/>
    <p:sldId id="270" r:id="rId20"/>
    <p:sldId id="272" r:id="rId21"/>
    <p:sldId id="273" r:id="rId22"/>
    <p:sldId id="277" r:id="rId23"/>
    <p:sldId id="278" r:id="rId24"/>
    <p:sldId id="279" r:id="rId25"/>
    <p:sldId id="280" r:id="rId26"/>
    <p:sldId id="271"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3" autoAdjust="0"/>
    <p:restoredTop sz="94659" autoAdjust="0"/>
  </p:normalViewPr>
  <p:slideViewPr>
    <p:cSldViewPr snapToGrid="0" snapToObjects="1">
      <p:cViewPr varScale="1">
        <p:scale>
          <a:sx n="95" d="100"/>
          <a:sy n="95" d="100"/>
        </p:scale>
        <p:origin x="-1472" y="-112"/>
      </p:cViewPr>
      <p:guideLst>
        <p:guide orient="horz" pos="2160"/>
        <p:guide pos="2880"/>
      </p:guideLst>
    </p:cSldViewPr>
  </p:slideViewPr>
  <p:outlineViewPr>
    <p:cViewPr>
      <p:scale>
        <a:sx n="33" d="100"/>
        <a:sy n="33" d="100"/>
      </p:scale>
      <p:origin x="0" y="1896"/>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67B7D8D-CBC8-AA44-BF4C-DD74C8D7CFB1}" type="datetimeFigureOut">
              <a:rPr lang="en-US" smtClean="0"/>
              <a:t>9/5/19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4B73D12-85EA-E04F-8442-A5867ACDCE6C}" type="slidenum">
              <a:rPr lang="en-US" smtClean="0"/>
              <a:t>‹#›</a:t>
            </a:fld>
            <a:endParaRPr lang="en-US"/>
          </a:p>
        </p:txBody>
      </p:sp>
    </p:spTree>
    <p:extLst>
      <p:ext uri="{BB962C8B-B14F-4D97-AF65-F5344CB8AC3E}">
        <p14:creationId xmlns:p14="http://schemas.microsoft.com/office/powerpoint/2010/main" val="5231205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02ABC7-0B5F-5440-9D7D-EF67C5D59A4E}" type="datetimeFigureOut">
              <a:rPr lang="en-US" smtClean="0"/>
              <a:t>9/5/19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DE6E34-04E4-2A42-8245-FD2EA8E42A29}" type="slidenum">
              <a:rPr lang="en-US" smtClean="0"/>
              <a:t>‹#›</a:t>
            </a:fld>
            <a:endParaRPr lang="en-US"/>
          </a:p>
        </p:txBody>
      </p:sp>
    </p:spTree>
    <p:extLst>
      <p:ext uri="{BB962C8B-B14F-4D97-AF65-F5344CB8AC3E}">
        <p14:creationId xmlns:p14="http://schemas.microsoft.com/office/powerpoint/2010/main" val="351639574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DE6E34-04E4-2A42-8245-FD2EA8E42A29}" type="slidenum">
              <a:rPr lang="en-US" smtClean="0"/>
              <a:t>1</a:t>
            </a:fld>
            <a:endParaRPr lang="en-US"/>
          </a:p>
        </p:txBody>
      </p:sp>
    </p:spTree>
    <p:extLst>
      <p:ext uri="{BB962C8B-B14F-4D97-AF65-F5344CB8AC3E}">
        <p14:creationId xmlns:p14="http://schemas.microsoft.com/office/powerpoint/2010/main" val="1382393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95572D-9282-6A49-AED1-2F9CBB47A5A6}" type="datetimeFigureOut">
              <a:rPr lang="en-US" smtClean="0"/>
              <a:t>9/5/19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40F481-1F5C-BD40-BA1F-91A719922D31}" type="slidenum">
              <a:rPr lang="en-US" smtClean="0"/>
              <a:t>‹#›</a:t>
            </a:fld>
            <a:endParaRPr lang="en-US"/>
          </a:p>
        </p:txBody>
      </p:sp>
    </p:spTree>
    <p:extLst>
      <p:ext uri="{BB962C8B-B14F-4D97-AF65-F5344CB8AC3E}">
        <p14:creationId xmlns:p14="http://schemas.microsoft.com/office/powerpoint/2010/main" val="4016624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95572D-9282-6A49-AED1-2F9CBB47A5A6}" type="datetimeFigureOut">
              <a:rPr lang="en-US" smtClean="0"/>
              <a:t>9/5/19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50BAF0-EB89-4943-9047-C063704D8992}" type="slidenum">
              <a:rPr lang="en-US" smtClean="0"/>
              <a:t>‹#›</a:t>
            </a:fld>
            <a:endParaRPr lang="en-US"/>
          </a:p>
        </p:txBody>
      </p:sp>
    </p:spTree>
    <p:extLst>
      <p:ext uri="{BB962C8B-B14F-4D97-AF65-F5344CB8AC3E}">
        <p14:creationId xmlns:p14="http://schemas.microsoft.com/office/powerpoint/2010/main" val="1250020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95572D-9282-6A49-AED1-2F9CBB47A5A6}" type="datetimeFigureOut">
              <a:rPr lang="en-US" smtClean="0"/>
              <a:t>9/5/19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50BAF0-EB89-4943-9047-C063704D8992}" type="slidenum">
              <a:rPr lang="en-US" smtClean="0"/>
              <a:t>‹#›</a:t>
            </a:fld>
            <a:endParaRPr lang="en-US"/>
          </a:p>
        </p:txBody>
      </p:sp>
    </p:spTree>
    <p:extLst>
      <p:ext uri="{BB962C8B-B14F-4D97-AF65-F5344CB8AC3E}">
        <p14:creationId xmlns:p14="http://schemas.microsoft.com/office/powerpoint/2010/main" val="1619976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95572D-9282-6A49-AED1-2F9CBB47A5A6}" type="datetimeFigureOut">
              <a:rPr lang="en-US" smtClean="0"/>
              <a:t>9/5/19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50BAF0-EB89-4943-9047-C063704D8992}" type="slidenum">
              <a:rPr lang="en-US" smtClean="0"/>
              <a:t>‹#›</a:t>
            </a:fld>
            <a:endParaRPr lang="en-US"/>
          </a:p>
        </p:txBody>
      </p:sp>
    </p:spTree>
    <p:extLst>
      <p:ext uri="{BB962C8B-B14F-4D97-AF65-F5344CB8AC3E}">
        <p14:creationId xmlns:p14="http://schemas.microsoft.com/office/powerpoint/2010/main" val="2278238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95572D-9282-6A49-AED1-2F9CBB47A5A6}" type="datetimeFigureOut">
              <a:rPr lang="en-US" smtClean="0"/>
              <a:t>9/5/19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50BAF0-EB89-4943-9047-C063704D8992}" type="slidenum">
              <a:rPr lang="en-US" smtClean="0"/>
              <a:t>‹#›</a:t>
            </a:fld>
            <a:endParaRPr lang="en-US"/>
          </a:p>
        </p:txBody>
      </p:sp>
    </p:spTree>
    <p:extLst>
      <p:ext uri="{BB962C8B-B14F-4D97-AF65-F5344CB8AC3E}">
        <p14:creationId xmlns:p14="http://schemas.microsoft.com/office/powerpoint/2010/main" val="4085171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95572D-9282-6A49-AED1-2F9CBB47A5A6}" type="datetimeFigureOut">
              <a:rPr lang="en-US" smtClean="0"/>
              <a:t>9/5/19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50BAF0-EB89-4943-9047-C063704D8992}" type="slidenum">
              <a:rPr lang="en-US" smtClean="0"/>
              <a:t>‹#›</a:t>
            </a:fld>
            <a:endParaRPr lang="en-US"/>
          </a:p>
        </p:txBody>
      </p:sp>
    </p:spTree>
    <p:extLst>
      <p:ext uri="{BB962C8B-B14F-4D97-AF65-F5344CB8AC3E}">
        <p14:creationId xmlns:p14="http://schemas.microsoft.com/office/powerpoint/2010/main" val="1586597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95572D-9282-6A49-AED1-2F9CBB47A5A6}" type="datetimeFigureOut">
              <a:rPr lang="en-US" smtClean="0"/>
              <a:t>9/5/19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50BAF0-EB89-4943-9047-C063704D8992}" type="slidenum">
              <a:rPr lang="en-US" smtClean="0"/>
              <a:t>‹#›</a:t>
            </a:fld>
            <a:endParaRPr lang="en-US"/>
          </a:p>
        </p:txBody>
      </p:sp>
    </p:spTree>
    <p:extLst>
      <p:ext uri="{BB962C8B-B14F-4D97-AF65-F5344CB8AC3E}">
        <p14:creationId xmlns:p14="http://schemas.microsoft.com/office/powerpoint/2010/main" val="1920731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95572D-9282-6A49-AED1-2F9CBB47A5A6}" type="datetimeFigureOut">
              <a:rPr lang="en-US" smtClean="0"/>
              <a:t>9/5/19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50BAF0-EB89-4943-9047-C063704D8992}" type="slidenum">
              <a:rPr lang="en-US" smtClean="0"/>
              <a:t>‹#›</a:t>
            </a:fld>
            <a:endParaRPr lang="en-US"/>
          </a:p>
        </p:txBody>
      </p:sp>
    </p:spTree>
    <p:extLst>
      <p:ext uri="{BB962C8B-B14F-4D97-AF65-F5344CB8AC3E}">
        <p14:creationId xmlns:p14="http://schemas.microsoft.com/office/powerpoint/2010/main" val="3538060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95572D-9282-6A49-AED1-2F9CBB47A5A6}" type="datetimeFigureOut">
              <a:rPr lang="en-US" smtClean="0"/>
              <a:t>9/5/19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50BAF0-EB89-4943-9047-C063704D8992}" type="slidenum">
              <a:rPr lang="en-US" smtClean="0"/>
              <a:t>‹#›</a:t>
            </a:fld>
            <a:endParaRPr lang="en-US"/>
          </a:p>
        </p:txBody>
      </p:sp>
    </p:spTree>
    <p:extLst>
      <p:ext uri="{BB962C8B-B14F-4D97-AF65-F5344CB8AC3E}">
        <p14:creationId xmlns:p14="http://schemas.microsoft.com/office/powerpoint/2010/main" val="2316704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95572D-9282-6A49-AED1-2F9CBB47A5A6}" type="datetimeFigureOut">
              <a:rPr lang="en-US" smtClean="0"/>
              <a:t>9/5/19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50BAF0-EB89-4943-9047-C063704D8992}" type="slidenum">
              <a:rPr lang="en-US" smtClean="0"/>
              <a:t>‹#›</a:t>
            </a:fld>
            <a:endParaRPr lang="en-US"/>
          </a:p>
        </p:txBody>
      </p:sp>
    </p:spTree>
    <p:extLst>
      <p:ext uri="{BB962C8B-B14F-4D97-AF65-F5344CB8AC3E}">
        <p14:creationId xmlns:p14="http://schemas.microsoft.com/office/powerpoint/2010/main" val="351263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95572D-9282-6A49-AED1-2F9CBB47A5A6}" type="datetimeFigureOut">
              <a:rPr lang="en-US" smtClean="0"/>
              <a:t>9/5/19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50BAF0-EB89-4943-9047-C063704D8992}" type="slidenum">
              <a:rPr lang="en-US" smtClean="0"/>
              <a:t>‹#›</a:t>
            </a:fld>
            <a:endParaRPr lang="en-US"/>
          </a:p>
        </p:txBody>
      </p:sp>
    </p:spTree>
    <p:extLst>
      <p:ext uri="{BB962C8B-B14F-4D97-AF65-F5344CB8AC3E}">
        <p14:creationId xmlns:p14="http://schemas.microsoft.com/office/powerpoint/2010/main" val="29496535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95572D-9282-6A49-AED1-2F9CBB47A5A6}" type="datetimeFigureOut">
              <a:rPr lang="en-US" smtClean="0"/>
              <a:t>9/5/19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50BAF0-EB89-4943-9047-C063704D8992}" type="slidenum">
              <a:rPr lang="en-US" smtClean="0"/>
              <a:t>‹#›</a:t>
            </a:fld>
            <a:endParaRPr lang="en-US"/>
          </a:p>
        </p:txBody>
      </p:sp>
    </p:spTree>
    <p:extLst>
      <p:ext uri="{BB962C8B-B14F-4D97-AF65-F5344CB8AC3E}">
        <p14:creationId xmlns:p14="http://schemas.microsoft.com/office/powerpoint/2010/main" val="471103888"/>
      </p:ext>
    </p:extLst>
  </p:cSld>
  <p:clrMap bg1="lt1" tx1="dk1" bg2="lt2" tx2="dk2" accent1="accent1" accent2="accent2" accent3="accent3" accent4="accent4" accent5="accent5" accent6="accent6" hlink="hlink" folHlink="folHlink"/>
  <p:sldLayoutIdLst>
    <p:sldLayoutId id="2147483895" r:id="rId1"/>
    <p:sldLayoutId id="2147483896" r:id="rId2"/>
    <p:sldLayoutId id="2147483897" r:id="rId3"/>
    <p:sldLayoutId id="2147483898" r:id="rId4"/>
    <p:sldLayoutId id="2147483899" r:id="rId5"/>
    <p:sldLayoutId id="2147483900" r:id="rId6"/>
    <p:sldLayoutId id="2147483901" r:id="rId7"/>
    <p:sldLayoutId id="2147483902" r:id="rId8"/>
    <p:sldLayoutId id="2147483903" r:id="rId9"/>
    <p:sldLayoutId id="2147483904" r:id="rId10"/>
    <p:sldLayoutId id="214748390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2.png"/><Relationship Id="rId1" Type="http://schemas.microsoft.com/office/2007/relationships/media" Target="../media/media1.wav"/><Relationship Id="rId2" Type="http://schemas.openxmlformats.org/officeDocument/2006/relationships/audio" Target="../media/media1.wav"/></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2.png"/><Relationship Id="rId1" Type="http://schemas.microsoft.com/office/2007/relationships/media" Target="../media/media1.wav"/><Relationship Id="rId2" Type="http://schemas.openxmlformats.org/officeDocument/2006/relationships/audio" Target="../media/media1.wav"/></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2.png"/><Relationship Id="rId1" Type="http://schemas.microsoft.com/office/2007/relationships/media" Target="../media/media1.wav"/><Relationship Id="rId2" Type="http://schemas.openxmlformats.org/officeDocument/2006/relationships/audio" Target="../media/media1.wav"/></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2.png"/><Relationship Id="rId1" Type="http://schemas.microsoft.com/office/2007/relationships/media" Target="../media/media1.wav"/><Relationship Id="rId2" Type="http://schemas.openxmlformats.org/officeDocument/2006/relationships/audio" Target="../media/media1.wav"/></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2.png"/><Relationship Id="rId7" Type="http://schemas.openxmlformats.org/officeDocument/2006/relationships/image" Target="../media/image8.jpg"/><Relationship Id="rId1" Type="http://schemas.microsoft.com/office/2007/relationships/media" Target="../media/media1.wav"/><Relationship Id="rId2" Type="http://schemas.openxmlformats.org/officeDocument/2006/relationships/audio" Target="../media/media1.wav"/></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2.png"/><Relationship Id="rId1" Type="http://schemas.microsoft.com/office/2007/relationships/media" Target="../media/media1.wav"/><Relationship Id="rId2" Type="http://schemas.openxmlformats.org/officeDocument/2006/relationships/audio" Target="../media/media1.wav"/></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1" Type="http://schemas.microsoft.com/office/2007/relationships/media" Target="../media/media1.wav"/><Relationship Id="rId2" Type="http://schemas.openxmlformats.org/officeDocument/2006/relationships/audio" Target="../media/media1.wav"/></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1" Type="http://schemas.microsoft.com/office/2007/relationships/media" Target="../media/media1.wav"/><Relationship Id="rId2" Type="http://schemas.openxmlformats.org/officeDocument/2006/relationships/audio" Target="../media/media1.wav"/></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2.png"/><Relationship Id="rId1" Type="http://schemas.microsoft.com/office/2007/relationships/media" Target="../media/media1.wav"/><Relationship Id="rId2" Type="http://schemas.openxmlformats.org/officeDocument/2006/relationships/audio" Target="../media/media1.wav"/></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2.png"/><Relationship Id="rId1" Type="http://schemas.microsoft.com/office/2007/relationships/media" Target="../media/media1.wav"/><Relationship Id="rId2" Type="http://schemas.openxmlformats.org/officeDocument/2006/relationships/audio" Target="../media/media1.wav"/></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2.png"/><Relationship Id="rId1" Type="http://schemas.microsoft.com/office/2007/relationships/media" Target="../media/media1.wav"/><Relationship Id="rId2" Type="http://schemas.openxmlformats.org/officeDocument/2006/relationships/audio" Target="../media/media1.wav"/></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2.png"/><Relationship Id="rId1" Type="http://schemas.microsoft.com/office/2007/relationships/media" Target="../media/media1.wav"/><Relationship Id="rId2" Type="http://schemas.openxmlformats.org/officeDocument/2006/relationships/audio" Target="../media/media1.wav"/></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2.png"/><Relationship Id="rId1" Type="http://schemas.microsoft.com/office/2007/relationships/media" Target="../media/media1.wav"/><Relationship Id="rId2" Type="http://schemas.openxmlformats.org/officeDocument/2006/relationships/audio" Target="../media/media1.wav"/></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9.jpeg"/><Relationship Id="rId1" Type="http://schemas.microsoft.com/office/2007/relationships/media" Target="../media/media1.wav"/><Relationship Id="rId2" Type="http://schemas.openxmlformats.org/officeDocument/2006/relationships/audio" Target="../media/media1.wav"/></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10.jpeg"/><Relationship Id="rId1" Type="http://schemas.microsoft.com/office/2007/relationships/media" Target="../media/media1.wav"/><Relationship Id="rId2" Type="http://schemas.openxmlformats.org/officeDocument/2006/relationships/audio" Target="../media/media1.wav"/></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11.jpeg"/><Relationship Id="rId1" Type="http://schemas.microsoft.com/office/2007/relationships/media" Target="../media/media1.wav"/><Relationship Id="rId2" Type="http://schemas.openxmlformats.org/officeDocument/2006/relationships/audio" Target="../media/media1.wav"/></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12.jpeg"/><Relationship Id="rId1" Type="http://schemas.microsoft.com/office/2007/relationships/media" Target="../media/media1.wav"/><Relationship Id="rId2" Type="http://schemas.openxmlformats.org/officeDocument/2006/relationships/audio" Target="../media/media1.wav"/></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2.png"/><Relationship Id="rId1" Type="http://schemas.microsoft.com/office/2007/relationships/media" Target="../media/media1.wav"/><Relationship Id="rId2" Type="http://schemas.openxmlformats.org/officeDocument/2006/relationships/audio" Target="../media/media1.wav"/></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jpeg"/><Relationship Id="rId8" Type="http://schemas.openxmlformats.org/officeDocument/2006/relationships/image" Target="../media/image2.png"/><Relationship Id="rId1" Type="http://schemas.microsoft.com/office/2007/relationships/media" Target="../media/media1.wav"/><Relationship Id="rId2" Type="http://schemas.openxmlformats.org/officeDocument/2006/relationships/audio" Target="../media/media1.wav"/></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2.png"/><Relationship Id="rId1" Type="http://schemas.microsoft.com/office/2007/relationships/media" Target="../media/media1.wav"/><Relationship Id="rId2" Type="http://schemas.openxmlformats.org/officeDocument/2006/relationships/audio" Target="../media/media1.wav"/></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hyperlink" Target="https://www.shmoop.com/george-orwell/" TargetMode="External"/><Relationship Id="rId6" Type="http://schemas.openxmlformats.org/officeDocument/2006/relationships/image" Target="../media/image3.png"/><Relationship Id="rId7" Type="http://schemas.openxmlformats.org/officeDocument/2006/relationships/image" Target="../media/image2.png"/><Relationship Id="rId1" Type="http://schemas.microsoft.com/office/2007/relationships/media" Target="../media/media1.wav"/><Relationship Id="rId2" Type="http://schemas.openxmlformats.org/officeDocument/2006/relationships/audio" Target="../media/media1.wav"/></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6.jpg"/><Relationship Id="rId7" Type="http://schemas.openxmlformats.org/officeDocument/2006/relationships/image" Target="../media/image2.png"/><Relationship Id="rId1" Type="http://schemas.microsoft.com/office/2007/relationships/media" Target="../media/media1.wav"/><Relationship Id="rId2" Type="http://schemas.openxmlformats.org/officeDocument/2006/relationships/audio" Target="../media/media1.wav"/></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2.png"/><Relationship Id="rId1" Type="http://schemas.microsoft.com/office/2007/relationships/media" Target="../media/media1.wav"/><Relationship Id="rId2" Type="http://schemas.openxmlformats.org/officeDocument/2006/relationships/audio" Target="../media/media1.wav"/></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2.png"/><Relationship Id="rId1" Type="http://schemas.microsoft.com/office/2007/relationships/media" Target="../media/media1.wav"/><Relationship Id="rId2" Type="http://schemas.openxmlformats.org/officeDocument/2006/relationships/audio" Target="../media/media1.wav"/></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1.jpg"/><Relationship Id="rId5" Type="http://schemas.openxmlformats.org/officeDocument/2006/relationships/image" Target="../media/image3.png"/><Relationship Id="rId6" Type="http://schemas.openxmlformats.org/officeDocument/2006/relationships/image" Target="../media/image7.jpg"/><Relationship Id="rId7" Type="http://schemas.openxmlformats.org/officeDocument/2006/relationships/image" Target="../media/image2.png"/><Relationship Id="rId1" Type="http://schemas.microsoft.com/office/2007/relationships/media" Target="../media/media1.wav"/><Relationship Id="rId2" Type="http://schemas.openxmlformats.org/officeDocument/2006/relationships/audio" Target="../media/media1.wav"/></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2" name="Title 1"/>
          <p:cNvSpPr>
            <a:spLocks noGrp="1"/>
          </p:cNvSpPr>
          <p:nvPr>
            <p:ph type="ctrTitle"/>
          </p:nvPr>
        </p:nvSpPr>
        <p:spPr>
          <a:xfrm>
            <a:off x="685800" y="1886749"/>
            <a:ext cx="7772400" cy="1470025"/>
          </a:xfrm>
        </p:spPr>
        <p:txBody>
          <a:bodyPr>
            <a:normAutofit fontScale="90000"/>
          </a:bodyPr>
          <a:lstStyle/>
          <a:p>
            <a:r>
              <a:rPr lang="en-US" sz="4000" b="1" u="sng" dirty="0">
                <a:latin typeface="American Typewriter"/>
                <a:cs typeface="American Typewriter"/>
              </a:rPr>
              <a:t>Who Gets To Tell Story</a:t>
            </a:r>
            <a:r>
              <a:rPr lang="en-US" sz="4000" b="1" u="sng" dirty="0" smtClean="0">
                <a:solidFill>
                  <a:srgbClr val="0000FF"/>
                </a:solidFill>
                <a:latin typeface="American Typewriter"/>
                <a:cs typeface="American Typewriter"/>
              </a:rPr>
              <a:t>?</a:t>
            </a:r>
            <a:br>
              <a:rPr lang="en-US" sz="4000" b="1" u="sng" dirty="0" smtClean="0">
                <a:solidFill>
                  <a:srgbClr val="0000FF"/>
                </a:solidFill>
                <a:latin typeface="American Typewriter"/>
                <a:cs typeface="American Typewriter"/>
              </a:rPr>
            </a:br>
            <a:r>
              <a:rPr lang="en-US" sz="1800" b="1" u="sng" dirty="0" smtClean="0">
                <a:latin typeface="American Typewriter"/>
                <a:cs typeface="American Typewriter"/>
              </a:rPr>
              <a:t>Presentation by </a:t>
            </a:r>
            <a:r>
              <a:rPr lang="en-US" sz="1800" b="1" u="sng" dirty="0" smtClean="0">
                <a:latin typeface="American Typewriter"/>
                <a:cs typeface="American Typewriter"/>
              </a:rPr>
              <a:t>Rhea C</a:t>
            </a:r>
            <a:r>
              <a:rPr lang="en-US" sz="1800" b="1" u="sng" dirty="0" smtClean="0">
                <a:latin typeface="American Typewriter"/>
                <a:cs typeface="American Typewriter"/>
              </a:rPr>
              <a:t>ôté Robbins</a:t>
            </a:r>
            <a:br>
              <a:rPr lang="en-US" sz="1800" b="1" u="sng" dirty="0" smtClean="0">
                <a:latin typeface="American Typewriter"/>
                <a:cs typeface="American Typewriter"/>
              </a:rPr>
            </a:br>
            <a:r>
              <a:rPr lang="en-US" sz="1800" b="1" u="sng" dirty="0" smtClean="0">
                <a:latin typeface="American Typewriter"/>
                <a:cs typeface="American Typewriter"/>
              </a:rPr>
              <a:t>Colby College, October 24, 2018 </a:t>
            </a:r>
            <a:r>
              <a:rPr lang="en-US" sz="2000" b="1" u="sng" dirty="0">
                <a:latin typeface="American Typewriter"/>
                <a:cs typeface="American Typewriter"/>
              </a:rPr>
              <a:t>©</a:t>
            </a:r>
            <a:r>
              <a:rPr lang="en-US" sz="2000" dirty="0"/>
              <a:t/>
            </a:r>
            <a:br>
              <a:rPr lang="en-US" sz="2000" dirty="0"/>
            </a:br>
            <a:r>
              <a:rPr lang="en-US" sz="2000" b="1" u="sng" dirty="0" smtClean="0">
                <a:latin typeface="American Typewriter"/>
                <a:cs typeface="American Typewriter"/>
              </a:rPr>
              <a:t> </a:t>
            </a:r>
            <a:endParaRPr lang="en-US" sz="2000" b="1" u="sng" dirty="0">
              <a:latin typeface="American Typewriter"/>
              <a:cs typeface="American Typewriter"/>
            </a:endParaRPr>
          </a:p>
        </p:txBody>
      </p:sp>
      <p:sp>
        <p:nvSpPr>
          <p:cNvPr id="3" name="Subtitle 2"/>
          <p:cNvSpPr>
            <a:spLocks noGrp="1"/>
          </p:cNvSpPr>
          <p:nvPr>
            <p:ph type="subTitle" idx="1"/>
          </p:nvPr>
        </p:nvSpPr>
        <p:spPr>
          <a:xfrm>
            <a:off x="1499220" y="3886200"/>
            <a:ext cx="6174058" cy="1752600"/>
          </a:xfrm>
        </p:spPr>
        <p:txBody>
          <a:bodyPr>
            <a:normAutofit fontScale="92500"/>
          </a:bodyPr>
          <a:lstStyle/>
          <a:p>
            <a:r>
              <a:rPr lang="en-US" sz="2800" dirty="0" smtClean="0">
                <a:solidFill>
                  <a:srgbClr val="0000FF"/>
                </a:solidFill>
                <a:latin typeface="American Typewriter"/>
                <a:cs typeface="American Typewriter"/>
              </a:rPr>
              <a:t>Objective: </a:t>
            </a:r>
            <a:r>
              <a:rPr lang="en-US" sz="2800" dirty="0" smtClean="0">
                <a:solidFill>
                  <a:schemeClr val="tx1"/>
                </a:solidFill>
                <a:latin typeface="American Typewriter"/>
                <a:cs typeface="American Typewriter"/>
              </a:rPr>
              <a:t>Telling </a:t>
            </a:r>
            <a:r>
              <a:rPr lang="en-US" sz="2800" dirty="0">
                <a:solidFill>
                  <a:schemeClr val="tx1"/>
                </a:solidFill>
                <a:latin typeface="American Typewriter"/>
                <a:cs typeface="American Typewriter"/>
              </a:rPr>
              <a:t>or hearing story while conscious of the human ecology—listening to story justly with social consciousness of equality.</a:t>
            </a:r>
          </a:p>
        </p:txBody>
      </p:sp>
      <p:pic>
        <p:nvPicPr>
          <p:cNvPr id="5" name="Picture 4" descr="squiggly-clipart-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8400" y="3083814"/>
            <a:ext cx="4267200" cy="1033272"/>
          </a:xfrm>
          <a:prstGeom prst="rect">
            <a:avLst/>
          </a:prstGeom>
        </p:spPr>
      </p:pic>
    </p:spTree>
    <p:extLst>
      <p:ext uri="{BB962C8B-B14F-4D97-AF65-F5344CB8AC3E}">
        <p14:creationId xmlns:p14="http://schemas.microsoft.com/office/powerpoint/2010/main" val="3712800458"/>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2" name="Title 1"/>
          <p:cNvSpPr>
            <a:spLocks noGrp="1"/>
          </p:cNvSpPr>
          <p:nvPr>
            <p:ph type="ctrTitle"/>
          </p:nvPr>
        </p:nvSpPr>
        <p:spPr>
          <a:xfrm>
            <a:off x="1639219" y="2399839"/>
            <a:ext cx="5944016" cy="2015863"/>
          </a:xfrm>
        </p:spPr>
        <p:txBody>
          <a:bodyPr>
            <a:normAutofit fontScale="90000"/>
          </a:bodyPr>
          <a:lstStyle/>
          <a:p>
            <a:r>
              <a:rPr lang="en-US" sz="4000" b="1" dirty="0">
                <a:latin typeface="American Typewriter"/>
                <a:cs typeface="American Typewriter"/>
              </a:rPr>
              <a:t>Hierarchy permeates every aspect of human existence</a:t>
            </a:r>
            <a:r>
              <a:rPr lang="en-US" sz="4000" b="1" dirty="0">
                <a:solidFill>
                  <a:srgbClr val="0000FF"/>
                </a:solidFill>
                <a:latin typeface="American Typewriter"/>
                <a:cs typeface="American Typewriter"/>
              </a:rPr>
              <a:t>.</a:t>
            </a:r>
            <a:r>
              <a:rPr lang="en-US" sz="4000" dirty="0"/>
              <a:t/>
            </a:r>
            <a:br>
              <a:rPr lang="en-US" sz="4000" dirty="0"/>
            </a:br>
            <a:endParaRPr lang="en-US" sz="4000" b="1" u="sng" dirty="0">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5" name="Picture 4" descr="squiggly-clipart-9.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93461" y="4001149"/>
            <a:ext cx="4267200" cy="1033272"/>
          </a:xfrm>
          <a:prstGeom prst="rect">
            <a:avLst/>
          </a:prstGeom>
        </p:spPr>
      </p:pic>
    </p:spTree>
    <p:extLst>
      <p:ext uri="{BB962C8B-B14F-4D97-AF65-F5344CB8AC3E}">
        <p14:creationId xmlns:p14="http://schemas.microsoft.com/office/powerpoint/2010/main" val="2659793457"/>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2" name="Title 1"/>
          <p:cNvSpPr>
            <a:spLocks noGrp="1"/>
          </p:cNvSpPr>
          <p:nvPr>
            <p:ph type="ctrTitle"/>
          </p:nvPr>
        </p:nvSpPr>
        <p:spPr>
          <a:xfrm>
            <a:off x="1609684" y="2130425"/>
            <a:ext cx="5914480" cy="1470025"/>
          </a:xfrm>
        </p:spPr>
        <p:txBody>
          <a:bodyPr>
            <a:normAutofit/>
          </a:bodyPr>
          <a:lstStyle/>
          <a:p>
            <a:r>
              <a:rPr lang="en-US" sz="4000" b="1" dirty="0">
                <a:latin typeface="American Typewriter"/>
                <a:cs typeface="American Typewriter"/>
              </a:rPr>
              <a:t>All stories are based in fear</a:t>
            </a:r>
            <a:r>
              <a:rPr lang="en-US" sz="4000" b="1" dirty="0">
                <a:solidFill>
                  <a:srgbClr val="0000FF"/>
                </a:solidFill>
                <a:latin typeface="American Typewriter"/>
                <a:cs typeface="American Typewriter"/>
              </a:rPr>
              <a:t>.</a:t>
            </a:r>
            <a:r>
              <a:rPr lang="en-US" sz="4000" b="1" dirty="0">
                <a:latin typeface="American Typewriter"/>
                <a:cs typeface="American Typewriter"/>
              </a:rPr>
              <a:t> </a:t>
            </a:r>
            <a:endParaRPr lang="en-US" sz="4000" b="1" u="sng" dirty="0">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5" name="Picture 4" descr="squiggly-clipart-9.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2238" y="3600450"/>
            <a:ext cx="4267200" cy="1033272"/>
          </a:xfrm>
          <a:prstGeom prst="rect">
            <a:avLst/>
          </a:prstGeom>
        </p:spPr>
      </p:pic>
    </p:spTree>
    <p:extLst>
      <p:ext uri="{BB962C8B-B14F-4D97-AF65-F5344CB8AC3E}">
        <p14:creationId xmlns:p14="http://schemas.microsoft.com/office/powerpoint/2010/main" val="3910254336"/>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3" name="Subtitle 2"/>
          <p:cNvSpPr>
            <a:spLocks noGrp="1"/>
          </p:cNvSpPr>
          <p:nvPr>
            <p:ph type="subTitle" idx="1"/>
          </p:nvPr>
        </p:nvSpPr>
        <p:spPr>
          <a:xfrm>
            <a:off x="1594916" y="1232211"/>
            <a:ext cx="5995702" cy="4793230"/>
          </a:xfrm>
        </p:spPr>
        <p:txBody>
          <a:bodyPr>
            <a:normAutofit fontScale="77500" lnSpcReduction="20000"/>
          </a:bodyPr>
          <a:lstStyle/>
          <a:p>
            <a:r>
              <a:rPr lang="en-US" sz="2800" b="1" dirty="0">
                <a:solidFill>
                  <a:schemeClr val="tx1"/>
                </a:solidFill>
                <a:latin typeface="American Typewriter"/>
                <a:cs typeface="American Typewriter"/>
              </a:rPr>
              <a:t>Fear is the </a:t>
            </a:r>
            <a:r>
              <a:rPr lang="en-US" sz="2800" b="1" dirty="0">
                <a:solidFill>
                  <a:schemeClr val="bg1"/>
                </a:solidFill>
                <a:latin typeface="American Typewriter"/>
                <a:cs typeface="American Typewriter"/>
              </a:rPr>
              <a:t>driving force underneath </a:t>
            </a:r>
            <a:r>
              <a:rPr lang="en-US" sz="2800" b="1" dirty="0">
                <a:solidFill>
                  <a:srgbClr val="0000FF"/>
                </a:solidFill>
                <a:latin typeface="American Typewriter"/>
                <a:cs typeface="American Typewriter"/>
              </a:rPr>
              <a:t>our</a:t>
            </a:r>
            <a:r>
              <a:rPr lang="en-US" sz="2800" b="1" dirty="0">
                <a:solidFill>
                  <a:schemeClr val="bg1"/>
                </a:solidFill>
                <a:latin typeface="American Typewriter"/>
                <a:cs typeface="American Typewriter"/>
              </a:rPr>
              <a:t> </a:t>
            </a:r>
            <a:r>
              <a:rPr lang="en-US" sz="2800" b="1" dirty="0">
                <a:solidFill>
                  <a:schemeClr val="tx1"/>
                </a:solidFill>
                <a:latin typeface="American Typewriter"/>
                <a:cs typeface="American Typewriter"/>
              </a:rPr>
              <a:t>beliefs and actions.</a:t>
            </a:r>
          </a:p>
          <a:p>
            <a:pPr algn="l"/>
            <a:r>
              <a:rPr lang="en-US" sz="2800" b="1" dirty="0" smtClean="0">
                <a:solidFill>
                  <a:srgbClr val="0000FF"/>
                </a:solidFill>
                <a:latin typeface="American Typewriter"/>
                <a:cs typeface="American Typewriter"/>
              </a:rPr>
              <a:t>10</a:t>
            </a:r>
            <a:r>
              <a:rPr lang="en-US" sz="2800" b="1" dirty="0" smtClean="0">
                <a:solidFill>
                  <a:schemeClr val="tx1"/>
                </a:solidFill>
                <a:latin typeface="American Typewriter"/>
                <a:cs typeface="American Typewriter"/>
              </a:rPr>
              <a:t>  Losing </a:t>
            </a:r>
            <a:r>
              <a:rPr lang="en-US" sz="2800" b="1" dirty="0">
                <a:solidFill>
                  <a:schemeClr val="tx1"/>
                </a:solidFill>
                <a:latin typeface="American Typewriter"/>
                <a:cs typeface="American Typewriter"/>
              </a:rPr>
              <a:t>your </a:t>
            </a:r>
            <a:r>
              <a:rPr lang="en-US" sz="2800" b="1" dirty="0" smtClean="0">
                <a:solidFill>
                  <a:schemeClr val="tx1"/>
                </a:solidFill>
                <a:latin typeface="American Typewriter"/>
                <a:cs typeface="American Typewriter"/>
              </a:rPr>
              <a:t>Freedom</a:t>
            </a:r>
            <a:endParaRPr lang="en-US" sz="2800" b="1" dirty="0">
              <a:solidFill>
                <a:schemeClr val="tx1"/>
              </a:solidFill>
              <a:latin typeface="American Typewriter"/>
              <a:cs typeface="American Typewriter"/>
            </a:endParaRPr>
          </a:p>
          <a:p>
            <a:pPr algn="l"/>
            <a:r>
              <a:rPr lang="en-US" sz="2800" b="1" dirty="0" smtClean="0">
                <a:solidFill>
                  <a:srgbClr val="0000FF"/>
                </a:solidFill>
                <a:latin typeface="American Typewriter"/>
                <a:cs typeface="American Typewriter"/>
              </a:rPr>
              <a:t>9</a:t>
            </a:r>
            <a:r>
              <a:rPr lang="en-US" sz="2800" b="1" dirty="0" smtClean="0">
                <a:solidFill>
                  <a:schemeClr val="tx1"/>
                </a:solidFill>
                <a:latin typeface="American Typewriter"/>
                <a:cs typeface="American Typewriter"/>
              </a:rPr>
              <a:t>  The </a:t>
            </a:r>
            <a:r>
              <a:rPr lang="en-US" sz="2800" b="1" dirty="0">
                <a:solidFill>
                  <a:schemeClr val="tx1"/>
                </a:solidFill>
                <a:latin typeface="American Typewriter"/>
                <a:cs typeface="American Typewriter"/>
              </a:rPr>
              <a:t>Unknown</a:t>
            </a:r>
          </a:p>
          <a:p>
            <a:pPr algn="l"/>
            <a:r>
              <a:rPr lang="en-US" sz="2800" b="1" dirty="0" smtClean="0">
                <a:solidFill>
                  <a:srgbClr val="0000FF"/>
                </a:solidFill>
                <a:latin typeface="American Typewriter"/>
                <a:cs typeface="American Typewriter"/>
              </a:rPr>
              <a:t>8</a:t>
            </a:r>
            <a:r>
              <a:rPr lang="en-US" sz="2800" b="1" dirty="0" smtClean="0">
                <a:solidFill>
                  <a:schemeClr val="tx1"/>
                </a:solidFill>
                <a:latin typeface="American Typewriter"/>
                <a:cs typeface="American Typewriter"/>
              </a:rPr>
              <a:t>  Pain</a:t>
            </a:r>
            <a:endParaRPr lang="en-US" sz="2800" b="1" dirty="0">
              <a:solidFill>
                <a:schemeClr val="tx1"/>
              </a:solidFill>
              <a:latin typeface="American Typewriter"/>
              <a:cs typeface="American Typewriter"/>
            </a:endParaRPr>
          </a:p>
          <a:p>
            <a:pPr algn="l"/>
            <a:r>
              <a:rPr lang="en-US" sz="2800" b="1" dirty="0" smtClean="0">
                <a:solidFill>
                  <a:srgbClr val="0000FF"/>
                </a:solidFill>
                <a:latin typeface="American Typewriter"/>
                <a:cs typeface="American Typewriter"/>
              </a:rPr>
              <a:t>7</a:t>
            </a:r>
            <a:r>
              <a:rPr lang="en-US" sz="2800" b="1" dirty="0" smtClean="0">
                <a:solidFill>
                  <a:schemeClr val="tx1"/>
                </a:solidFill>
                <a:latin typeface="American Typewriter"/>
                <a:cs typeface="American Typewriter"/>
              </a:rPr>
              <a:t>  Disappointment</a:t>
            </a:r>
            <a:endParaRPr lang="en-US" sz="2800" b="1" dirty="0">
              <a:solidFill>
                <a:schemeClr val="tx1"/>
              </a:solidFill>
              <a:latin typeface="American Typewriter"/>
              <a:cs typeface="American Typewriter"/>
            </a:endParaRPr>
          </a:p>
          <a:p>
            <a:pPr algn="l"/>
            <a:r>
              <a:rPr lang="en-US" sz="2800" b="1" dirty="0" smtClean="0">
                <a:solidFill>
                  <a:srgbClr val="0000FF"/>
                </a:solidFill>
                <a:latin typeface="American Typewriter"/>
                <a:cs typeface="American Typewriter"/>
              </a:rPr>
              <a:t>6</a:t>
            </a:r>
            <a:r>
              <a:rPr lang="en-US" sz="2800" b="1" dirty="0" smtClean="0">
                <a:solidFill>
                  <a:schemeClr val="tx1"/>
                </a:solidFill>
                <a:latin typeface="American Typewriter"/>
                <a:cs typeface="American Typewriter"/>
              </a:rPr>
              <a:t>  Misery</a:t>
            </a:r>
            <a:endParaRPr lang="en-US" sz="2800" b="1" dirty="0">
              <a:solidFill>
                <a:schemeClr val="tx1"/>
              </a:solidFill>
              <a:latin typeface="American Typewriter"/>
              <a:cs typeface="American Typewriter"/>
            </a:endParaRPr>
          </a:p>
          <a:p>
            <a:pPr algn="l"/>
            <a:r>
              <a:rPr lang="en-US" sz="2800" b="1" dirty="0" smtClean="0">
                <a:solidFill>
                  <a:srgbClr val="0000FF"/>
                </a:solidFill>
                <a:latin typeface="American Typewriter"/>
                <a:cs typeface="American Typewriter"/>
              </a:rPr>
              <a:t>5</a:t>
            </a:r>
            <a:r>
              <a:rPr lang="en-US" sz="2800" b="1" dirty="0" smtClean="0">
                <a:solidFill>
                  <a:schemeClr val="tx1"/>
                </a:solidFill>
                <a:latin typeface="American Typewriter"/>
                <a:cs typeface="American Typewriter"/>
              </a:rPr>
              <a:t>  Loneliness</a:t>
            </a:r>
            <a:endParaRPr lang="en-US" sz="2800" b="1" dirty="0">
              <a:solidFill>
                <a:schemeClr val="tx1"/>
              </a:solidFill>
              <a:latin typeface="American Typewriter"/>
              <a:cs typeface="American Typewriter"/>
            </a:endParaRPr>
          </a:p>
          <a:p>
            <a:pPr algn="l"/>
            <a:r>
              <a:rPr lang="en-US" sz="2800" b="1" dirty="0" smtClean="0">
                <a:solidFill>
                  <a:srgbClr val="0000FF"/>
                </a:solidFill>
                <a:latin typeface="American Typewriter"/>
                <a:cs typeface="American Typewriter"/>
              </a:rPr>
              <a:t>4</a:t>
            </a:r>
            <a:r>
              <a:rPr lang="en-US" sz="2800" b="1" dirty="0">
                <a:solidFill>
                  <a:schemeClr val="tx1"/>
                </a:solidFill>
                <a:latin typeface="American Typewriter"/>
                <a:cs typeface="American Typewriter"/>
              </a:rPr>
              <a:t> </a:t>
            </a:r>
            <a:r>
              <a:rPr lang="en-US" sz="2800" b="1" dirty="0" smtClean="0">
                <a:solidFill>
                  <a:schemeClr val="tx1"/>
                </a:solidFill>
                <a:latin typeface="American Typewriter"/>
                <a:cs typeface="American Typewriter"/>
              </a:rPr>
              <a:t> Ridicule</a:t>
            </a:r>
            <a:endParaRPr lang="en-US" sz="2800" b="1" dirty="0">
              <a:solidFill>
                <a:schemeClr val="tx1"/>
              </a:solidFill>
              <a:latin typeface="American Typewriter"/>
              <a:cs typeface="American Typewriter"/>
            </a:endParaRPr>
          </a:p>
          <a:p>
            <a:pPr algn="l"/>
            <a:r>
              <a:rPr lang="en-US" sz="2800" b="1" dirty="0" smtClean="0">
                <a:solidFill>
                  <a:srgbClr val="0000FF"/>
                </a:solidFill>
                <a:latin typeface="American Typewriter"/>
                <a:cs typeface="American Typewriter"/>
              </a:rPr>
              <a:t>3</a:t>
            </a:r>
            <a:r>
              <a:rPr lang="en-US" sz="2800" b="1" dirty="0" smtClean="0">
                <a:solidFill>
                  <a:schemeClr val="tx1"/>
                </a:solidFill>
                <a:latin typeface="American Typewriter"/>
                <a:cs typeface="American Typewriter"/>
              </a:rPr>
              <a:t>  Rejection</a:t>
            </a:r>
            <a:endParaRPr lang="en-US" sz="2800" b="1" dirty="0">
              <a:solidFill>
                <a:schemeClr val="tx1"/>
              </a:solidFill>
              <a:latin typeface="American Typewriter"/>
              <a:cs typeface="American Typewriter"/>
            </a:endParaRPr>
          </a:p>
          <a:p>
            <a:pPr algn="l"/>
            <a:r>
              <a:rPr lang="en-US" sz="2800" b="1" dirty="0" smtClean="0">
                <a:solidFill>
                  <a:srgbClr val="0000FF"/>
                </a:solidFill>
                <a:latin typeface="American Typewriter"/>
                <a:cs typeface="American Typewriter"/>
              </a:rPr>
              <a:t>2</a:t>
            </a:r>
            <a:r>
              <a:rPr lang="en-US" sz="2800" b="1" dirty="0" smtClean="0">
                <a:solidFill>
                  <a:schemeClr val="tx1"/>
                </a:solidFill>
                <a:latin typeface="American Typewriter"/>
                <a:cs typeface="American Typewriter"/>
              </a:rPr>
              <a:t>  Death</a:t>
            </a:r>
            <a:endParaRPr lang="en-US" sz="2800" b="1" dirty="0">
              <a:solidFill>
                <a:schemeClr val="tx1"/>
              </a:solidFill>
              <a:latin typeface="American Typewriter"/>
              <a:cs typeface="American Typewriter"/>
            </a:endParaRPr>
          </a:p>
          <a:p>
            <a:pPr algn="l"/>
            <a:r>
              <a:rPr lang="en-US" sz="2800" b="1" dirty="0" smtClean="0">
                <a:solidFill>
                  <a:srgbClr val="0000FF"/>
                </a:solidFill>
                <a:latin typeface="American Typewriter"/>
                <a:cs typeface="American Typewriter"/>
              </a:rPr>
              <a:t>1</a:t>
            </a:r>
            <a:r>
              <a:rPr lang="en-US" sz="2800" b="1" dirty="0" smtClean="0">
                <a:solidFill>
                  <a:schemeClr val="tx1"/>
                </a:solidFill>
                <a:latin typeface="American Typewriter"/>
                <a:cs typeface="American Typewriter"/>
              </a:rPr>
              <a:t>  Failure</a:t>
            </a:r>
          </a:p>
          <a:p>
            <a:r>
              <a:rPr lang="en-US" sz="1600" b="1" dirty="0" smtClean="0">
                <a:latin typeface="American Typewriter"/>
                <a:cs typeface="American Typewriter"/>
              </a:rPr>
              <a:t>—Top </a:t>
            </a:r>
            <a:r>
              <a:rPr lang="en-US" sz="1600" b="1" dirty="0">
                <a:latin typeface="American Typewriter"/>
                <a:cs typeface="American Typewriter"/>
              </a:rPr>
              <a:t>10 Strong Human Fears</a:t>
            </a:r>
          </a:p>
          <a:p>
            <a:r>
              <a:rPr lang="en-US" sz="1600" u="sng" dirty="0" err="1">
                <a:solidFill>
                  <a:srgbClr val="000000"/>
                </a:solidFill>
                <a:latin typeface="American Typewriter"/>
                <a:cs typeface="American Typewriter"/>
              </a:rPr>
              <a:t>Caty</a:t>
            </a:r>
            <a:r>
              <a:rPr lang="en-US" sz="1600" u="sng" dirty="0">
                <a:solidFill>
                  <a:srgbClr val="000000"/>
                </a:solidFill>
                <a:latin typeface="American Typewriter"/>
                <a:cs typeface="American Typewriter"/>
              </a:rPr>
              <a:t> Medrano, </a:t>
            </a:r>
            <a:r>
              <a:rPr lang="en-US" sz="1600" u="sng" dirty="0" smtClean="0">
                <a:solidFill>
                  <a:srgbClr val="000000"/>
                </a:solidFill>
                <a:latin typeface="American Typewriter"/>
                <a:cs typeface="American Typewriter"/>
              </a:rPr>
              <a:t>LISTVERSE</a:t>
            </a:r>
          </a:p>
          <a:p>
            <a:r>
              <a:rPr lang="en-US" sz="1300" b="1" dirty="0">
                <a:solidFill>
                  <a:srgbClr val="000000"/>
                </a:solidFill>
                <a:latin typeface="American Typewriter"/>
                <a:cs typeface="American Typewriter"/>
              </a:rPr>
              <a:t>https://</a:t>
            </a:r>
            <a:r>
              <a:rPr lang="en-US" sz="1300" b="1" dirty="0" err="1">
                <a:solidFill>
                  <a:srgbClr val="000000"/>
                </a:solidFill>
                <a:latin typeface="American Typewriter"/>
                <a:cs typeface="American Typewriter"/>
              </a:rPr>
              <a:t>listverse.com</a:t>
            </a:r>
            <a:r>
              <a:rPr lang="en-US" sz="1300" b="1" dirty="0">
                <a:solidFill>
                  <a:srgbClr val="000000"/>
                </a:solidFill>
                <a:latin typeface="American Typewriter"/>
                <a:cs typeface="American Typewriter"/>
              </a:rPr>
              <a:t>/2011/09/30/top-10-strong-human-fears/</a:t>
            </a:r>
          </a:p>
          <a:p>
            <a:endParaRPr lang="en-US" sz="2800" dirty="0">
              <a:solidFill>
                <a:schemeClr val="tx1"/>
              </a:solidFill>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5" name="Picture 4" descr="squiggly-clipart-9.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56542" y="5381980"/>
            <a:ext cx="4267200" cy="1033272"/>
          </a:xfrm>
          <a:prstGeom prst="rect">
            <a:avLst/>
          </a:prstGeom>
        </p:spPr>
      </p:pic>
    </p:spTree>
    <p:extLst>
      <p:ext uri="{BB962C8B-B14F-4D97-AF65-F5344CB8AC3E}">
        <p14:creationId xmlns:p14="http://schemas.microsoft.com/office/powerpoint/2010/main" val="2252385882"/>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2" name="Title 1"/>
          <p:cNvSpPr>
            <a:spLocks noGrp="1"/>
          </p:cNvSpPr>
          <p:nvPr>
            <p:ph type="ctrTitle"/>
          </p:nvPr>
        </p:nvSpPr>
        <p:spPr>
          <a:xfrm>
            <a:off x="1609684" y="2130425"/>
            <a:ext cx="5914480" cy="1470025"/>
          </a:xfrm>
        </p:spPr>
        <p:txBody>
          <a:bodyPr>
            <a:normAutofit/>
          </a:bodyPr>
          <a:lstStyle/>
          <a:p>
            <a:r>
              <a:rPr lang="en-US" sz="4000" b="1" dirty="0">
                <a:latin typeface="American Typewriter"/>
                <a:cs typeface="American Typewriter"/>
              </a:rPr>
              <a:t>Examining the essence of </a:t>
            </a:r>
            <a:r>
              <a:rPr lang="en-US" sz="4000" b="1" dirty="0" smtClean="0">
                <a:latin typeface="American Typewriter"/>
                <a:cs typeface="American Typewriter"/>
              </a:rPr>
              <a:t>story</a:t>
            </a:r>
            <a:r>
              <a:rPr lang="en-US" sz="4000" b="1" dirty="0" smtClean="0">
                <a:solidFill>
                  <a:srgbClr val="0000FF"/>
                </a:solidFill>
                <a:latin typeface="American Typewriter"/>
                <a:cs typeface="American Typewriter"/>
              </a:rPr>
              <a:t>.</a:t>
            </a:r>
            <a:r>
              <a:rPr lang="en-US" sz="4000" b="1" dirty="0" smtClean="0">
                <a:latin typeface="American Typewriter"/>
                <a:cs typeface="American Typewriter"/>
              </a:rPr>
              <a:t> </a:t>
            </a:r>
            <a:endParaRPr lang="en-US" sz="4000" b="1" u="sng" dirty="0">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5" name="Picture 4" descr="squiggly-clipart-9.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2238" y="3600450"/>
            <a:ext cx="4267200" cy="1033272"/>
          </a:xfrm>
          <a:prstGeom prst="rect">
            <a:avLst/>
          </a:prstGeom>
        </p:spPr>
      </p:pic>
    </p:spTree>
    <p:extLst>
      <p:ext uri="{BB962C8B-B14F-4D97-AF65-F5344CB8AC3E}">
        <p14:creationId xmlns:p14="http://schemas.microsoft.com/office/powerpoint/2010/main" val="878592364"/>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5" name="Picture 4" descr="squiggly-clipart-9.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2238" y="5072641"/>
            <a:ext cx="4267200" cy="1033272"/>
          </a:xfrm>
          <a:prstGeom prst="rect">
            <a:avLst/>
          </a:prstGeom>
        </p:spPr>
      </p:pic>
      <p:pic>
        <p:nvPicPr>
          <p:cNvPr id="3" name="Picture 2" descr="three-circle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67000" y="1524000"/>
            <a:ext cx="3810000" cy="3810000"/>
          </a:xfrm>
          <a:prstGeom prst="rect">
            <a:avLst/>
          </a:prstGeom>
        </p:spPr>
      </p:pic>
    </p:spTree>
    <p:extLst>
      <p:ext uri="{BB962C8B-B14F-4D97-AF65-F5344CB8AC3E}">
        <p14:creationId xmlns:p14="http://schemas.microsoft.com/office/powerpoint/2010/main" val="856006110"/>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2" name="Title 1"/>
          <p:cNvSpPr>
            <a:spLocks noGrp="1"/>
          </p:cNvSpPr>
          <p:nvPr>
            <p:ph type="ctrTitle"/>
          </p:nvPr>
        </p:nvSpPr>
        <p:spPr>
          <a:xfrm>
            <a:off x="1609684" y="2130425"/>
            <a:ext cx="5944015" cy="3392896"/>
          </a:xfrm>
        </p:spPr>
        <p:txBody>
          <a:bodyPr>
            <a:normAutofit/>
          </a:bodyPr>
          <a:lstStyle/>
          <a:p>
            <a:r>
              <a:rPr lang="en-US" sz="4000" b="1" dirty="0">
                <a:latin typeface="American Typewriter"/>
                <a:cs typeface="American Typewriter"/>
              </a:rPr>
              <a:t>Resolutions</a:t>
            </a:r>
            <a:r>
              <a:rPr lang="en-US" sz="4000" b="1" dirty="0">
                <a:solidFill>
                  <a:srgbClr val="0000FF"/>
                </a:solidFill>
                <a:latin typeface="American Typewriter"/>
                <a:cs typeface="American Typewriter"/>
              </a:rPr>
              <a:t>?</a:t>
            </a:r>
            <a:r>
              <a:rPr lang="en-US" sz="4000" b="1" dirty="0">
                <a:latin typeface="American Typewriter"/>
                <a:cs typeface="American Typewriter"/>
              </a:rPr>
              <a:t>  Solutions</a:t>
            </a:r>
            <a:r>
              <a:rPr lang="en-US" sz="4000" b="1" dirty="0">
                <a:solidFill>
                  <a:srgbClr val="0000FF"/>
                </a:solidFill>
                <a:latin typeface="American Typewriter"/>
                <a:cs typeface="American Typewriter"/>
              </a:rPr>
              <a:t>?</a:t>
            </a:r>
            <a:r>
              <a:rPr lang="en-US" sz="4000" b="1" dirty="0"/>
              <a:t/>
            </a:r>
            <a:br>
              <a:rPr lang="en-US" sz="4000" b="1" dirty="0"/>
            </a:br>
            <a:endParaRPr lang="en-US" sz="4000" b="1" u="sng" dirty="0">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5" name="Picture 4" descr="squiggly-clipart-9.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08229" y="4490049"/>
            <a:ext cx="4267200" cy="1033272"/>
          </a:xfrm>
          <a:prstGeom prst="rect">
            <a:avLst/>
          </a:prstGeom>
        </p:spPr>
      </p:pic>
    </p:spTree>
    <p:extLst>
      <p:ext uri="{BB962C8B-B14F-4D97-AF65-F5344CB8AC3E}">
        <p14:creationId xmlns:p14="http://schemas.microsoft.com/office/powerpoint/2010/main" val="2621359411"/>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3" name="Subtitle 2"/>
          <p:cNvSpPr>
            <a:spLocks noGrp="1"/>
          </p:cNvSpPr>
          <p:nvPr>
            <p:ph type="subTitle" idx="1"/>
          </p:nvPr>
        </p:nvSpPr>
        <p:spPr>
          <a:xfrm>
            <a:off x="1617068" y="1232209"/>
            <a:ext cx="5944015" cy="4593859"/>
          </a:xfrm>
        </p:spPr>
        <p:txBody>
          <a:bodyPr>
            <a:normAutofit fontScale="92500" lnSpcReduction="20000"/>
          </a:bodyPr>
          <a:lstStyle/>
          <a:p>
            <a:r>
              <a:rPr lang="en-US" sz="2800" b="1" dirty="0">
                <a:solidFill>
                  <a:schemeClr val="tx1"/>
                </a:solidFill>
                <a:latin typeface="American Typewriter"/>
                <a:cs typeface="American Typewriter"/>
              </a:rPr>
              <a:t>We can think</a:t>
            </a:r>
            <a:r>
              <a:rPr lang="en-US" sz="2800" b="1" dirty="0">
                <a:solidFill>
                  <a:schemeClr val="bg1"/>
                </a:solidFill>
                <a:latin typeface="American Typewriter"/>
                <a:cs typeface="American Typewriter"/>
              </a:rPr>
              <a:t> in terms of the fo</a:t>
            </a:r>
            <a:r>
              <a:rPr lang="en-US" sz="2800" b="1" dirty="0">
                <a:solidFill>
                  <a:srgbClr val="000000"/>
                </a:solidFill>
                <a:latin typeface="American Typewriter"/>
                <a:cs typeface="American Typewriter"/>
              </a:rPr>
              <a:t>ur</a:t>
            </a:r>
            <a:r>
              <a:rPr lang="en-US" sz="2800" b="1" dirty="0">
                <a:solidFill>
                  <a:schemeClr val="bg1"/>
                </a:solidFill>
                <a:latin typeface="American Typewriter"/>
                <a:cs typeface="American Typewriter"/>
              </a:rPr>
              <a:t> </a:t>
            </a:r>
            <a:r>
              <a:rPr lang="en-US" sz="2800" b="1" dirty="0">
                <a:solidFill>
                  <a:schemeClr val="tx1"/>
                </a:solidFill>
                <a:latin typeface="American Typewriter"/>
                <a:cs typeface="American Typewriter"/>
              </a:rPr>
              <a:t>freedoms</a:t>
            </a:r>
            <a:r>
              <a:rPr lang="en-US" sz="2800" dirty="0">
                <a:solidFill>
                  <a:schemeClr val="tx1"/>
                </a:solidFill>
                <a:latin typeface="American Typewriter"/>
                <a:cs typeface="American Typewriter"/>
              </a:rPr>
              <a:t>:</a:t>
            </a:r>
          </a:p>
          <a:p>
            <a:r>
              <a:rPr lang="en-US" sz="2800" dirty="0">
                <a:solidFill>
                  <a:schemeClr val="tx1"/>
                </a:solidFill>
                <a:latin typeface="American Typewriter"/>
                <a:cs typeface="American Typewriter"/>
              </a:rPr>
              <a:t>FDR, Roosevelt insisted </a:t>
            </a:r>
            <a:r>
              <a:rPr lang="en-US" sz="2800" dirty="0">
                <a:solidFill>
                  <a:srgbClr val="000000"/>
                </a:solidFill>
                <a:latin typeface="American Typewriter"/>
                <a:cs typeface="American Typewriter"/>
              </a:rPr>
              <a:t>that </a:t>
            </a:r>
            <a:r>
              <a:rPr lang="en-US" sz="2800" dirty="0">
                <a:solidFill>
                  <a:schemeClr val="bg1"/>
                </a:solidFill>
                <a:latin typeface="American Typewriter"/>
                <a:cs typeface="American Typewriter"/>
              </a:rPr>
              <a:t>peo</a:t>
            </a:r>
            <a:r>
              <a:rPr lang="en-US" sz="2800" dirty="0">
                <a:solidFill>
                  <a:srgbClr val="000000"/>
                </a:solidFill>
                <a:latin typeface="American Typewriter"/>
                <a:cs typeface="American Typewriter"/>
              </a:rPr>
              <a:t>ple </a:t>
            </a:r>
            <a:r>
              <a:rPr lang="en-US" sz="2800" dirty="0">
                <a:solidFill>
                  <a:schemeClr val="tx1"/>
                </a:solidFill>
                <a:latin typeface="American Typewriter"/>
                <a:cs typeface="American Typewriter"/>
              </a:rPr>
              <a:t>in all nations of the world shared Americans' entitlement to </a:t>
            </a:r>
            <a:endParaRPr lang="en-US" sz="2800" dirty="0" smtClean="0">
              <a:solidFill>
                <a:schemeClr val="tx1"/>
              </a:solidFill>
              <a:latin typeface="American Typewriter"/>
              <a:cs typeface="American Typewriter"/>
            </a:endParaRPr>
          </a:p>
          <a:p>
            <a:r>
              <a:rPr lang="en-US" sz="2800" b="1" dirty="0" smtClean="0">
                <a:solidFill>
                  <a:srgbClr val="0000FF"/>
                </a:solidFill>
                <a:latin typeface="American Typewriter"/>
                <a:cs typeface="American Typewriter"/>
              </a:rPr>
              <a:t>four</a:t>
            </a:r>
            <a:r>
              <a:rPr lang="en-US" sz="2800" b="1" dirty="0" smtClean="0">
                <a:solidFill>
                  <a:schemeClr val="tx1"/>
                </a:solidFill>
                <a:latin typeface="American Typewriter"/>
                <a:cs typeface="American Typewriter"/>
              </a:rPr>
              <a:t> </a:t>
            </a:r>
            <a:r>
              <a:rPr lang="en-US" sz="2800" b="1" dirty="0">
                <a:solidFill>
                  <a:schemeClr val="tx1"/>
                </a:solidFill>
                <a:latin typeface="American Typewriter"/>
                <a:cs typeface="American Typewriter"/>
              </a:rPr>
              <a:t>freedoms</a:t>
            </a:r>
            <a:r>
              <a:rPr lang="en-US" sz="2800" dirty="0">
                <a:solidFill>
                  <a:schemeClr val="tx1"/>
                </a:solidFill>
                <a:latin typeface="American Typewriter"/>
                <a:cs typeface="American Typewriter"/>
              </a:rPr>
              <a:t>: </a:t>
            </a:r>
            <a:endParaRPr lang="en-US" sz="2800" dirty="0" smtClean="0">
              <a:solidFill>
                <a:schemeClr val="tx1"/>
              </a:solidFill>
              <a:latin typeface="American Typewriter"/>
              <a:cs typeface="American Typewriter"/>
            </a:endParaRPr>
          </a:p>
          <a:p>
            <a:pPr algn="l"/>
            <a:r>
              <a:rPr lang="en-US" sz="2800" b="1" dirty="0" smtClean="0">
                <a:solidFill>
                  <a:srgbClr val="0000FF"/>
                </a:solidFill>
                <a:latin typeface="American Typewriter"/>
                <a:cs typeface="American Typewriter"/>
              </a:rPr>
              <a:t>*</a:t>
            </a:r>
            <a:r>
              <a:rPr lang="en-US" sz="2800" dirty="0" smtClean="0">
                <a:solidFill>
                  <a:schemeClr val="tx1"/>
                </a:solidFill>
                <a:latin typeface="American Typewriter"/>
                <a:cs typeface="American Typewriter"/>
              </a:rPr>
              <a:t>the </a:t>
            </a:r>
            <a:r>
              <a:rPr lang="en-US" sz="2800" b="1" dirty="0">
                <a:solidFill>
                  <a:schemeClr val="tx1"/>
                </a:solidFill>
                <a:latin typeface="American Typewriter"/>
                <a:cs typeface="American Typewriter"/>
              </a:rPr>
              <a:t>freedom</a:t>
            </a:r>
            <a:r>
              <a:rPr lang="en-US" sz="2800" dirty="0">
                <a:solidFill>
                  <a:schemeClr val="tx1"/>
                </a:solidFill>
                <a:latin typeface="American Typewriter"/>
                <a:cs typeface="American Typewriter"/>
              </a:rPr>
              <a:t> of </a:t>
            </a:r>
            <a:r>
              <a:rPr lang="en-US" sz="2800" b="1" dirty="0">
                <a:solidFill>
                  <a:schemeClr val="tx1"/>
                </a:solidFill>
                <a:latin typeface="American Typewriter"/>
                <a:cs typeface="American Typewriter"/>
              </a:rPr>
              <a:t>speech</a:t>
            </a:r>
            <a:r>
              <a:rPr lang="en-US" sz="2800" dirty="0">
                <a:solidFill>
                  <a:schemeClr val="tx1"/>
                </a:solidFill>
                <a:latin typeface="American Typewriter"/>
                <a:cs typeface="American Typewriter"/>
              </a:rPr>
              <a:t> and expression, </a:t>
            </a:r>
          </a:p>
          <a:p>
            <a:pPr algn="l"/>
            <a:r>
              <a:rPr lang="en-US" sz="2800" b="1" dirty="0">
                <a:solidFill>
                  <a:srgbClr val="0000FF"/>
                </a:solidFill>
                <a:latin typeface="American Typewriter"/>
                <a:cs typeface="American Typewriter"/>
              </a:rPr>
              <a:t>*</a:t>
            </a:r>
            <a:r>
              <a:rPr lang="en-US" sz="2800" dirty="0" smtClean="0">
                <a:solidFill>
                  <a:schemeClr val="tx1"/>
                </a:solidFill>
                <a:latin typeface="American Typewriter"/>
                <a:cs typeface="American Typewriter"/>
              </a:rPr>
              <a:t>the </a:t>
            </a:r>
            <a:r>
              <a:rPr lang="en-US" sz="2800" b="1" dirty="0">
                <a:solidFill>
                  <a:schemeClr val="tx1"/>
                </a:solidFill>
                <a:latin typeface="American Typewriter"/>
                <a:cs typeface="American Typewriter"/>
              </a:rPr>
              <a:t>freedom</a:t>
            </a:r>
            <a:r>
              <a:rPr lang="en-US" sz="2800" dirty="0">
                <a:solidFill>
                  <a:schemeClr val="tx1"/>
                </a:solidFill>
                <a:latin typeface="American Typewriter"/>
                <a:cs typeface="American Typewriter"/>
              </a:rPr>
              <a:t> to worship God</a:t>
            </a:r>
            <a:r>
              <a:rPr lang="en-US" sz="2800" dirty="0" smtClean="0">
                <a:solidFill>
                  <a:schemeClr val="tx1"/>
                </a:solidFill>
                <a:latin typeface="American Typewriter"/>
                <a:cs typeface="American Typewriter"/>
              </a:rPr>
              <a:t>/    Creator/or not </a:t>
            </a:r>
            <a:r>
              <a:rPr lang="en-US" sz="2800" dirty="0">
                <a:solidFill>
                  <a:schemeClr val="tx1"/>
                </a:solidFill>
                <a:latin typeface="American Typewriter"/>
                <a:cs typeface="American Typewriter"/>
              </a:rPr>
              <a:t>in their own way, </a:t>
            </a:r>
          </a:p>
          <a:p>
            <a:pPr algn="l"/>
            <a:r>
              <a:rPr lang="en-US" sz="2800" b="1" dirty="0">
                <a:solidFill>
                  <a:srgbClr val="0000FF"/>
                </a:solidFill>
                <a:latin typeface="American Typewriter"/>
                <a:cs typeface="American Typewriter"/>
              </a:rPr>
              <a:t>*</a:t>
            </a:r>
            <a:r>
              <a:rPr lang="en-US" sz="2800" dirty="0" smtClean="0">
                <a:solidFill>
                  <a:schemeClr val="tx1"/>
                </a:solidFill>
                <a:latin typeface="American Typewriter"/>
                <a:cs typeface="American Typewriter"/>
              </a:rPr>
              <a:t>the</a:t>
            </a:r>
            <a:r>
              <a:rPr lang="en-US" sz="2800" b="1" dirty="0" smtClean="0">
                <a:solidFill>
                  <a:schemeClr val="tx1"/>
                </a:solidFill>
                <a:latin typeface="American Typewriter"/>
                <a:cs typeface="American Typewriter"/>
              </a:rPr>
              <a:t> freedom</a:t>
            </a:r>
            <a:r>
              <a:rPr lang="en-US" sz="2800" dirty="0" smtClean="0">
                <a:solidFill>
                  <a:schemeClr val="tx1"/>
                </a:solidFill>
                <a:latin typeface="American Typewriter"/>
                <a:cs typeface="American Typewriter"/>
              </a:rPr>
              <a:t> </a:t>
            </a:r>
            <a:r>
              <a:rPr lang="en-US" sz="2800" dirty="0">
                <a:solidFill>
                  <a:schemeClr val="tx1"/>
                </a:solidFill>
                <a:latin typeface="American Typewriter"/>
                <a:cs typeface="American Typewriter"/>
              </a:rPr>
              <a:t>from want and </a:t>
            </a:r>
          </a:p>
          <a:p>
            <a:pPr algn="l"/>
            <a:r>
              <a:rPr lang="en-US" sz="2800" b="1" dirty="0">
                <a:solidFill>
                  <a:srgbClr val="0000FF"/>
                </a:solidFill>
                <a:latin typeface="American Typewriter"/>
                <a:cs typeface="American Typewriter"/>
              </a:rPr>
              <a:t>*</a:t>
            </a:r>
            <a:r>
              <a:rPr lang="en-US" sz="2800" dirty="0" smtClean="0">
                <a:solidFill>
                  <a:schemeClr val="tx1"/>
                </a:solidFill>
                <a:latin typeface="American Typewriter"/>
                <a:cs typeface="American Typewriter"/>
              </a:rPr>
              <a:t>the</a:t>
            </a:r>
            <a:r>
              <a:rPr lang="en-US" sz="2800" b="1" dirty="0" smtClean="0">
                <a:solidFill>
                  <a:schemeClr val="tx1"/>
                </a:solidFill>
                <a:latin typeface="American Typewriter"/>
                <a:cs typeface="American Typewriter"/>
              </a:rPr>
              <a:t> freedom</a:t>
            </a:r>
            <a:r>
              <a:rPr lang="en-US" sz="2800" dirty="0" smtClean="0">
                <a:solidFill>
                  <a:schemeClr val="tx1"/>
                </a:solidFill>
                <a:latin typeface="American Typewriter"/>
                <a:cs typeface="American Typewriter"/>
              </a:rPr>
              <a:t> </a:t>
            </a:r>
            <a:r>
              <a:rPr lang="en-US" sz="2800" dirty="0">
                <a:solidFill>
                  <a:schemeClr val="tx1"/>
                </a:solidFill>
                <a:latin typeface="American Typewriter"/>
                <a:cs typeface="American Typewriter"/>
              </a:rPr>
              <a:t>from fear.</a:t>
            </a: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spTree>
    <p:extLst>
      <p:ext uri="{BB962C8B-B14F-4D97-AF65-F5344CB8AC3E}">
        <p14:creationId xmlns:p14="http://schemas.microsoft.com/office/powerpoint/2010/main" val="1632725150"/>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3" name="Subtitle 2"/>
          <p:cNvSpPr>
            <a:spLocks noGrp="1"/>
          </p:cNvSpPr>
          <p:nvPr>
            <p:ph type="subTitle" idx="1"/>
          </p:nvPr>
        </p:nvSpPr>
        <p:spPr>
          <a:xfrm>
            <a:off x="1617068" y="1232209"/>
            <a:ext cx="5944015" cy="4593859"/>
          </a:xfrm>
        </p:spPr>
        <p:txBody>
          <a:bodyPr>
            <a:normAutofit fontScale="55000" lnSpcReduction="20000"/>
          </a:bodyPr>
          <a:lstStyle/>
          <a:p>
            <a:r>
              <a:rPr lang="en-US" sz="2800" b="1" dirty="0">
                <a:solidFill>
                  <a:srgbClr val="0000FF"/>
                </a:solidFill>
                <a:latin typeface="American Typewriter"/>
                <a:cs typeface="American Typewriter"/>
              </a:rPr>
              <a:t>One model used </a:t>
            </a:r>
            <a:r>
              <a:rPr lang="en-US" sz="2800" b="1" dirty="0">
                <a:solidFill>
                  <a:schemeClr val="bg1"/>
                </a:solidFill>
                <a:latin typeface="American Typewriter"/>
                <a:cs typeface="American Typewriter"/>
              </a:rPr>
              <a:t>in assessing the Feminist Identit</a:t>
            </a:r>
            <a:r>
              <a:rPr lang="en-US" sz="2800" b="1" dirty="0">
                <a:solidFill>
                  <a:schemeClr val="tx1"/>
                </a:solidFill>
                <a:latin typeface="American Typewriter"/>
                <a:cs typeface="American Typewriter"/>
              </a:rPr>
              <a:t>y</a:t>
            </a:r>
            <a:r>
              <a:rPr lang="en-US" sz="2800" b="1" dirty="0">
                <a:solidFill>
                  <a:schemeClr val="bg1"/>
                </a:solidFill>
                <a:latin typeface="American Typewriter"/>
                <a:cs typeface="American Typewriter"/>
              </a:rPr>
              <a:t> </a:t>
            </a:r>
            <a:r>
              <a:rPr lang="en-US" sz="2800" b="1" dirty="0">
                <a:solidFill>
                  <a:schemeClr val="tx1"/>
                </a:solidFill>
                <a:latin typeface="American Typewriter"/>
                <a:cs typeface="American Typewriter"/>
              </a:rPr>
              <a:t>Composite</a:t>
            </a:r>
            <a:r>
              <a:rPr lang="en-US" sz="2800" b="1" dirty="0" smtClean="0">
                <a:solidFill>
                  <a:schemeClr val="tx1"/>
                </a:solidFill>
                <a:latin typeface="American Typewriter"/>
                <a:cs typeface="American Typewriter"/>
              </a:rPr>
              <a:t>, FIC, </a:t>
            </a:r>
            <a:r>
              <a:rPr lang="en-US" sz="2800" b="1" dirty="0">
                <a:solidFill>
                  <a:schemeClr val="tx1"/>
                </a:solidFill>
                <a:latin typeface="American Typewriter"/>
                <a:cs typeface="American Typewriter"/>
              </a:rPr>
              <a:t>counseling, psychology </a:t>
            </a:r>
            <a:r>
              <a:rPr lang="en-US" sz="2800" b="1" dirty="0">
                <a:solidFill>
                  <a:schemeClr val="bg1"/>
                </a:solidFill>
                <a:latin typeface="American Typewriter"/>
                <a:cs typeface="American Typewriter"/>
              </a:rPr>
              <a:t>materials, wh</a:t>
            </a:r>
            <a:r>
              <a:rPr lang="en-US" sz="2800" b="1" dirty="0">
                <a:solidFill>
                  <a:schemeClr val="tx1"/>
                </a:solidFill>
                <a:latin typeface="American Typewriter"/>
                <a:cs typeface="American Typewriter"/>
              </a:rPr>
              <a:t>ich I</a:t>
            </a:r>
            <a:r>
              <a:rPr lang="en-US" sz="2800" b="1" dirty="0">
                <a:solidFill>
                  <a:schemeClr val="bg1"/>
                </a:solidFill>
                <a:latin typeface="American Typewriter"/>
                <a:cs typeface="American Typewriter"/>
              </a:rPr>
              <a:t> </a:t>
            </a:r>
            <a:r>
              <a:rPr lang="en-US" sz="2800" b="1" dirty="0">
                <a:solidFill>
                  <a:srgbClr val="000000"/>
                </a:solidFill>
                <a:latin typeface="American Typewriter"/>
                <a:cs typeface="American Typewriter"/>
              </a:rPr>
              <a:t>believe can be used for other works </a:t>
            </a:r>
            <a:r>
              <a:rPr lang="en-US" sz="2800" b="1" dirty="0">
                <a:solidFill>
                  <a:schemeClr val="bg1"/>
                </a:solidFill>
                <a:latin typeface="American Typewriter"/>
                <a:cs typeface="American Typewriter"/>
              </a:rPr>
              <a:t>as well is as follo</a:t>
            </a:r>
            <a:r>
              <a:rPr lang="en-US" sz="2800" b="1" dirty="0">
                <a:solidFill>
                  <a:schemeClr val="tx1"/>
                </a:solidFill>
                <a:latin typeface="American Typewriter"/>
                <a:cs typeface="American Typewriter"/>
              </a:rPr>
              <a:t>ws</a:t>
            </a:r>
            <a:r>
              <a:rPr lang="en-US" sz="2800" b="1" dirty="0">
                <a:solidFill>
                  <a:srgbClr val="0000FF"/>
                </a:solidFill>
                <a:latin typeface="American Typewriter"/>
                <a:cs typeface="American Typewriter"/>
              </a:rPr>
              <a:t>:</a:t>
            </a:r>
          </a:p>
          <a:p>
            <a:r>
              <a:rPr lang="en-US" sz="2800" b="1" dirty="0">
                <a:solidFill>
                  <a:schemeClr val="tx1"/>
                </a:solidFill>
                <a:latin typeface="American Typewriter"/>
                <a:cs typeface="American Typewriter"/>
              </a:rPr>
              <a:t> </a:t>
            </a:r>
          </a:p>
          <a:p>
            <a:pPr algn="l"/>
            <a:r>
              <a:rPr lang="en-US" sz="2800" b="1" dirty="0">
                <a:solidFill>
                  <a:srgbClr val="0000FF"/>
                </a:solidFill>
                <a:latin typeface="American Typewriter"/>
                <a:cs typeface="American Typewriter"/>
              </a:rPr>
              <a:t>Tool 1:</a:t>
            </a:r>
            <a:r>
              <a:rPr lang="en-US" sz="2800" dirty="0">
                <a:solidFill>
                  <a:srgbClr val="0000FF"/>
                </a:solidFill>
                <a:latin typeface="American Typewriter"/>
                <a:cs typeface="American Typewriter"/>
              </a:rPr>
              <a:t>  </a:t>
            </a:r>
            <a:r>
              <a:rPr lang="en-US" sz="2800" dirty="0">
                <a:solidFill>
                  <a:schemeClr val="tx1"/>
                </a:solidFill>
                <a:latin typeface="American Typewriter"/>
                <a:cs typeface="American Typewriter"/>
              </a:rPr>
              <a:t>Ask, “Who benefits from this situation?”</a:t>
            </a:r>
          </a:p>
          <a:p>
            <a:pPr algn="l"/>
            <a:r>
              <a:rPr lang="en-US" sz="2800" b="1" dirty="0">
                <a:solidFill>
                  <a:srgbClr val="0000FF"/>
                </a:solidFill>
                <a:latin typeface="American Typewriter"/>
                <a:cs typeface="American Typewriter"/>
              </a:rPr>
              <a:t>Tool 2:  </a:t>
            </a:r>
            <a:r>
              <a:rPr lang="en-US" sz="2800" dirty="0">
                <a:solidFill>
                  <a:schemeClr val="tx1"/>
                </a:solidFill>
                <a:latin typeface="American Typewriter"/>
                <a:cs typeface="American Typewriter"/>
              </a:rPr>
              <a:t>Ask, “How are privilege and power shaping what we see?”</a:t>
            </a:r>
          </a:p>
          <a:p>
            <a:pPr algn="l"/>
            <a:r>
              <a:rPr lang="en-US" sz="2800" b="1" dirty="0">
                <a:solidFill>
                  <a:srgbClr val="0000FF"/>
                </a:solidFill>
                <a:latin typeface="American Typewriter"/>
                <a:cs typeface="American Typewriter"/>
              </a:rPr>
              <a:t>Tool 3: </a:t>
            </a:r>
            <a:r>
              <a:rPr lang="en-US" sz="2800" dirty="0">
                <a:solidFill>
                  <a:schemeClr val="tx1"/>
                </a:solidFill>
                <a:latin typeface="American Typewriter"/>
                <a:cs typeface="American Typewriter"/>
              </a:rPr>
              <a:t>Question who is and is not represented in the “literature,” [story] among researchers, participants, cultures and communities.</a:t>
            </a:r>
          </a:p>
          <a:p>
            <a:pPr algn="l"/>
            <a:r>
              <a:rPr lang="en-US" sz="2800" b="1" dirty="0">
                <a:solidFill>
                  <a:srgbClr val="0000FF"/>
                </a:solidFill>
                <a:latin typeface="American Typewriter"/>
                <a:cs typeface="American Typewriter"/>
              </a:rPr>
              <a:t>Tool 4:  </a:t>
            </a:r>
            <a:r>
              <a:rPr lang="en-US" sz="2800" dirty="0">
                <a:solidFill>
                  <a:schemeClr val="tx1"/>
                </a:solidFill>
                <a:latin typeface="American Typewriter"/>
                <a:cs typeface="American Typewriter"/>
              </a:rPr>
              <a:t>Question the methods.</a:t>
            </a:r>
          </a:p>
          <a:p>
            <a:pPr algn="l"/>
            <a:r>
              <a:rPr lang="en-US" sz="2800" b="1" dirty="0">
                <a:solidFill>
                  <a:srgbClr val="0000FF"/>
                </a:solidFill>
                <a:latin typeface="American Typewriter"/>
                <a:cs typeface="American Typewriter"/>
              </a:rPr>
              <a:t>Tool 5:  </a:t>
            </a:r>
            <a:r>
              <a:rPr lang="en-US" sz="2800" dirty="0">
                <a:solidFill>
                  <a:schemeClr val="tx1"/>
                </a:solidFill>
                <a:latin typeface="American Typewriter"/>
                <a:cs typeface="American Typewriter"/>
              </a:rPr>
              <a:t>Question the research questions.</a:t>
            </a:r>
          </a:p>
          <a:p>
            <a:pPr algn="l"/>
            <a:r>
              <a:rPr lang="en-US" sz="2800" b="1" dirty="0">
                <a:solidFill>
                  <a:srgbClr val="0000FF"/>
                </a:solidFill>
                <a:latin typeface="American Typewriter"/>
                <a:cs typeface="American Typewriter"/>
              </a:rPr>
              <a:t>Tool 6:  </a:t>
            </a:r>
            <a:r>
              <a:rPr lang="en-US" sz="2800" dirty="0">
                <a:solidFill>
                  <a:schemeClr val="tx1"/>
                </a:solidFill>
                <a:latin typeface="American Typewriter"/>
                <a:cs typeface="American Typewriter"/>
              </a:rPr>
              <a:t>Question the interpretations.</a:t>
            </a:r>
          </a:p>
          <a:p>
            <a:pPr algn="l"/>
            <a:r>
              <a:rPr lang="en-US" sz="2800" b="1" dirty="0">
                <a:solidFill>
                  <a:srgbClr val="0000FF"/>
                </a:solidFill>
                <a:latin typeface="American Typewriter"/>
                <a:cs typeface="American Typewriter"/>
              </a:rPr>
              <a:t>Tool 7:  </a:t>
            </a:r>
            <a:r>
              <a:rPr lang="en-US" sz="2800" dirty="0">
                <a:solidFill>
                  <a:schemeClr val="tx1"/>
                </a:solidFill>
                <a:latin typeface="American Typewriter"/>
                <a:cs typeface="American Typewriter"/>
              </a:rPr>
              <a:t>Question the motivations and possible uses of this work, intended or unintended outcomes.</a:t>
            </a:r>
          </a:p>
          <a:p>
            <a:pPr algn="l"/>
            <a:r>
              <a:rPr lang="en-US" sz="2800" b="1" dirty="0">
                <a:solidFill>
                  <a:srgbClr val="0000FF"/>
                </a:solidFill>
                <a:latin typeface="American Typewriter"/>
                <a:cs typeface="American Typewriter"/>
              </a:rPr>
              <a:t>Tool 8:  </a:t>
            </a:r>
            <a:r>
              <a:rPr lang="en-US" sz="2800" dirty="0">
                <a:solidFill>
                  <a:schemeClr val="tx1"/>
                </a:solidFill>
                <a:latin typeface="American Typewriter"/>
                <a:cs typeface="American Typewriter"/>
              </a:rPr>
              <a:t>Question the ways in which a focus on the individual may obscure contexts and dynamics of power.</a:t>
            </a:r>
          </a:p>
          <a:p>
            <a:r>
              <a:rPr lang="en-US" sz="2800" dirty="0">
                <a:solidFill>
                  <a:schemeClr val="tx1"/>
                </a:solidFill>
                <a:latin typeface="American Typewriter"/>
                <a:cs typeface="American Typewriter"/>
              </a:rPr>
              <a:t> </a:t>
            </a:r>
            <a:endParaRPr lang="en-US" sz="2800" dirty="0" smtClean="0">
              <a:solidFill>
                <a:schemeClr val="tx1"/>
              </a:solidFill>
              <a:latin typeface="American Typewriter"/>
              <a:cs typeface="American Typewriter"/>
            </a:endParaRPr>
          </a:p>
          <a:p>
            <a:r>
              <a:rPr lang="en-US" sz="1800" dirty="0" smtClean="0">
                <a:solidFill>
                  <a:schemeClr val="tx1"/>
                </a:solidFill>
                <a:latin typeface="American Typewriter"/>
                <a:cs typeface="American Typewriter"/>
              </a:rPr>
              <a:t>—</a:t>
            </a:r>
            <a:r>
              <a:rPr lang="en-US" sz="1800" dirty="0">
                <a:solidFill>
                  <a:schemeClr val="tx1"/>
                </a:solidFill>
                <a:latin typeface="American Typewriter"/>
                <a:cs typeface="American Typewriter"/>
              </a:rPr>
              <a:t>by Carolyn </a:t>
            </a:r>
            <a:r>
              <a:rPr lang="en-US" sz="1800" dirty="0" err="1">
                <a:solidFill>
                  <a:schemeClr val="tx1"/>
                </a:solidFill>
                <a:latin typeface="American Typewriter"/>
                <a:cs typeface="American Typewriter"/>
              </a:rPr>
              <a:t>Zerbe</a:t>
            </a:r>
            <a:r>
              <a:rPr lang="en-US" sz="1800" dirty="0">
                <a:solidFill>
                  <a:schemeClr val="tx1"/>
                </a:solidFill>
                <a:latin typeface="American Typewriter"/>
                <a:cs typeface="American Typewriter"/>
              </a:rPr>
              <a:t> </a:t>
            </a:r>
            <a:r>
              <a:rPr lang="en-US" sz="1800" dirty="0" err="1">
                <a:solidFill>
                  <a:schemeClr val="tx1"/>
                </a:solidFill>
                <a:latin typeface="American Typewriter"/>
                <a:cs typeface="American Typewriter"/>
              </a:rPr>
              <a:t>Enns</a:t>
            </a:r>
            <a:r>
              <a:rPr lang="en-US" sz="1800" dirty="0">
                <a:solidFill>
                  <a:schemeClr val="tx1"/>
                </a:solidFill>
                <a:latin typeface="American Typewriter"/>
                <a:cs typeface="American Typewriter"/>
              </a:rPr>
              <a:t> (Editor), Elizabeth Nutt Williams (Editor)</a:t>
            </a:r>
          </a:p>
          <a:p>
            <a:r>
              <a:rPr lang="en-US" sz="1800" i="1" dirty="0">
                <a:solidFill>
                  <a:schemeClr val="tx1"/>
                </a:solidFill>
                <a:latin typeface="American Typewriter"/>
                <a:cs typeface="American Typewriter"/>
              </a:rPr>
              <a:t>The Oxford Handbook of Feminist Multicultural Counseling Psychology</a:t>
            </a:r>
            <a:r>
              <a:rPr lang="en-US" sz="1800" dirty="0">
                <a:solidFill>
                  <a:schemeClr val="tx1"/>
                </a:solidFill>
                <a:latin typeface="American Typewriter"/>
                <a:cs typeface="American Typewriter"/>
              </a:rPr>
              <a:t> (Oxford Library of Psychology) 1st </a:t>
            </a:r>
            <a:r>
              <a:rPr lang="en-US" sz="1800" dirty="0" smtClean="0">
                <a:solidFill>
                  <a:schemeClr val="tx1"/>
                </a:solidFill>
                <a:latin typeface="American Typewriter"/>
                <a:cs typeface="American Typewriter"/>
              </a:rPr>
              <a:t>Edition</a:t>
            </a:r>
            <a:endParaRPr lang="en-US" sz="1800" dirty="0">
              <a:solidFill>
                <a:schemeClr val="tx1"/>
              </a:solidFill>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spTree>
    <p:extLst>
      <p:ext uri="{BB962C8B-B14F-4D97-AF65-F5344CB8AC3E}">
        <p14:creationId xmlns:p14="http://schemas.microsoft.com/office/powerpoint/2010/main" val="4193159019"/>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3" name="Subtitle 2"/>
          <p:cNvSpPr>
            <a:spLocks noGrp="1"/>
          </p:cNvSpPr>
          <p:nvPr>
            <p:ph type="subTitle" idx="1"/>
          </p:nvPr>
        </p:nvSpPr>
        <p:spPr>
          <a:xfrm>
            <a:off x="1609684" y="1329141"/>
            <a:ext cx="5944015" cy="4533849"/>
          </a:xfrm>
        </p:spPr>
        <p:txBody>
          <a:bodyPr>
            <a:normAutofit/>
          </a:bodyPr>
          <a:lstStyle/>
          <a:p>
            <a:r>
              <a:rPr lang="en-US" sz="2800" b="1" dirty="0">
                <a:solidFill>
                  <a:schemeClr val="tx1"/>
                </a:solidFill>
                <a:latin typeface="American Typewriter"/>
                <a:cs typeface="American Typewriter"/>
              </a:rPr>
              <a:t>Victor </a:t>
            </a:r>
            <a:r>
              <a:rPr lang="en-US" sz="2800" b="1" dirty="0" smtClean="0">
                <a:solidFill>
                  <a:schemeClr val="tx1"/>
                </a:solidFill>
                <a:latin typeface="American Typewriter"/>
                <a:cs typeface="American Typewriter"/>
              </a:rPr>
              <a:t>Lewis </a:t>
            </a:r>
            <a:r>
              <a:rPr lang="en-US" sz="2800" b="1" dirty="0" smtClean="0">
                <a:solidFill>
                  <a:schemeClr val="bg1"/>
                </a:solidFill>
                <a:latin typeface="American Typewriter"/>
                <a:cs typeface="American Typewriter"/>
              </a:rPr>
              <a:t>workshop</a:t>
            </a:r>
            <a:r>
              <a:rPr lang="mr-IN" sz="2800" b="1" dirty="0" smtClean="0">
                <a:solidFill>
                  <a:schemeClr val="bg1"/>
                </a:solidFill>
                <a:latin typeface="American Typewriter"/>
                <a:cs typeface="American Typewriter"/>
              </a:rPr>
              <a:t>…</a:t>
            </a:r>
            <a:r>
              <a:rPr lang="en-US" sz="2800" b="1" dirty="0" smtClean="0">
                <a:solidFill>
                  <a:schemeClr val="tx1"/>
                </a:solidFill>
                <a:latin typeface="American Typewriter"/>
                <a:cs typeface="American Typewriter"/>
              </a:rPr>
              <a:t> </a:t>
            </a:r>
          </a:p>
          <a:p>
            <a:r>
              <a:rPr lang="en-US" sz="2800" b="1" dirty="0" smtClean="0">
                <a:solidFill>
                  <a:schemeClr val="tx1"/>
                </a:solidFill>
                <a:latin typeface="American Typewriter"/>
                <a:cs typeface="American Typewriter"/>
              </a:rPr>
              <a:t>Me: Great </a:t>
            </a:r>
            <a:r>
              <a:rPr lang="en-US" sz="2800" b="1" dirty="0">
                <a:solidFill>
                  <a:schemeClr val="tx1"/>
                </a:solidFill>
                <a:latin typeface="American Typewriter"/>
                <a:cs typeface="American Typewriter"/>
              </a:rPr>
              <a:t>White </a:t>
            </a:r>
            <a:r>
              <a:rPr lang="en-US" sz="2800" b="1" dirty="0">
                <a:solidFill>
                  <a:schemeClr val="bg1"/>
                </a:solidFill>
                <a:latin typeface="American Typewriter"/>
                <a:cs typeface="American Typewriter"/>
              </a:rPr>
              <a:t>Guilt</a:t>
            </a:r>
            <a:r>
              <a:rPr lang="en-US" sz="2800" b="1" dirty="0">
                <a:solidFill>
                  <a:schemeClr val="tx1"/>
                </a:solidFill>
                <a:latin typeface="American Typewriter"/>
                <a:cs typeface="American Typewriter"/>
              </a:rPr>
              <a:t> </a:t>
            </a:r>
            <a:r>
              <a:rPr lang="en-US" sz="2800" b="1" dirty="0" smtClean="0">
                <a:solidFill>
                  <a:srgbClr val="0000FF"/>
                </a:solidFill>
                <a:latin typeface="American Typewriter"/>
                <a:cs typeface="American Typewriter"/>
              </a:rPr>
              <a:t>?</a:t>
            </a:r>
          </a:p>
          <a:p>
            <a:r>
              <a:rPr lang="en-US" sz="2800" b="1" dirty="0">
                <a:solidFill>
                  <a:schemeClr val="tx1"/>
                </a:solidFill>
                <a:latin typeface="American Typewriter"/>
                <a:cs typeface="American Typewriter"/>
              </a:rPr>
              <a:t>Lewis stated that the </a:t>
            </a:r>
            <a:r>
              <a:rPr lang="en-US" sz="2800" b="1" dirty="0">
                <a:solidFill>
                  <a:srgbClr val="0000FF"/>
                </a:solidFill>
                <a:latin typeface="American Typewriter"/>
                <a:cs typeface="American Typewriter"/>
              </a:rPr>
              <a:t>guilt/defensiveness</a:t>
            </a:r>
            <a:r>
              <a:rPr lang="en-US" sz="2800" b="1" dirty="0">
                <a:solidFill>
                  <a:schemeClr val="tx1"/>
                </a:solidFill>
                <a:latin typeface="American Typewriter"/>
                <a:cs typeface="American Typewriter"/>
              </a:rPr>
              <a:t> is a stance against grieving about what occurred.  </a:t>
            </a:r>
            <a:r>
              <a:rPr lang="en-US" sz="2800" b="1" dirty="0">
                <a:solidFill>
                  <a:srgbClr val="0000FF"/>
                </a:solidFill>
                <a:latin typeface="American Typewriter"/>
                <a:cs typeface="American Typewriter"/>
              </a:rPr>
              <a:t>Greif allows </a:t>
            </a:r>
            <a:r>
              <a:rPr lang="en-US" sz="2800" b="1" dirty="0">
                <a:solidFill>
                  <a:schemeClr val="tx1"/>
                </a:solidFill>
                <a:latin typeface="American Typewriter"/>
                <a:cs typeface="American Typewriter"/>
              </a:rPr>
              <a:t>work to go on and does not become a cloying activity. </a:t>
            </a:r>
            <a:endParaRPr lang="en-US" sz="2800" b="1" dirty="0" smtClean="0">
              <a:solidFill>
                <a:schemeClr val="tx1"/>
              </a:solidFill>
              <a:latin typeface="American Typewriter"/>
              <a:cs typeface="American Typewriter"/>
            </a:endParaRPr>
          </a:p>
          <a:p>
            <a:endParaRPr lang="en-US" sz="2800" b="1" dirty="0">
              <a:solidFill>
                <a:schemeClr val="tx1"/>
              </a:solidFill>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5" name="Picture 4" descr="squiggly-clipart-9.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38400" y="5072641"/>
            <a:ext cx="4267200" cy="1033272"/>
          </a:xfrm>
          <a:prstGeom prst="rect">
            <a:avLst/>
          </a:prstGeom>
        </p:spPr>
      </p:pic>
    </p:spTree>
    <p:extLst>
      <p:ext uri="{BB962C8B-B14F-4D97-AF65-F5344CB8AC3E}">
        <p14:creationId xmlns:p14="http://schemas.microsoft.com/office/powerpoint/2010/main" val="1389778653"/>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3" name="Subtitle 2"/>
          <p:cNvSpPr>
            <a:spLocks noGrp="1"/>
          </p:cNvSpPr>
          <p:nvPr>
            <p:ph type="subTitle" idx="1"/>
          </p:nvPr>
        </p:nvSpPr>
        <p:spPr>
          <a:xfrm>
            <a:off x="1499220" y="1232210"/>
            <a:ext cx="6174058" cy="4726774"/>
          </a:xfrm>
        </p:spPr>
        <p:txBody>
          <a:bodyPr>
            <a:normAutofit fontScale="92500" lnSpcReduction="10000"/>
          </a:bodyPr>
          <a:lstStyle/>
          <a:p>
            <a:r>
              <a:rPr lang="en-US" sz="2800" dirty="0">
                <a:solidFill>
                  <a:schemeClr val="tx1"/>
                </a:solidFill>
                <a:latin typeface="American Typewriter"/>
                <a:cs typeface="American Typewriter"/>
              </a:rPr>
              <a:t>Lewis:  We should </a:t>
            </a:r>
            <a:r>
              <a:rPr lang="en-US" sz="2800" dirty="0">
                <a:solidFill>
                  <a:schemeClr val="bg1"/>
                </a:solidFill>
                <a:latin typeface="American Typewriter"/>
                <a:cs typeface="American Typewriter"/>
              </a:rPr>
              <a:t>build allies wi</a:t>
            </a:r>
            <a:r>
              <a:rPr lang="en-US" sz="2800" dirty="0">
                <a:solidFill>
                  <a:srgbClr val="000000"/>
                </a:solidFill>
                <a:latin typeface="American Typewriter"/>
                <a:cs typeface="American Typewriter"/>
              </a:rPr>
              <a:t>th </a:t>
            </a:r>
            <a:r>
              <a:rPr lang="en-US" sz="2800" dirty="0">
                <a:solidFill>
                  <a:schemeClr val="tx1"/>
                </a:solidFill>
                <a:latin typeface="American Typewriter"/>
                <a:cs typeface="American Typewriter"/>
              </a:rPr>
              <a:t>other oppressed </a:t>
            </a:r>
            <a:r>
              <a:rPr lang="en-US" sz="2800" dirty="0">
                <a:solidFill>
                  <a:schemeClr val="bg1"/>
                </a:solidFill>
                <a:latin typeface="American Typewriter"/>
                <a:cs typeface="American Typewriter"/>
              </a:rPr>
              <a:t>groups from a </a:t>
            </a:r>
            <a:r>
              <a:rPr lang="en-US" sz="2800" dirty="0">
                <a:solidFill>
                  <a:srgbClr val="FFFFFF"/>
                </a:solidFill>
                <a:latin typeface="American Typewriter"/>
                <a:cs typeface="American Typewriter"/>
              </a:rPr>
              <a:t>st</a:t>
            </a:r>
            <a:r>
              <a:rPr lang="en-US" sz="2800" dirty="0">
                <a:solidFill>
                  <a:srgbClr val="000000"/>
                </a:solidFill>
                <a:latin typeface="American Typewriter"/>
                <a:cs typeface="American Typewriter"/>
              </a:rPr>
              <a:t>ance </a:t>
            </a:r>
            <a:r>
              <a:rPr lang="en-US" sz="2800" dirty="0">
                <a:solidFill>
                  <a:srgbClr val="0000FF"/>
                </a:solidFill>
                <a:latin typeface="American Typewriter"/>
                <a:cs typeface="American Typewriter"/>
              </a:rPr>
              <a:t>of principle</a:t>
            </a:r>
            <a:r>
              <a:rPr lang="en-US" sz="2800" dirty="0">
                <a:solidFill>
                  <a:schemeClr val="tx1"/>
                </a:solidFill>
                <a:latin typeface="American Typewriter"/>
                <a:cs typeface="American Typewriter"/>
              </a:rPr>
              <a:t> and </a:t>
            </a:r>
            <a:r>
              <a:rPr lang="en-US" sz="2800" dirty="0">
                <a:solidFill>
                  <a:srgbClr val="0000FF"/>
                </a:solidFill>
                <a:latin typeface="American Typewriter"/>
                <a:cs typeface="American Typewriter"/>
              </a:rPr>
              <a:t>not based on </a:t>
            </a:r>
            <a:r>
              <a:rPr lang="en-US" sz="2800" dirty="0">
                <a:solidFill>
                  <a:srgbClr val="FFFFFF"/>
                </a:solidFill>
                <a:latin typeface="American Typewriter"/>
                <a:cs typeface="American Typewriter"/>
              </a:rPr>
              <a:t>iden</a:t>
            </a:r>
            <a:r>
              <a:rPr lang="en-US" sz="2800" dirty="0">
                <a:solidFill>
                  <a:srgbClr val="000000"/>
                </a:solidFill>
                <a:latin typeface="American Typewriter"/>
                <a:cs typeface="American Typewriter"/>
              </a:rPr>
              <a:t>tity</a:t>
            </a:r>
            <a:r>
              <a:rPr lang="en-US" sz="2800" dirty="0">
                <a:solidFill>
                  <a:schemeClr val="tx1"/>
                </a:solidFill>
                <a:latin typeface="American Typewriter"/>
                <a:cs typeface="American Typewriter"/>
              </a:rPr>
              <a:t>.  Not ignoring one's identity, hyphenated, or not, but as a matter of human principle should we </a:t>
            </a:r>
            <a:r>
              <a:rPr lang="en-US" sz="2800" dirty="0">
                <a:solidFill>
                  <a:srgbClr val="0000FF"/>
                </a:solidFill>
                <a:latin typeface="American Typewriter"/>
                <a:cs typeface="American Typewriter"/>
              </a:rPr>
              <a:t>interrupt oppression</a:t>
            </a:r>
            <a:r>
              <a:rPr lang="en-US" sz="2800" dirty="0">
                <a:solidFill>
                  <a:schemeClr val="tx1"/>
                </a:solidFill>
                <a:latin typeface="American Typewriter"/>
                <a:cs typeface="American Typewriter"/>
              </a:rPr>
              <a:t>.  Moral outrage is to be based on principle, not identity.  Identity as a choice, part of one's definition, but to see beyond the riff and create recognition of the differences as </a:t>
            </a:r>
            <a:r>
              <a:rPr lang="en-US" sz="2800" dirty="0" smtClean="0">
                <a:solidFill>
                  <a:srgbClr val="0000FF"/>
                </a:solidFill>
                <a:latin typeface="American Typewriter"/>
                <a:cs typeface="American Typewriter"/>
              </a:rPr>
              <a:t>ally </a:t>
            </a:r>
            <a:r>
              <a:rPr lang="en-US" sz="2800" dirty="0">
                <a:solidFill>
                  <a:srgbClr val="0000FF"/>
                </a:solidFill>
                <a:latin typeface="American Typewriter"/>
                <a:cs typeface="American Typewriter"/>
              </a:rPr>
              <a:t>building</a:t>
            </a:r>
            <a:r>
              <a:rPr lang="en-US" sz="2800" dirty="0">
                <a:solidFill>
                  <a:schemeClr val="tx1"/>
                </a:solidFill>
                <a:latin typeface="American Typewriter"/>
                <a:cs typeface="American Typewriter"/>
              </a:rPr>
              <a:t>.</a:t>
            </a:r>
          </a:p>
          <a:p>
            <a:endParaRPr lang="en-US" sz="2800" dirty="0">
              <a:solidFill>
                <a:schemeClr val="tx1"/>
              </a:solidFill>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5" name="Picture 4" descr="squiggly-clipart-9.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63926" y="5271218"/>
            <a:ext cx="4267200" cy="1033272"/>
          </a:xfrm>
          <a:prstGeom prst="rect">
            <a:avLst/>
          </a:prstGeom>
        </p:spPr>
      </p:pic>
    </p:spTree>
    <p:extLst>
      <p:ext uri="{BB962C8B-B14F-4D97-AF65-F5344CB8AC3E}">
        <p14:creationId xmlns:p14="http://schemas.microsoft.com/office/powerpoint/2010/main" val="2495882357"/>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2" name="Title 1"/>
          <p:cNvSpPr>
            <a:spLocks noGrp="1"/>
          </p:cNvSpPr>
          <p:nvPr>
            <p:ph type="ctrTitle"/>
          </p:nvPr>
        </p:nvSpPr>
        <p:spPr>
          <a:xfrm>
            <a:off x="1666488" y="1369121"/>
            <a:ext cx="5798634" cy="4386147"/>
          </a:xfrm>
        </p:spPr>
        <p:txBody>
          <a:bodyPr>
            <a:normAutofit/>
          </a:bodyPr>
          <a:lstStyle/>
          <a:p>
            <a:pPr algn="l"/>
            <a:r>
              <a:rPr lang="en-US" sz="2400" b="1" dirty="0">
                <a:latin typeface="American Typewriter"/>
                <a:cs typeface="American Typewriter"/>
              </a:rPr>
              <a:t>“</a:t>
            </a:r>
            <a:r>
              <a:rPr lang="en-US" sz="2400" b="1" dirty="0" err="1">
                <a:latin typeface="American Typewriter"/>
                <a:cs typeface="American Typewriter"/>
              </a:rPr>
              <a:t>Jorges</a:t>
            </a:r>
            <a:r>
              <a:rPr lang="en-US" sz="2400" b="1" dirty="0">
                <a:latin typeface="American Typewriter"/>
                <a:cs typeface="American Typewriter"/>
              </a:rPr>
              <a:t> Luis Borges said there</a:t>
            </a:r>
            <a:r>
              <a:rPr lang="en-US" sz="2400" b="1" dirty="0">
                <a:solidFill>
                  <a:srgbClr val="0000FF"/>
                </a:solidFill>
                <a:latin typeface="American Typewriter"/>
                <a:cs typeface="American Typewriter"/>
              </a:rPr>
              <a:t> </a:t>
            </a:r>
            <a:r>
              <a:rPr lang="en-US" sz="2400" b="1" dirty="0">
                <a:solidFill>
                  <a:schemeClr val="bg1"/>
                </a:solidFill>
                <a:latin typeface="American Typewriter"/>
                <a:cs typeface="American Typewriter"/>
              </a:rPr>
              <a:t>ar</a:t>
            </a:r>
            <a:r>
              <a:rPr lang="en-US" sz="2400" b="1" dirty="0">
                <a:latin typeface="American Typewriter"/>
                <a:cs typeface="American Typewriter"/>
              </a:rPr>
              <a:t>e</a:t>
            </a:r>
            <a:r>
              <a:rPr lang="en-US" sz="2400" b="1" dirty="0">
                <a:solidFill>
                  <a:srgbClr val="0000FF"/>
                </a:solidFill>
                <a:latin typeface="American Typewriter"/>
                <a:cs typeface="American Typewriter"/>
              </a:rPr>
              <a:t> </a:t>
            </a:r>
            <a:r>
              <a:rPr lang="en-US" sz="2400" b="1" dirty="0">
                <a:latin typeface="American Typewriter"/>
                <a:cs typeface="American Typewriter"/>
              </a:rPr>
              <a:t>only four stories to tell: </a:t>
            </a:r>
            <a:r>
              <a:rPr lang="en-US" sz="2400" b="1" dirty="0" smtClean="0">
                <a:latin typeface="American Typewriter"/>
                <a:cs typeface="American Typewriter"/>
              </a:rPr>
              <a:t/>
            </a:r>
            <a:br>
              <a:rPr lang="en-US" sz="2400" b="1" dirty="0" smtClean="0">
                <a:latin typeface="American Typewriter"/>
                <a:cs typeface="American Typewriter"/>
              </a:rPr>
            </a:br>
            <a:r>
              <a:rPr lang="en-US" sz="2400" b="1" dirty="0" smtClean="0">
                <a:solidFill>
                  <a:srgbClr val="0000FF"/>
                </a:solidFill>
                <a:latin typeface="American Typewriter"/>
                <a:cs typeface="American Typewriter"/>
              </a:rPr>
              <a:t>*</a:t>
            </a:r>
            <a:r>
              <a:rPr lang="en-US" sz="2400" b="1" dirty="0" smtClean="0">
                <a:latin typeface="American Typewriter"/>
                <a:cs typeface="American Typewriter"/>
              </a:rPr>
              <a:t>a </a:t>
            </a:r>
            <a:r>
              <a:rPr lang="en-US" sz="2400" b="1" dirty="0">
                <a:latin typeface="American Typewriter"/>
                <a:cs typeface="American Typewriter"/>
              </a:rPr>
              <a:t>love story between two people, </a:t>
            </a:r>
            <a:r>
              <a:rPr lang="en-US" sz="2400" b="1" dirty="0" smtClean="0">
                <a:latin typeface="American Typewriter"/>
                <a:cs typeface="American Typewriter"/>
              </a:rPr>
              <a:t/>
            </a:r>
            <a:br>
              <a:rPr lang="en-US" sz="2400" b="1" dirty="0" smtClean="0">
                <a:latin typeface="American Typewriter"/>
                <a:cs typeface="American Typewriter"/>
              </a:rPr>
            </a:br>
            <a:r>
              <a:rPr lang="en-US" sz="2400" b="1" dirty="0" smtClean="0">
                <a:solidFill>
                  <a:srgbClr val="0000FF"/>
                </a:solidFill>
                <a:latin typeface="American Typewriter"/>
                <a:cs typeface="American Typewriter"/>
              </a:rPr>
              <a:t>*</a:t>
            </a:r>
            <a:r>
              <a:rPr lang="en-US" sz="2400" b="1" dirty="0" smtClean="0">
                <a:latin typeface="American Typewriter"/>
                <a:cs typeface="American Typewriter"/>
              </a:rPr>
              <a:t>a </a:t>
            </a:r>
            <a:r>
              <a:rPr lang="en-US" sz="2400" b="1" dirty="0">
                <a:latin typeface="American Typewriter"/>
                <a:cs typeface="American Typewriter"/>
              </a:rPr>
              <a:t>love story between three people, </a:t>
            </a:r>
            <a:r>
              <a:rPr lang="en-US" sz="2400" b="1" dirty="0" smtClean="0">
                <a:latin typeface="American Typewriter"/>
                <a:cs typeface="American Typewriter"/>
              </a:rPr>
              <a:t/>
            </a:r>
            <a:br>
              <a:rPr lang="en-US" sz="2400" b="1" dirty="0" smtClean="0">
                <a:latin typeface="American Typewriter"/>
                <a:cs typeface="American Typewriter"/>
              </a:rPr>
            </a:br>
            <a:r>
              <a:rPr lang="en-US" sz="2400" b="1" dirty="0" smtClean="0">
                <a:solidFill>
                  <a:srgbClr val="0000FF"/>
                </a:solidFill>
                <a:latin typeface="American Typewriter"/>
                <a:cs typeface="American Typewriter"/>
              </a:rPr>
              <a:t>*</a:t>
            </a:r>
            <a:r>
              <a:rPr lang="en-US" sz="2400" b="1" dirty="0" smtClean="0">
                <a:latin typeface="American Typewriter"/>
                <a:cs typeface="American Typewriter"/>
              </a:rPr>
              <a:t>the </a:t>
            </a:r>
            <a:r>
              <a:rPr lang="en-US" sz="2400" b="1" dirty="0">
                <a:latin typeface="American Typewriter"/>
                <a:cs typeface="American Typewriter"/>
              </a:rPr>
              <a:t>struggle for power and </a:t>
            </a:r>
            <a:r>
              <a:rPr lang="en-US" sz="2400" b="1" dirty="0" smtClean="0">
                <a:latin typeface="American Typewriter"/>
                <a:cs typeface="American Typewriter"/>
              </a:rPr>
              <a:t/>
            </a:r>
            <a:br>
              <a:rPr lang="en-US" sz="2400" b="1" dirty="0" smtClean="0">
                <a:latin typeface="American Typewriter"/>
                <a:cs typeface="American Typewriter"/>
              </a:rPr>
            </a:br>
            <a:r>
              <a:rPr lang="en-US" sz="2400" b="1" dirty="0" smtClean="0">
                <a:solidFill>
                  <a:srgbClr val="0000FF"/>
                </a:solidFill>
                <a:latin typeface="American Typewriter"/>
                <a:cs typeface="American Typewriter"/>
              </a:rPr>
              <a:t>*</a:t>
            </a:r>
            <a:r>
              <a:rPr lang="en-US" sz="2400" b="1" dirty="0" smtClean="0">
                <a:latin typeface="American Typewriter"/>
                <a:cs typeface="American Typewriter"/>
              </a:rPr>
              <a:t>the </a:t>
            </a:r>
            <a:r>
              <a:rPr lang="en-US" sz="2400" b="1" dirty="0">
                <a:latin typeface="American Typewriter"/>
                <a:cs typeface="American Typewriter"/>
              </a:rPr>
              <a:t>voyage. </a:t>
            </a:r>
            <a:r>
              <a:rPr lang="en-US" sz="2400" b="1" dirty="0" smtClean="0">
                <a:latin typeface="American Typewriter"/>
                <a:cs typeface="American Typewriter"/>
              </a:rPr>
              <a:t/>
            </a:r>
            <a:br>
              <a:rPr lang="en-US" sz="2400" b="1" dirty="0" smtClean="0">
                <a:latin typeface="American Typewriter"/>
                <a:cs typeface="American Typewriter"/>
              </a:rPr>
            </a:br>
            <a:r>
              <a:rPr lang="en-US" sz="2400" b="1" dirty="0" smtClean="0">
                <a:latin typeface="American Typewriter"/>
                <a:cs typeface="American Typewriter"/>
              </a:rPr>
              <a:t>All writers </a:t>
            </a:r>
            <a:r>
              <a:rPr lang="en-US" sz="2400" b="1" dirty="0">
                <a:latin typeface="American Typewriter"/>
                <a:cs typeface="American Typewriter"/>
              </a:rPr>
              <a:t>rewrite these same stories ad infinitum.” </a:t>
            </a:r>
            <a:r>
              <a:rPr lang="en-US" sz="2800" dirty="0">
                <a:latin typeface="American Typewriter"/>
                <a:cs typeface="American Typewriter"/>
              </a:rPr>
              <a:t/>
            </a:r>
            <a:br>
              <a:rPr lang="en-US" sz="2800" dirty="0">
                <a:latin typeface="American Typewriter"/>
                <a:cs typeface="American Typewriter"/>
              </a:rPr>
            </a:br>
            <a:r>
              <a:rPr lang="en-US" sz="2400" dirty="0">
                <a:solidFill>
                  <a:srgbClr val="0000FF"/>
                </a:solidFill>
                <a:latin typeface="American Typewriter"/>
                <a:cs typeface="American Typewriter"/>
              </a:rPr>
              <a:t>― Paolo Coelho</a:t>
            </a:r>
            <a:r>
              <a:rPr lang="en-US" sz="2400" dirty="0">
                <a:latin typeface="American Typewriter"/>
                <a:cs typeface="American Typewriter"/>
              </a:rPr>
              <a:t> </a:t>
            </a:r>
            <a:endParaRPr lang="en-US" sz="2800" u="sng" dirty="0">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5" name="Picture 4" descr="squiggly-clipart-9.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38400" y="5072641"/>
            <a:ext cx="4267200" cy="1033272"/>
          </a:xfrm>
          <a:prstGeom prst="rect">
            <a:avLst/>
          </a:prstGeom>
        </p:spPr>
      </p:pic>
    </p:spTree>
    <p:extLst>
      <p:ext uri="{BB962C8B-B14F-4D97-AF65-F5344CB8AC3E}">
        <p14:creationId xmlns:p14="http://schemas.microsoft.com/office/powerpoint/2010/main" val="242144204"/>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3" name="Subtitle 2"/>
          <p:cNvSpPr>
            <a:spLocks noGrp="1"/>
          </p:cNvSpPr>
          <p:nvPr>
            <p:ph type="subTitle" idx="1"/>
          </p:nvPr>
        </p:nvSpPr>
        <p:spPr>
          <a:xfrm>
            <a:off x="1499220" y="1299605"/>
            <a:ext cx="6174058" cy="4711067"/>
          </a:xfrm>
        </p:spPr>
        <p:txBody>
          <a:bodyPr>
            <a:noAutofit/>
          </a:bodyPr>
          <a:lstStyle/>
          <a:p>
            <a:r>
              <a:rPr lang="en-US" sz="3600" b="1" dirty="0">
                <a:solidFill>
                  <a:schemeClr val="tx1"/>
                </a:solidFill>
                <a:latin typeface="American Typewriter"/>
                <a:cs typeface="American Typewriter"/>
              </a:rPr>
              <a:t>Doing cultural </a:t>
            </a:r>
            <a:r>
              <a:rPr lang="en-US" sz="3600" b="1" dirty="0">
                <a:solidFill>
                  <a:srgbClr val="FFFFFF"/>
                </a:solidFill>
                <a:latin typeface="American Typewriter"/>
                <a:cs typeface="American Typewriter"/>
              </a:rPr>
              <a:t>work</a:t>
            </a:r>
            <a:r>
              <a:rPr lang="en-US" sz="3600" b="1" dirty="0">
                <a:solidFill>
                  <a:schemeClr val="tx1"/>
                </a:solidFill>
                <a:latin typeface="American Typewriter"/>
                <a:cs typeface="American Typewriter"/>
              </a:rPr>
              <a:t> involves</a:t>
            </a:r>
            <a:r>
              <a:rPr lang="en-US" sz="3600" b="1" dirty="0">
                <a:solidFill>
                  <a:srgbClr val="0000FF"/>
                </a:solidFill>
                <a:latin typeface="American Typewriter"/>
                <a:cs typeface="American Typewriter"/>
              </a:rPr>
              <a:t>:</a:t>
            </a:r>
          </a:p>
          <a:p>
            <a:r>
              <a:rPr lang="en-US" sz="3600" b="1" dirty="0">
                <a:solidFill>
                  <a:schemeClr val="tx1"/>
                </a:solidFill>
                <a:latin typeface="American Typewriter"/>
                <a:cs typeface="American Typewriter"/>
              </a:rPr>
              <a:t> </a:t>
            </a:r>
            <a:r>
              <a:rPr lang="en-US" sz="3600" b="1" dirty="0" smtClean="0">
                <a:solidFill>
                  <a:srgbClr val="0000FF"/>
                </a:solidFill>
                <a:latin typeface="American Typewriter"/>
                <a:cs typeface="American Typewriter"/>
              </a:rPr>
              <a:t>*</a:t>
            </a:r>
            <a:r>
              <a:rPr lang="en-US" sz="3600" b="1" dirty="0" smtClean="0">
                <a:solidFill>
                  <a:schemeClr val="tx1"/>
                </a:solidFill>
                <a:latin typeface="American Typewriter"/>
                <a:cs typeface="American Typewriter"/>
              </a:rPr>
              <a:t>Service</a:t>
            </a:r>
            <a:endParaRPr lang="en-US" sz="3600" b="1" dirty="0">
              <a:solidFill>
                <a:schemeClr val="tx1"/>
              </a:solidFill>
              <a:latin typeface="American Typewriter"/>
              <a:cs typeface="American Typewriter"/>
            </a:endParaRPr>
          </a:p>
          <a:p>
            <a:r>
              <a:rPr lang="en-US" sz="3600" b="1" dirty="0" smtClean="0">
                <a:solidFill>
                  <a:srgbClr val="0000FF"/>
                </a:solidFill>
                <a:latin typeface="American Typewriter"/>
                <a:cs typeface="American Typewriter"/>
              </a:rPr>
              <a:t>*</a:t>
            </a:r>
            <a:r>
              <a:rPr lang="en-US" sz="3600" b="1" dirty="0" smtClean="0">
                <a:solidFill>
                  <a:schemeClr val="tx1"/>
                </a:solidFill>
                <a:latin typeface="American Typewriter"/>
                <a:cs typeface="American Typewriter"/>
              </a:rPr>
              <a:t>Sacrifice</a:t>
            </a:r>
            <a:endParaRPr lang="en-US" sz="3600" b="1" dirty="0">
              <a:solidFill>
                <a:schemeClr val="tx1"/>
              </a:solidFill>
              <a:latin typeface="American Typewriter"/>
              <a:cs typeface="American Typewriter"/>
            </a:endParaRPr>
          </a:p>
          <a:p>
            <a:r>
              <a:rPr lang="en-US" sz="3600" b="1" dirty="0" smtClean="0">
                <a:solidFill>
                  <a:srgbClr val="0000FF"/>
                </a:solidFill>
                <a:latin typeface="American Typewriter"/>
                <a:cs typeface="American Typewriter"/>
              </a:rPr>
              <a:t>*</a:t>
            </a:r>
            <a:r>
              <a:rPr lang="en-US" sz="3600" b="1" dirty="0" smtClean="0">
                <a:solidFill>
                  <a:schemeClr val="tx1"/>
                </a:solidFill>
                <a:latin typeface="American Typewriter"/>
                <a:cs typeface="American Typewriter"/>
              </a:rPr>
              <a:t>Struggle</a:t>
            </a:r>
            <a:endParaRPr lang="en-US" sz="3600" b="1" dirty="0">
              <a:solidFill>
                <a:schemeClr val="tx1"/>
              </a:solidFill>
              <a:latin typeface="American Typewriter"/>
              <a:cs typeface="American Typewriter"/>
            </a:endParaRPr>
          </a:p>
          <a:p>
            <a:r>
              <a:rPr lang="en-US" sz="3600" b="1" dirty="0">
                <a:solidFill>
                  <a:srgbClr val="0000FF"/>
                </a:solidFill>
                <a:latin typeface="American Typewriter"/>
                <a:cs typeface="American Typewriter"/>
              </a:rPr>
              <a:t>*</a:t>
            </a:r>
            <a:r>
              <a:rPr lang="en-US" sz="3600" b="1" dirty="0" smtClean="0">
                <a:solidFill>
                  <a:schemeClr val="tx1"/>
                </a:solidFill>
                <a:latin typeface="American Typewriter"/>
                <a:cs typeface="American Typewriter"/>
              </a:rPr>
              <a:t>Solidarity</a:t>
            </a:r>
            <a:endParaRPr lang="en-US" sz="3600" b="1" dirty="0">
              <a:solidFill>
                <a:schemeClr val="tx1"/>
              </a:solidFill>
              <a:latin typeface="American Typewriter"/>
              <a:cs typeface="American Typewriter"/>
            </a:endParaRPr>
          </a:p>
          <a:p>
            <a:r>
              <a:rPr lang="en-US" sz="1400" dirty="0">
                <a:solidFill>
                  <a:schemeClr val="tx1"/>
                </a:solidFill>
                <a:latin typeface="American Typewriter"/>
                <a:cs typeface="American Typewriter"/>
              </a:rPr>
              <a:t> </a:t>
            </a:r>
          </a:p>
          <a:p>
            <a:endParaRPr lang="en-US" sz="1400" dirty="0">
              <a:solidFill>
                <a:schemeClr val="tx1"/>
              </a:solidFill>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5" name="Picture 4" descr="squiggly-clipart-9.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49158" y="4924164"/>
            <a:ext cx="4267200" cy="1033272"/>
          </a:xfrm>
          <a:prstGeom prst="rect">
            <a:avLst/>
          </a:prstGeom>
        </p:spPr>
      </p:pic>
    </p:spTree>
    <p:extLst>
      <p:ext uri="{BB962C8B-B14F-4D97-AF65-F5344CB8AC3E}">
        <p14:creationId xmlns:p14="http://schemas.microsoft.com/office/powerpoint/2010/main" val="3185805910"/>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3" name="Subtitle 2"/>
          <p:cNvSpPr>
            <a:spLocks noGrp="1"/>
          </p:cNvSpPr>
          <p:nvPr>
            <p:ph type="subTitle" idx="1"/>
          </p:nvPr>
        </p:nvSpPr>
        <p:spPr>
          <a:xfrm>
            <a:off x="1499220" y="1299605"/>
            <a:ext cx="6174058" cy="4563385"/>
          </a:xfrm>
        </p:spPr>
        <p:txBody>
          <a:bodyPr>
            <a:normAutofit fontScale="70000" lnSpcReduction="20000"/>
          </a:bodyPr>
          <a:lstStyle/>
          <a:p>
            <a:r>
              <a:rPr lang="en-US" sz="2800" b="1" dirty="0" smtClean="0">
                <a:solidFill>
                  <a:srgbClr val="0000FF"/>
                </a:solidFill>
                <a:latin typeface="American Typewriter"/>
                <a:cs typeface="American Typewriter"/>
              </a:rPr>
              <a:t>*Service</a:t>
            </a:r>
            <a:r>
              <a:rPr lang="en-US" sz="2800" b="1" dirty="0">
                <a:solidFill>
                  <a:srgbClr val="0000FF"/>
                </a:solidFill>
                <a:latin typeface="American Typewriter"/>
                <a:cs typeface="American Typewriter"/>
              </a:rPr>
              <a:t>: </a:t>
            </a:r>
            <a:r>
              <a:rPr lang="en-US" sz="2800" b="1" dirty="0">
                <a:solidFill>
                  <a:schemeClr val="tx1"/>
                </a:solidFill>
                <a:latin typeface="American Typewriter"/>
                <a:cs typeface="American Typewriter"/>
              </a:rPr>
              <a:t> Donate </a:t>
            </a:r>
            <a:r>
              <a:rPr lang="en-US" sz="2800" b="1" dirty="0">
                <a:solidFill>
                  <a:srgbClr val="FFFFFF"/>
                </a:solidFill>
                <a:latin typeface="American Typewriter"/>
                <a:cs typeface="American Typewriter"/>
              </a:rPr>
              <a:t>time/talent/money to</a:t>
            </a:r>
            <a:r>
              <a:rPr lang="en-US" sz="2800" b="1" dirty="0">
                <a:solidFill>
                  <a:schemeClr val="tx1"/>
                </a:solidFill>
                <a:latin typeface="American Typewriter"/>
                <a:cs typeface="American Typewriter"/>
              </a:rPr>
              <a:t> any organization of </a:t>
            </a:r>
            <a:r>
              <a:rPr lang="en-US" sz="2800" b="1" dirty="0">
                <a:solidFill>
                  <a:srgbClr val="FFFFFF"/>
                </a:solidFill>
                <a:latin typeface="American Typewriter"/>
                <a:cs typeface="American Typewriter"/>
              </a:rPr>
              <a:t>your choice that is undo</a:t>
            </a:r>
            <a:r>
              <a:rPr lang="en-US" sz="2800" b="1" dirty="0">
                <a:solidFill>
                  <a:schemeClr val="tx1"/>
                </a:solidFill>
                <a:latin typeface="American Typewriter"/>
                <a:cs typeface="American Typewriter"/>
              </a:rPr>
              <a:t>ing oppressions.</a:t>
            </a:r>
          </a:p>
          <a:p>
            <a:r>
              <a:rPr lang="en-US" sz="2800" b="1" dirty="0">
                <a:solidFill>
                  <a:schemeClr val="tx1"/>
                </a:solidFill>
                <a:latin typeface="American Typewriter"/>
                <a:cs typeface="American Typewriter"/>
              </a:rPr>
              <a:t> </a:t>
            </a:r>
          </a:p>
          <a:p>
            <a:r>
              <a:rPr lang="en-US" sz="2800" b="1" dirty="0" smtClean="0">
                <a:solidFill>
                  <a:srgbClr val="0000FF"/>
                </a:solidFill>
                <a:latin typeface="American Typewriter"/>
                <a:cs typeface="American Typewriter"/>
              </a:rPr>
              <a:t>*Sacrifice</a:t>
            </a:r>
            <a:r>
              <a:rPr lang="en-US" sz="2800" b="1" dirty="0">
                <a:solidFill>
                  <a:srgbClr val="0000FF"/>
                </a:solidFill>
                <a:latin typeface="American Typewriter"/>
                <a:cs typeface="American Typewriter"/>
              </a:rPr>
              <a:t>: </a:t>
            </a:r>
            <a:r>
              <a:rPr lang="en-US" sz="2800" b="1" dirty="0">
                <a:solidFill>
                  <a:schemeClr val="tx1"/>
                </a:solidFill>
                <a:latin typeface="American Typewriter"/>
                <a:cs typeface="American Typewriter"/>
              </a:rPr>
              <a:t> Sacrifice low self-esteem, timidity, self-righteousness, and do the work that needs to be done.</a:t>
            </a:r>
          </a:p>
          <a:p>
            <a:r>
              <a:rPr lang="en-US" sz="2800" b="1" dirty="0">
                <a:solidFill>
                  <a:schemeClr val="tx1"/>
                </a:solidFill>
                <a:latin typeface="American Typewriter"/>
                <a:cs typeface="American Typewriter"/>
              </a:rPr>
              <a:t> </a:t>
            </a:r>
          </a:p>
          <a:p>
            <a:r>
              <a:rPr lang="en-US" sz="2800" b="1" dirty="0" smtClean="0">
                <a:solidFill>
                  <a:srgbClr val="0000FF"/>
                </a:solidFill>
                <a:latin typeface="American Typewriter"/>
                <a:cs typeface="American Typewriter"/>
              </a:rPr>
              <a:t>*Struggle</a:t>
            </a:r>
            <a:r>
              <a:rPr lang="en-US" sz="2800" b="1" dirty="0">
                <a:solidFill>
                  <a:srgbClr val="0000FF"/>
                </a:solidFill>
                <a:latin typeface="American Typewriter"/>
                <a:cs typeface="American Typewriter"/>
              </a:rPr>
              <a:t>: </a:t>
            </a:r>
            <a:r>
              <a:rPr lang="en-US" sz="2800" b="1" dirty="0">
                <a:solidFill>
                  <a:schemeClr val="tx1"/>
                </a:solidFill>
                <a:latin typeface="American Typewriter"/>
                <a:cs typeface="American Typewriter"/>
              </a:rPr>
              <a:t> Name any civil rights work that has been done and struggle has ALWAYS been involved.</a:t>
            </a:r>
          </a:p>
          <a:p>
            <a:r>
              <a:rPr lang="en-US" sz="2800" b="1" dirty="0">
                <a:solidFill>
                  <a:schemeClr val="tx1"/>
                </a:solidFill>
                <a:latin typeface="American Typewriter"/>
                <a:cs typeface="American Typewriter"/>
              </a:rPr>
              <a:t> </a:t>
            </a:r>
          </a:p>
          <a:p>
            <a:r>
              <a:rPr lang="en-US" sz="2800" b="1" dirty="0" smtClean="0">
                <a:solidFill>
                  <a:srgbClr val="0000FF"/>
                </a:solidFill>
                <a:latin typeface="American Typewriter"/>
                <a:cs typeface="American Typewriter"/>
              </a:rPr>
              <a:t>*Solidarity</a:t>
            </a:r>
            <a:r>
              <a:rPr lang="en-US" sz="2800" b="1" dirty="0">
                <a:solidFill>
                  <a:srgbClr val="0000FF"/>
                </a:solidFill>
                <a:latin typeface="American Typewriter"/>
                <a:cs typeface="American Typewriter"/>
              </a:rPr>
              <a:t>: </a:t>
            </a:r>
            <a:r>
              <a:rPr lang="en-US" sz="2800" b="1" dirty="0">
                <a:solidFill>
                  <a:schemeClr val="tx1"/>
                </a:solidFill>
                <a:latin typeface="American Typewriter"/>
                <a:cs typeface="American Typewriter"/>
              </a:rPr>
              <a:t> Based on the idea of principles, and not identity.  Meaning that different cultures DO come together and build solidarity.  AS themselves.  </a:t>
            </a:r>
          </a:p>
          <a:p>
            <a:endParaRPr lang="en-US" sz="2800" dirty="0">
              <a:solidFill>
                <a:schemeClr val="tx1"/>
              </a:solidFill>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5" name="Picture 4" descr="squiggly-clipart-9.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38400" y="5346354"/>
            <a:ext cx="4267200" cy="1033272"/>
          </a:xfrm>
          <a:prstGeom prst="rect">
            <a:avLst/>
          </a:prstGeom>
        </p:spPr>
      </p:pic>
    </p:spTree>
    <p:extLst>
      <p:ext uri="{BB962C8B-B14F-4D97-AF65-F5344CB8AC3E}">
        <p14:creationId xmlns:p14="http://schemas.microsoft.com/office/powerpoint/2010/main" val="3430434847"/>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3" name="Subtitle 2"/>
          <p:cNvSpPr>
            <a:spLocks noGrp="1"/>
          </p:cNvSpPr>
          <p:nvPr>
            <p:ph type="subTitle" idx="1"/>
          </p:nvPr>
        </p:nvSpPr>
        <p:spPr>
          <a:xfrm>
            <a:off x="1499220" y="1299605"/>
            <a:ext cx="6174058" cy="4563385"/>
          </a:xfrm>
        </p:spPr>
        <p:txBody>
          <a:bodyPr>
            <a:normAutofit/>
          </a:bodyPr>
          <a:lstStyle/>
          <a:p>
            <a:r>
              <a:rPr lang="en-US" sz="2800" b="1" dirty="0" smtClean="0">
                <a:solidFill>
                  <a:schemeClr val="tx1"/>
                </a:solidFill>
                <a:latin typeface="American Typewriter"/>
                <a:cs typeface="American Typewriter"/>
              </a:rPr>
              <a:t>Community by </a:t>
            </a:r>
            <a:r>
              <a:rPr lang="en-US" sz="2800" b="1" dirty="0" smtClean="0">
                <a:solidFill>
                  <a:schemeClr val="bg1"/>
                </a:solidFill>
                <a:latin typeface="American Typewriter"/>
                <a:cs typeface="American Typewriter"/>
              </a:rPr>
              <a:t>Marian </a:t>
            </a:r>
            <a:r>
              <a:rPr lang="en-US" sz="2800" b="1" dirty="0" err="1" smtClean="0">
                <a:solidFill>
                  <a:schemeClr val="bg1"/>
                </a:solidFill>
                <a:latin typeface="American Typewriter"/>
                <a:cs typeface="American Typewriter"/>
              </a:rPr>
              <a:t>Bant</a:t>
            </a:r>
            <a:r>
              <a:rPr lang="en-US" sz="2800" b="1" dirty="0" err="1" smtClean="0">
                <a:solidFill>
                  <a:srgbClr val="0000FF"/>
                </a:solidFill>
                <a:latin typeface="American Typewriter"/>
                <a:cs typeface="American Typewriter"/>
              </a:rPr>
              <a:t>j</a:t>
            </a:r>
            <a:r>
              <a:rPr lang="en-US" sz="2800" b="1" dirty="0" err="1" smtClean="0">
                <a:solidFill>
                  <a:schemeClr val="tx1"/>
                </a:solidFill>
                <a:latin typeface="American Typewriter"/>
                <a:cs typeface="American Typewriter"/>
              </a:rPr>
              <a:t>es</a:t>
            </a:r>
            <a:endParaRPr lang="en-US" sz="2800" b="1" dirty="0">
              <a:solidFill>
                <a:schemeClr val="tx1"/>
              </a:solidFill>
              <a:latin typeface="American Typewriter"/>
              <a:cs typeface="American Typewriter"/>
            </a:endParaRPr>
          </a:p>
          <a:p>
            <a:endParaRPr lang="en-US" sz="2800" dirty="0">
              <a:solidFill>
                <a:schemeClr val="tx1"/>
              </a:solidFill>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2" name="Picture 1" descr="Untitled 1.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37948" y="1827562"/>
            <a:ext cx="5028415" cy="4035428"/>
          </a:xfrm>
          <a:prstGeom prst="rect">
            <a:avLst/>
          </a:prstGeom>
        </p:spPr>
      </p:pic>
    </p:spTree>
    <p:extLst>
      <p:ext uri="{BB962C8B-B14F-4D97-AF65-F5344CB8AC3E}">
        <p14:creationId xmlns:p14="http://schemas.microsoft.com/office/powerpoint/2010/main" val="2069899383"/>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3" name="Subtitle 2"/>
          <p:cNvSpPr>
            <a:spLocks noGrp="1"/>
          </p:cNvSpPr>
          <p:nvPr>
            <p:ph type="subTitle" idx="1"/>
          </p:nvPr>
        </p:nvSpPr>
        <p:spPr>
          <a:xfrm>
            <a:off x="1499220" y="1299605"/>
            <a:ext cx="6174058" cy="4563385"/>
          </a:xfrm>
        </p:spPr>
        <p:txBody>
          <a:bodyPr>
            <a:normAutofit/>
          </a:bodyPr>
          <a:lstStyle/>
          <a:p>
            <a:r>
              <a:rPr lang="en-US" sz="2800" b="1" dirty="0" smtClean="0">
                <a:solidFill>
                  <a:schemeClr val="tx1"/>
                </a:solidFill>
                <a:latin typeface="American Typewriter"/>
                <a:cs typeface="American Typewriter"/>
              </a:rPr>
              <a:t>Community by </a:t>
            </a:r>
            <a:r>
              <a:rPr lang="en-US" sz="2800" b="1" dirty="0" smtClean="0">
                <a:solidFill>
                  <a:schemeClr val="bg1"/>
                </a:solidFill>
                <a:latin typeface="American Typewriter"/>
                <a:cs typeface="American Typewriter"/>
              </a:rPr>
              <a:t>Marian </a:t>
            </a:r>
            <a:r>
              <a:rPr lang="en-US" sz="2800" b="1" dirty="0" err="1" smtClean="0">
                <a:solidFill>
                  <a:schemeClr val="bg1"/>
                </a:solidFill>
                <a:latin typeface="American Typewriter"/>
                <a:cs typeface="American Typewriter"/>
              </a:rPr>
              <a:t>Bant</a:t>
            </a:r>
            <a:r>
              <a:rPr lang="en-US" sz="2800" b="1" dirty="0" err="1">
                <a:solidFill>
                  <a:srgbClr val="0000FF"/>
                </a:solidFill>
                <a:latin typeface="American Typewriter"/>
                <a:cs typeface="American Typewriter"/>
              </a:rPr>
              <a:t>j</a:t>
            </a:r>
            <a:r>
              <a:rPr lang="en-US" sz="2800" b="1" dirty="0" err="1">
                <a:solidFill>
                  <a:schemeClr val="tx1"/>
                </a:solidFill>
                <a:latin typeface="American Typewriter"/>
                <a:cs typeface="American Typewriter"/>
              </a:rPr>
              <a:t>es</a:t>
            </a:r>
            <a:endParaRPr lang="en-US" sz="2800" b="1" dirty="0">
              <a:solidFill>
                <a:schemeClr val="tx1"/>
              </a:solidFill>
              <a:latin typeface="American Typewriter"/>
              <a:cs typeface="American Typewriter"/>
            </a:endParaRPr>
          </a:p>
          <a:p>
            <a:endParaRPr lang="en-US" sz="2800" dirty="0">
              <a:solidFill>
                <a:schemeClr val="tx1"/>
              </a:solidFill>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5" name="Picture 4" descr="Untitled 2.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69603" y="1817211"/>
            <a:ext cx="4996760" cy="3978569"/>
          </a:xfrm>
          <a:prstGeom prst="rect">
            <a:avLst/>
          </a:prstGeom>
        </p:spPr>
      </p:pic>
    </p:spTree>
    <p:extLst>
      <p:ext uri="{BB962C8B-B14F-4D97-AF65-F5344CB8AC3E}">
        <p14:creationId xmlns:p14="http://schemas.microsoft.com/office/powerpoint/2010/main" val="3220543055"/>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3" name="Subtitle 2"/>
          <p:cNvSpPr>
            <a:spLocks noGrp="1"/>
          </p:cNvSpPr>
          <p:nvPr>
            <p:ph type="subTitle" idx="1"/>
          </p:nvPr>
        </p:nvSpPr>
        <p:spPr>
          <a:xfrm>
            <a:off x="1499220" y="1299605"/>
            <a:ext cx="6174058" cy="4563385"/>
          </a:xfrm>
        </p:spPr>
        <p:txBody>
          <a:bodyPr>
            <a:normAutofit/>
          </a:bodyPr>
          <a:lstStyle/>
          <a:p>
            <a:r>
              <a:rPr lang="en-US" sz="2800" b="1" dirty="0" smtClean="0">
                <a:solidFill>
                  <a:schemeClr val="tx1"/>
                </a:solidFill>
                <a:latin typeface="American Typewriter"/>
                <a:cs typeface="American Typewriter"/>
              </a:rPr>
              <a:t>Community by </a:t>
            </a:r>
            <a:r>
              <a:rPr lang="en-US" sz="2800" b="1" dirty="0" smtClean="0">
                <a:solidFill>
                  <a:schemeClr val="bg1"/>
                </a:solidFill>
                <a:latin typeface="American Typewriter"/>
                <a:cs typeface="American Typewriter"/>
              </a:rPr>
              <a:t>Marian </a:t>
            </a:r>
            <a:r>
              <a:rPr lang="en-US" sz="2800" b="1" dirty="0" err="1" smtClean="0">
                <a:solidFill>
                  <a:schemeClr val="bg1"/>
                </a:solidFill>
                <a:latin typeface="American Typewriter"/>
                <a:cs typeface="American Typewriter"/>
              </a:rPr>
              <a:t>Bant</a:t>
            </a:r>
            <a:r>
              <a:rPr lang="en-US" sz="2800" b="1" dirty="0" err="1">
                <a:solidFill>
                  <a:srgbClr val="0000FF"/>
                </a:solidFill>
                <a:latin typeface="American Typewriter"/>
                <a:cs typeface="American Typewriter"/>
              </a:rPr>
              <a:t>j</a:t>
            </a:r>
            <a:r>
              <a:rPr lang="en-US" sz="2800" b="1" dirty="0" err="1">
                <a:solidFill>
                  <a:schemeClr val="tx1"/>
                </a:solidFill>
                <a:latin typeface="American Typewriter"/>
                <a:cs typeface="American Typewriter"/>
              </a:rPr>
              <a:t>es</a:t>
            </a:r>
            <a:endParaRPr lang="en-US" sz="2800" b="1" dirty="0">
              <a:solidFill>
                <a:schemeClr val="tx1"/>
              </a:solidFill>
              <a:latin typeface="American Typewriter"/>
              <a:cs typeface="American Typewriter"/>
            </a:endParaRPr>
          </a:p>
          <a:p>
            <a:endParaRPr lang="en-US" sz="2800" dirty="0">
              <a:solidFill>
                <a:schemeClr val="tx1"/>
              </a:solidFill>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2" name="Picture 1" descr="Untitled 3.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69603" y="1851125"/>
            <a:ext cx="4996760" cy="4011865"/>
          </a:xfrm>
          <a:prstGeom prst="rect">
            <a:avLst/>
          </a:prstGeom>
        </p:spPr>
      </p:pic>
    </p:spTree>
    <p:extLst>
      <p:ext uri="{BB962C8B-B14F-4D97-AF65-F5344CB8AC3E}">
        <p14:creationId xmlns:p14="http://schemas.microsoft.com/office/powerpoint/2010/main" val="460121930"/>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3" name="Subtitle 2"/>
          <p:cNvSpPr>
            <a:spLocks noGrp="1"/>
          </p:cNvSpPr>
          <p:nvPr>
            <p:ph type="subTitle" idx="1"/>
          </p:nvPr>
        </p:nvSpPr>
        <p:spPr>
          <a:xfrm>
            <a:off x="1499220" y="1299605"/>
            <a:ext cx="6174058" cy="4563385"/>
          </a:xfrm>
        </p:spPr>
        <p:txBody>
          <a:bodyPr>
            <a:normAutofit/>
          </a:bodyPr>
          <a:lstStyle/>
          <a:p>
            <a:r>
              <a:rPr lang="en-US" sz="2800" b="1" dirty="0" smtClean="0">
                <a:solidFill>
                  <a:schemeClr val="tx1"/>
                </a:solidFill>
                <a:latin typeface="American Typewriter"/>
                <a:cs typeface="American Typewriter"/>
              </a:rPr>
              <a:t>Community by </a:t>
            </a:r>
            <a:r>
              <a:rPr lang="en-US" sz="2800" b="1" dirty="0" smtClean="0">
                <a:solidFill>
                  <a:schemeClr val="bg1"/>
                </a:solidFill>
                <a:latin typeface="American Typewriter"/>
                <a:cs typeface="American Typewriter"/>
              </a:rPr>
              <a:t>Marian </a:t>
            </a:r>
            <a:r>
              <a:rPr lang="en-US" sz="2800" b="1" dirty="0" err="1" smtClean="0">
                <a:solidFill>
                  <a:schemeClr val="bg1"/>
                </a:solidFill>
                <a:latin typeface="American Typewriter"/>
                <a:cs typeface="American Typewriter"/>
              </a:rPr>
              <a:t>Bant</a:t>
            </a:r>
            <a:r>
              <a:rPr lang="en-US" sz="2800" b="1" dirty="0" err="1">
                <a:solidFill>
                  <a:srgbClr val="0000FF"/>
                </a:solidFill>
                <a:latin typeface="American Typewriter"/>
                <a:cs typeface="American Typewriter"/>
              </a:rPr>
              <a:t>j</a:t>
            </a:r>
            <a:r>
              <a:rPr lang="en-US" sz="2800" b="1" dirty="0" err="1">
                <a:solidFill>
                  <a:schemeClr val="tx1"/>
                </a:solidFill>
                <a:latin typeface="American Typewriter"/>
                <a:cs typeface="American Typewriter"/>
              </a:rPr>
              <a:t>es</a:t>
            </a:r>
            <a:endParaRPr lang="en-US" sz="2800" b="1" dirty="0">
              <a:solidFill>
                <a:schemeClr val="tx1"/>
              </a:solidFill>
              <a:latin typeface="American Typewriter"/>
              <a:cs typeface="American Typewriter"/>
            </a:endParaRPr>
          </a:p>
          <a:p>
            <a:endParaRPr lang="en-US" sz="2800" dirty="0" smtClean="0"/>
          </a:p>
          <a:p>
            <a:endParaRPr lang="en-US" sz="2800" dirty="0"/>
          </a:p>
          <a:p>
            <a:endParaRPr lang="en-US" sz="2800" dirty="0" smtClean="0"/>
          </a:p>
          <a:p>
            <a:endParaRPr lang="en-US" sz="2800" dirty="0"/>
          </a:p>
          <a:p>
            <a:endParaRPr lang="en-US" sz="2800" dirty="0" smtClean="0"/>
          </a:p>
          <a:p>
            <a:endParaRPr lang="en-US" sz="2000" dirty="0" smtClean="0">
              <a:latin typeface="American Typewriter"/>
              <a:cs typeface="American Typewriter"/>
            </a:endParaRPr>
          </a:p>
          <a:p>
            <a:r>
              <a:rPr lang="en-US" sz="2000" dirty="0" smtClean="0">
                <a:solidFill>
                  <a:schemeClr val="tx1"/>
                </a:solidFill>
                <a:latin typeface="American Typewriter"/>
                <a:cs typeface="American Typewriter"/>
              </a:rPr>
              <a:t>http</a:t>
            </a:r>
            <a:r>
              <a:rPr lang="en-US" sz="2000" dirty="0">
                <a:solidFill>
                  <a:schemeClr val="tx1"/>
                </a:solidFill>
                <a:latin typeface="American Typewriter"/>
                <a:cs typeface="American Typewriter"/>
              </a:rPr>
              <a:t>://</a:t>
            </a:r>
            <a:r>
              <a:rPr lang="en-US" sz="2000" dirty="0" err="1">
                <a:solidFill>
                  <a:schemeClr val="tx1"/>
                </a:solidFill>
                <a:latin typeface="American Typewriter"/>
                <a:cs typeface="American Typewriter"/>
              </a:rPr>
              <a:t>bantjes.com</a:t>
            </a:r>
            <a:r>
              <a:rPr lang="en-US" sz="2000" dirty="0">
                <a:solidFill>
                  <a:schemeClr val="tx1"/>
                </a:solidFill>
                <a:latin typeface="American Typewriter"/>
                <a:cs typeface="American Typewriter"/>
              </a:rPr>
              <a:t>/work/community/</a:t>
            </a:r>
          </a:p>
          <a:p>
            <a:r>
              <a:rPr lang="en-US" sz="2000" dirty="0">
                <a:solidFill>
                  <a:schemeClr val="tx1"/>
                </a:solidFill>
                <a:latin typeface="American Typewriter"/>
                <a:cs typeface="American Typewriter"/>
              </a:rPr>
              <a:t>©Marian </a:t>
            </a:r>
            <a:r>
              <a:rPr lang="en-US" sz="2000" dirty="0" err="1">
                <a:solidFill>
                  <a:schemeClr val="tx1"/>
                </a:solidFill>
                <a:latin typeface="American Typewriter"/>
                <a:cs typeface="American Typewriter"/>
              </a:rPr>
              <a:t>Bantjes</a:t>
            </a:r>
            <a:endParaRPr lang="en-US" sz="2000" b="1" dirty="0">
              <a:solidFill>
                <a:schemeClr val="tx1"/>
              </a:solidFill>
              <a:latin typeface="American Typewriter"/>
              <a:cs typeface="American Typewriter"/>
            </a:endParaRPr>
          </a:p>
          <a:p>
            <a:endParaRPr lang="en-US" sz="2800" dirty="0">
              <a:solidFill>
                <a:schemeClr val="tx1"/>
              </a:solidFill>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5" name="Picture 4" descr="full best.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7409" y="2141394"/>
            <a:ext cx="8050572" cy="2121190"/>
          </a:xfrm>
          <a:prstGeom prst="rect">
            <a:avLst/>
          </a:prstGeom>
        </p:spPr>
      </p:pic>
    </p:spTree>
    <p:extLst>
      <p:ext uri="{BB962C8B-B14F-4D97-AF65-F5344CB8AC3E}">
        <p14:creationId xmlns:p14="http://schemas.microsoft.com/office/powerpoint/2010/main" val="3803086491"/>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2" name="Title 1"/>
          <p:cNvSpPr>
            <a:spLocks noGrp="1"/>
          </p:cNvSpPr>
          <p:nvPr>
            <p:ph type="ctrTitle"/>
          </p:nvPr>
        </p:nvSpPr>
        <p:spPr>
          <a:xfrm>
            <a:off x="1557996" y="2130425"/>
            <a:ext cx="6010471" cy="2602795"/>
          </a:xfrm>
        </p:spPr>
        <p:txBody>
          <a:bodyPr>
            <a:normAutofit/>
          </a:bodyPr>
          <a:lstStyle/>
          <a:p>
            <a:r>
              <a:rPr lang="en-US" sz="4000" b="1" u="sng" dirty="0" smtClean="0">
                <a:latin typeface="American Typewriter"/>
                <a:cs typeface="American Typewriter"/>
              </a:rPr>
              <a:t>©Rhea C</a:t>
            </a:r>
            <a:r>
              <a:rPr lang="en-US" sz="4000" b="1" u="sng" dirty="0" smtClean="0">
                <a:solidFill>
                  <a:srgbClr val="0000FF"/>
                </a:solidFill>
                <a:latin typeface="American Typewriter"/>
                <a:cs typeface="American Typewriter"/>
              </a:rPr>
              <a:t>ô</a:t>
            </a:r>
            <a:r>
              <a:rPr lang="en-US" sz="4000" b="1" u="sng" dirty="0" smtClean="0">
                <a:latin typeface="American Typewriter"/>
                <a:cs typeface="American Typewriter"/>
              </a:rPr>
              <a:t>t</a:t>
            </a:r>
            <a:r>
              <a:rPr lang="en-US" sz="4000" b="1" u="sng" dirty="0" smtClean="0">
                <a:solidFill>
                  <a:srgbClr val="0000FF"/>
                </a:solidFill>
                <a:latin typeface="American Typewriter"/>
                <a:cs typeface="American Typewriter"/>
              </a:rPr>
              <a:t>é</a:t>
            </a:r>
            <a:r>
              <a:rPr lang="en-US" sz="4000" b="1" u="sng" dirty="0" smtClean="0">
                <a:latin typeface="American Typewriter"/>
                <a:cs typeface="American Typewriter"/>
              </a:rPr>
              <a:t> Robbins</a:t>
            </a:r>
            <a:br>
              <a:rPr lang="en-US" sz="4000" b="1" u="sng" dirty="0" smtClean="0">
                <a:latin typeface="American Typewriter"/>
                <a:cs typeface="American Typewriter"/>
              </a:rPr>
            </a:br>
            <a:r>
              <a:rPr lang="en-US" sz="4000" u="sng" dirty="0" err="1" smtClean="0">
                <a:latin typeface="American Typewriter"/>
                <a:cs typeface="American Typewriter"/>
              </a:rPr>
              <a:t>rjean.cote@gmail</a:t>
            </a:r>
            <a:r>
              <a:rPr lang="en-US" sz="4000" u="sng" dirty="0" err="1" smtClean="0">
                <a:solidFill>
                  <a:srgbClr val="0000FF"/>
                </a:solidFill>
                <a:latin typeface="American Typewriter"/>
                <a:cs typeface="American Typewriter"/>
              </a:rPr>
              <a:t>.</a:t>
            </a:r>
            <a:r>
              <a:rPr lang="en-US" sz="4000" u="sng" dirty="0" err="1" smtClean="0">
                <a:latin typeface="American Typewriter"/>
                <a:cs typeface="American Typewriter"/>
              </a:rPr>
              <a:t>com</a:t>
            </a:r>
            <a:endParaRPr lang="en-US" sz="4000" u="sng" dirty="0">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5" name="Picture 4" descr="squiggly-clipart-9.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04855" y="4126679"/>
            <a:ext cx="4267200" cy="1033272"/>
          </a:xfrm>
          <a:prstGeom prst="rect">
            <a:avLst/>
          </a:prstGeom>
        </p:spPr>
      </p:pic>
    </p:spTree>
    <p:extLst>
      <p:ext uri="{BB962C8B-B14F-4D97-AF65-F5344CB8AC3E}">
        <p14:creationId xmlns:p14="http://schemas.microsoft.com/office/powerpoint/2010/main" val="736642685"/>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2" name="Title 1"/>
          <p:cNvSpPr>
            <a:spLocks noGrp="1"/>
          </p:cNvSpPr>
          <p:nvPr>
            <p:ph type="ctrTitle"/>
          </p:nvPr>
        </p:nvSpPr>
        <p:spPr/>
        <p:txBody>
          <a:bodyPr>
            <a:normAutofit/>
          </a:bodyPr>
          <a:lstStyle/>
          <a:p>
            <a:r>
              <a:rPr lang="mr-IN" sz="3600" b="1" dirty="0" smtClean="0">
                <a:solidFill>
                  <a:srgbClr val="0000FF"/>
                </a:solidFill>
                <a:latin typeface="American Typewriter"/>
                <a:cs typeface="American Typewriter"/>
              </a:rPr>
              <a:t>…</a:t>
            </a:r>
            <a:r>
              <a:rPr lang="en-US" sz="3600" b="1" dirty="0" smtClean="0">
                <a:latin typeface="American Typewriter"/>
                <a:cs typeface="American Typewriter"/>
              </a:rPr>
              <a:t>the </a:t>
            </a:r>
            <a:r>
              <a:rPr lang="en-US" sz="3600" b="1" dirty="0">
                <a:latin typeface="American Typewriter"/>
                <a:cs typeface="American Typewriter"/>
              </a:rPr>
              <a:t>struggle for </a:t>
            </a:r>
            <a:r>
              <a:rPr lang="en-US" sz="3600" b="1" dirty="0" smtClean="0">
                <a:latin typeface="American Typewriter"/>
                <a:cs typeface="American Typewriter"/>
              </a:rPr>
              <a:t>power</a:t>
            </a:r>
            <a:endParaRPr lang="en-US" sz="3600" b="1" u="sng" dirty="0">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5" name="Picture 4" descr="bandw mem hall.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60127" y="3309279"/>
            <a:ext cx="3860800" cy="2459161"/>
          </a:xfrm>
          <a:prstGeom prst="rect">
            <a:avLst/>
          </a:prstGeom>
        </p:spPr>
      </p:pic>
      <p:pic>
        <p:nvPicPr>
          <p:cNvPr id="6" name="Picture 5" descr="mill.jpe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9805" y="3395994"/>
            <a:ext cx="3020432" cy="1925305"/>
          </a:xfrm>
          <a:prstGeom prst="rect">
            <a:avLst/>
          </a:prstGeom>
        </p:spPr>
      </p:pic>
      <p:pic>
        <p:nvPicPr>
          <p:cNvPr id="7" name="Picture 6" descr="squiggly-clipart-9.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438400" y="1613789"/>
            <a:ext cx="4267200" cy="1033272"/>
          </a:xfrm>
          <a:prstGeom prst="rect">
            <a:avLst/>
          </a:prstGeom>
        </p:spPr>
      </p:pic>
    </p:spTree>
    <p:extLst>
      <p:ext uri="{BB962C8B-B14F-4D97-AF65-F5344CB8AC3E}">
        <p14:creationId xmlns:p14="http://schemas.microsoft.com/office/powerpoint/2010/main" val="546435914"/>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2" name="Title 1"/>
          <p:cNvSpPr>
            <a:spLocks noGrp="1"/>
          </p:cNvSpPr>
          <p:nvPr>
            <p:ph type="ctrTitle"/>
          </p:nvPr>
        </p:nvSpPr>
        <p:spPr>
          <a:xfrm>
            <a:off x="1598340" y="1276195"/>
            <a:ext cx="6043965" cy="4553415"/>
          </a:xfrm>
        </p:spPr>
        <p:txBody>
          <a:bodyPr>
            <a:normAutofit fontScale="90000"/>
          </a:bodyPr>
          <a:lstStyle/>
          <a:p>
            <a:pPr lvl="0" algn="l"/>
            <a:r>
              <a:rPr lang="en-US" sz="3600" dirty="0" smtClean="0">
                <a:latin typeface="American Typewriter"/>
                <a:cs typeface="American Typewriter"/>
              </a:rPr>
              <a:t>In </a:t>
            </a:r>
            <a:r>
              <a:rPr lang="en-US" sz="3600" dirty="0">
                <a:latin typeface="American Typewriter"/>
                <a:cs typeface="American Typewriter"/>
              </a:rPr>
              <a:t>my presentation </a:t>
            </a:r>
            <a:r>
              <a:rPr lang="en-US" sz="3600" dirty="0">
                <a:solidFill>
                  <a:schemeClr val="bg1"/>
                </a:solidFill>
                <a:latin typeface="American Typewriter"/>
                <a:cs typeface="American Typewriter"/>
              </a:rPr>
              <a:t>I want </a:t>
            </a:r>
            <a:r>
              <a:rPr lang="en-US" sz="3600" dirty="0">
                <a:solidFill>
                  <a:srgbClr val="0000FF"/>
                </a:solidFill>
                <a:latin typeface="American Typewriter"/>
                <a:cs typeface="American Typewriter"/>
              </a:rPr>
              <a:t>to </a:t>
            </a:r>
            <a:r>
              <a:rPr lang="en-US" sz="3600" dirty="0">
                <a:latin typeface="American Typewriter"/>
                <a:cs typeface="American Typewriter"/>
              </a:rPr>
              <a:t>prove </a:t>
            </a:r>
            <a:r>
              <a:rPr lang="en-US" sz="3600" u="sng" dirty="0" smtClean="0">
                <a:solidFill>
                  <a:srgbClr val="0000FF"/>
                </a:solidFill>
                <a:latin typeface="American Typewriter"/>
                <a:cs typeface="American Typewriter"/>
              </a:rPr>
              <a:t>four</a:t>
            </a:r>
            <a:r>
              <a:rPr lang="en-US" sz="3600" dirty="0" smtClean="0">
                <a:latin typeface="American Typewriter"/>
                <a:cs typeface="American Typewriter"/>
              </a:rPr>
              <a:t> </a:t>
            </a:r>
            <a:r>
              <a:rPr lang="en-US" sz="3600" dirty="0">
                <a:latin typeface="American Typewriter"/>
                <a:cs typeface="American Typewriter"/>
              </a:rPr>
              <a:t>things:</a:t>
            </a:r>
            <a:br>
              <a:rPr lang="en-US" sz="3600" dirty="0">
                <a:latin typeface="American Typewriter"/>
                <a:cs typeface="American Typewriter"/>
              </a:rPr>
            </a:br>
            <a:r>
              <a:rPr lang="en-US" sz="3200" dirty="0" smtClean="0">
                <a:solidFill>
                  <a:srgbClr val="0000FF"/>
                </a:solidFill>
                <a:latin typeface="American Typewriter"/>
                <a:cs typeface="American Typewriter"/>
              </a:rPr>
              <a:t>1.</a:t>
            </a:r>
            <a:r>
              <a:rPr lang="en-US" sz="3200" dirty="0" smtClean="0">
                <a:latin typeface="American Typewriter"/>
                <a:cs typeface="American Typewriter"/>
              </a:rPr>
              <a:t> Sentimental </a:t>
            </a:r>
            <a:r>
              <a:rPr lang="en-US" sz="3200" dirty="0">
                <a:latin typeface="American Typewriter"/>
                <a:cs typeface="American Typewriter"/>
              </a:rPr>
              <a:t>story </a:t>
            </a:r>
            <a:r>
              <a:rPr lang="en-US" sz="3200" dirty="0" smtClean="0">
                <a:latin typeface="American Typewriter"/>
                <a:cs typeface="American Typewriter"/>
              </a:rPr>
              <a:t>erases 	truths</a:t>
            </a:r>
            <a:br>
              <a:rPr lang="en-US" sz="3200" dirty="0" smtClean="0">
                <a:latin typeface="American Typewriter"/>
                <a:cs typeface="American Typewriter"/>
              </a:rPr>
            </a:br>
            <a:r>
              <a:rPr lang="en-US" sz="3200" dirty="0" smtClean="0">
                <a:solidFill>
                  <a:srgbClr val="0000FF"/>
                </a:solidFill>
                <a:latin typeface="American Typewriter"/>
                <a:cs typeface="American Typewriter"/>
              </a:rPr>
              <a:t>2. </a:t>
            </a:r>
            <a:r>
              <a:rPr lang="en-US" sz="3200" dirty="0" smtClean="0">
                <a:latin typeface="American Typewriter"/>
                <a:cs typeface="American Typewriter"/>
              </a:rPr>
              <a:t>Hierarchy </a:t>
            </a:r>
            <a:r>
              <a:rPr lang="en-US" sz="3200" dirty="0">
                <a:latin typeface="American Typewriter"/>
                <a:cs typeface="American Typewriter"/>
              </a:rPr>
              <a:t>permeates </a:t>
            </a:r>
            <a:r>
              <a:rPr lang="en-US" sz="3200" dirty="0" smtClean="0">
                <a:latin typeface="American Typewriter"/>
                <a:cs typeface="American Typewriter"/>
              </a:rPr>
              <a:t>	everything</a:t>
            </a:r>
            <a:r>
              <a:rPr lang="en-US" sz="3200" dirty="0">
                <a:latin typeface="American Typewriter"/>
                <a:cs typeface="American Typewriter"/>
              </a:rPr>
              <a:t/>
            </a:r>
            <a:br>
              <a:rPr lang="en-US" sz="3200" dirty="0">
                <a:latin typeface="American Typewriter"/>
                <a:cs typeface="American Typewriter"/>
              </a:rPr>
            </a:br>
            <a:r>
              <a:rPr lang="en-US" sz="3200" dirty="0" smtClean="0">
                <a:solidFill>
                  <a:srgbClr val="0000FF"/>
                </a:solidFill>
                <a:latin typeface="American Typewriter"/>
                <a:cs typeface="American Typewriter"/>
              </a:rPr>
              <a:t>3. </a:t>
            </a:r>
            <a:r>
              <a:rPr lang="en-US" sz="3200" dirty="0" smtClean="0">
                <a:latin typeface="American Typewriter"/>
                <a:cs typeface="American Typewriter"/>
              </a:rPr>
              <a:t>All </a:t>
            </a:r>
            <a:r>
              <a:rPr lang="en-US" sz="3200" dirty="0">
                <a:latin typeface="American Typewriter"/>
                <a:cs typeface="American Typewriter"/>
              </a:rPr>
              <a:t>stories are based in </a:t>
            </a:r>
            <a:r>
              <a:rPr lang="en-US" sz="3200" dirty="0" smtClean="0">
                <a:latin typeface="American Typewriter"/>
                <a:cs typeface="American Typewriter"/>
              </a:rPr>
              <a:t>fear</a:t>
            </a:r>
            <a:br>
              <a:rPr lang="en-US" sz="3200" dirty="0" smtClean="0">
                <a:latin typeface="American Typewriter"/>
                <a:cs typeface="American Typewriter"/>
              </a:rPr>
            </a:br>
            <a:r>
              <a:rPr lang="en-US" sz="3200" dirty="0" smtClean="0">
                <a:solidFill>
                  <a:srgbClr val="0000FF"/>
                </a:solidFill>
                <a:latin typeface="American Typewriter"/>
                <a:cs typeface="American Typewriter"/>
              </a:rPr>
              <a:t>4. </a:t>
            </a:r>
            <a:r>
              <a:rPr lang="en-US" sz="3200" dirty="0" smtClean="0">
                <a:latin typeface="American Typewriter"/>
                <a:cs typeface="American Typewriter"/>
              </a:rPr>
              <a:t>Examine the essence of story</a:t>
            </a:r>
            <a:r>
              <a:rPr lang="en-US" sz="2800" dirty="0"/>
              <a:t/>
            </a:r>
            <a:br>
              <a:rPr lang="en-US" sz="2800" dirty="0"/>
            </a:br>
            <a:r>
              <a:rPr lang="en-US" sz="2800" dirty="0">
                <a:latin typeface="American Typewriter"/>
                <a:cs typeface="American Typewriter"/>
              </a:rPr>
              <a:t/>
            </a:r>
            <a:br>
              <a:rPr lang="en-US" sz="2800" dirty="0">
                <a:latin typeface="American Typewriter"/>
                <a:cs typeface="American Typewriter"/>
              </a:rPr>
            </a:br>
            <a:endParaRPr lang="en-US" sz="2800" u="sng" dirty="0">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5" name="Picture 4" descr="squiggly-clipart-9.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04855" y="5212145"/>
            <a:ext cx="4267200" cy="1033272"/>
          </a:xfrm>
          <a:prstGeom prst="rect">
            <a:avLst/>
          </a:prstGeom>
        </p:spPr>
      </p:pic>
    </p:spTree>
    <p:extLst>
      <p:ext uri="{BB962C8B-B14F-4D97-AF65-F5344CB8AC3E}">
        <p14:creationId xmlns:p14="http://schemas.microsoft.com/office/powerpoint/2010/main" val="1929786183"/>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2" name="Title 1"/>
          <p:cNvSpPr>
            <a:spLocks noGrp="1"/>
          </p:cNvSpPr>
          <p:nvPr>
            <p:ph type="ctrTitle"/>
          </p:nvPr>
        </p:nvSpPr>
        <p:spPr>
          <a:xfrm>
            <a:off x="1585951" y="1344341"/>
            <a:ext cx="6009270" cy="4305610"/>
          </a:xfrm>
        </p:spPr>
        <p:txBody>
          <a:bodyPr>
            <a:normAutofit fontScale="90000"/>
          </a:bodyPr>
          <a:lstStyle/>
          <a:p>
            <a:r>
              <a:rPr lang="en-US" sz="4000" dirty="0">
                <a:solidFill>
                  <a:srgbClr val="0000FF"/>
                </a:solidFill>
                <a:latin typeface="American Typewriter"/>
                <a:cs typeface="American Typewriter"/>
                <a:hlinkClick r:id="rId5"/>
              </a:rPr>
              <a:t>George Orwell</a:t>
            </a:r>
            <a:r>
              <a:rPr lang="en-US" sz="4000" dirty="0">
                <a:solidFill>
                  <a:srgbClr val="0000FF"/>
                </a:solidFill>
                <a:latin typeface="American Typewriter"/>
                <a:cs typeface="American Typewriter"/>
              </a:rPr>
              <a:t/>
            </a:r>
            <a:br>
              <a:rPr lang="en-US" sz="4000" dirty="0">
                <a:solidFill>
                  <a:srgbClr val="0000FF"/>
                </a:solidFill>
                <a:latin typeface="American Typewriter"/>
                <a:cs typeface="American Typewriter"/>
              </a:rPr>
            </a:br>
            <a:r>
              <a:rPr lang="en-US" sz="4000" b="1" dirty="0" smtClean="0">
                <a:latin typeface="American Typewriter"/>
                <a:cs typeface="American Typewriter"/>
              </a:rPr>
              <a:t>"</a:t>
            </a:r>
            <a:r>
              <a:rPr lang="en-US" sz="4000" b="1" dirty="0">
                <a:latin typeface="American Typewriter"/>
                <a:cs typeface="American Typewriter"/>
              </a:rPr>
              <a:t>Who controls the past controls the future: who controls the present controls the past."</a:t>
            </a:r>
            <a:r>
              <a:rPr lang="en-US" sz="4000" dirty="0">
                <a:latin typeface="American Typewriter"/>
                <a:cs typeface="American Typewriter"/>
              </a:rPr>
              <a:t/>
            </a:r>
            <a:br>
              <a:rPr lang="en-US" sz="4000" dirty="0">
                <a:latin typeface="American Typewriter"/>
                <a:cs typeface="American Typewriter"/>
              </a:rPr>
            </a:br>
            <a:endParaRPr lang="en-US" sz="4000" b="1" u="sng" dirty="0">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2927" y="1232210"/>
            <a:ext cx="812800" cy="812800"/>
          </a:xfrm>
          <a:prstGeom prst="rect">
            <a:avLst/>
          </a:prstGeom>
        </p:spPr>
      </p:pic>
      <p:pic>
        <p:nvPicPr>
          <p:cNvPr id="5" name="Picture 4" descr="squiggly-clipart-9.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97471" y="4616679"/>
            <a:ext cx="4267200" cy="1033272"/>
          </a:xfrm>
          <a:prstGeom prst="rect">
            <a:avLst/>
          </a:prstGeom>
        </p:spPr>
      </p:pic>
    </p:spTree>
    <p:extLst>
      <p:ext uri="{BB962C8B-B14F-4D97-AF65-F5344CB8AC3E}">
        <p14:creationId xmlns:p14="http://schemas.microsoft.com/office/powerpoint/2010/main" val="265157892"/>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2" name="Title 1"/>
          <p:cNvSpPr>
            <a:spLocks noGrp="1"/>
          </p:cNvSpPr>
          <p:nvPr>
            <p:ph type="ctrTitle"/>
          </p:nvPr>
        </p:nvSpPr>
        <p:spPr>
          <a:xfrm>
            <a:off x="1608340" y="1432701"/>
            <a:ext cx="5947319" cy="2658101"/>
          </a:xfrm>
        </p:spPr>
        <p:txBody>
          <a:bodyPr>
            <a:normAutofit fontScale="90000"/>
          </a:bodyPr>
          <a:lstStyle/>
          <a:p>
            <a:r>
              <a:rPr lang="en-US" sz="4000" b="1" dirty="0">
                <a:latin typeface="American Typewriter"/>
                <a:cs typeface="American Typewriter"/>
              </a:rPr>
              <a:t>Story diagram:  </a:t>
            </a:r>
            <a:r>
              <a:rPr lang="en-US" sz="4000" b="1" dirty="0" smtClean="0">
                <a:solidFill>
                  <a:schemeClr val="bg1"/>
                </a:solidFill>
                <a:latin typeface="American Typewriter"/>
                <a:cs typeface="American Typewriter"/>
              </a:rPr>
              <a:t>Circl</a:t>
            </a:r>
            <a:r>
              <a:rPr lang="en-US" sz="4000" b="1" dirty="0" smtClean="0">
                <a:latin typeface="American Typewriter"/>
                <a:cs typeface="American Typewriter"/>
              </a:rPr>
              <a:t>e </a:t>
            </a:r>
            <a:r>
              <a:rPr lang="en-US" sz="4000" b="1" dirty="0">
                <a:latin typeface="American Typewriter"/>
                <a:cs typeface="American Typewriter"/>
              </a:rPr>
              <a:t>with hole in it.  </a:t>
            </a:r>
            <a:r>
              <a:rPr lang="en-US" sz="4000" b="1" dirty="0">
                <a:solidFill>
                  <a:srgbClr val="FFFFFF"/>
                </a:solidFill>
                <a:latin typeface="American Typewriter"/>
                <a:cs typeface="American Typewriter"/>
              </a:rPr>
              <a:t>All</a:t>
            </a:r>
            <a:r>
              <a:rPr lang="en-US" sz="4000" b="1" dirty="0">
                <a:latin typeface="American Typewriter"/>
                <a:cs typeface="American Typewriter"/>
              </a:rPr>
              <a:t> stories have a hole in it—let’s call this a knowledge gap</a:t>
            </a:r>
            <a:r>
              <a:rPr lang="en-US" sz="4000" b="1" dirty="0">
                <a:solidFill>
                  <a:srgbClr val="0000FF"/>
                </a:solidFill>
                <a:latin typeface="American Typewriter"/>
                <a:cs typeface="American Typewriter"/>
              </a:rPr>
              <a:t>.</a:t>
            </a:r>
            <a:r>
              <a:rPr lang="en-US" sz="4000" b="1" dirty="0">
                <a:latin typeface="American Typewriter"/>
                <a:cs typeface="American Typewriter"/>
              </a:rPr>
              <a:t> </a:t>
            </a:r>
            <a:endParaRPr lang="en-US" sz="4000" b="1" u="sng" dirty="0">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5" name="Picture 4" descr="story diagram.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82000" y="4419316"/>
            <a:ext cx="3189956" cy="1895098"/>
          </a:xfrm>
          <a:prstGeom prst="rect">
            <a:avLst/>
          </a:prstGeom>
          <a:effectLst>
            <a:outerShdw blurRad="50800" dist="114300" dir="2700000" sx="104000" sy="104000" algn="tl" rotWithShape="0">
              <a:schemeClr val="tx1">
                <a:lumMod val="65000"/>
                <a:lumOff val="35000"/>
                <a:alpha val="43000"/>
              </a:schemeClr>
            </a:outerShdw>
          </a:effectLst>
        </p:spPr>
      </p:pic>
      <p:pic>
        <p:nvPicPr>
          <p:cNvPr id="6" name="Picture 5" descr="squiggly-clipart-9.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48400" y="3858375"/>
            <a:ext cx="4267200" cy="1033272"/>
          </a:xfrm>
          <a:prstGeom prst="rect">
            <a:avLst/>
          </a:prstGeom>
        </p:spPr>
      </p:pic>
    </p:spTree>
    <p:extLst>
      <p:ext uri="{BB962C8B-B14F-4D97-AF65-F5344CB8AC3E}">
        <p14:creationId xmlns:p14="http://schemas.microsoft.com/office/powerpoint/2010/main" val="966732999"/>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2" name="Title 1"/>
          <p:cNvSpPr>
            <a:spLocks noGrp="1"/>
          </p:cNvSpPr>
          <p:nvPr>
            <p:ph type="ctrTitle"/>
          </p:nvPr>
        </p:nvSpPr>
        <p:spPr>
          <a:xfrm>
            <a:off x="1608340" y="1432701"/>
            <a:ext cx="6051765" cy="3954773"/>
          </a:xfrm>
        </p:spPr>
        <p:txBody>
          <a:bodyPr>
            <a:normAutofit fontScale="90000"/>
          </a:bodyPr>
          <a:lstStyle/>
          <a:p>
            <a:r>
              <a:rPr lang="en-US" sz="3600" b="1" dirty="0" smtClean="0">
                <a:latin typeface="American Typewriter"/>
                <a:cs typeface="American Typewriter"/>
              </a:rPr>
              <a:t>History</a:t>
            </a:r>
            <a:r>
              <a:rPr lang="en-US" sz="3600" b="1" dirty="0">
                <a:latin typeface="American Typewriter"/>
                <a:cs typeface="American Typewriter"/>
              </a:rPr>
              <a:t>/</a:t>
            </a:r>
            <a:r>
              <a:rPr lang="en-US" sz="3600" b="1" dirty="0">
                <a:solidFill>
                  <a:schemeClr val="bg1"/>
                </a:solidFill>
                <a:latin typeface="American Typewriter"/>
                <a:cs typeface="American Typewriter"/>
              </a:rPr>
              <a:t>histoire come</a:t>
            </a:r>
            <a:r>
              <a:rPr lang="en-US" sz="3600" b="1" dirty="0">
                <a:latin typeface="American Typewriter"/>
                <a:cs typeface="American Typewriter"/>
              </a:rPr>
              <a:t>s</a:t>
            </a:r>
            <a:r>
              <a:rPr lang="en-US" sz="3600" b="1" dirty="0">
                <a:solidFill>
                  <a:schemeClr val="bg1"/>
                </a:solidFill>
                <a:latin typeface="American Typewriter"/>
                <a:cs typeface="American Typewriter"/>
              </a:rPr>
              <a:t> </a:t>
            </a:r>
            <a:r>
              <a:rPr lang="en-US" sz="3600" b="1" dirty="0">
                <a:latin typeface="American Typewriter"/>
                <a:cs typeface="American Typewriter"/>
              </a:rPr>
              <a:t>from Old French </a:t>
            </a:r>
            <a:r>
              <a:rPr lang="en-US" sz="3600" b="1" dirty="0" err="1">
                <a:solidFill>
                  <a:schemeClr val="bg1"/>
                </a:solidFill>
                <a:latin typeface="American Typewriter"/>
                <a:cs typeface="American Typewriter"/>
              </a:rPr>
              <a:t>estoire</a:t>
            </a:r>
            <a:r>
              <a:rPr lang="en-US" sz="3600" b="1" dirty="0">
                <a:latin typeface="American Typewriter"/>
                <a:cs typeface="American Typewriter"/>
              </a:rPr>
              <a:t> or </a:t>
            </a:r>
            <a:r>
              <a:rPr lang="en-US" sz="3600" b="1" dirty="0" err="1">
                <a:latin typeface="American Typewriter"/>
                <a:cs typeface="American Typewriter"/>
              </a:rPr>
              <a:t>estorie</a:t>
            </a:r>
            <a:r>
              <a:rPr lang="en-US" sz="3600" b="1" dirty="0">
                <a:latin typeface="American Typewriter"/>
                <a:cs typeface="American Typewriter"/>
              </a:rPr>
              <a:t>, no “h”</a:t>
            </a:r>
            <a:br>
              <a:rPr lang="en-US" sz="3600" b="1" dirty="0">
                <a:latin typeface="American Typewriter"/>
                <a:cs typeface="American Typewriter"/>
              </a:rPr>
            </a:br>
            <a:r>
              <a:rPr lang="en-US" sz="3600" b="1" dirty="0">
                <a:latin typeface="American Typewriter"/>
                <a:cs typeface="American Typewriter"/>
              </a:rPr>
              <a:t> </a:t>
            </a:r>
            <a:br>
              <a:rPr lang="en-US" sz="3600" b="1" dirty="0">
                <a:latin typeface="American Typewriter"/>
                <a:cs typeface="American Typewriter"/>
              </a:rPr>
            </a:br>
            <a:r>
              <a:rPr lang="en-US" sz="3600" b="1" dirty="0">
                <a:latin typeface="American Typewriter"/>
                <a:cs typeface="American Typewriter"/>
              </a:rPr>
              <a:t>“</a:t>
            </a:r>
            <a:r>
              <a:rPr lang="en-US" sz="3600" b="1" dirty="0" err="1">
                <a:latin typeface="American Typewriter"/>
                <a:cs typeface="American Typewriter"/>
              </a:rPr>
              <a:t>est</a:t>
            </a:r>
            <a:r>
              <a:rPr lang="en-US" sz="3600" b="1" dirty="0">
                <a:latin typeface="American Typewriter"/>
                <a:cs typeface="American Typewriter"/>
              </a:rPr>
              <a:t>” means “is.”  Present action.  The word </a:t>
            </a:r>
            <a:r>
              <a:rPr lang="en-US" sz="3600" b="1" dirty="0" err="1">
                <a:latin typeface="American Typewriter"/>
                <a:cs typeface="American Typewriter"/>
              </a:rPr>
              <a:t>estoire</a:t>
            </a:r>
            <a:r>
              <a:rPr lang="en-US" sz="3600" b="1" dirty="0">
                <a:latin typeface="American Typewriter"/>
                <a:cs typeface="American Typewriter"/>
              </a:rPr>
              <a:t> is related to the Greek “</a:t>
            </a:r>
            <a:r>
              <a:rPr lang="en-US" sz="3600" b="1" dirty="0" err="1">
                <a:latin typeface="American Typewriter"/>
                <a:cs typeface="American Typewriter"/>
              </a:rPr>
              <a:t>idein</a:t>
            </a:r>
            <a:r>
              <a:rPr lang="en-US" sz="3600" b="1" dirty="0">
                <a:latin typeface="American Typewriter"/>
                <a:cs typeface="American Typewriter"/>
              </a:rPr>
              <a:t>,” meaning to see or “</a:t>
            </a:r>
            <a:r>
              <a:rPr lang="en-US" sz="3600" b="1" dirty="0" err="1">
                <a:latin typeface="American Typewriter"/>
                <a:cs typeface="American Typewriter"/>
              </a:rPr>
              <a:t>eidenai</a:t>
            </a:r>
            <a:r>
              <a:rPr lang="en-US" sz="3600" b="1" dirty="0">
                <a:latin typeface="American Typewriter"/>
                <a:cs typeface="American Typewriter"/>
              </a:rPr>
              <a:t>,” to know.</a:t>
            </a: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6" name="Picture 5" descr="squiggly-clipart-9.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48400" y="5387474"/>
            <a:ext cx="4267200" cy="1033272"/>
          </a:xfrm>
          <a:prstGeom prst="rect">
            <a:avLst/>
          </a:prstGeom>
        </p:spPr>
      </p:pic>
    </p:spTree>
    <p:extLst>
      <p:ext uri="{BB962C8B-B14F-4D97-AF65-F5344CB8AC3E}">
        <p14:creationId xmlns:p14="http://schemas.microsoft.com/office/powerpoint/2010/main" val="2482087120"/>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2" name="Title 1"/>
          <p:cNvSpPr>
            <a:spLocks noGrp="1"/>
          </p:cNvSpPr>
          <p:nvPr>
            <p:ph type="ctrTitle"/>
          </p:nvPr>
        </p:nvSpPr>
        <p:spPr>
          <a:xfrm>
            <a:off x="1587532" y="1897719"/>
            <a:ext cx="5988319" cy="3514840"/>
          </a:xfrm>
        </p:spPr>
        <p:txBody>
          <a:bodyPr>
            <a:normAutofit fontScale="90000"/>
          </a:bodyPr>
          <a:lstStyle/>
          <a:p>
            <a:r>
              <a:rPr lang="en-US" sz="4000" dirty="0" smtClean="0">
                <a:latin typeface="American Typewriter"/>
                <a:cs typeface="American Typewriter"/>
              </a:rPr>
              <a:t/>
            </a:r>
            <a:br>
              <a:rPr lang="en-US" sz="4000" dirty="0" smtClean="0">
                <a:latin typeface="American Typewriter"/>
                <a:cs typeface="American Typewriter"/>
              </a:rPr>
            </a:br>
            <a:r>
              <a:rPr lang="en-US" sz="4000" b="1" dirty="0" smtClean="0">
                <a:latin typeface="American Typewriter"/>
                <a:cs typeface="American Typewriter"/>
              </a:rPr>
              <a:t>Sentimental </a:t>
            </a:r>
            <a:r>
              <a:rPr lang="en-US" sz="4000" b="1" dirty="0">
                <a:latin typeface="American Typewriter"/>
                <a:cs typeface="American Typewriter"/>
              </a:rPr>
              <a:t>story </a:t>
            </a:r>
            <a:r>
              <a:rPr lang="en-US" sz="4000" b="1" dirty="0" smtClean="0">
                <a:solidFill>
                  <a:srgbClr val="0000FF"/>
                </a:solidFill>
                <a:latin typeface="American Typewriter"/>
                <a:cs typeface="American Typewriter"/>
              </a:rPr>
              <a:t>erases</a:t>
            </a:r>
            <a:r>
              <a:rPr lang="en-US" sz="4000" b="1" dirty="0" smtClean="0">
                <a:latin typeface="American Typewriter"/>
                <a:cs typeface="American Typewriter"/>
              </a:rPr>
              <a:t> truths</a:t>
            </a:r>
            <a:r>
              <a:rPr lang="en-US" sz="4000" b="1" dirty="0" smtClean="0">
                <a:solidFill>
                  <a:srgbClr val="0000FF"/>
                </a:solidFill>
                <a:latin typeface="American Typewriter"/>
                <a:cs typeface="American Typewriter"/>
              </a:rPr>
              <a:t>.</a:t>
            </a:r>
            <a:r>
              <a:rPr lang="en-US" sz="4000" b="1" dirty="0" smtClean="0">
                <a:latin typeface="American Typewriter"/>
                <a:cs typeface="American Typewriter"/>
              </a:rPr>
              <a:t/>
            </a:r>
            <a:br>
              <a:rPr lang="en-US" sz="4000" b="1" dirty="0" smtClean="0">
                <a:latin typeface="American Typewriter"/>
                <a:cs typeface="American Typewriter"/>
              </a:rPr>
            </a:br>
            <a:r>
              <a:rPr lang="en-US" sz="4000" dirty="0" smtClean="0">
                <a:latin typeface="American Typewriter"/>
                <a:cs typeface="American Typewriter"/>
              </a:rPr>
              <a:t/>
            </a:r>
            <a:br>
              <a:rPr lang="en-US" sz="4000" dirty="0" smtClean="0">
                <a:latin typeface="American Typewriter"/>
                <a:cs typeface="American Typewriter"/>
              </a:rPr>
            </a:br>
            <a:r>
              <a:rPr lang="en-US" sz="4000" b="1" dirty="0" smtClean="0">
                <a:latin typeface="American Typewriter"/>
                <a:cs typeface="American Typewriter"/>
              </a:rPr>
              <a:t>How does telling a sentimental story cause issues</a:t>
            </a:r>
            <a:r>
              <a:rPr lang="en-US" sz="4000" b="1" dirty="0" smtClean="0">
                <a:solidFill>
                  <a:srgbClr val="0000FF"/>
                </a:solidFill>
                <a:latin typeface="American Typewriter"/>
                <a:cs typeface="American Typewriter"/>
              </a:rPr>
              <a:t>?</a:t>
            </a:r>
            <a:r>
              <a:rPr lang="en-US" sz="4000" dirty="0">
                <a:latin typeface="American Typewriter"/>
                <a:cs typeface="American Typewriter"/>
              </a:rPr>
              <a:t/>
            </a:r>
            <a:br>
              <a:rPr lang="en-US" sz="4000" dirty="0">
                <a:latin typeface="American Typewriter"/>
                <a:cs typeface="American Typewriter"/>
              </a:rPr>
            </a:br>
            <a:endParaRPr lang="en-US" sz="4000" b="1" u="sng" dirty="0">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5" name="Picture 4" descr="squiggly-clipart-9.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38400" y="2915684"/>
            <a:ext cx="4267200" cy="1033272"/>
          </a:xfrm>
          <a:prstGeom prst="rect">
            <a:avLst/>
          </a:prstGeom>
        </p:spPr>
      </p:pic>
    </p:spTree>
    <p:extLst>
      <p:ext uri="{BB962C8B-B14F-4D97-AF65-F5344CB8AC3E}">
        <p14:creationId xmlns:p14="http://schemas.microsoft.com/office/powerpoint/2010/main" val="2880986150"/>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4" name="Picture 3" descr="9--2488352-Film Frame Flicker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62413"/>
            <a:ext cx="9144000" cy="5143500"/>
          </a:xfrm>
          <a:prstGeom prst="rect">
            <a:avLst/>
          </a:prstGeom>
          <a:effectLst>
            <a:glow rad="101600">
              <a:schemeClr val="bg2">
                <a:lumMod val="10000"/>
                <a:alpha val="75000"/>
              </a:schemeClr>
            </a:glow>
          </a:effectLst>
        </p:spPr>
      </p:pic>
      <p:sp>
        <p:nvSpPr>
          <p:cNvPr id="2" name="Title 1"/>
          <p:cNvSpPr>
            <a:spLocks noGrp="1"/>
          </p:cNvSpPr>
          <p:nvPr>
            <p:ph type="ctrTitle"/>
          </p:nvPr>
        </p:nvSpPr>
        <p:spPr>
          <a:xfrm>
            <a:off x="1609684" y="1524429"/>
            <a:ext cx="5936631" cy="1292221"/>
          </a:xfrm>
        </p:spPr>
        <p:txBody>
          <a:bodyPr>
            <a:normAutofit/>
          </a:bodyPr>
          <a:lstStyle/>
          <a:p>
            <a:r>
              <a:rPr lang="en-US" sz="4000" b="1" u="sng" dirty="0" smtClean="0">
                <a:latin typeface="American Typewriter"/>
                <a:cs typeface="American Typewriter"/>
              </a:rPr>
              <a:t>Sentimental </a:t>
            </a:r>
            <a:r>
              <a:rPr lang="en-US" sz="4000" b="1" u="sng" dirty="0" smtClean="0">
                <a:solidFill>
                  <a:srgbClr val="0000FF"/>
                </a:solidFill>
                <a:latin typeface="American Typewriter"/>
                <a:cs typeface="American Typewriter"/>
              </a:rPr>
              <a:t>story...</a:t>
            </a:r>
            <a:endParaRPr lang="en-US" sz="4000" b="1" u="sng" dirty="0">
              <a:solidFill>
                <a:srgbClr val="0000FF"/>
              </a:solidFill>
              <a:latin typeface="American Typewriter"/>
              <a:cs typeface="American Typewriter"/>
            </a:endParaRPr>
          </a:p>
        </p:txBody>
      </p:sp>
      <p:pic>
        <p:nvPicPr>
          <p:cNvPr id="8" name="shorter1click (online-audio-converter.com).wav">
            <a:hlinkClick r:id="" action="ppaction://media"/>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927" y="1232210"/>
            <a:ext cx="812800" cy="812800"/>
          </a:xfrm>
          <a:prstGeom prst="rect">
            <a:avLst/>
          </a:prstGeom>
        </p:spPr>
      </p:pic>
      <p:pic>
        <p:nvPicPr>
          <p:cNvPr id="5" name="Picture 4" descr="broken circle.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36389" y="2941716"/>
            <a:ext cx="2535936" cy="2535936"/>
          </a:xfrm>
          <a:prstGeom prst="rect">
            <a:avLst/>
          </a:prstGeom>
          <a:noFill/>
          <a:effectLst>
            <a:outerShdw blurRad="50800" dist="114300" dir="2700000" sx="104000" sy="104000" algn="tl" rotWithShape="0">
              <a:schemeClr val="tx1">
                <a:lumMod val="65000"/>
                <a:lumOff val="35000"/>
                <a:alpha val="43000"/>
              </a:schemeClr>
            </a:outerShdw>
          </a:effectLst>
        </p:spPr>
      </p:pic>
      <p:pic>
        <p:nvPicPr>
          <p:cNvPr id="6" name="Picture 5" descr="squiggly-clipart-9.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38400" y="1121343"/>
            <a:ext cx="4267200" cy="1033272"/>
          </a:xfrm>
          <a:prstGeom prst="rect">
            <a:avLst/>
          </a:prstGeom>
        </p:spPr>
      </p:pic>
    </p:spTree>
    <p:extLst>
      <p:ext uri="{BB962C8B-B14F-4D97-AF65-F5344CB8AC3E}">
        <p14:creationId xmlns:p14="http://schemas.microsoft.com/office/powerpoint/2010/main" val="580509274"/>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8"/>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550</TotalTime>
  <Words>376</Words>
  <Application>Microsoft Macintosh PowerPoint</Application>
  <PresentationFormat>On-screen Show (4:3)</PresentationFormat>
  <Paragraphs>79</Paragraphs>
  <Slides>26</Slides>
  <Notes>1</Notes>
  <HiddenSlides>0</HiddenSlides>
  <MMClips>25</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Who Gets To Tell Story? Presentation by Rhea Côté Robbins Colby College, October 24, 2018 ©  </vt:lpstr>
      <vt:lpstr>“Jorges Luis Borges said there are only four stories to tell:  *a love story between two people,  *a love story between three people,  *the struggle for power and  *the voyage.  All writers rewrite these same stories ad infinitum.”  ― Paolo Coelho </vt:lpstr>
      <vt:lpstr>…the struggle for power</vt:lpstr>
      <vt:lpstr>In my presentation I want to prove four things: 1. Sentimental story erases  truths 2. Hierarchy permeates  everything 3. All stories are based in fear 4. Examine the essence of story  </vt:lpstr>
      <vt:lpstr>George Orwell "Who controls the past controls the future: who controls the present controls the past." </vt:lpstr>
      <vt:lpstr>Story diagram:  Circle with hole in it.  All stories have a hole in it—let’s call this a knowledge gap. </vt:lpstr>
      <vt:lpstr>History/histoire comes from Old French estoire or estorie, no “h”   “est” means “is.”  Present action.  The word estoire is related to the Greek “idein,” meaning to see or “eidenai,” to know.</vt:lpstr>
      <vt:lpstr> Sentimental story erases truths.  How does telling a sentimental story cause issues? </vt:lpstr>
      <vt:lpstr>Sentimental story...</vt:lpstr>
      <vt:lpstr>Hierarchy permeates every aspect of human existence. </vt:lpstr>
      <vt:lpstr>All stories are based in fear. </vt:lpstr>
      <vt:lpstr>PowerPoint Presentation</vt:lpstr>
      <vt:lpstr>Examining the essence of story. </vt:lpstr>
      <vt:lpstr>PowerPoint Presentation</vt:lpstr>
      <vt:lpstr>Resolutions?  Solutions?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©Rhea Côté Robbins rjean.cote@gmail.com</vt:lpstr>
    </vt:vector>
  </TitlesOfParts>
  <Company>University of Maine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Gets To Tell Story?</dc:title>
  <dc:creator>Rhea Cote Robbins</dc:creator>
  <cp:lastModifiedBy>Rhea  Côté Robbins</cp:lastModifiedBy>
  <cp:revision>84</cp:revision>
  <cp:lastPrinted>2018-10-22T13:15:01Z</cp:lastPrinted>
  <dcterms:created xsi:type="dcterms:W3CDTF">2018-09-17T12:54:45Z</dcterms:created>
  <dcterms:modified xsi:type="dcterms:W3CDTF">2019-09-05T15:12:11Z</dcterms:modified>
</cp:coreProperties>
</file>