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6" r:id="rId1"/>
    <p:sldMasterId id="2147483687" r:id="rId2"/>
    <p:sldMasterId id="2147483688" r:id="rId3"/>
  </p:sldMasterIdLst>
  <p:notesMasterIdLst>
    <p:notesMasterId r:id="rId39"/>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Lst>
  <p:sldSz cx="9144000" cy="5143500" type="screen16x9"/>
  <p:notesSz cx="6858000" cy="9144000"/>
  <p:embeddedFontLst>
    <p:embeddedFont>
      <p:font typeface="Helvetica Neue" panose="020B0604020202020204" charset="0"/>
      <p:regular r:id="rId40"/>
      <p:bold r:id="rId41"/>
      <p:italic r:id="rId42"/>
      <p:boldItalic r:id="rId43"/>
    </p:embeddedFont>
    <p:embeddedFont>
      <p:font typeface="Lustria" panose="020B0604020202020204" charset="0"/>
      <p:regular r:id="rId44"/>
    </p:embeddedFont>
    <p:embeddedFont>
      <p:font typeface="Calibri" panose="020F0502020204030204" pitchFamily="34" charset="0"/>
      <p:regular r:id="rId45"/>
      <p:bold r:id="rId46"/>
      <p:italic r:id="rId47"/>
      <p:boldItalic r:id="rId48"/>
    </p:embeddedFont>
    <p:embeddedFont>
      <p:font typeface="Georgia" panose="02040502050405020303" pitchFamily="18"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0C588A4-D08F-46DF-8DD6-7A0559997417}">
  <a:tblStyle styleId="{20C588A4-D08F-46DF-8DD6-7A0559997417}"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3" d="100"/>
          <a:sy n="93" d="100"/>
        </p:scale>
        <p:origin x="72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font" Target="fonts/font2.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font" Target="fonts/font10.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font" Target="fonts/font5.fntdata"/><Relationship Id="rId52" Type="http://schemas.openxmlformats.org/officeDocument/2006/relationships/font" Target="fonts/font13.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font" Target="fonts/font12.fntdata"/><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8257461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oercommons.org"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merlot.org/"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7" name="Shape 2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These slides CC-BY unless otherwise noted.</a:t>
            </a:r>
          </a:p>
        </p:txBody>
      </p:sp>
    </p:spTree>
    <p:extLst>
      <p:ext uri="{BB962C8B-B14F-4D97-AF65-F5344CB8AC3E}">
        <p14:creationId xmlns:p14="http://schemas.microsoft.com/office/powerpoint/2010/main" val="1767460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6" name="Shape 2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78571"/>
              <a:buFont typeface="Arial"/>
              <a:buNone/>
            </a:pPr>
            <a:r>
              <a:rPr lang="en" sz="1400">
                <a:solidFill>
                  <a:schemeClr val="dk1"/>
                </a:solidFill>
              </a:rPr>
              <a:t>Rebel: Evidence: ask your students. This from KSU 2014 Campus Climate Survey.</a:t>
            </a:r>
          </a:p>
          <a:p>
            <a:pPr lvl="0">
              <a:spcBef>
                <a:spcPts val="0"/>
              </a:spcBef>
              <a:buClr>
                <a:schemeClr val="dk1"/>
              </a:buClr>
              <a:buSzPct val="78571"/>
              <a:buFont typeface="Arial"/>
              <a:buNone/>
            </a:pPr>
            <a:endParaRPr sz="1400">
              <a:solidFill>
                <a:schemeClr val="dk1"/>
              </a:solidFill>
            </a:endParaRPr>
          </a:p>
          <a:p>
            <a:pPr lvl="0" rtl="0">
              <a:spcBef>
                <a:spcPts val="0"/>
              </a:spcBef>
              <a:buClr>
                <a:schemeClr val="dk1"/>
              </a:buClr>
              <a:buSzPct val="78571"/>
              <a:buFont typeface="Arial"/>
              <a:buNone/>
            </a:pPr>
            <a:r>
              <a:rPr lang="en" sz="1400">
                <a:solidFill>
                  <a:schemeClr val="dk1"/>
                </a:solidFill>
              </a:rPr>
              <a:t>KSU students reported for the 2014-2015 period their textbook costs were $1,000.  </a:t>
            </a:r>
          </a:p>
        </p:txBody>
      </p:sp>
    </p:spTree>
    <p:extLst>
      <p:ext uri="{BB962C8B-B14F-4D97-AF65-F5344CB8AC3E}">
        <p14:creationId xmlns:p14="http://schemas.microsoft.com/office/powerpoint/2010/main" val="3700402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3" name="Shape 2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Rebel: One solution, in a complex mix of strategies to mitigate costs: Open educational resources</a:t>
            </a:r>
          </a:p>
        </p:txBody>
      </p:sp>
    </p:spTree>
    <p:extLst>
      <p:ext uri="{BB962C8B-B14F-4D97-AF65-F5344CB8AC3E}">
        <p14:creationId xmlns:p14="http://schemas.microsoft.com/office/powerpoint/2010/main" val="3193911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Shape 2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8" name="Shape 2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Rebel: Also known as OER.</a:t>
            </a:r>
          </a:p>
        </p:txBody>
      </p:sp>
    </p:spTree>
    <p:extLst>
      <p:ext uri="{BB962C8B-B14F-4D97-AF65-F5344CB8AC3E}">
        <p14:creationId xmlns:p14="http://schemas.microsoft.com/office/powerpoint/2010/main" val="1709387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3" name="Shape 2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Rebel: Hewlett defines OER thusly. Note: free to read/access, and free to reuse.</a:t>
            </a:r>
          </a:p>
        </p:txBody>
      </p:sp>
    </p:spTree>
    <p:extLst>
      <p:ext uri="{BB962C8B-B14F-4D97-AF65-F5344CB8AC3E}">
        <p14:creationId xmlns:p14="http://schemas.microsoft.com/office/powerpoint/2010/main" val="18314674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Shape 2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0" name="Shape 3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Josh: Open is free + reuse rights, David Wiley’s 5Rs. All of these things enable innovative pedagogy in ways that traditionally “all rights reserved” material can’t.</a:t>
            </a:r>
          </a:p>
        </p:txBody>
      </p:sp>
    </p:spTree>
    <p:extLst>
      <p:ext uri="{BB962C8B-B14F-4D97-AF65-F5344CB8AC3E}">
        <p14:creationId xmlns:p14="http://schemas.microsoft.com/office/powerpoint/2010/main" val="21070822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Shape 3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8" name="Shape 3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Josh: Free + reuse (open) frequently accomplished through creative commons. Continuum C to PD, with CC in the middle. OER happens in the (animated) red box.</a:t>
            </a:r>
          </a:p>
        </p:txBody>
      </p:sp>
    </p:spTree>
    <p:extLst>
      <p:ext uri="{BB962C8B-B14F-4D97-AF65-F5344CB8AC3E}">
        <p14:creationId xmlns:p14="http://schemas.microsoft.com/office/powerpoint/2010/main" val="7350195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6" name="Shape 3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Rebel: Overview of OpenStax College. Based at Rice University in Houston, OpenStax is using grant funding from Hewlett and Gates to replication a commercial text production process to create highly polished open textbooks for the highest enrollment courses in the US.</a:t>
            </a:r>
          </a:p>
        </p:txBody>
      </p:sp>
    </p:spTree>
    <p:extLst>
      <p:ext uri="{BB962C8B-B14F-4D97-AF65-F5344CB8AC3E}">
        <p14:creationId xmlns:p14="http://schemas.microsoft.com/office/powerpoint/2010/main" val="28131816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Shape 3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2" name="Shape 3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Josh: The OpenStax Physics book is in use at KU. Overview of features of the book, print and digital editions, sales on Amazon and through KU Bookstore, possibilities as a result of open license, estimated savings as a result of adoption nearly $100K over 4 semesters.</a:t>
            </a:r>
          </a:p>
        </p:txBody>
      </p:sp>
    </p:spTree>
    <p:extLst>
      <p:ext uri="{BB962C8B-B14F-4D97-AF65-F5344CB8AC3E}">
        <p14:creationId xmlns:p14="http://schemas.microsoft.com/office/powerpoint/2010/main" val="6550510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Shape 3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29" name="Shape 329"/>
          <p:cNvSpPr txBox="1">
            <a:spLocks noGrp="1"/>
          </p:cNvSpPr>
          <p:nvPr>
            <p:ph type="body" idx="1"/>
          </p:nvPr>
        </p:nvSpPr>
        <p:spPr>
          <a:xfrm>
            <a:off x="685800" y="4343400"/>
            <a:ext cx="5486400"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1200">
                <a:solidFill>
                  <a:schemeClr val="dk1"/>
                </a:solidFill>
                <a:latin typeface="Calibri"/>
                <a:ea typeface="Calibri"/>
                <a:cs typeface="Calibri"/>
                <a:sym typeface="Calibri"/>
              </a:rPr>
              <a:t>Josh: Another example of OER is </a:t>
            </a:r>
            <a:r>
              <a:rPr lang="en" sz="1200" b="0" i="0" u="none" strike="noStrike" cap="none">
                <a:solidFill>
                  <a:schemeClr val="dk1"/>
                </a:solidFill>
                <a:latin typeface="Calibri"/>
                <a:ea typeface="Calibri"/>
                <a:cs typeface="Calibri"/>
                <a:sym typeface="Calibri"/>
              </a:rPr>
              <a:t>TED Talks: BY NC ND. Use this in </a:t>
            </a:r>
            <a:r>
              <a:rPr lang="en" sz="1200">
                <a:solidFill>
                  <a:schemeClr val="dk1"/>
                </a:solidFill>
                <a:latin typeface="Calibri"/>
                <a:ea typeface="Calibri"/>
                <a:cs typeface="Calibri"/>
                <a:sym typeface="Calibri"/>
              </a:rPr>
              <a:t>a classroom, and it’s OER.</a:t>
            </a:r>
          </a:p>
          <a:p>
            <a:pPr marL="0" marR="0" lvl="0" indent="0" algn="l" rtl="0">
              <a:spcBef>
                <a:spcPts val="0"/>
              </a:spcBef>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buNone/>
            </a:pPr>
            <a:endParaRPr sz="1200" b="0" i="0" u="none" strike="noStrike" cap="none">
              <a:solidFill>
                <a:schemeClr val="dk1"/>
              </a:solidFill>
              <a:latin typeface="Calibri"/>
              <a:ea typeface="Calibri"/>
              <a:cs typeface="Calibri"/>
              <a:sym typeface="Calibri"/>
            </a:endParaRPr>
          </a:p>
        </p:txBody>
      </p:sp>
      <p:sp>
        <p:nvSpPr>
          <p:cNvPr id="330" name="Shape 330"/>
          <p:cNvSpPr txBox="1">
            <a:spLocks noGrp="1"/>
          </p:cNvSpPr>
          <p:nvPr>
            <p:ph type="sldNum" idx="12"/>
          </p:nvPr>
        </p:nvSpPr>
        <p:spPr>
          <a:xfrm>
            <a:off x="3884612" y="8685213"/>
            <a:ext cx="2971800"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 sz="1200" b="0" i="0" u="none" strike="noStrike" cap="none">
                <a:solidFill>
                  <a:schemeClr val="dk1"/>
                </a:solidFill>
                <a:latin typeface="Calibri"/>
                <a:ea typeface="Calibri"/>
                <a:cs typeface="Calibri"/>
                <a:sym typeface="Calibri"/>
              </a:rPr>
              <a:t>18</a:t>
            </a:fld>
            <a:endParaRPr lang="en"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770550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Shape 3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6" name="Shape 33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Rebel: Example of public domain content as OER. Everything in the Gutenburg Project, other releases of pre-1923 publications.</a:t>
            </a:r>
          </a:p>
        </p:txBody>
      </p:sp>
    </p:spTree>
    <p:extLst>
      <p:ext uri="{BB962C8B-B14F-4D97-AF65-F5344CB8AC3E}">
        <p14:creationId xmlns:p14="http://schemas.microsoft.com/office/powerpoint/2010/main" val="4096713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
              <a:t>Josh: Starting point: UN Universal Decl. of Human Rights in 1948; Article 26 states:</a:t>
            </a:r>
          </a:p>
        </p:txBody>
      </p:sp>
      <p:sp>
        <p:nvSpPr>
          <p:cNvPr id="226" name="Shape 2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83208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Shape 3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2" name="Shape 3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Rebel: another example of public domain content as OER: scientific images by NASA or other federal agency (because documents created by fed not protected by copyright.</a:t>
            </a:r>
          </a:p>
        </p:txBody>
      </p:sp>
    </p:spTree>
    <p:extLst>
      <p:ext uri="{BB962C8B-B14F-4D97-AF65-F5344CB8AC3E}">
        <p14:creationId xmlns:p14="http://schemas.microsoft.com/office/powerpoint/2010/main" val="33785258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48" name="Shape 348"/>
          <p:cNvSpPr txBox="1">
            <a:spLocks noGrp="1"/>
          </p:cNvSpPr>
          <p:nvPr>
            <p:ph type="body" idx="1"/>
          </p:nvPr>
        </p:nvSpPr>
        <p:spPr>
          <a:xfrm>
            <a:off x="685800" y="4343400"/>
            <a:ext cx="5486400"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1200">
                <a:solidFill>
                  <a:schemeClr val="dk1"/>
                </a:solidFill>
                <a:latin typeface="Calibri"/>
                <a:ea typeface="Calibri"/>
                <a:cs typeface="Calibri"/>
                <a:sym typeface="Calibri"/>
              </a:rPr>
              <a:t>Josh: In a course taught by David Wiley, he led gr</a:t>
            </a:r>
            <a:r>
              <a:rPr lang="en" sz="1200" b="0" i="0" u="none" strike="noStrike" cap="none">
                <a:solidFill>
                  <a:schemeClr val="dk1"/>
                </a:solidFill>
                <a:latin typeface="Calibri"/>
                <a:ea typeface="Calibri"/>
                <a:cs typeface="Calibri"/>
                <a:sym typeface="Calibri"/>
              </a:rPr>
              <a:t>aduate students at BYU in a</a:t>
            </a:r>
            <a:r>
              <a:rPr lang="en" sz="1200">
                <a:solidFill>
                  <a:schemeClr val="dk1"/>
                </a:solidFill>
                <a:latin typeface="Calibri"/>
                <a:ea typeface="Calibri"/>
                <a:cs typeface="Calibri"/>
                <a:sym typeface="Calibri"/>
              </a:rPr>
              <a:t>dapting </a:t>
            </a:r>
            <a:r>
              <a:rPr lang="en" sz="1200" b="0" i="0" u="none" strike="noStrike" cap="none">
                <a:solidFill>
                  <a:schemeClr val="dk1"/>
                </a:solidFill>
                <a:latin typeface="Calibri"/>
                <a:ea typeface="Calibri"/>
                <a:cs typeface="Calibri"/>
                <a:sym typeface="Calibri"/>
              </a:rPr>
              <a:t>an existing open textbook about project management, revised it to </a:t>
            </a:r>
            <a:r>
              <a:rPr lang="en" sz="1200" i="0" u="none" strike="noStrike" cap="none">
                <a:solidFill>
                  <a:schemeClr val="dk1"/>
                </a:solidFill>
                <a:latin typeface="Calibri"/>
                <a:ea typeface="Calibri"/>
                <a:cs typeface="Calibri"/>
                <a:sym typeface="Calibri"/>
              </a:rPr>
              <a:t>take out examples about international business, replaced them with examples from instructional design, replaced copyrighted imaged with openly licensed images, shot and embedded videos, and even created interactive, mastery-check assessments and embedded these within the book. Then released it as Project Management for </a:t>
            </a:r>
            <a:r>
              <a:rPr lang="en" sz="1200">
                <a:solidFill>
                  <a:schemeClr val="dk1"/>
                </a:solidFill>
                <a:latin typeface="Calibri"/>
                <a:ea typeface="Calibri"/>
                <a:cs typeface="Calibri"/>
                <a:sym typeface="Calibri"/>
              </a:rPr>
              <a:t>Instructional </a:t>
            </a:r>
            <a:r>
              <a:rPr lang="en" sz="1200" i="0" u="none" strike="noStrike" cap="none">
                <a:solidFill>
                  <a:schemeClr val="dk1"/>
                </a:solidFill>
                <a:latin typeface="Calibri"/>
                <a:ea typeface="Calibri"/>
                <a:cs typeface="Calibri"/>
                <a:sym typeface="Calibri"/>
              </a:rPr>
              <a:t>Designers.</a:t>
            </a:r>
          </a:p>
          <a:p>
            <a:pPr marL="0" marR="0" lvl="0" indent="0" algn="l" rtl="0">
              <a:spcBef>
                <a:spcPts val="0"/>
              </a:spcBef>
              <a:buSzPct val="25000"/>
              <a:buNone/>
            </a:pPr>
            <a:r>
              <a:rPr lang="en" sz="1200" i="0" u="none" strike="noStrike" cap="none">
                <a:solidFill>
                  <a:schemeClr val="dk1"/>
                </a:solidFill>
                <a:latin typeface="Calibri"/>
                <a:ea typeface="Calibri"/>
                <a:cs typeface="Calibri"/>
                <a:sym typeface="Calibri"/>
              </a:rPr>
              <a:t>Since then: alignment with the Project Management Professional certification exam; an expanded glossary; and downloadable HTML, PDF, ePub, MOBI, and MP3 versions of the book.</a:t>
            </a:r>
            <a:r>
              <a:rPr lang="en"/>
              <a:t> </a:t>
            </a:r>
            <a:r>
              <a:rPr lang="en" sz="1200" b="0" i="0" u="none" strike="noStrike" cap="none">
                <a:solidFill>
                  <a:schemeClr val="dk1"/>
                </a:solidFill>
                <a:latin typeface="Calibri"/>
                <a:ea typeface="Calibri"/>
                <a:cs typeface="Calibri"/>
                <a:sym typeface="Calibri"/>
              </a:rPr>
              <a:t>All create</a:t>
            </a:r>
            <a:r>
              <a:rPr lang="en" sz="1200">
                <a:solidFill>
                  <a:schemeClr val="dk1"/>
                </a:solidFill>
                <a:latin typeface="Calibri"/>
                <a:ea typeface="Calibri"/>
                <a:cs typeface="Calibri"/>
                <a:sym typeface="Calibri"/>
              </a:rPr>
              <a:t>d </a:t>
            </a:r>
            <a:r>
              <a:rPr lang="en" sz="1200" b="0" i="0" u="none" strike="noStrike" cap="none">
                <a:solidFill>
                  <a:schemeClr val="dk1"/>
                </a:solidFill>
                <a:latin typeface="Calibri"/>
                <a:ea typeface="Calibri"/>
                <a:cs typeface="Calibri"/>
                <a:sym typeface="Calibri"/>
              </a:rPr>
              <a:t>as course assignments, which shows you the potential for pedagogical innovation with open textbooks.</a:t>
            </a:r>
          </a:p>
        </p:txBody>
      </p:sp>
      <p:sp>
        <p:nvSpPr>
          <p:cNvPr id="349" name="Shape 349"/>
          <p:cNvSpPr txBox="1">
            <a:spLocks noGrp="1"/>
          </p:cNvSpPr>
          <p:nvPr>
            <p:ph type="sldNum" idx="12"/>
          </p:nvPr>
        </p:nvSpPr>
        <p:spPr>
          <a:xfrm>
            <a:off x="3884612" y="8685213"/>
            <a:ext cx="2971800"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 sz="1200">
                <a:solidFill>
                  <a:schemeClr val="dk1"/>
                </a:solidFill>
                <a:latin typeface="Calibri"/>
                <a:ea typeface="Calibri"/>
                <a:cs typeface="Calibri"/>
                <a:sym typeface="Calibri"/>
              </a:rPr>
              <a:t>21</a:t>
            </a:fld>
            <a:endParaRPr lang="en"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12748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Shape 3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5" name="Shape 3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Josh: quick overview of OTL. Over 380 openly licensed books that meet 4 criteria: open licensed, complete (no chapters or modules), portable format (downloadable, usable offline, so no website-based OER), and affiliated with an institution of higher learning or scholarly society, or in use at multiple institutions.</a:t>
            </a:r>
          </a:p>
        </p:txBody>
      </p:sp>
    </p:spTree>
    <p:extLst>
      <p:ext uri="{BB962C8B-B14F-4D97-AF65-F5344CB8AC3E}">
        <p14:creationId xmlns:p14="http://schemas.microsoft.com/office/powerpoint/2010/main" val="2256135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1" name="Shape 3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Rebel: </a:t>
            </a:r>
            <a:r>
              <a:rPr lang="en" u="sng">
                <a:solidFill>
                  <a:schemeClr val="hlink"/>
                </a:solidFill>
                <a:hlinkClick r:id="rId3"/>
              </a:rPr>
              <a:t>www.oercommons.org</a:t>
            </a:r>
            <a:r>
              <a:rPr lang="en"/>
              <a:t> is a non-profit collection of open educational resources that range from single lessons or exercises to full courses. Browse by subject, education level, etc. </a:t>
            </a:r>
          </a:p>
        </p:txBody>
      </p:sp>
    </p:spTree>
    <p:extLst>
      <p:ext uri="{BB962C8B-B14F-4D97-AF65-F5344CB8AC3E}">
        <p14:creationId xmlns:p14="http://schemas.microsoft.com/office/powerpoint/2010/main" val="22805218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7" name="Shape 3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Rebel: </a:t>
            </a:r>
            <a:r>
              <a:rPr lang="en" u="sng">
                <a:solidFill>
                  <a:schemeClr val="hlink"/>
                </a:solidFill>
                <a:hlinkClick r:id="rId3"/>
              </a:rPr>
              <a:t>https://www.merlot.org/</a:t>
            </a:r>
            <a:r>
              <a:rPr lang="en"/>
              <a:t> is a long standing project from the California State University system, which includes whole courses, textbooks, lectures, videos, audio, lessons, slides, exercises, demonstrations, and other modular learning object which may be integrated into courses or lectures, or modified to meet local needs subject to the license applied to the item.</a:t>
            </a:r>
          </a:p>
        </p:txBody>
      </p:sp>
    </p:spTree>
    <p:extLst>
      <p:ext uri="{BB962C8B-B14F-4D97-AF65-F5344CB8AC3E}">
        <p14:creationId xmlns:p14="http://schemas.microsoft.com/office/powerpoint/2010/main" val="9115252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Shape 3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3" name="Shape 3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Rebel: Overview of New Prairie Press at KSU and KSU textbook creation work.</a:t>
            </a:r>
          </a:p>
        </p:txBody>
      </p:sp>
    </p:spTree>
    <p:extLst>
      <p:ext uri="{BB962C8B-B14F-4D97-AF65-F5344CB8AC3E}">
        <p14:creationId xmlns:p14="http://schemas.microsoft.com/office/powerpoint/2010/main" val="23769561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Shape 3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4" name="Shape 3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buClr>
                <a:schemeClr val="dk1"/>
              </a:buClr>
              <a:buSzPct val="91666"/>
              <a:buFont typeface="Arial"/>
              <a:buNone/>
            </a:pPr>
            <a:r>
              <a:rPr lang="en" sz="1200">
                <a:solidFill>
                  <a:schemeClr val="dk1"/>
                </a:solidFill>
                <a:highlight>
                  <a:srgbClr val="FFFFFF"/>
                </a:highlight>
                <a:latin typeface="Calibri"/>
                <a:ea typeface="Calibri"/>
                <a:cs typeface="Calibri"/>
                <a:sym typeface="Calibri"/>
              </a:rPr>
              <a:t>Rebel: Audience participation: what strategies are audience currently using at their own institutions, if any? Do they have OER initiatives? Perceived barriers?</a:t>
            </a:r>
          </a:p>
        </p:txBody>
      </p:sp>
    </p:spTree>
    <p:extLst>
      <p:ext uri="{BB962C8B-B14F-4D97-AF65-F5344CB8AC3E}">
        <p14:creationId xmlns:p14="http://schemas.microsoft.com/office/powerpoint/2010/main" val="4496019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Shape 3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9" name="Shape 3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Rebel: Overview of KSU OER Program: outreach, grants, OTN membership, etc.</a:t>
            </a:r>
          </a:p>
          <a:p>
            <a:pPr lvl="0">
              <a:spcBef>
                <a:spcPts val="0"/>
              </a:spcBef>
              <a:buNone/>
            </a:pPr>
            <a:endParaRPr/>
          </a:p>
          <a:p>
            <a:pPr lvl="0">
              <a:spcBef>
                <a:spcPts val="0"/>
              </a:spcBef>
              <a:buNone/>
            </a:pPr>
            <a:r>
              <a:rPr lang="en"/>
              <a:t>Alternative= Not just a textbook but integrated learning resource; also allows for the use of library resources and faculty created resources that are not openly available to the world, just their students.</a:t>
            </a:r>
          </a:p>
          <a:p>
            <a:pPr lvl="0" rtl="0">
              <a:spcBef>
                <a:spcPts val="0"/>
              </a:spcBef>
              <a:buNone/>
            </a:pPr>
            <a:endParaRPr/>
          </a:p>
        </p:txBody>
      </p:sp>
    </p:spTree>
    <p:extLst>
      <p:ext uri="{BB962C8B-B14F-4D97-AF65-F5344CB8AC3E}">
        <p14:creationId xmlns:p14="http://schemas.microsoft.com/office/powerpoint/2010/main" val="40490199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Shape 3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5" name="Shape 3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Rebel: Short video overview of KSU Open/Alternative Textbook Initiative.</a:t>
            </a:r>
          </a:p>
        </p:txBody>
      </p:sp>
    </p:spTree>
    <p:extLst>
      <p:ext uri="{BB962C8B-B14F-4D97-AF65-F5344CB8AC3E}">
        <p14:creationId xmlns:p14="http://schemas.microsoft.com/office/powerpoint/2010/main" val="28215122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Shape 4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2" name="Shape 4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Josh: Overview of KU OER Program: OTN membership, outreach, grants</a:t>
            </a:r>
          </a:p>
        </p:txBody>
      </p:sp>
    </p:spTree>
    <p:extLst>
      <p:ext uri="{BB962C8B-B14F-4D97-AF65-F5344CB8AC3E}">
        <p14:creationId xmlns:p14="http://schemas.microsoft.com/office/powerpoint/2010/main" val="2478427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Josh: But we’ve not achieved that goal of universal access and in fact are moving rapidly away from it. The cost of attending college has been rapidly increasing for some time.</a:t>
            </a:r>
          </a:p>
        </p:txBody>
      </p:sp>
    </p:spTree>
    <p:extLst>
      <p:ext uri="{BB962C8B-B14F-4D97-AF65-F5344CB8AC3E}">
        <p14:creationId xmlns:p14="http://schemas.microsoft.com/office/powerpoint/2010/main" val="25295431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Shape 4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8" name="Shape 4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Rebel: So based on our experience building these programs at our 2 institutions, we derived these broad general strategies. We’ll discuss each in context.</a:t>
            </a:r>
          </a:p>
        </p:txBody>
      </p:sp>
    </p:spTree>
    <p:extLst>
      <p:ext uri="{BB962C8B-B14F-4D97-AF65-F5344CB8AC3E}">
        <p14:creationId xmlns:p14="http://schemas.microsoft.com/office/powerpoint/2010/main" val="33765533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Shape 4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4" name="Shape 4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spcAft>
                <a:spcPts val="1600"/>
              </a:spcAft>
              <a:buClr>
                <a:schemeClr val="dk1"/>
              </a:buClr>
              <a:buSzPct val="100000"/>
              <a:buFont typeface="Arial"/>
              <a:buNone/>
            </a:pPr>
            <a:r>
              <a:rPr lang="en"/>
              <a:t>Student support, ROI, and student success have been huge factors for garnishing broad campus support. Recognizing that different constituents have different interests, need tailored message/outreach to get buy in. Main message: engage groups across institution on the topic.</a:t>
            </a:r>
          </a:p>
          <a:p>
            <a:pPr lvl="0" rtl="0">
              <a:lnSpc>
                <a:spcPct val="115000"/>
              </a:lnSpc>
              <a:spcBef>
                <a:spcPts val="0"/>
              </a:spcBef>
              <a:spcAft>
                <a:spcPts val="1600"/>
              </a:spcAft>
              <a:buNone/>
            </a:pPr>
            <a:r>
              <a:rPr lang="en">
                <a:solidFill>
                  <a:schemeClr val="dk1"/>
                </a:solidFill>
                <a:latin typeface="Helvetica Neue"/>
                <a:ea typeface="Helvetica Neue"/>
                <a:cs typeface="Helvetica Neue"/>
                <a:sym typeface="Helvetica Neue"/>
              </a:rPr>
              <a:t>Have faculty share their experiences</a:t>
            </a:r>
          </a:p>
          <a:p>
            <a:pPr lvl="0" rtl="0">
              <a:lnSpc>
                <a:spcPct val="115000"/>
              </a:lnSpc>
              <a:spcBef>
                <a:spcPts val="0"/>
              </a:spcBef>
              <a:spcAft>
                <a:spcPts val="1600"/>
              </a:spcAft>
              <a:buClr>
                <a:schemeClr val="dk1"/>
              </a:buClr>
              <a:buSzPct val="100000"/>
              <a:buFont typeface="Arial"/>
              <a:buNone/>
            </a:pPr>
            <a:r>
              <a:rPr lang="en">
                <a:solidFill>
                  <a:schemeClr val="dk1"/>
                </a:solidFill>
                <a:latin typeface="Helvetica Neue"/>
                <a:ea typeface="Helvetica Neue"/>
                <a:cs typeface="Helvetica Neue"/>
                <a:sym typeface="Helvetica Neue"/>
              </a:rPr>
              <a:t>KSU- Program started by faculty and library; not seen as admin. project</a:t>
            </a:r>
          </a:p>
          <a:p>
            <a:pPr lvl="0" rtl="0">
              <a:lnSpc>
                <a:spcPct val="115000"/>
              </a:lnSpc>
              <a:spcBef>
                <a:spcPts val="0"/>
              </a:spcBef>
              <a:spcAft>
                <a:spcPts val="1600"/>
              </a:spcAft>
              <a:buClr>
                <a:schemeClr val="dk1"/>
              </a:buClr>
              <a:buSzPct val="100000"/>
              <a:buFont typeface="Arial"/>
              <a:buNone/>
            </a:pPr>
            <a:r>
              <a:rPr lang="en" i="1">
                <a:solidFill>
                  <a:schemeClr val="dk1"/>
                </a:solidFill>
                <a:latin typeface="Helvetica Neue"/>
                <a:ea typeface="Helvetica Neue"/>
                <a:cs typeface="Helvetica Neue"/>
                <a:sym typeface="Helvetica Neue"/>
              </a:rPr>
              <a:t>89% of Student fee goes back to department-KSU</a:t>
            </a:r>
          </a:p>
        </p:txBody>
      </p:sp>
    </p:spTree>
    <p:extLst>
      <p:ext uri="{BB962C8B-B14F-4D97-AF65-F5344CB8AC3E}">
        <p14:creationId xmlns:p14="http://schemas.microsoft.com/office/powerpoint/2010/main" val="41430479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Shape 4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5" name="Shape 4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00000"/>
              </a:lnSpc>
              <a:spcBef>
                <a:spcPts val="0"/>
              </a:spcBef>
              <a:spcAft>
                <a:spcPts val="1600"/>
              </a:spcAft>
              <a:buNone/>
            </a:pPr>
            <a:r>
              <a:rPr lang="en"/>
              <a:t>Included with OTN Membership.  ROI may or may not be immediately seen. Outside Speaker may draw in larger crowd.</a:t>
            </a:r>
          </a:p>
          <a:p>
            <a:pPr lvl="0" rtl="0">
              <a:lnSpc>
                <a:spcPct val="100000"/>
              </a:lnSpc>
              <a:spcBef>
                <a:spcPts val="0"/>
              </a:spcBef>
              <a:spcAft>
                <a:spcPts val="1600"/>
              </a:spcAft>
              <a:buClr>
                <a:schemeClr val="dk1"/>
              </a:buClr>
              <a:buSzPct val="61111"/>
              <a:buFont typeface="Arial"/>
              <a:buNone/>
            </a:pPr>
            <a:r>
              <a:rPr lang="en"/>
              <a:t>Even just one conversion will mean student savings. Low cost with potential high reward.  </a:t>
            </a:r>
          </a:p>
        </p:txBody>
      </p:sp>
    </p:spTree>
    <p:extLst>
      <p:ext uri="{BB962C8B-B14F-4D97-AF65-F5344CB8AC3E}">
        <p14:creationId xmlns:p14="http://schemas.microsoft.com/office/powerpoint/2010/main" val="10723218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Shape 4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1" name="Shape 43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Logic/result of reviews: education about impact of high costs texts on students and learning, opportunity of OER to address these issues; engagement with OER by connecting instructors with open texts in their areas and having them engage with them, examine, potentially write a review. OTN has proven results with this model leading to adoptions of open texts. This model could be replicated outside of Open Textbook Network.</a:t>
            </a:r>
          </a:p>
        </p:txBody>
      </p:sp>
    </p:spTree>
    <p:extLst>
      <p:ext uri="{BB962C8B-B14F-4D97-AF65-F5344CB8AC3E}">
        <p14:creationId xmlns:p14="http://schemas.microsoft.com/office/powerpoint/2010/main" val="42227991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Shape 4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4" name="Shape 4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solidFill>
                  <a:schemeClr val="dk1"/>
                </a:solidFill>
              </a:rPr>
              <a:t>In building an OER initiative, you must support instructors in their own needs/understandings. Example: Discuss how open licensing increases academic freedom. Send example materials in an instructor’s discipline, etc.</a:t>
            </a:r>
          </a:p>
        </p:txBody>
      </p:sp>
    </p:spTree>
    <p:extLst>
      <p:ext uri="{BB962C8B-B14F-4D97-AF65-F5344CB8AC3E}">
        <p14:creationId xmlns:p14="http://schemas.microsoft.com/office/powerpoint/2010/main" val="916329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Shape 4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0" name="Shape 4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Please contact us if you have questions!</a:t>
            </a:r>
          </a:p>
        </p:txBody>
      </p:sp>
    </p:spTree>
    <p:extLst>
      <p:ext uri="{BB962C8B-B14F-4D97-AF65-F5344CB8AC3E}">
        <p14:creationId xmlns:p14="http://schemas.microsoft.com/office/powerpoint/2010/main" val="13420748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8" name="Shape 2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Josh: This increase is evidenced by student loan debt. Cost of education is different than when we were undergrads. Student loan debt v. credit card debt. Note bubble and collapse in 2008; education debt never checked up, better nearly triples in years shown here. </a:t>
            </a:r>
            <a:r>
              <a:rPr lang="en">
                <a:solidFill>
                  <a:schemeClr val="dk1"/>
                </a:solidFill>
              </a:rPr>
              <a:t>The rapidly increasing cost of education is complex, lots of components: tuition and fees, room and board, transportation, personal expenses, etc.</a:t>
            </a:r>
          </a:p>
          <a:p>
            <a:pPr lvl="0">
              <a:spcBef>
                <a:spcPts val="0"/>
              </a:spcBef>
              <a:buNone/>
            </a:pPr>
            <a:endParaRPr>
              <a:solidFill>
                <a:schemeClr val="dk1"/>
              </a:solidFill>
            </a:endParaRPr>
          </a:p>
          <a:p>
            <a:pPr lvl="0" rtl="0">
              <a:spcBef>
                <a:spcPts val="0"/>
              </a:spcBef>
              <a:buNone/>
            </a:pPr>
            <a:r>
              <a:rPr lang="en">
                <a:solidFill>
                  <a:schemeClr val="dk1"/>
                </a:solidFill>
              </a:rPr>
              <a:t>KSU’s Class of 2014 average borrower owed $26,779.</a:t>
            </a:r>
          </a:p>
        </p:txBody>
      </p:sp>
    </p:spTree>
    <p:extLst>
      <p:ext uri="{BB962C8B-B14F-4D97-AF65-F5344CB8AC3E}">
        <p14:creationId xmlns:p14="http://schemas.microsoft.com/office/powerpoint/2010/main" val="1447643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6" name="Shape 24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Josh: Textbooks are a particular point of pain for students. And the only aspect of affordability that professors/instructors can directly address as selectors of teaching materials.</a:t>
            </a:r>
          </a:p>
        </p:txBody>
      </p:sp>
    </p:spTree>
    <p:extLst>
      <p:ext uri="{BB962C8B-B14F-4D97-AF65-F5344CB8AC3E}">
        <p14:creationId xmlns:p14="http://schemas.microsoft.com/office/powerpoint/2010/main" val="3121150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2" name="Shape 2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Josh: Textbooks have seen huge increase in last 30+ years, 4x rate of inflation. Single highest increasing consumer product, more than medical and housing.</a:t>
            </a:r>
          </a:p>
        </p:txBody>
      </p:sp>
    </p:spTree>
    <p:extLst>
      <p:ext uri="{BB962C8B-B14F-4D97-AF65-F5344CB8AC3E}">
        <p14:creationId xmlns:p14="http://schemas.microsoft.com/office/powerpoint/2010/main" val="1107894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Rebel: Given what we now know about rising text costs and related financial difficulty: how do students cope? A few strategies. All expose students to risks, most of them academic risks. This is not what we want for our students.</a:t>
            </a:r>
          </a:p>
        </p:txBody>
      </p:sp>
    </p:spTree>
    <p:extLst>
      <p:ext uri="{BB962C8B-B14F-4D97-AF65-F5344CB8AC3E}">
        <p14:creationId xmlns:p14="http://schemas.microsoft.com/office/powerpoint/2010/main" val="1376842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4" name="Shape 2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Rebel: Evidence: 2012 FL Virtual Campus Survey data. Having a real detrimental impact on student choices and success, not to mention lost revenue in the age of DFW. This is a huge problem. Updated in 2016 with very little change, some slightly better, some slightly worse.</a:t>
            </a:r>
          </a:p>
        </p:txBody>
      </p:sp>
    </p:spTree>
    <p:extLst>
      <p:ext uri="{BB962C8B-B14F-4D97-AF65-F5344CB8AC3E}">
        <p14:creationId xmlns:p14="http://schemas.microsoft.com/office/powerpoint/2010/main" val="15303261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
              <a:t>Josh: Evidence: ask your students. This from KU. 76 responses filling 16’x3’ paper.</a:t>
            </a:r>
          </a:p>
        </p:txBody>
      </p:sp>
      <p:sp>
        <p:nvSpPr>
          <p:cNvPr id="271" name="Shape 2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02922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685800" y="1597819"/>
            <a:ext cx="7772400" cy="11025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Lustria"/>
              <a:buNone/>
              <a:defRPr sz="4400" b="0"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60" name="Shape 60"/>
          <p:cNvSpPr txBox="1">
            <a:spLocks noGrp="1"/>
          </p:cNvSpPr>
          <p:nvPr>
            <p:ph type="subTitle" idx="1"/>
          </p:nvPr>
        </p:nvSpPr>
        <p:spPr>
          <a:xfrm>
            <a:off x="1371600" y="2914650"/>
            <a:ext cx="6400800" cy="1314300"/>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Lustria"/>
                <a:ea typeface="Lustria"/>
                <a:cs typeface="Lustria"/>
                <a:sym typeface="Lustria"/>
              </a:defRPr>
            </a:lvl1pPr>
            <a:lvl2pPr marL="457200" marR="0" lvl="1" indent="0" algn="ctr" rtl="0">
              <a:spcBef>
                <a:spcPts val="560"/>
              </a:spcBef>
              <a:buClr>
                <a:srgbClr val="888888"/>
              </a:buClr>
              <a:buFont typeface="Arial"/>
              <a:buNone/>
              <a:defRPr sz="2800" b="0" i="0" u="none" strike="noStrike" cap="none">
                <a:solidFill>
                  <a:srgbClr val="888888"/>
                </a:solidFill>
                <a:latin typeface="Lustria"/>
                <a:ea typeface="Lustria"/>
                <a:cs typeface="Lustria"/>
                <a:sym typeface="Lustria"/>
              </a:defRPr>
            </a:lvl2pPr>
            <a:lvl3pPr marL="914400" marR="0" lvl="2" indent="0" algn="ctr" rtl="0">
              <a:spcBef>
                <a:spcPts val="480"/>
              </a:spcBef>
              <a:buClr>
                <a:srgbClr val="888888"/>
              </a:buClr>
              <a:buFont typeface="Arial"/>
              <a:buNone/>
              <a:defRPr sz="2400" b="0" i="0" u="none" strike="noStrike" cap="none">
                <a:solidFill>
                  <a:srgbClr val="888888"/>
                </a:solidFill>
                <a:latin typeface="Lustria"/>
                <a:ea typeface="Lustria"/>
                <a:cs typeface="Lustria"/>
                <a:sym typeface="Lustria"/>
              </a:defRPr>
            </a:lvl3pPr>
            <a:lvl4pPr marL="1371600" marR="0" lvl="3" indent="0" algn="ctr" rtl="0">
              <a:spcBef>
                <a:spcPts val="400"/>
              </a:spcBef>
              <a:buClr>
                <a:srgbClr val="888888"/>
              </a:buClr>
              <a:buFont typeface="Arial"/>
              <a:buNone/>
              <a:defRPr sz="2000" b="0" i="0" u="none" strike="noStrike" cap="none">
                <a:solidFill>
                  <a:srgbClr val="888888"/>
                </a:solidFill>
                <a:latin typeface="Lustria"/>
                <a:ea typeface="Lustria"/>
                <a:cs typeface="Lustria"/>
                <a:sym typeface="Lustria"/>
              </a:defRPr>
            </a:lvl4pPr>
            <a:lvl5pPr marL="1828800" marR="0" lvl="4" indent="0" algn="ctr" rtl="0">
              <a:spcBef>
                <a:spcPts val="400"/>
              </a:spcBef>
              <a:buClr>
                <a:srgbClr val="888888"/>
              </a:buClr>
              <a:buFont typeface="Arial"/>
              <a:buNone/>
              <a:defRPr sz="2000" b="0" i="0" u="none" strike="noStrike" cap="none">
                <a:solidFill>
                  <a:srgbClr val="888888"/>
                </a:solidFill>
                <a:latin typeface="Lustria"/>
                <a:ea typeface="Lustria"/>
                <a:cs typeface="Lustria"/>
                <a:sym typeface="Lustria"/>
              </a:defRPr>
            </a:lvl5pPr>
            <a:lvl6pPr marL="2286000" marR="0" lvl="5" indent="0" algn="ctr" rtl="0">
              <a:spcBef>
                <a:spcPts val="400"/>
              </a:spcBef>
              <a:buClr>
                <a:srgbClr val="888888"/>
              </a:buClr>
              <a:buFont typeface="Arial"/>
              <a:buNone/>
              <a:defRPr sz="2000" b="0" i="0" u="none" strike="noStrike" cap="none">
                <a:solidFill>
                  <a:srgbClr val="888888"/>
                </a:solidFill>
                <a:latin typeface="Lustria"/>
                <a:ea typeface="Lustria"/>
                <a:cs typeface="Lustria"/>
                <a:sym typeface="Lustria"/>
              </a:defRPr>
            </a:lvl6pPr>
            <a:lvl7pPr marL="2743200" marR="0" lvl="6" indent="0" algn="ctr" rtl="0">
              <a:spcBef>
                <a:spcPts val="400"/>
              </a:spcBef>
              <a:buClr>
                <a:srgbClr val="888888"/>
              </a:buClr>
              <a:buFont typeface="Arial"/>
              <a:buNone/>
              <a:defRPr sz="2000" b="0" i="0" u="none" strike="noStrike" cap="none">
                <a:solidFill>
                  <a:srgbClr val="888888"/>
                </a:solidFill>
                <a:latin typeface="Lustria"/>
                <a:ea typeface="Lustria"/>
                <a:cs typeface="Lustria"/>
                <a:sym typeface="Lustria"/>
              </a:defRPr>
            </a:lvl7pPr>
            <a:lvl8pPr marL="3200400" marR="0" lvl="7" indent="0" algn="ctr" rtl="0">
              <a:spcBef>
                <a:spcPts val="400"/>
              </a:spcBef>
              <a:buClr>
                <a:srgbClr val="888888"/>
              </a:buClr>
              <a:buFont typeface="Arial"/>
              <a:buNone/>
              <a:defRPr sz="2000" b="0" i="0" u="none" strike="noStrike" cap="none">
                <a:solidFill>
                  <a:srgbClr val="888888"/>
                </a:solidFill>
                <a:latin typeface="Lustria"/>
                <a:ea typeface="Lustria"/>
                <a:cs typeface="Lustria"/>
                <a:sym typeface="Lustria"/>
              </a:defRPr>
            </a:lvl8pPr>
            <a:lvl9pPr marL="3657600" marR="0" lvl="8" indent="0" algn="ctr" rtl="0">
              <a:spcBef>
                <a:spcPts val="400"/>
              </a:spcBef>
              <a:buClr>
                <a:srgbClr val="888888"/>
              </a:buClr>
              <a:buFont typeface="Arial"/>
              <a:buNone/>
              <a:defRPr sz="2000" b="0" i="0" u="none" strike="noStrike" cap="none">
                <a:solidFill>
                  <a:srgbClr val="888888"/>
                </a:solidFill>
                <a:latin typeface="Lustria"/>
                <a:ea typeface="Lustria"/>
                <a:cs typeface="Lustria"/>
                <a:sym typeface="Lustria"/>
              </a:defRPr>
            </a:lvl9pPr>
          </a:lstStyle>
          <a:p>
            <a:endParaRPr/>
          </a:p>
        </p:txBody>
      </p:sp>
      <p:sp>
        <p:nvSpPr>
          <p:cNvPr id="61" name="Shape 61"/>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62" name="Shape 62"/>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63" name="Shape 63"/>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b="0" i="0" u="none" strike="noStrike" cap="none">
                <a:solidFill>
                  <a:srgbClr val="888888"/>
                </a:solidFill>
                <a:latin typeface="Lustria"/>
                <a:ea typeface="Lustria"/>
                <a:cs typeface="Lustria"/>
                <a:sym typeface="Lustria"/>
              </a:rPr>
              <a:t>‹#›</a:t>
            </a:fld>
            <a:endParaRPr lang="en" sz="1200" b="0" i="0" u="none" strike="noStrike" cap="none">
              <a:solidFill>
                <a:srgbClr val="888888"/>
              </a:solidFill>
              <a:latin typeface="Lustria"/>
              <a:ea typeface="Lustria"/>
              <a:cs typeface="Lustria"/>
              <a:sym typeface="Lustri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Lustria"/>
              <a:buNone/>
              <a:defRPr sz="4400" b="0"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66" name="Shape 66"/>
          <p:cNvSpPr txBox="1">
            <a:spLocks noGrp="1"/>
          </p:cNvSpPr>
          <p:nvPr>
            <p:ph type="body" idx="1"/>
          </p:nvPr>
        </p:nvSpPr>
        <p:spPr>
          <a:xfrm>
            <a:off x="457200" y="1200150"/>
            <a:ext cx="8229600" cy="33945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Lustria"/>
                <a:ea typeface="Lustria"/>
                <a:cs typeface="Lustria"/>
                <a:sym typeface="Lustria"/>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Lustria"/>
                <a:ea typeface="Lustria"/>
                <a:cs typeface="Lustria"/>
                <a:sym typeface="Lustria"/>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Lustria"/>
                <a:ea typeface="Lustria"/>
                <a:cs typeface="Lustria"/>
                <a:sym typeface="Lustria"/>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9pPr>
          </a:lstStyle>
          <a:p>
            <a:endParaRPr/>
          </a:p>
        </p:txBody>
      </p:sp>
      <p:sp>
        <p:nvSpPr>
          <p:cNvPr id="67" name="Shape 67"/>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68" name="Shape 68"/>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69" name="Shape 69"/>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b="0" i="0" u="none" strike="noStrike" cap="none">
                <a:solidFill>
                  <a:srgbClr val="888888"/>
                </a:solidFill>
                <a:latin typeface="Lustria"/>
                <a:ea typeface="Lustria"/>
                <a:cs typeface="Lustria"/>
                <a:sym typeface="Lustria"/>
              </a:rPr>
              <a:t>‹#›</a:t>
            </a:fld>
            <a:endParaRPr lang="en" sz="1200" b="0" i="0" u="none" strike="noStrike" cap="none">
              <a:solidFill>
                <a:srgbClr val="888888"/>
              </a:solidFill>
              <a:latin typeface="Lustria"/>
              <a:ea typeface="Lustria"/>
              <a:cs typeface="Lustria"/>
              <a:sym typeface="Lustria"/>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0"/>
        <p:cNvGrpSpPr/>
        <p:nvPr/>
      </p:nvGrpSpPr>
      <p:grpSpPr>
        <a:xfrm>
          <a:off x="0" y="0"/>
          <a:ext cx="0" cy="0"/>
          <a:chOff x="0" y="0"/>
          <a:chExt cx="0" cy="0"/>
        </a:xfrm>
      </p:grpSpPr>
      <p:sp>
        <p:nvSpPr>
          <p:cNvPr id="71" name="Shape 71"/>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72" name="Shape 72"/>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73" name="Shape 73"/>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b="0" i="0" u="none" strike="noStrike" cap="none">
                <a:solidFill>
                  <a:srgbClr val="888888"/>
                </a:solidFill>
                <a:latin typeface="Lustria"/>
                <a:ea typeface="Lustria"/>
                <a:cs typeface="Lustria"/>
                <a:sym typeface="Lustria"/>
              </a:rPr>
              <a:t>‹#›</a:t>
            </a:fld>
            <a:endParaRPr lang="en" sz="1200" b="0" i="0" u="none" strike="noStrike" cap="none">
              <a:solidFill>
                <a:srgbClr val="888888"/>
              </a:solidFill>
              <a:latin typeface="Lustria"/>
              <a:ea typeface="Lustria"/>
              <a:cs typeface="Lustria"/>
              <a:sym typeface="Lustria"/>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762000" y="1976438"/>
            <a:ext cx="7620000" cy="11907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Lustria"/>
              <a:buNone/>
              <a:defRPr sz="4400" b="0"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457200" y="204787"/>
            <a:ext cx="3008400" cy="871500"/>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Lustria"/>
              <a:buNone/>
              <a:defRPr sz="2000" b="1"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78" name="Shape 78"/>
          <p:cNvSpPr txBox="1">
            <a:spLocks noGrp="1"/>
          </p:cNvSpPr>
          <p:nvPr>
            <p:ph type="body" idx="1"/>
          </p:nvPr>
        </p:nvSpPr>
        <p:spPr>
          <a:xfrm>
            <a:off x="3575050" y="204788"/>
            <a:ext cx="5111700" cy="43899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Lustria"/>
                <a:ea typeface="Lustria"/>
                <a:cs typeface="Lustria"/>
                <a:sym typeface="Lustria"/>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Lustria"/>
                <a:ea typeface="Lustria"/>
                <a:cs typeface="Lustria"/>
                <a:sym typeface="Lustria"/>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Lustria"/>
                <a:ea typeface="Lustria"/>
                <a:cs typeface="Lustria"/>
                <a:sym typeface="Lustria"/>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9pPr>
          </a:lstStyle>
          <a:p>
            <a:endParaRPr/>
          </a:p>
        </p:txBody>
      </p:sp>
      <p:sp>
        <p:nvSpPr>
          <p:cNvPr id="79" name="Shape 79"/>
          <p:cNvSpPr txBox="1">
            <a:spLocks noGrp="1"/>
          </p:cNvSpPr>
          <p:nvPr>
            <p:ph type="body" idx="2"/>
          </p:nvPr>
        </p:nvSpPr>
        <p:spPr>
          <a:xfrm>
            <a:off x="457200" y="1076325"/>
            <a:ext cx="3008400" cy="3518400"/>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Lustria"/>
                <a:ea typeface="Lustria"/>
                <a:cs typeface="Lustria"/>
                <a:sym typeface="Lustria"/>
              </a:defRPr>
            </a:lvl1pPr>
            <a:lvl2pPr marL="457200" marR="0" lvl="1" indent="0" algn="l" rtl="0">
              <a:spcBef>
                <a:spcPts val="240"/>
              </a:spcBef>
              <a:buClr>
                <a:schemeClr val="dk1"/>
              </a:buClr>
              <a:buFont typeface="Arial"/>
              <a:buNone/>
              <a:defRPr sz="1200" b="0" i="0" u="none" strike="noStrike" cap="none">
                <a:solidFill>
                  <a:schemeClr val="dk1"/>
                </a:solidFill>
                <a:latin typeface="Lustria"/>
                <a:ea typeface="Lustria"/>
                <a:cs typeface="Lustria"/>
                <a:sym typeface="Lustria"/>
              </a:defRPr>
            </a:lvl2pPr>
            <a:lvl3pPr marL="914400" marR="0" lvl="2" indent="0" algn="l" rtl="0">
              <a:spcBef>
                <a:spcPts val="200"/>
              </a:spcBef>
              <a:buClr>
                <a:schemeClr val="dk1"/>
              </a:buClr>
              <a:buFont typeface="Arial"/>
              <a:buNone/>
              <a:defRPr sz="1000" b="0" i="0" u="none" strike="noStrike" cap="none">
                <a:solidFill>
                  <a:schemeClr val="dk1"/>
                </a:solidFill>
                <a:latin typeface="Lustria"/>
                <a:ea typeface="Lustria"/>
                <a:cs typeface="Lustria"/>
                <a:sym typeface="Lustria"/>
              </a:defRPr>
            </a:lvl3pPr>
            <a:lvl4pPr marL="1371600" marR="0" lvl="3"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4pPr>
            <a:lvl5pPr marL="1828800" marR="0" lvl="4"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5pPr>
            <a:lvl6pPr marL="2286000" marR="0" lvl="5"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6pPr>
            <a:lvl7pPr marL="2743200" marR="0" lvl="6"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7pPr>
            <a:lvl8pPr marL="3200400" marR="0" lvl="7"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8pPr>
            <a:lvl9pPr marL="3657600" marR="0" lvl="8"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9pPr>
          </a:lstStyle>
          <a:p>
            <a:endParaRPr/>
          </a:p>
        </p:txBody>
      </p:sp>
      <p:sp>
        <p:nvSpPr>
          <p:cNvPr id="80" name="Shape 80"/>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81" name="Shape 81"/>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82" name="Shape 82"/>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b="0" i="0" u="none" strike="noStrike" cap="none">
                <a:solidFill>
                  <a:srgbClr val="888888"/>
                </a:solidFill>
                <a:latin typeface="Lustria"/>
                <a:ea typeface="Lustria"/>
                <a:cs typeface="Lustria"/>
                <a:sym typeface="Lustria"/>
              </a:rPr>
              <a:t>‹#›</a:t>
            </a:fld>
            <a:endParaRPr lang="en" sz="1200" b="0" i="0" u="none" strike="noStrike" cap="none">
              <a:solidFill>
                <a:srgbClr val="888888"/>
              </a:solidFill>
              <a:latin typeface="Lustria"/>
              <a:ea typeface="Lustria"/>
              <a:cs typeface="Lustria"/>
              <a:sym typeface="Lustria"/>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Lustria"/>
              <a:buNone/>
              <a:defRPr sz="4400" b="0"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85" name="Shape 85"/>
          <p:cNvSpPr txBox="1">
            <a:spLocks noGrp="1"/>
          </p:cNvSpPr>
          <p:nvPr>
            <p:ph type="body" idx="1"/>
          </p:nvPr>
        </p:nvSpPr>
        <p:spPr>
          <a:xfrm>
            <a:off x="457200" y="1200150"/>
            <a:ext cx="4038600" cy="3394500"/>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Lustria"/>
                <a:ea typeface="Lustria"/>
                <a:cs typeface="Lustria"/>
                <a:sym typeface="Lustria"/>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Lustria"/>
                <a:ea typeface="Lustria"/>
                <a:cs typeface="Lustria"/>
                <a:sym typeface="Lustria"/>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9pPr>
          </a:lstStyle>
          <a:p>
            <a:endParaRPr/>
          </a:p>
        </p:txBody>
      </p:sp>
      <p:sp>
        <p:nvSpPr>
          <p:cNvPr id="86" name="Shape 86"/>
          <p:cNvSpPr txBox="1">
            <a:spLocks noGrp="1"/>
          </p:cNvSpPr>
          <p:nvPr>
            <p:ph type="body" idx="2"/>
          </p:nvPr>
        </p:nvSpPr>
        <p:spPr>
          <a:xfrm>
            <a:off x="4648200" y="1200150"/>
            <a:ext cx="4038600" cy="3394500"/>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Lustria"/>
                <a:ea typeface="Lustria"/>
                <a:cs typeface="Lustria"/>
                <a:sym typeface="Lustria"/>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Lustria"/>
                <a:ea typeface="Lustria"/>
                <a:cs typeface="Lustria"/>
                <a:sym typeface="Lustria"/>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9pPr>
          </a:lstStyle>
          <a:p>
            <a:endParaRPr/>
          </a:p>
        </p:txBody>
      </p:sp>
      <p:sp>
        <p:nvSpPr>
          <p:cNvPr id="87" name="Shape 87"/>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88" name="Shape 88"/>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89" name="Shape 89"/>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Lustria"/>
                <a:ea typeface="Lustria"/>
                <a:cs typeface="Lustria"/>
                <a:sym typeface="Lustria"/>
              </a:rPr>
              <a:t>‹#›</a:t>
            </a:fld>
            <a:endParaRPr lang="en" sz="1200">
              <a:solidFill>
                <a:srgbClr val="888888"/>
              </a:solidFill>
              <a:latin typeface="Lustria"/>
              <a:ea typeface="Lustria"/>
              <a:cs typeface="Lustria"/>
              <a:sym typeface="Lustria"/>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Lustria"/>
              <a:buNone/>
              <a:defRPr sz="4400" b="0"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92" name="Shape 92"/>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93" name="Shape 93"/>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94" name="Shape 94"/>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Lustria"/>
                <a:ea typeface="Lustria"/>
                <a:cs typeface="Lustria"/>
                <a:sym typeface="Lustria"/>
              </a:rPr>
              <a:t>‹#›</a:t>
            </a:fld>
            <a:endParaRPr lang="en" sz="1200">
              <a:solidFill>
                <a:srgbClr val="888888"/>
              </a:solidFill>
              <a:latin typeface="Lustria"/>
              <a:ea typeface="Lustria"/>
              <a:cs typeface="Lustria"/>
              <a:sym typeface="Lustria"/>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722312" y="3305176"/>
            <a:ext cx="7772400" cy="1021500"/>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Lustria"/>
              <a:buNone/>
              <a:defRPr sz="4000" b="1"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97" name="Shape 97"/>
          <p:cNvSpPr txBox="1">
            <a:spLocks noGrp="1"/>
          </p:cNvSpPr>
          <p:nvPr>
            <p:ph type="body" idx="1"/>
          </p:nvPr>
        </p:nvSpPr>
        <p:spPr>
          <a:xfrm>
            <a:off x="722312" y="2180034"/>
            <a:ext cx="7772400" cy="1125000"/>
          </a:xfrm>
          <a:prstGeom prst="rect">
            <a:avLst/>
          </a:prstGeom>
          <a:noFill/>
          <a:ln>
            <a:noFill/>
          </a:ln>
        </p:spPr>
        <p:txBody>
          <a:bodyPr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Lustria"/>
                <a:ea typeface="Lustria"/>
                <a:cs typeface="Lustria"/>
                <a:sym typeface="Lustria"/>
              </a:defRPr>
            </a:lvl1pPr>
            <a:lvl2pPr marL="457200" marR="0" lvl="1" indent="0" algn="l" rtl="0">
              <a:spcBef>
                <a:spcPts val="360"/>
              </a:spcBef>
              <a:buClr>
                <a:srgbClr val="888888"/>
              </a:buClr>
              <a:buFont typeface="Arial"/>
              <a:buNone/>
              <a:defRPr sz="1800" b="0" i="0" u="none" strike="noStrike" cap="none">
                <a:solidFill>
                  <a:srgbClr val="888888"/>
                </a:solidFill>
                <a:latin typeface="Lustria"/>
                <a:ea typeface="Lustria"/>
                <a:cs typeface="Lustria"/>
                <a:sym typeface="Lustria"/>
              </a:defRPr>
            </a:lvl2pPr>
            <a:lvl3pPr marL="914400" marR="0" lvl="2" indent="0" algn="l" rtl="0">
              <a:spcBef>
                <a:spcPts val="320"/>
              </a:spcBef>
              <a:buClr>
                <a:srgbClr val="888888"/>
              </a:buClr>
              <a:buFont typeface="Arial"/>
              <a:buNone/>
              <a:defRPr sz="1600" b="0" i="0" u="none" strike="noStrike" cap="none">
                <a:solidFill>
                  <a:srgbClr val="888888"/>
                </a:solidFill>
                <a:latin typeface="Lustria"/>
                <a:ea typeface="Lustria"/>
                <a:cs typeface="Lustria"/>
                <a:sym typeface="Lustria"/>
              </a:defRPr>
            </a:lvl3pPr>
            <a:lvl4pPr marL="1371600" marR="0" lvl="3" indent="0" algn="l" rtl="0">
              <a:spcBef>
                <a:spcPts val="280"/>
              </a:spcBef>
              <a:buClr>
                <a:srgbClr val="888888"/>
              </a:buClr>
              <a:buFont typeface="Arial"/>
              <a:buNone/>
              <a:defRPr sz="1400" b="0" i="0" u="none" strike="noStrike" cap="none">
                <a:solidFill>
                  <a:srgbClr val="888888"/>
                </a:solidFill>
                <a:latin typeface="Lustria"/>
                <a:ea typeface="Lustria"/>
                <a:cs typeface="Lustria"/>
                <a:sym typeface="Lustria"/>
              </a:defRPr>
            </a:lvl4pPr>
            <a:lvl5pPr marL="1828800" marR="0" lvl="4" indent="0" algn="l" rtl="0">
              <a:spcBef>
                <a:spcPts val="280"/>
              </a:spcBef>
              <a:buClr>
                <a:srgbClr val="888888"/>
              </a:buClr>
              <a:buFont typeface="Arial"/>
              <a:buNone/>
              <a:defRPr sz="1400" b="0" i="0" u="none" strike="noStrike" cap="none">
                <a:solidFill>
                  <a:srgbClr val="888888"/>
                </a:solidFill>
                <a:latin typeface="Lustria"/>
                <a:ea typeface="Lustria"/>
                <a:cs typeface="Lustria"/>
                <a:sym typeface="Lustria"/>
              </a:defRPr>
            </a:lvl5pPr>
            <a:lvl6pPr marL="2286000" marR="0" lvl="5" indent="0" algn="l" rtl="0">
              <a:spcBef>
                <a:spcPts val="280"/>
              </a:spcBef>
              <a:buClr>
                <a:srgbClr val="888888"/>
              </a:buClr>
              <a:buFont typeface="Arial"/>
              <a:buNone/>
              <a:defRPr sz="1400" b="0" i="0" u="none" strike="noStrike" cap="none">
                <a:solidFill>
                  <a:srgbClr val="888888"/>
                </a:solidFill>
                <a:latin typeface="Lustria"/>
                <a:ea typeface="Lustria"/>
                <a:cs typeface="Lustria"/>
                <a:sym typeface="Lustria"/>
              </a:defRPr>
            </a:lvl6pPr>
            <a:lvl7pPr marL="2743200" marR="0" lvl="6" indent="0" algn="l" rtl="0">
              <a:spcBef>
                <a:spcPts val="280"/>
              </a:spcBef>
              <a:buClr>
                <a:srgbClr val="888888"/>
              </a:buClr>
              <a:buFont typeface="Arial"/>
              <a:buNone/>
              <a:defRPr sz="1400" b="0" i="0" u="none" strike="noStrike" cap="none">
                <a:solidFill>
                  <a:srgbClr val="888888"/>
                </a:solidFill>
                <a:latin typeface="Lustria"/>
                <a:ea typeface="Lustria"/>
                <a:cs typeface="Lustria"/>
                <a:sym typeface="Lustria"/>
              </a:defRPr>
            </a:lvl7pPr>
            <a:lvl8pPr marL="3200400" marR="0" lvl="7" indent="0" algn="l" rtl="0">
              <a:spcBef>
                <a:spcPts val="280"/>
              </a:spcBef>
              <a:buClr>
                <a:srgbClr val="888888"/>
              </a:buClr>
              <a:buFont typeface="Arial"/>
              <a:buNone/>
              <a:defRPr sz="1400" b="0" i="0" u="none" strike="noStrike" cap="none">
                <a:solidFill>
                  <a:srgbClr val="888888"/>
                </a:solidFill>
                <a:latin typeface="Lustria"/>
                <a:ea typeface="Lustria"/>
                <a:cs typeface="Lustria"/>
                <a:sym typeface="Lustria"/>
              </a:defRPr>
            </a:lvl8pPr>
            <a:lvl9pPr marL="3657600" marR="0" lvl="8" indent="0" algn="l" rtl="0">
              <a:spcBef>
                <a:spcPts val="280"/>
              </a:spcBef>
              <a:buClr>
                <a:srgbClr val="888888"/>
              </a:buClr>
              <a:buFont typeface="Arial"/>
              <a:buNone/>
              <a:defRPr sz="1400" b="0" i="0" u="none" strike="noStrike" cap="none">
                <a:solidFill>
                  <a:srgbClr val="888888"/>
                </a:solidFill>
                <a:latin typeface="Lustria"/>
                <a:ea typeface="Lustria"/>
                <a:cs typeface="Lustria"/>
                <a:sym typeface="Lustria"/>
              </a:defRPr>
            </a:lvl9pPr>
          </a:lstStyle>
          <a:p>
            <a:endParaRPr/>
          </a:p>
        </p:txBody>
      </p:sp>
      <p:sp>
        <p:nvSpPr>
          <p:cNvPr id="98" name="Shape 98"/>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99" name="Shape 99"/>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100" name="Shape 100"/>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Lustria"/>
                <a:ea typeface="Lustria"/>
                <a:cs typeface="Lustria"/>
                <a:sym typeface="Lustria"/>
              </a:rPr>
              <a:t>‹#›</a:t>
            </a:fld>
            <a:endParaRPr lang="en" sz="1200">
              <a:solidFill>
                <a:srgbClr val="888888"/>
              </a:solidFill>
              <a:latin typeface="Lustria"/>
              <a:ea typeface="Lustria"/>
              <a:cs typeface="Lustria"/>
              <a:sym typeface="Lustri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Lustria"/>
              <a:buNone/>
              <a:defRPr sz="4400" b="0"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03" name="Shape 103"/>
          <p:cNvSpPr txBox="1">
            <a:spLocks noGrp="1"/>
          </p:cNvSpPr>
          <p:nvPr>
            <p:ph type="body" idx="1"/>
          </p:nvPr>
        </p:nvSpPr>
        <p:spPr>
          <a:xfrm>
            <a:off x="457200" y="1151334"/>
            <a:ext cx="4040100" cy="479700"/>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Lustria"/>
                <a:ea typeface="Lustria"/>
                <a:cs typeface="Lustria"/>
                <a:sym typeface="Lustria"/>
              </a:defRPr>
            </a:lvl1pPr>
            <a:lvl2pPr marL="457200" marR="0" lvl="1" indent="0" algn="l" rtl="0">
              <a:spcBef>
                <a:spcPts val="400"/>
              </a:spcBef>
              <a:buClr>
                <a:schemeClr val="dk1"/>
              </a:buClr>
              <a:buFont typeface="Arial"/>
              <a:buNone/>
              <a:defRPr sz="2000" b="1" i="0" u="none" strike="noStrike" cap="none">
                <a:solidFill>
                  <a:schemeClr val="dk1"/>
                </a:solidFill>
                <a:latin typeface="Lustria"/>
                <a:ea typeface="Lustria"/>
                <a:cs typeface="Lustria"/>
                <a:sym typeface="Lustria"/>
              </a:defRPr>
            </a:lvl2pPr>
            <a:lvl3pPr marL="914400" marR="0" lvl="2" indent="0" algn="l" rtl="0">
              <a:spcBef>
                <a:spcPts val="360"/>
              </a:spcBef>
              <a:buClr>
                <a:schemeClr val="dk1"/>
              </a:buClr>
              <a:buFont typeface="Arial"/>
              <a:buNone/>
              <a:defRPr sz="1800" b="1" i="0" u="none" strike="noStrike" cap="none">
                <a:solidFill>
                  <a:schemeClr val="dk1"/>
                </a:solidFill>
                <a:latin typeface="Lustria"/>
                <a:ea typeface="Lustria"/>
                <a:cs typeface="Lustria"/>
                <a:sym typeface="Lustria"/>
              </a:defRPr>
            </a:lvl3pPr>
            <a:lvl4pPr marL="1371600" marR="0" lvl="3"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4pPr>
            <a:lvl5pPr marL="1828800" marR="0" lvl="4"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5pPr>
            <a:lvl6pPr marL="2286000" marR="0" lvl="5"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6pPr>
            <a:lvl7pPr marL="2743200" marR="0" lvl="6"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7pPr>
            <a:lvl8pPr marL="3200400" marR="0" lvl="7"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8pPr>
            <a:lvl9pPr marL="3657600" marR="0" lvl="8"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9pPr>
          </a:lstStyle>
          <a:p>
            <a:endParaRPr/>
          </a:p>
        </p:txBody>
      </p:sp>
      <p:sp>
        <p:nvSpPr>
          <p:cNvPr id="104" name="Shape 104"/>
          <p:cNvSpPr txBox="1">
            <a:spLocks noGrp="1"/>
          </p:cNvSpPr>
          <p:nvPr>
            <p:ph type="body" idx="2"/>
          </p:nvPr>
        </p:nvSpPr>
        <p:spPr>
          <a:xfrm>
            <a:off x="457200" y="1631155"/>
            <a:ext cx="4040100" cy="2963400"/>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Lustria"/>
                <a:ea typeface="Lustria"/>
                <a:cs typeface="Lustria"/>
                <a:sym typeface="Lustria"/>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9pPr>
          </a:lstStyle>
          <a:p>
            <a:endParaRPr/>
          </a:p>
        </p:txBody>
      </p:sp>
      <p:sp>
        <p:nvSpPr>
          <p:cNvPr id="105" name="Shape 105"/>
          <p:cNvSpPr txBox="1">
            <a:spLocks noGrp="1"/>
          </p:cNvSpPr>
          <p:nvPr>
            <p:ph type="body" idx="3"/>
          </p:nvPr>
        </p:nvSpPr>
        <p:spPr>
          <a:xfrm>
            <a:off x="4645026" y="1151334"/>
            <a:ext cx="4041899" cy="479700"/>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Lustria"/>
                <a:ea typeface="Lustria"/>
                <a:cs typeface="Lustria"/>
                <a:sym typeface="Lustria"/>
              </a:defRPr>
            </a:lvl1pPr>
            <a:lvl2pPr marL="457200" marR="0" lvl="1" indent="0" algn="l" rtl="0">
              <a:spcBef>
                <a:spcPts val="400"/>
              </a:spcBef>
              <a:buClr>
                <a:schemeClr val="dk1"/>
              </a:buClr>
              <a:buFont typeface="Arial"/>
              <a:buNone/>
              <a:defRPr sz="2000" b="1" i="0" u="none" strike="noStrike" cap="none">
                <a:solidFill>
                  <a:schemeClr val="dk1"/>
                </a:solidFill>
                <a:latin typeface="Lustria"/>
                <a:ea typeface="Lustria"/>
                <a:cs typeface="Lustria"/>
                <a:sym typeface="Lustria"/>
              </a:defRPr>
            </a:lvl2pPr>
            <a:lvl3pPr marL="914400" marR="0" lvl="2" indent="0" algn="l" rtl="0">
              <a:spcBef>
                <a:spcPts val="360"/>
              </a:spcBef>
              <a:buClr>
                <a:schemeClr val="dk1"/>
              </a:buClr>
              <a:buFont typeface="Arial"/>
              <a:buNone/>
              <a:defRPr sz="1800" b="1" i="0" u="none" strike="noStrike" cap="none">
                <a:solidFill>
                  <a:schemeClr val="dk1"/>
                </a:solidFill>
                <a:latin typeface="Lustria"/>
                <a:ea typeface="Lustria"/>
                <a:cs typeface="Lustria"/>
                <a:sym typeface="Lustria"/>
              </a:defRPr>
            </a:lvl3pPr>
            <a:lvl4pPr marL="1371600" marR="0" lvl="3"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4pPr>
            <a:lvl5pPr marL="1828800" marR="0" lvl="4"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5pPr>
            <a:lvl6pPr marL="2286000" marR="0" lvl="5"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6pPr>
            <a:lvl7pPr marL="2743200" marR="0" lvl="6"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7pPr>
            <a:lvl8pPr marL="3200400" marR="0" lvl="7"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8pPr>
            <a:lvl9pPr marL="3657600" marR="0" lvl="8" indent="0" algn="l" rtl="0">
              <a:spcBef>
                <a:spcPts val="320"/>
              </a:spcBef>
              <a:buClr>
                <a:schemeClr val="dk1"/>
              </a:buClr>
              <a:buFont typeface="Arial"/>
              <a:buNone/>
              <a:defRPr sz="1600" b="1" i="0" u="none" strike="noStrike" cap="none">
                <a:solidFill>
                  <a:schemeClr val="dk1"/>
                </a:solidFill>
                <a:latin typeface="Lustria"/>
                <a:ea typeface="Lustria"/>
                <a:cs typeface="Lustria"/>
                <a:sym typeface="Lustria"/>
              </a:defRPr>
            </a:lvl9pPr>
          </a:lstStyle>
          <a:p>
            <a:endParaRPr/>
          </a:p>
        </p:txBody>
      </p:sp>
      <p:sp>
        <p:nvSpPr>
          <p:cNvPr id="106" name="Shape 106"/>
          <p:cNvSpPr txBox="1">
            <a:spLocks noGrp="1"/>
          </p:cNvSpPr>
          <p:nvPr>
            <p:ph type="body" idx="4"/>
          </p:nvPr>
        </p:nvSpPr>
        <p:spPr>
          <a:xfrm>
            <a:off x="4645026" y="1631155"/>
            <a:ext cx="4041899" cy="2963400"/>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Lustria"/>
                <a:ea typeface="Lustria"/>
                <a:cs typeface="Lustria"/>
                <a:sym typeface="Lustria"/>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Lustria"/>
                <a:ea typeface="Lustria"/>
                <a:cs typeface="Lustria"/>
                <a:sym typeface="Lustria"/>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Lustria"/>
                <a:ea typeface="Lustria"/>
                <a:cs typeface="Lustria"/>
                <a:sym typeface="Lustria"/>
              </a:defRPr>
            </a:lvl9pPr>
          </a:lstStyle>
          <a:p>
            <a:endParaRPr/>
          </a:p>
        </p:txBody>
      </p:sp>
      <p:sp>
        <p:nvSpPr>
          <p:cNvPr id="107" name="Shape 107"/>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108" name="Shape 108"/>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109" name="Shape 109"/>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Lustria"/>
                <a:ea typeface="Lustria"/>
                <a:cs typeface="Lustria"/>
                <a:sym typeface="Lustria"/>
              </a:rPr>
              <a:t>‹#›</a:t>
            </a:fld>
            <a:endParaRPr lang="en" sz="1200">
              <a:solidFill>
                <a:srgbClr val="888888"/>
              </a:solidFill>
              <a:latin typeface="Lustria"/>
              <a:ea typeface="Lustria"/>
              <a:cs typeface="Lustria"/>
              <a:sym typeface="Lustria"/>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1792288" y="3600450"/>
            <a:ext cx="5486400" cy="425100"/>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Lustria"/>
              <a:buNone/>
              <a:defRPr sz="2000" b="1"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12" name="Shape 112"/>
          <p:cNvSpPr>
            <a:spLocks noGrp="1"/>
          </p:cNvSpPr>
          <p:nvPr>
            <p:ph type="pic" idx="2"/>
          </p:nvPr>
        </p:nvSpPr>
        <p:spPr>
          <a:xfrm>
            <a:off x="1792288" y="459581"/>
            <a:ext cx="5486400" cy="30861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Lustria"/>
                <a:ea typeface="Lustria"/>
                <a:cs typeface="Lustria"/>
                <a:sym typeface="Lustria"/>
              </a:defRPr>
            </a:lvl1pPr>
            <a:lvl2pPr marL="457200" marR="0" lvl="1" indent="0" algn="l" rtl="0">
              <a:spcBef>
                <a:spcPts val="560"/>
              </a:spcBef>
              <a:buClr>
                <a:schemeClr val="dk1"/>
              </a:buClr>
              <a:buFont typeface="Arial"/>
              <a:buNone/>
              <a:defRPr sz="2800" b="0" i="0" u="none" strike="noStrike" cap="none">
                <a:solidFill>
                  <a:schemeClr val="dk1"/>
                </a:solidFill>
                <a:latin typeface="Lustria"/>
                <a:ea typeface="Lustria"/>
                <a:cs typeface="Lustria"/>
                <a:sym typeface="Lustria"/>
              </a:defRPr>
            </a:lvl2pPr>
            <a:lvl3pPr marL="914400" marR="0" lvl="2" indent="0" algn="l" rtl="0">
              <a:spcBef>
                <a:spcPts val="480"/>
              </a:spcBef>
              <a:buClr>
                <a:schemeClr val="dk1"/>
              </a:buClr>
              <a:buFont typeface="Arial"/>
              <a:buNone/>
              <a:defRPr sz="2400" b="0" i="0" u="none" strike="noStrike" cap="none">
                <a:solidFill>
                  <a:schemeClr val="dk1"/>
                </a:solidFill>
                <a:latin typeface="Lustria"/>
                <a:ea typeface="Lustria"/>
                <a:cs typeface="Lustria"/>
                <a:sym typeface="Lustria"/>
              </a:defRPr>
            </a:lvl3pPr>
            <a:lvl4pPr marL="1371600" marR="0" lvl="3" indent="0" algn="l" rtl="0">
              <a:spcBef>
                <a:spcPts val="400"/>
              </a:spcBef>
              <a:buClr>
                <a:schemeClr val="dk1"/>
              </a:buClr>
              <a:buFont typeface="Arial"/>
              <a:buNone/>
              <a:defRPr sz="2000" b="0" i="0" u="none" strike="noStrike" cap="none">
                <a:solidFill>
                  <a:schemeClr val="dk1"/>
                </a:solidFill>
                <a:latin typeface="Lustria"/>
                <a:ea typeface="Lustria"/>
                <a:cs typeface="Lustria"/>
                <a:sym typeface="Lustria"/>
              </a:defRPr>
            </a:lvl4pPr>
            <a:lvl5pPr marL="1828800" marR="0" lvl="4" indent="0" algn="l" rtl="0">
              <a:spcBef>
                <a:spcPts val="400"/>
              </a:spcBef>
              <a:buClr>
                <a:schemeClr val="dk1"/>
              </a:buClr>
              <a:buFont typeface="Arial"/>
              <a:buNone/>
              <a:defRPr sz="2000" b="0" i="0" u="none" strike="noStrike" cap="none">
                <a:solidFill>
                  <a:schemeClr val="dk1"/>
                </a:solidFill>
                <a:latin typeface="Lustria"/>
                <a:ea typeface="Lustria"/>
                <a:cs typeface="Lustria"/>
                <a:sym typeface="Lustria"/>
              </a:defRPr>
            </a:lvl5pPr>
            <a:lvl6pPr marL="2286000" marR="0" lvl="5" indent="0" algn="l" rtl="0">
              <a:spcBef>
                <a:spcPts val="400"/>
              </a:spcBef>
              <a:buClr>
                <a:schemeClr val="dk1"/>
              </a:buClr>
              <a:buFont typeface="Arial"/>
              <a:buNone/>
              <a:defRPr sz="2000" b="0" i="0" u="none" strike="noStrike" cap="none">
                <a:solidFill>
                  <a:schemeClr val="dk1"/>
                </a:solidFill>
                <a:latin typeface="Lustria"/>
                <a:ea typeface="Lustria"/>
                <a:cs typeface="Lustria"/>
                <a:sym typeface="Lustria"/>
              </a:defRPr>
            </a:lvl6pPr>
            <a:lvl7pPr marL="2743200" marR="0" lvl="6" indent="0" algn="l" rtl="0">
              <a:spcBef>
                <a:spcPts val="400"/>
              </a:spcBef>
              <a:buClr>
                <a:schemeClr val="dk1"/>
              </a:buClr>
              <a:buFont typeface="Arial"/>
              <a:buNone/>
              <a:defRPr sz="2000" b="0" i="0" u="none" strike="noStrike" cap="none">
                <a:solidFill>
                  <a:schemeClr val="dk1"/>
                </a:solidFill>
                <a:latin typeface="Lustria"/>
                <a:ea typeface="Lustria"/>
                <a:cs typeface="Lustria"/>
                <a:sym typeface="Lustria"/>
              </a:defRPr>
            </a:lvl7pPr>
            <a:lvl8pPr marL="3200400" marR="0" lvl="7" indent="0" algn="l" rtl="0">
              <a:spcBef>
                <a:spcPts val="400"/>
              </a:spcBef>
              <a:buClr>
                <a:schemeClr val="dk1"/>
              </a:buClr>
              <a:buFont typeface="Arial"/>
              <a:buNone/>
              <a:defRPr sz="2000" b="0" i="0" u="none" strike="noStrike" cap="none">
                <a:solidFill>
                  <a:schemeClr val="dk1"/>
                </a:solidFill>
                <a:latin typeface="Lustria"/>
                <a:ea typeface="Lustria"/>
                <a:cs typeface="Lustria"/>
                <a:sym typeface="Lustria"/>
              </a:defRPr>
            </a:lvl8pPr>
            <a:lvl9pPr marL="3657600" marR="0" lvl="8" indent="0" algn="l" rtl="0">
              <a:spcBef>
                <a:spcPts val="400"/>
              </a:spcBef>
              <a:buClr>
                <a:schemeClr val="dk1"/>
              </a:buClr>
              <a:buFont typeface="Arial"/>
              <a:buNone/>
              <a:defRPr sz="2000" b="0" i="0" u="none" strike="noStrike" cap="none">
                <a:solidFill>
                  <a:schemeClr val="dk1"/>
                </a:solidFill>
                <a:latin typeface="Lustria"/>
                <a:ea typeface="Lustria"/>
                <a:cs typeface="Lustria"/>
                <a:sym typeface="Lustria"/>
              </a:defRPr>
            </a:lvl9pPr>
          </a:lstStyle>
          <a:p>
            <a:endParaRPr/>
          </a:p>
        </p:txBody>
      </p:sp>
      <p:sp>
        <p:nvSpPr>
          <p:cNvPr id="113" name="Shape 113"/>
          <p:cNvSpPr txBox="1">
            <a:spLocks noGrp="1"/>
          </p:cNvSpPr>
          <p:nvPr>
            <p:ph type="body" idx="1"/>
          </p:nvPr>
        </p:nvSpPr>
        <p:spPr>
          <a:xfrm>
            <a:off x="1792288" y="4025503"/>
            <a:ext cx="5486400" cy="603600"/>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Lustria"/>
                <a:ea typeface="Lustria"/>
                <a:cs typeface="Lustria"/>
                <a:sym typeface="Lustria"/>
              </a:defRPr>
            </a:lvl1pPr>
            <a:lvl2pPr marL="457200" marR="0" lvl="1" indent="0" algn="l" rtl="0">
              <a:spcBef>
                <a:spcPts val="240"/>
              </a:spcBef>
              <a:buClr>
                <a:schemeClr val="dk1"/>
              </a:buClr>
              <a:buFont typeface="Arial"/>
              <a:buNone/>
              <a:defRPr sz="1200" b="0" i="0" u="none" strike="noStrike" cap="none">
                <a:solidFill>
                  <a:schemeClr val="dk1"/>
                </a:solidFill>
                <a:latin typeface="Lustria"/>
                <a:ea typeface="Lustria"/>
                <a:cs typeface="Lustria"/>
                <a:sym typeface="Lustria"/>
              </a:defRPr>
            </a:lvl2pPr>
            <a:lvl3pPr marL="914400" marR="0" lvl="2" indent="0" algn="l" rtl="0">
              <a:spcBef>
                <a:spcPts val="200"/>
              </a:spcBef>
              <a:buClr>
                <a:schemeClr val="dk1"/>
              </a:buClr>
              <a:buFont typeface="Arial"/>
              <a:buNone/>
              <a:defRPr sz="1000" b="0" i="0" u="none" strike="noStrike" cap="none">
                <a:solidFill>
                  <a:schemeClr val="dk1"/>
                </a:solidFill>
                <a:latin typeface="Lustria"/>
                <a:ea typeface="Lustria"/>
                <a:cs typeface="Lustria"/>
                <a:sym typeface="Lustria"/>
              </a:defRPr>
            </a:lvl3pPr>
            <a:lvl4pPr marL="1371600" marR="0" lvl="3"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4pPr>
            <a:lvl5pPr marL="1828800" marR="0" lvl="4"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5pPr>
            <a:lvl6pPr marL="2286000" marR="0" lvl="5"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6pPr>
            <a:lvl7pPr marL="2743200" marR="0" lvl="6"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7pPr>
            <a:lvl8pPr marL="3200400" marR="0" lvl="7"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8pPr>
            <a:lvl9pPr marL="3657600" marR="0" lvl="8" indent="0" algn="l" rtl="0">
              <a:spcBef>
                <a:spcPts val="180"/>
              </a:spcBef>
              <a:buClr>
                <a:schemeClr val="dk1"/>
              </a:buClr>
              <a:buFont typeface="Arial"/>
              <a:buNone/>
              <a:defRPr sz="900" b="0" i="0" u="none" strike="noStrike" cap="none">
                <a:solidFill>
                  <a:schemeClr val="dk1"/>
                </a:solidFill>
                <a:latin typeface="Lustria"/>
                <a:ea typeface="Lustria"/>
                <a:cs typeface="Lustria"/>
                <a:sym typeface="Lustria"/>
              </a:defRPr>
            </a:lvl9pPr>
          </a:lstStyle>
          <a:p>
            <a:endParaRPr/>
          </a:p>
        </p:txBody>
      </p:sp>
      <p:sp>
        <p:nvSpPr>
          <p:cNvPr id="114" name="Shape 114"/>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115" name="Shape 115"/>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116" name="Shape 116"/>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Lustria"/>
                <a:ea typeface="Lustria"/>
                <a:cs typeface="Lustria"/>
                <a:sym typeface="Lustria"/>
              </a:rPr>
              <a:t>‹#›</a:t>
            </a:fld>
            <a:endParaRPr lang="en" sz="1200">
              <a:solidFill>
                <a:srgbClr val="888888"/>
              </a:solidFill>
              <a:latin typeface="Lustria"/>
              <a:ea typeface="Lustria"/>
              <a:cs typeface="Lustria"/>
              <a:sym typeface="Lustria"/>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Lustria"/>
              <a:buNone/>
              <a:defRPr sz="4400" b="0"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19" name="Shape 119"/>
          <p:cNvSpPr txBox="1">
            <a:spLocks noGrp="1"/>
          </p:cNvSpPr>
          <p:nvPr>
            <p:ph type="body" idx="1"/>
          </p:nvPr>
        </p:nvSpPr>
        <p:spPr>
          <a:xfrm rot="5400000">
            <a:off x="2874750" y="-1217399"/>
            <a:ext cx="3394500" cy="82296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Lustria"/>
                <a:ea typeface="Lustria"/>
                <a:cs typeface="Lustria"/>
                <a:sym typeface="Lustria"/>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Lustria"/>
                <a:ea typeface="Lustria"/>
                <a:cs typeface="Lustria"/>
                <a:sym typeface="Lustria"/>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Lustria"/>
                <a:ea typeface="Lustria"/>
                <a:cs typeface="Lustria"/>
                <a:sym typeface="Lustria"/>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9pPr>
          </a:lstStyle>
          <a:p>
            <a:endParaRPr/>
          </a:p>
        </p:txBody>
      </p:sp>
      <p:sp>
        <p:nvSpPr>
          <p:cNvPr id="120" name="Shape 120"/>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121" name="Shape 121"/>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122" name="Shape 122"/>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Lustria"/>
                <a:ea typeface="Lustria"/>
                <a:cs typeface="Lustria"/>
                <a:sym typeface="Lustria"/>
              </a:rPr>
              <a:t>‹#›</a:t>
            </a:fld>
            <a:endParaRPr lang="en" sz="1200">
              <a:solidFill>
                <a:srgbClr val="888888"/>
              </a:solidFill>
              <a:latin typeface="Lustria"/>
              <a:ea typeface="Lustria"/>
              <a:cs typeface="Lustria"/>
              <a:sym typeface="Lustria"/>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rot="5400000">
            <a:off x="5463750" y="1371629"/>
            <a:ext cx="4388700" cy="20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Lustria"/>
              <a:buNone/>
              <a:defRPr sz="4400" b="0"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25" name="Shape 125"/>
          <p:cNvSpPr txBox="1">
            <a:spLocks noGrp="1"/>
          </p:cNvSpPr>
          <p:nvPr>
            <p:ph type="body" idx="1"/>
          </p:nvPr>
        </p:nvSpPr>
        <p:spPr>
          <a:xfrm rot="5400000">
            <a:off x="1272750" y="-609570"/>
            <a:ext cx="4388700" cy="60198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Lustria"/>
                <a:ea typeface="Lustria"/>
                <a:cs typeface="Lustria"/>
                <a:sym typeface="Lustria"/>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Lustria"/>
                <a:ea typeface="Lustria"/>
                <a:cs typeface="Lustria"/>
                <a:sym typeface="Lustria"/>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Lustria"/>
                <a:ea typeface="Lustria"/>
                <a:cs typeface="Lustria"/>
                <a:sym typeface="Lustria"/>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9pPr>
          </a:lstStyle>
          <a:p>
            <a:endParaRPr/>
          </a:p>
        </p:txBody>
      </p:sp>
      <p:sp>
        <p:nvSpPr>
          <p:cNvPr id="126" name="Shape 126"/>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127" name="Shape 127"/>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128" name="Shape 128"/>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Lustria"/>
                <a:ea typeface="Lustria"/>
                <a:cs typeface="Lustria"/>
                <a:sym typeface="Lustria"/>
              </a:rPr>
              <a:t>‹#›</a:t>
            </a:fld>
            <a:endParaRPr lang="en" sz="1200">
              <a:solidFill>
                <a:srgbClr val="888888"/>
              </a:solidFill>
              <a:latin typeface="Lustria"/>
              <a:ea typeface="Lustria"/>
              <a:cs typeface="Lustria"/>
              <a:sym typeface="Lustria"/>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62000" y="1976438"/>
            <a:ext cx="7620000" cy="11907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Quote">
    <p:spTree>
      <p:nvGrpSpPr>
        <p:cNvPr id="1" name="Shape 137"/>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38"/>
        <p:cNvGrpSpPr/>
        <p:nvPr/>
      </p:nvGrpSpPr>
      <p:grpSpPr>
        <a:xfrm>
          <a:off x="0" y="0"/>
          <a:ext cx="0" cy="0"/>
          <a:chOff x="0" y="0"/>
          <a:chExt cx="0" cy="0"/>
        </a:xfrm>
      </p:grpSpPr>
      <p:sp>
        <p:nvSpPr>
          <p:cNvPr id="139" name="Shape 139"/>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0" name="Shape 140"/>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1" name="Shape 141"/>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b="0" i="0" u="none" strike="noStrike" cap="none">
                <a:solidFill>
                  <a:srgbClr val="888888"/>
                </a:solidFill>
                <a:latin typeface="Calibri"/>
                <a:ea typeface="Calibri"/>
                <a:cs typeface="Calibri"/>
                <a:sym typeface="Calibri"/>
              </a:rPr>
              <a:t>‹#›</a:t>
            </a:fld>
            <a:endParaRPr lang="en"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mp; Bullets">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44" name="Shape 144"/>
          <p:cNvSpPr txBox="1">
            <a:spLocks noGrp="1"/>
          </p:cNvSpPr>
          <p:nvPr>
            <p:ph type="body" idx="1"/>
          </p:nvPr>
        </p:nvSpPr>
        <p:spPr>
          <a:xfrm>
            <a:off x="457200" y="1200150"/>
            <a:ext cx="8229600" cy="33945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_Title Slide">
    <p:spTree>
      <p:nvGrpSpPr>
        <p:cNvPr id="1" name="Shape 145"/>
        <p:cNvGrpSpPr/>
        <p:nvPr/>
      </p:nvGrpSpPr>
      <p:grpSpPr>
        <a:xfrm>
          <a:off x="0" y="0"/>
          <a:ext cx="0" cy="0"/>
          <a:chOff x="0" y="0"/>
          <a:chExt cx="0" cy="0"/>
        </a:xfrm>
      </p:grpSpPr>
      <p:cxnSp>
        <p:nvCxnSpPr>
          <p:cNvPr id="146" name="Shape 146"/>
          <p:cNvCxnSpPr/>
          <p:nvPr/>
        </p:nvCxnSpPr>
        <p:spPr>
          <a:xfrm>
            <a:off x="0" y="589295"/>
            <a:ext cx="9144000" cy="0"/>
          </a:xfrm>
          <a:prstGeom prst="straightConnector1">
            <a:avLst/>
          </a:prstGeom>
          <a:noFill/>
          <a:ln w="25400" cap="flat" cmpd="sng">
            <a:solidFill>
              <a:srgbClr val="1293DA"/>
            </a:solidFill>
            <a:prstDash val="solid"/>
            <a:round/>
            <a:headEnd type="none" w="med" len="med"/>
            <a:tailEnd type="none" w="med" len="med"/>
          </a:ln>
        </p:spPr>
      </p:cxnSp>
      <p:sp>
        <p:nvSpPr>
          <p:cNvPr id="147" name="Shape 147"/>
          <p:cNvSpPr/>
          <p:nvPr/>
        </p:nvSpPr>
        <p:spPr>
          <a:xfrm>
            <a:off x="1" y="4552951"/>
            <a:ext cx="9153000" cy="606300"/>
          </a:xfrm>
          <a:prstGeom prst="rect">
            <a:avLst/>
          </a:prstGeom>
          <a:solidFill>
            <a:srgbClr val="1293DA"/>
          </a:solidFill>
          <a:ln>
            <a:noFill/>
          </a:ln>
          <a:effectLst>
            <a:outerShdw blurRad="39999" dist="23000" dir="5400000" rotWithShape="0">
              <a:srgbClr val="000000">
                <a:alpha val="34900"/>
              </a:srgbClr>
            </a:outerShdw>
          </a:effectLst>
        </p:spPr>
        <p:txBody>
          <a:bodyPr lIns="91425" tIns="45700" rIns="91425" bIns="45700" anchor="ctr" anchorCtr="0">
            <a:noAutofit/>
          </a:bodyPr>
          <a:lstStyle/>
          <a:p>
            <a:pPr marL="0" marR="0" lvl="0" indent="0" algn="ctr" rtl="0">
              <a:spcBef>
                <a:spcPts val="0"/>
              </a:spcBef>
              <a:buNone/>
            </a:pPr>
            <a:endParaRPr sz="1350" b="0" i="0" u="none" strike="noStrike" cap="none">
              <a:solidFill>
                <a:srgbClr val="1293DA"/>
              </a:solidFill>
              <a:latin typeface="Calibri"/>
              <a:ea typeface="Calibri"/>
              <a:cs typeface="Calibri"/>
              <a:sym typeface="Calibri"/>
            </a:endParaRPr>
          </a:p>
        </p:txBody>
      </p:sp>
      <p:pic>
        <p:nvPicPr>
          <p:cNvPr id="148" name="Shape 148" descr="OpenEd OTProject white.ai"/>
          <p:cNvPicPr preferRelativeResize="0"/>
          <p:nvPr/>
        </p:nvPicPr>
        <p:blipFill rotWithShape="1">
          <a:blip r:embed="rId2">
            <a:alphaModFix/>
          </a:blip>
          <a:srcRect/>
          <a:stretch/>
        </p:blipFill>
        <p:spPr>
          <a:xfrm>
            <a:off x="5868158" y="4352925"/>
            <a:ext cx="3551699" cy="1047600"/>
          </a:xfrm>
          <a:prstGeom prst="rect">
            <a:avLst/>
          </a:prstGeom>
          <a:noFill/>
          <a:ln>
            <a:noFill/>
          </a:ln>
        </p:spPr>
      </p:pic>
      <p:sp>
        <p:nvSpPr>
          <p:cNvPr id="149" name="Shape 149"/>
          <p:cNvSpPr txBox="1"/>
          <p:nvPr/>
        </p:nvSpPr>
        <p:spPr>
          <a:xfrm>
            <a:off x="454535" y="4871989"/>
            <a:ext cx="2907600" cy="433500"/>
          </a:xfrm>
          <a:prstGeom prst="rect">
            <a:avLst/>
          </a:prstGeom>
          <a:noFill/>
          <a:ln>
            <a:noFill/>
          </a:ln>
        </p:spPr>
        <p:txBody>
          <a:bodyPr lIns="68575" tIns="34275" rIns="68575" bIns="34275" anchor="t" anchorCtr="0">
            <a:noAutofit/>
          </a:bodyPr>
          <a:lstStyle/>
          <a:p>
            <a:pPr marL="0" marR="0" lvl="0" indent="0" algn="l" rtl="0">
              <a:lnSpc>
                <a:spcPct val="90000"/>
              </a:lnSpc>
              <a:spcBef>
                <a:spcPts val="0"/>
              </a:spcBef>
              <a:buClr>
                <a:schemeClr val="lt1"/>
              </a:buClr>
              <a:buSzPct val="25000"/>
              <a:buFont typeface="Arial"/>
              <a:buNone/>
            </a:pPr>
            <a:r>
              <a:rPr lang="en" sz="975" b="0" i="0" u="none" strike="noStrike" cap="none">
                <a:solidFill>
                  <a:schemeClr val="lt1"/>
                </a:solidFill>
                <a:latin typeface="Arial"/>
                <a:ea typeface="Arial"/>
                <a:cs typeface="Arial"/>
                <a:sym typeface="Arial"/>
              </a:rPr>
              <a:t>open.bccampus.ca</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52" name="Shape 152"/>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53" name="Shape 153"/>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54" name="Shape 154"/>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b="0" i="0" u="none" strike="noStrike" cap="none">
                <a:solidFill>
                  <a:srgbClr val="888888"/>
                </a:solidFill>
                <a:latin typeface="Calibri"/>
                <a:ea typeface="Calibri"/>
                <a:cs typeface="Calibri"/>
                <a:sym typeface="Calibri"/>
              </a:rPr>
              <a:t>‹#›</a:t>
            </a:fld>
            <a:endParaRPr lang="en"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5"/>
        <p:cNvGrpSpPr/>
        <p:nvPr/>
      </p:nvGrpSpPr>
      <p:grpSpPr>
        <a:xfrm>
          <a:off x="0" y="0"/>
          <a:ext cx="0" cy="0"/>
          <a:chOff x="0" y="0"/>
          <a:chExt cx="0" cy="0"/>
        </a:xfrm>
      </p:grpSpPr>
      <p:sp>
        <p:nvSpPr>
          <p:cNvPr id="156" name="Shape 156"/>
          <p:cNvSpPr txBox="1">
            <a:spLocks noGrp="1"/>
          </p:cNvSpPr>
          <p:nvPr>
            <p:ph type="ctrTitle"/>
          </p:nvPr>
        </p:nvSpPr>
        <p:spPr>
          <a:xfrm>
            <a:off x="685800" y="1597819"/>
            <a:ext cx="7772400" cy="11025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57" name="Shape 157"/>
          <p:cNvSpPr txBox="1">
            <a:spLocks noGrp="1"/>
          </p:cNvSpPr>
          <p:nvPr>
            <p:ph type="subTitle" idx="1"/>
          </p:nvPr>
        </p:nvSpPr>
        <p:spPr>
          <a:xfrm>
            <a:off x="1371600" y="2914650"/>
            <a:ext cx="6400800" cy="1314300"/>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buClr>
                <a:srgbClr val="888888"/>
              </a:buClr>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buClr>
                <a:srgbClr val="888888"/>
              </a:buClr>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58" name="Shape 158"/>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59" name="Shape 159"/>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60" name="Shape 160"/>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b="0" i="0" u="none" strike="noStrike" cap="none">
                <a:solidFill>
                  <a:srgbClr val="888888"/>
                </a:solidFill>
                <a:latin typeface="Calibri"/>
                <a:ea typeface="Calibri"/>
                <a:cs typeface="Calibri"/>
                <a:sym typeface="Calibri"/>
              </a:rPr>
              <a:t>‹#›</a:t>
            </a:fld>
            <a:endParaRPr lang="en"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63" name="Shape 163"/>
          <p:cNvSpPr txBox="1">
            <a:spLocks noGrp="1"/>
          </p:cNvSpPr>
          <p:nvPr>
            <p:ph type="body" idx="1"/>
          </p:nvPr>
        </p:nvSpPr>
        <p:spPr>
          <a:xfrm>
            <a:off x="457200" y="1200150"/>
            <a:ext cx="8229600" cy="33945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64" name="Shape 164"/>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65" name="Shape 165"/>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66" name="Shape 166"/>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Calibri"/>
                <a:ea typeface="Calibri"/>
                <a:cs typeface="Calibri"/>
                <a:sym typeface="Calibri"/>
              </a:rPr>
              <a:t>‹#›</a:t>
            </a:fld>
            <a:endParaRPr lang="en" sz="1200">
              <a:solidFill>
                <a:srgbClr val="888888"/>
              </a:solidFill>
              <a:latin typeface="Calibri"/>
              <a:ea typeface="Calibri"/>
              <a:cs typeface="Calibri"/>
              <a:sym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722312" y="3305176"/>
            <a:ext cx="7772400" cy="1021500"/>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Calibri"/>
              <a:buNone/>
              <a:defRPr sz="4000" b="1"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69" name="Shape 169"/>
          <p:cNvSpPr txBox="1">
            <a:spLocks noGrp="1"/>
          </p:cNvSpPr>
          <p:nvPr>
            <p:ph type="body" idx="1"/>
          </p:nvPr>
        </p:nvSpPr>
        <p:spPr>
          <a:xfrm>
            <a:off x="722312" y="2180034"/>
            <a:ext cx="7772400" cy="1125000"/>
          </a:xfrm>
          <a:prstGeom prst="rect">
            <a:avLst/>
          </a:prstGeom>
          <a:noFill/>
          <a:ln>
            <a:noFill/>
          </a:ln>
        </p:spPr>
        <p:txBody>
          <a:bodyPr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buClr>
                <a:srgbClr val="888888"/>
              </a:buClr>
              <a:buFont typeface="Arial"/>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buClr>
                <a:srgbClr val="888888"/>
              </a:buClr>
              <a:buFont typeface="Arial"/>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170" name="Shape 170"/>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71" name="Shape 171"/>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72" name="Shape 172"/>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Calibri"/>
                <a:ea typeface="Calibri"/>
                <a:cs typeface="Calibri"/>
                <a:sym typeface="Calibri"/>
              </a:rPr>
              <a:t>‹#›</a:t>
            </a:fld>
            <a:endParaRPr lang="en" sz="1200">
              <a:solidFill>
                <a:srgbClr val="888888"/>
              </a:solidFill>
              <a:latin typeface="Calibri"/>
              <a:ea typeface="Calibri"/>
              <a:cs typeface="Calibri"/>
              <a:sym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75" name="Shape 175"/>
          <p:cNvSpPr txBox="1">
            <a:spLocks noGrp="1"/>
          </p:cNvSpPr>
          <p:nvPr>
            <p:ph type="body" idx="1"/>
          </p:nvPr>
        </p:nvSpPr>
        <p:spPr>
          <a:xfrm>
            <a:off x="457200" y="900112"/>
            <a:ext cx="4038600" cy="2545500"/>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6" name="Shape 176"/>
          <p:cNvSpPr txBox="1">
            <a:spLocks noGrp="1"/>
          </p:cNvSpPr>
          <p:nvPr>
            <p:ph type="body" idx="2"/>
          </p:nvPr>
        </p:nvSpPr>
        <p:spPr>
          <a:xfrm>
            <a:off x="4648200" y="900112"/>
            <a:ext cx="4038600" cy="2545500"/>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7" name="Shape 177"/>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78" name="Shape 178"/>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79" name="Shape 179"/>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Calibri"/>
                <a:ea typeface="Calibri"/>
                <a:cs typeface="Calibri"/>
                <a:sym typeface="Calibri"/>
              </a:rPr>
              <a:t>‹#›</a:t>
            </a:fld>
            <a:endParaRPr lang="en" sz="1200">
              <a:solidFill>
                <a:srgbClr val="888888"/>
              </a:solidFill>
              <a:latin typeface="Calibri"/>
              <a:ea typeface="Calibri"/>
              <a:cs typeface="Calibri"/>
              <a:sym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82" name="Shape 182"/>
          <p:cNvSpPr txBox="1">
            <a:spLocks noGrp="1"/>
          </p:cNvSpPr>
          <p:nvPr>
            <p:ph type="body" idx="1"/>
          </p:nvPr>
        </p:nvSpPr>
        <p:spPr>
          <a:xfrm>
            <a:off x="457200" y="1151334"/>
            <a:ext cx="4040100" cy="479700"/>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83" name="Shape 183"/>
          <p:cNvSpPr txBox="1">
            <a:spLocks noGrp="1"/>
          </p:cNvSpPr>
          <p:nvPr>
            <p:ph type="body" idx="2"/>
          </p:nvPr>
        </p:nvSpPr>
        <p:spPr>
          <a:xfrm>
            <a:off x="457200" y="1631155"/>
            <a:ext cx="4040100" cy="2963400"/>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84" name="Shape 184"/>
          <p:cNvSpPr txBox="1">
            <a:spLocks noGrp="1"/>
          </p:cNvSpPr>
          <p:nvPr>
            <p:ph type="body" idx="3"/>
          </p:nvPr>
        </p:nvSpPr>
        <p:spPr>
          <a:xfrm>
            <a:off x="4645026" y="1151334"/>
            <a:ext cx="4041899" cy="479700"/>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85" name="Shape 185"/>
          <p:cNvSpPr txBox="1">
            <a:spLocks noGrp="1"/>
          </p:cNvSpPr>
          <p:nvPr>
            <p:ph type="body" idx="4"/>
          </p:nvPr>
        </p:nvSpPr>
        <p:spPr>
          <a:xfrm>
            <a:off x="4645026" y="1631155"/>
            <a:ext cx="4041899" cy="2963400"/>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86" name="Shape 186"/>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87" name="Shape 187"/>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88" name="Shape 188"/>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Calibri"/>
                <a:ea typeface="Calibri"/>
                <a:cs typeface="Calibri"/>
                <a:sym typeface="Calibri"/>
              </a:rPr>
              <a:t>‹#›</a:t>
            </a:fld>
            <a:endParaRPr lang="en" sz="1200">
              <a:solidFill>
                <a:srgbClr val="888888"/>
              </a:solidFill>
              <a:latin typeface="Calibri"/>
              <a:ea typeface="Calibri"/>
              <a:cs typeface="Calibri"/>
              <a:sym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457200" y="204787"/>
            <a:ext cx="3008400" cy="871500"/>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91" name="Shape 191"/>
          <p:cNvSpPr txBox="1">
            <a:spLocks noGrp="1"/>
          </p:cNvSpPr>
          <p:nvPr>
            <p:ph type="body" idx="1"/>
          </p:nvPr>
        </p:nvSpPr>
        <p:spPr>
          <a:xfrm>
            <a:off x="3575050" y="204788"/>
            <a:ext cx="5111700" cy="43899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92" name="Shape 192"/>
          <p:cNvSpPr txBox="1">
            <a:spLocks noGrp="1"/>
          </p:cNvSpPr>
          <p:nvPr>
            <p:ph type="body" idx="2"/>
          </p:nvPr>
        </p:nvSpPr>
        <p:spPr>
          <a:xfrm>
            <a:off x="457200" y="1076325"/>
            <a:ext cx="3008400" cy="3518400"/>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93" name="Shape 193"/>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94" name="Shape 194"/>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95" name="Shape 195"/>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Calibri"/>
                <a:ea typeface="Calibri"/>
                <a:cs typeface="Calibri"/>
                <a:sym typeface="Calibri"/>
              </a:rPr>
              <a:t>‹#›</a:t>
            </a:fld>
            <a:endParaRPr lang="en" sz="1200">
              <a:solidFill>
                <a:srgbClr val="888888"/>
              </a:solidFill>
              <a:latin typeface="Calibri"/>
              <a:ea typeface="Calibri"/>
              <a:cs typeface="Calibri"/>
              <a:sym typeface="Calibri"/>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792288" y="3600450"/>
            <a:ext cx="5486400" cy="425100"/>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98" name="Shape 198"/>
          <p:cNvSpPr>
            <a:spLocks noGrp="1"/>
          </p:cNvSpPr>
          <p:nvPr>
            <p:ph type="pic" idx="2"/>
          </p:nvPr>
        </p:nvSpPr>
        <p:spPr>
          <a:xfrm>
            <a:off x="1792288" y="459581"/>
            <a:ext cx="5486400" cy="30861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99" name="Shape 199"/>
          <p:cNvSpPr txBox="1">
            <a:spLocks noGrp="1"/>
          </p:cNvSpPr>
          <p:nvPr>
            <p:ph type="body" idx="1"/>
          </p:nvPr>
        </p:nvSpPr>
        <p:spPr>
          <a:xfrm>
            <a:off x="1792288" y="4025503"/>
            <a:ext cx="5486400" cy="603600"/>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200" name="Shape 200"/>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1" name="Shape 201"/>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2" name="Shape 202"/>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Calibri"/>
                <a:ea typeface="Calibri"/>
                <a:cs typeface="Calibri"/>
                <a:sym typeface="Calibri"/>
              </a:rPr>
              <a:t>‹#›</a:t>
            </a:fld>
            <a:endParaRPr lang="en" sz="1200">
              <a:solidFill>
                <a:srgbClr val="888888"/>
              </a:solidFill>
              <a:latin typeface="Calibri"/>
              <a:ea typeface="Calibri"/>
              <a:cs typeface="Calibri"/>
              <a:sym typeface="Calibri"/>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205" name="Shape 205"/>
          <p:cNvSpPr txBox="1">
            <a:spLocks noGrp="1"/>
          </p:cNvSpPr>
          <p:nvPr>
            <p:ph type="body" idx="1"/>
          </p:nvPr>
        </p:nvSpPr>
        <p:spPr>
          <a:xfrm rot="5400000">
            <a:off x="2874750" y="-1217399"/>
            <a:ext cx="3394500" cy="82296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06" name="Shape 206"/>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7" name="Shape 207"/>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8" name="Shape 208"/>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Calibri"/>
                <a:ea typeface="Calibri"/>
                <a:cs typeface="Calibri"/>
                <a:sym typeface="Calibri"/>
              </a:rPr>
              <a:t>‹#›</a:t>
            </a:fld>
            <a:endParaRPr lang="en" sz="1200">
              <a:solidFill>
                <a:srgbClr val="888888"/>
              </a:solidFill>
              <a:latin typeface="Calibri"/>
              <a:ea typeface="Calibri"/>
              <a:cs typeface="Calibri"/>
              <a:sym typeface="Calibri"/>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209"/>
        <p:cNvGrpSpPr/>
        <p:nvPr/>
      </p:nvGrpSpPr>
      <p:grpSpPr>
        <a:xfrm>
          <a:off x="0" y="0"/>
          <a:ext cx="0" cy="0"/>
          <a:chOff x="0" y="0"/>
          <a:chExt cx="0" cy="0"/>
        </a:xfrm>
      </p:grpSpPr>
      <p:sp>
        <p:nvSpPr>
          <p:cNvPr id="210" name="Shape 210"/>
          <p:cNvSpPr txBox="1">
            <a:spLocks noGrp="1"/>
          </p:cNvSpPr>
          <p:nvPr>
            <p:ph type="title"/>
          </p:nvPr>
        </p:nvSpPr>
        <p:spPr>
          <a:xfrm rot="5400000">
            <a:off x="6012600" y="771581"/>
            <a:ext cx="3291000" cy="20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211" name="Shape 211"/>
          <p:cNvSpPr txBox="1">
            <a:spLocks noGrp="1"/>
          </p:cNvSpPr>
          <p:nvPr>
            <p:ph type="body" idx="1"/>
          </p:nvPr>
        </p:nvSpPr>
        <p:spPr>
          <a:xfrm rot="5400000">
            <a:off x="1821600" y="-1209618"/>
            <a:ext cx="3291000" cy="60198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12" name="Shape 212"/>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13" name="Shape 213"/>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14" name="Shape 214"/>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a:solidFill>
                  <a:srgbClr val="888888"/>
                </a:solidFill>
                <a:latin typeface="Calibri"/>
                <a:ea typeface="Calibri"/>
                <a:cs typeface="Calibri"/>
                <a:sym typeface="Calibri"/>
              </a:rPr>
              <a:t>‹#›</a:t>
            </a:fld>
            <a:endParaRPr lang="en" sz="12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6" Type="http://schemas.openxmlformats.org/officeDocument/2006/relationships/theme" Target="../theme/theme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Lustria"/>
              <a:buNone/>
              <a:defRPr sz="4400" b="0" i="0" u="none" strike="noStrike" cap="none">
                <a:solidFill>
                  <a:schemeClr val="dk1"/>
                </a:solidFill>
                <a:latin typeface="Lustria"/>
                <a:ea typeface="Lustria"/>
                <a:cs typeface="Lustria"/>
                <a:sym typeface="Lustria"/>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52" name="Shape 52"/>
          <p:cNvSpPr txBox="1">
            <a:spLocks noGrp="1"/>
          </p:cNvSpPr>
          <p:nvPr>
            <p:ph type="body" idx="1"/>
          </p:nvPr>
        </p:nvSpPr>
        <p:spPr>
          <a:xfrm>
            <a:off x="457200" y="1200150"/>
            <a:ext cx="8229600" cy="33945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Lustria"/>
                <a:ea typeface="Lustria"/>
                <a:cs typeface="Lustria"/>
                <a:sym typeface="Lustria"/>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Lustria"/>
                <a:ea typeface="Lustria"/>
                <a:cs typeface="Lustria"/>
                <a:sym typeface="Lustria"/>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Lustria"/>
                <a:ea typeface="Lustria"/>
                <a:cs typeface="Lustria"/>
                <a:sym typeface="Lustria"/>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Lustria"/>
                <a:ea typeface="Lustria"/>
                <a:cs typeface="Lustria"/>
                <a:sym typeface="Lustria"/>
              </a:defRPr>
            </a:lvl9pPr>
          </a:lstStyle>
          <a:p>
            <a:endParaRPr/>
          </a:p>
        </p:txBody>
      </p:sp>
      <p:sp>
        <p:nvSpPr>
          <p:cNvPr id="53" name="Shape 53"/>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54" name="Shape 54"/>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Lustria"/>
                <a:ea typeface="Lustria"/>
                <a:cs typeface="Lustria"/>
                <a:sym typeface="Lustria"/>
              </a:defRPr>
            </a:lvl1pPr>
            <a:lvl2pPr marL="457200" marR="0" lvl="1" indent="0" algn="l" rtl="0">
              <a:spcBef>
                <a:spcPts val="0"/>
              </a:spcBef>
              <a:buNone/>
              <a:defRPr sz="1800" b="0" i="0" u="none" strike="noStrike" cap="none">
                <a:solidFill>
                  <a:schemeClr val="dk1"/>
                </a:solidFill>
                <a:latin typeface="Lustria"/>
                <a:ea typeface="Lustria"/>
                <a:cs typeface="Lustria"/>
                <a:sym typeface="Lustria"/>
              </a:defRPr>
            </a:lvl2pPr>
            <a:lvl3pPr marL="914400" marR="0" lvl="2" indent="0" algn="l" rtl="0">
              <a:spcBef>
                <a:spcPts val="0"/>
              </a:spcBef>
              <a:buNone/>
              <a:defRPr sz="1800" b="0" i="0" u="none" strike="noStrike" cap="none">
                <a:solidFill>
                  <a:schemeClr val="dk1"/>
                </a:solidFill>
                <a:latin typeface="Lustria"/>
                <a:ea typeface="Lustria"/>
                <a:cs typeface="Lustria"/>
                <a:sym typeface="Lustria"/>
              </a:defRPr>
            </a:lvl3pPr>
            <a:lvl4pPr marL="1371600" marR="0" lvl="3" indent="0" algn="l" rtl="0">
              <a:spcBef>
                <a:spcPts val="0"/>
              </a:spcBef>
              <a:buNone/>
              <a:defRPr sz="1800" b="0" i="0" u="none" strike="noStrike" cap="none">
                <a:solidFill>
                  <a:schemeClr val="dk1"/>
                </a:solidFill>
                <a:latin typeface="Lustria"/>
                <a:ea typeface="Lustria"/>
                <a:cs typeface="Lustria"/>
                <a:sym typeface="Lustria"/>
              </a:defRPr>
            </a:lvl4pPr>
            <a:lvl5pPr marL="1828800" marR="0" lvl="4" indent="0" algn="l" rtl="0">
              <a:spcBef>
                <a:spcPts val="0"/>
              </a:spcBef>
              <a:buNone/>
              <a:defRPr sz="1800" b="0" i="0" u="none" strike="noStrike" cap="none">
                <a:solidFill>
                  <a:schemeClr val="dk1"/>
                </a:solidFill>
                <a:latin typeface="Lustria"/>
                <a:ea typeface="Lustria"/>
                <a:cs typeface="Lustria"/>
                <a:sym typeface="Lustria"/>
              </a:defRPr>
            </a:lvl5pPr>
            <a:lvl6pPr marL="2286000" marR="0" lvl="5" indent="0" algn="l" rtl="0">
              <a:spcBef>
                <a:spcPts val="0"/>
              </a:spcBef>
              <a:buNone/>
              <a:defRPr sz="1800" b="0" i="0" u="none" strike="noStrike" cap="none">
                <a:solidFill>
                  <a:schemeClr val="dk1"/>
                </a:solidFill>
                <a:latin typeface="Lustria"/>
                <a:ea typeface="Lustria"/>
                <a:cs typeface="Lustria"/>
                <a:sym typeface="Lustria"/>
              </a:defRPr>
            </a:lvl6pPr>
            <a:lvl7pPr marL="2743200" marR="0" lvl="6" indent="0" algn="l" rtl="0">
              <a:spcBef>
                <a:spcPts val="0"/>
              </a:spcBef>
              <a:buNone/>
              <a:defRPr sz="1800" b="0" i="0" u="none" strike="noStrike" cap="none">
                <a:solidFill>
                  <a:schemeClr val="dk1"/>
                </a:solidFill>
                <a:latin typeface="Lustria"/>
                <a:ea typeface="Lustria"/>
                <a:cs typeface="Lustria"/>
                <a:sym typeface="Lustria"/>
              </a:defRPr>
            </a:lvl7pPr>
            <a:lvl8pPr marL="3200400" marR="0" lvl="7" indent="0" algn="l" rtl="0">
              <a:spcBef>
                <a:spcPts val="0"/>
              </a:spcBef>
              <a:buNone/>
              <a:defRPr sz="1800" b="0" i="0" u="none" strike="noStrike" cap="none">
                <a:solidFill>
                  <a:schemeClr val="dk1"/>
                </a:solidFill>
                <a:latin typeface="Lustria"/>
                <a:ea typeface="Lustria"/>
                <a:cs typeface="Lustria"/>
                <a:sym typeface="Lustria"/>
              </a:defRPr>
            </a:lvl8pPr>
            <a:lvl9pPr marL="3657600" marR="0" lvl="8" indent="0" algn="l" rtl="0">
              <a:spcBef>
                <a:spcPts val="0"/>
              </a:spcBef>
              <a:buNone/>
              <a:defRPr sz="1800" b="0" i="0" u="none" strike="noStrike" cap="none">
                <a:solidFill>
                  <a:schemeClr val="dk1"/>
                </a:solidFill>
                <a:latin typeface="Lustria"/>
                <a:ea typeface="Lustria"/>
                <a:cs typeface="Lustria"/>
                <a:sym typeface="Lustria"/>
              </a:defRPr>
            </a:lvl9pPr>
          </a:lstStyle>
          <a:p>
            <a:endParaRPr/>
          </a:p>
        </p:txBody>
      </p:sp>
      <p:sp>
        <p:nvSpPr>
          <p:cNvPr id="55" name="Shape 55"/>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b="0" i="0" u="none" strike="noStrike" cap="none">
                <a:solidFill>
                  <a:srgbClr val="888888"/>
                </a:solidFill>
                <a:latin typeface="Lustria"/>
                <a:ea typeface="Lustria"/>
                <a:cs typeface="Lustria"/>
                <a:sym typeface="Lustria"/>
              </a:rPr>
              <a:t>‹#›</a:t>
            </a:fld>
            <a:endParaRPr lang="en" sz="1200" b="0" i="0" u="none" strike="noStrike" cap="none">
              <a:solidFill>
                <a:srgbClr val="888888"/>
              </a:solidFill>
              <a:latin typeface="Lustria"/>
              <a:ea typeface="Lustria"/>
              <a:cs typeface="Lustria"/>
              <a:sym typeface="Lustria"/>
            </a:endParaRPr>
          </a:p>
        </p:txBody>
      </p:sp>
      <p:pic>
        <p:nvPicPr>
          <p:cNvPr id="56" name="Shape 56" descr="OTBN-logo_w_text (3) (1).png"/>
          <p:cNvPicPr preferRelativeResize="0"/>
          <p:nvPr/>
        </p:nvPicPr>
        <p:blipFill rotWithShape="1">
          <a:blip r:embed="rId14">
            <a:alphaModFix/>
          </a:blip>
          <a:srcRect/>
          <a:stretch/>
        </p:blipFill>
        <p:spPr>
          <a:xfrm>
            <a:off x="130565" y="4471621"/>
            <a:ext cx="1471800" cy="591300"/>
          </a:xfrm>
          <a:prstGeom prst="rect">
            <a:avLst/>
          </a:prstGeom>
          <a:noFill/>
          <a:ln>
            <a:noFill/>
          </a:ln>
        </p:spPr>
      </p:pic>
      <p:sp>
        <p:nvSpPr>
          <p:cNvPr id="57" name="Shape 57"/>
          <p:cNvSpPr/>
          <p:nvPr/>
        </p:nvSpPr>
        <p:spPr>
          <a:xfrm>
            <a:off x="0" y="1"/>
            <a:ext cx="9144000" cy="132900"/>
          </a:xfrm>
          <a:prstGeom prst="rect">
            <a:avLst/>
          </a:prstGeom>
          <a:solidFill>
            <a:srgbClr val="6BB0B5"/>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Lustria"/>
              <a:ea typeface="Lustria"/>
              <a:cs typeface="Lustria"/>
              <a:sym typeface="Lustria"/>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457200" y="205979"/>
            <a:ext cx="8229600" cy="8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31" name="Shape 131"/>
          <p:cNvSpPr txBox="1">
            <a:spLocks noGrp="1"/>
          </p:cNvSpPr>
          <p:nvPr>
            <p:ph type="body" idx="1"/>
          </p:nvPr>
        </p:nvSpPr>
        <p:spPr>
          <a:xfrm>
            <a:off x="457200" y="1200150"/>
            <a:ext cx="8229600" cy="33945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32" name="Shape 132"/>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3" name="Shape 133"/>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4" name="Shape 134"/>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 sz="1200" b="0" i="0" u="none" strike="noStrike" cap="none">
                <a:solidFill>
                  <a:srgbClr val="888888"/>
                </a:solidFill>
                <a:latin typeface="Calibri"/>
                <a:ea typeface="Calibri"/>
                <a:cs typeface="Calibri"/>
                <a:sym typeface="Calibri"/>
              </a:rPr>
              <a:t>‹#›</a:t>
            </a:fld>
            <a:endParaRPr lang="en"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bolick@ku.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mailto:cads@ksu.ed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hewlett.org/programs/education/open-educational-resources"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www.opencontent.org/definition/"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tlinnovations.populr.me/copyrigh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http://newprairiepress.org/textbooks/" TargetMode="External"/><Relationship Id="rId7"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youtube.com/v/nHjsyW2RJBI"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28.jpg"/></Relationships>
</file>

<file path=ppt/slides/_rels/slide29.xml.rels><?xml version="1.0" encoding="UTF-8" standalone="yes"?>
<Relationships xmlns="http://schemas.openxmlformats.org/package/2006/relationships"><Relationship Id="rId3" Type="http://schemas.openxmlformats.org/officeDocument/2006/relationships/hyperlink" Target="https://openaccess.ku.edu/grant"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hyperlink" Target="https://openaccess.ku.edu/lecture-serving-social-justice-and-pedagogical-innovation-through-open-educational-practices" TargetMode="External"/><Relationship Id="rId4" Type="http://schemas.openxmlformats.org/officeDocument/2006/relationships/hyperlink" Target="https://open.umn.edu/opentextbooks/BookDetail.aspx?bookId=423"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openaccess.ku.edu/oer"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hyperlink" Target="mailto:cads@ksu.edu" TargetMode="External"/><Relationship Id="rId5" Type="http://schemas.openxmlformats.org/officeDocument/2006/relationships/hyperlink" Target="http://www.lib.k-state.edu/open-textbook" TargetMode="External"/><Relationship Id="rId4" Type="http://schemas.openxmlformats.org/officeDocument/2006/relationships/hyperlink" Target="mailto:jbolick@ku.edu"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www.federalreserve.gov/releases/g19/Curren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www.bls.gov/cpi/"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www.openaccesstextbooks.org/pdf/2012_Florida_Student_Textbook_Survey.pd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ctrTitle"/>
          </p:nvPr>
        </p:nvSpPr>
        <p:spPr>
          <a:xfrm>
            <a:off x="311700" y="329100"/>
            <a:ext cx="8520600" cy="1378200"/>
          </a:xfrm>
          <a:prstGeom prst="rect">
            <a:avLst/>
          </a:prstGeom>
        </p:spPr>
        <p:txBody>
          <a:bodyPr lIns="91425" tIns="91425" rIns="91425" bIns="91425" anchor="t" anchorCtr="0">
            <a:noAutofit/>
          </a:bodyPr>
          <a:lstStyle/>
          <a:p>
            <a:pPr lvl="0" algn="r" rtl="0">
              <a:lnSpc>
                <a:spcPct val="115000"/>
              </a:lnSpc>
              <a:spcBef>
                <a:spcPts val="0"/>
              </a:spcBef>
              <a:buClr>
                <a:schemeClr val="dk1"/>
              </a:buClr>
              <a:buSzPct val="30555"/>
              <a:buFont typeface="Arial"/>
              <a:buNone/>
            </a:pPr>
            <a:r>
              <a:rPr lang="en" sz="3600">
                <a:latin typeface="Helvetica Neue"/>
                <a:ea typeface="Helvetica Neue"/>
                <a:cs typeface="Helvetica Neue"/>
                <a:sym typeface="Helvetica Neue"/>
              </a:rPr>
              <a:t>Addressing Student &amp; Instructor Needs</a:t>
            </a:r>
            <a:r>
              <a:rPr lang="en" sz="3000">
                <a:latin typeface="Helvetica Neue"/>
                <a:ea typeface="Helvetica Neue"/>
                <a:cs typeface="Helvetica Neue"/>
                <a:sym typeface="Helvetica Neue"/>
              </a:rPr>
              <a:t> </a:t>
            </a:r>
          </a:p>
          <a:p>
            <a:pPr lvl="0" algn="r" rtl="0">
              <a:lnSpc>
                <a:spcPct val="115000"/>
              </a:lnSpc>
              <a:spcBef>
                <a:spcPts val="0"/>
              </a:spcBef>
              <a:buClr>
                <a:schemeClr val="dk1"/>
              </a:buClr>
              <a:buSzPct val="30555"/>
              <a:buFont typeface="Arial"/>
              <a:buNone/>
            </a:pPr>
            <a:r>
              <a:rPr lang="en" sz="3600">
                <a:latin typeface="Helvetica Neue"/>
                <a:ea typeface="Helvetica Neue"/>
                <a:cs typeface="Helvetica Neue"/>
                <a:sym typeface="Helvetica Neue"/>
              </a:rPr>
              <a:t>through Library Support for</a:t>
            </a:r>
            <a:r>
              <a:rPr lang="en" sz="3000">
                <a:latin typeface="Helvetica Neue"/>
                <a:ea typeface="Helvetica Neue"/>
                <a:cs typeface="Helvetica Neue"/>
                <a:sym typeface="Helvetica Neue"/>
              </a:rPr>
              <a:t> </a:t>
            </a:r>
          </a:p>
        </p:txBody>
      </p:sp>
      <p:sp>
        <p:nvSpPr>
          <p:cNvPr id="220" name="Shape 220"/>
          <p:cNvSpPr txBox="1">
            <a:spLocks noGrp="1"/>
          </p:cNvSpPr>
          <p:nvPr>
            <p:ph type="subTitle" idx="1"/>
          </p:nvPr>
        </p:nvSpPr>
        <p:spPr>
          <a:xfrm>
            <a:off x="311700" y="3991225"/>
            <a:ext cx="4260000" cy="851400"/>
          </a:xfrm>
          <a:prstGeom prst="rect">
            <a:avLst/>
          </a:prstGeom>
        </p:spPr>
        <p:txBody>
          <a:bodyPr lIns="91425" tIns="91425" rIns="91425" bIns="91425" anchor="t" anchorCtr="0">
            <a:noAutofit/>
          </a:bodyPr>
          <a:lstStyle/>
          <a:p>
            <a:pPr lvl="0">
              <a:spcBef>
                <a:spcPts val="0"/>
              </a:spcBef>
              <a:buNone/>
            </a:pPr>
            <a:r>
              <a:rPr lang="en" sz="2400">
                <a:solidFill>
                  <a:srgbClr val="000000"/>
                </a:solidFill>
                <a:latin typeface="Helvetica Neue"/>
                <a:ea typeface="Helvetica Neue"/>
                <a:cs typeface="Helvetica Neue"/>
                <a:sym typeface="Helvetica Neue"/>
              </a:rPr>
              <a:t>Josh Bolick</a:t>
            </a:r>
          </a:p>
          <a:p>
            <a:pPr lvl="0">
              <a:spcBef>
                <a:spcPts val="0"/>
              </a:spcBef>
              <a:buNone/>
            </a:pPr>
            <a:r>
              <a:rPr lang="en" sz="1400">
                <a:latin typeface="Helvetica Neue"/>
                <a:ea typeface="Helvetica Neue"/>
                <a:cs typeface="Helvetica Neue"/>
                <a:sym typeface="Helvetica Neue"/>
              </a:rPr>
              <a:t>KU Libraries</a:t>
            </a:r>
          </a:p>
          <a:p>
            <a:pPr lvl="0" rtl="0">
              <a:lnSpc>
                <a:spcPct val="115000"/>
              </a:lnSpc>
              <a:spcBef>
                <a:spcPts val="0"/>
              </a:spcBef>
              <a:spcAft>
                <a:spcPts val="1600"/>
              </a:spcAft>
              <a:buClr>
                <a:schemeClr val="dk1"/>
              </a:buClr>
              <a:buSzPct val="78571"/>
              <a:buFont typeface="Arial"/>
              <a:buNone/>
            </a:pPr>
            <a:r>
              <a:rPr lang="en" sz="1400" u="sng">
                <a:solidFill>
                  <a:schemeClr val="accent5"/>
                </a:solidFill>
                <a:latin typeface="Helvetica Neue"/>
                <a:ea typeface="Helvetica Neue"/>
                <a:cs typeface="Helvetica Neue"/>
                <a:sym typeface="Helvetica Neue"/>
                <a:hlinkClick r:id="rId3"/>
              </a:rPr>
              <a:t>jbolick@ku.edu</a:t>
            </a:r>
          </a:p>
        </p:txBody>
      </p:sp>
      <p:sp>
        <p:nvSpPr>
          <p:cNvPr id="221" name="Shape 221"/>
          <p:cNvSpPr txBox="1">
            <a:spLocks noGrp="1"/>
          </p:cNvSpPr>
          <p:nvPr>
            <p:ph type="subTitle" idx="1"/>
          </p:nvPr>
        </p:nvSpPr>
        <p:spPr>
          <a:xfrm>
            <a:off x="4719325" y="3991225"/>
            <a:ext cx="4260000" cy="851400"/>
          </a:xfrm>
          <a:prstGeom prst="rect">
            <a:avLst/>
          </a:prstGeom>
        </p:spPr>
        <p:txBody>
          <a:bodyPr lIns="91425" tIns="91425" rIns="91425" bIns="91425" anchor="t" anchorCtr="0">
            <a:noAutofit/>
          </a:bodyPr>
          <a:lstStyle/>
          <a:p>
            <a:pPr lvl="0" rtl="0">
              <a:spcBef>
                <a:spcPts val="0"/>
              </a:spcBef>
              <a:buNone/>
            </a:pPr>
            <a:r>
              <a:rPr lang="en" sz="2400">
                <a:solidFill>
                  <a:srgbClr val="000000"/>
                </a:solidFill>
                <a:latin typeface="Helvetica Neue"/>
                <a:ea typeface="Helvetica Neue"/>
                <a:cs typeface="Helvetica Neue"/>
                <a:sym typeface="Helvetica Neue"/>
              </a:rPr>
              <a:t>Rebel Cummings-Sauls</a:t>
            </a:r>
          </a:p>
          <a:p>
            <a:pPr lvl="0">
              <a:spcBef>
                <a:spcPts val="0"/>
              </a:spcBef>
              <a:buNone/>
            </a:pPr>
            <a:r>
              <a:rPr lang="en" sz="1400">
                <a:latin typeface="Helvetica Neue"/>
                <a:ea typeface="Helvetica Neue"/>
                <a:cs typeface="Helvetica Neue"/>
                <a:sym typeface="Helvetica Neue"/>
              </a:rPr>
              <a:t>KSU Libraries</a:t>
            </a:r>
          </a:p>
          <a:p>
            <a:pPr lvl="0" rtl="0">
              <a:lnSpc>
                <a:spcPct val="115000"/>
              </a:lnSpc>
              <a:spcBef>
                <a:spcPts val="0"/>
              </a:spcBef>
              <a:spcAft>
                <a:spcPts val="1600"/>
              </a:spcAft>
              <a:buClr>
                <a:schemeClr val="dk1"/>
              </a:buClr>
              <a:buSzPct val="78571"/>
              <a:buFont typeface="Arial"/>
              <a:buNone/>
            </a:pPr>
            <a:r>
              <a:rPr lang="en" sz="1400" u="sng">
                <a:solidFill>
                  <a:schemeClr val="accent5"/>
                </a:solidFill>
                <a:latin typeface="Helvetica Neue"/>
                <a:ea typeface="Helvetica Neue"/>
                <a:cs typeface="Helvetica Neue"/>
                <a:sym typeface="Helvetica Neue"/>
                <a:hlinkClick r:id="rId4"/>
              </a:rPr>
              <a:t>cads@ksu.edu</a:t>
            </a:r>
            <a:r>
              <a:rPr lang="en" sz="1400">
                <a:latin typeface="Helvetica Neue"/>
                <a:ea typeface="Helvetica Neue"/>
                <a:cs typeface="Helvetica Neue"/>
                <a:sym typeface="Helvetica Neue"/>
              </a:rPr>
              <a:t> </a:t>
            </a:r>
          </a:p>
        </p:txBody>
      </p:sp>
      <p:sp>
        <p:nvSpPr>
          <p:cNvPr id="222" name="Shape 222"/>
          <p:cNvSpPr txBox="1"/>
          <p:nvPr/>
        </p:nvSpPr>
        <p:spPr>
          <a:xfrm>
            <a:off x="594000" y="1174775"/>
            <a:ext cx="8238300" cy="1962900"/>
          </a:xfrm>
          <a:prstGeom prst="rect">
            <a:avLst/>
          </a:prstGeom>
          <a:noFill/>
          <a:ln>
            <a:noFill/>
          </a:ln>
        </p:spPr>
        <p:txBody>
          <a:bodyPr lIns="91425" tIns="91425" rIns="91425" bIns="91425" anchor="t" anchorCtr="0">
            <a:noAutofit/>
          </a:bodyPr>
          <a:lstStyle/>
          <a:p>
            <a:pPr lvl="0" algn="r">
              <a:spcBef>
                <a:spcPts val="0"/>
              </a:spcBef>
              <a:buNone/>
            </a:pPr>
            <a:r>
              <a:rPr lang="en" sz="20000" b="1">
                <a:solidFill>
                  <a:srgbClr val="FF0000"/>
                </a:solidFill>
                <a:latin typeface="Georgia"/>
                <a:ea typeface="Georgia"/>
                <a:cs typeface="Georgia"/>
                <a:sym typeface="Georgia"/>
              </a:rPr>
              <a:t>OER</a:t>
            </a:r>
          </a:p>
        </p:txBody>
      </p:sp>
      <p:pic>
        <p:nvPicPr>
          <p:cNvPr id="223" name="Shape 223" descr="cc-by small.png"/>
          <p:cNvPicPr preferRelativeResize="0"/>
          <p:nvPr/>
        </p:nvPicPr>
        <p:blipFill>
          <a:blip r:embed="rId5">
            <a:alphaModFix/>
          </a:blip>
          <a:stretch>
            <a:fillRect/>
          </a:stretch>
        </p:blipFill>
        <p:spPr>
          <a:xfrm>
            <a:off x="594000" y="2478625"/>
            <a:ext cx="1319499" cy="4441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graphicFrame>
        <p:nvGraphicFramePr>
          <p:cNvPr id="278" name="Shape 278"/>
          <p:cNvGraphicFramePr/>
          <p:nvPr/>
        </p:nvGraphicFramePr>
        <p:xfrm>
          <a:off x="952500" y="1140775"/>
          <a:ext cx="7239000" cy="2346810"/>
        </p:xfrm>
        <a:graphic>
          <a:graphicData uri="http://schemas.openxmlformats.org/drawingml/2006/table">
            <a:tbl>
              <a:tblPr>
                <a:noFill/>
                <a:tableStyleId>{20C588A4-D08F-46DF-8DD6-7A0559997417}</a:tableStyleId>
              </a:tblPr>
              <a:tblGrid>
                <a:gridCol w="3597250"/>
                <a:gridCol w="2206800"/>
                <a:gridCol w="1434950"/>
              </a:tblGrid>
              <a:tr h="381000">
                <a:tc>
                  <a:txBody>
                    <a:bodyPr/>
                    <a:lstStyle/>
                    <a:p>
                      <a:pPr lvl="0">
                        <a:spcBef>
                          <a:spcPts val="0"/>
                        </a:spcBef>
                        <a:buNone/>
                      </a:pPr>
                      <a:r>
                        <a:rPr lang="en"/>
                        <a:t>Manner</a:t>
                      </a:r>
                    </a:p>
                  </a:txBody>
                  <a:tcPr marL="91425" marR="91425" marT="91425" marB="91425"/>
                </a:tc>
                <a:tc>
                  <a:txBody>
                    <a:bodyPr/>
                    <a:lstStyle/>
                    <a:p>
                      <a:pPr lvl="0" algn="r">
                        <a:spcBef>
                          <a:spcPts val="0"/>
                        </a:spcBef>
                        <a:buNone/>
                      </a:pPr>
                      <a:r>
                        <a:rPr lang="en"/>
                        <a:t>n</a:t>
                      </a:r>
                    </a:p>
                  </a:txBody>
                  <a:tcPr marL="91425" marR="91425" marT="91425" marB="91425"/>
                </a:tc>
                <a:tc>
                  <a:txBody>
                    <a:bodyPr/>
                    <a:lstStyle/>
                    <a:p>
                      <a:pPr lvl="0" algn="r">
                        <a:spcBef>
                          <a:spcPts val="0"/>
                        </a:spcBef>
                        <a:buNone/>
                      </a:pPr>
                      <a:r>
                        <a:rPr lang="en"/>
                        <a:t>%</a:t>
                      </a:r>
                    </a:p>
                  </a:txBody>
                  <a:tcPr marL="91425" marR="91425" marT="91425" marB="91425"/>
                </a:tc>
              </a:tr>
              <a:tr h="381000">
                <a:tc>
                  <a:txBody>
                    <a:bodyPr/>
                    <a:lstStyle/>
                    <a:p>
                      <a:pPr lvl="0" rtl="0">
                        <a:spcBef>
                          <a:spcPts val="0"/>
                        </a:spcBef>
                        <a:buNone/>
                      </a:pPr>
                      <a:r>
                        <a:rPr lang="en" sz="2000">
                          <a:solidFill>
                            <a:schemeClr val="dk1"/>
                          </a:solidFill>
                          <a:latin typeface="Times New Roman"/>
                          <a:ea typeface="Times New Roman"/>
                          <a:cs typeface="Times New Roman"/>
                          <a:sym typeface="Times New Roman"/>
                        </a:rPr>
                        <a:t>Difficulty affording tuition</a:t>
                      </a:r>
                    </a:p>
                  </a:txBody>
                  <a:tcPr marL="91425" marR="91425" marT="91425" marB="91425"/>
                </a:tc>
                <a:tc>
                  <a:txBody>
                    <a:bodyPr/>
                    <a:lstStyle/>
                    <a:p>
                      <a:pPr lvl="0" algn="r">
                        <a:spcBef>
                          <a:spcPts val="0"/>
                        </a:spcBef>
                        <a:buNone/>
                      </a:pPr>
                      <a:r>
                        <a:rPr lang="en"/>
                        <a:t>1,569</a:t>
                      </a:r>
                    </a:p>
                  </a:txBody>
                  <a:tcPr marL="91425" marR="91425" marT="91425" marB="91425"/>
                </a:tc>
                <a:tc>
                  <a:txBody>
                    <a:bodyPr/>
                    <a:lstStyle/>
                    <a:p>
                      <a:pPr lvl="0" algn="r">
                        <a:spcBef>
                          <a:spcPts val="0"/>
                        </a:spcBef>
                        <a:buNone/>
                      </a:pPr>
                      <a:r>
                        <a:rPr lang="en"/>
                        <a:t>67.5</a:t>
                      </a:r>
                    </a:p>
                  </a:txBody>
                  <a:tcPr marL="91425" marR="91425" marT="91425" marB="91425"/>
                </a:tc>
              </a:tr>
              <a:tr h="381000">
                <a:tc>
                  <a:txBody>
                    <a:bodyPr/>
                    <a:lstStyle/>
                    <a:p>
                      <a:pPr lvl="0" rtl="0">
                        <a:spcBef>
                          <a:spcPts val="0"/>
                        </a:spcBef>
                        <a:buNone/>
                      </a:pPr>
                      <a:r>
                        <a:rPr lang="en" sz="2000">
                          <a:solidFill>
                            <a:schemeClr val="dk1"/>
                          </a:solidFill>
                          <a:latin typeface="Times New Roman"/>
                          <a:ea typeface="Times New Roman"/>
                          <a:cs typeface="Times New Roman"/>
                          <a:sym typeface="Times New Roman"/>
                        </a:rPr>
                        <a:t>Difficulty in affording housing</a:t>
                      </a:r>
                    </a:p>
                  </a:txBody>
                  <a:tcPr marL="91425" marR="91425" marT="91425" marB="91425"/>
                </a:tc>
                <a:tc>
                  <a:txBody>
                    <a:bodyPr/>
                    <a:lstStyle/>
                    <a:p>
                      <a:pPr lvl="0" algn="r">
                        <a:spcBef>
                          <a:spcPts val="0"/>
                        </a:spcBef>
                        <a:buNone/>
                      </a:pPr>
                      <a:r>
                        <a:rPr lang="en"/>
                        <a:t>1,251</a:t>
                      </a:r>
                    </a:p>
                  </a:txBody>
                  <a:tcPr marL="91425" marR="91425" marT="91425" marB="91425"/>
                </a:tc>
                <a:tc>
                  <a:txBody>
                    <a:bodyPr/>
                    <a:lstStyle/>
                    <a:p>
                      <a:pPr lvl="0" algn="r">
                        <a:spcBef>
                          <a:spcPts val="0"/>
                        </a:spcBef>
                        <a:buNone/>
                      </a:pPr>
                      <a:r>
                        <a:rPr lang="en"/>
                        <a:t>53.8</a:t>
                      </a:r>
                    </a:p>
                  </a:txBody>
                  <a:tcPr marL="91425" marR="91425" marT="91425" marB="91425"/>
                </a:tc>
              </a:tr>
              <a:tr h="381000">
                <a:tc>
                  <a:txBody>
                    <a:bodyPr/>
                    <a:lstStyle/>
                    <a:p>
                      <a:pPr lvl="0" rtl="0">
                        <a:spcBef>
                          <a:spcPts val="0"/>
                        </a:spcBef>
                        <a:buNone/>
                      </a:pPr>
                      <a:r>
                        <a:rPr lang="en" sz="2000">
                          <a:solidFill>
                            <a:schemeClr val="dk1"/>
                          </a:solidFill>
                          <a:latin typeface="Times New Roman"/>
                          <a:ea typeface="Times New Roman"/>
                          <a:cs typeface="Times New Roman"/>
                          <a:sym typeface="Times New Roman"/>
                        </a:rPr>
                        <a:t>Difficulty purchasing my books</a:t>
                      </a:r>
                    </a:p>
                  </a:txBody>
                  <a:tcPr marL="91425" marR="91425" marT="91425" marB="91425"/>
                </a:tc>
                <a:tc>
                  <a:txBody>
                    <a:bodyPr/>
                    <a:lstStyle/>
                    <a:p>
                      <a:pPr lvl="0" algn="r">
                        <a:spcBef>
                          <a:spcPts val="0"/>
                        </a:spcBef>
                        <a:buNone/>
                      </a:pPr>
                      <a:r>
                        <a:rPr lang="en"/>
                        <a:t>1,242</a:t>
                      </a:r>
                    </a:p>
                  </a:txBody>
                  <a:tcPr marL="91425" marR="91425" marT="91425" marB="91425"/>
                </a:tc>
                <a:tc>
                  <a:txBody>
                    <a:bodyPr/>
                    <a:lstStyle/>
                    <a:p>
                      <a:pPr lvl="0" algn="r">
                        <a:spcBef>
                          <a:spcPts val="0"/>
                        </a:spcBef>
                        <a:buNone/>
                      </a:pPr>
                      <a:r>
                        <a:rPr lang="en"/>
                        <a:t>53.4</a:t>
                      </a:r>
                    </a:p>
                  </a:txBody>
                  <a:tcPr marL="91425" marR="91425" marT="91425" marB="91425"/>
                </a:tc>
              </a:tr>
              <a:tr h="381000">
                <a:tc>
                  <a:txBody>
                    <a:bodyPr/>
                    <a:lstStyle/>
                    <a:p>
                      <a:pPr lvl="0" rtl="0">
                        <a:spcBef>
                          <a:spcPts val="0"/>
                        </a:spcBef>
                        <a:buNone/>
                      </a:pPr>
                      <a:r>
                        <a:rPr lang="en" sz="2000">
                          <a:solidFill>
                            <a:schemeClr val="dk1"/>
                          </a:solidFill>
                          <a:latin typeface="Times New Roman"/>
                          <a:ea typeface="Times New Roman"/>
                          <a:cs typeface="Times New Roman"/>
                          <a:sym typeface="Times New Roman"/>
                        </a:rPr>
                        <a:t>Difficulty affording food</a:t>
                      </a:r>
                    </a:p>
                  </a:txBody>
                  <a:tcPr marL="91425" marR="91425" marT="91425" marB="91425"/>
                </a:tc>
                <a:tc>
                  <a:txBody>
                    <a:bodyPr/>
                    <a:lstStyle/>
                    <a:p>
                      <a:pPr lvl="0" algn="r">
                        <a:spcBef>
                          <a:spcPts val="0"/>
                        </a:spcBef>
                        <a:buNone/>
                      </a:pPr>
                      <a:r>
                        <a:rPr lang="en"/>
                        <a:t>917</a:t>
                      </a:r>
                    </a:p>
                  </a:txBody>
                  <a:tcPr marL="91425" marR="91425" marT="91425" marB="91425"/>
                </a:tc>
                <a:tc>
                  <a:txBody>
                    <a:bodyPr/>
                    <a:lstStyle/>
                    <a:p>
                      <a:pPr lvl="0" algn="r">
                        <a:spcBef>
                          <a:spcPts val="0"/>
                        </a:spcBef>
                        <a:buNone/>
                      </a:pPr>
                      <a:r>
                        <a:rPr lang="en"/>
                        <a:t>39.4</a:t>
                      </a:r>
                    </a:p>
                  </a:txBody>
                  <a:tcPr marL="91425" marR="91425" marT="91425" marB="91425"/>
                </a:tc>
              </a:tr>
            </a:tbl>
          </a:graphicData>
        </a:graphic>
      </p:graphicFrame>
      <p:sp>
        <p:nvSpPr>
          <p:cNvPr id="279" name="Shape 279"/>
          <p:cNvSpPr txBox="1"/>
          <p:nvPr/>
        </p:nvSpPr>
        <p:spPr>
          <a:xfrm>
            <a:off x="918250" y="60875"/>
            <a:ext cx="7782600" cy="639300"/>
          </a:xfrm>
          <a:prstGeom prst="rect">
            <a:avLst/>
          </a:prstGeom>
          <a:noFill/>
          <a:ln>
            <a:noFill/>
          </a:ln>
        </p:spPr>
        <p:txBody>
          <a:bodyPr lIns="91425" tIns="91425" rIns="91425" bIns="91425" anchor="ctr" anchorCtr="0">
            <a:noAutofit/>
          </a:bodyPr>
          <a:lstStyle/>
          <a:p>
            <a:pPr lvl="0" rtl="0">
              <a:spcBef>
                <a:spcPts val="0"/>
              </a:spcBef>
              <a:buNone/>
            </a:pPr>
            <a:r>
              <a:rPr lang="en" sz="3000">
                <a:solidFill>
                  <a:schemeClr val="dk1"/>
                </a:solidFill>
                <a:latin typeface="Times New Roman"/>
                <a:ea typeface="Times New Roman"/>
                <a:cs typeface="Times New Roman"/>
                <a:sym typeface="Times New Roman"/>
              </a:rPr>
              <a:t>KSU Climate Survey</a:t>
            </a:r>
          </a:p>
        </p:txBody>
      </p:sp>
      <p:sp>
        <p:nvSpPr>
          <p:cNvPr id="280" name="Shape 280"/>
          <p:cNvSpPr txBox="1"/>
          <p:nvPr/>
        </p:nvSpPr>
        <p:spPr>
          <a:xfrm>
            <a:off x="669900" y="4064525"/>
            <a:ext cx="8219400" cy="822000"/>
          </a:xfrm>
          <a:prstGeom prst="rect">
            <a:avLst/>
          </a:prstGeom>
          <a:noFill/>
          <a:ln>
            <a:noFill/>
          </a:ln>
        </p:spPr>
        <p:txBody>
          <a:bodyPr lIns="91425" tIns="91425" rIns="91425" bIns="91425" anchor="ctr" anchorCtr="0">
            <a:noAutofit/>
          </a:bodyPr>
          <a:lstStyle/>
          <a:p>
            <a:pPr lvl="0" rtl="0">
              <a:spcBef>
                <a:spcPts val="0"/>
              </a:spcBef>
              <a:buNone/>
            </a:pPr>
            <a:r>
              <a:rPr lang="en" sz="1800">
                <a:solidFill>
                  <a:schemeClr val="dk1"/>
                </a:solidFill>
                <a:latin typeface="Times New Roman"/>
                <a:ea typeface="Times New Roman"/>
                <a:cs typeface="Times New Roman"/>
                <a:sym typeface="Times New Roman"/>
              </a:rPr>
              <a:t>48% (n= 2,325) of Student Respondents Reported Experiencing Financial Hardship...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title"/>
          </p:nvPr>
        </p:nvSpPr>
        <p:spPr>
          <a:xfrm>
            <a:off x="311700" y="74025"/>
            <a:ext cx="8520600" cy="4229400"/>
          </a:xfrm>
          <a:prstGeom prst="rect">
            <a:avLst/>
          </a:prstGeom>
        </p:spPr>
        <p:txBody>
          <a:bodyPr lIns="91425" tIns="91425" rIns="91425" bIns="91425" anchor="t" anchorCtr="0">
            <a:noAutofit/>
          </a:bodyPr>
          <a:lstStyle/>
          <a:p>
            <a:pPr lvl="0" rtl="0">
              <a:spcBef>
                <a:spcPts val="0"/>
              </a:spcBef>
              <a:buNone/>
            </a:pPr>
            <a:r>
              <a:rPr lang="en" sz="10000">
                <a:solidFill>
                  <a:srgbClr val="000000"/>
                </a:solidFill>
                <a:latin typeface="Helvetica Neue"/>
                <a:ea typeface="Helvetica Neue"/>
                <a:cs typeface="Helvetica Neue"/>
                <a:sym typeface="Helvetica Neue"/>
              </a:rPr>
              <a:t>O</a:t>
            </a:r>
            <a:r>
              <a:rPr lang="en" sz="10000">
                <a:latin typeface="Helvetica Neue"/>
                <a:ea typeface="Helvetica Neue"/>
                <a:cs typeface="Helvetica Neue"/>
                <a:sym typeface="Helvetica Neue"/>
              </a:rPr>
              <a:t>pen</a:t>
            </a:r>
          </a:p>
          <a:p>
            <a:pPr lvl="0" rtl="0">
              <a:spcBef>
                <a:spcPts val="0"/>
              </a:spcBef>
              <a:buNone/>
            </a:pPr>
            <a:r>
              <a:rPr lang="en" sz="10000">
                <a:solidFill>
                  <a:srgbClr val="000000"/>
                </a:solidFill>
                <a:latin typeface="Helvetica Neue"/>
                <a:ea typeface="Helvetica Neue"/>
                <a:cs typeface="Helvetica Neue"/>
                <a:sym typeface="Helvetica Neue"/>
              </a:rPr>
              <a:t>E</a:t>
            </a:r>
            <a:r>
              <a:rPr lang="en" sz="10000">
                <a:latin typeface="Helvetica Neue"/>
                <a:ea typeface="Helvetica Neue"/>
                <a:cs typeface="Helvetica Neue"/>
                <a:sym typeface="Helvetica Neue"/>
              </a:rPr>
              <a:t>ducational</a:t>
            </a:r>
          </a:p>
          <a:p>
            <a:pPr lvl="0" rtl="0">
              <a:spcBef>
                <a:spcPts val="0"/>
              </a:spcBef>
              <a:buNone/>
            </a:pPr>
            <a:r>
              <a:rPr lang="en" sz="10000">
                <a:solidFill>
                  <a:srgbClr val="000000"/>
                </a:solidFill>
                <a:latin typeface="Helvetica Neue"/>
                <a:ea typeface="Helvetica Neue"/>
                <a:cs typeface="Helvetica Neue"/>
                <a:sym typeface="Helvetica Neue"/>
              </a:rPr>
              <a:t>R</a:t>
            </a:r>
            <a:r>
              <a:rPr lang="en" sz="10000">
                <a:latin typeface="Helvetica Neue"/>
                <a:ea typeface="Helvetica Neue"/>
                <a:cs typeface="Helvetica Neue"/>
                <a:sym typeface="Helvetica Neue"/>
              </a:rPr>
              <a:t>esources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Shape 290"/>
          <p:cNvSpPr txBox="1">
            <a:spLocks noGrp="1"/>
          </p:cNvSpPr>
          <p:nvPr>
            <p:ph type="title"/>
          </p:nvPr>
        </p:nvSpPr>
        <p:spPr>
          <a:xfrm>
            <a:off x="311700" y="74025"/>
            <a:ext cx="8520600" cy="4229400"/>
          </a:xfrm>
          <a:prstGeom prst="rect">
            <a:avLst/>
          </a:prstGeom>
        </p:spPr>
        <p:txBody>
          <a:bodyPr lIns="91425" tIns="91425" rIns="91425" bIns="91425" anchor="t" anchorCtr="0">
            <a:noAutofit/>
          </a:bodyPr>
          <a:lstStyle/>
          <a:p>
            <a:pPr lvl="0" rtl="0">
              <a:spcBef>
                <a:spcPts val="0"/>
              </a:spcBef>
              <a:buNone/>
            </a:pPr>
            <a:r>
              <a:rPr lang="en" sz="10000">
                <a:solidFill>
                  <a:srgbClr val="FF0000"/>
                </a:solidFill>
                <a:latin typeface="Helvetica Neue"/>
                <a:ea typeface="Helvetica Neue"/>
                <a:cs typeface="Helvetica Neue"/>
                <a:sym typeface="Helvetica Neue"/>
              </a:rPr>
              <a:t>O</a:t>
            </a:r>
            <a:r>
              <a:rPr lang="en" sz="10000">
                <a:latin typeface="Helvetica Neue"/>
                <a:ea typeface="Helvetica Neue"/>
                <a:cs typeface="Helvetica Neue"/>
                <a:sym typeface="Helvetica Neue"/>
              </a:rPr>
              <a:t>pen</a:t>
            </a:r>
          </a:p>
          <a:p>
            <a:pPr lvl="0" rtl="0">
              <a:spcBef>
                <a:spcPts val="0"/>
              </a:spcBef>
              <a:buNone/>
            </a:pPr>
            <a:r>
              <a:rPr lang="en" sz="10000">
                <a:solidFill>
                  <a:srgbClr val="FF0000"/>
                </a:solidFill>
                <a:latin typeface="Helvetica Neue"/>
                <a:ea typeface="Helvetica Neue"/>
                <a:cs typeface="Helvetica Neue"/>
                <a:sym typeface="Helvetica Neue"/>
              </a:rPr>
              <a:t>E</a:t>
            </a:r>
            <a:r>
              <a:rPr lang="en" sz="10000">
                <a:latin typeface="Helvetica Neue"/>
                <a:ea typeface="Helvetica Neue"/>
                <a:cs typeface="Helvetica Neue"/>
                <a:sym typeface="Helvetica Neue"/>
              </a:rPr>
              <a:t>ducational</a:t>
            </a:r>
          </a:p>
          <a:p>
            <a:pPr lvl="0" rtl="0">
              <a:spcBef>
                <a:spcPts val="0"/>
              </a:spcBef>
              <a:buNone/>
            </a:pPr>
            <a:r>
              <a:rPr lang="en" sz="10000">
                <a:solidFill>
                  <a:srgbClr val="FF0000"/>
                </a:solidFill>
                <a:latin typeface="Helvetica Neue"/>
                <a:ea typeface="Helvetica Neue"/>
                <a:cs typeface="Helvetica Neue"/>
                <a:sym typeface="Helvetica Neue"/>
              </a:rPr>
              <a:t>R</a:t>
            </a:r>
            <a:r>
              <a:rPr lang="en" sz="10000">
                <a:latin typeface="Helvetica Neue"/>
                <a:ea typeface="Helvetica Neue"/>
                <a:cs typeface="Helvetica Neue"/>
                <a:sym typeface="Helvetica Neue"/>
              </a:rPr>
              <a:t>esources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sz="3000">
                <a:latin typeface="Georgia"/>
                <a:ea typeface="Georgia"/>
                <a:cs typeface="Georgia"/>
                <a:sym typeface="Georgia"/>
              </a:rPr>
              <a:t>Hewlett Foundation Definition:</a:t>
            </a:r>
          </a:p>
        </p:txBody>
      </p:sp>
      <p:sp>
        <p:nvSpPr>
          <p:cNvPr id="296" name="Shape 296"/>
          <p:cNvSpPr txBox="1">
            <a:spLocks noGrp="1"/>
          </p:cNvSpPr>
          <p:nvPr>
            <p:ph type="body" idx="1"/>
          </p:nvPr>
        </p:nvSpPr>
        <p:spPr>
          <a:xfrm>
            <a:off x="311700" y="1361825"/>
            <a:ext cx="8520600" cy="3416400"/>
          </a:xfrm>
          <a:prstGeom prst="rect">
            <a:avLst/>
          </a:prstGeom>
        </p:spPr>
        <p:txBody>
          <a:bodyPr lIns="91425" tIns="91425" rIns="91425" bIns="91425" anchor="t" anchorCtr="0">
            <a:noAutofit/>
          </a:bodyPr>
          <a:lstStyle/>
          <a:p>
            <a:pPr lvl="0" rtl="0">
              <a:spcBef>
                <a:spcPts val="0"/>
              </a:spcBef>
              <a:buNone/>
            </a:pPr>
            <a:r>
              <a:rPr lang="en" sz="3000">
                <a:solidFill>
                  <a:srgbClr val="000000"/>
                </a:solidFill>
                <a:latin typeface="Georgia"/>
                <a:ea typeface="Georgia"/>
                <a:cs typeface="Georgia"/>
                <a:sym typeface="Georgia"/>
              </a:rPr>
              <a:t>“</a:t>
            </a:r>
            <a:r>
              <a:rPr lang="en" sz="3000">
                <a:solidFill>
                  <a:srgbClr val="FF0000"/>
                </a:solidFill>
                <a:latin typeface="Georgia"/>
                <a:ea typeface="Georgia"/>
                <a:cs typeface="Georgia"/>
                <a:sym typeface="Georgia"/>
              </a:rPr>
              <a:t>OER</a:t>
            </a:r>
            <a:r>
              <a:rPr lang="en" sz="3000">
                <a:solidFill>
                  <a:srgbClr val="000000"/>
                </a:solidFill>
                <a:latin typeface="Georgia"/>
                <a:ea typeface="Georgia"/>
                <a:cs typeface="Georgia"/>
                <a:sym typeface="Georgia"/>
              </a:rPr>
              <a:t> are teaching, learning, and research resources that reside in the public domain or are released under an intellectual property license that</a:t>
            </a:r>
            <a:r>
              <a:rPr lang="en" sz="3000">
                <a:latin typeface="Georgia"/>
                <a:ea typeface="Georgia"/>
                <a:cs typeface="Georgia"/>
                <a:sym typeface="Georgia"/>
              </a:rPr>
              <a:t> </a:t>
            </a:r>
            <a:r>
              <a:rPr lang="en" sz="3000">
                <a:solidFill>
                  <a:srgbClr val="C00000"/>
                </a:solidFill>
                <a:latin typeface="Georgia"/>
                <a:ea typeface="Georgia"/>
                <a:cs typeface="Georgia"/>
                <a:sym typeface="Georgia"/>
              </a:rPr>
              <a:t>permits their free use and repurposing by others</a:t>
            </a:r>
            <a:r>
              <a:rPr lang="en" sz="3000">
                <a:latin typeface="Georgia"/>
                <a:ea typeface="Georgia"/>
                <a:cs typeface="Georgia"/>
                <a:sym typeface="Georgia"/>
              </a:rPr>
              <a:t>”</a:t>
            </a:r>
          </a:p>
        </p:txBody>
      </p:sp>
      <p:sp>
        <p:nvSpPr>
          <p:cNvPr id="297" name="Shape 297"/>
          <p:cNvSpPr txBox="1"/>
          <p:nvPr/>
        </p:nvSpPr>
        <p:spPr>
          <a:xfrm>
            <a:off x="229275" y="4699925"/>
            <a:ext cx="6040500" cy="224400"/>
          </a:xfrm>
          <a:prstGeom prst="rect">
            <a:avLst/>
          </a:prstGeom>
          <a:noFill/>
          <a:ln>
            <a:noFill/>
          </a:ln>
        </p:spPr>
        <p:txBody>
          <a:bodyPr lIns="91425" tIns="91425" rIns="91425" bIns="91425" anchor="t" anchorCtr="0">
            <a:noAutofit/>
          </a:bodyPr>
          <a:lstStyle/>
          <a:p>
            <a:pPr lvl="0" rtl="0">
              <a:spcBef>
                <a:spcPts val="0"/>
              </a:spcBef>
              <a:buNone/>
            </a:pPr>
            <a:r>
              <a:rPr lang="en" u="sng">
                <a:solidFill>
                  <a:schemeClr val="hlink"/>
                </a:solidFill>
                <a:latin typeface="Helvetica Neue"/>
                <a:ea typeface="Helvetica Neue"/>
                <a:cs typeface="Helvetica Neue"/>
                <a:sym typeface="Helvetica Neue"/>
                <a:hlinkClick r:id="rId3"/>
              </a:rPr>
              <a:t>http://www.hewlett.org/programs/education/open-educational-resources</a:t>
            </a:r>
            <a:r>
              <a:rPr lang="en">
                <a:latin typeface="Helvetica Neue"/>
                <a:ea typeface="Helvetica Neue"/>
                <a:cs typeface="Helvetica Neue"/>
                <a:sym typeface="Helvetica Neue"/>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Shape 302"/>
          <p:cNvSpPr txBox="1">
            <a:spLocks noGrp="1"/>
          </p:cNvSpPr>
          <p:nvPr>
            <p:ph type="title"/>
          </p:nvPr>
        </p:nvSpPr>
        <p:spPr>
          <a:xfrm>
            <a:off x="311700" y="280550"/>
            <a:ext cx="8520600" cy="853800"/>
          </a:xfrm>
          <a:prstGeom prst="rect">
            <a:avLst/>
          </a:prstGeom>
        </p:spPr>
        <p:txBody>
          <a:bodyPr lIns="91425" tIns="91425" rIns="91425" bIns="91425" anchor="t" anchorCtr="0">
            <a:noAutofit/>
          </a:bodyPr>
          <a:lstStyle/>
          <a:p>
            <a:pPr lvl="0" algn="ctr" rtl="0">
              <a:spcBef>
                <a:spcPts val="0"/>
              </a:spcBef>
              <a:buNone/>
            </a:pPr>
            <a:r>
              <a:rPr lang="en" sz="4800">
                <a:solidFill>
                  <a:srgbClr val="FF0000"/>
                </a:solidFill>
                <a:latin typeface="Helvetica Neue"/>
                <a:ea typeface="Helvetica Neue"/>
                <a:cs typeface="Helvetica Neue"/>
                <a:sym typeface="Helvetica Neue"/>
              </a:rPr>
              <a:t>Open </a:t>
            </a:r>
            <a:r>
              <a:rPr lang="en" sz="4800">
                <a:latin typeface="Helvetica Neue"/>
                <a:ea typeface="Helvetica Neue"/>
                <a:cs typeface="Helvetica Neue"/>
                <a:sym typeface="Helvetica Neue"/>
              </a:rPr>
              <a:t>= Free + Permissions</a:t>
            </a:r>
          </a:p>
        </p:txBody>
      </p:sp>
      <p:sp>
        <p:nvSpPr>
          <p:cNvPr id="303" name="Shape 303"/>
          <p:cNvSpPr txBox="1">
            <a:spLocks noGrp="1"/>
          </p:cNvSpPr>
          <p:nvPr>
            <p:ph type="body" idx="1"/>
          </p:nvPr>
        </p:nvSpPr>
        <p:spPr>
          <a:xfrm>
            <a:off x="5033050" y="1541275"/>
            <a:ext cx="3378300" cy="2919300"/>
          </a:xfrm>
          <a:prstGeom prst="rect">
            <a:avLst/>
          </a:prstGeom>
        </p:spPr>
        <p:txBody>
          <a:bodyPr lIns="91425" tIns="91425" rIns="91425" bIns="91425" anchor="ctr" anchorCtr="0">
            <a:noAutofit/>
          </a:bodyPr>
          <a:lstStyle/>
          <a:p>
            <a:pPr marL="457200" lvl="0" indent="-419100" rtl="0">
              <a:lnSpc>
                <a:spcPct val="100000"/>
              </a:lnSpc>
              <a:spcBef>
                <a:spcPts val="0"/>
              </a:spcBef>
              <a:buClr>
                <a:srgbClr val="000000"/>
              </a:buClr>
              <a:buSzPct val="100000"/>
              <a:buFont typeface="Helvetica Neue"/>
            </a:pPr>
            <a:r>
              <a:rPr lang="en" sz="3000" dirty="0">
                <a:solidFill>
                  <a:srgbClr val="000000"/>
                </a:solidFill>
                <a:latin typeface="Helvetica Neue"/>
                <a:ea typeface="Helvetica Neue"/>
                <a:cs typeface="Helvetica Neue"/>
                <a:sym typeface="Helvetica Neue"/>
              </a:rPr>
              <a:t>Retain</a:t>
            </a:r>
          </a:p>
          <a:p>
            <a:pPr marL="457200" lvl="0" indent="-419100" rtl="0">
              <a:lnSpc>
                <a:spcPct val="100000"/>
              </a:lnSpc>
              <a:spcBef>
                <a:spcPts val="0"/>
              </a:spcBef>
              <a:buClr>
                <a:srgbClr val="000000"/>
              </a:buClr>
              <a:buSzPct val="100000"/>
              <a:buFont typeface="Helvetica Neue"/>
            </a:pPr>
            <a:r>
              <a:rPr lang="en" sz="3000" dirty="0">
                <a:solidFill>
                  <a:srgbClr val="000000"/>
                </a:solidFill>
                <a:latin typeface="Helvetica Neue"/>
                <a:ea typeface="Helvetica Neue"/>
                <a:cs typeface="Helvetica Neue"/>
                <a:sym typeface="Helvetica Neue"/>
              </a:rPr>
              <a:t>Reuse</a:t>
            </a:r>
          </a:p>
          <a:p>
            <a:pPr marL="457200" lvl="0" indent="-419100" rtl="0">
              <a:lnSpc>
                <a:spcPct val="100000"/>
              </a:lnSpc>
              <a:spcBef>
                <a:spcPts val="0"/>
              </a:spcBef>
              <a:buClr>
                <a:srgbClr val="000000"/>
              </a:buClr>
              <a:buSzPct val="100000"/>
              <a:buFont typeface="Helvetica Neue"/>
            </a:pPr>
            <a:r>
              <a:rPr lang="en" sz="3000" dirty="0">
                <a:solidFill>
                  <a:srgbClr val="000000"/>
                </a:solidFill>
                <a:latin typeface="Helvetica Neue"/>
                <a:ea typeface="Helvetica Neue"/>
                <a:cs typeface="Helvetica Neue"/>
                <a:sym typeface="Helvetica Neue"/>
              </a:rPr>
              <a:t>Revise</a:t>
            </a:r>
          </a:p>
          <a:p>
            <a:pPr marL="457200" lvl="0" indent="-419100" rtl="0">
              <a:lnSpc>
                <a:spcPct val="100000"/>
              </a:lnSpc>
              <a:spcBef>
                <a:spcPts val="0"/>
              </a:spcBef>
              <a:buClr>
                <a:srgbClr val="000000"/>
              </a:buClr>
              <a:buSzPct val="100000"/>
              <a:buFont typeface="Helvetica Neue"/>
            </a:pPr>
            <a:r>
              <a:rPr lang="en" sz="3000" dirty="0">
                <a:solidFill>
                  <a:srgbClr val="000000"/>
                </a:solidFill>
                <a:latin typeface="Helvetica Neue"/>
                <a:ea typeface="Helvetica Neue"/>
                <a:cs typeface="Helvetica Neue"/>
                <a:sym typeface="Helvetica Neue"/>
              </a:rPr>
              <a:t>Remix</a:t>
            </a:r>
          </a:p>
          <a:p>
            <a:pPr marL="457200" lvl="0" indent="-419100" rtl="0">
              <a:lnSpc>
                <a:spcPct val="100000"/>
              </a:lnSpc>
              <a:spcBef>
                <a:spcPts val="0"/>
              </a:spcBef>
              <a:buClr>
                <a:srgbClr val="000000"/>
              </a:buClr>
              <a:buSzPct val="100000"/>
              <a:buFont typeface="Helvetica Neue"/>
            </a:pPr>
            <a:r>
              <a:rPr lang="en" sz="3000" dirty="0">
                <a:solidFill>
                  <a:srgbClr val="000000"/>
                </a:solidFill>
                <a:latin typeface="Helvetica Neue"/>
                <a:ea typeface="Helvetica Neue"/>
                <a:cs typeface="Helvetica Neue"/>
                <a:sym typeface="Helvetica Neue"/>
              </a:rPr>
              <a:t>Redistribute</a:t>
            </a:r>
          </a:p>
        </p:txBody>
      </p:sp>
      <p:sp>
        <p:nvSpPr>
          <p:cNvPr id="304" name="Shape 304"/>
          <p:cNvSpPr txBox="1">
            <a:spLocks noGrp="1"/>
          </p:cNvSpPr>
          <p:nvPr>
            <p:ph type="body" idx="1"/>
          </p:nvPr>
        </p:nvSpPr>
        <p:spPr>
          <a:xfrm>
            <a:off x="1133450" y="1832675"/>
            <a:ext cx="3100500" cy="1768200"/>
          </a:xfrm>
          <a:prstGeom prst="rect">
            <a:avLst/>
          </a:prstGeom>
        </p:spPr>
        <p:txBody>
          <a:bodyPr lIns="91425" tIns="91425" rIns="91425" bIns="91425" anchor="t" anchorCtr="0">
            <a:noAutofit/>
          </a:bodyPr>
          <a:lstStyle/>
          <a:p>
            <a:pPr lvl="0" rtl="0">
              <a:spcBef>
                <a:spcPts val="0"/>
              </a:spcBef>
              <a:buNone/>
            </a:pPr>
            <a:r>
              <a:rPr lang="en" sz="10000">
                <a:solidFill>
                  <a:srgbClr val="000000"/>
                </a:solidFill>
                <a:latin typeface="Helvetica Neue"/>
                <a:ea typeface="Helvetica Neue"/>
                <a:cs typeface="Helvetica Neue"/>
                <a:sym typeface="Helvetica Neue"/>
              </a:rPr>
              <a:t>5Rs:</a:t>
            </a:r>
          </a:p>
        </p:txBody>
      </p:sp>
      <p:sp>
        <p:nvSpPr>
          <p:cNvPr id="305" name="Shape 305"/>
          <p:cNvSpPr txBox="1"/>
          <p:nvPr/>
        </p:nvSpPr>
        <p:spPr>
          <a:xfrm>
            <a:off x="1417050" y="4580300"/>
            <a:ext cx="6309900" cy="433500"/>
          </a:xfrm>
          <a:prstGeom prst="rect">
            <a:avLst/>
          </a:prstGeom>
          <a:noFill/>
          <a:ln>
            <a:noFill/>
          </a:ln>
        </p:spPr>
        <p:txBody>
          <a:bodyPr lIns="91425" tIns="91425" rIns="91425" bIns="91425" anchor="t" anchorCtr="0">
            <a:noAutofit/>
          </a:bodyPr>
          <a:lstStyle/>
          <a:p>
            <a:pPr lvl="0" algn="ctr" rtl="0">
              <a:spcBef>
                <a:spcPts val="0"/>
              </a:spcBef>
              <a:buNone/>
            </a:pPr>
            <a:r>
              <a:rPr lang="en" sz="1000">
                <a:latin typeface="Helvetica Neue"/>
                <a:ea typeface="Helvetica Neue"/>
                <a:cs typeface="Helvetica Neue"/>
                <a:sym typeface="Helvetica Neue"/>
              </a:rPr>
              <a:t>5Rs from David Wiley </a:t>
            </a:r>
            <a:r>
              <a:rPr lang="en" sz="1000" u="sng">
                <a:solidFill>
                  <a:schemeClr val="hlink"/>
                </a:solidFill>
                <a:latin typeface="Helvetica Neue"/>
                <a:ea typeface="Helvetica Neue"/>
                <a:cs typeface="Helvetica Neue"/>
                <a:sym typeface="Helvetica Neue"/>
                <a:hlinkClick r:id="rId3"/>
              </a:rPr>
              <a:t>http://www.opencontent.org/definition/</a:t>
            </a:r>
            <a:r>
              <a:rPr lang="en" sz="1000">
                <a:latin typeface="Helvetica Neue"/>
                <a:ea typeface="Helvetica Neue"/>
                <a:cs typeface="Helvetica Neue"/>
                <a:sym typeface="Helvetica Neue"/>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pic>
        <p:nvPicPr>
          <p:cNvPr id="310" name="Shape 310" descr="rights spectrum.png"/>
          <p:cNvPicPr preferRelativeResize="0"/>
          <p:nvPr/>
        </p:nvPicPr>
        <p:blipFill rotWithShape="1">
          <a:blip r:embed="rId3">
            <a:alphaModFix/>
          </a:blip>
          <a:srcRect t="20388"/>
          <a:stretch/>
        </p:blipFill>
        <p:spPr>
          <a:xfrm>
            <a:off x="0" y="1036674"/>
            <a:ext cx="9144000" cy="3564125"/>
          </a:xfrm>
          <a:prstGeom prst="rect">
            <a:avLst/>
          </a:prstGeom>
          <a:noFill/>
          <a:ln>
            <a:noFill/>
          </a:ln>
        </p:spPr>
      </p:pic>
      <p:sp>
        <p:nvSpPr>
          <p:cNvPr id="311" name="Shape 311"/>
          <p:cNvSpPr txBox="1"/>
          <p:nvPr/>
        </p:nvSpPr>
        <p:spPr>
          <a:xfrm>
            <a:off x="1753500" y="4729825"/>
            <a:ext cx="5637000" cy="264000"/>
          </a:xfrm>
          <a:prstGeom prst="rect">
            <a:avLst/>
          </a:prstGeom>
          <a:noFill/>
          <a:ln>
            <a:noFill/>
          </a:ln>
        </p:spPr>
        <p:txBody>
          <a:bodyPr lIns="91425" tIns="91425" rIns="91425" bIns="91425" anchor="t" anchorCtr="0">
            <a:noAutofit/>
          </a:bodyPr>
          <a:lstStyle/>
          <a:p>
            <a:pPr lvl="0" algn="ctr" rtl="0">
              <a:spcBef>
                <a:spcPts val="0"/>
              </a:spcBef>
              <a:buNone/>
            </a:pPr>
            <a:r>
              <a:rPr lang="en"/>
              <a:t>Graphic from </a:t>
            </a:r>
            <a:r>
              <a:rPr lang="en" u="sng">
                <a:solidFill>
                  <a:schemeClr val="hlink"/>
                </a:solidFill>
                <a:hlinkClick r:id="rId4"/>
              </a:rPr>
              <a:t>http://tlinnovations.populr.me/copyright</a:t>
            </a:r>
            <a:r>
              <a:rPr lang="en"/>
              <a:t> </a:t>
            </a:r>
          </a:p>
        </p:txBody>
      </p:sp>
      <p:sp>
        <p:nvSpPr>
          <p:cNvPr id="312" name="Shape 312"/>
          <p:cNvSpPr txBox="1"/>
          <p:nvPr/>
        </p:nvSpPr>
        <p:spPr>
          <a:xfrm>
            <a:off x="265800" y="109650"/>
            <a:ext cx="8612400" cy="657900"/>
          </a:xfrm>
          <a:prstGeom prst="rect">
            <a:avLst/>
          </a:prstGeom>
          <a:noFill/>
          <a:ln>
            <a:noFill/>
          </a:ln>
        </p:spPr>
        <p:txBody>
          <a:bodyPr lIns="91425" tIns="91425" rIns="91425" bIns="91425" anchor="t" anchorCtr="0">
            <a:noAutofit/>
          </a:bodyPr>
          <a:lstStyle/>
          <a:p>
            <a:pPr lvl="0" algn="ctr" rtl="0">
              <a:spcBef>
                <a:spcPts val="0"/>
              </a:spcBef>
              <a:buNone/>
            </a:pPr>
            <a:r>
              <a:rPr lang="en" sz="3000">
                <a:latin typeface="Helvetica Neue"/>
                <a:ea typeface="Helvetica Neue"/>
                <a:cs typeface="Helvetica Neue"/>
                <a:sym typeface="Helvetica Neue"/>
              </a:rPr>
              <a:t>Spectrum of Rights</a:t>
            </a:r>
          </a:p>
        </p:txBody>
      </p:sp>
      <p:sp>
        <p:nvSpPr>
          <p:cNvPr id="313" name="Shape 313"/>
          <p:cNvSpPr/>
          <p:nvPr/>
        </p:nvSpPr>
        <p:spPr>
          <a:xfrm>
            <a:off x="3009925" y="905000"/>
            <a:ext cx="6045900" cy="3695700"/>
          </a:xfrm>
          <a:prstGeom prst="rect">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3"/>
                                        </p:tgtEl>
                                        <p:attrNameLst>
                                          <p:attrName>style.visibility</p:attrName>
                                        </p:attrNameLst>
                                      </p:cBhvr>
                                      <p:to>
                                        <p:strVal val="visible"/>
                                      </p:to>
                                    </p:set>
                                    <p:animEffect transition="in" filter="fade">
                                      <p:cBhvr>
                                        <p:cTn id="7" dur="1000"/>
                                        <p:tgtEl>
                                          <p:spTgt spid="3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Shape 318"/>
          <p:cNvSpPr txBox="1">
            <a:spLocks noGrp="1"/>
          </p:cNvSpPr>
          <p:nvPr>
            <p:ph type="title"/>
          </p:nvPr>
        </p:nvSpPr>
        <p:spPr>
          <a:xfrm>
            <a:off x="311700" y="86850"/>
            <a:ext cx="8520600" cy="572700"/>
          </a:xfrm>
          <a:prstGeom prst="rect">
            <a:avLst/>
          </a:prstGeom>
        </p:spPr>
        <p:txBody>
          <a:bodyPr lIns="91425" tIns="91425" rIns="91425" bIns="91425" anchor="t" anchorCtr="0">
            <a:noAutofit/>
          </a:bodyPr>
          <a:lstStyle/>
          <a:p>
            <a:pPr lvl="0" algn="ctr" rtl="0">
              <a:spcBef>
                <a:spcPts val="0"/>
              </a:spcBef>
              <a:buNone/>
            </a:pPr>
            <a:r>
              <a:rPr lang="en">
                <a:latin typeface="Helvetica Neue"/>
                <a:ea typeface="Helvetica Neue"/>
                <a:cs typeface="Helvetica Neue"/>
                <a:sym typeface="Helvetica Neue"/>
              </a:rPr>
              <a:t>Examples of OER</a:t>
            </a:r>
          </a:p>
        </p:txBody>
      </p:sp>
      <p:pic>
        <p:nvPicPr>
          <p:cNvPr id="319" name="Shape 319"/>
          <p:cNvPicPr preferRelativeResize="0"/>
          <p:nvPr/>
        </p:nvPicPr>
        <p:blipFill>
          <a:blip r:embed="rId3">
            <a:alphaModFix/>
          </a:blip>
          <a:stretch>
            <a:fillRect/>
          </a:stretch>
        </p:blipFill>
        <p:spPr>
          <a:xfrm>
            <a:off x="1867850" y="811950"/>
            <a:ext cx="5408311" cy="417914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Shape 324"/>
          <p:cNvSpPr txBox="1">
            <a:spLocks noGrp="1"/>
          </p:cNvSpPr>
          <p:nvPr>
            <p:ph type="title"/>
          </p:nvPr>
        </p:nvSpPr>
        <p:spPr>
          <a:xfrm>
            <a:off x="311700" y="172800"/>
            <a:ext cx="8520600" cy="572700"/>
          </a:xfrm>
          <a:prstGeom prst="rect">
            <a:avLst/>
          </a:prstGeom>
        </p:spPr>
        <p:txBody>
          <a:bodyPr lIns="91425" tIns="91425" rIns="91425" bIns="91425" anchor="t" anchorCtr="0">
            <a:noAutofit/>
          </a:bodyPr>
          <a:lstStyle/>
          <a:p>
            <a:pPr lvl="0" algn="ctr" rtl="0">
              <a:spcBef>
                <a:spcPts val="0"/>
              </a:spcBef>
              <a:buNone/>
            </a:pPr>
            <a:r>
              <a:rPr lang="en">
                <a:latin typeface="Helvetica Neue"/>
                <a:ea typeface="Helvetica Neue"/>
                <a:cs typeface="Helvetica Neue"/>
                <a:sym typeface="Helvetica Neue"/>
              </a:rPr>
              <a:t>Examples of OER: OpenStax Physics</a:t>
            </a:r>
          </a:p>
        </p:txBody>
      </p:sp>
      <p:pic>
        <p:nvPicPr>
          <p:cNvPr id="325" name="Shape 325" descr="openstax physics.jpg"/>
          <p:cNvPicPr preferRelativeResize="0"/>
          <p:nvPr/>
        </p:nvPicPr>
        <p:blipFill>
          <a:blip r:embed="rId3">
            <a:alphaModFix/>
          </a:blip>
          <a:stretch>
            <a:fillRect/>
          </a:stretch>
        </p:blipFill>
        <p:spPr>
          <a:xfrm>
            <a:off x="913450" y="1060487"/>
            <a:ext cx="2683900" cy="3458100"/>
          </a:xfrm>
          <a:prstGeom prst="rect">
            <a:avLst/>
          </a:prstGeom>
          <a:noFill/>
          <a:ln>
            <a:noFill/>
          </a:ln>
        </p:spPr>
      </p:pic>
      <p:pic>
        <p:nvPicPr>
          <p:cNvPr id="326" name="Shape 326" descr="openstax physics deets.png"/>
          <p:cNvPicPr preferRelativeResize="0"/>
          <p:nvPr/>
        </p:nvPicPr>
        <p:blipFill>
          <a:blip r:embed="rId4">
            <a:alphaModFix/>
          </a:blip>
          <a:stretch>
            <a:fillRect/>
          </a:stretch>
        </p:blipFill>
        <p:spPr>
          <a:xfrm>
            <a:off x="4614382" y="1060500"/>
            <a:ext cx="3688642" cy="37923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pic>
        <p:nvPicPr>
          <p:cNvPr id="332" name="Shape 332"/>
          <p:cNvPicPr preferRelativeResize="0"/>
          <p:nvPr/>
        </p:nvPicPr>
        <p:blipFill rotWithShape="1">
          <a:blip r:embed="rId3">
            <a:alphaModFix/>
          </a:blip>
          <a:srcRect/>
          <a:stretch/>
        </p:blipFill>
        <p:spPr>
          <a:xfrm>
            <a:off x="692400" y="847674"/>
            <a:ext cx="7759200" cy="4095000"/>
          </a:xfrm>
          <a:prstGeom prst="rect">
            <a:avLst/>
          </a:prstGeom>
          <a:noFill/>
          <a:ln>
            <a:noFill/>
          </a:ln>
        </p:spPr>
      </p:pic>
      <p:sp>
        <p:nvSpPr>
          <p:cNvPr id="333" name="Shape 333"/>
          <p:cNvSpPr txBox="1">
            <a:spLocks noGrp="1"/>
          </p:cNvSpPr>
          <p:nvPr>
            <p:ph type="title" idx="4294967295"/>
          </p:nvPr>
        </p:nvSpPr>
        <p:spPr>
          <a:xfrm>
            <a:off x="311700" y="172800"/>
            <a:ext cx="8520600" cy="572700"/>
          </a:xfrm>
          <a:prstGeom prst="rect">
            <a:avLst/>
          </a:prstGeom>
        </p:spPr>
        <p:txBody>
          <a:bodyPr lIns="91425" tIns="91425" rIns="91425" bIns="91425" anchor="ctr" anchorCtr="0">
            <a:noAutofit/>
          </a:bodyPr>
          <a:lstStyle/>
          <a:p>
            <a:pPr lvl="0" algn="ctr" rtl="0">
              <a:spcBef>
                <a:spcPts val="0"/>
              </a:spcBef>
              <a:buNone/>
            </a:pPr>
            <a:r>
              <a:rPr lang="en" sz="3000">
                <a:latin typeface="Helvetica Neue"/>
                <a:ea typeface="Helvetica Neue"/>
                <a:cs typeface="Helvetica Neue"/>
                <a:sym typeface="Helvetica Neue"/>
              </a:rPr>
              <a:t>Examples of OER: TED Talks</a:t>
            </a:r>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pic>
        <p:nvPicPr>
          <p:cNvPr id="338" name="Shape 338" descr="culs proj gutenburg kaw.png"/>
          <p:cNvPicPr preferRelativeResize="0"/>
          <p:nvPr/>
        </p:nvPicPr>
        <p:blipFill>
          <a:blip r:embed="rId3">
            <a:alphaModFix/>
          </a:blip>
          <a:stretch>
            <a:fillRect/>
          </a:stretch>
        </p:blipFill>
        <p:spPr>
          <a:xfrm>
            <a:off x="152400" y="926075"/>
            <a:ext cx="8839201" cy="3444445"/>
          </a:xfrm>
          <a:prstGeom prst="rect">
            <a:avLst/>
          </a:prstGeom>
          <a:noFill/>
          <a:ln>
            <a:noFill/>
          </a:ln>
        </p:spPr>
      </p:pic>
      <p:sp>
        <p:nvSpPr>
          <p:cNvPr id="339" name="Shape 339"/>
          <p:cNvSpPr txBox="1">
            <a:spLocks noGrp="1"/>
          </p:cNvSpPr>
          <p:nvPr>
            <p:ph type="title"/>
          </p:nvPr>
        </p:nvSpPr>
        <p:spPr>
          <a:xfrm>
            <a:off x="311700" y="172800"/>
            <a:ext cx="8520600" cy="572700"/>
          </a:xfrm>
          <a:prstGeom prst="rect">
            <a:avLst/>
          </a:prstGeom>
        </p:spPr>
        <p:txBody>
          <a:bodyPr lIns="91425" tIns="91425" rIns="91425" bIns="91425" anchor="ctr" anchorCtr="0">
            <a:noAutofit/>
          </a:bodyPr>
          <a:lstStyle/>
          <a:p>
            <a:pPr lvl="0" algn="ctr" rtl="0">
              <a:spcBef>
                <a:spcPts val="0"/>
              </a:spcBef>
              <a:buNone/>
            </a:pPr>
            <a:r>
              <a:rPr lang="en" sz="3000">
                <a:latin typeface="Helvetica Neue"/>
                <a:ea typeface="Helvetica Neue"/>
                <a:cs typeface="Helvetica Neue"/>
                <a:sym typeface="Helvetica Neue"/>
              </a:rPr>
              <a:t>Examples of OER: Public Domain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Shape 228" descr="United-Nations-Logo-1024x881.jpg"/>
          <p:cNvPicPr preferRelativeResize="0"/>
          <p:nvPr/>
        </p:nvPicPr>
        <p:blipFill>
          <a:blip r:embed="rId3">
            <a:alphaModFix amt="15000"/>
          </a:blip>
          <a:stretch>
            <a:fillRect/>
          </a:stretch>
        </p:blipFill>
        <p:spPr>
          <a:xfrm>
            <a:off x="1737613" y="266350"/>
            <a:ext cx="5668774" cy="4877149"/>
          </a:xfrm>
          <a:prstGeom prst="rect">
            <a:avLst/>
          </a:prstGeom>
          <a:noFill/>
          <a:ln>
            <a:noFill/>
          </a:ln>
        </p:spPr>
      </p:pic>
      <p:sp>
        <p:nvSpPr>
          <p:cNvPr id="229" name="Shape 229"/>
          <p:cNvSpPr txBox="1">
            <a:spLocks noGrp="1"/>
          </p:cNvSpPr>
          <p:nvPr>
            <p:ph type="body" idx="4294967295"/>
          </p:nvPr>
        </p:nvSpPr>
        <p:spPr>
          <a:xfrm>
            <a:off x="422850" y="1206750"/>
            <a:ext cx="8298300" cy="2730000"/>
          </a:xfrm>
          <a:prstGeom prst="rect">
            <a:avLst/>
          </a:prstGeom>
        </p:spPr>
        <p:txBody>
          <a:bodyPr lIns="91425" tIns="91425" rIns="91425" bIns="91425" anchor="t" anchorCtr="0">
            <a:noAutofit/>
          </a:bodyPr>
          <a:lstStyle/>
          <a:p>
            <a:pPr lvl="0" algn="ctr" rtl="0">
              <a:spcBef>
                <a:spcPts val="0"/>
              </a:spcBef>
              <a:spcAft>
                <a:spcPts val="0"/>
              </a:spcAft>
              <a:buNone/>
            </a:pPr>
            <a:r>
              <a:rPr lang="en" sz="4800">
                <a:solidFill>
                  <a:schemeClr val="dk1"/>
                </a:solidFill>
                <a:latin typeface="Georgia"/>
                <a:ea typeface="Georgia"/>
                <a:cs typeface="Georgia"/>
                <a:sym typeface="Georgia"/>
              </a:rPr>
              <a:t>“…higher education shall be equally accessible to all…”</a:t>
            </a:r>
          </a:p>
          <a:p>
            <a:pPr lvl="0" algn="ctr" rtl="0">
              <a:spcBef>
                <a:spcPts val="0"/>
              </a:spcBef>
              <a:spcAft>
                <a:spcPts val="0"/>
              </a:spcAft>
              <a:buNone/>
            </a:pPr>
            <a:endParaRPr sz="2400">
              <a:solidFill>
                <a:schemeClr val="dk1"/>
              </a:solidFill>
              <a:latin typeface="Georgia"/>
              <a:ea typeface="Georgia"/>
              <a:cs typeface="Georgia"/>
              <a:sym typeface="Georgia"/>
            </a:endParaRPr>
          </a:p>
          <a:p>
            <a:pPr lvl="0" algn="ctr" rtl="0">
              <a:spcBef>
                <a:spcPts val="0"/>
              </a:spcBef>
              <a:buNone/>
            </a:pPr>
            <a:r>
              <a:rPr lang="en" sz="2400">
                <a:solidFill>
                  <a:srgbClr val="000000"/>
                </a:solidFill>
                <a:latin typeface="Georgia"/>
                <a:ea typeface="Georgia"/>
                <a:cs typeface="Georgia"/>
                <a:sym typeface="Georgia"/>
              </a:rPr>
              <a:t>-UN Universal Declaration of Human Rights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Shape 344"/>
          <p:cNvSpPr txBox="1">
            <a:spLocks noGrp="1"/>
          </p:cNvSpPr>
          <p:nvPr>
            <p:ph type="title"/>
          </p:nvPr>
        </p:nvSpPr>
        <p:spPr>
          <a:xfrm>
            <a:off x="311700" y="25100"/>
            <a:ext cx="8520600" cy="572700"/>
          </a:xfrm>
          <a:prstGeom prst="rect">
            <a:avLst/>
          </a:prstGeom>
        </p:spPr>
        <p:txBody>
          <a:bodyPr lIns="91425" tIns="91425" rIns="91425" bIns="91425" anchor="ctr" anchorCtr="0">
            <a:noAutofit/>
          </a:bodyPr>
          <a:lstStyle/>
          <a:p>
            <a:pPr lvl="0" algn="ctr" rtl="0">
              <a:spcBef>
                <a:spcPts val="0"/>
              </a:spcBef>
              <a:buNone/>
            </a:pPr>
            <a:r>
              <a:rPr lang="en" sz="3000">
                <a:latin typeface="Helvetica Neue"/>
                <a:ea typeface="Helvetica Neue"/>
                <a:cs typeface="Helvetica Neue"/>
                <a:sym typeface="Helvetica Neue"/>
              </a:rPr>
              <a:t>Examples of OER: Public Domain</a:t>
            </a:r>
          </a:p>
        </p:txBody>
      </p:sp>
      <p:pic>
        <p:nvPicPr>
          <p:cNvPr id="345" name="Shape 345" descr="culs nasa images.png"/>
          <p:cNvPicPr preferRelativeResize="0"/>
          <p:nvPr/>
        </p:nvPicPr>
        <p:blipFill>
          <a:blip r:embed="rId3">
            <a:alphaModFix/>
          </a:blip>
          <a:stretch>
            <a:fillRect/>
          </a:stretch>
        </p:blipFill>
        <p:spPr>
          <a:xfrm>
            <a:off x="-1" y="597792"/>
            <a:ext cx="9143999" cy="4545708"/>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Shape 351"/>
          <p:cNvSpPr txBox="1"/>
          <p:nvPr/>
        </p:nvSpPr>
        <p:spPr>
          <a:xfrm>
            <a:off x="385037" y="2698633"/>
            <a:ext cx="8387100" cy="1470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 sz="4400">
                <a:solidFill>
                  <a:schemeClr val="dk1"/>
                </a:solidFill>
                <a:latin typeface="Calibri"/>
                <a:ea typeface="Calibri"/>
                <a:cs typeface="Calibri"/>
                <a:sym typeface="Calibri"/>
              </a:rPr>
              <a:t>PM4ID</a:t>
            </a:r>
          </a:p>
        </p:txBody>
      </p:sp>
      <p:pic>
        <p:nvPicPr>
          <p:cNvPr id="352" name="Shape 352"/>
          <p:cNvPicPr preferRelativeResize="0"/>
          <p:nvPr/>
        </p:nvPicPr>
        <p:blipFill rotWithShape="1">
          <a:blip r:embed="rId3">
            <a:alphaModFix/>
          </a:blip>
          <a:srcRect t="4567" b="13579"/>
          <a:stretch/>
        </p:blipFill>
        <p:spPr>
          <a:xfrm>
            <a:off x="0" y="0"/>
            <a:ext cx="9144000" cy="5143500"/>
          </a:xfrm>
          <a:prstGeom prst="rect">
            <a:avLst/>
          </a:prstGeom>
          <a:noFill/>
          <a:ln>
            <a:noFill/>
          </a:ln>
        </p:spPr>
      </p:pic>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txBox="1">
            <a:spLocks noGrp="1"/>
          </p:cNvSpPr>
          <p:nvPr>
            <p:ph type="body" idx="1"/>
          </p:nvPr>
        </p:nvSpPr>
        <p:spPr>
          <a:xfrm>
            <a:off x="311700" y="4259100"/>
            <a:ext cx="8520600" cy="884400"/>
          </a:xfrm>
          <a:prstGeom prst="rect">
            <a:avLst/>
          </a:prstGeom>
        </p:spPr>
        <p:txBody>
          <a:bodyPr lIns="91425" tIns="91425" rIns="91425" bIns="91425" anchor="t" anchorCtr="0">
            <a:noAutofit/>
          </a:bodyPr>
          <a:lstStyle/>
          <a:p>
            <a:pPr lvl="0" algn="ctr" rtl="0">
              <a:spcBef>
                <a:spcPts val="0"/>
              </a:spcBef>
              <a:buNone/>
            </a:pPr>
            <a:r>
              <a:rPr lang="en" sz="3600">
                <a:solidFill>
                  <a:srgbClr val="000000"/>
                </a:solidFill>
                <a:latin typeface="Helvetica Neue"/>
                <a:ea typeface="Helvetica Neue"/>
                <a:cs typeface="Helvetica Neue"/>
                <a:sym typeface="Helvetica Neue"/>
              </a:rPr>
              <a:t>open.umn.edu/opentextbooks/</a:t>
            </a:r>
          </a:p>
        </p:txBody>
      </p:sp>
      <p:pic>
        <p:nvPicPr>
          <p:cNvPr id="358" name="Shape 358" descr="OTL screen cap.png"/>
          <p:cNvPicPr preferRelativeResize="0"/>
          <p:nvPr/>
        </p:nvPicPr>
        <p:blipFill rotWithShape="1">
          <a:blip r:embed="rId3">
            <a:alphaModFix/>
          </a:blip>
          <a:srcRect t="10809"/>
          <a:stretch/>
        </p:blipFill>
        <p:spPr>
          <a:xfrm>
            <a:off x="0" y="0"/>
            <a:ext cx="9144000" cy="41366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body" idx="1"/>
          </p:nvPr>
        </p:nvSpPr>
        <p:spPr>
          <a:xfrm>
            <a:off x="311700" y="4114325"/>
            <a:ext cx="8520600" cy="884400"/>
          </a:xfrm>
          <a:prstGeom prst="rect">
            <a:avLst/>
          </a:prstGeom>
        </p:spPr>
        <p:txBody>
          <a:bodyPr lIns="91425" tIns="91425" rIns="91425" bIns="91425" anchor="t" anchorCtr="0">
            <a:noAutofit/>
          </a:bodyPr>
          <a:lstStyle/>
          <a:p>
            <a:pPr lvl="0" algn="ctr" rtl="0">
              <a:spcBef>
                <a:spcPts val="0"/>
              </a:spcBef>
              <a:buNone/>
            </a:pPr>
            <a:r>
              <a:rPr lang="en" sz="3600">
                <a:solidFill>
                  <a:srgbClr val="000000"/>
                </a:solidFill>
                <a:latin typeface="Helvetica Neue"/>
                <a:ea typeface="Helvetica Neue"/>
                <a:cs typeface="Helvetica Neue"/>
                <a:sym typeface="Helvetica Neue"/>
              </a:rPr>
              <a:t>oercommons.org</a:t>
            </a:r>
          </a:p>
        </p:txBody>
      </p:sp>
      <p:pic>
        <p:nvPicPr>
          <p:cNvPr id="364" name="Shape 364" descr="oer commons screencap.png"/>
          <p:cNvPicPr preferRelativeResize="0"/>
          <p:nvPr/>
        </p:nvPicPr>
        <p:blipFill>
          <a:blip r:embed="rId3">
            <a:alphaModFix/>
          </a:blip>
          <a:stretch>
            <a:fillRect/>
          </a:stretch>
        </p:blipFill>
        <p:spPr>
          <a:xfrm>
            <a:off x="0" y="4"/>
            <a:ext cx="9143999" cy="382279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body" idx="1"/>
          </p:nvPr>
        </p:nvSpPr>
        <p:spPr>
          <a:xfrm>
            <a:off x="311700" y="4259100"/>
            <a:ext cx="8520600" cy="884400"/>
          </a:xfrm>
          <a:prstGeom prst="rect">
            <a:avLst/>
          </a:prstGeom>
        </p:spPr>
        <p:txBody>
          <a:bodyPr lIns="91425" tIns="91425" rIns="91425" bIns="91425" anchor="t" anchorCtr="0">
            <a:noAutofit/>
          </a:bodyPr>
          <a:lstStyle/>
          <a:p>
            <a:pPr lvl="0" algn="ctr" rtl="0">
              <a:spcBef>
                <a:spcPts val="0"/>
              </a:spcBef>
              <a:buNone/>
            </a:pPr>
            <a:r>
              <a:rPr lang="en" sz="3600">
                <a:solidFill>
                  <a:srgbClr val="000000"/>
                </a:solidFill>
                <a:latin typeface="Helvetica Neue"/>
                <a:ea typeface="Helvetica Neue"/>
                <a:cs typeface="Helvetica Neue"/>
                <a:sym typeface="Helvetica Neue"/>
              </a:rPr>
              <a:t>merlot.org</a:t>
            </a:r>
          </a:p>
        </p:txBody>
      </p:sp>
      <p:pic>
        <p:nvPicPr>
          <p:cNvPr id="370" name="Shape 370" descr="merlot screencap.png"/>
          <p:cNvPicPr preferRelativeResize="0"/>
          <p:nvPr/>
        </p:nvPicPr>
        <p:blipFill>
          <a:blip r:embed="rId3">
            <a:alphaModFix/>
          </a:blip>
          <a:stretch>
            <a:fillRect/>
          </a:stretch>
        </p:blipFill>
        <p:spPr>
          <a:xfrm>
            <a:off x="1814775" y="319125"/>
            <a:ext cx="5514429" cy="380952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Shape 375"/>
          <p:cNvSpPr txBox="1">
            <a:spLocks noGrp="1"/>
          </p:cNvSpPr>
          <p:nvPr>
            <p:ph type="body" idx="1"/>
          </p:nvPr>
        </p:nvSpPr>
        <p:spPr>
          <a:xfrm>
            <a:off x="1901100" y="4381050"/>
            <a:ext cx="5070300" cy="572700"/>
          </a:xfrm>
          <a:prstGeom prst="rect">
            <a:avLst/>
          </a:prstGeom>
        </p:spPr>
        <p:txBody>
          <a:bodyPr lIns="91425" tIns="91425" rIns="91425" bIns="91425" anchor="t" anchorCtr="0">
            <a:noAutofit/>
          </a:bodyPr>
          <a:lstStyle/>
          <a:p>
            <a:pPr lvl="0">
              <a:spcBef>
                <a:spcPts val="0"/>
              </a:spcBef>
              <a:buNone/>
            </a:pPr>
            <a:r>
              <a:rPr lang="en" sz="2800">
                <a:solidFill>
                  <a:srgbClr val="000000"/>
                </a:solidFill>
                <a:hlinkClick r:id="rId3"/>
              </a:rPr>
              <a:t>newprairiepress.org/textbooks/</a:t>
            </a:r>
          </a:p>
        </p:txBody>
      </p:sp>
      <p:pic>
        <p:nvPicPr>
          <p:cNvPr id="376" name="Shape 376"/>
          <p:cNvPicPr preferRelativeResize="0"/>
          <p:nvPr/>
        </p:nvPicPr>
        <p:blipFill>
          <a:blip r:embed="rId4">
            <a:alphaModFix/>
          </a:blip>
          <a:stretch>
            <a:fillRect/>
          </a:stretch>
        </p:blipFill>
        <p:spPr>
          <a:xfrm>
            <a:off x="571400" y="3525000"/>
            <a:ext cx="1104900" cy="1428750"/>
          </a:xfrm>
          <a:prstGeom prst="rect">
            <a:avLst/>
          </a:prstGeom>
          <a:noFill/>
          <a:ln>
            <a:noFill/>
          </a:ln>
        </p:spPr>
      </p:pic>
      <p:pic>
        <p:nvPicPr>
          <p:cNvPr id="377" name="Shape 377"/>
          <p:cNvPicPr preferRelativeResize="0"/>
          <p:nvPr/>
        </p:nvPicPr>
        <p:blipFill>
          <a:blip r:embed="rId5">
            <a:alphaModFix/>
          </a:blip>
          <a:stretch>
            <a:fillRect/>
          </a:stretch>
        </p:blipFill>
        <p:spPr>
          <a:xfrm>
            <a:off x="7715750" y="1542925"/>
            <a:ext cx="1104900" cy="1428750"/>
          </a:xfrm>
          <a:prstGeom prst="rect">
            <a:avLst/>
          </a:prstGeom>
          <a:noFill/>
          <a:ln>
            <a:noFill/>
          </a:ln>
        </p:spPr>
      </p:pic>
      <p:pic>
        <p:nvPicPr>
          <p:cNvPr id="378" name="Shape 378"/>
          <p:cNvPicPr preferRelativeResize="0"/>
          <p:nvPr/>
        </p:nvPicPr>
        <p:blipFill>
          <a:blip r:embed="rId6">
            <a:alphaModFix/>
          </a:blip>
          <a:stretch>
            <a:fillRect/>
          </a:stretch>
        </p:blipFill>
        <p:spPr>
          <a:xfrm>
            <a:off x="3888037" y="2781200"/>
            <a:ext cx="1104900" cy="1428750"/>
          </a:xfrm>
          <a:prstGeom prst="rect">
            <a:avLst/>
          </a:prstGeom>
          <a:noFill/>
          <a:ln>
            <a:noFill/>
          </a:ln>
        </p:spPr>
      </p:pic>
      <p:pic>
        <p:nvPicPr>
          <p:cNvPr id="379" name="Shape 379"/>
          <p:cNvPicPr preferRelativeResize="0"/>
          <p:nvPr/>
        </p:nvPicPr>
        <p:blipFill>
          <a:blip r:embed="rId7">
            <a:alphaModFix/>
          </a:blip>
          <a:stretch>
            <a:fillRect/>
          </a:stretch>
        </p:blipFill>
        <p:spPr>
          <a:xfrm>
            <a:off x="7204700" y="3525000"/>
            <a:ext cx="971550" cy="1428750"/>
          </a:xfrm>
          <a:prstGeom prst="rect">
            <a:avLst/>
          </a:prstGeom>
          <a:noFill/>
          <a:ln>
            <a:noFill/>
          </a:ln>
        </p:spPr>
      </p:pic>
      <p:pic>
        <p:nvPicPr>
          <p:cNvPr id="380" name="Shape 380"/>
          <p:cNvPicPr preferRelativeResize="0"/>
          <p:nvPr/>
        </p:nvPicPr>
        <p:blipFill>
          <a:blip r:embed="rId8">
            <a:alphaModFix/>
          </a:blip>
          <a:stretch>
            <a:fillRect/>
          </a:stretch>
        </p:blipFill>
        <p:spPr>
          <a:xfrm>
            <a:off x="311700" y="1542925"/>
            <a:ext cx="1104900" cy="1428750"/>
          </a:xfrm>
          <a:prstGeom prst="rect">
            <a:avLst/>
          </a:prstGeom>
          <a:noFill/>
          <a:ln>
            <a:noFill/>
          </a:ln>
        </p:spPr>
      </p:pic>
      <p:pic>
        <p:nvPicPr>
          <p:cNvPr id="381" name="Shape 381"/>
          <p:cNvPicPr preferRelativeResize="0"/>
          <p:nvPr/>
        </p:nvPicPr>
        <p:blipFill rotWithShape="1">
          <a:blip r:embed="rId9">
            <a:alphaModFix/>
          </a:blip>
          <a:srcRect l="19003" t="8750" r="20533" b="47691"/>
          <a:stretch/>
        </p:blipFill>
        <p:spPr>
          <a:xfrm>
            <a:off x="1676300" y="370750"/>
            <a:ext cx="5528400" cy="223934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Shape 386"/>
          <p:cNvSpPr txBox="1">
            <a:spLocks noGrp="1"/>
          </p:cNvSpPr>
          <p:nvPr>
            <p:ph type="title"/>
          </p:nvPr>
        </p:nvSpPr>
        <p:spPr>
          <a:xfrm>
            <a:off x="412025" y="2146775"/>
            <a:ext cx="8520600" cy="678000"/>
          </a:xfrm>
          <a:prstGeom prst="rect">
            <a:avLst/>
          </a:prstGeom>
        </p:spPr>
        <p:txBody>
          <a:bodyPr lIns="91425" tIns="91425" rIns="91425" bIns="91425" anchor="ctr" anchorCtr="0">
            <a:noAutofit/>
          </a:bodyPr>
          <a:lstStyle/>
          <a:p>
            <a:pPr lvl="0" algn="ctr" rtl="0">
              <a:spcBef>
                <a:spcPts val="0"/>
              </a:spcBef>
              <a:buNone/>
            </a:pPr>
            <a:r>
              <a:rPr lang="en" sz="5500">
                <a:latin typeface="Helvetica Neue"/>
                <a:ea typeface="Helvetica Neue"/>
                <a:cs typeface="Helvetica Neue"/>
                <a:sym typeface="Helvetica Neue"/>
              </a:rPr>
              <a:t>OER at your institutions?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Shape 391"/>
          <p:cNvSpPr txBox="1">
            <a:spLocks noGrp="1"/>
          </p:cNvSpPr>
          <p:nvPr>
            <p:ph type="title"/>
          </p:nvPr>
        </p:nvSpPr>
        <p:spPr>
          <a:xfrm>
            <a:off x="311700" y="201475"/>
            <a:ext cx="8520600" cy="572700"/>
          </a:xfrm>
          <a:prstGeom prst="rect">
            <a:avLst/>
          </a:prstGeom>
        </p:spPr>
        <p:txBody>
          <a:bodyPr lIns="91425" tIns="91425" rIns="91425" bIns="91425" anchor="t" anchorCtr="0">
            <a:noAutofit/>
          </a:bodyPr>
          <a:lstStyle/>
          <a:p>
            <a:pPr lvl="0" algn="ctr" rtl="0">
              <a:spcBef>
                <a:spcPts val="0"/>
              </a:spcBef>
              <a:buNone/>
            </a:pPr>
            <a:r>
              <a:rPr lang="en" sz="3600">
                <a:latin typeface="Helvetica Neue"/>
                <a:ea typeface="Helvetica Neue"/>
                <a:cs typeface="Helvetica Neue"/>
                <a:sym typeface="Helvetica Neue"/>
              </a:rPr>
              <a:t>OER Program at KSU</a:t>
            </a:r>
          </a:p>
        </p:txBody>
      </p:sp>
      <p:sp>
        <p:nvSpPr>
          <p:cNvPr id="392" name="Shape 392"/>
          <p:cNvSpPr txBox="1">
            <a:spLocks noGrp="1"/>
          </p:cNvSpPr>
          <p:nvPr>
            <p:ph type="body" idx="1"/>
          </p:nvPr>
        </p:nvSpPr>
        <p:spPr>
          <a:xfrm>
            <a:off x="311700" y="1727100"/>
            <a:ext cx="8520600" cy="3416400"/>
          </a:xfrm>
          <a:prstGeom prst="rect">
            <a:avLst/>
          </a:prstGeom>
        </p:spPr>
        <p:txBody>
          <a:bodyPr lIns="91425" tIns="91425" rIns="91425" bIns="91425" anchor="b" anchorCtr="0">
            <a:noAutofit/>
          </a:bodyPr>
          <a:lstStyle/>
          <a:p>
            <a:pPr marL="457200" lvl="0" indent="-381000">
              <a:lnSpc>
                <a:spcPct val="100000"/>
              </a:lnSpc>
              <a:spcBef>
                <a:spcPts val="0"/>
              </a:spcBef>
              <a:buClr>
                <a:srgbClr val="000000"/>
              </a:buClr>
              <a:buSzPct val="100000"/>
              <a:buFont typeface="Helvetica Neue"/>
            </a:pPr>
            <a:r>
              <a:rPr lang="en" sz="2400">
                <a:solidFill>
                  <a:srgbClr val="000000"/>
                </a:solidFill>
                <a:latin typeface="Helvetica Neue"/>
                <a:ea typeface="Helvetica Neue"/>
                <a:cs typeface="Helvetica Neue"/>
                <a:sym typeface="Helvetica Neue"/>
              </a:rPr>
              <a:t>Open and Alternative Textbooks allowed</a:t>
            </a:r>
          </a:p>
          <a:p>
            <a:pPr marL="457200" lvl="0" indent="-381000">
              <a:lnSpc>
                <a:spcPct val="100000"/>
              </a:lnSpc>
              <a:spcBef>
                <a:spcPts val="0"/>
              </a:spcBef>
              <a:buClr>
                <a:srgbClr val="000000"/>
              </a:buClr>
              <a:buSzPct val="100000"/>
              <a:buFont typeface="Helvetica Neue"/>
            </a:pPr>
            <a:r>
              <a:rPr lang="en" sz="2400">
                <a:solidFill>
                  <a:srgbClr val="000000"/>
                </a:solidFill>
                <a:latin typeface="Helvetica Neue"/>
                <a:ea typeface="Helvetica Neue"/>
                <a:cs typeface="Helvetica Neue"/>
                <a:sym typeface="Helvetica Neue"/>
              </a:rPr>
              <a:t>Started in 2013</a:t>
            </a:r>
          </a:p>
          <a:p>
            <a:pPr marL="457200" lvl="0" indent="-381000">
              <a:lnSpc>
                <a:spcPct val="100000"/>
              </a:lnSpc>
              <a:spcBef>
                <a:spcPts val="0"/>
              </a:spcBef>
              <a:buClr>
                <a:srgbClr val="000000"/>
              </a:buClr>
              <a:buSzPct val="100000"/>
              <a:buFont typeface="Helvetica Neue"/>
            </a:pPr>
            <a:r>
              <a:rPr lang="en" sz="2400">
                <a:solidFill>
                  <a:srgbClr val="000000"/>
                </a:solidFill>
                <a:latin typeface="Helvetica Neue"/>
                <a:ea typeface="Helvetica Neue"/>
                <a:cs typeface="Helvetica Neue"/>
                <a:sym typeface="Helvetica Neue"/>
              </a:rPr>
              <a:t>Grants up to $5,000</a:t>
            </a:r>
          </a:p>
          <a:p>
            <a:pPr marL="457200" lvl="0" indent="-381000">
              <a:lnSpc>
                <a:spcPct val="100000"/>
              </a:lnSpc>
              <a:spcBef>
                <a:spcPts val="0"/>
              </a:spcBef>
              <a:buClr>
                <a:srgbClr val="000000"/>
              </a:buClr>
              <a:buSzPct val="100000"/>
              <a:buFont typeface="Helvetica Neue"/>
            </a:pPr>
            <a:r>
              <a:rPr lang="en" sz="2400">
                <a:solidFill>
                  <a:srgbClr val="000000"/>
                </a:solidFill>
                <a:latin typeface="Helvetica Neue"/>
                <a:ea typeface="Helvetica Neue"/>
                <a:cs typeface="Helvetica Neue"/>
                <a:sym typeface="Helvetica Neue"/>
              </a:rPr>
              <a:t>Partners: Faculty, Staff, Students, President, Provost, Foundation, Donors</a:t>
            </a:r>
          </a:p>
          <a:p>
            <a:pPr marL="457200" lvl="0" indent="-381000">
              <a:lnSpc>
                <a:spcPct val="100000"/>
              </a:lnSpc>
              <a:spcBef>
                <a:spcPts val="0"/>
              </a:spcBef>
              <a:buClr>
                <a:srgbClr val="000000"/>
              </a:buClr>
              <a:buSzPct val="100000"/>
              <a:buFont typeface="Helvetica Neue"/>
            </a:pPr>
            <a:r>
              <a:rPr lang="en" sz="2400">
                <a:solidFill>
                  <a:srgbClr val="000000"/>
                </a:solidFill>
                <a:latin typeface="Helvetica Neue"/>
                <a:ea typeface="Helvetica Neue"/>
                <a:cs typeface="Helvetica Neue"/>
                <a:sym typeface="Helvetica Neue"/>
              </a:rPr>
              <a:t>OTN Membership supported by Provost Grant Funding</a:t>
            </a:r>
          </a:p>
          <a:p>
            <a:pPr marL="457200" lvl="0" indent="-381000">
              <a:lnSpc>
                <a:spcPct val="100000"/>
              </a:lnSpc>
              <a:spcBef>
                <a:spcPts val="0"/>
              </a:spcBef>
              <a:buClr>
                <a:srgbClr val="000000"/>
              </a:buClr>
              <a:buSzPct val="100000"/>
              <a:buFont typeface="Helvetica Neue"/>
            </a:pPr>
            <a:r>
              <a:rPr lang="en" sz="2400">
                <a:solidFill>
                  <a:srgbClr val="000000"/>
                </a:solidFill>
                <a:latin typeface="Helvetica Neue"/>
                <a:ea typeface="Helvetica Neue"/>
                <a:cs typeface="Helvetica Neue"/>
                <a:sym typeface="Helvetica Neue"/>
              </a:rPr>
              <a:t>Student Fee $10/course</a:t>
            </a:r>
          </a:p>
          <a:p>
            <a:pPr lvl="0" rtl="0">
              <a:lnSpc>
                <a:spcPct val="100000"/>
              </a:lnSpc>
              <a:spcBef>
                <a:spcPts val="0"/>
              </a:spcBef>
              <a:buNone/>
            </a:pPr>
            <a:endParaRPr>
              <a:solidFill>
                <a:srgbClr val="000000"/>
              </a:solidFill>
              <a:latin typeface="Helvetica Neue"/>
              <a:ea typeface="Helvetica Neue"/>
              <a:cs typeface="Helvetica Neue"/>
              <a:sym typeface="Helvetica Neue"/>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Shape 39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KSU Open/Alternative Textbook Initiative</a:t>
            </a:r>
          </a:p>
        </p:txBody>
      </p:sp>
      <p:sp>
        <p:nvSpPr>
          <p:cNvPr id="398" name="Shape 39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sp>
        <p:nvSpPr>
          <p:cNvPr id="399" name="Shape 399" descr="The Kansas State University Open/Alternative Textbook Initiative provides grants to faculty members to replace textbooks with open/alternative educational resources that are available at no cost to students. These resources include e-books, problem-sets, video-based and interactive content and other formats that are created, adapted, or adopted by the faculty members.  To learn more, go to http://www.lib.k-state.edu/open-textbook  or contact Dr. Andy Bennett Mathematics (785) 532-0562 bennett@k-state.edu or Dr. Brian Lindshield Human Nutrition (785) 532-7848 blindsh@k-state.edu" title="Open/Alternative Textbook Initiative">
            <a:hlinkClick r:id="rId3"/>
          </p:cNvPr>
          <p:cNvSpPr/>
          <p:nvPr/>
        </p:nvSpPr>
        <p:spPr>
          <a:xfrm>
            <a:off x="2315475" y="1146175"/>
            <a:ext cx="4572000" cy="3429000"/>
          </a:xfrm>
          <a:prstGeom prst="rect">
            <a:avLst/>
          </a:prstGeom>
          <a:blipFill>
            <a:blip r:embed="rId4">
              <a:alphaModFix/>
            </a:blip>
            <a:stretch>
              <a:fillRect/>
            </a:stretch>
          </a:blipFill>
          <a:ln>
            <a:noFill/>
          </a:ln>
        </p:spPr>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Shape 404"/>
          <p:cNvSpPr txBox="1">
            <a:spLocks noGrp="1"/>
          </p:cNvSpPr>
          <p:nvPr>
            <p:ph type="title"/>
          </p:nvPr>
        </p:nvSpPr>
        <p:spPr>
          <a:xfrm>
            <a:off x="311700" y="0"/>
            <a:ext cx="8520600" cy="572700"/>
          </a:xfrm>
          <a:prstGeom prst="rect">
            <a:avLst/>
          </a:prstGeom>
        </p:spPr>
        <p:txBody>
          <a:bodyPr lIns="91425" tIns="91425" rIns="91425" bIns="91425" anchor="t" anchorCtr="0">
            <a:noAutofit/>
          </a:bodyPr>
          <a:lstStyle/>
          <a:p>
            <a:pPr lvl="0" algn="ctr" rtl="0">
              <a:spcBef>
                <a:spcPts val="0"/>
              </a:spcBef>
              <a:buNone/>
            </a:pPr>
            <a:r>
              <a:rPr lang="en" sz="3600" dirty="0">
                <a:latin typeface="Helvetica Neue"/>
                <a:ea typeface="Helvetica Neue"/>
                <a:cs typeface="Helvetica Neue"/>
                <a:sym typeface="Helvetica Neue"/>
              </a:rPr>
              <a:t>OER Program at KU</a:t>
            </a:r>
          </a:p>
        </p:txBody>
      </p:sp>
      <p:sp>
        <p:nvSpPr>
          <p:cNvPr id="405" name="Shape 405"/>
          <p:cNvSpPr txBox="1">
            <a:spLocks noGrp="1"/>
          </p:cNvSpPr>
          <p:nvPr>
            <p:ph type="body" idx="1"/>
          </p:nvPr>
        </p:nvSpPr>
        <p:spPr>
          <a:xfrm>
            <a:off x="311700" y="572700"/>
            <a:ext cx="8520600" cy="3990900"/>
          </a:xfrm>
          <a:prstGeom prst="rect">
            <a:avLst/>
          </a:prstGeom>
        </p:spPr>
        <p:txBody>
          <a:bodyPr lIns="91425" tIns="91425" rIns="91425" bIns="91425" anchor="t" anchorCtr="0">
            <a:noAutofit/>
          </a:bodyPr>
          <a:lstStyle/>
          <a:p>
            <a:pPr marL="457200" lvl="0" indent="-381000" rtl="0">
              <a:lnSpc>
                <a:spcPct val="100000"/>
              </a:lnSpc>
              <a:spcBef>
                <a:spcPts val="0"/>
              </a:spcBef>
              <a:buClr>
                <a:srgbClr val="000000"/>
              </a:buClr>
              <a:buSzPct val="100000"/>
              <a:buFont typeface="Helvetica Neue"/>
            </a:pPr>
            <a:r>
              <a:rPr lang="en" sz="2000" dirty="0">
                <a:solidFill>
                  <a:srgbClr val="000000"/>
                </a:solidFill>
                <a:latin typeface="Helvetica Neue"/>
                <a:ea typeface="Helvetica Neue"/>
                <a:cs typeface="Helvetica Neue"/>
                <a:sym typeface="Helvetica Neue"/>
              </a:rPr>
              <a:t>OTN Membership: Workshops and Network</a:t>
            </a:r>
          </a:p>
          <a:p>
            <a:pPr marL="914400" lvl="1" indent="-381000" rtl="0">
              <a:lnSpc>
                <a:spcPct val="100000"/>
              </a:lnSpc>
              <a:spcBef>
                <a:spcPts val="0"/>
              </a:spcBef>
              <a:buClr>
                <a:srgbClr val="000000"/>
              </a:buClr>
              <a:buSzPct val="100000"/>
              <a:buFont typeface="Helvetica Neue"/>
            </a:pPr>
            <a:r>
              <a:rPr lang="en" sz="2000" dirty="0">
                <a:solidFill>
                  <a:srgbClr val="000000"/>
                </a:solidFill>
                <a:latin typeface="Helvetica Neue"/>
                <a:ea typeface="Helvetica Neue"/>
                <a:cs typeface="Helvetica Neue"/>
                <a:sym typeface="Helvetica Neue"/>
              </a:rPr>
              <a:t>Adoption as a result: Theory of Music</a:t>
            </a:r>
          </a:p>
          <a:p>
            <a:pPr marL="457200" lvl="0" indent="-381000" rtl="0">
              <a:lnSpc>
                <a:spcPct val="100000"/>
              </a:lnSpc>
              <a:spcBef>
                <a:spcPts val="0"/>
              </a:spcBef>
              <a:buClr>
                <a:srgbClr val="000000"/>
              </a:buClr>
              <a:buSzPct val="100000"/>
              <a:buFont typeface="Helvetica Neue"/>
            </a:pPr>
            <a:r>
              <a:rPr lang="en" sz="2000" u="sng" dirty="0">
                <a:solidFill>
                  <a:schemeClr val="hlink"/>
                </a:solidFill>
                <a:latin typeface="Helvetica Neue"/>
                <a:ea typeface="Helvetica Neue"/>
                <a:cs typeface="Helvetica Neue"/>
                <a:sym typeface="Helvetica Neue"/>
                <a:hlinkClick r:id="rId3"/>
              </a:rPr>
              <a:t>Grants</a:t>
            </a:r>
            <a:r>
              <a:rPr lang="en" sz="2000" dirty="0">
                <a:solidFill>
                  <a:srgbClr val="000000"/>
                </a:solidFill>
                <a:latin typeface="Helvetica Neue"/>
                <a:ea typeface="Helvetica Neue"/>
                <a:cs typeface="Helvetica Neue"/>
                <a:sym typeface="Helvetica Neue"/>
              </a:rPr>
              <a:t>: Adopt, Adapt, Create</a:t>
            </a:r>
          </a:p>
          <a:p>
            <a:pPr marL="914400" lvl="1" indent="-342900" rtl="0">
              <a:lnSpc>
                <a:spcPct val="100000"/>
              </a:lnSpc>
              <a:spcBef>
                <a:spcPts val="0"/>
              </a:spcBef>
              <a:buClr>
                <a:srgbClr val="000000"/>
              </a:buClr>
              <a:buSzPct val="75000"/>
              <a:buFont typeface="Helvetica Neue"/>
            </a:pPr>
            <a:r>
              <a:rPr lang="en" sz="2000" dirty="0">
                <a:solidFill>
                  <a:srgbClr val="000000"/>
                </a:solidFill>
                <a:latin typeface="Helvetica Neue"/>
                <a:ea typeface="Helvetica Neue"/>
                <a:cs typeface="Helvetica Neue"/>
                <a:sym typeface="Helvetica Neue"/>
              </a:rPr>
              <a:t>Haitian Creole</a:t>
            </a:r>
          </a:p>
          <a:p>
            <a:pPr marL="914400" lvl="1" indent="-342900" rtl="0">
              <a:lnSpc>
                <a:spcPct val="100000"/>
              </a:lnSpc>
              <a:spcBef>
                <a:spcPts val="0"/>
              </a:spcBef>
              <a:buClr>
                <a:srgbClr val="000000"/>
              </a:buClr>
              <a:buSzPct val="75000"/>
              <a:buFont typeface="Helvetica Neue"/>
            </a:pPr>
            <a:r>
              <a:rPr lang="en" sz="2000" dirty="0">
                <a:solidFill>
                  <a:srgbClr val="000000"/>
                </a:solidFill>
                <a:latin typeface="Helvetica Neue"/>
                <a:ea typeface="Helvetica Neue"/>
                <a:cs typeface="Helvetica Neue"/>
                <a:sym typeface="Helvetica Neue"/>
              </a:rPr>
              <a:t>Statics and Dynamics</a:t>
            </a:r>
          </a:p>
          <a:p>
            <a:pPr marL="457200" lvl="0" indent="-381000" rtl="0">
              <a:lnSpc>
                <a:spcPct val="100000"/>
              </a:lnSpc>
              <a:spcBef>
                <a:spcPts val="0"/>
              </a:spcBef>
              <a:buClr>
                <a:srgbClr val="000000"/>
              </a:buClr>
              <a:buSzPct val="100000"/>
              <a:buFont typeface="Helvetica Neue"/>
            </a:pPr>
            <a:r>
              <a:rPr lang="en" sz="2000" dirty="0">
                <a:solidFill>
                  <a:srgbClr val="000000"/>
                </a:solidFill>
                <a:latin typeface="Helvetica Neue"/>
                <a:ea typeface="Helvetica Neue"/>
                <a:cs typeface="Helvetica Neue"/>
                <a:sym typeface="Helvetica Neue"/>
              </a:rPr>
              <a:t>Library Publishing: </a:t>
            </a:r>
            <a:r>
              <a:rPr lang="en" sz="2000" i="1" u="sng" dirty="0">
                <a:solidFill>
                  <a:schemeClr val="hlink"/>
                </a:solidFill>
                <a:latin typeface="Helvetica Neue"/>
                <a:ea typeface="Helvetica Neue"/>
                <a:cs typeface="Helvetica Neue"/>
                <a:sym typeface="Helvetica Neue"/>
                <a:hlinkClick r:id="rId4"/>
              </a:rPr>
              <a:t>Tajik Persian</a:t>
            </a:r>
          </a:p>
          <a:p>
            <a:pPr marL="457200" lvl="0" indent="-381000" rtl="0">
              <a:lnSpc>
                <a:spcPct val="100000"/>
              </a:lnSpc>
              <a:spcBef>
                <a:spcPts val="0"/>
              </a:spcBef>
              <a:buClr>
                <a:srgbClr val="000000"/>
              </a:buClr>
              <a:buSzPct val="100000"/>
              <a:buFont typeface="Helvetica Neue"/>
            </a:pPr>
            <a:r>
              <a:rPr lang="en" sz="2000" dirty="0">
                <a:solidFill>
                  <a:srgbClr val="000000"/>
                </a:solidFill>
                <a:latin typeface="Helvetica Neue"/>
                <a:ea typeface="Helvetica Neue"/>
                <a:cs typeface="Helvetica Neue"/>
                <a:sym typeface="Helvetica Neue"/>
              </a:rPr>
              <a:t>Events: </a:t>
            </a:r>
            <a:r>
              <a:rPr lang="en" sz="2000" u="sng" dirty="0">
                <a:solidFill>
                  <a:schemeClr val="hlink"/>
                </a:solidFill>
                <a:latin typeface="Helvetica Neue"/>
                <a:ea typeface="Helvetica Neue"/>
                <a:cs typeface="Helvetica Neue"/>
                <a:sym typeface="Helvetica Neue"/>
                <a:hlinkClick r:id="rId5"/>
              </a:rPr>
              <a:t>Open Education Week</a:t>
            </a:r>
          </a:p>
          <a:p>
            <a:pPr marL="457200" lvl="0" indent="-381000" rtl="0">
              <a:lnSpc>
                <a:spcPct val="100000"/>
              </a:lnSpc>
              <a:spcBef>
                <a:spcPts val="0"/>
              </a:spcBef>
              <a:buClr>
                <a:srgbClr val="000000"/>
              </a:buClr>
              <a:buSzPct val="100000"/>
              <a:buFont typeface="Helvetica Neue"/>
            </a:pPr>
            <a:r>
              <a:rPr lang="en" sz="2000" dirty="0">
                <a:solidFill>
                  <a:srgbClr val="000000"/>
                </a:solidFill>
                <a:latin typeface="Helvetica Neue"/>
                <a:ea typeface="Helvetica Neue"/>
                <a:cs typeface="Helvetica Neue"/>
                <a:sym typeface="Helvetica Neue"/>
              </a:rPr>
              <a:t>Partnerships: CTE, CODL, Bookstore!</a:t>
            </a:r>
          </a:p>
          <a:p>
            <a:pPr marL="457200" lvl="0" indent="-381000" rtl="0">
              <a:lnSpc>
                <a:spcPct val="100000"/>
              </a:lnSpc>
              <a:spcBef>
                <a:spcPts val="0"/>
              </a:spcBef>
              <a:buClr>
                <a:srgbClr val="000000"/>
              </a:buClr>
              <a:buSzPct val="100000"/>
              <a:buFont typeface="Helvetica Neue"/>
            </a:pPr>
            <a:r>
              <a:rPr lang="en" sz="2000" dirty="0">
                <a:solidFill>
                  <a:srgbClr val="000000"/>
                </a:solidFill>
                <a:latin typeface="Helvetica Neue"/>
                <a:ea typeface="Helvetica Neue"/>
                <a:cs typeface="Helvetica Neue"/>
                <a:sym typeface="Helvetica Neue"/>
              </a:rPr>
              <a:t>Outreach Outreach Outreach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pic>
        <p:nvPicPr>
          <p:cNvPr id="234" name="Shape 234" descr="culs oer national debt.jpg"/>
          <p:cNvPicPr preferRelativeResize="0"/>
          <p:nvPr/>
        </p:nvPicPr>
        <p:blipFill>
          <a:blip r:embed="rId3">
            <a:alphaModFix amt="33000"/>
          </a:blip>
          <a:stretch>
            <a:fillRect/>
          </a:stretch>
        </p:blipFill>
        <p:spPr>
          <a:xfrm>
            <a:off x="0" y="0"/>
            <a:ext cx="9144000" cy="5143500"/>
          </a:xfrm>
          <a:prstGeom prst="rect">
            <a:avLst/>
          </a:prstGeom>
          <a:noFill/>
          <a:ln>
            <a:noFill/>
          </a:ln>
        </p:spPr>
      </p:pic>
      <p:sp>
        <p:nvSpPr>
          <p:cNvPr id="235" name="Shape 235"/>
          <p:cNvSpPr txBox="1">
            <a:spLocks noGrp="1"/>
          </p:cNvSpPr>
          <p:nvPr>
            <p:ph type="title"/>
          </p:nvPr>
        </p:nvSpPr>
        <p:spPr>
          <a:xfrm>
            <a:off x="383325" y="2015550"/>
            <a:ext cx="8520600" cy="940500"/>
          </a:xfrm>
          <a:prstGeom prst="rect">
            <a:avLst/>
          </a:prstGeom>
        </p:spPr>
        <p:txBody>
          <a:bodyPr lIns="91425" tIns="91425" rIns="91425" bIns="91425" anchor="t" anchorCtr="0">
            <a:noAutofit/>
          </a:bodyPr>
          <a:lstStyle/>
          <a:p>
            <a:pPr lvl="0" algn="ctr">
              <a:spcBef>
                <a:spcPts val="0"/>
              </a:spcBef>
              <a:buNone/>
            </a:pPr>
            <a:r>
              <a:rPr lang="en" sz="4800">
                <a:latin typeface="Helvetica Neue"/>
                <a:ea typeface="Helvetica Neue"/>
                <a:cs typeface="Helvetica Neue"/>
                <a:sym typeface="Helvetica Neue"/>
              </a:rPr>
              <a:t>Affordability is a problem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Shape 410"/>
          <p:cNvSpPr txBox="1">
            <a:spLocks noGrp="1"/>
          </p:cNvSpPr>
          <p:nvPr>
            <p:ph type="title"/>
          </p:nvPr>
        </p:nvSpPr>
        <p:spPr>
          <a:xfrm>
            <a:off x="311700" y="287425"/>
            <a:ext cx="8520600" cy="572700"/>
          </a:xfrm>
          <a:prstGeom prst="rect">
            <a:avLst/>
          </a:prstGeom>
        </p:spPr>
        <p:txBody>
          <a:bodyPr lIns="91425" tIns="91425" rIns="91425" bIns="91425" anchor="t" anchorCtr="0">
            <a:noAutofit/>
          </a:bodyPr>
          <a:lstStyle/>
          <a:p>
            <a:pPr lvl="0" algn="ctr" rtl="0">
              <a:spcBef>
                <a:spcPts val="0"/>
              </a:spcBef>
              <a:buNone/>
            </a:pPr>
            <a:r>
              <a:rPr lang="en" sz="3000">
                <a:latin typeface="Helvetica Neue"/>
                <a:ea typeface="Helvetica Neue"/>
                <a:cs typeface="Helvetica Neue"/>
                <a:sym typeface="Helvetica Neue"/>
              </a:rPr>
              <a:t>Strategies for Supporting OER Implementation</a:t>
            </a:r>
          </a:p>
        </p:txBody>
      </p:sp>
      <p:sp>
        <p:nvSpPr>
          <p:cNvPr id="411" name="Shape 411"/>
          <p:cNvSpPr txBox="1">
            <a:spLocks noGrp="1"/>
          </p:cNvSpPr>
          <p:nvPr>
            <p:ph type="body" idx="1"/>
          </p:nvPr>
        </p:nvSpPr>
        <p:spPr>
          <a:xfrm>
            <a:off x="311700" y="1218325"/>
            <a:ext cx="6767100" cy="3416400"/>
          </a:xfrm>
          <a:prstGeom prst="rect">
            <a:avLst/>
          </a:prstGeom>
        </p:spPr>
        <p:txBody>
          <a:bodyPr lIns="91425" tIns="91425" rIns="91425" bIns="91425" anchor="t" anchorCtr="0">
            <a:noAutofit/>
          </a:bodyPr>
          <a:lstStyle/>
          <a:p>
            <a:pPr marL="457200" lvl="0" indent="-457200" rtl="0">
              <a:lnSpc>
                <a:spcPct val="150000"/>
              </a:lnSpc>
              <a:spcBef>
                <a:spcPts val="0"/>
              </a:spcBef>
              <a:spcAft>
                <a:spcPts val="0"/>
              </a:spcAft>
              <a:buClr>
                <a:schemeClr val="dk1"/>
              </a:buClr>
              <a:buSzPct val="100000"/>
              <a:buFont typeface="Helvetica Neue"/>
              <a:buAutoNum type="arabicPeriod"/>
            </a:pPr>
            <a:r>
              <a:rPr lang="en" sz="3600" dirty="0">
                <a:solidFill>
                  <a:schemeClr val="dk1"/>
                </a:solidFill>
                <a:latin typeface="Helvetica Neue"/>
                <a:ea typeface="Helvetica Neue"/>
                <a:cs typeface="Helvetica Neue"/>
                <a:sym typeface="Helvetica Neue"/>
              </a:rPr>
              <a:t>Broad Campus Support</a:t>
            </a:r>
          </a:p>
          <a:p>
            <a:pPr marL="457200" lvl="0" indent="-457200" rtl="0">
              <a:lnSpc>
                <a:spcPct val="150000"/>
              </a:lnSpc>
              <a:spcBef>
                <a:spcPts val="0"/>
              </a:spcBef>
              <a:spcAft>
                <a:spcPts val="0"/>
              </a:spcAft>
              <a:buClr>
                <a:schemeClr val="dk1"/>
              </a:buClr>
              <a:buSzPct val="100000"/>
              <a:buFont typeface="Helvetica Neue"/>
              <a:buAutoNum type="arabicPeriod"/>
            </a:pPr>
            <a:r>
              <a:rPr lang="en" sz="3600" dirty="0">
                <a:solidFill>
                  <a:schemeClr val="dk1"/>
                </a:solidFill>
                <a:latin typeface="Helvetica Neue"/>
                <a:ea typeface="Helvetica Neue"/>
                <a:cs typeface="Helvetica Neue"/>
                <a:sym typeface="Helvetica Neue"/>
              </a:rPr>
              <a:t>Information Sessions</a:t>
            </a:r>
          </a:p>
          <a:p>
            <a:pPr marL="457200" lvl="0" indent="-457200" rtl="0">
              <a:lnSpc>
                <a:spcPct val="150000"/>
              </a:lnSpc>
              <a:spcBef>
                <a:spcPts val="0"/>
              </a:spcBef>
              <a:spcAft>
                <a:spcPts val="0"/>
              </a:spcAft>
              <a:buClr>
                <a:schemeClr val="dk1"/>
              </a:buClr>
              <a:buSzPct val="100000"/>
              <a:buFont typeface="Helvetica Neue"/>
              <a:buAutoNum type="arabicPeriod"/>
            </a:pPr>
            <a:r>
              <a:rPr lang="en" sz="3600" dirty="0">
                <a:solidFill>
                  <a:schemeClr val="dk1"/>
                </a:solidFill>
                <a:latin typeface="Helvetica Neue"/>
                <a:ea typeface="Helvetica Neue"/>
                <a:cs typeface="Helvetica Neue"/>
                <a:sym typeface="Helvetica Neue"/>
              </a:rPr>
              <a:t>Open Textbook Reviews</a:t>
            </a:r>
          </a:p>
          <a:p>
            <a:pPr marL="457200" lvl="0" indent="-457200" rtl="0">
              <a:lnSpc>
                <a:spcPct val="150000"/>
              </a:lnSpc>
              <a:spcBef>
                <a:spcPts val="0"/>
              </a:spcBef>
              <a:spcAft>
                <a:spcPts val="0"/>
              </a:spcAft>
              <a:buClr>
                <a:schemeClr val="dk1"/>
              </a:buClr>
              <a:buSzPct val="100000"/>
              <a:buFont typeface="Helvetica Neue"/>
              <a:buAutoNum type="arabicPeriod"/>
            </a:pPr>
            <a:r>
              <a:rPr lang="en" sz="3600" dirty="0">
                <a:solidFill>
                  <a:schemeClr val="dk1"/>
                </a:solidFill>
                <a:latin typeface="Helvetica Neue"/>
                <a:ea typeface="Helvetica Neue"/>
                <a:cs typeface="Helvetica Neue"/>
                <a:sym typeface="Helvetica Neue"/>
              </a:rPr>
              <a:t>Supporting Instructor Options</a:t>
            </a:r>
          </a:p>
          <a:p>
            <a:pPr lvl="0" algn="l" rtl="0">
              <a:lnSpc>
                <a:spcPct val="150000"/>
              </a:lnSpc>
              <a:spcBef>
                <a:spcPts val="0"/>
              </a:spcBef>
              <a:spcAft>
                <a:spcPts val="0"/>
              </a:spcAft>
              <a:buNone/>
            </a:pPr>
            <a:endParaRPr sz="3600" dirty="0">
              <a:latin typeface="Helvetica Neue"/>
              <a:ea typeface="Helvetica Neue"/>
              <a:cs typeface="Helvetica Neue"/>
              <a:sym typeface="Helvetica Neue"/>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Shape 416"/>
          <p:cNvSpPr txBox="1">
            <a:spLocks noGrp="1"/>
          </p:cNvSpPr>
          <p:nvPr>
            <p:ph type="title"/>
          </p:nvPr>
        </p:nvSpPr>
        <p:spPr>
          <a:xfrm>
            <a:off x="311700" y="244450"/>
            <a:ext cx="8520600" cy="572700"/>
          </a:xfrm>
          <a:prstGeom prst="rect">
            <a:avLst/>
          </a:prstGeom>
        </p:spPr>
        <p:txBody>
          <a:bodyPr lIns="91425" tIns="91425" rIns="91425" bIns="91425" anchor="t" anchorCtr="0">
            <a:noAutofit/>
          </a:bodyPr>
          <a:lstStyle/>
          <a:p>
            <a:pPr lvl="0" algn="ctr" rtl="0">
              <a:spcBef>
                <a:spcPts val="0"/>
              </a:spcBef>
              <a:buNone/>
            </a:pPr>
            <a:r>
              <a:rPr lang="en" sz="3000">
                <a:latin typeface="Helvetica Neue"/>
                <a:ea typeface="Helvetica Neue"/>
                <a:cs typeface="Helvetica Neue"/>
                <a:sym typeface="Helvetica Neue"/>
              </a:rPr>
              <a:t>Nourishing Broad Campus Support</a:t>
            </a:r>
          </a:p>
        </p:txBody>
      </p:sp>
      <p:sp>
        <p:nvSpPr>
          <p:cNvPr id="417" name="Shape 417"/>
          <p:cNvSpPr txBox="1">
            <a:spLocks noGrp="1"/>
          </p:cNvSpPr>
          <p:nvPr>
            <p:ph type="body" idx="1"/>
          </p:nvPr>
        </p:nvSpPr>
        <p:spPr>
          <a:xfrm>
            <a:off x="311700" y="937550"/>
            <a:ext cx="6093900" cy="3979200"/>
          </a:xfrm>
          <a:prstGeom prst="rect">
            <a:avLst/>
          </a:prstGeom>
        </p:spPr>
        <p:txBody>
          <a:bodyPr lIns="91425" tIns="91425" rIns="91425" bIns="91425" anchor="t" anchorCtr="0">
            <a:noAutofit/>
          </a:bodyPr>
          <a:lstStyle/>
          <a:p>
            <a:pPr lvl="0" indent="457200" rtl="0">
              <a:spcBef>
                <a:spcPts val="0"/>
              </a:spcBef>
              <a:buNone/>
            </a:pPr>
            <a:r>
              <a:rPr lang="en" sz="3000">
                <a:solidFill>
                  <a:srgbClr val="000000"/>
                </a:solidFill>
                <a:latin typeface="Helvetica Neue"/>
                <a:ea typeface="Helvetica Neue"/>
                <a:cs typeface="Helvetica Neue"/>
                <a:sym typeface="Helvetica Neue"/>
              </a:rPr>
              <a:t>Across all campus constituents:</a:t>
            </a:r>
          </a:p>
          <a:p>
            <a:pPr lvl="0" indent="457200" rtl="0">
              <a:spcBef>
                <a:spcPts val="0"/>
              </a:spcBef>
              <a:buNone/>
            </a:pPr>
            <a:r>
              <a:rPr lang="en" sz="3600">
                <a:solidFill>
                  <a:srgbClr val="000000"/>
                </a:solidFill>
                <a:latin typeface="Helvetica Neue"/>
                <a:ea typeface="Helvetica Neue"/>
                <a:cs typeface="Helvetica Neue"/>
                <a:sym typeface="Helvetica Neue"/>
              </a:rPr>
              <a:t>Students</a:t>
            </a:r>
          </a:p>
          <a:p>
            <a:pPr lvl="0" indent="457200" rtl="0">
              <a:spcBef>
                <a:spcPts val="0"/>
              </a:spcBef>
              <a:buNone/>
            </a:pPr>
            <a:r>
              <a:rPr lang="en" sz="3600">
                <a:solidFill>
                  <a:srgbClr val="000000"/>
                </a:solidFill>
                <a:latin typeface="Helvetica Neue"/>
                <a:ea typeface="Helvetica Neue"/>
                <a:cs typeface="Helvetica Neue"/>
                <a:sym typeface="Helvetica Neue"/>
              </a:rPr>
              <a:t>Faculty</a:t>
            </a:r>
          </a:p>
          <a:p>
            <a:pPr lvl="0" indent="457200" rtl="0">
              <a:spcBef>
                <a:spcPts val="0"/>
              </a:spcBef>
              <a:buNone/>
            </a:pPr>
            <a:r>
              <a:rPr lang="en" sz="3600">
                <a:solidFill>
                  <a:srgbClr val="000000"/>
                </a:solidFill>
                <a:latin typeface="Helvetica Neue"/>
                <a:ea typeface="Helvetica Neue"/>
                <a:cs typeface="Helvetica Neue"/>
                <a:sym typeface="Helvetica Neue"/>
              </a:rPr>
              <a:t>Staff</a:t>
            </a:r>
          </a:p>
          <a:p>
            <a:pPr lvl="0" indent="457200" rtl="0">
              <a:spcBef>
                <a:spcPts val="0"/>
              </a:spcBef>
              <a:buNone/>
            </a:pPr>
            <a:r>
              <a:rPr lang="en" sz="3600">
                <a:solidFill>
                  <a:srgbClr val="000000"/>
                </a:solidFill>
                <a:latin typeface="Helvetica Neue"/>
                <a:ea typeface="Helvetica Neue"/>
                <a:cs typeface="Helvetica Neue"/>
                <a:sym typeface="Helvetica Neue"/>
              </a:rPr>
              <a:t>Administration</a:t>
            </a:r>
          </a:p>
        </p:txBody>
      </p:sp>
      <p:sp>
        <p:nvSpPr>
          <p:cNvPr id="418" name="Shape 418"/>
          <p:cNvSpPr txBox="1"/>
          <p:nvPr/>
        </p:nvSpPr>
        <p:spPr>
          <a:xfrm>
            <a:off x="4485650" y="2459500"/>
            <a:ext cx="3667800" cy="974400"/>
          </a:xfrm>
          <a:prstGeom prst="rect">
            <a:avLst/>
          </a:prstGeom>
          <a:noFill/>
          <a:ln>
            <a:noFill/>
          </a:ln>
        </p:spPr>
        <p:txBody>
          <a:bodyPr lIns="91425" tIns="91425" rIns="91425" bIns="91425" anchor="t" anchorCtr="0">
            <a:noAutofit/>
          </a:bodyPr>
          <a:lstStyle/>
          <a:p>
            <a:pPr lvl="0" algn="ctr">
              <a:spcBef>
                <a:spcPts val="0"/>
              </a:spcBef>
              <a:buNone/>
            </a:pPr>
            <a:r>
              <a:rPr lang="en" sz="3000">
                <a:solidFill>
                  <a:srgbClr val="FF0000"/>
                </a:solidFill>
                <a:latin typeface="Helvetica Neue"/>
                <a:ea typeface="Helvetica Neue"/>
                <a:cs typeface="Helvetica Neue"/>
                <a:sym typeface="Helvetica Neue"/>
              </a:rPr>
              <a:t>Different interests/needs!</a:t>
            </a:r>
          </a:p>
        </p:txBody>
      </p:sp>
      <p:cxnSp>
        <p:nvCxnSpPr>
          <p:cNvPr id="419" name="Shape 419"/>
          <p:cNvCxnSpPr/>
          <p:nvPr/>
        </p:nvCxnSpPr>
        <p:spPr>
          <a:xfrm rot="10800000">
            <a:off x="2952675" y="2180150"/>
            <a:ext cx="1762200" cy="472800"/>
          </a:xfrm>
          <a:prstGeom prst="straightConnector1">
            <a:avLst/>
          </a:prstGeom>
          <a:noFill/>
          <a:ln w="9525" cap="flat" cmpd="sng">
            <a:solidFill>
              <a:schemeClr val="dk2"/>
            </a:solidFill>
            <a:prstDash val="solid"/>
            <a:round/>
            <a:headEnd type="none" w="lg" len="lg"/>
            <a:tailEnd type="triangle" w="lg" len="lg"/>
          </a:ln>
        </p:spPr>
      </p:cxnSp>
      <p:cxnSp>
        <p:nvCxnSpPr>
          <p:cNvPr id="420" name="Shape 420"/>
          <p:cNvCxnSpPr/>
          <p:nvPr/>
        </p:nvCxnSpPr>
        <p:spPr>
          <a:xfrm rot="10800000">
            <a:off x="2680500" y="2925250"/>
            <a:ext cx="2048700" cy="42900"/>
          </a:xfrm>
          <a:prstGeom prst="straightConnector1">
            <a:avLst/>
          </a:prstGeom>
          <a:noFill/>
          <a:ln w="9525" cap="flat" cmpd="sng">
            <a:solidFill>
              <a:schemeClr val="dk2"/>
            </a:solidFill>
            <a:prstDash val="solid"/>
            <a:round/>
            <a:headEnd type="none" w="lg" len="lg"/>
            <a:tailEnd type="triangle" w="lg" len="lg"/>
          </a:ln>
        </p:spPr>
      </p:cxnSp>
      <p:cxnSp>
        <p:nvCxnSpPr>
          <p:cNvPr id="421" name="Shape 421"/>
          <p:cNvCxnSpPr/>
          <p:nvPr/>
        </p:nvCxnSpPr>
        <p:spPr>
          <a:xfrm flipH="1">
            <a:off x="2565825" y="3340650"/>
            <a:ext cx="2177700" cy="343800"/>
          </a:xfrm>
          <a:prstGeom prst="straightConnector1">
            <a:avLst/>
          </a:prstGeom>
          <a:noFill/>
          <a:ln w="9525" cap="flat" cmpd="sng">
            <a:solidFill>
              <a:schemeClr val="dk2"/>
            </a:solidFill>
            <a:prstDash val="solid"/>
            <a:round/>
            <a:headEnd type="none" w="lg" len="lg"/>
            <a:tailEnd type="triangle" w="lg" len="lg"/>
          </a:ln>
        </p:spPr>
      </p:cxnSp>
      <p:cxnSp>
        <p:nvCxnSpPr>
          <p:cNvPr id="422" name="Shape 422"/>
          <p:cNvCxnSpPr/>
          <p:nvPr/>
        </p:nvCxnSpPr>
        <p:spPr>
          <a:xfrm flipH="1">
            <a:off x="3998600" y="3670175"/>
            <a:ext cx="988500" cy="716400"/>
          </a:xfrm>
          <a:prstGeom prst="straightConnector1">
            <a:avLst/>
          </a:prstGeom>
          <a:noFill/>
          <a:ln w="9525" cap="flat" cmpd="sng">
            <a:solidFill>
              <a:schemeClr val="dk2"/>
            </a:solidFill>
            <a:prstDash val="solid"/>
            <a:round/>
            <a:headEnd type="none" w="lg" len="lg"/>
            <a:tailEnd type="triangle" w="lg" len="lg"/>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Shape 427"/>
          <p:cNvSpPr txBox="1">
            <a:spLocks noGrp="1"/>
          </p:cNvSpPr>
          <p:nvPr>
            <p:ph type="title"/>
          </p:nvPr>
        </p:nvSpPr>
        <p:spPr>
          <a:xfrm>
            <a:off x="311700" y="273100"/>
            <a:ext cx="8520600" cy="572700"/>
          </a:xfrm>
          <a:prstGeom prst="rect">
            <a:avLst/>
          </a:prstGeom>
        </p:spPr>
        <p:txBody>
          <a:bodyPr lIns="91425" tIns="91425" rIns="91425" bIns="91425" anchor="t" anchorCtr="0">
            <a:noAutofit/>
          </a:bodyPr>
          <a:lstStyle/>
          <a:p>
            <a:pPr lvl="0" algn="ctr" rtl="0">
              <a:spcBef>
                <a:spcPts val="0"/>
              </a:spcBef>
              <a:buNone/>
            </a:pPr>
            <a:r>
              <a:rPr lang="en" sz="3000">
                <a:latin typeface="Helvetica Neue"/>
                <a:ea typeface="Helvetica Neue"/>
                <a:cs typeface="Helvetica Neue"/>
                <a:sym typeface="Helvetica Neue"/>
              </a:rPr>
              <a:t>Information Sessions</a:t>
            </a:r>
          </a:p>
        </p:txBody>
      </p:sp>
      <p:sp>
        <p:nvSpPr>
          <p:cNvPr id="428" name="Shape 428"/>
          <p:cNvSpPr txBox="1">
            <a:spLocks noGrp="1"/>
          </p:cNvSpPr>
          <p:nvPr>
            <p:ph type="body" idx="1"/>
          </p:nvPr>
        </p:nvSpPr>
        <p:spPr>
          <a:xfrm>
            <a:off x="837450" y="1150865"/>
            <a:ext cx="7469100" cy="3416400"/>
          </a:xfrm>
          <a:prstGeom prst="rect">
            <a:avLst/>
          </a:prstGeom>
        </p:spPr>
        <p:txBody>
          <a:bodyPr lIns="91425" tIns="91425" rIns="91425" bIns="91425" anchor="ctr" anchorCtr="0">
            <a:noAutofit/>
          </a:bodyPr>
          <a:lstStyle/>
          <a:p>
            <a:pPr marL="457200" lvl="0" indent="-419100" rtl="0">
              <a:lnSpc>
                <a:spcPct val="100000"/>
              </a:lnSpc>
              <a:spcBef>
                <a:spcPts val="0"/>
              </a:spcBef>
              <a:buClr>
                <a:srgbClr val="000000"/>
              </a:buClr>
              <a:buSzPct val="100000"/>
              <a:buFont typeface="Helvetica Neue"/>
            </a:pPr>
            <a:r>
              <a:rPr lang="en" sz="2000" dirty="0">
                <a:solidFill>
                  <a:srgbClr val="000000"/>
                </a:solidFill>
                <a:latin typeface="Helvetica Neue"/>
                <a:ea typeface="Helvetica Neue"/>
                <a:cs typeface="Helvetica Neue"/>
                <a:sym typeface="Helvetica Neue"/>
              </a:rPr>
              <a:t>Librarians </a:t>
            </a:r>
          </a:p>
          <a:p>
            <a:pPr marL="914400" lvl="1" indent="-381000" rtl="0">
              <a:lnSpc>
                <a:spcPct val="100000"/>
              </a:lnSpc>
              <a:spcBef>
                <a:spcPts val="0"/>
              </a:spcBef>
              <a:buSzPct val="100000"/>
              <a:buFont typeface="Helvetica Neue"/>
            </a:pPr>
            <a:r>
              <a:rPr lang="en" sz="2000" dirty="0">
                <a:solidFill>
                  <a:srgbClr val="000000"/>
                </a:solidFill>
                <a:latin typeface="Helvetica Neue"/>
                <a:ea typeface="Helvetica Neue"/>
                <a:cs typeface="Helvetica Neue"/>
                <a:sym typeface="Helvetica Neue"/>
              </a:rPr>
              <a:t>Sometimes Faculty Partners</a:t>
            </a:r>
          </a:p>
          <a:p>
            <a:pPr marL="457200" lvl="0" indent="-419100" rtl="0">
              <a:lnSpc>
                <a:spcPct val="100000"/>
              </a:lnSpc>
              <a:spcBef>
                <a:spcPts val="0"/>
              </a:spcBef>
              <a:buClr>
                <a:srgbClr val="000000"/>
              </a:buClr>
              <a:buSzPct val="100000"/>
              <a:buFont typeface="Helvetica Neue"/>
            </a:pPr>
            <a:r>
              <a:rPr lang="en" sz="2000" dirty="0">
                <a:solidFill>
                  <a:schemeClr val="dk1"/>
                </a:solidFill>
                <a:latin typeface="Helvetica Neue"/>
                <a:ea typeface="Helvetica Neue"/>
                <a:cs typeface="Helvetica Neue"/>
                <a:sym typeface="Helvetica Neue"/>
              </a:rPr>
              <a:t>One-on-one Meetings </a:t>
            </a:r>
          </a:p>
          <a:p>
            <a:pPr marL="914400" lvl="1" indent="-381000" rtl="0">
              <a:lnSpc>
                <a:spcPct val="100000"/>
              </a:lnSpc>
              <a:spcBef>
                <a:spcPts val="0"/>
              </a:spcBef>
              <a:buSzPct val="100000"/>
              <a:buFont typeface="Helvetica Neue"/>
            </a:pPr>
            <a:r>
              <a:rPr lang="en" sz="2000" dirty="0">
                <a:solidFill>
                  <a:schemeClr val="dk1"/>
                </a:solidFill>
                <a:latin typeface="Helvetica Neue"/>
                <a:ea typeface="Helvetica Neue"/>
                <a:cs typeface="Helvetica Neue"/>
                <a:sym typeface="Helvetica Neue"/>
              </a:rPr>
              <a:t>“Let’s get a coffee!”</a:t>
            </a:r>
          </a:p>
          <a:p>
            <a:pPr marL="457200" lvl="0" indent="-419100" rtl="0">
              <a:lnSpc>
                <a:spcPct val="100000"/>
              </a:lnSpc>
              <a:spcBef>
                <a:spcPts val="0"/>
              </a:spcBef>
              <a:buClr>
                <a:srgbClr val="000000"/>
              </a:buClr>
              <a:buSzPct val="100000"/>
              <a:buFont typeface="Helvetica Neue"/>
            </a:pPr>
            <a:r>
              <a:rPr lang="en" sz="2000" dirty="0">
                <a:solidFill>
                  <a:schemeClr val="dk1"/>
                </a:solidFill>
                <a:latin typeface="Helvetica Neue"/>
                <a:ea typeface="Helvetica Neue"/>
                <a:cs typeface="Helvetica Neue"/>
                <a:sym typeface="Helvetica Neue"/>
              </a:rPr>
              <a:t>Group Meeting Presentations </a:t>
            </a:r>
          </a:p>
          <a:p>
            <a:pPr marL="914400" lvl="1" indent="-419100" rtl="0">
              <a:lnSpc>
                <a:spcPct val="100000"/>
              </a:lnSpc>
              <a:spcBef>
                <a:spcPts val="0"/>
              </a:spcBef>
              <a:buSzPct val="125000"/>
              <a:buFont typeface="Helvetica Neue"/>
            </a:pPr>
            <a:r>
              <a:rPr lang="en" sz="2000" dirty="0">
                <a:solidFill>
                  <a:schemeClr val="dk1"/>
                </a:solidFill>
                <a:latin typeface="Helvetica Neue"/>
                <a:ea typeface="Helvetica Neue"/>
                <a:cs typeface="Helvetica Neue"/>
                <a:sym typeface="Helvetica Neue"/>
              </a:rPr>
              <a:t>Tailored to department/center/unit audience </a:t>
            </a:r>
          </a:p>
          <a:p>
            <a:pPr marL="457200" lvl="0" indent="-419100" rtl="0">
              <a:lnSpc>
                <a:spcPct val="100000"/>
              </a:lnSpc>
              <a:spcBef>
                <a:spcPts val="0"/>
              </a:spcBef>
              <a:buClr>
                <a:srgbClr val="000000"/>
              </a:buClr>
              <a:buSzPct val="100000"/>
              <a:buFont typeface="Helvetica Neue"/>
            </a:pPr>
            <a:r>
              <a:rPr lang="en" sz="2000" dirty="0">
                <a:solidFill>
                  <a:schemeClr val="dk1"/>
                </a:solidFill>
                <a:latin typeface="Helvetica Neue"/>
                <a:ea typeface="Helvetica Neue"/>
                <a:cs typeface="Helvetica Neue"/>
                <a:sym typeface="Helvetica Neue"/>
              </a:rPr>
              <a:t>OTN Workshops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Shape 433"/>
          <p:cNvSpPr txBox="1">
            <a:spLocks noGrp="1"/>
          </p:cNvSpPr>
          <p:nvPr>
            <p:ph type="title"/>
          </p:nvPr>
        </p:nvSpPr>
        <p:spPr>
          <a:xfrm>
            <a:off x="311700" y="172825"/>
            <a:ext cx="8520600" cy="572700"/>
          </a:xfrm>
          <a:prstGeom prst="rect">
            <a:avLst/>
          </a:prstGeom>
        </p:spPr>
        <p:txBody>
          <a:bodyPr lIns="91425" tIns="91425" rIns="91425" bIns="91425" anchor="t" anchorCtr="0">
            <a:noAutofit/>
          </a:bodyPr>
          <a:lstStyle/>
          <a:p>
            <a:pPr lvl="0" algn="ctr" rtl="0">
              <a:spcBef>
                <a:spcPts val="0"/>
              </a:spcBef>
              <a:buNone/>
            </a:pPr>
            <a:r>
              <a:rPr lang="en">
                <a:latin typeface="Helvetica Neue"/>
                <a:ea typeface="Helvetica Neue"/>
                <a:cs typeface="Helvetica Neue"/>
                <a:sym typeface="Helvetica Neue"/>
              </a:rPr>
              <a:t>Open Textbook Reviews</a:t>
            </a:r>
          </a:p>
        </p:txBody>
      </p:sp>
      <p:sp>
        <p:nvSpPr>
          <p:cNvPr id="434" name="Shape 434"/>
          <p:cNvSpPr txBox="1">
            <a:spLocks noGrp="1"/>
          </p:cNvSpPr>
          <p:nvPr>
            <p:ph type="body" idx="1"/>
          </p:nvPr>
        </p:nvSpPr>
        <p:spPr>
          <a:xfrm>
            <a:off x="311700" y="860750"/>
            <a:ext cx="8520600" cy="774600"/>
          </a:xfrm>
          <a:prstGeom prst="rect">
            <a:avLst/>
          </a:prstGeom>
        </p:spPr>
        <p:txBody>
          <a:bodyPr lIns="91425" tIns="91425" rIns="91425" bIns="91425" anchor="t" anchorCtr="0">
            <a:noAutofit/>
          </a:bodyPr>
          <a:lstStyle/>
          <a:p>
            <a:pPr lvl="0" rtl="0">
              <a:spcBef>
                <a:spcPts val="0"/>
              </a:spcBef>
              <a:buNone/>
            </a:pPr>
            <a:r>
              <a:rPr lang="en" sz="2800">
                <a:solidFill>
                  <a:srgbClr val="000000"/>
                </a:solidFill>
                <a:latin typeface="Helvetica Neue"/>
                <a:ea typeface="Helvetica Neue"/>
                <a:cs typeface="Helvetica Neue"/>
                <a:sym typeface="Helvetica Neue"/>
              </a:rPr>
              <a:t>OTN data shows that engagement leads to adoption</a:t>
            </a:r>
          </a:p>
        </p:txBody>
      </p:sp>
      <p:pic>
        <p:nvPicPr>
          <p:cNvPr id="435" name="Shape 435" descr="OTN model slide.jpg"/>
          <p:cNvPicPr preferRelativeResize="0"/>
          <p:nvPr/>
        </p:nvPicPr>
        <p:blipFill>
          <a:blip r:embed="rId3">
            <a:alphaModFix/>
          </a:blip>
          <a:stretch>
            <a:fillRect/>
          </a:stretch>
        </p:blipFill>
        <p:spPr>
          <a:xfrm>
            <a:off x="415850" y="1635350"/>
            <a:ext cx="5532799" cy="3112199"/>
          </a:xfrm>
          <a:prstGeom prst="rect">
            <a:avLst/>
          </a:prstGeom>
          <a:noFill/>
          <a:ln w="9525" cap="flat" cmpd="sng">
            <a:solidFill>
              <a:srgbClr val="000000"/>
            </a:solidFill>
            <a:prstDash val="solid"/>
            <a:round/>
            <a:headEnd type="none" w="med" len="med"/>
            <a:tailEnd type="none" w="med" len="med"/>
          </a:ln>
        </p:spPr>
      </p:pic>
      <p:sp>
        <p:nvSpPr>
          <p:cNvPr id="436" name="Shape 436"/>
          <p:cNvSpPr txBox="1"/>
          <p:nvPr/>
        </p:nvSpPr>
        <p:spPr>
          <a:xfrm>
            <a:off x="6462825" y="2285400"/>
            <a:ext cx="2120400" cy="572700"/>
          </a:xfrm>
          <a:prstGeom prst="rect">
            <a:avLst/>
          </a:prstGeom>
          <a:noFill/>
          <a:ln>
            <a:noFill/>
          </a:ln>
        </p:spPr>
        <p:txBody>
          <a:bodyPr lIns="91425" tIns="91425" rIns="91425" bIns="91425" anchor="t" anchorCtr="0">
            <a:noAutofit/>
          </a:bodyPr>
          <a:lstStyle/>
          <a:p>
            <a:pPr lvl="0" algn="r">
              <a:spcBef>
                <a:spcPts val="0"/>
              </a:spcBef>
              <a:buNone/>
            </a:pPr>
            <a:r>
              <a:rPr lang="en" sz="2400">
                <a:solidFill>
                  <a:srgbClr val="FF0000"/>
                </a:solidFill>
                <a:latin typeface="Helvetica Neue"/>
                <a:ea typeface="Helvetica Neue"/>
                <a:cs typeface="Helvetica Neue"/>
                <a:sym typeface="Helvetica Neue"/>
              </a:rPr>
              <a:t>educate</a:t>
            </a:r>
          </a:p>
        </p:txBody>
      </p:sp>
      <p:sp>
        <p:nvSpPr>
          <p:cNvPr id="437" name="Shape 437"/>
          <p:cNvSpPr txBox="1"/>
          <p:nvPr/>
        </p:nvSpPr>
        <p:spPr>
          <a:xfrm>
            <a:off x="6462825" y="2858100"/>
            <a:ext cx="2120400" cy="572700"/>
          </a:xfrm>
          <a:prstGeom prst="rect">
            <a:avLst/>
          </a:prstGeom>
          <a:noFill/>
          <a:ln>
            <a:noFill/>
          </a:ln>
        </p:spPr>
        <p:txBody>
          <a:bodyPr lIns="91425" tIns="91425" rIns="91425" bIns="91425" anchor="t" anchorCtr="0">
            <a:noAutofit/>
          </a:bodyPr>
          <a:lstStyle/>
          <a:p>
            <a:pPr marL="457200" lvl="0" indent="-381000" algn="r" rtl="0">
              <a:spcBef>
                <a:spcPts val="0"/>
              </a:spcBef>
              <a:buClr>
                <a:srgbClr val="FF0000"/>
              </a:buClr>
              <a:buSzPct val="100000"/>
              <a:buFont typeface="Helvetica Neue"/>
              <a:buChar char="+"/>
            </a:pPr>
            <a:r>
              <a:rPr lang="en" sz="2400">
                <a:solidFill>
                  <a:srgbClr val="FF0000"/>
                </a:solidFill>
                <a:latin typeface="Helvetica Neue"/>
                <a:ea typeface="Helvetica Neue"/>
                <a:cs typeface="Helvetica Neue"/>
                <a:sym typeface="Helvetica Neue"/>
              </a:rPr>
              <a:t>engage</a:t>
            </a:r>
          </a:p>
        </p:txBody>
      </p:sp>
      <p:sp>
        <p:nvSpPr>
          <p:cNvPr id="438" name="Shape 438"/>
          <p:cNvSpPr txBox="1"/>
          <p:nvPr/>
        </p:nvSpPr>
        <p:spPr>
          <a:xfrm>
            <a:off x="6462825" y="3524800"/>
            <a:ext cx="2120400" cy="572700"/>
          </a:xfrm>
          <a:prstGeom prst="rect">
            <a:avLst/>
          </a:prstGeom>
          <a:noFill/>
          <a:ln>
            <a:noFill/>
          </a:ln>
        </p:spPr>
        <p:txBody>
          <a:bodyPr lIns="91425" tIns="91425" rIns="91425" bIns="91425" anchor="t" anchorCtr="0">
            <a:noAutofit/>
          </a:bodyPr>
          <a:lstStyle/>
          <a:p>
            <a:pPr lvl="0" algn="r" rtl="0">
              <a:spcBef>
                <a:spcPts val="0"/>
              </a:spcBef>
              <a:buNone/>
            </a:pPr>
            <a:r>
              <a:rPr lang="en" sz="2400" b="1">
                <a:solidFill>
                  <a:srgbClr val="FF0000"/>
                </a:solidFill>
                <a:latin typeface="Helvetica Neue"/>
                <a:ea typeface="Helvetica Neue"/>
                <a:cs typeface="Helvetica Neue"/>
                <a:sym typeface="Helvetica Neue"/>
              </a:rPr>
              <a:t>RESULTS</a:t>
            </a:r>
            <a:r>
              <a:rPr lang="en" sz="2400">
                <a:latin typeface="Helvetica Neue"/>
                <a:ea typeface="Helvetica Neue"/>
                <a:cs typeface="Helvetica Neue"/>
                <a:sym typeface="Helvetica Neue"/>
              </a:rPr>
              <a:t>!</a:t>
            </a:r>
          </a:p>
        </p:txBody>
      </p:sp>
      <p:cxnSp>
        <p:nvCxnSpPr>
          <p:cNvPr id="439" name="Shape 439"/>
          <p:cNvCxnSpPr/>
          <p:nvPr/>
        </p:nvCxnSpPr>
        <p:spPr>
          <a:xfrm>
            <a:off x="6778000" y="3412275"/>
            <a:ext cx="1962900" cy="0"/>
          </a:xfrm>
          <a:prstGeom prst="straightConnector1">
            <a:avLst/>
          </a:prstGeom>
          <a:noFill/>
          <a:ln w="9525" cap="flat" cmpd="sng">
            <a:solidFill>
              <a:schemeClr val="dk2"/>
            </a:solidFill>
            <a:prstDash val="solid"/>
            <a:round/>
            <a:headEnd type="none" w="lg" len="lg"/>
            <a:tailEnd type="none" w="lg" len="lg"/>
          </a:ln>
        </p:spPr>
      </p:cxnSp>
      <p:cxnSp>
        <p:nvCxnSpPr>
          <p:cNvPr id="440" name="Shape 440"/>
          <p:cNvCxnSpPr/>
          <p:nvPr/>
        </p:nvCxnSpPr>
        <p:spPr>
          <a:xfrm flipH="1">
            <a:off x="5646175" y="2552650"/>
            <a:ext cx="1533000" cy="114600"/>
          </a:xfrm>
          <a:prstGeom prst="straightConnector1">
            <a:avLst/>
          </a:prstGeom>
          <a:noFill/>
          <a:ln w="9525" cap="flat" cmpd="sng">
            <a:solidFill>
              <a:schemeClr val="dk2"/>
            </a:solidFill>
            <a:prstDash val="solid"/>
            <a:round/>
            <a:headEnd type="none" w="lg" len="lg"/>
            <a:tailEnd type="triangle" w="lg" len="lg"/>
          </a:ln>
        </p:spPr>
      </p:cxnSp>
      <p:cxnSp>
        <p:nvCxnSpPr>
          <p:cNvPr id="441" name="Shape 441"/>
          <p:cNvCxnSpPr/>
          <p:nvPr/>
        </p:nvCxnSpPr>
        <p:spPr>
          <a:xfrm flipH="1">
            <a:off x="5775125" y="3197375"/>
            <a:ext cx="1174800" cy="429900"/>
          </a:xfrm>
          <a:prstGeom prst="straightConnector1">
            <a:avLst/>
          </a:prstGeom>
          <a:noFill/>
          <a:ln w="9525" cap="flat" cmpd="sng">
            <a:solidFill>
              <a:schemeClr val="dk2"/>
            </a:solidFill>
            <a:prstDash val="solid"/>
            <a:round/>
            <a:headEnd type="none" w="lg" len="lg"/>
            <a:tailEnd type="triangle" w="lg" len="lg"/>
          </a:ln>
        </p:spPr>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Shape 446"/>
          <p:cNvSpPr txBox="1">
            <a:spLocks noGrp="1"/>
          </p:cNvSpPr>
          <p:nvPr>
            <p:ph type="title"/>
          </p:nvPr>
        </p:nvSpPr>
        <p:spPr>
          <a:xfrm>
            <a:off x="311700" y="201475"/>
            <a:ext cx="8520600" cy="572700"/>
          </a:xfrm>
          <a:prstGeom prst="rect">
            <a:avLst/>
          </a:prstGeom>
        </p:spPr>
        <p:txBody>
          <a:bodyPr lIns="91425" tIns="91425" rIns="91425" bIns="91425" anchor="t" anchorCtr="0">
            <a:noAutofit/>
          </a:bodyPr>
          <a:lstStyle/>
          <a:p>
            <a:pPr lvl="0" algn="ctr" rtl="0">
              <a:spcBef>
                <a:spcPts val="0"/>
              </a:spcBef>
              <a:buNone/>
            </a:pPr>
            <a:r>
              <a:rPr lang="en" sz="3000">
                <a:latin typeface="Helvetica Neue"/>
                <a:ea typeface="Helvetica Neue"/>
                <a:cs typeface="Helvetica Neue"/>
                <a:sym typeface="Helvetica Neue"/>
              </a:rPr>
              <a:t>Supporting Instructor Options</a:t>
            </a:r>
          </a:p>
        </p:txBody>
      </p:sp>
      <p:sp>
        <p:nvSpPr>
          <p:cNvPr id="447" name="Shape 447"/>
          <p:cNvSpPr txBox="1">
            <a:spLocks noGrp="1"/>
          </p:cNvSpPr>
          <p:nvPr>
            <p:ph type="body" idx="1"/>
          </p:nvPr>
        </p:nvSpPr>
        <p:spPr>
          <a:xfrm>
            <a:off x="311700" y="1138175"/>
            <a:ext cx="8520600" cy="3416400"/>
          </a:xfrm>
          <a:prstGeom prst="rect">
            <a:avLst/>
          </a:prstGeom>
        </p:spPr>
        <p:txBody>
          <a:bodyPr lIns="91425" tIns="91425" rIns="91425" bIns="91425" anchor="t" anchorCtr="0">
            <a:noAutofit/>
          </a:bodyPr>
          <a:lstStyle/>
          <a:p>
            <a:pPr lvl="0" algn="ctr" rtl="0">
              <a:spcBef>
                <a:spcPts val="0"/>
              </a:spcBef>
              <a:buNone/>
            </a:pPr>
            <a:r>
              <a:rPr lang="en" sz="2600">
                <a:solidFill>
                  <a:schemeClr val="dk1"/>
                </a:solidFill>
                <a:latin typeface="Helvetica Neue"/>
                <a:ea typeface="Helvetica Neue"/>
                <a:cs typeface="Helvetica Neue"/>
                <a:sym typeface="Helvetica Neue"/>
              </a:rPr>
              <a:t>OER as </a:t>
            </a:r>
            <a:r>
              <a:rPr lang="en" sz="2600" i="1">
                <a:solidFill>
                  <a:schemeClr val="dk1"/>
                </a:solidFill>
                <a:latin typeface="Helvetica Neue"/>
                <a:ea typeface="Helvetica Neue"/>
                <a:cs typeface="Helvetica Neue"/>
                <a:sym typeface="Helvetica Neue"/>
              </a:rPr>
              <a:t>increasing </a:t>
            </a:r>
            <a:r>
              <a:rPr lang="en" sz="2600">
                <a:solidFill>
                  <a:schemeClr val="dk1"/>
                </a:solidFill>
                <a:latin typeface="Helvetica Neue"/>
                <a:ea typeface="Helvetica Neue"/>
                <a:cs typeface="Helvetica Neue"/>
                <a:sym typeface="Helvetica Neue"/>
              </a:rPr>
              <a:t>academic freedom</a:t>
            </a:r>
          </a:p>
          <a:p>
            <a:pPr lvl="0" algn="ctr" rtl="0">
              <a:spcBef>
                <a:spcPts val="0"/>
              </a:spcBef>
              <a:buNone/>
            </a:pPr>
            <a:r>
              <a:rPr lang="en" sz="2600">
                <a:solidFill>
                  <a:schemeClr val="dk1"/>
                </a:solidFill>
                <a:latin typeface="Helvetica Neue"/>
                <a:ea typeface="Helvetica Neue"/>
                <a:cs typeface="Helvetica Neue"/>
                <a:sym typeface="Helvetica Neue"/>
              </a:rPr>
              <a:t>Forward example open content</a:t>
            </a:r>
          </a:p>
          <a:p>
            <a:pPr lvl="0" algn="ctr" rtl="0">
              <a:spcBef>
                <a:spcPts val="0"/>
              </a:spcBef>
              <a:buNone/>
            </a:pPr>
            <a:r>
              <a:rPr lang="en" sz="2600">
                <a:solidFill>
                  <a:schemeClr val="dk1"/>
                </a:solidFill>
                <a:latin typeface="Helvetica Neue"/>
                <a:ea typeface="Helvetica Neue"/>
                <a:cs typeface="Helvetica Neue"/>
                <a:sym typeface="Helvetica Neue"/>
              </a:rPr>
              <a:t>Stress customization/pedagogy options of open</a:t>
            </a:r>
          </a:p>
          <a:p>
            <a:pPr lvl="0" algn="ctr" rtl="0">
              <a:spcBef>
                <a:spcPts val="0"/>
              </a:spcBef>
              <a:buNone/>
            </a:pPr>
            <a:r>
              <a:rPr lang="en" sz="2600">
                <a:solidFill>
                  <a:schemeClr val="dk1"/>
                </a:solidFill>
                <a:latin typeface="Helvetica Neue"/>
                <a:ea typeface="Helvetica Neue"/>
                <a:cs typeface="Helvetica Neue"/>
                <a:sym typeface="Helvetica Neue"/>
              </a:rPr>
              <a:t>Support flexible implementation</a:t>
            </a:r>
          </a:p>
          <a:p>
            <a:pPr lvl="0" algn="ctr" rtl="0">
              <a:spcBef>
                <a:spcPts val="0"/>
              </a:spcBef>
              <a:buNone/>
            </a:pPr>
            <a:r>
              <a:rPr lang="en" sz="2600">
                <a:solidFill>
                  <a:schemeClr val="dk1"/>
                </a:solidFill>
                <a:latin typeface="Helvetica Neue"/>
                <a:ea typeface="Helvetica Neue"/>
                <a:cs typeface="Helvetica Neue"/>
                <a:sym typeface="Helvetica Neue"/>
              </a:rPr>
              <a:t>Using technology/forms they are comfortable with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Shape 452"/>
          <p:cNvSpPr txBox="1">
            <a:spLocks noGrp="1"/>
          </p:cNvSpPr>
          <p:nvPr>
            <p:ph type="title"/>
          </p:nvPr>
        </p:nvSpPr>
        <p:spPr>
          <a:xfrm>
            <a:off x="311700" y="445025"/>
            <a:ext cx="8520600" cy="932700"/>
          </a:xfrm>
          <a:prstGeom prst="rect">
            <a:avLst/>
          </a:prstGeom>
        </p:spPr>
        <p:txBody>
          <a:bodyPr lIns="91425" tIns="91425" rIns="91425" bIns="91425" anchor="t" anchorCtr="0">
            <a:noAutofit/>
          </a:bodyPr>
          <a:lstStyle/>
          <a:p>
            <a:pPr lvl="0" algn="ctr">
              <a:spcBef>
                <a:spcPts val="0"/>
              </a:spcBef>
              <a:buNone/>
            </a:pPr>
            <a:r>
              <a:rPr lang="en" sz="6000">
                <a:latin typeface="Helvetica Neue"/>
                <a:ea typeface="Helvetica Neue"/>
                <a:cs typeface="Helvetica Neue"/>
                <a:sym typeface="Helvetica Neue"/>
              </a:rPr>
              <a:t>QUESTIONS?</a:t>
            </a:r>
          </a:p>
        </p:txBody>
      </p:sp>
      <p:sp>
        <p:nvSpPr>
          <p:cNvPr id="453" name="Shape 453"/>
          <p:cNvSpPr txBox="1">
            <a:spLocks noGrp="1"/>
          </p:cNvSpPr>
          <p:nvPr>
            <p:ph type="subTitle" idx="4294967295"/>
          </p:nvPr>
        </p:nvSpPr>
        <p:spPr>
          <a:xfrm>
            <a:off x="1243650" y="1979075"/>
            <a:ext cx="3270600" cy="1791300"/>
          </a:xfrm>
          <a:prstGeom prst="rect">
            <a:avLst/>
          </a:prstGeom>
        </p:spPr>
        <p:txBody>
          <a:bodyPr lIns="91425" tIns="91425" rIns="91425" bIns="91425" anchor="t" anchorCtr="0">
            <a:noAutofit/>
          </a:bodyPr>
          <a:lstStyle/>
          <a:p>
            <a:pPr lvl="0" rtl="0">
              <a:spcBef>
                <a:spcPts val="0"/>
              </a:spcBef>
              <a:buNone/>
            </a:pPr>
            <a:r>
              <a:rPr lang="en" sz="2400">
                <a:solidFill>
                  <a:srgbClr val="000000"/>
                </a:solidFill>
                <a:latin typeface="Helvetica Neue"/>
                <a:ea typeface="Helvetica Neue"/>
                <a:cs typeface="Helvetica Neue"/>
                <a:sym typeface="Helvetica Neue"/>
              </a:rPr>
              <a:t>Josh Bolick</a:t>
            </a:r>
          </a:p>
          <a:p>
            <a:pPr lvl="0">
              <a:spcBef>
                <a:spcPts val="0"/>
              </a:spcBef>
              <a:buNone/>
            </a:pPr>
            <a:r>
              <a:rPr lang="en" sz="1400">
                <a:latin typeface="Helvetica Neue"/>
                <a:ea typeface="Helvetica Neue"/>
                <a:cs typeface="Helvetica Neue"/>
                <a:sym typeface="Helvetica Neue"/>
              </a:rPr>
              <a:t>KU Libraries</a:t>
            </a:r>
          </a:p>
          <a:p>
            <a:pPr lvl="0">
              <a:spcBef>
                <a:spcPts val="0"/>
              </a:spcBef>
              <a:buNone/>
            </a:pPr>
            <a:r>
              <a:rPr lang="en" sz="1400" u="sng">
                <a:solidFill>
                  <a:schemeClr val="hlink"/>
                </a:solidFill>
                <a:latin typeface="Helvetica Neue"/>
                <a:ea typeface="Helvetica Neue"/>
                <a:cs typeface="Helvetica Neue"/>
                <a:sym typeface="Helvetica Neue"/>
                <a:hlinkClick r:id="rId3"/>
              </a:rPr>
              <a:t>https://openaccess.ku.edu/oer</a:t>
            </a:r>
            <a:r>
              <a:rPr lang="en" sz="1400">
                <a:latin typeface="Helvetica Neue"/>
                <a:ea typeface="Helvetica Neue"/>
                <a:cs typeface="Helvetica Neue"/>
                <a:sym typeface="Helvetica Neue"/>
              </a:rPr>
              <a:t> </a:t>
            </a:r>
          </a:p>
          <a:p>
            <a:pPr lvl="0" rtl="0">
              <a:spcBef>
                <a:spcPts val="0"/>
              </a:spcBef>
              <a:buNone/>
            </a:pPr>
            <a:r>
              <a:rPr lang="en" sz="1400" u="sng">
                <a:solidFill>
                  <a:schemeClr val="hlink"/>
                </a:solidFill>
                <a:latin typeface="Helvetica Neue"/>
                <a:ea typeface="Helvetica Neue"/>
                <a:cs typeface="Helvetica Neue"/>
                <a:sym typeface="Helvetica Neue"/>
                <a:hlinkClick r:id="rId4"/>
              </a:rPr>
              <a:t>jbolick@ku.edu</a:t>
            </a:r>
            <a:r>
              <a:rPr lang="en" sz="1400">
                <a:latin typeface="Helvetica Neue"/>
                <a:ea typeface="Helvetica Neue"/>
                <a:cs typeface="Helvetica Neue"/>
                <a:sym typeface="Helvetica Neue"/>
              </a:rPr>
              <a:t> </a:t>
            </a:r>
          </a:p>
        </p:txBody>
      </p:sp>
      <p:sp>
        <p:nvSpPr>
          <p:cNvPr id="454" name="Shape 454"/>
          <p:cNvSpPr txBox="1">
            <a:spLocks noGrp="1"/>
          </p:cNvSpPr>
          <p:nvPr>
            <p:ph type="subTitle" idx="4294967295"/>
          </p:nvPr>
        </p:nvSpPr>
        <p:spPr>
          <a:xfrm>
            <a:off x="4686925" y="1979075"/>
            <a:ext cx="4260000" cy="2097300"/>
          </a:xfrm>
          <a:prstGeom prst="rect">
            <a:avLst/>
          </a:prstGeom>
        </p:spPr>
        <p:txBody>
          <a:bodyPr lIns="91425" tIns="91425" rIns="91425" bIns="91425" anchor="t" anchorCtr="0">
            <a:noAutofit/>
          </a:bodyPr>
          <a:lstStyle/>
          <a:p>
            <a:pPr lvl="0" rtl="0">
              <a:spcBef>
                <a:spcPts val="0"/>
              </a:spcBef>
              <a:buNone/>
            </a:pPr>
            <a:r>
              <a:rPr lang="en" sz="2400">
                <a:solidFill>
                  <a:srgbClr val="000000"/>
                </a:solidFill>
                <a:latin typeface="Helvetica Neue"/>
                <a:ea typeface="Helvetica Neue"/>
                <a:cs typeface="Helvetica Neue"/>
                <a:sym typeface="Helvetica Neue"/>
              </a:rPr>
              <a:t>Rebel Cummings-Sauls</a:t>
            </a:r>
          </a:p>
          <a:p>
            <a:pPr lvl="0">
              <a:spcBef>
                <a:spcPts val="0"/>
              </a:spcBef>
              <a:buNone/>
            </a:pPr>
            <a:r>
              <a:rPr lang="en" sz="1400">
                <a:latin typeface="Helvetica Neue"/>
                <a:ea typeface="Helvetica Neue"/>
                <a:cs typeface="Helvetica Neue"/>
                <a:sym typeface="Helvetica Neue"/>
              </a:rPr>
              <a:t>KSU Libraries</a:t>
            </a:r>
          </a:p>
          <a:p>
            <a:pPr lvl="0">
              <a:spcBef>
                <a:spcPts val="0"/>
              </a:spcBef>
              <a:buNone/>
            </a:pPr>
            <a:r>
              <a:rPr lang="en" sz="1400" u="sng">
                <a:solidFill>
                  <a:schemeClr val="hlink"/>
                </a:solidFill>
                <a:latin typeface="Helvetica Neue"/>
                <a:ea typeface="Helvetica Neue"/>
                <a:cs typeface="Helvetica Neue"/>
                <a:sym typeface="Helvetica Neue"/>
                <a:hlinkClick r:id="rId5"/>
              </a:rPr>
              <a:t>http://www.lib.k-state.edu/open-textbook</a:t>
            </a:r>
          </a:p>
          <a:p>
            <a:pPr lvl="0" rtl="0">
              <a:spcBef>
                <a:spcPts val="0"/>
              </a:spcBef>
              <a:buNone/>
            </a:pPr>
            <a:r>
              <a:rPr lang="en" sz="1400" u="sng">
                <a:solidFill>
                  <a:schemeClr val="hlink"/>
                </a:solidFill>
                <a:latin typeface="Helvetica Neue"/>
                <a:ea typeface="Helvetica Neue"/>
                <a:cs typeface="Helvetica Neue"/>
                <a:sym typeface="Helvetica Neue"/>
                <a:hlinkClick r:id="rId6"/>
              </a:rPr>
              <a:t>cads@ksu.edu</a:t>
            </a:r>
            <a:r>
              <a:rPr lang="en" sz="1400">
                <a:latin typeface="Helvetica Neue"/>
                <a:ea typeface="Helvetica Neue"/>
                <a:cs typeface="Helvetica Neue"/>
                <a:sym typeface="Helvetica Neue"/>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Shape 24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endParaRPr/>
          </a:p>
        </p:txBody>
      </p:sp>
      <p:sp>
        <p:nvSpPr>
          <p:cNvPr id="241" name="Shape 24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spcBef>
                <a:spcPts val="0"/>
              </a:spcBef>
              <a:buNone/>
            </a:pPr>
            <a:endParaRPr/>
          </a:p>
        </p:txBody>
      </p:sp>
      <p:pic>
        <p:nvPicPr>
          <p:cNvPr id="242" name="Shape 242"/>
          <p:cNvPicPr preferRelativeResize="0"/>
          <p:nvPr/>
        </p:nvPicPr>
        <p:blipFill>
          <a:blip r:embed="rId3">
            <a:alphaModFix/>
          </a:blip>
          <a:stretch>
            <a:fillRect/>
          </a:stretch>
        </p:blipFill>
        <p:spPr>
          <a:xfrm>
            <a:off x="128575" y="167350"/>
            <a:ext cx="8886825" cy="4619625"/>
          </a:xfrm>
          <a:prstGeom prst="rect">
            <a:avLst/>
          </a:prstGeom>
          <a:noFill/>
          <a:ln>
            <a:noFill/>
          </a:ln>
        </p:spPr>
      </p:pic>
      <p:sp>
        <p:nvSpPr>
          <p:cNvPr id="243" name="Shape 243"/>
          <p:cNvSpPr txBox="1"/>
          <p:nvPr/>
        </p:nvSpPr>
        <p:spPr>
          <a:xfrm>
            <a:off x="0" y="4786975"/>
            <a:ext cx="4934100" cy="249300"/>
          </a:xfrm>
          <a:prstGeom prst="rect">
            <a:avLst/>
          </a:prstGeom>
          <a:noFill/>
          <a:ln>
            <a:noFill/>
          </a:ln>
        </p:spPr>
        <p:txBody>
          <a:bodyPr lIns="91425" tIns="91425" rIns="91425" bIns="91425" anchor="t" anchorCtr="0">
            <a:noAutofit/>
          </a:bodyPr>
          <a:lstStyle/>
          <a:p>
            <a:pPr lvl="0" rtl="0">
              <a:lnSpc>
                <a:spcPct val="115000"/>
              </a:lnSpc>
              <a:spcBef>
                <a:spcPts val="0"/>
              </a:spcBef>
              <a:buClr>
                <a:schemeClr val="dk1"/>
              </a:buClr>
              <a:buSzPct val="110000"/>
              <a:buFont typeface="Arial"/>
              <a:buNone/>
            </a:pPr>
            <a:r>
              <a:rPr lang="en" sz="1000">
                <a:solidFill>
                  <a:srgbClr val="363744"/>
                </a:solidFill>
                <a:latin typeface="Calibri"/>
                <a:ea typeface="Calibri"/>
                <a:cs typeface="Calibri"/>
                <a:sym typeface="Calibri"/>
              </a:rPr>
              <a:t>Federal Reserve </a:t>
            </a:r>
            <a:r>
              <a:rPr lang="en" sz="1000" u="sng">
                <a:solidFill>
                  <a:schemeClr val="hlink"/>
                </a:solidFill>
                <a:latin typeface="Calibri"/>
                <a:ea typeface="Calibri"/>
                <a:cs typeface="Calibri"/>
                <a:sym typeface="Calibri"/>
                <a:hlinkClick r:id="rId4"/>
              </a:rPr>
              <a:t>http://www.federalreserve.gov/releases/g19/Current/</a:t>
            </a:r>
            <a:r>
              <a:rPr lang="en" sz="1000">
                <a:solidFill>
                  <a:srgbClr val="363744"/>
                </a:solidFill>
                <a:latin typeface="Calibri"/>
                <a:ea typeface="Calibri"/>
                <a:cs typeface="Calibri"/>
                <a:sym typeface="Calibri"/>
              </a:rPr>
              <a:t> </a:t>
            </a:r>
          </a:p>
          <a:p>
            <a:pPr lvl="0" rtl="0">
              <a:spcBef>
                <a:spcPts val="0"/>
              </a:spcBef>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pic>
        <p:nvPicPr>
          <p:cNvPr id="248" name="Shape 248" descr="culs oer 4x inflation.jpg"/>
          <p:cNvPicPr preferRelativeResize="0"/>
          <p:nvPr/>
        </p:nvPicPr>
        <p:blipFill>
          <a:blip r:embed="rId3">
            <a:alphaModFix amt="24000"/>
          </a:blip>
          <a:stretch>
            <a:fillRect/>
          </a:stretch>
        </p:blipFill>
        <p:spPr>
          <a:xfrm>
            <a:off x="0" y="0"/>
            <a:ext cx="9144000" cy="5143500"/>
          </a:xfrm>
          <a:prstGeom prst="rect">
            <a:avLst/>
          </a:prstGeom>
          <a:noFill/>
          <a:ln>
            <a:noFill/>
          </a:ln>
        </p:spPr>
      </p:pic>
      <p:sp>
        <p:nvSpPr>
          <p:cNvPr id="249" name="Shape 249"/>
          <p:cNvSpPr txBox="1">
            <a:spLocks noGrp="1"/>
          </p:cNvSpPr>
          <p:nvPr>
            <p:ph type="title"/>
          </p:nvPr>
        </p:nvSpPr>
        <p:spPr>
          <a:xfrm>
            <a:off x="257100" y="2101400"/>
            <a:ext cx="8629800" cy="797400"/>
          </a:xfrm>
          <a:prstGeom prst="rect">
            <a:avLst/>
          </a:prstGeom>
        </p:spPr>
        <p:txBody>
          <a:bodyPr lIns="91425" tIns="91425" rIns="91425" bIns="91425" anchor="t" anchorCtr="0">
            <a:noAutofit/>
          </a:bodyPr>
          <a:lstStyle/>
          <a:p>
            <a:pPr lvl="0" algn="ctr" rtl="0">
              <a:spcBef>
                <a:spcPts val="0"/>
              </a:spcBef>
              <a:buNone/>
            </a:pPr>
            <a:r>
              <a:rPr lang="en" sz="4200">
                <a:latin typeface="Helvetica Neue"/>
                <a:ea typeface="Helvetica Neue"/>
                <a:cs typeface="Helvetica Neue"/>
                <a:sym typeface="Helvetica Neue"/>
              </a:rPr>
              <a:t>Textbook affordability in particular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Shape 254"/>
          <p:cNvPicPr preferRelativeResize="0"/>
          <p:nvPr/>
        </p:nvPicPr>
        <p:blipFill>
          <a:blip r:embed="rId3">
            <a:alphaModFix/>
          </a:blip>
          <a:stretch>
            <a:fillRect/>
          </a:stretch>
        </p:blipFill>
        <p:spPr>
          <a:xfrm>
            <a:off x="462888" y="491512"/>
            <a:ext cx="8218223" cy="4160474"/>
          </a:xfrm>
          <a:prstGeom prst="rect">
            <a:avLst/>
          </a:prstGeom>
          <a:noFill/>
          <a:ln>
            <a:noFill/>
          </a:ln>
        </p:spPr>
      </p:pic>
      <p:sp>
        <p:nvSpPr>
          <p:cNvPr id="255" name="Shape 255"/>
          <p:cNvSpPr txBox="1"/>
          <p:nvPr/>
        </p:nvSpPr>
        <p:spPr>
          <a:xfrm>
            <a:off x="109650" y="4819550"/>
            <a:ext cx="3229500" cy="104700"/>
          </a:xfrm>
          <a:prstGeom prst="rect">
            <a:avLst/>
          </a:prstGeom>
          <a:noFill/>
          <a:ln>
            <a:noFill/>
          </a:ln>
        </p:spPr>
        <p:txBody>
          <a:bodyPr lIns="91425" tIns="91425" rIns="91425" bIns="91425" anchor="t" anchorCtr="0">
            <a:noAutofit/>
          </a:bodyPr>
          <a:lstStyle/>
          <a:p>
            <a:pPr lvl="0" rtl="0">
              <a:lnSpc>
                <a:spcPct val="115000"/>
              </a:lnSpc>
              <a:spcBef>
                <a:spcPts val="0"/>
              </a:spcBef>
              <a:buClr>
                <a:schemeClr val="dk1"/>
              </a:buClr>
              <a:buSzPct val="110000"/>
              <a:buFont typeface="Arial"/>
              <a:buNone/>
            </a:pPr>
            <a:r>
              <a:rPr lang="en" sz="1000">
                <a:solidFill>
                  <a:srgbClr val="363744"/>
                </a:solidFill>
                <a:latin typeface="Helvetica Neue"/>
                <a:ea typeface="Helvetica Neue"/>
                <a:cs typeface="Helvetica Neue"/>
                <a:sym typeface="Helvetica Neue"/>
              </a:rPr>
              <a:t>Bureau of Labor Statistics </a:t>
            </a:r>
            <a:r>
              <a:rPr lang="en" sz="1000" u="sng">
                <a:solidFill>
                  <a:schemeClr val="hlink"/>
                </a:solidFill>
                <a:latin typeface="Helvetica Neue"/>
                <a:ea typeface="Helvetica Neue"/>
                <a:cs typeface="Helvetica Neue"/>
                <a:sym typeface="Helvetica Neue"/>
                <a:hlinkClick r:id="rId4"/>
              </a:rPr>
              <a:t>http://www.bls.gov/cpi/</a:t>
            </a:r>
            <a:r>
              <a:rPr lang="en" sz="1000">
                <a:solidFill>
                  <a:srgbClr val="363744"/>
                </a:solidFill>
                <a:latin typeface="Helvetica Neue"/>
                <a:ea typeface="Helvetica Neue"/>
                <a:cs typeface="Helvetica Neue"/>
                <a:sym typeface="Helvetica Neue"/>
              </a:rPr>
              <a:t> </a:t>
            </a:r>
          </a:p>
          <a:p>
            <a:pPr lvl="0" rtl="0">
              <a:spcBef>
                <a:spcPts val="0"/>
              </a:spcBef>
              <a:buNone/>
            </a:pPr>
            <a:endParaRPr>
              <a:latin typeface="Helvetica Neue"/>
              <a:ea typeface="Helvetica Neue"/>
              <a:cs typeface="Helvetica Neue"/>
              <a:sym typeface="Helvetica Neue"/>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311700" y="177897"/>
            <a:ext cx="8520600" cy="572700"/>
          </a:xfrm>
          <a:prstGeom prst="rect">
            <a:avLst/>
          </a:prstGeom>
        </p:spPr>
        <p:txBody>
          <a:bodyPr lIns="91425" tIns="91425" rIns="91425" bIns="91425" anchor="t" anchorCtr="0">
            <a:noAutofit/>
          </a:bodyPr>
          <a:lstStyle/>
          <a:p>
            <a:pPr lvl="0" algn="ctr" rtl="0">
              <a:spcBef>
                <a:spcPts val="0"/>
              </a:spcBef>
              <a:buNone/>
            </a:pPr>
            <a:r>
              <a:rPr lang="en" sz="3300" dirty="0">
                <a:latin typeface="Helvetica Neue"/>
                <a:ea typeface="Helvetica Neue"/>
                <a:cs typeface="Helvetica Neue"/>
                <a:sym typeface="Helvetica Neue"/>
              </a:rPr>
              <a:t>How are Students Coping with the Cost?</a:t>
            </a:r>
          </a:p>
        </p:txBody>
      </p:sp>
      <p:sp>
        <p:nvSpPr>
          <p:cNvPr id="261" name="Shape 261"/>
          <p:cNvSpPr txBox="1">
            <a:spLocks noGrp="1"/>
          </p:cNvSpPr>
          <p:nvPr>
            <p:ph type="body" idx="1"/>
          </p:nvPr>
        </p:nvSpPr>
        <p:spPr>
          <a:xfrm>
            <a:off x="311700" y="1265580"/>
            <a:ext cx="8520600" cy="3416400"/>
          </a:xfrm>
          <a:prstGeom prst="rect">
            <a:avLst/>
          </a:prstGeom>
        </p:spPr>
        <p:txBody>
          <a:bodyPr lIns="91425" tIns="91425" rIns="91425" bIns="91425" anchor="ctr" anchorCtr="0">
            <a:noAutofit/>
          </a:bodyPr>
          <a:lstStyle/>
          <a:p>
            <a:pPr marL="457200" lvl="0" indent="-228600" rtl="0">
              <a:lnSpc>
                <a:spcPct val="100000"/>
              </a:lnSpc>
              <a:spcBef>
                <a:spcPts val="0"/>
              </a:spcBef>
              <a:buClr>
                <a:srgbClr val="000000"/>
              </a:buClr>
              <a:buFont typeface="Helvetica Neue"/>
            </a:pPr>
            <a:r>
              <a:rPr lang="en" dirty="0">
                <a:solidFill>
                  <a:srgbClr val="000000"/>
                </a:solidFill>
                <a:latin typeface="Helvetica Neue"/>
                <a:ea typeface="Helvetica Neue"/>
                <a:cs typeface="Helvetica Neue"/>
                <a:sym typeface="Helvetica Neue"/>
              </a:rPr>
              <a:t>Purchase an older edition of the textbook</a:t>
            </a:r>
          </a:p>
          <a:p>
            <a:pPr marL="457200" lvl="0" indent="-228600" rtl="0">
              <a:lnSpc>
                <a:spcPct val="100000"/>
              </a:lnSpc>
              <a:spcBef>
                <a:spcPts val="0"/>
              </a:spcBef>
              <a:buClr>
                <a:srgbClr val="000000"/>
              </a:buClr>
              <a:buFont typeface="Helvetica Neue"/>
            </a:pPr>
            <a:r>
              <a:rPr lang="en" dirty="0">
                <a:solidFill>
                  <a:srgbClr val="000000"/>
                </a:solidFill>
                <a:latin typeface="Helvetica Neue"/>
                <a:ea typeface="Helvetica Neue"/>
                <a:cs typeface="Helvetica Neue"/>
                <a:sym typeface="Helvetica Neue"/>
              </a:rPr>
              <a:t>Delay purchase of the textbook</a:t>
            </a:r>
          </a:p>
          <a:p>
            <a:pPr marL="457200" lvl="0" indent="-228600" rtl="0">
              <a:lnSpc>
                <a:spcPct val="100000"/>
              </a:lnSpc>
              <a:spcBef>
                <a:spcPts val="0"/>
              </a:spcBef>
              <a:buClr>
                <a:srgbClr val="000000"/>
              </a:buClr>
              <a:buFont typeface="Helvetica Neue"/>
            </a:pPr>
            <a:r>
              <a:rPr lang="en" dirty="0">
                <a:solidFill>
                  <a:srgbClr val="000000"/>
                </a:solidFill>
                <a:latin typeface="Helvetica Neue"/>
                <a:ea typeface="Helvetica Neue"/>
                <a:cs typeface="Helvetica Neue"/>
                <a:sym typeface="Helvetica Neue"/>
              </a:rPr>
              <a:t>Never purchase the textbook</a:t>
            </a:r>
          </a:p>
          <a:p>
            <a:pPr marL="457200" lvl="0" indent="-228600" rtl="0">
              <a:lnSpc>
                <a:spcPct val="100000"/>
              </a:lnSpc>
              <a:spcBef>
                <a:spcPts val="0"/>
              </a:spcBef>
              <a:buClr>
                <a:srgbClr val="000000"/>
              </a:buClr>
              <a:buFont typeface="Helvetica Neue"/>
            </a:pPr>
            <a:r>
              <a:rPr lang="en" dirty="0">
                <a:solidFill>
                  <a:srgbClr val="000000"/>
                </a:solidFill>
                <a:latin typeface="Helvetica Neue"/>
                <a:ea typeface="Helvetica Neue"/>
                <a:cs typeface="Helvetica Neue"/>
                <a:sym typeface="Helvetica Neue"/>
              </a:rPr>
              <a:t>Share the textbook with other students</a:t>
            </a:r>
          </a:p>
          <a:p>
            <a:pPr marL="457200" lvl="0" indent="-228600" rtl="0">
              <a:lnSpc>
                <a:spcPct val="100000"/>
              </a:lnSpc>
              <a:spcBef>
                <a:spcPts val="0"/>
              </a:spcBef>
              <a:buClr>
                <a:srgbClr val="000000"/>
              </a:buClr>
              <a:buFont typeface="Helvetica Neue"/>
            </a:pPr>
            <a:r>
              <a:rPr lang="en" dirty="0">
                <a:solidFill>
                  <a:srgbClr val="000000"/>
                </a:solidFill>
                <a:latin typeface="Helvetica Neue"/>
                <a:ea typeface="Helvetica Neue"/>
                <a:cs typeface="Helvetica Neue"/>
                <a:sym typeface="Helvetica Neue"/>
              </a:rPr>
              <a:t>Illegally download the textbook</a:t>
            </a:r>
          </a:p>
          <a:p>
            <a:pPr marL="457200" lvl="0" indent="-228600" rtl="0">
              <a:lnSpc>
                <a:spcPct val="100000"/>
              </a:lnSpc>
              <a:spcBef>
                <a:spcPts val="0"/>
              </a:spcBef>
              <a:buClr>
                <a:srgbClr val="000000"/>
              </a:buClr>
              <a:buFont typeface="Helvetica Neue"/>
            </a:pPr>
            <a:r>
              <a:rPr lang="en" dirty="0">
                <a:solidFill>
                  <a:srgbClr val="000000"/>
                </a:solidFill>
                <a:latin typeface="Helvetica Neue"/>
                <a:ea typeface="Helvetica Neue"/>
                <a:cs typeface="Helvetica Neue"/>
                <a:sym typeface="Helvetica Neue"/>
              </a:rPr>
              <a:t>Delay taking the class</a:t>
            </a:r>
          </a:p>
          <a:p>
            <a:pPr marL="457200" lvl="0" indent="-228600" rtl="0">
              <a:lnSpc>
                <a:spcPct val="100000"/>
              </a:lnSpc>
              <a:spcBef>
                <a:spcPts val="0"/>
              </a:spcBef>
              <a:buClr>
                <a:srgbClr val="000000"/>
              </a:buClr>
              <a:buFont typeface="Helvetica Neue"/>
            </a:pPr>
            <a:r>
              <a:rPr lang="en" dirty="0">
                <a:solidFill>
                  <a:srgbClr val="000000"/>
                </a:solidFill>
                <a:latin typeface="Helvetica Neue"/>
                <a:ea typeface="Helvetica Neue"/>
                <a:cs typeface="Helvetica Neue"/>
                <a:sym typeface="Helvetica Neue"/>
              </a:rPr>
              <a:t>Take a course with no or low cost textbook</a:t>
            </a:r>
          </a:p>
          <a:p>
            <a:pPr marL="457200" lvl="0" indent="-228600" rtl="0">
              <a:lnSpc>
                <a:spcPct val="100000"/>
              </a:lnSpc>
              <a:spcBef>
                <a:spcPts val="0"/>
              </a:spcBef>
              <a:buClr>
                <a:srgbClr val="000000"/>
              </a:buClr>
              <a:buFont typeface="Helvetica Neue"/>
            </a:pPr>
            <a:r>
              <a:rPr lang="en" dirty="0">
                <a:solidFill>
                  <a:srgbClr val="000000"/>
                </a:solidFill>
                <a:latin typeface="Helvetica Neue"/>
                <a:ea typeface="Helvetica Neue"/>
                <a:cs typeface="Helvetica Neue"/>
                <a:sym typeface="Helvetica Neue"/>
              </a:rPr>
              <a:t>Sell the textbook back early</a:t>
            </a:r>
          </a:p>
          <a:p>
            <a:pPr marL="457200" lvl="0" indent="-228600" rtl="0">
              <a:lnSpc>
                <a:spcPct val="100000"/>
              </a:lnSpc>
              <a:spcBef>
                <a:spcPts val="0"/>
              </a:spcBef>
              <a:buClr>
                <a:srgbClr val="000000"/>
              </a:buClr>
              <a:buFont typeface="Helvetica Neue"/>
            </a:pPr>
            <a:r>
              <a:rPr lang="en" dirty="0">
                <a:solidFill>
                  <a:srgbClr val="000000"/>
                </a:solidFill>
                <a:latin typeface="Helvetica Neue"/>
                <a:ea typeface="Helvetica Neue"/>
                <a:cs typeface="Helvetica Neue"/>
                <a:sym typeface="Helvetica Neue"/>
              </a:rPr>
              <a:t>Place the purchase on a credit card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311712" y="60000"/>
            <a:ext cx="8520600" cy="1204800"/>
          </a:xfrm>
          <a:prstGeom prst="rect">
            <a:avLst/>
          </a:prstGeom>
        </p:spPr>
        <p:txBody>
          <a:bodyPr lIns="91425" tIns="91425" rIns="91425" bIns="91425" anchor="t" anchorCtr="0">
            <a:noAutofit/>
          </a:bodyPr>
          <a:lstStyle/>
          <a:p>
            <a:pPr lvl="0" algn="ctr" rtl="0">
              <a:spcBef>
                <a:spcPts val="0"/>
              </a:spcBef>
              <a:buNone/>
            </a:pPr>
            <a:r>
              <a:rPr lang="en" sz="3600">
                <a:latin typeface="Helvetica Neue"/>
                <a:ea typeface="Helvetica Neue"/>
                <a:cs typeface="Helvetica Neue"/>
                <a:sym typeface="Helvetica Neue"/>
              </a:rPr>
              <a:t>“In your academic career, has the cost of required textbooks caused you to:”</a:t>
            </a:r>
          </a:p>
        </p:txBody>
      </p:sp>
      <p:pic>
        <p:nvPicPr>
          <p:cNvPr id="267" name="Shape 267"/>
          <p:cNvPicPr preferRelativeResize="0"/>
          <p:nvPr/>
        </p:nvPicPr>
        <p:blipFill>
          <a:blip r:embed="rId3">
            <a:alphaModFix/>
          </a:blip>
          <a:stretch>
            <a:fillRect/>
          </a:stretch>
        </p:blipFill>
        <p:spPr>
          <a:xfrm>
            <a:off x="709612" y="1483150"/>
            <a:ext cx="7724775" cy="3362325"/>
          </a:xfrm>
          <a:prstGeom prst="rect">
            <a:avLst/>
          </a:prstGeom>
          <a:noFill/>
          <a:ln>
            <a:noFill/>
          </a:ln>
        </p:spPr>
      </p:pic>
      <p:sp>
        <p:nvSpPr>
          <p:cNvPr id="268" name="Shape 268"/>
          <p:cNvSpPr txBox="1"/>
          <p:nvPr/>
        </p:nvSpPr>
        <p:spPr>
          <a:xfrm>
            <a:off x="137050" y="4834500"/>
            <a:ext cx="5265600" cy="179400"/>
          </a:xfrm>
          <a:prstGeom prst="rect">
            <a:avLst/>
          </a:prstGeom>
          <a:noFill/>
          <a:ln>
            <a:noFill/>
          </a:ln>
        </p:spPr>
        <p:txBody>
          <a:bodyPr lIns="91425" tIns="91425" rIns="91425" bIns="91425" anchor="t" anchorCtr="0">
            <a:noAutofit/>
          </a:bodyPr>
          <a:lstStyle/>
          <a:p>
            <a:pPr lvl="0" rtl="0">
              <a:lnSpc>
                <a:spcPct val="115000"/>
              </a:lnSpc>
              <a:spcBef>
                <a:spcPts val="0"/>
              </a:spcBef>
              <a:buClr>
                <a:schemeClr val="dk1"/>
              </a:buClr>
              <a:buSzPct val="110000"/>
              <a:buFont typeface="Arial"/>
              <a:buNone/>
            </a:pPr>
            <a:r>
              <a:rPr lang="en" sz="1000" u="sng">
                <a:solidFill>
                  <a:schemeClr val="hlink"/>
                </a:solidFill>
                <a:latin typeface="Helvetica Neue"/>
                <a:ea typeface="Helvetica Neue"/>
                <a:cs typeface="Helvetica Neue"/>
                <a:sym typeface="Helvetica Neue"/>
                <a:hlinkClick r:id="rId4"/>
              </a:rPr>
              <a:t>http://www.openaccesstextbooks.org/pdf/2012_Florida_Student_Textbook_Survey.pdf</a:t>
            </a:r>
            <a:r>
              <a:rPr lang="en" sz="1000">
                <a:solidFill>
                  <a:srgbClr val="363744"/>
                </a:solidFill>
                <a:latin typeface="Helvetica Neue"/>
                <a:ea typeface="Helvetica Neue"/>
                <a:cs typeface="Helvetica Neue"/>
                <a:sym typeface="Helvetica Neue"/>
              </a:rPr>
              <a:t> </a:t>
            </a:r>
          </a:p>
          <a:p>
            <a:pPr lvl="0" rtl="0">
              <a:spcBef>
                <a:spcPts val="0"/>
              </a:spcBef>
              <a:buNone/>
            </a:pPr>
            <a:endParaRPr>
              <a:latin typeface="Helvetica Neue"/>
              <a:ea typeface="Helvetica Neue"/>
              <a:cs typeface="Helvetica Neue"/>
              <a:sym typeface="Helvetica Neue"/>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Shape 273" descr="openconslide.png"/>
          <p:cNvPicPr preferRelativeResize="0"/>
          <p:nvPr/>
        </p:nvPicPr>
        <p:blipFill>
          <a:blip r:embed="rId3">
            <a:alphaModFix/>
          </a:blip>
          <a:stretch>
            <a:fillRect/>
          </a:stretch>
        </p:blipFill>
        <p:spPr>
          <a:xfrm>
            <a:off x="-3" y="0"/>
            <a:ext cx="9144000" cy="5143500"/>
          </a:xfrm>
          <a:prstGeom prst="rect">
            <a:avLst/>
          </a:prstGeom>
          <a:noFill/>
          <a:ln>
            <a:noFill/>
          </a:ln>
        </p:spPr>
      </p:pic>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tro to the OTN">
  <a:themeElements>
    <a:clrScheme name="Custom 1">
      <a:dk1>
        <a:srgbClr val="000000"/>
      </a:dk1>
      <a:lt1>
        <a:srgbClr val="FFFFFF"/>
      </a:lt1>
      <a:dk2>
        <a:srgbClr val="1F497D"/>
      </a:dk2>
      <a:lt2>
        <a:srgbClr val="EEECE1"/>
      </a:lt2>
      <a:accent1>
        <a:srgbClr val="6BB0B5"/>
      </a:accent1>
      <a:accent2>
        <a:srgbClr val="CAB574"/>
      </a:accent2>
      <a:accent3>
        <a:srgbClr val="C9370B"/>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1821</Words>
  <Application>Microsoft Office PowerPoint</Application>
  <PresentationFormat>On-screen Show (16:9)</PresentationFormat>
  <Paragraphs>181</Paragraphs>
  <Slides>35</Slides>
  <Notes>35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35</vt:i4>
      </vt:variant>
    </vt:vector>
  </HeadingPairs>
  <TitlesOfParts>
    <vt:vector size="44" baseType="lpstr">
      <vt:lpstr>Helvetica Neue</vt:lpstr>
      <vt:lpstr>Arial</vt:lpstr>
      <vt:lpstr>Lustria</vt:lpstr>
      <vt:lpstr>Calibri</vt:lpstr>
      <vt:lpstr>Georgia</vt:lpstr>
      <vt:lpstr>Times New Roman</vt:lpstr>
      <vt:lpstr>simple-light-2</vt:lpstr>
      <vt:lpstr>Intro to the OTN</vt:lpstr>
      <vt:lpstr>Office Theme</vt:lpstr>
      <vt:lpstr>Addressing Student &amp; Instructor Needs  through Library Support for </vt:lpstr>
      <vt:lpstr>PowerPoint Presentation</vt:lpstr>
      <vt:lpstr>Affordability is a problem</vt:lpstr>
      <vt:lpstr>PowerPoint Presentation</vt:lpstr>
      <vt:lpstr>Textbook affordability in particular</vt:lpstr>
      <vt:lpstr>PowerPoint Presentation</vt:lpstr>
      <vt:lpstr>How are Students Coping with the Cost?</vt:lpstr>
      <vt:lpstr>“In your academic career, has the cost of required textbooks caused you to:”</vt:lpstr>
      <vt:lpstr>PowerPoint Presentation</vt:lpstr>
      <vt:lpstr>PowerPoint Presentation</vt:lpstr>
      <vt:lpstr>Open Educational Resources</vt:lpstr>
      <vt:lpstr>Open Educational Resources</vt:lpstr>
      <vt:lpstr>Hewlett Foundation Definition:</vt:lpstr>
      <vt:lpstr>Open = Free + Permissions</vt:lpstr>
      <vt:lpstr>PowerPoint Presentation</vt:lpstr>
      <vt:lpstr>Examples of OER</vt:lpstr>
      <vt:lpstr>Examples of OER: OpenStax Physics</vt:lpstr>
      <vt:lpstr>Examples of OER: TED Talks</vt:lpstr>
      <vt:lpstr>Examples of OER: Public Domain</vt:lpstr>
      <vt:lpstr>Examples of OER: Public Domain</vt:lpstr>
      <vt:lpstr>PowerPoint Presentation</vt:lpstr>
      <vt:lpstr>PowerPoint Presentation</vt:lpstr>
      <vt:lpstr>PowerPoint Presentation</vt:lpstr>
      <vt:lpstr>PowerPoint Presentation</vt:lpstr>
      <vt:lpstr>PowerPoint Presentation</vt:lpstr>
      <vt:lpstr>OER at your institutions?</vt:lpstr>
      <vt:lpstr>OER Program at KSU</vt:lpstr>
      <vt:lpstr>KSU Open/Alternative Textbook Initiative</vt:lpstr>
      <vt:lpstr>OER Program at KU</vt:lpstr>
      <vt:lpstr>Strategies for Supporting OER Implementation</vt:lpstr>
      <vt:lpstr>Nourishing Broad Campus Support</vt:lpstr>
      <vt:lpstr>Information Sessions</vt:lpstr>
      <vt:lpstr>Open Textbook Reviews</vt:lpstr>
      <vt:lpstr>Supporting Instructor Options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Addressing Student &amp; Instructor Needs  through Library Support for </dc:title>
  <dc:creator>Bolick, Josh</dc:creator>
  <cp:lastModifiedBy>Bolick, Joshua Adam</cp:lastModifiedBy>
  <cp:revision>1</cp:revision>
  <dcterms:modified xsi:type="dcterms:W3CDTF">2017-05-04T16:29:57Z</dcterms:modified>
</cp:coreProperties>
</file>