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wdp" ContentType="image/vnd.ms-photo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7" r:id="rId1"/>
    <p:sldMasterId id="2147483668" r:id="rId2"/>
  </p:sldMasterIdLst>
  <p:notesMasterIdLst>
    <p:notesMasterId r:id="rId3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4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657260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3" name="Google Shape;24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Cloning, transformation, culturing bact are all time-consuming steps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96 individual sequence reads/sequencer</a:t>
            </a:r>
            <a:endParaRPr/>
          </a:p>
        </p:txBody>
      </p:sp>
      <p:sp>
        <p:nvSpPr>
          <p:cNvPr id="244" name="Google Shape;244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2" name="Google Shape;25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Cloning, transformation, culturing bact are all time-consuming steps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96 individual sequence reads/sequencer</a:t>
            </a:r>
            <a:endParaRPr/>
          </a:p>
        </p:txBody>
      </p:sp>
      <p:sp>
        <p:nvSpPr>
          <p:cNvPr id="253" name="Google Shape;253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2" name="Google Shape;26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the genetic factor?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13</a:t>
            </a:fld>
            <a:endParaRPr sz="1200" b="0" i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68" name="Google Shape;26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69" name="Google Shape;26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9" name="Google Shape;30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Gill Sans"/>
                <a:ea typeface="Gill Sans"/>
                <a:cs typeface="Gill Sans"/>
                <a:sym typeface="Gill Sans"/>
              </a:rPr>
              <a:t>CummeRbund</a:t>
            </a:r>
            <a:endParaRPr/>
          </a:p>
        </p:txBody>
      </p:sp>
      <p:sp>
        <p:nvSpPr>
          <p:cNvPr id="310" name="Google Shape;310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8" name="Google Shape;318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Gill Sans"/>
                <a:ea typeface="Gill Sans"/>
                <a:cs typeface="Gill Sans"/>
                <a:sym typeface="Gill Sans"/>
              </a:rPr>
              <a:t>CummeRbund</a:t>
            </a:r>
            <a:endParaRPr/>
          </a:p>
        </p:txBody>
      </p:sp>
      <p:sp>
        <p:nvSpPr>
          <p:cNvPr id="319" name="Google Shape;319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8" name="Google Shape;33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1" name="Google Shape;351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5" name="Google Shape;36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6" name="Google Shape;386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98" name="Google Shape;398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Cufflinks and Cuffdiff implement a linear statistical model to estimate an assignment of abundance to each transcript that explains the observed reads with maximum likelihood (Trapnell 2012)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15" name="Google Shape;415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Cufflinks and Cuffdiff implement a linear statistical model to estimate an assignment of abundance to each transcript that explains the observed reads with maximum likelihood (Trapnell 2012)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33" name="Google Shape;433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Cufflinks and Cuffdiff implement a linear statistical model to estimate an assignment of abundance to each transcript that explains the observed reads with maximum likelihood (Trapnell 2012)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27</a:t>
            </a:fld>
            <a:endParaRPr sz="1200" b="0" i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450" name="Google Shape;45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51" name="Google Shape;451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60" name="Google Shape;460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Cufflinks and Cuffdiff implement a linear statistical model to estimate an assignment of abundance to each transcript that explains the observed reads with maximum likelihood (Trapnell 2012)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1" name="Google Shape;461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76" name="Google Shape;476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Cufflinks and Cuffdiff implement a linear statistical model to estimate an assignment of abundance to each transcript that explains the observed reads with maximum likelihood (Trapnell 2012)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9" name="Google Shape;1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30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489" name="Google Shape;489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90" name="Google Shape;490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3" name="Google Shape;18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2" name="Google Shape;19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9" name="Google Shape;20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the genetic factor?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Cloning, transformation, culturing bact are all time-consuming steps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96 individual sequence reads/sequencer</a:t>
            </a:r>
            <a:endParaRPr/>
          </a:p>
        </p:txBody>
      </p:sp>
      <p:sp>
        <p:nvSpPr>
          <p:cNvPr id="218" name="Google Shape;21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Cloning, transformation, culturing bact are all time-consuming steps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96 individual sequence reads/sequencer</a:t>
            </a:r>
            <a:endParaRPr/>
          </a:p>
        </p:txBody>
      </p:sp>
      <p:sp>
        <p:nvSpPr>
          <p:cNvPr id="226" name="Google Shape;22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Cloning, transformation, culturing bact are all time-consuming steps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96 individual sequence reads/sequencer</a:t>
            </a:r>
            <a:endParaRPr/>
          </a:p>
        </p:txBody>
      </p:sp>
      <p:sp>
        <p:nvSpPr>
          <p:cNvPr id="235" name="Google Shape;235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4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1"/>
          </p:nvPr>
        </p:nvSpPr>
        <p:spPr>
          <a:xfrm>
            <a:off x="457200" y="1219201"/>
            <a:ext cx="8229600" cy="4906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7010400" y="649287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200" b="0" i="0" u="none" strike="noStrike" cap="none">
              <a:solidFill>
                <a:srgbClr val="88A5BE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" name="Google Shape;20;p2"/>
          <p:cNvSpPr/>
          <p:nvPr/>
        </p:nvSpPr>
        <p:spPr>
          <a:xfrm>
            <a:off x="0" y="0"/>
            <a:ext cx="9144000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1" name="Google Shape;21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2877" y="6496049"/>
            <a:ext cx="4048125" cy="323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2877" y="6496049"/>
            <a:ext cx="4048125" cy="323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1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23" name="Google Shape;123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1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7010400" y="649287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0" y="0"/>
            <a:ext cx="9144000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rgbClr val="88A5BE"/>
              </a:buClr>
              <a:buSzPts val="2400"/>
              <a:buNone/>
              <a:defRPr>
                <a:solidFill>
                  <a:srgbClr val="88A5BE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rgbClr val="88A5BE"/>
              </a:buClr>
              <a:buSzPts val="2000"/>
              <a:buNone/>
              <a:defRPr>
                <a:solidFill>
                  <a:srgbClr val="88A5BE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A5BE"/>
              </a:buClr>
              <a:buSzPts val="1800"/>
              <a:buNone/>
              <a:defRPr>
                <a:solidFill>
                  <a:srgbClr val="88A5BE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A5BE"/>
              </a:buClr>
              <a:buSzPts val="1600"/>
              <a:buNone/>
              <a:defRPr>
                <a:solidFill>
                  <a:srgbClr val="88A5BE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A5BE"/>
              </a:buClr>
              <a:buSzPts val="1400"/>
              <a:buNone/>
              <a:defRPr>
                <a:solidFill>
                  <a:srgbClr val="88A5BE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A5BE"/>
              </a:buClr>
              <a:buSzPts val="2000"/>
              <a:buNone/>
              <a:defRPr>
                <a:solidFill>
                  <a:srgbClr val="88A5BE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A5BE"/>
              </a:buClr>
              <a:buSzPts val="2000"/>
              <a:buNone/>
              <a:defRPr>
                <a:solidFill>
                  <a:srgbClr val="88A5BE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A5BE"/>
              </a:buClr>
              <a:buSzPts val="2000"/>
              <a:buNone/>
              <a:defRPr>
                <a:solidFill>
                  <a:srgbClr val="88A5BE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A5BE"/>
              </a:buClr>
              <a:buSzPts val="2000"/>
              <a:buNone/>
              <a:defRPr>
                <a:solidFill>
                  <a:srgbClr val="88A5BE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7010400" y="649287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0" y="0"/>
            <a:ext cx="9144000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1" name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2877" y="6496049"/>
            <a:ext cx="4048125" cy="323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2877" y="6496049"/>
            <a:ext cx="4048125" cy="323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4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457200" y="1219201"/>
            <a:ext cx="4038600" cy="4906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sz="14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4648200" y="1219201"/>
            <a:ext cx="4038600" cy="4906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sz="14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7010400" y="649287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0" y="0"/>
            <a:ext cx="9144000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4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0" y="1219201"/>
            <a:ext cx="4040188" cy="955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0" y="2174876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2pPr>
            <a:lvl3pPr marL="1371600" lvl="2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4pPr>
            <a:lvl5pPr marL="2286000" lvl="4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 sz="12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028" y="1219201"/>
            <a:ext cx="4041775" cy="955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028" y="2174876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2pPr>
            <a:lvl3pPr marL="1371600" lvl="2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4pPr>
            <a:lvl5pPr marL="2286000" lvl="4" indent="-30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 sz="12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7010400" y="649287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" name="Google Shape;46;p6"/>
          <p:cNvSpPr/>
          <p:nvPr/>
        </p:nvSpPr>
        <p:spPr>
          <a:xfrm>
            <a:off x="0" y="0"/>
            <a:ext cx="9144000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4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7010400" y="649287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" name="Google Shape;50;p7"/>
          <p:cNvSpPr/>
          <p:nvPr/>
        </p:nvSpPr>
        <p:spPr>
          <a:xfrm>
            <a:off x="0" y="0"/>
            <a:ext cx="9144000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457203" y="273049"/>
            <a:ext cx="3008313" cy="1162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ill Sans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1"/>
          </p:nvPr>
        </p:nvSpPr>
        <p:spPr>
          <a:xfrm>
            <a:off x="3575050" y="273053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body" idx="2"/>
          </p:nvPr>
        </p:nvSpPr>
        <p:spPr>
          <a:xfrm>
            <a:off x="457203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7010400" y="649287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" name="Google Shape;56;p8"/>
          <p:cNvSpPr/>
          <p:nvPr/>
        </p:nvSpPr>
        <p:spPr>
          <a:xfrm>
            <a:off x="0" y="0"/>
            <a:ext cx="9144000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ill Sans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1792288" y="5367339"/>
            <a:ext cx="5486400" cy="804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7010400" y="649287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" name="Google Shape;62;p9"/>
          <p:cNvSpPr/>
          <p:nvPr/>
        </p:nvSpPr>
        <p:spPr>
          <a:xfrm>
            <a:off x="0" y="0"/>
            <a:ext cx="9144000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2083">
              <a:schemeClr val="lt1"/>
            </a:gs>
            <a:gs pos="74000">
              <a:srgbClr val="F8FDFF"/>
            </a:gs>
            <a:gs pos="100000">
              <a:srgbClr val="DCF0EE"/>
            </a:gs>
          </a:gsLst>
          <a:lin ang="16200000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94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  <a:defRPr sz="3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219201"/>
            <a:ext cx="8229600" cy="4906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7010400" y="649287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A5BE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/>
          <p:nvPr/>
        </p:nvSpPr>
        <p:spPr>
          <a:xfrm>
            <a:off x="0" y="0"/>
            <a:ext cx="9144000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4" name="Google Shape;14;p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42877" y="6496049"/>
            <a:ext cx="4048125" cy="323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42877" y="6496049"/>
            <a:ext cx="4048125" cy="32385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hyperlink" Target="mailto:enkera@jmu.edu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hyperlink" Target="http://bit.ly/Tuxedo_protocol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27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27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27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27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45.png"/><Relationship Id="rId5" Type="http://schemas.microsoft.com/office/2007/relationships/hdphoto" Target="../media/hdphoto1.wdp"/><Relationship Id="rId6" Type="http://schemas.openxmlformats.org/officeDocument/2006/relationships/image" Target="../media/image46.png"/><Relationship Id="rId7" Type="http://schemas.microsoft.com/office/2007/relationships/hdphoto" Target="../media/hdphoto2.wdp"/><Relationship Id="rId8" Type="http://schemas.openxmlformats.org/officeDocument/2006/relationships/image" Target="../media/image47.png"/><Relationship Id="rId9" Type="http://schemas.microsoft.com/office/2007/relationships/hdphoto" Target="../media/hdphoto3.wdp"/><Relationship Id="rId10" Type="http://schemas.openxmlformats.org/officeDocument/2006/relationships/image" Target="../media/image28.png"/><Relationship Id="rId11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png"/><Relationship Id="rId1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://bit.ly/Webvision1" TargetMode="External"/><Relationship Id="rId4" Type="http://schemas.openxmlformats.org/officeDocument/2006/relationships/hyperlink" Target="http://www.openhelix.com/ucsc" TargetMode="External"/><Relationship Id="rId5" Type="http://schemas.openxmlformats.org/officeDocument/2006/relationships/image" Target="../media/image45.png"/><Relationship Id="rId6" Type="http://schemas.microsoft.com/office/2007/relationships/hdphoto" Target="../media/hdphoto1.wdp"/><Relationship Id="rId7" Type="http://schemas.openxmlformats.org/officeDocument/2006/relationships/image" Target="../media/image46.png"/><Relationship Id="rId8" Type="http://schemas.microsoft.com/office/2007/relationships/hdphoto" Target="../media/hdphoto2.wdp"/><Relationship Id="rId9" Type="http://schemas.openxmlformats.org/officeDocument/2006/relationships/image" Target="../media/image47.png"/><Relationship Id="rId10" Type="http://schemas.microsoft.com/office/2007/relationships/hdphoto" Target="../media/hdphoto3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hyperlink" Target="http://bit.ly/Mardis_paper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703799" y="223307"/>
            <a:ext cx="7772400" cy="1143000"/>
          </a:xfrm>
          <a:prstGeom prst="rect">
            <a:avLst/>
          </a:prstGeom>
          <a:solidFill>
            <a:srgbClr val="7F7F7F">
              <a:alpha val="3176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dirty="0">
                <a:latin typeface="Arial"/>
                <a:ea typeface="Arial"/>
                <a:cs typeface="Arial"/>
                <a:sym typeface="Arial"/>
              </a:rPr>
              <a:t>Transcriptome Analysis Using </a:t>
            </a:r>
            <a:br>
              <a:rPr lang="en-US" sz="2800" b="1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dirty="0">
                <a:latin typeface="Arial"/>
                <a:ea typeface="Arial"/>
                <a:cs typeface="Arial"/>
                <a:sym typeface="Arial"/>
              </a:rPr>
              <a:t>RNA-Seq Technology </a:t>
            </a:r>
            <a:endParaRPr dirty="0"/>
          </a:p>
        </p:txBody>
      </p:sp>
      <p:pic>
        <p:nvPicPr>
          <p:cNvPr id="143" name="Google Shape;14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97877" y="1442965"/>
            <a:ext cx="5386622" cy="4111787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4" name="Google Shape;144;p22"/>
          <p:cNvSpPr txBox="1"/>
          <p:nvPr/>
        </p:nvSpPr>
        <p:spPr>
          <a:xfrm>
            <a:off x="1503500" y="5646475"/>
            <a:ext cx="6400800" cy="12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Ray Enke Ph.D. </a:t>
            </a:r>
            <a:endParaRPr sz="2400">
              <a:solidFill>
                <a:srgbClr val="88A5BE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James Madison University</a:t>
            </a:r>
            <a:endParaRPr sz="2400">
              <a:solidFill>
                <a:srgbClr val="88A5BE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ctr" rtl="0">
              <a:spcBef>
                <a:spcPts val="32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A5A5A5"/>
                </a:solidFill>
                <a:latin typeface="Gill Sans"/>
                <a:ea typeface="Gill Sans"/>
                <a:cs typeface="Gill Sans"/>
                <a:sym typeface="Gill Sans"/>
              </a:rPr>
              <a:t>Department of Biology, Harrisonburg VA</a:t>
            </a:r>
            <a:endParaRPr sz="2400">
              <a:solidFill>
                <a:srgbClr val="88A5BE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45" name="Google Shape;145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4819" y="5622449"/>
            <a:ext cx="2044654" cy="92523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2"/>
          <p:cNvSpPr txBox="1"/>
          <p:nvPr/>
        </p:nvSpPr>
        <p:spPr>
          <a:xfrm>
            <a:off x="6592099" y="5787716"/>
            <a:ext cx="2438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contact: </a:t>
            </a:r>
            <a:r>
              <a:rPr lang="en-US" sz="1400" b="1" i="0" u="sng" strike="noStrike" cap="none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enkera@jmu.edu</a:t>
            </a:r>
            <a:endParaRPr sz="1400" b="1" i="0" u="none" strike="noStrike" cap="none">
              <a:solidFill>
                <a:srgbClr val="0075A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Twitter: @Enke_Lab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27148"/>
            <a:ext cx="9144000" cy="4378817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1"/>
          <p:cNvSpPr txBox="1">
            <a:spLocks noGrp="1"/>
          </p:cNvSpPr>
          <p:nvPr>
            <p:ph type="title"/>
          </p:nvPr>
        </p:nvSpPr>
        <p:spPr>
          <a:xfrm>
            <a:off x="363624" y="-127000"/>
            <a:ext cx="85344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Genome Sequencing: Map Analogy</a:t>
            </a:r>
            <a:endParaRPr sz="2400" b="1" u="sng">
              <a:solidFill>
                <a:srgbClr val="00D4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31"/>
          <p:cNvSpPr txBox="1"/>
          <p:nvPr/>
        </p:nvSpPr>
        <p:spPr>
          <a:xfrm>
            <a:off x="5286682" y="1178822"/>
            <a:ext cx="2762295" cy="1077218"/>
          </a:xfrm>
          <a:prstGeom prst="rect">
            <a:avLst/>
          </a:prstGeom>
          <a:solidFill>
            <a:srgbClr val="FFFFFF">
              <a:alpha val="66666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 annotations: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Roads, towns, landmarks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Live traffic patterns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McDonald’s Locations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31"/>
          <p:cNvSpPr txBox="1"/>
          <p:nvPr/>
        </p:nvSpPr>
        <p:spPr>
          <a:xfrm>
            <a:off x="71504" y="5559780"/>
            <a:ext cx="8465296" cy="1080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Harrisonburg, VA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think of a </a:t>
            </a:r>
            <a:r>
              <a:rPr lang="en-US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genome assembly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like a map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map itself is insightful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Additional information layered on top of the map offers </a:t>
            </a:r>
            <a:r>
              <a:rPr lang="en-US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insight</a:t>
            </a:r>
            <a:endParaRPr sz="18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65248"/>
            <a:ext cx="9144000" cy="4294544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32"/>
          <p:cNvSpPr txBox="1">
            <a:spLocks noGrp="1"/>
          </p:cNvSpPr>
          <p:nvPr>
            <p:ph type="title"/>
          </p:nvPr>
        </p:nvSpPr>
        <p:spPr>
          <a:xfrm>
            <a:off x="363624" y="-127000"/>
            <a:ext cx="85344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Genome Sequencing: Map Analogy</a:t>
            </a:r>
            <a:endParaRPr sz="2400" b="1" u="sng">
              <a:solidFill>
                <a:srgbClr val="00D4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32"/>
          <p:cNvSpPr txBox="1"/>
          <p:nvPr/>
        </p:nvSpPr>
        <p:spPr>
          <a:xfrm>
            <a:off x="5286682" y="1178822"/>
            <a:ext cx="2762295" cy="1323439"/>
          </a:xfrm>
          <a:prstGeom prst="rect">
            <a:avLst/>
          </a:prstGeom>
          <a:solidFill>
            <a:srgbClr val="7F7F7F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 annotations: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Roads, towns, landmarks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Live traffic patterns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McDonald’s Locations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Terrain &amp; topology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32"/>
          <p:cNvSpPr txBox="1"/>
          <p:nvPr/>
        </p:nvSpPr>
        <p:spPr>
          <a:xfrm>
            <a:off x="71504" y="5559780"/>
            <a:ext cx="8465296" cy="1080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Harrisonburg, VA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think of a </a:t>
            </a:r>
            <a:r>
              <a:rPr lang="en-US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genome assembly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like a map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map itself is insightful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Additional information layered on top of the map offers </a:t>
            </a:r>
            <a:r>
              <a:rPr lang="en-US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insight</a:t>
            </a:r>
            <a:endParaRPr sz="18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3"/>
          <p:cNvSpPr txBox="1"/>
          <p:nvPr/>
        </p:nvSpPr>
        <p:spPr>
          <a:xfrm>
            <a:off x="455649" y="1305243"/>
            <a:ext cx="8396487" cy="507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novo genome sequencing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sequencing and assembling a previously unsequenced genome (e.g. Human Genome Project)</a:t>
            </a:r>
            <a:endParaRPr/>
          </a:p>
          <a:p>
            <a:pPr marL="342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AutoNum type="arabicPeriod"/>
            </a:pP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Genome re-sequencing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improve quality of genome assembly; obtain info about genome variation w/in species (e.g. 1000 Genomes Project)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AutoNum type="arabicPeriod"/>
            </a:pPr>
            <a:r>
              <a:rPr lang="en-US" sz="1800" b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romatin </a:t>
            </a:r>
            <a:r>
              <a:rPr lang="en-US" sz="1800" b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mmuno</a:t>
            </a:r>
            <a:r>
              <a:rPr lang="en-US" sz="1800" b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recipitation (ChIP)-seq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/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AutoNum type="alphaLcPeriod"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which genomic regions are associated with my favorite protein (e.g. transcription factors, transcriptional repressors)</a:t>
            </a:r>
            <a:endParaRPr/>
          </a:p>
          <a:p>
            <a:pPr marL="800100" marR="0" lvl="1" indent="-22860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AutoNum type="alphaLcPeriod"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which genomic regions are associated with my favorite histone modifications (e.g. H3K27 acetylation; H3K9 methylation)</a:t>
            </a:r>
            <a:endParaRPr/>
          </a:p>
          <a:p>
            <a:pPr marL="457200" marR="0" lvl="1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AutoNum type="arabicPeriod"/>
            </a:pP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Whole Genome Bisulfite Sequencing (WGBS): 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which genomic regions are methylated (e.g. CpG DNA methylation)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2860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AutoNum type="arabicPeriod"/>
            </a:pPr>
            <a:r>
              <a:rPr lang="en-US" sz="18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Transcriptome sequencing (RNA-Seq)</a:t>
            </a:r>
            <a:r>
              <a:rPr lang="en-US" sz="1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 which regions of the genome are functional (transcribed) in a specific tissues/cell type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33"/>
          <p:cNvSpPr txBox="1"/>
          <p:nvPr/>
        </p:nvSpPr>
        <p:spPr>
          <a:xfrm>
            <a:off x="902188" y="392202"/>
            <a:ext cx="76454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else can you sequence besides genomes?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from Mardis NGS 2011 paper</a:t>
            </a:r>
            <a:endParaRPr sz="1800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288" y="-685800"/>
            <a:ext cx="4786312" cy="412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21338" y="152400"/>
            <a:ext cx="2330450" cy="3781425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4"/>
          <p:cNvSpPr/>
          <p:nvPr/>
        </p:nvSpPr>
        <p:spPr>
          <a:xfrm>
            <a:off x="228600" y="3679825"/>
            <a:ext cx="6858000" cy="3101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cells within an individual: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have </a:t>
            </a:r>
            <a:r>
              <a:rPr lang="en-US" sz="1600" u="sng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identical DNA sequence</a:t>
            </a:r>
            <a:r>
              <a:rPr lang="en-US" sz="1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1600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(for the most part)</a:t>
            </a:r>
            <a:endParaRPr sz="1600" i="1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marR="0" lvl="0" indent="-2413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potential for </a:t>
            </a:r>
            <a:r>
              <a:rPr lang="en-US" sz="1600" u="sng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different gene expression</a:t>
            </a:r>
            <a:r>
              <a:rPr lang="en-US" sz="1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profiles </a:t>
            </a:r>
            <a:endParaRPr sz="16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(e.g. heart vs brain)</a:t>
            </a:r>
            <a:endParaRPr/>
          </a:p>
          <a:p>
            <a:pPr marL="342900" marR="0" lvl="0" indent="-2413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Much of diversity lies in </a:t>
            </a:r>
            <a:r>
              <a:rPr lang="en-US" sz="1600" u="sng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differential gene expression</a:t>
            </a:r>
            <a:endParaRPr/>
          </a:p>
          <a:p>
            <a:pPr marL="342900" marR="0" lvl="0" indent="-22860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marR="0" lvl="0" indent="-22860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marR="0" lvl="0" indent="-2413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RNA-Seq Analysis of Gene Expression</a:t>
            </a:r>
            <a:endParaRPr/>
          </a:p>
        </p:txBody>
      </p:sp>
      <p:sp>
        <p:nvSpPr>
          <p:cNvPr id="279" name="Google Shape;279;p35"/>
          <p:cNvSpPr txBox="1"/>
          <p:nvPr/>
        </p:nvSpPr>
        <p:spPr>
          <a:xfrm>
            <a:off x="560594" y="5358422"/>
            <a:ext cx="6378669" cy="970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Sequence all cDNA copies of RNA from target cells (any species)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841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0" name="Google Shape;28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5721" y="1066800"/>
            <a:ext cx="7772400" cy="4125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36997" y="2688013"/>
            <a:ext cx="2061124" cy="1927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08517" y="3421941"/>
            <a:ext cx="4187229" cy="1770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48201" y="3332749"/>
            <a:ext cx="1801369" cy="1181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6"/>
          <p:cNvSpPr txBox="1"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RNA-Seq Analysis of Gene Expression</a:t>
            </a:r>
            <a:endParaRPr/>
          </a:p>
        </p:txBody>
      </p:sp>
      <p:sp>
        <p:nvSpPr>
          <p:cNvPr id="289" name="Google Shape;289;p36"/>
          <p:cNvSpPr txBox="1"/>
          <p:nvPr/>
        </p:nvSpPr>
        <p:spPr>
          <a:xfrm>
            <a:off x="560594" y="5358422"/>
            <a:ext cx="6776214" cy="126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Sequence all cDNA copies of RNA from target cells (any species)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Generate millions-billions of sequence reads corresponding to cDNAs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841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0" name="Google Shape;290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5721" y="1066800"/>
            <a:ext cx="7772400" cy="4125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36997" y="2688013"/>
            <a:ext cx="2061124" cy="1927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08518" y="3421941"/>
            <a:ext cx="2414390" cy="1770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7"/>
          <p:cNvSpPr txBox="1"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RNA-Seq Analysis of Gene Expression</a:t>
            </a:r>
            <a:endParaRPr/>
          </a:p>
        </p:txBody>
      </p:sp>
      <p:sp>
        <p:nvSpPr>
          <p:cNvPr id="298" name="Google Shape;298;p37"/>
          <p:cNvSpPr txBox="1"/>
          <p:nvPr/>
        </p:nvSpPr>
        <p:spPr>
          <a:xfrm>
            <a:off x="560594" y="5358422"/>
            <a:ext cx="8084264" cy="1856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Sequence all cDNA copies of RNA from target cells (any species)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Generate millions-billions of sequence reads corresponding to cDNAs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Map individual sample reads to a reference genome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Count-based statistical analysis of reads/sample to determine differential expression 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841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9" name="Google Shape;299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5721" y="1066800"/>
            <a:ext cx="7772400" cy="4125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36997" y="2688013"/>
            <a:ext cx="2061124" cy="1927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08518" y="3421941"/>
            <a:ext cx="2414390" cy="1770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3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9853" y="3256881"/>
            <a:ext cx="2162326" cy="1773052"/>
          </a:xfrm>
          <a:prstGeom prst="rect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03" name="Google Shape;303;p37"/>
          <p:cNvSpPr txBox="1"/>
          <p:nvPr/>
        </p:nvSpPr>
        <p:spPr>
          <a:xfrm>
            <a:off x="1596834" y="3234334"/>
            <a:ext cx="103090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condition 1</a:t>
            </a:r>
            <a:endParaRPr sz="1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37"/>
          <p:cNvSpPr txBox="1"/>
          <p:nvPr/>
        </p:nvSpPr>
        <p:spPr>
          <a:xfrm>
            <a:off x="1598358" y="4053209"/>
            <a:ext cx="103090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condition 2</a:t>
            </a:r>
            <a:endParaRPr sz="1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5" name="Google Shape;305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94470" y="4715982"/>
            <a:ext cx="1801369" cy="1127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6" name="Google Shape;306;p37"/>
          <p:cNvCxnSpPr/>
          <p:nvPr/>
        </p:nvCxnSpPr>
        <p:spPr>
          <a:xfrm rot="10800000">
            <a:off x="3243945" y="4355358"/>
            <a:ext cx="515507" cy="0"/>
          </a:xfrm>
          <a:prstGeom prst="straightConnector1">
            <a:avLst/>
          </a:prstGeom>
          <a:solidFill>
            <a:schemeClr val="accen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38" descr="Screen Shot 2015-05-14 at 2.56.10 PM.png"/>
          <p:cNvPicPr preferRelativeResize="0"/>
          <p:nvPr/>
        </p:nvPicPr>
        <p:blipFill rotWithShape="1">
          <a:blip r:embed="rId3">
            <a:alphaModFix/>
          </a:blip>
          <a:srcRect l="13997" t="21839" r="16156" b="53511"/>
          <a:stretch/>
        </p:blipFill>
        <p:spPr>
          <a:xfrm>
            <a:off x="139455" y="1795332"/>
            <a:ext cx="8852145" cy="1952543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38"/>
          <p:cNvSpPr/>
          <p:nvPr/>
        </p:nvSpPr>
        <p:spPr>
          <a:xfrm>
            <a:off x="762000" y="3926175"/>
            <a:ext cx="76962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Trapnell </a:t>
            </a:r>
            <a:r>
              <a:rPr lang="en-US" sz="1800" b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et al.</a:t>
            </a:r>
            <a:r>
              <a:rPr lang="en-US" sz="1800" b="0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, Nature protocols 7:  562-578 (2012)</a:t>
            </a:r>
            <a:endParaRPr/>
          </a:p>
        </p:txBody>
      </p:sp>
      <p:sp>
        <p:nvSpPr>
          <p:cNvPr id="314" name="Google Shape;314;p38"/>
          <p:cNvSpPr txBox="1"/>
          <p:nvPr/>
        </p:nvSpPr>
        <p:spPr>
          <a:xfrm>
            <a:off x="-76200" y="277400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Bioinformatics Analysis: The Tuxedo Protocol</a:t>
            </a:r>
            <a:endParaRPr sz="24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15" name="Google Shape;315;p38"/>
          <p:cNvSpPr txBox="1"/>
          <p:nvPr/>
        </p:nvSpPr>
        <p:spPr>
          <a:xfrm>
            <a:off x="691150" y="6286500"/>
            <a:ext cx="6954250" cy="3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>
                <a:latin typeface="Gill Sans"/>
                <a:ea typeface="Gill Sans"/>
                <a:cs typeface="Gill Sans"/>
                <a:sym typeface="Gill Sans"/>
              </a:rPr>
              <a:t>Link to paper: </a:t>
            </a:r>
            <a:r>
              <a:rPr lang="en-US" dirty="0">
                <a:latin typeface="Gill Sans"/>
                <a:ea typeface="Gill Sans"/>
                <a:cs typeface="Gill Sans"/>
                <a:sym typeface="Gill Sans"/>
                <a:hlinkClick r:id="rId4"/>
              </a:rPr>
              <a:t>http://bit.ly/</a:t>
            </a:r>
            <a:r>
              <a:rPr lang="en-US" dirty="0" smtClean="0">
                <a:latin typeface="Gill Sans"/>
                <a:ea typeface="Gill Sans"/>
                <a:cs typeface="Gill Sans"/>
                <a:sym typeface="Gill Sans"/>
                <a:hlinkClick r:id="rId4"/>
              </a:rPr>
              <a:t>Tuxedo_protocol</a:t>
            </a:r>
            <a:endParaRPr lang="en-US" dirty="0" smtClean="0">
              <a:latin typeface="Gill Sans"/>
              <a:ea typeface="Gill Sans"/>
              <a:cs typeface="Gill Sans"/>
              <a:sym typeface="Gill Sans"/>
            </a:endParaRPr>
          </a:p>
          <a:p>
            <a:pPr lvl="0"/>
            <a:endParaRPr dirty="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39" descr="Screen Shot 2015-05-14 at 2.56.10 PM.png"/>
          <p:cNvPicPr preferRelativeResize="0"/>
          <p:nvPr/>
        </p:nvPicPr>
        <p:blipFill rotWithShape="1">
          <a:blip r:embed="rId3">
            <a:alphaModFix/>
          </a:blip>
          <a:srcRect l="13997" t="21839" r="16156" b="53511"/>
          <a:stretch/>
        </p:blipFill>
        <p:spPr>
          <a:xfrm>
            <a:off x="139455" y="1795332"/>
            <a:ext cx="8852145" cy="1952543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9"/>
          <p:cNvSpPr txBox="1"/>
          <p:nvPr/>
        </p:nvSpPr>
        <p:spPr>
          <a:xfrm>
            <a:off x="-76200" y="277400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Bioinformatics Analysis: The Tuxedo Protocol</a:t>
            </a:r>
            <a:endParaRPr sz="24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3" name="Google Shape;323;p39"/>
          <p:cNvSpPr/>
          <p:nvPr/>
        </p:nvSpPr>
        <p:spPr>
          <a:xfrm>
            <a:off x="762000" y="3926175"/>
            <a:ext cx="76962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Trapnell </a:t>
            </a:r>
            <a:r>
              <a:rPr lang="en-US" sz="1800" b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et al.</a:t>
            </a:r>
            <a:r>
              <a:rPr lang="en-US" sz="1800" b="0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, Nature protocols 7:  562-578 (2012)</a:t>
            </a:r>
            <a:endParaRPr/>
          </a:p>
        </p:txBody>
      </p:sp>
      <p:pic>
        <p:nvPicPr>
          <p:cNvPr id="324" name="Google Shape;324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3074" y="4809282"/>
            <a:ext cx="8733106" cy="1489593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39"/>
          <p:cNvSpPr/>
          <p:nvPr/>
        </p:nvSpPr>
        <p:spPr>
          <a:xfrm>
            <a:off x="576002" y="6262242"/>
            <a:ext cx="18014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TopHat &amp; Bowtie</a:t>
            </a:r>
            <a:endParaRPr/>
          </a:p>
        </p:txBody>
      </p:sp>
      <p:sp>
        <p:nvSpPr>
          <p:cNvPr id="326" name="Google Shape;326;p39"/>
          <p:cNvSpPr/>
          <p:nvPr/>
        </p:nvSpPr>
        <p:spPr>
          <a:xfrm>
            <a:off x="2968826" y="6262242"/>
            <a:ext cx="131868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CuffLinks</a:t>
            </a:r>
            <a:endParaRPr sz="1400" b="1" i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7" name="Google Shape;327;p39"/>
          <p:cNvSpPr/>
          <p:nvPr/>
        </p:nvSpPr>
        <p:spPr>
          <a:xfrm>
            <a:off x="5144091" y="6262242"/>
            <a:ext cx="131868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CuffDiff</a:t>
            </a:r>
            <a:endParaRPr sz="1400" b="1" i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8" name="Google Shape;328;p39"/>
          <p:cNvSpPr/>
          <p:nvPr/>
        </p:nvSpPr>
        <p:spPr>
          <a:xfrm>
            <a:off x="7031622" y="6262242"/>
            <a:ext cx="155455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CummeRbund</a:t>
            </a:r>
            <a:endParaRPr sz="1400" b="1" i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9" name="Google Shape;329;p39"/>
          <p:cNvSpPr txBox="1"/>
          <p:nvPr/>
        </p:nvSpPr>
        <p:spPr>
          <a:xfrm>
            <a:off x="5189751" y="4540325"/>
            <a:ext cx="2783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FF0000"/>
                </a:solidFill>
                <a:latin typeface="Cutive"/>
                <a:ea typeface="Cutive"/>
                <a:cs typeface="Cutive"/>
                <a:sym typeface="Cutive"/>
              </a:rPr>
              <a:t>Tuxedo Suite Pipeline </a:t>
            </a:r>
            <a:endParaRPr b="1">
              <a:solidFill>
                <a:srgbClr val="FF0000"/>
              </a:solidFill>
              <a:latin typeface="Cutive"/>
              <a:ea typeface="Cutive"/>
              <a:cs typeface="Cutive"/>
              <a:sym typeface="Cutive"/>
            </a:endParaRPr>
          </a:p>
        </p:txBody>
      </p:sp>
      <p:sp>
        <p:nvSpPr>
          <p:cNvPr id="330" name="Google Shape;330;p39"/>
          <p:cNvSpPr txBox="1"/>
          <p:nvPr/>
        </p:nvSpPr>
        <p:spPr>
          <a:xfrm>
            <a:off x="498183" y="5535294"/>
            <a:ext cx="1822162" cy="338554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  <a:latin typeface="Cutive"/>
                <a:ea typeface="Cutive"/>
                <a:cs typeface="Cutive"/>
                <a:sym typeface="Cutive"/>
              </a:rPr>
              <a:t>Mapping reads</a:t>
            </a:r>
            <a:endParaRPr b="1">
              <a:solidFill>
                <a:schemeClr val="dk1"/>
              </a:solidFill>
              <a:latin typeface="Cutive"/>
              <a:ea typeface="Cutive"/>
              <a:cs typeface="Cutive"/>
              <a:sym typeface="Cutive"/>
            </a:endParaRPr>
          </a:p>
        </p:txBody>
      </p:sp>
      <p:sp>
        <p:nvSpPr>
          <p:cNvPr id="331" name="Google Shape;331;p39"/>
          <p:cNvSpPr txBox="1"/>
          <p:nvPr/>
        </p:nvSpPr>
        <p:spPr>
          <a:xfrm>
            <a:off x="4850588" y="5401534"/>
            <a:ext cx="1486578" cy="584776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  <a:latin typeface="Cutive"/>
                <a:ea typeface="Cutive"/>
                <a:cs typeface="Cutive"/>
                <a:sym typeface="Cutive"/>
              </a:rPr>
              <a:t>Differential Expression </a:t>
            </a:r>
            <a:endParaRPr b="1">
              <a:solidFill>
                <a:schemeClr val="dk1"/>
              </a:solidFill>
              <a:latin typeface="Cutive"/>
              <a:ea typeface="Cutive"/>
              <a:cs typeface="Cutive"/>
              <a:sym typeface="Cutive"/>
            </a:endParaRPr>
          </a:p>
        </p:txBody>
      </p:sp>
      <p:sp>
        <p:nvSpPr>
          <p:cNvPr id="332" name="Google Shape;332;p39"/>
          <p:cNvSpPr/>
          <p:nvPr/>
        </p:nvSpPr>
        <p:spPr>
          <a:xfrm>
            <a:off x="2650080" y="5510872"/>
            <a:ext cx="1607564" cy="451016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None/>
            </a:pPr>
            <a:endParaRPr sz="24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33" name="Google Shape;333;p39"/>
          <p:cNvSpPr txBox="1"/>
          <p:nvPr/>
        </p:nvSpPr>
        <p:spPr>
          <a:xfrm>
            <a:off x="2830055" y="5376551"/>
            <a:ext cx="1486578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  <a:latin typeface="Cutive"/>
                <a:ea typeface="Cutive"/>
                <a:cs typeface="Cutive"/>
                <a:sym typeface="Cutive"/>
              </a:rPr>
              <a:t>Transcript assembly </a:t>
            </a:r>
            <a:endParaRPr b="1">
              <a:solidFill>
                <a:schemeClr val="dk1"/>
              </a:solidFill>
              <a:latin typeface="Cutive"/>
              <a:ea typeface="Cutive"/>
              <a:cs typeface="Cutive"/>
              <a:sym typeface="Cutive"/>
            </a:endParaRPr>
          </a:p>
        </p:txBody>
      </p:sp>
      <p:sp>
        <p:nvSpPr>
          <p:cNvPr id="334" name="Google Shape;334;p39"/>
          <p:cNvSpPr/>
          <p:nvPr/>
        </p:nvSpPr>
        <p:spPr>
          <a:xfrm>
            <a:off x="6918779" y="5474397"/>
            <a:ext cx="1278472" cy="451016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None/>
            </a:pPr>
            <a:endParaRPr sz="24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35" name="Google Shape;335;p39"/>
          <p:cNvSpPr txBox="1"/>
          <p:nvPr/>
        </p:nvSpPr>
        <p:spPr>
          <a:xfrm>
            <a:off x="6884558" y="5376709"/>
            <a:ext cx="1636973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  <a:latin typeface="Cutive"/>
                <a:ea typeface="Cutive"/>
                <a:cs typeface="Cutive"/>
                <a:sym typeface="Cutive"/>
              </a:rPr>
              <a:t>Data Visualization</a:t>
            </a:r>
            <a:endParaRPr b="1">
              <a:solidFill>
                <a:schemeClr val="dk1"/>
              </a:solidFill>
              <a:latin typeface="Cutive"/>
              <a:ea typeface="Cutive"/>
              <a:cs typeface="Cutive"/>
              <a:sym typeface="Cutiv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652" y="3114534"/>
            <a:ext cx="8135183" cy="1748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33600" y="3214036"/>
            <a:ext cx="6019800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8569" y="3250669"/>
            <a:ext cx="1117831" cy="603257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40"/>
          <p:cNvSpPr txBox="1"/>
          <p:nvPr/>
        </p:nvSpPr>
        <p:spPr>
          <a:xfrm>
            <a:off x="-88412" y="88411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Tuxedo Protocol: Read Alignment</a:t>
            </a:r>
            <a:endParaRPr sz="28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45" name="Google Shape;345;p40"/>
          <p:cNvSpPr/>
          <p:nvPr/>
        </p:nvSpPr>
        <p:spPr>
          <a:xfrm>
            <a:off x="-304800" y="5021347"/>
            <a:ext cx="9398000" cy="966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75A2"/>
              </a:buClr>
              <a:buSzPts val="2200"/>
              <a:buFont typeface="Arial"/>
              <a:buChar char="•"/>
            </a:pP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Rapidly aligns </a:t>
            </a:r>
            <a:r>
              <a:rPr lang="en-US" sz="2200" b="0" i="0" u="sng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identical match</a:t>
            </a: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 reads to a reference genome assembly </a:t>
            </a:r>
            <a:endParaRPr/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-(ie similar to millions of simultaneous BLAST searches)</a:t>
            </a:r>
            <a:endParaRPr/>
          </a:p>
          <a:p>
            <a:pPr marL="800100" marR="0" lvl="1" indent="-20320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46" name="Google Shape;346;p4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5">
            <a:alphaModFix/>
          </a:blip>
          <a:srcRect b="68807"/>
          <a:stretch/>
        </p:blipFill>
        <p:spPr>
          <a:xfrm>
            <a:off x="5750467" y="1001302"/>
            <a:ext cx="3220614" cy="2113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26587" y="2086181"/>
            <a:ext cx="3332281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4445" y="1375009"/>
            <a:ext cx="5486400" cy="146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>
            <a:spLocks noGrp="1"/>
          </p:cNvSpPr>
          <p:nvPr>
            <p:ph type="title"/>
          </p:nvPr>
        </p:nvSpPr>
        <p:spPr>
          <a:xfrm>
            <a:off x="533400" y="228600"/>
            <a:ext cx="82296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Milestones in Genome Sequencing</a:t>
            </a:r>
            <a:endParaRPr sz="3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3"/>
          <p:cNvSpPr txBox="1"/>
          <p:nvPr/>
        </p:nvSpPr>
        <p:spPr>
          <a:xfrm>
            <a:off x="76200" y="5716587"/>
            <a:ext cx="25146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2000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. Arabidopsis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1</a:t>
            </a:r>
            <a:r>
              <a:rPr lang="en-US" sz="1400" b="0" i="0" u="none" strike="noStrike" cap="none" baseline="30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st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 Plant Genome.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135 Mb</a:t>
            </a:r>
            <a:endParaRPr sz="14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53" name="Google Shape;153;p23"/>
          <p:cNvSpPr txBox="1"/>
          <p:nvPr/>
        </p:nvSpPr>
        <p:spPr>
          <a:xfrm>
            <a:off x="3352800" y="2892425"/>
            <a:ext cx="2667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1995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. Fleischmann</a:t>
            </a:r>
            <a:r>
              <a:rPr lang="en-US" sz="1400" b="0" i="1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 et al.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1</a:t>
            </a:r>
            <a:r>
              <a:rPr lang="en-US" sz="1400" b="0" i="0" u="none" strike="noStrike" cap="none" baseline="30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st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 Free Living Organism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1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H. influenza 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1.8 Mb</a:t>
            </a:r>
            <a:endParaRPr sz="14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54" name="Google Shape;154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57663" y="1227138"/>
            <a:ext cx="1176337" cy="1600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55" name="Google Shape;155;p23"/>
          <p:cNvPicPr preferRelativeResize="0"/>
          <p:nvPr/>
        </p:nvPicPr>
        <p:blipFill rotWithShape="1">
          <a:blip r:embed="rId4">
            <a:alphaModFix/>
          </a:blip>
          <a:srcRect b="48021"/>
          <a:stretch/>
        </p:blipFill>
        <p:spPr>
          <a:xfrm>
            <a:off x="354013" y="1227138"/>
            <a:ext cx="2160587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3"/>
          <p:cNvSpPr txBox="1"/>
          <p:nvPr/>
        </p:nvSpPr>
        <p:spPr>
          <a:xfrm>
            <a:off x="152400" y="2903538"/>
            <a:ext cx="2568575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1977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. Sanger </a:t>
            </a:r>
            <a:r>
              <a:rPr lang="en-US" sz="1400" b="0" i="1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et al.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1</a:t>
            </a:r>
            <a:r>
              <a:rPr lang="en-US" sz="1400" b="0" i="0" u="none" strike="noStrike" cap="none" baseline="30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st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 Complete Organism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Bacteriophage; 5375 bp</a:t>
            </a:r>
            <a:endParaRPr/>
          </a:p>
        </p:txBody>
      </p:sp>
      <p:pic>
        <p:nvPicPr>
          <p:cNvPr id="157" name="Google Shape;157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26570" y="3827769"/>
            <a:ext cx="1506904" cy="203069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3"/>
          <p:cNvSpPr txBox="1"/>
          <p:nvPr/>
        </p:nvSpPr>
        <p:spPr>
          <a:xfrm>
            <a:off x="2755255" y="5909775"/>
            <a:ext cx="3763963" cy="800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2001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. Venter </a:t>
            </a:r>
            <a:r>
              <a:rPr lang="en-US" sz="1400" b="0" i="1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et al., 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IHGSC</a:t>
            </a:r>
            <a:endParaRPr sz="1400" b="0" i="1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Human Genome; 3.2 Gb</a:t>
            </a:r>
            <a:endParaRPr sz="14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~13 years + ~$3 billion</a:t>
            </a:r>
            <a:endParaRPr/>
          </a:p>
        </p:txBody>
      </p:sp>
      <p:pic>
        <p:nvPicPr>
          <p:cNvPr id="159" name="Google Shape;159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618229" y="3827769"/>
            <a:ext cx="1547195" cy="2030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035066" y="1227138"/>
            <a:ext cx="1192212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3"/>
          <p:cNvSpPr txBox="1"/>
          <p:nvPr/>
        </p:nvSpPr>
        <p:spPr>
          <a:xfrm>
            <a:off x="6298724" y="2929194"/>
            <a:ext cx="279241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1998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. 1</a:t>
            </a:r>
            <a:r>
              <a:rPr lang="en-US" sz="1400" b="0" i="0" u="none" strike="noStrike" cap="none" baseline="300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st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 Multicellular Organism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1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C.  elegans</a:t>
            </a:r>
            <a:r>
              <a:rPr lang="en-US" sz="14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; 97 Mb</a:t>
            </a:r>
            <a:endParaRPr sz="14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62" name="Google Shape;162;p2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09600" y="3886200"/>
            <a:ext cx="1398588" cy="1830387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3"/>
          <p:cNvSpPr txBox="1"/>
          <p:nvPr/>
        </p:nvSpPr>
        <p:spPr>
          <a:xfrm>
            <a:off x="6761140" y="3584109"/>
            <a:ext cx="21906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 completed using Sanger sequencing  </a:t>
            </a:r>
            <a:endParaRPr sz="14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Google Shape;164;p2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838921" y="4083890"/>
            <a:ext cx="1548136" cy="190108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3"/>
          <p:cNvSpPr txBox="1"/>
          <p:nvPr/>
        </p:nvSpPr>
        <p:spPr>
          <a:xfrm>
            <a:off x="6524100" y="6011744"/>
            <a:ext cx="219066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Fred Sanger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1918-2013 </a:t>
            </a:r>
            <a:endParaRPr sz="1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Google Shape;354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652" y="3114534"/>
            <a:ext cx="8135183" cy="1748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88187" y="3226247"/>
            <a:ext cx="1537993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8216" y="3226247"/>
            <a:ext cx="1518783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41"/>
          <p:cNvSpPr txBox="1"/>
          <p:nvPr/>
        </p:nvSpPr>
        <p:spPr>
          <a:xfrm>
            <a:off x="-88412" y="88411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Tuxedo Protocol: Read Alignment</a:t>
            </a:r>
            <a:endParaRPr sz="28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58" name="Google Shape;358;p4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5">
            <a:alphaModFix/>
          </a:blip>
          <a:srcRect b="68807"/>
          <a:stretch/>
        </p:blipFill>
        <p:spPr>
          <a:xfrm>
            <a:off x="5750467" y="1001302"/>
            <a:ext cx="3220614" cy="2113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26587" y="2086181"/>
            <a:ext cx="3332281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4445" y="1375009"/>
            <a:ext cx="5486400" cy="146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82822" y="3028328"/>
            <a:ext cx="2255978" cy="476228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41"/>
          <p:cNvSpPr/>
          <p:nvPr/>
        </p:nvSpPr>
        <p:spPr>
          <a:xfrm>
            <a:off x="-304800" y="5021347"/>
            <a:ext cx="9398000" cy="127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75A2"/>
              </a:buClr>
              <a:buSzPts val="2200"/>
              <a:buFont typeface="Arial"/>
              <a:buChar char="•"/>
            </a:pP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Rapidly aligns </a:t>
            </a:r>
            <a:r>
              <a:rPr lang="en-US" sz="2200" b="0" i="0" u="sng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identical match</a:t>
            </a: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 reads to a reference genome assembly </a:t>
            </a:r>
            <a:endParaRPr/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-(ie similar to millions of simultaneous BLAST searches)</a:t>
            </a:r>
            <a:endParaRPr/>
          </a:p>
          <a:p>
            <a:pPr marL="800100" marR="0" lvl="1" indent="-20320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Arial"/>
              <a:buChar char="•"/>
            </a:pPr>
            <a:r>
              <a:rPr lang="en-US" sz="2200" b="0" i="0" u="none" strike="noStrike" cap="none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What’s the limitation of Bowtie for sequences corresponding to mRNAs?</a:t>
            </a:r>
            <a:endParaRPr sz="2200" b="0" i="0" u="none" strike="noStrike" cap="none">
              <a:solidFill>
                <a:srgbClr val="FF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652" y="3114534"/>
            <a:ext cx="8135183" cy="1748546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42"/>
          <p:cNvSpPr txBox="1"/>
          <p:nvPr/>
        </p:nvSpPr>
        <p:spPr>
          <a:xfrm>
            <a:off x="-88412" y="88411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Tuxedo Protocol: Read Alignment</a:t>
            </a:r>
            <a:endParaRPr sz="28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70" name="Google Shape;370;p4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 b="68807"/>
          <a:stretch/>
        </p:blipFill>
        <p:spPr>
          <a:xfrm>
            <a:off x="5750467" y="1001302"/>
            <a:ext cx="3220614" cy="2113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26587" y="2086181"/>
            <a:ext cx="3332281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4445" y="1375009"/>
            <a:ext cx="54864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42"/>
          <p:cNvSpPr/>
          <p:nvPr/>
        </p:nvSpPr>
        <p:spPr>
          <a:xfrm>
            <a:off x="-304800" y="5021347"/>
            <a:ext cx="9398000" cy="127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75A2"/>
              </a:buClr>
              <a:buSzPts val="2200"/>
              <a:buFont typeface="Arial"/>
              <a:buChar char="•"/>
            </a:pP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Rapidly aligns </a:t>
            </a:r>
            <a:r>
              <a:rPr lang="en-US" sz="2200" b="0" i="0" u="sng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identical match</a:t>
            </a: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 reads to a reference genome assembly </a:t>
            </a:r>
            <a:endParaRPr/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-(ie similar to millions of simultaneous BLAST searches)</a:t>
            </a:r>
            <a:endParaRPr/>
          </a:p>
          <a:p>
            <a:pPr marL="800100" marR="0" lvl="1" indent="-20320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Arial"/>
              <a:buChar char="•"/>
            </a:pPr>
            <a:r>
              <a:rPr lang="en-US" sz="2200" b="0" i="0" u="none" strike="noStrike" cap="none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What’s the limitation of Bowtie for sequences corresponding to mRNAs?</a:t>
            </a:r>
            <a:endParaRPr sz="2200" b="0" i="0" u="none" strike="noStrike" cap="none">
              <a:solidFill>
                <a:srgbClr val="FF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Google Shape;379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652" y="3114534"/>
            <a:ext cx="8135183" cy="1748546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43"/>
          <p:cNvSpPr txBox="1"/>
          <p:nvPr/>
        </p:nvSpPr>
        <p:spPr>
          <a:xfrm>
            <a:off x="-88412" y="88411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Tuxedo Protocol: Read Alignment</a:t>
            </a:r>
            <a:endParaRPr sz="28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81" name="Google Shape;381;p4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 b="68807"/>
          <a:stretch/>
        </p:blipFill>
        <p:spPr>
          <a:xfrm>
            <a:off x="5750467" y="1001302"/>
            <a:ext cx="3220614" cy="2113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445" y="1375009"/>
            <a:ext cx="54864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43"/>
          <p:cNvSpPr/>
          <p:nvPr/>
        </p:nvSpPr>
        <p:spPr>
          <a:xfrm>
            <a:off x="-304800" y="5021347"/>
            <a:ext cx="9398000" cy="127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75A2"/>
              </a:buClr>
              <a:buSzPts val="2200"/>
              <a:buFont typeface="Arial"/>
              <a:buChar char="•"/>
            </a:pP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Rapidly aligns </a:t>
            </a:r>
            <a:r>
              <a:rPr lang="en-US" sz="2200" b="0" i="0" u="sng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identical match</a:t>
            </a: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 reads to a reference genome assembly </a:t>
            </a:r>
            <a:endParaRPr/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-(ie similar to millions of simultaneous BLAST searches)</a:t>
            </a:r>
            <a:endParaRPr/>
          </a:p>
          <a:p>
            <a:pPr marL="800100" marR="0" lvl="1" indent="-20320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rgbClr val="0075A2"/>
              </a:buClr>
              <a:buSzPts val="2200"/>
              <a:buFont typeface="Arial"/>
              <a:buChar char="•"/>
            </a:pPr>
            <a:r>
              <a:rPr lang="en-US" sz="2200" b="1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TopHat</a:t>
            </a: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: </a:t>
            </a:r>
            <a:r>
              <a:rPr lang="en-US" sz="2200" b="0" i="0" u="sng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splice-aware aligner</a:t>
            </a:r>
            <a:r>
              <a:rPr lang="en-US" sz="2200" b="0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 for reads spanning intron junctions</a:t>
            </a:r>
            <a:endParaRPr sz="2200" b="0" i="0" u="none" strike="noStrike" cap="none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0073" y="1955019"/>
            <a:ext cx="8263862" cy="3208730"/>
          </a:xfrm>
          <a:prstGeom prst="rect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90" name="Google Shape;390;p44"/>
          <p:cNvSpPr txBox="1"/>
          <p:nvPr/>
        </p:nvSpPr>
        <p:spPr>
          <a:xfrm>
            <a:off x="427500" y="1626100"/>
            <a:ext cx="3057598" cy="3077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Chicken</a:t>
            </a:r>
            <a:r>
              <a:rPr lang="en-US" sz="1400" b="1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RHODOPSIN (RHO) </a:t>
            </a:r>
            <a:r>
              <a:rPr lang="en-US" sz="14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</a:t>
            </a:r>
            <a:endParaRPr sz="1400" b="1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44"/>
          <p:cNvSpPr txBox="1"/>
          <p:nvPr/>
        </p:nvSpPr>
        <p:spPr>
          <a:xfrm>
            <a:off x="3043923" y="1961731"/>
            <a:ext cx="2573616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Embryonic Day 18 </a:t>
            </a:r>
            <a:r>
              <a:rPr lang="en-US" sz="12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cornea mRNA</a:t>
            </a:r>
            <a:endParaRPr sz="1200" b="1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44"/>
          <p:cNvSpPr txBox="1"/>
          <p:nvPr/>
        </p:nvSpPr>
        <p:spPr>
          <a:xfrm>
            <a:off x="716275" y="5727575"/>
            <a:ext cx="8133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0000"/>
                </a:solidFill>
              </a:rPr>
              <a:t>Q: </a:t>
            </a:r>
            <a:r>
              <a:rPr lang="en-US" sz="1600" i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Based on RNA-seq alignment data, what’s the expression pattern for the RHO gene?</a:t>
            </a:r>
            <a:endParaRPr sz="1600" i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000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A: RHO is expressed in the embryonic Day 18 retina but not in the other 2 tissues.</a:t>
            </a:r>
            <a:endParaRPr sz="1600"/>
          </a:p>
        </p:txBody>
      </p:sp>
      <p:sp>
        <p:nvSpPr>
          <p:cNvPr id="393" name="Google Shape;393;p44"/>
          <p:cNvSpPr txBox="1"/>
          <p:nvPr/>
        </p:nvSpPr>
        <p:spPr>
          <a:xfrm>
            <a:off x="3088993" y="2956645"/>
            <a:ext cx="2403222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Embryonic Day 8 </a:t>
            </a:r>
            <a:r>
              <a:rPr lang="en-US" sz="12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retina mRNA</a:t>
            </a:r>
            <a:endParaRPr sz="1200" b="1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44"/>
          <p:cNvSpPr txBox="1"/>
          <p:nvPr/>
        </p:nvSpPr>
        <p:spPr>
          <a:xfrm>
            <a:off x="3065371" y="3926420"/>
            <a:ext cx="2488031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Embryonic Day 18 </a:t>
            </a:r>
            <a:r>
              <a:rPr lang="en-US" sz="12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retina mRNA</a:t>
            </a:r>
            <a:endParaRPr sz="1200" b="1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44"/>
          <p:cNvSpPr txBox="1"/>
          <p:nvPr/>
        </p:nvSpPr>
        <p:spPr>
          <a:xfrm>
            <a:off x="-88412" y="189011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Tuxedo Protocol: Read Alignment</a:t>
            </a:r>
            <a:endParaRPr/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TopHat read alignments visualized in the UCSC Genome Browser</a:t>
            </a:r>
            <a:endParaRPr sz="14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5"/>
          <p:cNvSpPr txBox="1">
            <a:spLocks noGrp="1"/>
          </p:cNvSpPr>
          <p:nvPr>
            <p:ph type="body" idx="1"/>
          </p:nvPr>
        </p:nvSpPr>
        <p:spPr>
          <a:xfrm>
            <a:off x="152400" y="1412875"/>
            <a:ext cx="48768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>
                <a:latin typeface="Gill Sans"/>
                <a:ea typeface="Gill Sans"/>
                <a:cs typeface="Gill Sans"/>
                <a:sym typeface="Gill Sans"/>
              </a:rPr>
              <a:t>Cufflinks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: assembles aligned reads into gene models/transcripts</a:t>
            </a:r>
            <a:endParaRPr/>
          </a:p>
        </p:txBody>
      </p:sp>
      <p:sp>
        <p:nvSpPr>
          <p:cNvPr id="402" name="Google Shape;402;p45"/>
          <p:cNvSpPr txBox="1"/>
          <p:nvPr/>
        </p:nvSpPr>
        <p:spPr>
          <a:xfrm>
            <a:off x="-88412" y="88411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Tuxedo Protocol: Differential Expression Analysis</a:t>
            </a:r>
            <a:endParaRPr sz="24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03" name="Google Shape;403;p45"/>
          <p:cNvGrpSpPr/>
          <p:nvPr/>
        </p:nvGrpSpPr>
        <p:grpSpPr>
          <a:xfrm>
            <a:off x="1635727" y="2219883"/>
            <a:ext cx="3289921" cy="4638117"/>
            <a:chOff x="5638800" y="1375333"/>
            <a:chExt cx="3289921" cy="4638117"/>
          </a:xfrm>
        </p:grpSpPr>
        <p:pic>
          <p:nvPicPr>
            <p:cNvPr id="404" name="Google Shape;404;p4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918200" y="1375333"/>
              <a:ext cx="2692400" cy="431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5" name="Google Shape;405;p4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638800" y="2286000"/>
              <a:ext cx="838200" cy="9842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6" name="Google Shape;406;p4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82000" y="4038600"/>
              <a:ext cx="546721" cy="9842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7" name="Google Shape;407;p4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140079" y="5029200"/>
              <a:ext cx="546721" cy="9842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08" name="Google Shape;408;p45"/>
          <p:cNvSpPr txBox="1"/>
          <p:nvPr/>
        </p:nvSpPr>
        <p:spPr>
          <a:xfrm>
            <a:off x="1268281" y="3490671"/>
            <a:ext cx="125038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TopHat/Bowtie</a:t>
            </a:r>
            <a:endParaRPr sz="1200" b="1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45"/>
          <p:cNvSpPr txBox="1"/>
          <p:nvPr/>
        </p:nvSpPr>
        <p:spPr>
          <a:xfrm>
            <a:off x="1502590" y="5328139"/>
            <a:ext cx="84297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Cufflinks</a:t>
            </a:r>
            <a:endParaRPr sz="1200" b="1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0" name="Google Shape;410;p45"/>
          <p:cNvGrpSpPr/>
          <p:nvPr/>
        </p:nvGrpSpPr>
        <p:grpSpPr>
          <a:xfrm>
            <a:off x="5165826" y="1316470"/>
            <a:ext cx="3856053" cy="2688736"/>
            <a:chOff x="5461657" y="1316470"/>
            <a:chExt cx="3276112" cy="2083289"/>
          </a:xfrm>
        </p:grpSpPr>
        <p:pic>
          <p:nvPicPr>
            <p:cNvPr id="411" name="Google Shape;411;p4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473869" y="1316470"/>
              <a:ext cx="3263900" cy="127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2" name="Google Shape;412;p4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461657" y="2574259"/>
              <a:ext cx="3136900" cy="825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46"/>
          <p:cNvSpPr txBox="1">
            <a:spLocks noGrp="1"/>
          </p:cNvSpPr>
          <p:nvPr>
            <p:ph type="body" idx="1"/>
          </p:nvPr>
        </p:nvSpPr>
        <p:spPr>
          <a:xfrm>
            <a:off x="152400" y="1412875"/>
            <a:ext cx="48768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>
                <a:latin typeface="Gill Sans"/>
                <a:ea typeface="Gill Sans"/>
                <a:cs typeface="Gill Sans"/>
                <a:sym typeface="Gill Sans"/>
              </a:rPr>
              <a:t>Cufflinks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: assembles aligned reads into gene models/transcripts</a:t>
            </a:r>
            <a:endParaRPr/>
          </a:p>
          <a:p>
            <a:pPr marL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>
              <a:latin typeface="Gill Sans"/>
              <a:ea typeface="Gill Sans"/>
              <a:cs typeface="Gill Sans"/>
              <a:sym typeface="Gill Sans"/>
            </a:endParaRPr>
          </a:p>
          <a:p>
            <a:pPr marL="342900" lvl="1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>
                <a:latin typeface="Gill Sans"/>
                <a:ea typeface="Gill Sans"/>
                <a:cs typeface="Gill Sans"/>
                <a:sym typeface="Gill Sans"/>
              </a:rPr>
              <a:t>Cuffdiff: 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statistical analysis of each sample in replicate calculating </a:t>
            </a:r>
            <a:r>
              <a:rPr lang="en-US" sz="2000" u="sng">
                <a:latin typeface="Gill Sans"/>
                <a:ea typeface="Gill Sans"/>
                <a:cs typeface="Gill Sans"/>
                <a:sym typeface="Gill Sans"/>
              </a:rPr>
              <a:t>d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ifferentially </a:t>
            </a:r>
            <a:r>
              <a:rPr lang="en-US" sz="2000" u="sng">
                <a:latin typeface="Gill Sans"/>
                <a:ea typeface="Gill Sans"/>
                <a:cs typeface="Gill Sans"/>
                <a:sym typeface="Gill Sans"/>
              </a:rPr>
              <a:t>e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xpressed </a:t>
            </a:r>
            <a:r>
              <a:rPr lang="en-US" sz="2000" u="sng">
                <a:latin typeface="Gill Sans"/>
                <a:ea typeface="Gill Sans"/>
                <a:cs typeface="Gill Sans"/>
                <a:sym typeface="Gill Sans"/>
              </a:rPr>
              <a:t>g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enes (DEGs)</a:t>
            </a:r>
            <a:endParaRPr/>
          </a:p>
        </p:txBody>
      </p:sp>
      <p:sp>
        <p:nvSpPr>
          <p:cNvPr id="419" name="Google Shape;419;p46"/>
          <p:cNvSpPr txBox="1"/>
          <p:nvPr/>
        </p:nvSpPr>
        <p:spPr>
          <a:xfrm>
            <a:off x="-88412" y="88411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Tuxedo Protocol: Differential Expression Analysis</a:t>
            </a:r>
            <a:endParaRPr sz="24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20" name="Google Shape;420;p46"/>
          <p:cNvGrpSpPr/>
          <p:nvPr/>
        </p:nvGrpSpPr>
        <p:grpSpPr>
          <a:xfrm>
            <a:off x="5165826" y="1316470"/>
            <a:ext cx="3856053" cy="2688736"/>
            <a:chOff x="5461657" y="1316470"/>
            <a:chExt cx="3276112" cy="2083289"/>
          </a:xfrm>
        </p:grpSpPr>
        <p:pic>
          <p:nvPicPr>
            <p:cNvPr id="421" name="Google Shape;421;p4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73869" y="1316470"/>
              <a:ext cx="3263900" cy="127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2" name="Google Shape;422;p4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461657" y="2574259"/>
              <a:ext cx="3136900" cy="825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23" name="Google Shape;423;p46"/>
          <p:cNvGrpSpPr/>
          <p:nvPr/>
        </p:nvGrpSpPr>
        <p:grpSpPr>
          <a:xfrm>
            <a:off x="903713" y="4351442"/>
            <a:ext cx="8092130" cy="2262061"/>
            <a:chOff x="903713" y="4351442"/>
            <a:chExt cx="8092130" cy="2262061"/>
          </a:xfrm>
        </p:grpSpPr>
        <p:pic>
          <p:nvPicPr>
            <p:cNvPr id="424" name="Google Shape;424;p4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903713" y="4351442"/>
              <a:ext cx="7513439" cy="20385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5" name="Google Shape;425;p4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7449543" y="5067564"/>
              <a:ext cx="1393900" cy="4762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6" name="Google Shape;426;p4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7601943" y="6137275"/>
              <a:ext cx="1393900" cy="47622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7" name="Google Shape;427;p46"/>
          <p:cNvSpPr/>
          <p:nvPr/>
        </p:nvSpPr>
        <p:spPr>
          <a:xfrm rot="10800000" flipH="1">
            <a:off x="1780433" y="4783684"/>
            <a:ext cx="6231510" cy="39171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28" name="Google Shape;428;p46"/>
          <p:cNvSpPr/>
          <p:nvPr/>
        </p:nvSpPr>
        <p:spPr>
          <a:xfrm rot="10800000" flipH="1">
            <a:off x="1780433" y="5854155"/>
            <a:ext cx="6231510" cy="41330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429" name="Google Shape;429;p46"/>
          <p:cNvCxnSpPr/>
          <p:nvPr/>
        </p:nvCxnSpPr>
        <p:spPr>
          <a:xfrm>
            <a:off x="1744823" y="4896452"/>
            <a:ext cx="623151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430" name="Google Shape;430;p46"/>
          <p:cNvCxnSpPr/>
          <p:nvPr/>
        </p:nvCxnSpPr>
        <p:spPr>
          <a:xfrm>
            <a:off x="1744823" y="5941268"/>
            <a:ext cx="623151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7"/>
          <p:cNvSpPr txBox="1">
            <a:spLocks noGrp="1"/>
          </p:cNvSpPr>
          <p:nvPr>
            <p:ph type="body" idx="1"/>
          </p:nvPr>
        </p:nvSpPr>
        <p:spPr>
          <a:xfrm>
            <a:off x="152400" y="1412875"/>
            <a:ext cx="48768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>
                <a:latin typeface="Gill Sans"/>
                <a:ea typeface="Gill Sans"/>
                <a:cs typeface="Gill Sans"/>
                <a:sym typeface="Gill Sans"/>
              </a:rPr>
              <a:t>Cufflinks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: assembles aligned reads into gene models/transcripts</a:t>
            </a:r>
            <a:endParaRPr/>
          </a:p>
          <a:p>
            <a:pPr marL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>
              <a:latin typeface="Gill Sans"/>
              <a:ea typeface="Gill Sans"/>
              <a:cs typeface="Gill Sans"/>
              <a:sym typeface="Gill Sans"/>
            </a:endParaRPr>
          </a:p>
          <a:p>
            <a:pPr marL="342900" lvl="1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>
                <a:latin typeface="Gill Sans"/>
                <a:ea typeface="Gill Sans"/>
                <a:cs typeface="Gill Sans"/>
                <a:sym typeface="Gill Sans"/>
              </a:rPr>
              <a:t>Cuffdiff: 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statistical analysis of each sample in replicate calculating </a:t>
            </a:r>
            <a:r>
              <a:rPr lang="en-US" sz="2000" u="sng">
                <a:latin typeface="Gill Sans"/>
                <a:ea typeface="Gill Sans"/>
                <a:cs typeface="Gill Sans"/>
                <a:sym typeface="Gill Sans"/>
              </a:rPr>
              <a:t>d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ifferentially </a:t>
            </a:r>
            <a:r>
              <a:rPr lang="en-US" sz="2000" u="sng">
                <a:latin typeface="Gill Sans"/>
                <a:ea typeface="Gill Sans"/>
                <a:cs typeface="Gill Sans"/>
                <a:sym typeface="Gill Sans"/>
              </a:rPr>
              <a:t>e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xpressed </a:t>
            </a:r>
            <a:r>
              <a:rPr lang="en-US" sz="2000" u="sng">
                <a:latin typeface="Gill Sans"/>
                <a:ea typeface="Gill Sans"/>
                <a:cs typeface="Gill Sans"/>
                <a:sym typeface="Gill Sans"/>
              </a:rPr>
              <a:t>g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enes (DEGs)</a:t>
            </a:r>
            <a:endParaRPr/>
          </a:p>
        </p:txBody>
      </p:sp>
      <p:sp>
        <p:nvSpPr>
          <p:cNvPr id="437" name="Google Shape;437;p47"/>
          <p:cNvSpPr txBox="1"/>
          <p:nvPr/>
        </p:nvSpPr>
        <p:spPr>
          <a:xfrm>
            <a:off x="-88412" y="88411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Tuxedo Protocol: Differential Expression Analysis</a:t>
            </a:r>
            <a:endParaRPr sz="24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38" name="Google Shape;438;p47"/>
          <p:cNvGrpSpPr/>
          <p:nvPr/>
        </p:nvGrpSpPr>
        <p:grpSpPr>
          <a:xfrm>
            <a:off x="5165826" y="1316470"/>
            <a:ext cx="3856053" cy="2688736"/>
            <a:chOff x="5461657" y="1316470"/>
            <a:chExt cx="3276112" cy="2083289"/>
          </a:xfrm>
        </p:grpSpPr>
        <p:pic>
          <p:nvPicPr>
            <p:cNvPr id="439" name="Google Shape;439;p4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73869" y="1316470"/>
              <a:ext cx="3263900" cy="127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0" name="Google Shape;440;p4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461657" y="2574259"/>
              <a:ext cx="3136900" cy="825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1" name="Google Shape;441;p47"/>
          <p:cNvSpPr txBox="1"/>
          <p:nvPr/>
        </p:nvSpPr>
        <p:spPr>
          <a:xfrm>
            <a:off x="2162063" y="6310131"/>
            <a:ext cx="85328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 #1</a:t>
            </a:r>
            <a:endParaRPr sz="1400" b="1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47"/>
          <p:cNvSpPr txBox="1"/>
          <p:nvPr/>
        </p:nvSpPr>
        <p:spPr>
          <a:xfrm>
            <a:off x="4097465" y="6310131"/>
            <a:ext cx="85328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 #2</a:t>
            </a:r>
            <a:endParaRPr sz="1400" b="1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47"/>
          <p:cNvSpPr txBox="1"/>
          <p:nvPr/>
        </p:nvSpPr>
        <p:spPr>
          <a:xfrm>
            <a:off x="6374817" y="6310131"/>
            <a:ext cx="85328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 #3</a:t>
            </a:r>
            <a:endParaRPr sz="1400" b="1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4" name="Google Shape;444;p47"/>
          <p:cNvGrpSpPr/>
          <p:nvPr/>
        </p:nvGrpSpPr>
        <p:grpSpPr>
          <a:xfrm>
            <a:off x="903713" y="4351442"/>
            <a:ext cx="8092130" cy="2262061"/>
            <a:chOff x="903713" y="4351442"/>
            <a:chExt cx="8092130" cy="2262061"/>
          </a:xfrm>
        </p:grpSpPr>
        <p:pic>
          <p:nvPicPr>
            <p:cNvPr id="445" name="Google Shape;445;p4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903713" y="4351442"/>
              <a:ext cx="7513439" cy="20385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6" name="Google Shape;446;p4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7449543" y="5067564"/>
              <a:ext cx="1393900" cy="4762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7" name="Google Shape;447;p4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7601943" y="6137275"/>
              <a:ext cx="1393900" cy="47622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Google Shape;453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447800"/>
            <a:ext cx="9144000" cy="3784651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48"/>
          <p:cNvSpPr txBox="1"/>
          <p:nvPr/>
        </p:nvSpPr>
        <p:spPr>
          <a:xfrm>
            <a:off x="500192" y="5388864"/>
            <a:ext cx="7648248" cy="1158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i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12,939 differentially expressed genes (DEGs) between E8 retina &amp; E18 retina</a:t>
            </a:r>
            <a:endParaRPr sz="1800" i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Each DEG has a calculated </a:t>
            </a:r>
            <a:r>
              <a:rPr lang="en-US" sz="1800" u="sng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fold change</a:t>
            </a:r>
            <a:r>
              <a:rPr lang="en-US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and </a:t>
            </a:r>
            <a:r>
              <a:rPr lang="en-US" sz="1800" u="sng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p-value </a:t>
            </a:r>
            <a:endParaRPr/>
          </a:p>
          <a:p>
            <a:pPr marL="285750" marR="0" lvl="0" indent="-2857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Char char="•"/>
            </a:pPr>
            <a:r>
              <a:rPr lang="en-US" sz="1800" i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How can we efficiently visualize these data?</a:t>
            </a:r>
            <a:endParaRPr sz="1800" i="0">
              <a:solidFill>
                <a:srgbClr val="FF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55" name="Google Shape;455;p48"/>
          <p:cNvSpPr/>
          <p:nvPr/>
        </p:nvSpPr>
        <p:spPr>
          <a:xfrm>
            <a:off x="1664188" y="1579187"/>
            <a:ext cx="1447800" cy="252462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56" name="Google Shape;456;p48"/>
          <p:cNvSpPr/>
          <p:nvPr/>
        </p:nvSpPr>
        <p:spPr>
          <a:xfrm>
            <a:off x="6813416" y="1579187"/>
            <a:ext cx="2330584" cy="252462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57" name="Google Shape;457;p48"/>
          <p:cNvSpPr txBox="1"/>
          <p:nvPr/>
        </p:nvSpPr>
        <p:spPr>
          <a:xfrm>
            <a:off x="-88412" y="88411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Tuxedo Protocol: Cuffdiff Output</a:t>
            </a:r>
            <a:endParaRPr sz="28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49"/>
          <p:cNvSpPr txBox="1">
            <a:spLocks noGrp="1"/>
          </p:cNvSpPr>
          <p:nvPr>
            <p:ph type="body" idx="1"/>
          </p:nvPr>
        </p:nvSpPr>
        <p:spPr>
          <a:xfrm>
            <a:off x="152400" y="1173950"/>
            <a:ext cx="48768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>
                <a:latin typeface="Gill Sans"/>
                <a:ea typeface="Gill Sans"/>
                <a:cs typeface="Gill Sans"/>
                <a:sym typeface="Gill Sans"/>
              </a:rPr>
              <a:t>CummeRbund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: RStudio</a:t>
            </a:r>
            <a:r>
              <a:rPr lang="en-US">
                <a:latin typeface="Gill Sans"/>
                <a:ea typeface="Gill Sans"/>
                <a:cs typeface="Gill Sans"/>
                <a:sym typeface="Gill Sans"/>
              </a:rPr>
              <a:t> package for generating RNA-Seq data visualizations</a:t>
            </a:r>
            <a:endParaRPr sz="20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4" name="Google Shape;464;p49"/>
          <p:cNvSpPr txBox="1"/>
          <p:nvPr/>
        </p:nvSpPr>
        <p:spPr>
          <a:xfrm>
            <a:off x="-88412" y="88411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Tuxedo Protocol: Data Visualization</a:t>
            </a:r>
            <a:endParaRPr sz="28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465" name="Google Shape;465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9329" y="2036287"/>
            <a:ext cx="4696867" cy="4666102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49"/>
          <p:cNvSpPr/>
          <p:nvPr/>
        </p:nvSpPr>
        <p:spPr>
          <a:xfrm>
            <a:off x="563217" y="2318965"/>
            <a:ext cx="2065131" cy="2683566"/>
          </a:xfrm>
          <a:prstGeom prst="rect">
            <a:avLst/>
          </a:prstGeom>
          <a:gradFill>
            <a:gsLst>
              <a:gs pos="0">
                <a:srgbClr val="0070E1">
                  <a:alpha val="9803"/>
                </a:srgbClr>
              </a:gs>
              <a:gs pos="100000">
                <a:srgbClr val="84B1FF">
                  <a:alpha val="9803"/>
                </a:srgbClr>
              </a:gs>
            </a:gsLst>
            <a:lin ang="16200000" scaled="0"/>
          </a:gradFill>
          <a:ln w="9525" cap="flat" cmpd="sng">
            <a:solidFill>
              <a:srgbClr val="096CC5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7" name="Google Shape;467;p49"/>
          <p:cNvSpPr/>
          <p:nvPr/>
        </p:nvSpPr>
        <p:spPr>
          <a:xfrm>
            <a:off x="2727735" y="2318965"/>
            <a:ext cx="2065131" cy="2683566"/>
          </a:xfrm>
          <a:prstGeom prst="rect">
            <a:avLst/>
          </a:prstGeom>
          <a:gradFill>
            <a:gsLst>
              <a:gs pos="0">
                <a:srgbClr val="0070E1">
                  <a:alpha val="9803"/>
                </a:srgbClr>
              </a:gs>
              <a:gs pos="100000">
                <a:srgbClr val="84B1FF">
                  <a:alpha val="9803"/>
                </a:srgbClr>
              </a:gs>
            </a:gsLst>
            <a:lin ang="16200000" scaled="0"/>
          </a:gradFill>
          <a:ln w="9525" cap="flat" cmpd="sng">
            <a:solidFill>
              <a:srgbClr val="096CC5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8" name="Google Shape;468;p49"/>
          <p:cNvSpPr txBox="1"/>
          <p:nvPr/>
        </p:nvSpPr>
        <p:spPr>
          <a:xfrm>
            <a:off x="2867515" y="2867155"/>
            <a:ext cx="1709198" cy="430887"/>
          </a:xfrm>
          <a:prstGeom prst="rect">
            <a:avLst/>
          </a:prstGeom>
          <a:solidFill>
            <a:srgbClr val="FFFFFF">
              <a:alpha val="69803"/>
            </a:srgbClr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Significant upregulated DEGs</a:t>
            </a:r>
            <a:endParaRPr sz="1100" b="1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9" name="Google Shape;469;p49"/>
          <p:cNvSpPr txBox="1"/>
          <p:nvPr/>
        </p:nvSpPr>
        <p:spPr>
          <a:xfrm>
            <a:off x="694827" y="3659546"/>
            <a:ext cx="1747172" cy="430887"/>
          </a:xfrm>
          <a:prstGeom prst="rect">
            <a:avLst/>
          </a:prstGeom>
          <a:solidFill>
            <a:srgbClr val="FFFFFF">
              <a:alpha val="69803"/>
            </a:srgbClr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Significant donwregulated DEGs</a:t>
            </a:r>
            <a:endParaRPr sz="1100" b="1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470" name="Google Shape;470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38971" y="1986824"/>
            <a:ext cx="3599957" cy="125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49" descr="http://www.rstudio.com/wp-content/uploads/2014/07/RStudio-Logo-Blue-Gradient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32887" y="1390170"/>
            <a:ext cx="1849253" cy="691005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49"/>
          <p:cNvSpPr txBox="1"/>
          <p:nvPr/>
        </p:nvSpPr>
        <p:spPr>
          <a:xfrm>
            <a:off x="5170299" y="3683073"/>
            <a:ext cx="3781356" cy="1897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</a:pPr>
            <a:r>
              <a:rPr lang="en-US" sz="204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Volcano plot visualizes </a:t>
            </a:r>
            <a:r>
              <a:rPr lang="en-US" sz="2040" u="sng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all DEGs</a:t>
            </a:r>
            <a:r>
              <a:rPr lang="en-US" sz="204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based on p-value and fold change</a:t>
            </a:r>
            <a:endParaRPr/>
          </a:p>
          <a:p>
            <a:pPr marL="285750" marR="0" lvl="0" indent="-156210" algn="l" rtl="0">
              <a:lnSpc>
                <a:spcPct val="5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None/>
            </a:pPr>
            <a:endParaRPr sz="204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</a:pPr>
            <a:r>
              <a:rPr lang="en-US" sz="204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Can also highlight candidate genes of interest</a:t>
            </a:r>
            <a:endParaRPr/>
          </a:p>
        </p:txBody>
      </p:sp>
      <p:cxnSp>
        <p:nvCxnSpPr>
          <p:cNvPr id="473" name="Google Shape;473;p49"/>
          <p:cNvCxnSpPr/>
          <p:nvPr/>
        </p:nvCxnSpPr>
        <p:spPr>
          <a:xfrm rot="10800000">
            <a:off x="586193" y="4969875"/>
            <a:ext cx="4225474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50"/>
          <p:cNvSpPr txBox="1">
            <a:spLocks noGrp="1"/>
          </p:cNvSpPr>
          <p:nvPr>
            <p:ph type="body" idx="1"/>
          </p:nvPr>
        </p:nvSpPr>
        <p:spPr>
          <a:xfrm>
            <a:off x="152400" y="1173950"/>
            <a:ext cx="48768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>
                <a:latin typeface="Gill Sans"/>
                <a:ea typeface="Gill Sans"/>
                <a:cs typeface="Gill Sans"/>
                <a:sym typeface="Gill Sans"/>
              </a:rPr>
              <a:t>CummeRbund</a:t>
            </a:r>
            <a:r>
              <a:rPr lang="en-US" sz="2000">
                <a:latin typeface="Gill Sans"/>
                <a:ea typeface="Gill Sans"/>
                <a:cs typeface="Gill Sans"/>
                <a:sym typeface="Gill Sans"/>
              </a:rPr>
              <a:t>: RStudio</a:t>
            </a:r>
            <a:r>
              <a:rPr lang="en-US">
                <a:latin typeface="Gill Sans"/>
                <a:ea typeface="Gill Sans"/>
                <a:cs typeface="Gill Sans"/>
                <a:sym typeface="Gill Sans"/>
              </a:rPr>
              <a:t> package for generating RNA-Seq data visualizations</a:t>
            </a:r>
            <a:endParaRPr sz="20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80" name="Google Shape;480;p50"/>
          <p:cNvSpPr txBox="1"/>
          <p:nvPr/>
        </p:nvSpPr>
        <p:spPr>
          <a:xfrm>
            <a:off x="-88412" y="88411"/>
            <a:ext cx="9296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RNA-Seq Tuxedo Protocol: Data Visualization</a:t>
            </a:r>
            <a:endParaRPr sz="2800" b="1" i="0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81" name="Google Shape;481;p50"/>
          <p:cNvGrpSpPr/>
          <p:nvPr/>
        </p:nvGrpSpPr>
        <p:grpSpPr>
          <a:xfrm>
            <a:off x="102108" y="2096034"/>
            <a:ext cx="6524069" cy="4027910"/>
            <a:chOff x="139828" y="2096034"/>
            <a:chExt cx="6348044" cy="3874413"/>
          </a:xfrm>
        </p:grpSpPr>
        <p:pic>
          <p:nvPicPr>
            <p:cNvPr id="482" name="Google Shape;482;p5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39828" y="2096034"/>
              <a:ext cx="6008562" cy="38744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3" name="Google Shape;483;p5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413682" y="4081336"/>
              <a:ext cx="1074190" cy="74509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84" name="Google Shape;484;p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38971" y="1986824"/>
            <a:ext cx="3599957" cy="1257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50" descr="http://www.rstudio.com/wp-content/uploads/2014/07/RStudio-Logo-Blue-Gradient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32887" y="1390170"/>
            <a:ext cx="1849253" cy="691005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p50"/>
          <p:cNvSpPr txBox="1"/>
          <p:nvPr/>
        </p:nvSpPr>
        <p:spPr>
          <a:xfrm>
            <a:off x="5524328" y="4287647"/>
            <a:ext cx="3595248" cy="1897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Gene expression plots visualize </a:t>
            </a:r>
            <a:r>
              <a:rPr lang="en-US" sz="1600" u="sng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selected DEGs </a:t>
            </a: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based on normalized expression (FPKM) in sample groups </a:t>
            </a: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9923" y="912347"/>
            <a:ext cx="7885434" cy="538356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4"/>
          <p:cNvSpPr txBox="1"/>
          <p:nvPr/>
        </p:nvSpPr>
        <p:spPr>
          <a:xfrm>
            <a:off x="726141" y="304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40" b="1" i="0" u="none" strike="noStrike" cap="none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The Impact of Next Generation Sequencing (NGS)</a:t>
            </a:r>
            <a:endParaRPr sz="2340" b="1" i="0" u="none" strike="noStrike" cap="none">
              <a:solidFill>
                <a:srgbClr val="0075A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4"/>
          <p:cNvSpPr txBox="1"/>
          <p:nvPr/>
        </p:nvSpPr>
        <p:spPr>
          <a:xfrm>
            <a:off x="6701299" y="6324600"/>
            <a:ext cx="1906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75A2"/>
                </a:solidFill>
                <a:latin typeface="Gill Sans"/>
                <a:ea typeface="Gill Sans"/>
                <a:cs typeface="Gill Sans"/>
                <a:sym typeface="Gill Sans"/>
              </a:rPr>
              <a:t>Source: NHGRI</a:t>
            </a:r>
            <a:endParaRPr sz="1400" b="1" i="0" u="none" strike="noStrike" cap="none">
              <a:solidFill>
                <a:srgbClr val="0075A2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4" name="Google Shape;174;p24"/>
          <p:cNvSpPr txBox="1"/>
          <p:nvPr/>
        </p:nvSpPr>
        <p:spPr>
          <a:xfrm>
            <a:off x="1614145" y="3606303"/>
            <a:ext cx="251176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advent of NGS tech</a:t>
            </a:r>
            <a:endParaRPr sz="1400" b="1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5" name="Google Shape;175;p24"/>
          <p:cNvSpPr txBox="1"/>
          <p:nvPr/>
        </p:nvSpPr>
        <p:spPr>
          <a:xfrm>
            <a:off x="5120965" y="3760192"/>
            <a:ext cx="329618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•"/>
            </a:pPr>
            <a:r>
              <a:rPr lang="en-US" sz="1400" b="1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10,000X reduction in DNA sequencing cost from 2007-15</a:t>
            </a:r>
            <a:endParaRPr sz="1400" b="1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76" name="Google Shape;176;p24"/>
          <p:cNvCxnSpPr/>
          <p:nvPr/>
        </p:nvCxnSpPr>
        <p:spPr>
          <a:xfrm rot="10800000" flipH="1">
            <a:off x="3635686" y="2856756"/>
            <a:ext cx="304800" cy="749547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77" name="Google Shape;177;p24"/>
          <p:cNvSpPr txBox="1"/>
          <p:nvPr/>
        </p:nvSpPr>
        <p:spPr>
          <a:xfrm>
            <a:off x="5733802" y="887443"/>
            <a:ext cx="120227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1" u="none" strike="noStrike" cap="none">
                <a:solidFill>
                  <a:srgbClr val="1AFB1A"/>
                </a:solidFill>
                <a:latin typeface="Arial"/>
                <a:ea typeface="Arial"/>
                <a:cs typeface="Arial"/>
                <a:sym typeface="Arial"/>
              </a:rPr>
              <a:t>(human)</a:t>
            </a:r>
            <a:endParaRPr sz="2000" i="1">
              <a:solidFill>
                <a:srgbClr val="1AFB1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4"/>
          <p:cNvSpPr txBox="1"/>
          <p:nvPr/>
        </p:nvSpPr>
        <p:spPr>
          <a:xfrm>
            <a:off x="1233145" y="2599492"/>
            <a:ext cx="251176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Completion of Human Genome Project (2001)</a:t>
            </a:r>
            <a:endParaRPr sz="1400" b="1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79" name="Google Shape;179;p24"/>
          <p:cNvCxnSpPr/>
          <p:nvPr/>
        </p:nvCxnSpPr>
        <p:spPr>
          <a:xfrm rot="10800000">
            <a:off x="1309345" y="1979712"/>
            <a:ext cx="304800" cy="6096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51"/>
          <p:cNvSpPr txBox="1"/>
          <p:nvPr/>
        </p:nvSpPr>
        <p:spPr>
          <a:xfrm>
            <a:off x="533400" y="209814"/>
            <a:ext cx="82296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 dirty="0" smtClean="0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Hands on Lab </a:t>
            </a:r>
            <a:r>
              <a:rPr lang="en-US" sz="1800" b="1" u="sng" dirty="0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Assignment</a:t>
            </a:r>
            <a:r>
              <a:rPr lang="en-US" sz="1800" b="1" dirty="0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: RNA-Seq Analysis of the </a:t>
            </a:r>
            <a:r>
              <a:rPr lang="en-US" sz="1800" b="1" dirty="0">
                <a:solidFill>
                  <a:srgbClr val="0075A2"/>
                </a:solidFill>
              </a:rPr>
              <a:t>Human</a:t>
            </a:r>
            <a:r>
              <a:rPr lang="en-US" sz="1800" b="1" dirty="0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 Retina </a:t>
            </a:r>
            <a:endParaRPr sz="1800" b="1" dirty="0">
              <a:solidFill>
                <a:srgbClr val="0075A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3" name="Google Shape;493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4226" y="5053502"/>
            <a:ext cx="8733106" cy="1489593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51"/>
          <p:cNvSpPr/>
          <p:nvPr/>
        </p:nvSpPr>
        <p:spPr>
          <a:xfrm>
            <a:off x="527154" y="6420985"/>
            <a:ext cx="18014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TopHat &amp; Bowtie</a:t>
            </a:r>
            <a:endParaRPr/>
          </a:p>
        </p:txBody>
      </p:sp>
      <p:sp>
        <p:nvSpPr>
          <p:cNvPr id="495" name="Google Shape;495;p51"/>
          <p:cNvSpPr/>
          <p:nvPr/>
        </p:nvSpPr>
        <p:spPr>
          <a:xfrm>
            <a:off x="2919978" y="6420985"/>
            <a:ext cx="131868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CuffLinks</a:t>
            </a:r>
            <a:endParaRPr sz="1400" b="1" i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96" name="Google Shape;496;p51"/>
          <p:cNvSpPr/>
          <p:nvPr/>
        </p:nvSpPr>
        <p:spPr>
          <a:xfrm>
            <a:off x="5095243" y="6420985"/>
            <a:ext cx="131868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CuffDiff</a:t>
            </a:r>
            <a:endParaRPr sz="1400" b="1" i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97" name="Google Shape;497;p51"/>
          <p:cNvSpPr/>
          <p:nvPr/>
        </p:nvSpPr>
        <p:spPr>
          <a:xfrm>
            <a:off x="6982774" y="6420985"/>
            <a:ext cx="155455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CummeRbund</a:t>
            </a:r>
            <a:endParaRPr sz="1400" b="1" i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98" name="Google Shape;498;p51"/>
          <p:cNvSpPr txBox="1"/>
          <p:nvPr/>
        </p:nvSpPr>
        <p:spPr>
          <a:xfrm>
            <a:off x="5140902" y="4784550"/>
            <a:ext cx="3622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0000"/>
                </a:solidFill>
                <a:latin typeface="Cutive"/>
                <a:ea typeface="Cutive"/>
                <a:cs typeface="Cutive"/>
                <a:sym typeface="Cutive"/>
              </a:rPr>
              <a:t>Tuxedo Suite Pipeline </a:t>
            </a:r>
            <a:endParaRPr sz="1600" b="1">
              <a:solidFill>
                <a:srgbClr val="FF0000"/>
              </a:solidFill>
              <a:latin typeface="Cutive"/>
              <a:ea typeface="Cutive"/>
              <a:cs typeface="Cutive"/>
              <a:sym typeface="Cutive"/>
            </a:endParaRPr>
          </a:p>
        </p:txBody>
      </p:sp>
      <p:sp>
        <p:nvSpPr>
          <p:cNvPr id="499" name="Google Shape;499;p51"/>
          <p:cNvSpPr txBox="1"/>
          <p:nvPr/>
        </p:nvSpPr>
        <p:spPr>
          <a:xfrm>
            <a:off x="449335" y="5779514"/>
            <a:ext cx="1822162" cy="338554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  <a:latin typeface="Cutive"/>
                <a:ea typeface="Cutive"/>
                <a:cs typeface="Cutive"/>
                <a:sym typeface="Cutive"/>
              </a:rPr>
              <a:t>Mapping reads</a:t>
            </a:r>
            <a:endParaRPr b="1">
              <a:solidFill>
                <a:schemeClr val="dk1"/>
              </a:solidFill>
              <a:latin typeface="Cutive"/>
              <a:ea typeface="Cutive"/>
              <a:cs typeface="Cutive"/>
              <a:sym typeface="Cutive"/>
            </a:endParaRPr>
          </a:p>
        </p:txBody>
      </p:sp>
      <p:sp>
        <p:nvSpPr>
          <p:cNvPr id="500" name="Google Shape;500;p51"/>
          <p:cNvSpPr txBox="1"/>
          <p:nvPr/>
        </p:nvSpPr>
        <p:spPr>
          <a:xfrm>
            <a:off x="4801740" y="5645754"/>
            <a:ext cx="1486578" cy="584776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  <a:latin typeface="Cutive"/>
                <a:ea typeface="Cutive"/>
                <a:cs typeface="Cutive"/>
                <a:sym typeface="Cutive"/>
              </a:rPr>
              <a:t>Differential Expression </a:t>
            </a:r>
            <a:endParaRPr b="1">
              <a:solidFill>
                <a:schemeClr val="dk1"/>
              </a:solidFill>
              <a:latin typeface="Cutive"/>
              <a:ea typeface="Cutive"/>
              <a:cs typeface="Cutive"/>
              <a:sym typeface="Cutive"/>
            </a:endParaRPr>
          </a:p>
        </p:txBody>
      </p:sp>
      <p:sp>
        <p:nvSpPr>
          <p:cNvPr id="501" name="Google Shape;501;p51"/>
          <p:cNvSpPr/>
          <p:nvPr/>
        </p:nvSpPr>
        <p:spPr>
          <a:xfrm>
            <a:off x="2601232" y="5755092"/>
            <a:ext cx="1607564" cy="451016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None/>
            </a:pPr>
            <a:endParaRPr sz="24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02" name="Google Shape;502;p51"/>
          <p:cNvSpPr txBox="1"/>
          <p:nvPr/>
        </p:nvSpPr>
        <p:spPr>
          <a:xfrm>
            <a:off x="2781207" y="5620771"/>
            <a:ext cx="1486578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  <a:latin typeface="Cutive"/>
                <a:ea typeface="Cutive"/>
                <a:cs typeface="Cutive"/>
                <a:sym typeface="Cutive"/>
              </a:rPr>
              <a:t>Transcript assembly </a:t>
            </a:r>
            <a:endParaRPr b="1">
              <a:solidFill>
                <a:schemeClr val="dk1"/>
              </a:solidFill>
              <a:latin typeface="Cutive"/>
              <a:ea typeface="Cutive"/>
              <a:cs typeface="Cutive"/>
              <a:sym typeface="Cutive"/>
            </a:endParaRPr>
          </a:p>
        </p:txBody>
      </p:sp>
      <p:sp>
        <p:nvSpPr>
          <p:cNvPr id="503" name="Google Shape;503;p51"/>
          <p:cNvSpPr/>
          <p:nvPr/>
        </p:nvSpPr>
        <p:spPr>
          <a:xfrm>
            <a:off x="6869931" y="5718617"/>
            <a:ext cx="1278472" cy="451016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None/>
            </a:pPr>
            <a:endParaRPr sz="24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04" name="Google Shape;504;p51"/>
          <p:cNvSpPr txBox="1"/>
          <p:nvPr/>
        </p:nvSpPr>
        <p:spPr>
          <a:xfrm>
            <a:off x="6835710" y="5620929"/>
            <a:ext cx="1636973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  <a:latin typeface="Cutive"/>
                <a:ea typeface="Cutive"/>
                <a:cs typeface="Cutive"/>
                <a:sym typeface="Cutive"/>
              </a:rPr>
              <a:t>Data Visualization</a:t>
            </a:r>
            <a:endParaRPr b="1">
              <a:solidFill>
                <a:schemeClr val="dk1"/>
              </a:solidFill>
              <a:latin typeface="Cutive"/>
              <a:ea typeface="Cutive"/>
              <a:cs typeface="Cutive"/>
              <a:sym typeface="Cutive"/>
            </a:endParaRPr>
          </a:p>
        </p:txBody>
      </p:sp>
      <p:pic>
        <p:nvPicPr>
          <p:cNvPr id="40" name="Picture 39"/>
          <p:cNvPicPr>
            <a:picLocks noChangeAspect="1" noChangeArrowheads="1"/>
          </p:cNvPicPr>
          <p:nvPr/>
        </p:nvPicPr>
        <p:blipFill>
          <a:blip r:embed="rId4" cstate="print">
            <a:lum bright="1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06" r="1372" b="-4623"/>
          <a:stretch>
            <a:fillRect/>
          </a:stretch>
        </p:blipFill>
        <p:spPr bwMode="auto">
          <a:xfrm>
            <a:off x="228600" y="1660777"/>
            <a:ext cx="1756871" cy="2196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dk1">
                      <a:lumMod val="0"/>
                      <a:lumOff val="0"/>
                    </a:schemeClr>
                  </a:outerShdw>
                </a:effectLst>
              </a14:hiddenEffects>
            </a:ext>
          </a:extLst>
        </p:spPr>
      </p:pic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47795"/>
            <a:ext cx="1756871" cy="210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dk1">
                      <a:lumMod val="0"/>
                      <a:lumOff val="0"/>
                    </a:schemeClr>
                  </a:outerShdw>
                </a:effectLst>
              </a14:hiddenEffects>
            </a:ext>
          </a:extLst>
        </p:spPr>
      </p:pic>
      <p:pic>
        <p:nvPicPr>
          <p:cNvPr id="42" name="Picture 4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36" r="19608" b="-415"/>
          <a:stretch>
            <a:fillRect/>
          </a:stretch>
        </p:blipFill>
        <p:spPr bwMode="auto">
          <a:xfrm>
            <a:off x="3886200" y="1647795"/>
            <a:ext cx="1756870" cy="2108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C000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3365499" y="1736695"/>
            <a:ext cx="2277431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Peripheral Retina (rich in rod PRs)</a:t>
            </a:r>
            <a:endParaRPr lang="en-US" sz="1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467099" y="3463895"/>
            <a:ext cx="2056041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Macula (rich in cone PRs)</a:t>
            </a:r>
            <a:endParaRPr lang="en-US" sz="1000" b="1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4610100" y="3098800"/>
            <a:ext cx="292100" cy="35560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317999" y="1999506"/>
            <a:ext cx="215901" cy="40079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702439" y="1087982"/>
            <a:ext cx="3275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b="1" dirty="0" smtClean="0"/>
              <a:t>Post mortem human donor eyes</a:t>
            </a:r>
            <a:endParaRPr lang="en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82600" y="4318000"/>
            <a:ext cx="837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" sz="1600" dirty="0" smtClean="0">
                <a:solidFill>
                  <a:schemeClr val="tx1"/>
                </a:solidFill>
              </a:rPr>
              <a:t>Visualize similarities &amp; differences in rod vs cone photoreceptors mRNA transcriptomes </a:t>
            </a:r>
            <a:endParaRPr lang="en" sz="1600" dirty="0">
              <a:solidFill>
                <a:schemeClr val="tx1"/>
              </a:solidFill>
            </a:endParaRPr>
          </a:p>
        </p:txBody>
      </p:sp>
      <p:pic>
        <p:nvPicPr>
          <p:cNvPr id="54" name="Google Shape;302;p3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969000" y="1651000"/>
            <a:ext cx="2819399" cy="2108199"/>
          </a:xfrm>
          <a:prstGeom prst="rect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55" name="Google Shape;303;p37"/>
          <p:cNvSpPr txBox="1"/>
          <p:nvPr/>
        </p:nvSpPr>
        <p:spPr>
          <a:xfrm>
            <a:off x="7023100" y="1701801"/>
            <a:ext cx="1816100" cy="2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</a:rPr>
              <a:t>Peripheral Retina</a:t>
            </a:r>
            <a:endParaRPr sz="1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304;p37"/>
          <p:cNvSpPr txBox="1"/>
          <p:nvPr/>
        </p:nvSpPr>
        <p:spPr>
          <a:xfrm>
            <a:off x="7262558" y="2554609"/>
            <a:ext cx="103090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Macula</a:t>
            </a:r>
            <a:endParaRPr sz="1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305;p37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490370" y="3191982"/>
            <a:ext cx="1801369" cy="112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52"/>
          <p:cNvSpPr/>
          <p:nvPr/>
        </p:nvSpPr>
        <p:spPr>
          <a:xfrm>
            <a:off x="2328598" y="6262753"/>
            <a:ext cx="4956614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280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Robert et al., Biology of Reproduction 2002</a:t>
            </a: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52"/>
          <p:cNvSpPr txBox="1">
            <a:spLocks noGrp="1"/>
          </p:cNvSpPr>
          <p:nvPr>
            <p:ph type="body" idx="1"/>
          </p:nvPr>
        </p:nvSpPr>
        <p:spPr>
          <a:xfrm>
            <a:off x="301261" y="3873500"/>
            <a:ext cx="8652239" cy="20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b="1" dirty="0" smtClean="0">
                <a:latin typeface="Arial"/>
                <a:ea typeface="Arial"/>
                <a:cs typeface="Arial"/>
                <a:sym typeface="Arial"/>
              </a:rPr>
              <a:t>Assignment Prior to Lab:</a:t>
            </a:r>
          </a:p>
          <a:p>
            <a:pPr marL="342870" lvl="0" indent="-342870">
              <a:spcBef>
                <a:spcPts val="280"/>
              </a:spcBef>
              <a:buSzPts val="1400"/>
            </a:pPr>
            <a:r>
              <a:rPr lang="en-US" sz="1400" dirty="0" smtClean="0">
                <a:latin typeface="Arial"/>
                <a:ea typeface="Arial"/>
                <a:cs typeface="Arial"/>
                <a:sym typeface="Arial"/>
              </a:rPr>
              <a:t>Read online tutorial Webvision to learn basics of the eye 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&amp; retina: 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  <a:hlinkClick r:id="rId3"/>
              </a:rPr>
              <a:t>http://bit.ly/</a:t>
            </a:r>
            <a:r>
              <a:rPr lang="en-US" sz="1400" dirty="0" smtClean="0">
                <a:latin typeface="Arial"/>
                <a:ea typeface="Arial"/>
                <a:cs typeface="Arial"/>
                <a:sym typeface="Arial"/>
                <a:hlinkClick r:id="rId3"/>
              </a:rPr>
              <a:t>Webvision1</a:t>
            </a:r>
            <a:endParaRPr lang="en-US" sz="1400" dirty="0" smtClean="0">
              <a:latin typeface="Arial"/>
              <a:ea typeface="Arial"/>
              <a:cs typeface="Arial"/>
              <a:sym typeface="Arial"/>
            </a:endParaRPr>
          </a:p>
          <a:p>
            <a:pPr marL="800070" lvl="1" indent="-342870">
              <a:spcBef>
                <a:spcPts val="280"/>
              </a:spcBef>
              <a:buSzPts val="1400"/>
            </a:pPr>
            <a:r>
              <a:rPr lang="en-US" sz="1400" dirty="0" smtClean="0">
                <a:latin typeface="Arial"/>
                <a:ea typeface="Arial"/>
                <a:cs typeface="Arial"/>
                <a:sym typeface="Arial"/>
              </a:rPr>
              <a:t>Part 1 “Overview” &amp; Part 2 “Central and Peripheral Retina Compared”</a:t>
            </a:r>
          </a:p>
          <a:p>
            <a:pPr marL="800070" lvl="1" indent="-342870">
              <a:spcBef>
                <a:spcPts val="280"/>
              </a:spcBef>
              <a:buSzPts val="1400"/>
            </a:pPr>
            <a:endParaRPr lang="en-US" sz="1400" dirty="0">
              <a:latin typeface="Arial"/>
              <a:ea typeface="Arial"/>
              <a:cs typeface="Arial"/>
              <a:sym typeface="Arial"/>
            </a:endParaRPr>
          </a:p>
          <a:p>
            <a:pPr marL="342870" indent="-342870">
              <a:spcBef>
                <a:spcPts val="280"/>
              </a:spcBef>
              <a:buSzPts val="1400"/>
            </a:pPr>
            <a:r>
              <a:rPr lang="en-US" sz="1400" dirty="0" smtClean="0">
                <a:latin typeface="Arial"/>
                <a:ea typeface="Arial"/>
                <a:cs typeface="Arial"/>
                <a:sym typeface="Arial"/>
              </a:rPr>
              <a:t>View 3 short online tutorial videos to learn the basics of the 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UCSC Genome Browser: 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  <a:hlinkClick r:id="rId4"/>
              </a:rPr>
              <a:t>http://www.openhelix.com/</a:t>
            </a:r>
            <a:r>
              <a:rPr lang="en-US" sz="1400" dirty="0" smtClean="0">
                <a:latin typeface="Arial"/>
                <a:ea typeface="Arial"/>
                <a:cs typeface="Arial"/>
                <a:sym typeface="Arial"/>
                <a:hlinkClick r:id="rId4"/>
              </a:rPr>
              <a:t>ucsc</a:t>
            </a:r>
            <a:endParaRPr lang="en-US" sz="1400" dirty="0" smtClean="0">
              <a:latin typeface="Arial"/>
              <a:ea typeface="Arial"/>
              <a:cs typeface="Arial"/>
              <a:sym typeface="Arial"/>
            </a:endParaRPr>
          </a:p>
          <a:p>
            <a:pPr marL="800070" lvl="1" indent="-342870">
              <a:spcBef>
                <a:spcPts val="280"/>
              </a:spcBef>
              <a:buSzPts val="1400"/>
            </a:pPr>
            <a:r>
              <a:rPr lang="en-US" sz="1200" dirty="0" smtClean="0">
                <a:latin typeface="Arial"/>
                <a:ea typeface="Arial"/>
                <a:cs typeface="Arial"/>
                <a:sym typeface="Arial"/>
              </a:rPr>
              <a:t>Video 1: “Intro &amp; Credits” (~7 min), video 2 “Basic Searches (~8min), video 3: “Understanding Displays” (~22min)</a:t>
            </a:r>
            <a:endParaRPr sz="12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1400"/>
              <a:buNone/>
            </a:pPr>
            <a:r>
              <a:rPr lang="en-US" sz="14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492;p51"/>
          <p:cNvSpPr txBox="1"/>
          <p:nvPr/>
        </p:nvSpPr>
        <p:spPr>
          <a:xfrm>
            <a:off x="533400" y="209814"/>
            <a:ext cx="82296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 dirty="0" smtClean="0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Hands on Lab </a:t>
            </a:r>
            <a:r>
              <a:rPr lang="en-US" sz="1800" b="1" u="sng" dirty="0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Assignment</a:t>
            </a:r>
            <a:r>
              <a:rPr lang="en-US" sz="1800" b="1" dirty="0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: RNA-Seq Analysis of the </a:t>
            </a:r>
            <a:r>
              <a:rPr lang="en-US" sz="1800" b="1" dirty="0">
                <a:solidFill>
                  <a:srgbClr val="0075A2"/>
                </a:solidFill>
              </a:rPr>
              <a:t>Human</a:t>
            </a:r>
            <a:r>
              <a:rPr lang="en-US" sz="1800" b="1" dirty="0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 Retina </a:t>
            </a:r>
            <a:endParaRPr sz="1800" b="1" dirty="0">
              <a:solidFill>
                <a:srgbClr val="0075A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5" cstate="print">
            <a:lum bright="1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06" r="1372" b="-4623"/>
          <a:stretch>
            <a:fillRect/>
          </a:stretch>
        </p:blipFill>
        <p:spPr bwMode="auto">
          <a:xfrm>
            <a:off x="228600" y="1660777"/>
            <a:ext cx="1756871" cy="2196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dk1">
                      <a:lumMod val="0"/>
                      <a:lumOff val="0"/>
                    </a:schemeClr>
                  </a:outerShdw>
                </a:effectLst>
              </a14:hiddenEffects>
            </a:ext>
          </a:extLst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47795"/>
            <a:ext cx="1756871" cy="210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dk1">
                      <a:lumMod val="0"/>
                      <a:lumOff val="0"/>
                    </a:schemeClr>
                  </a:outerShdw>
                </a:effectLst>
              </a14:hiddenEffects>
            </a:ext>
          </a:extLst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36" r="19608" b="-415"/>
          <a:stretch>
            <a:fillRect/>
          </a:stretch>
        </p:blipFill>
        <p:spPr bwMode="auto">
          <a:xfrm>
            <a:off x="3886200" y="1647795"/>
            <a:ext cx="1756870" cy="2108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C000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365499" y="1736695"/>
            <a:ext cx="2277431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Peripheral Retina (rich in rod PRs)</a:t>
            </a:r>
            <a:endParaRPr lang="en-US" sz="1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467099" y="3463895"/>
            <a:ext cx="2056041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Macula (rich in cone PRs)</a:t>
            </a:r>
            <a:endParaRPr lang="en-US" sz="1000" b="1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4610100" y="3098800"/>
            <a:ext cx="292100" cy="35560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317999" y="1999506"/>
            <a:ext cx="215901" cy="40079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702439" y="1087982"/>
            <a:ext cx="3275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b="1" dirty="0" smtClean="0"/>
              <a:t>Post mortem human donor eyes</a:t>
            </a:r>
            <a:endParaRPr lang="en" b="1" dirty="0"/>
          </a:p>
        </p:txBody>
      </p:sp>
      <p:pic>
        <p:nvPicPr>
          <p:cNvPr id="30" name="Google Shape;302;p37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5969000" y="1651000"/>
            <a:ext cx="2819399" cy="2108199"/>
          </a:xfrm>
          <a:prstGeom prst="rect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1" name="Google Shape;303;p37"/>
          <p:cNvSpPr txBox="1"/>
          <p:nvPr/>
        </p:nvSpPr>
        <p:spPr>
          <a:xfrm>
            <a:off x="7023100" y="1701801"/>
            <a:ext cx="1816100" cy="2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</a:rPr>
              <a:t>Peripheral Retina</a:t>
            </a:r>
            <a:endParaRPr sz="1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04;p37"/>
          <p:cNvSpPr txBox="1"/>
          <p:nvPr/>
        </p:nvSpPr>
        <p:spPr>
          <a:xfrm>
            <a:off x="7262558" y="2554609"/>
            <a:ext cx="103090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Macula</a:t>
            </a:r>
            <a:endParaRPr sz="1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" name="Google Shape;305;p37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6490370" y="3191982"/>
            <a:ext cx="1801369" cy="112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492;p51"/>
          <p:cNvSpPr txBox="1"/>
          <p:nvPr/>
        </p:nvSpPr>
        <p:spPr>
          <a:xfrm>
            <a:off x="533397" y="1491968"/>
            <a:ext cx="82296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Photoreceptor outer segment discs are the site of phototransduction </a:t>
            </a:r>
            <a:endParaRPr sz="1800" b="1" dirty="0">
              <a:solidFill>
                <a:srgbClr val="0075A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 descr="phototransduc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342" y="2002148"/>
            <a:ext cx="5361223" cy="34278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55" y="2161347"/>
            <a:ext cx="3314409" cy="343892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393621" y="3309180"/>
            <a:ext cx="1441058" cy="488439"/>
          </a:xfrm>
          <a:prstGeom prst="line">
            <a:avLst/>
          </a:prstGeom>
          <a:ln w="3175"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Google Shape;492;p51"/>
          <p:cNvSpPr txBox="1"/>
          <p:nvPr/>
        </p:nvSpPr>
        <p:spPr>
          <a:xfrm>
            <a:off x="221724" y="5637363"/>
            <a:ext cx="8839839" cy="834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smtClean="0">
                <a:solidFill>
                  <a:srgbClr val="0075A2"/>
                </a:solidFill>
              </a:rPr>
              <a:t>P</a:t>
            </a:r>
            <a:r>
              <a:rPr lang="en-US" sz="1200" b="1" dirty="0" smtClean="0">
                <a:solidFill>
                  <a:srgbClr val="0075A2"/>
                </a:solidFill>
                <a:sym typeface="Arial"/>
              </a:rPr>
              <a:t>hototransduction is initiated when photons of light are absorbed by opsin proteins triggering  a G-protein cascade.  Rod-specific genes (blue) and cone-specific genes (red) code for PR cell-specific phototransduction proteins.</a:t>
            </a:r>
            <a:endParaRPr sz="1200" b="1" dirty="0">
              <a:solidFill>
                <a:srgbClr val="0075A2"/>
              </a:solidFill>
              <a:sym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2173557"/>
            <a:ext cx="3321760" cy="1172256"/>
          </a:xfrm>
          <a:prstGeom prst="rect">
            <a:avLst/>
          </a:prstGeom>
          <a:solidFill>
            <a:schemeClr val="tx1">
              <a:alpha val="1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"/>
          </a:p>
        </p:txBody>
      </p:sp>
      <p:sp>
        <p:nvSpPr>
          <p:cNvPr id="18" name="TextBox 17"/>
          <p:cNvSpPr txBox="1"/>
          <p:nvPr/>
        </p:nvSpPr>
        <p:spPr>
          <a:xfrm>
            <a:off x="7669360" y="2259035"/>
            <a:ext cx="1270084" cy="40011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" sz="1000" b="1" dirty="0" smtClean="0"/>
              <a:t>Zoom in view of PR outer segment</a:t>
            </a:r>
            <a:endParaRPr lang="en" sz="1000" b="1" dirty="0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2411685" y="3309180"/>
            <a:ext cx="1288658" cy="5868"/>
          </a:xfrm>
          <a:prstGeom prst="line">
            <a:avLst/>
          </a:prstGeom>
          <a:ln w="3175"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062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6765" y="856627"/>
            <a:ext cx="8738098" cy="4959082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5"/>
          <p:cNvSpPr txBox="1"/>
          <p:nvPr/>
        </p:nvSpPr>
        <p:spPr>
          <a:xfrm>
            <a:off x="645041" y="6002007"/>
            <a:ext cx="8153400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5A2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Reduced cost of NGS has resulted in explosion of genomic data</a:t>
            </a:r>
            <a:endParaRPr/>
          </a:p>
        </p:txBody>
      </p:sp>
      <p:sp>
        <p:nvSpPr>
          <p:cNvPr id="187" name="Google Shape;187;p25"/>
          <p:cNvSpPr txBox="1"/>
          <p:nvPr/>
        </p:nvSpPr>
        <p:spPr>
          <a:xfrm>
            <a:off x="726141" y="304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40" b="1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The Impact of Next Generation Sequencing (NGS)</a:t>
            </a:r>
            <a:endParaRPr sz="2340" b="1">
              <a:solidFill>
                <a:srgbClr val="0075A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5"/>
          <p:cNvSpPr txBox="1"/>
          <p:nvPr/>
        </p:nvSpPr>
        <p:spPr>
          <a:xfrm>
            <a:off x="5419794" y="5049802"/>
            <a:ext cx="271982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Stephens et al., 2015 PLOS Bio</a:t>
            </a:r>
            <a:endParaRPr sz="1400" b="1">
              <a:solidFill>
                <a:srgbClr val="0075A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/>
          <p:nvPr/>
        </p:nvSpPr>
        <p:spPr>
          <a:xfrm>
            <a:off x="533400" y="5334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30" b="1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Next Generation Sequencing (NGS)</a:t>
            </a:r>
            <a:endParaRPr sz="2730" b="1">
              <a:solidFill>
                <a:srgbClr val="0075A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6"/>
          <p:cNvSpPr txBox="1"/>
          <p:nvPr/>
        </p:nvSpPr>
        <p:spPr>
          <a:xfrm>
            <a:off x="304800" y="4495800"/>
            <a:ext cx="1651000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Roche 454 (2007)</a:t>
            </a:r>
            <a:endParaRPr/>
          </a:p>
        </p:txBody>
      </p:sp>
      <p:pic>
        <p:nvPicPr>
          <p:cNvPr id="196" name="Google Shape;196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00" y="2463800"/>
            <a:ext cx="2178050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2155032" y="2485231"/>
            <a:ext cx="2133600" cy="1328737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6"/>
          <p:cNvSpPr txBox="1"/>
          <p:nvPr/>
        </p:nvSpPr>
        <p:spPr>
          <a:xfrm>
            <a:off x="2514600" y="4495800"/>
            <a:ext cx="1431925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Illumina (2009)</a:t>
            </a:r>
            <a:endParaRPr/>
          </a:p>
        </p:txBody>
      </p:sp>
      <p:sp>
        <p:nvSpPr>
          <p:cNvPr id="199" name="Google Shape;199;p26"/>
          <p:cNvSpPr txBox="1"/>
          <p:nvPr/>
        </p:nvSpPr>
        <p:spPr>
          <a:xfrm>
            <a:off x="4484688" y="4495800"/>
            <a:ext cx="1687512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Ion Torrent (2010)</a:t>
            </a:r>
            <a:endParaRPr/>
          </a:p>
        </p:txBody>
      </p:sp>
      <p:pic>
        <p:nvPicPr>
          <p:cNvPr id="200" name="Google Shape;200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48400" y="2692400"/>
            <a:ext cx="2819400" cy="187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6"/>
          <p:cNvSpPr txBox="1"/>
          <p:nvPr/>
        </p:nvSpPr>
        <p:spPr>
          <a:xfrm>
            <a:off x="6781800" y="4495800"/>
            <a:ext cx="2270125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Nanopore MinION (2014)</a:t>
            </a:r>
            <a:endParaRPr/>
          </a:p>
        </p:txBody>
      </p:sp>
      <p:cxnSp>
        <p:nvCxnSpPr>
          <p:cNvPr id="202" name="Google Shape;202;p26"/>
          <p:cNvCxnSpPr/>
          <p:nvPr/>
        </p:nvCxnSpPr>
        <p:spPr>
          <a:xfrm>
            <a:off x="152400" y="5181600"/>
            <a:ext cx="6019800" cy="0"/>
          </a:xfrm>
          <a:prstGeom prst="straightConnector1">
            <a:avLst/>
          </a:prstGeom>
          <a:solidFill>
            <a:schemeClr val="accen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3" name="Google Shape;203;p26"/>
          <p:cNvSpPr txBox="1"/>
          <p:nvPr/>
        </p:nvSpPr>
        <p:spPr>
          <a:xfrm>
            <a:off x="533400" y="5562600"/>
            <a:ext cx="467307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“Next gen” massively parallel sequencing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Based on sequencing by synthesis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6"/>
          <p:cNvSpPr txBox="1"/>
          <p:nvPr/>
        </p:nvSpPr>
        <p:spPr>
          <a:xfrm>
            <a:off x="6934200" y="5638800"/>
            <a:ext cx="1897063" cy="369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“3rd generation!”</a:t>
            </a:r>
            <a:endParaRPr/>
          </a:p>
        </p:txBody>
      </p:sp>
      <p:pic>
        <p:nvPicPr>
          <p:cNvPr id="205" name="Google Shape;205;p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14800" y="2368550"/>
            <a:ext cx="2362200" cy="205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7"/>
          <p:cNvSpPr txBox="1"/>
          <p:nvPr/>
        </p:nvSpPr>
        <p:spPr>
          <a:xfrm>
            <a:off x="455649" y="1048812"/>
            <a:ext cx="8396487" cy="122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novo genome sequencing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800">
                <a:solidFill>
                  <a:srgbClr val="0075A2"/>
                </a:solidFill>
                <a:latin typeface="Arial"/>
                <a:ea typeface="Arial"/>
                <a:cs typeface="Arial"/>
                <a:sym typeface="Arial"/>
              </a:rPr>
              <a:t>sequencing and assembling a previously unsequenced genome (e.g. Human Genome Project)</a:t>
            </a:r>
            <a:endParaRPr/>
          </a:p>
          <a:p>
            <a:pPr marL="342900" marR="0" lvl="0" indent="-22860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2860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7"/>
          <p:cNvSpPr txBox="1"/>
          <p:nvPr/>
        </p:nvSpPr>
        <p:spPr>
          <a:xfrm>
            <a:off x="902188" y="392202"/>
            <a:ext cx="76454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else can you sequence besides genomes?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from Mardis NGS 2011 paper</a:t>
            </a:r>
            <a:endParaRPr sz="1800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3" name="Google Shape;213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3006" y="2272224"/>
            <a:ext cx="8130374" cy="3894790"/>
          </a:xfrm>
          <a:prstGeom prst="rect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14" name="Google Shape;214;p27"/>
          <p:cNvSpPr txBox="1"/>
          <p:nvPr/>
        </p:nvSpPr>
        <p:spPr>
          <a:xfrm>
            <a:off x="691150" y="6340824"/>
            <a:ext cx="5938250" cy="402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>
                <a:latin typeface="Gill Sans"/>
                <a:ea typeface="Gill Sans"/>
                <a:cs typeface="Gill Sans"/>
                <a:sym typeface="Gill Sans"/>
              </a:rPr>
              <a:t>Link to </a:t>
            </a:r>
            <a:r>
              <a:rPr lang="en-US" dirty="0" smtClean="0">
                <a:latin typeface="Gill Sans"/>
                <a:ea typeface="Gill Sans"/>
                <a:cs typeface="Gill Sans"/>
                <a:sym typeface="Gill Sans"/>
              </a:rPr>
              <a:t>paper</a:t>
            </a:r>
            <a:r>
              <a:rPr lang="en-US" dirty="0">
                <a:latin typeface="Gill Sans"/>
                <a:ea typeface="Gill Sans"/>
                <a:cs typeface="Gill Sans"/>
                <a:sym typeface="Gill Sans"/>
              </a:rPr>
              <a:t>: </a:t>
            </a:r>
            <a:r>
              <a:rPr lang="en-US" dirty="0">
                <a:latin typeface="Gill Sans"/>
                <a:ea typeface="Gill Sans"/>
                <a:cs typeface="Gill Sans"/>
                <a:sym typeface="Gill Sans"/>
                <a:hlinkClick r:id="rId4"/>
              </a:rPr>
              <a:t>http://bit.ly/</a:t>
            </a:r>
            <a:r>
              <a:rPr lang="en-US" dirty="0" smtClean="0">
                <a:latin typeface="Gill Sans"/>
                <a:ea typeface="Gill Sans"/>
                <a:cs typeface="Gill Sans"/>
                <a:sym typeface="Gill Sans"/>
                <a:hlinkClick r:id="rId4"/>
              </a:rPr>
              <a:t>Mardis_paper</a:t>
            </a:r>
            <a:endParaRPr lang="en-US" dirty="0" smtClean="0">
              <a:latin typeface="Gill Sans"/>
              <a:ea typeface="Gill Sans"/>
              <a:cs typeface="Gill Sans"/>
              <a:sym typeface="Gill Sans"/>
            </a:endParaRPr>
          </a:p>
          <a:p>
            <a:pPr lvl="0"/>
            <a:endParaRPr dirty="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8"/>
          <p:cNvSpPr txBox="1">
            <a:spLocks noGrp="1"/>
          </p:cNvSpPr>
          <p:nvPr>
            <p:ph type="title"/>
          </p:nvPr>
        </p:nvSpPr>
        <p:spPr>
          <a:xfrm>
            <a:off x="363624" y="-127000"/>
            <a:ext cx="85344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Genome Sequencing: Map Analogy</a:t>
            </a:r>
            <a:endParaRPr sz="2400" b="1" u="sng">
              <a:solidFill>
                <a:srgbClr val="00D4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8"/>
          <p:cNvSpPr txBox="1"/>
          <p:nvPr/>
        </p:nvSpPr>
        <p:spPr>
          <a:xfrm>
            <a:off x="71504" y="5559780"/>
            <a:ext cx="8465296" cy="1080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Harrisonburg, VA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think of a </a:t>
            </a:r>
            <a:r>
              <a:rPr lang="en-US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genome assembly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like a map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map itself is insightful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Additional information layered on top of the map offers </a:t>
            </a:r>
            <a:r>
              <a:rPr lang="en-US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insight</a:t>
            </a:r>
            <a:endParaRPr sz="18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2" name="Google Shape;222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40242"/>
            <a:ext cx="9144000" cy="43848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9"/>
          <p:cNvSpPr txBox="1">
            <a:spLocks noGrp="1"/>
          </p:cNvSpPr>
          <p:nvPr>
            <p:ph type="title"/>
          </p:nvPr>
        </p:nvSpPr>
        <p:spPr>
          <a:xfrm>
            <a:off x="363624" y="-127000"/>
            <a:ext cx="85344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Genome Sequencing: Map Analogy</a:t>
            </a:r>
            <a:endParaRPr sz="2400" b="1" u="sng">
              <a:solidFill>
                <a:srgbClr val="00D4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9" name="Google Shape;229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04900"/>
            <a:ext cx="9144000" cy="4414066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9"/>
          <p:cNvSpPr txBox="1"/>
          <p:nvPr/>
        </p:nvSpPr>
        <p:spPr>
          <a:xfrm>
            <a:off x="5286682" y="1178822"/>
            <a:ext cx="2762295" cy="584776"/>
          </a:xfrm>
          <a:prstGeom prst="rect">
            <a:avLst/>
          </a:prstGeom>
          <a:solidFill>
            <a:srgbClr val="FFFFFF">
              <a:alpha val="66666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 annotations: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Roads, towns, landmarks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9"/>
          <p:cNvSpPr txBox="1"/>
          <p:nvPr/>
        </p:nvSpPr>
        <p:spPr>
          <a:xfrm>
            <a:off x="71504" y="5559780"/>
            <a:ext cx="8465296" cy="1080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Harrisonburg, VA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think of a </a:t>
            </a:r>
            <a:r>
              <a:rPr lang="en-US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genome assembly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like a map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map itself is insightful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Additional information layered on top of the map offers </a:t>
            </a:r>
            <a:r>
              <a:rPr lang="en-US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insight</a:t>
            </a:r>
            <a:endParaRPr sz="18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14054"/>
            <a:ext cx="9144000" cy="4390411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0"/>
          <p:cNvSpPr txBox="1">
            <a:spLocks noGrp="1"/>
          </p:cNvSpPr>
          <p:nvPr>
            <p:ph type="title"/>
          </p:nvPr>
        </p:nvSpPr>
        <p:spPr>
          <a:xfrm>
            <a:off x="363624" y="-127000"/>
            <a:ext cx="85344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Genome Sequencing: Map Analogy</a:t>
            </a:r>
            <a:endParaRPr sz="2400" b="1" u="sng">
              <a:solidFill>
                <a:srgbClr val="00D4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30"/>
          <p:cNvSpPr txBox="1"/>
          <p:nvPr/>
        </p:nvSpPr>
        <p:spPr>
          <a:xfrm>
            <a:off x="5286682" y="1178822"/>
            <a:ext cx="2762295" cy="830997"/>
          </a:xfrm>
          <a:prstGeom prst="rect">
            <a:avLst/>
          </a:prstGeom>
          <a:solidFill>
            <a:srgbClr val="FFFFFF">
              <a:alpha val="66666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 annotations: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Roads, towns, landmarks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Live traffic patterns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30"/>
          <p:cNvSpPr txBox="1"/>
          <p:nvPr/>
        </p:nvSpPr>
        <p:spPr>
          <a:xfrm>
            <a:off x="71504" y="5559780"/>
            <a:ext cx="8465296" cy="1080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Harrisonburg, VA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think of a </a:t>
            </a:r>
            <a:r>
              <a:rPr lang="en-US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genome assembly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like a map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map itself is insightful</a:t>
            </a:r>
            <a:endParaRPr/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Additional information layered on top of the map offers </a:t>
            </a:r>
            <a:r>
              <a:rPr lang="en-US" sz="1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insight</a:t>
            </a:r>
            <a:endParaRPr sz="18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NA-Seq for the Next Gen PPT TEMPLATE">
  <a:themeElements>
    <a:clrScheme name="RNA-Seq">
      <a:dk1>
        <a:srgbClr val="0075A2"/>
      </a:dk1>
      <a:lt1>
        <a:srgbClr val="FFFFFF"/>
      </a:lt1>
      <a:dk2>
        <a:srgbClr val="004E6C"/>
      </a:dk2>
      <a:lt2>
        <a:srgbClr val="E7FCFF"/>
      </a:lt2>
      <a:accent1>
        <a:srgbClr val="0F6FC6"/>
      </a:accent1>
      <a:accent2>
        <a:srgbClr val="009DD9"/>
      </a:accent2>
      <a:accent3>
        <a:srgbClr val="C6B780"/>
      </a:accent3>
      <a:accent4>
        <a:srgbClr val="3ECCB4"/>
      </a:accent4>
      <a:accent5>
        <a:srgbClr val="7CCA62"/>
      </a:accent5>
      <a:accent6>
        <a:srgbClr val="0075A2"/>
      </a:accent6>
      <a:hlink>
        <a:srgbClr val="B76C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2411</TotalTime>
  <Words>1827</Words>
  <Application>Microsoft Macintosh PowerPoint</Application>
  <PresentationFormat>On-screen Show (4:3)</PresentationFormat>
  <Paragraphs>269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RNA-Seq for the Next Gen PPT TEMPLATE</vt:lpstr>
      <vt:lpstr>Office Theme</vt:lpstr>
      <vt:lpstr>Transcriptome Analysis Using  RNA-Seq Technology </vt:lpstr>
      <vt:lpstr>Milestones in Genome Sequencing</vt:lpstr>
      <vt:lpstr>PowerPoint Presentation</vt:lpstr>
      <vt:lpstr>PowerPoint Presentation</vt:lpstr>
      <vt:lpstr>PowerPoint Presentation</vt:lpstr>
      <vt:lpstr>PowerPoint Presentation</vt:lpstr>
      <vt:lpstr>Genome Sequencing: Map Analogy</vt:lpstr>
      <vt:lpstr>Genome Sequencing: Map Analogy</vt:lpstr>
      <vt:lpstr>Genome Sequencing: Map Analogy</vt:lpstr>
      <vt:lpstr>Genome Sequencing: Map Analogy</vt:lpstr>
      <vt:lpstr>Genome Sequencing: Map Analogy</vt:lpstr>
      <vt:lpstr>PowerPoint Presentation</vt:lpstr>
      <vt:lpstr>PowerPoint Presentation</vt:lpstr>
      <vt:lpstr>RNA-Seq Analysis of Gene Expression</vt:lpstr>
      <vt:lpstr>RNA-Seq Analysis of Gene Expression</vt:lpstr>
      <vt:lpstr>RNA-Seq Analysis of Gene Expression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Transcriptome Analysis Using  RNA-Seq Technology </dc:title>
  <cp:lastModifiedBy>Ray Enke</cp:lastModifiedBy>
  <cp:revision>9</cp:revision>
  <dcterms:modified xsi:type="dcterms:W3CDTF">2019-07-26T03:53:41Z</dcterms:modified>
</cp:coreProperties>
</file>