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  <p:sldMasterId id="2147484019" r:id="rId2"/>
  </p:sldMasterIdLst>
  <p:notesMasterIdLst>
    <p:notesMasterId r:id="rId31"/>
  </p:notesMasterIdLst>
  <p:handoutMasterIdLst>
    <p:handoutMasterId r:id="rId32"/>
  </p:handoutMasterIdLst>
  <p:sldIdLst>
    <p:sldId id="256" r:id="rId3"/>
    <p:sldId id="733" r:id="rId4"/>
    <p:sldId id="775" r:id="rId5"/>
    <p:sldId id="774" r:id="rId6"/>
    <p:sldId id="783" r:id="rId7"/>
    <p:sldId id="773" r:id="rId8"/>
    <p:sldId id="762" r:id="rId9"/>
    <p:sldId id="776" r:id="rId10"/>
    <p:sldId id="764" r:id="rId11"/>
    <p:sldId id="768" r:id="rId12"/>
    <p:sldId id="784" r:id="rId13"/>
    <p:sldId id="779" r:id="rId14"/>
    <p:sldId id="786" r:id="rId15"/>
    <p:sldId id="770" r:id="rId16"/>
    <p:sldId id="787" r:id="rId17"/>
    <p:sldId id="771" r:id="rId18"/>
    <p:sldId id="772" r:id="rId19"/>
    <p:sldId id="780" r:id="rId20"/>
    <p:sldId id="795" r:id="rId21"/>
    <p:sldId id="793" r:id="rId22"/>
    <p:sldId id="792" r:id="rId23"/>
    <p:sldId id="765" r:id="rId24"/>
    <p:sldId id="782" r:id="rId25"/>
    <p:sldId id="778" r:id="rId26"/>
    <p:sldId id="791" r:id="rId27"/>
    <p:sldId id="788" r:id="rId28"/>
    <p:sldId id="789" r:id="rId29"/>
    <p:sldId id="785" r:id="rId30"/>
  </p:sldIdLst>
  <p:sldSz cx="9144000" cy="6858000" type="screen4x3"/>
  <p:notesSz cx="7099300" cy="93853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sz="2000" b="1"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sz="2000" b="1"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sz="2000" b="1"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sz="2000" b="1"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144">
          <p15:clr>
            <a:srgbClr val="A4A3A4"/>
          </p15:clr>
        </p15:guide>
        <p15:guide id="3" orient="horz" pos="4032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56" userDrawn="1">
          <p15:clr>
            <a:srgbClr val="A4A3A4"/>
          </p15:clr>
        </p15:guide>
        <p15:guide id="2" pos="2235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0000"/>
    <a:srgbClr val="503500"/>
    <a:srgbClr val="9463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96" autoAdjust="0"/>
    <p:restoredTop sz="88671" autoAdjust="0"/>
  </p:normalViewPr>
  <p:slideViewPr>
    <p:cSldViewPr>
      <p:cViewPr varScale="1">
        <p:scale>
          <a:sx n="78" d="100"/>
          <a:sy n="78" d="100"/>
        </p:scale>
        <p:origin x="2058" y="96"/>
      </p:cViewPr>
      <p:guideLst>
        <p:guide orient="horz" pos="2160"/>
        <p:guide orient="horz" pos="144"/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-173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3516" y="54"/>
      </p:cViewPr>
      <p:guideLst>
        <p:guide orient="horz" pos="2956"/>
        <p:guide pos="2235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3075884" cy="47054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3838" tIns="46919" rIns="93838" bIns="46919" numCol="1" anchor="t" anchorCtr="0" compatLnSpc="1">
            <a:prstTxWarp prst="textNoShape">
              <a:avLst/>
            </a:prstTxWarp>
          </a:bodyPr>
          <a:lstStyle>
            <a:lvl1pPr algn="l" defTabSz="938757" eaLnBrk="1" hangingPunct="1">
              <a:defRPr sz="1300" b="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3416" y="2"/>
            <a:ext cx="3075884" cy="47054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3838" tIns="46919" rIns="93838" bIns="46919" numCol="1" anchor="t" anchorCtr="0" compatLnSpc="1">
            <a:prstTxWarp prst="textNoShape">
              <a:avLst/>
            </a:prstTxWarp>
          </a:bodyPr>
          <a:lstStyle>
            <a:lvl1pPr algn="r" defTabSz="938757" eaLnBrk="1" hangingPunct="1">
              <a:defRPr sz="1300" b="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83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14756"/>
            <a:ext cx="3075884" cy="47054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3838" tIns="46919" rIns="93838" bIns="46919" numCol="1" anchor="b" anchorCtr="0" compatLnSpc="1">
            <a:prstTxWarp prst="textNoShape">
              <a:avLst/>
            </a:prstTxWarp>
          </a:bodyPr>
          <a:lstStyle>
            <a:lvl1pPr algn="l" defTabSz="938757" eaLnBrk="1" hangingPunct="1">
              <a:defRPr sz="1300" b="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83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3416" y="8914756"/>
            <a:ext cx="3075884" cy="47054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3838" tIns="46919" rIns="93838" bIns="46919" numCol="1" anchor="b" anchorCtr="0" compatLnSpc="1">
            <a:prstTxWarp prst="textNoShape">
              <a:avLst/>
            </a:prstTxWarp>
          </a:bodyPr>
          <a:lstStyle>
            <a:lvl1pPr algn="r" defTabSz="938613" eaLnBrk="1" hangingPunct="1">
              <a:defRPr sz="13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3FFAED2F-6449-4FD3-A4F6-4D4B33A712B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5884" cy="46894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89081" tIns="44540" rIns="89081" bIns="4454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 b="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10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820" y="0"/>
            <a:ext cx="3075883" cy="46894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89081" tIns="44540" rIns="89081" bIns="4454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03325" y="704850"/>
            <a:ext cx="4692650" cy="35194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10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452" y="4458979"/>
            <a:ext cx="5680399" cy="422210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89081" tIns="44540" rIns="89081" bIns="445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710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14756"/>
            <a:ext cx="3075884" cy="46894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89081" tIns="44540" rIns="89081" bIns="4454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 b="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10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820" y="8914756"/>
            <a:ext cx="3075883" cy="46894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89081" tIns="44540" rIns="89081" bIns="4454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E564D09E-D40A-40AA-9849-C8AF3BC7DE4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564D09E-D40A-40AA-9849-C8AF3BC7DE49}" type="slidenum">
              <a:rPr lang="en-US" altLang="en-US" smtClean="0"/>
              <a:pPr>
                <a:defRPr/>
              </a:pPr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122871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564D09E-D40A-40AA-9849-C8AF3BC7DE49}" type="slidenum">
              <a:rPr lang="en-US" altLang="en-US" smtClean="0"/>
              <a:pPr>
                <a:defRPr/>
              </a:pPr>
              <a:t>28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609220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050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2051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2052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>
                  <a:gd name="T0" fmla="*/ 2740 w 2882"/>
                  <a:gd name="T1" fmla="*/ 528 h 1671"/>
                  <a:gd name="T2" fmla="*/ 2632 w 2882"/>
                  <a:gd name="T3" fmla="*/ 484 h 1671"/>
                  <a:gd name="T4" fmla="*/ 2480 w 2882"/>
                  <a:gd name="T5" fmla="*/ 424 h 1671"/>
                  <a:gd name="T6" fmla="*/ 2203 w 2882"/>
                  <a:gd name="T7" fmla="*/ 343 h 1671"/>
                  <a:gd name="T8" fmla="*/ 1970 w 2882"/>
                  <a:gd name="T9" fmla="*/ 277 h 1671"/>
                  <a:gd name="T10" fmla="*/ 1807 w 2882"/>
                  <a:gd name="T11" fmla="*/ 212 h 1671"/>
                  <a:gd name="T12" fmla="*/ 1693 w 2882"/>
                  <a:gd name="T13" fmla="*/ 152 h 1671"/>
                  <a:gd name="T14" fmla="*/ 1628 w 2882"/>
                  <a:gd name="T15" fmla="*/ 103 h 1671"/>
                  <a:gd name="T16" fmla="*/ 1590 w 2882"/>
                  <a:gd name="T17" fmla="*/ 60 h 1671"/>
                  <a:gd name="T18" fmla="*/ 1579 w 2882"/>
                  <a:gd name="T19" fmla="*/ 27 h 1671"/>
                  <a:gd name="T20" fmla="*/ 1585 w 2882"/>
                  <a:gd name="T21" fmla="*/ 0 h 1671"/>
                  <a:gd name="T22" fmla="*/ 1557 w 2882"/>
                  <a:gd name="T23" fmla="*/ 49 h 1671"/>
                  <a:gd name="T24" fmla="*/ 1568 w 2882"/>
                  <a:gd name="T25" fmla="*/ 98 h 1671"/>
                  <a:gd name="T26" fmla="*/ 1617 w 2882"/>
                  <a:gd name="T27" fmla="*/ 141 h 1671"/>
                  <a:gd name="T28" fmla="*/ 1688 w 2882"/>
                  <a:gd name="T29" fmla="*/ 185 h 1671"/>
                  <a:gd name="T30" fmla="*/ 1791 w 2882"/>
                  <a:gd name="T31" fmla="*/ 228 h 1671"/>
                  <a:gd name="T32" fmla="*/ 2040 w 2882"/>
                  <a:gd name="T33" fmla="*/ 310 h 1671"/>
                  <a:gd name="T34" fmla="*/ 2285 w 2882"/>
                  <a:gd name="T35" fmla="*/ 381 h 1671"/>
                  <a:gd name="T36" fmla="*/ 2464 w 2882"/>
                  <a:gd name="T37" fmla="*/ 435 h 1671"/>
                  <a:gd name="T38" fmla="*/ 2605 w 2882"/>
                  <a:gd name="T39" fmla="*/ 484 h 1671"/>
                  <a:gd name="T40" fmla="*/ 2708 w 2882"/>
                  <a:gd name="T41" fmla="*/ 528 h 1671"/>
                  <a:gd name="T42" fmla="*/ 2768 w 2882"/>
                  <a:gd name="T43" fmla="*/ 560 h 1671"/>
                  <a:gd name="T44" fmla="*/ 2795 w 2882"/>
                  <a:gd name="T45" fmla="*/ 593 h 1671"/>
                  <a:gd name="T46" fmla="*/ 2795 w 2882"/>
                  <a:gd name="T47" fmla="*/ 642 h 1671"/>
                  <a:gd name="T48" fmla="*/ 2762 w 2882"/>
                  <a:gd name="T49" fmla="*/ 691 h 1671"/>
                  <a:gd name="T50" fmla="*/ 2692 w 2882"/>
                  <a:gd name="T51" fmla="*/ 735 h 1671"/>
                  <a:gd name="T52" fmla="*/ 2589 w 2882"/>
                  <a:gd name="T53" fmla="*/ 778 h 1671"/>
                  <a:gd name="T54" fmla="*/ 2458 w 2882"/>
                  <a:gd name="T55" fmla="*/ 822 h 1671"/>
                  <a:gd name="T56" fmla="*/ 2301 w 2882"/>
                  <a:gd name="T57" fmla="*/ 865 h 1671"/>
                  <a:gd name="T58" fmla="*/ 2030 w 2882"/>
                  <a:gd name="T59" fmla="*/ 930 h 1671"/>
                  <a:gd name="T60" fmla="*/ 1606 w 2882"/>
                  <a:gd name="T61" fmla="*/ 1034 h 1671"/>
                  <a:gd name="T62" fmla="*/ 1145 w 2882"/>
                  <a:gd name="T63" fmla="*/ 1164 h 1671"/>
                  <a:gd name="T64" fmla="*/ 673 w 2882"/>
                  <a:gd name="T65" fmla="*/ 1328 h 1671"/>
                  <a:gd name="T66" fmla="*/ 217 w 2882"/>
                  <a:gd name="T67" fmla="*/ 1545 h 1671"/>
                  <a:gd name="T68" fmla="*/ 353 w 2882"/>
                  <a:gd name="T69" fmla="*/ 1671 h 1671"/>
                  <a:gd name="T70" fmla="*/ 754 w 2882"/>
                  <a:gd name="T71" fmla="*/ 1469 h 1671"/>
                  <a:gd name="T72" fmla="*/ 1145 w 2882"/>
                  <a:gd name="T73" fmla="*/ 1311 h 1671"/>
                  <a:gd name="T74" fmla="*/ 1519 w 2882"/>
                  <a:gd name="T75" fmla="*/ 1186 h 1671"/>
                  <a:gd name="T76" fmla="*/ 1861 w 2882"/>
                  <a:gd name="T77" fmla="*/ 1083 h 1671"/>
                  <a:gd name="T78" fmla="*/ 2165 w 2882"/>
                  <a:gd name="T79" fmla="*/ 1007 h 1671"/>
                  <a:gd name="T80" fmla="*/ 2426 w 2882"/>
                  <a:gd name="T81" fmla="*/ 947 h 1671"/>
                  <a:gd name="T82" fmla="*/ 2626 w 2882"/>
                  <a:gd name="T83" fmla="*/ 892 h 1671"/>
                  <a:gd name="T84" fmla="*/ 2762 w 2882"/>
                  <a:gd name="T85" fmla="*/ 838 h 1671"/>
                  <a:gd name="T86" fmla="*/ 2827 w 2882"/>
                  <a:gd name="T87" fmla="*/ 794 h 1671"/>
                  <a:gd name="T88" fmla="*/ 2865 w 2882"/>
                  <a:gd name="T89" fmla="*/ 745 h 1671"/>
                  <a:gd name="T90" fmla="*/ 2882 w 2882"/>
                  <a:gd name="T91" fmla="*/ 702 h 1671"/>
                  <a:gd name="T92" fmla="*/ 2854 w 2882"/>
                  <a:gd name="T93" fmla="*/ 620 h 1671"/>
                  <a:gd name="T94" fmla="*/ 2800 w 2882"/>
                  <a:gd name="T95" fmla="*/ 560 h 1671"/>
                  <a:gd name="T96" fmla="*/ 2773 w 2882"/>
                  <a:gd name="T97" fmla="*/ 544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</p:spPr>
            <p:txBody>
              <a:bodyPr/>
              <a:lstStyle/>
              <a:p>
                <a:pPr algn="ctr">
                  <a:defRPr/>
                </a:pPr>
                <a:endPara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9" name="Freeform 2053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>
                  <a:gd name="T0" fmla="*/ 1259 w 1259"/>
                  <a:gd name="T1" fmla="*/ 615 h 811"/>
                  <a:gd name="T2" fmla="*/ 1248 w 1259"/>
                  <a:gd name="T3" fmla="*/ 588 h 811"/>
                  <a:gd name="T4" fmla="*/ 1237 w 1259"/>
                  <a:gd name="T5" fmla="*/ 566 h 811"/>
                  <a:gd name="T6" fmla="*/ 1216 w 1259"/>
                  <a:gd name="T7" fmla="*/ 539 h 811"/>
                  <a:gd name="T8" fmla="*/ 1188 w 1259"/>
                  <a:gd name="T9" fmla="*/ 517 h 811"/>
                  <a:gd name="T10" fmla="*/ 1123 w 1259"/>
                  <a:gd name="T11" fmla="*/ 479 h 811"/>
                  <a:gd name="T12" fmla="*/ 1042 w 1259"/>
                  <a:gd name="T13" fmla="*/ 441 h 811"/>
                  <a:gd name="T14" fmla="*/ 944 w 1259"/>
                  <a:gd name="T15" fmla="*/ 408 h 811"/>
                  <a:gd name="T16" fmla="*/ 841 w 1259"/>
                  <a:gd name="T17" fmla="*/ 381 h 811"/>
                  <a:gd name="T18" fmla="*/ 727 w 1259"/>
                  <a:gd name="T19" fmla="*/ 348 h 811"/>
                  <a:gd name="T20" fmla="*/ 613 w 1259"/>
                  <a:gd name="T21" fmla="*/ 321 h 811"/>
                  <a:gd name="T22" fmla="*/ 499 w 1259"/>
                  <a:gd name="T23" fmla="*/ 294 h 811"/>
                  <a:gd name="T24" fmla="*/ 391 w 1259"/>
                  <a:gd name="T25" fmla="*/ 261 h 811"/>
                  <a:gd name="T26" fmla="*/ 288 w 1259"/>
                  <a:gd name="T27" fmla="*/ 229 h 811"/>
                  <a:gd name="T28" fmla="*/ 195 w 1259"/>
                  <a:gd name="T29" fmla="*/ 196 h 811"/>
                  <a:gd name="T30" fmla="*/ 119 w 1259"/>
                  <a:gd name="T31" fmla="*/ 152 h 811"/>
                  <a:gd name="T32" fmla="*/ 54 w 1259"/>
                  <a:gd name="T33" fmla="*/ 109 h 811"/>
                  <a:gd name="T34" fmla="*/ 33 w 1259"/>
                  <a:gd name="T35" fmla="*/ 87 h 811"/>
                  <a:gd name="T36" fmla="*/ 16 w 1259"/>
                  <a:gd name="T37" fmla="*/ 60 h 811"/>
                  <a:gd name="T38" fmla="*/ 5 w 1259"/>
                  <a:gd name="T39" fmla="*/ 33 h 811"/>
                  <a:gd name="T40" fmla="*/ 0 w 1259"/>
                  <a:gd name="T41" fmla="*/ 0 h 811"/>
                  <a:gd name="T42" fmla="*/ 0 w 1259"/>
                  <a:gd name="T43" fmla="*/ 6 h 811"/>
                  <a:gd name="T44" fmla="*/ 0 w 1259"/>
                  <a:gd name="T45" fmla="*/ 11 h 811"/>
                  <a:gd name="T46" fmla="*/ 0 w 1259"/>
                  <a:gd name="T47" fmla="*/ 38 h 811"/>
                  <a:gd name="T48" fmla="*/ 5 w 1259"/>
                  <a:gd name="T49" fmla="*/ 60 h 811"/>
                  <a:gd name="T50" fmla="*/ 16 w 1259"/>
                  <a:gd name="T51" fmla="*/ 87 h 811"/>
                  <a:gd name="T52" fmla="*/ 33 w 1259"/>
                  <a:gd name="T53" fmla="*/ 114 h 811"/>
                  <a:gd name="T54" fmla="*/ 54 w 1259"/>
                  <a:gd name="T55" fmla="*/ 142 h 811"/>
                  <a:gd name="T56" fmla="*/ 87 w 1259"/>
                  <a:gd name="T57" fmla="*/ 174 h 811"/>
                  <a:gd name="T58" fmla="*/ 125 w 1259"/>
                  <a:gd name="T59" fmla="*/ 207 h 811"/>
                  <a:gd name="T60" fmla="*/ 179 w 1259"/>
                  <a:gd name="T61" fmla="*/ 240 h 811"/>
                  <a:gd name="T62" fmla="*/ 244 w 1259"/>
                  <a:gd name="T63" fmla="*/ 278 h 811"/>
                  <a:gd name="T64" fmla="*/ 326 w 1259"/>
                  <a:gd name="T65" fmla="*/ 310 h 811"/>
                  <a:gd name="T66" fmla="*/ 418 w 1259"/>
                  <a:gd name="T67" fmla="*/ 348 h 811"/>
                  <a:gd name="T68" fmla="*/ 526 w 1259"/>
                  <a:gd name="T69" fmla="*/ 381 h 811"/>
                  <a:gd name="T70" fmla="*/ 657 w 1259"/>
                  <a:gd name="T71" fmla="*/ 414 h 811"/>
                  <a:gd name="T72" fmla="*/ 749 w 1259"/>
                  <a:gd name="T73" fmla="*/ 435 h 811"/>
                  <a:gd name="T74" fmla="*/ 830 w 1259"/>
                  <a:gd name="T75" fmla="*/ 463 h 811"/>
                  <a:gd name="T76" fmla="*/ 901 w 1259"/>
                  <a:gd name="T77" fmla="*/ 490 h 811"/>
                  <a:gd name="T78" fmla="*/ 966 w 1259"/>
                  <a:gd name="T79" fmla="*/ 512 h 811"/>
                  <a:gd name="T80" fmla="*/ 1015 w 1259"/>
                  <a:gd name="T81" fmla="*/ 539 h 811"/>
                  <a:gd name="T82" fmla="*/ 1053 w 1259"/>
                  <a:gd name="T83" fmla="*/ 566 h 811"/>
                  <a:gd name="T84" fmla="*/ 1080 w 1259"/>
                  <a:gd name="T85" fmla="*/ 593 h 811"/>
                  <a:gd name="T86" fmla="*/ 1102 w 1259"/>
                  <a:gd name="T87" fmla="*/ 620 h 811"/>
                  <a:gd name="T88" fmla="*/ 1112 w 1259"/>
                  <a:gd name="T89" fmla="*/ 648 h 811"/>
                  <a:gd name="T90" fmla="*/ 1118 w 1259"/>
                  <a:gd name="T91" fmla="*/ 675 h 811"/>
                  <a:gd name="T92" fmla="*/ 1112 w 1259"/>
                  <a:gd name="T93" fmla="*/ 697 h 811"/>
                  <a:gd name="T94" fmla="*/ 1096 w 1259"/>
                  <a:gd name="T95" fmla="*/ 724 h 811"/>
                  <a:gd name="T96" fmla="*/ 1080 w 1259"/>
                  <a:gd name="T97" fmla="*/ 746 h 811"/>
                  <a:gd name="T98" fmla="*/ 1053 w 1259"/>
                  <a:gd name="T99" fmla="*/ 767 h 811"/>
                  <a:gd name="T100" fmla="*/ 1015 w 1259"/>
                  <a:gd name="T101" fmla="*/ 789 h 811"/>
                  <a:gd name="T102" fmla="*/ 977 w 1259"/>
                  <a:gd name="T103" fmla="*/ 811 h 811"/>
                  <a:gd name="T104" fmla="*/ 1047 w 1259"/>
                  <a:gd name="T105" fmla="*/ 789 h 811"/>
                  <a:gd name="T106" fmla="*/ 1107 w 1259"/>
                  <a:gd name="T107" fmla="*/ 767 h 811"/>
                  <a:gd name="T108" fmla="*/ 1156 w 1259"/>
                  <a:gd name="T109" fmla="*/ 746 h 811"/>
                  <a:gd name="T110" fmla="*/ 1199 w 1259"/>
                  <a:gd name="T111" fmla="*/ 724 h 811"/>
                  <a:gd name="T112" fmla="*/ 1226 w 1259"/>
                  <a:gd name="T113" fmla="*/ 702 h 811"/>
                  <a:gd name="T114" fmla="*/ 1248 w 1259"/>
                  <a:gd name="T115" fmla="*/ 675 h 811"/>
                  <a:gd name="T116" fmla="*/ 1259 w 1259"/>
                  <a:gd name="T117" fmla="*/ 648 h 811"/>
                  <a:gd name="T118" fmla="*/ 1259 w 1259"/>
                  <a:gd name="T119" fmla="*/ 615 h 811"/>
                  <a:gd name="T120" fmla="*/ 1259 w 1259"/>
                  <a:gd name="T121" fmla="*/ 615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</p:spPr>
            <p:txBody>
              <a:bodyPr/>
              <a:lstStyle/>
              <a:p>
                <a:pPr algn="ctr">
                  <a:defRPr/>
                </a:pPr>
                <a:endPara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0" name="Freeform 2054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>
                  <a:gd name="T0" fmla="*/ 92 w 2849"/>
                  <a:gd name="T1" fmla="*/ 958 h 969"/>
                  <a:gd name="T2" fmla="*/ 0 w 2849"/>
                  <a:gd name="T3" fmla="*/ 969 h 969"/>
                  <a:gd name="T4" fmla="*/ 391 w 2849"/>
                  <a:gd name="T5" fmla="*/ 969 h 969"/>
                  <a:gd name="T6" fmla="*/ 434 w 2849"/>
                  <a:gd name="T7" fmla="*/ 947 h 969"/>
                  <a:gd name="T8" fmla="*/ 483 w 2849"/>
                  <a:gd name="T9" fmla="*/ 914 h 969"/>
                  <a:gd name="T10" fmla="*/ 554 w 2849"/>
                  <a:gd name="T11" fmla="*/ 876 h 969"/>
                  <a:gd name="T12" fmla="*/ 635 w 2849"/>
                  <a:gd name="T13" fmla="*/ 838 h 969"/>
                  <a:gd name="T14" fmla="*/ 727 w 2849"/>
                  <a:gd name="T15" fmla="*/ 794 h 969"/>
                  <a:gd name="T16" fmla="*/ 836 w 2849"/>
                  <a:gd name="T17" fmla="*/ 745 h 969"/>
                  <a:gd name="T18" fmla="*/ 961 w 2849"/>
                  <a:gd name="T19" fmla="*/ 696 h 969"/>
                  <a:gd name="T20" fmla="*/ 1102 w 2849"/>
                  <a:gd name="T21" fmla="*/ 642 h 969"/>
                  <a:gd name="T22" fmla="*/ 1259 w 2849"/>
                  <a:gd name="T23" fmla="*/ 582 h 969"/>
                  <a:gd name="T24" fmla="*/ 1433 w 2849"/>
                  <a:gd name="T25" fmla="*/ 522 h 969"/>
                  <a:gd name="T26" fmla="*/ 1623 w 2849"/>
                  <a:gd name="T27" fmla="*/ 462 h 969"/>
                  <a:gd name="T28" fmla="*/ 1829 w 2849"/>
                  <a:gd name="T29" fmla="*/ 403 h 969"/>
                  <a:gd name="T30" fmla="*/ 2057 w 2849"/>
                  <a:gd name="T31" fmla="*/ 343 h 969"/>
                  <a:gd name="T32" fmla="*/ 2301 w 2849"/>
                  <a:gd name="T33" fmla="*/ 283 h 969"/>
                  <a:gd name="T34" fmla="*/ 2567 w 2849"/>
                  <a:gd name="T35" fmla="*/ 223 h 969"/>
                  <a:gd name="T36" fmla="*/ 2849 w 2849"/>
                  <a:gd name="T37" fmla="*/ 163 h 969"/>
                  <a:gd name="T38" fmla="*/ 2849 w 2849"/>
                  <a:gd name="T39" fmla="*/ 0 h 969"/>
                  <a:gd name="T40" fmla="*/ 2817 w 2849"/>
                  <a:gd name="T41" fmla="*/ 16 h 969"/>
                  <a:gd name="T42" fmla="*/ 2773 w 2849"/>
                  <a:gd name="T43" fmla="*/ 33 h 969"/>
                  <a:gd name="T44" fmla="*/ 2719 w 2849"/>
                  <a:gd name="T45" fmla="*/ 54 h 969"/>
                  <a:gd name="T46" fmla="*/ 2648 w 2849"/>
                  <a:gd name="T47" fmla="*/ 76 h 969"/>
                  <a:gd name="T48" fmla="*/ 2572 w 2849"/>
                  <a:gd name="T49" fmla="*/ 98 h 969"/>
                  <a:gd name="T50" fmla="*/ 2491 w 2849"/>
                  <a:gd name="T51" fmla="*/ 120 h 969"/>
                  <a:gd name="T52" fmla="*/ 2399 w 2849"/>
                  <a:gd name="T53" fmla="*/ 147 h 969"/>
                  <a:gd name="T54" fmla="*/ 2301 w 2849"/>
                  <a:gd name="T55" fmla="*/ 169 h 969"/>
                  <a:gd name="T56" fmla="*/ 2095 w 2849"/>
                  <a:gd name="T57" fmla="*/ 223 h 969"/>
                  <a:gd name="T58" fmla="*/ 1889 w 2849"/>
                  <a:gd name="T59" fmla="*/ 277 h 969"/>
                  <a:gd name="T60" fmla="*/ 1688 w 2849"/>
                  <a:gd name="T61" fmla="*/ 326 h 969"/>
                  <a:gd name="T62" fmla="*/ 1590 w 2849"/>
                  <a:gd name="T63" fmla="*/ 354 h 969"/>
                  <a:gd name="T64" fmla="*/ 1503 w 2849"/>
                  <a:gd name="T65" fmla="*/ 381 h 969"/>
                  <a:gd name="T66" fmla="*/ 1107 w 2849"/>
                  <a:gd name="T67" fmla="*/ 506 h 969"/>
                  <a:gd name="T68" fmla="*/ 912 w 2849"/>
                  <a:gd name="T69" fmla="*/ 577 h 969"/>
                  <a:gd name="T70" fmla="*/ 727 w 2849"/>
                  <a:gd name="T71" fmla="*/ 647 h 969"/>
                  <a:gd name="T72" fmla="*/ 548 w 2849"/>
                  <a:gd name="T73" fmla="*/ 718 h 969"/>
                  <a:gd name="T74" fmla="*/ 380 w 2849"/>
                  <a:gd name="T75" fmla="*/ 794 h 969"/>
                  <a:gd name="T76" fmla="*/ 228 w 2849"/>
                  <a:gd name="T77" fmla="*/ 876 h 969"/>
                  <a:gd name="T78" fmla="*/ 92 w 2849"/>
                  <a:gd name="T79" fmla="*/ 958 h 969"/>
                  <a:gd name="T80" fmla="*/ 92 w 2849"/>
                  <a:gd name="T81" fmla="*/ 958 h 9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</p:spPr>
            <p:txBody>
              <a:bodyPr/>
              <a:lstStyle/>
              <a:p>
                <a:pPr algn="ctr">
                  <a:defRPr/>
                </a:pPr>
                <a:endPara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1" name="Freeform 2055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pPr algn="ctr">
                  <a:defRPr/>
                </a:pPr>
                <a:endPara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2" name="Freeform 2056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>
                  <a:gd name="T0" fmla="*/ 0 w 1248"/>
                  <a:gd name="T1" fmla="*/ 332 h 539"/>
                  <a:gd name="T2" fmla="*/ 0 w 1248"/>
                  <a:gd name="T3" fmla="*/ 360 h 539"/>
                  <a:gd name="T4" fmla="*/ 5 w 1248"/>
                  <a:gd name="T5" fmla="*/ 387 h 539"/>
                  <a:gd name="T6" fmla="*/ 27 w 1248"/>
                  <a:gd name="T7" fmla="*/ 414 h 539"/>
                  <a:gd name="T8" fmla="*/ 54 w 1248"/>
                  <a:gd name="T9" fmla="*/ 436 h 539"/>
                  <a:gd name="T10" fmla="*/ 92 w 1248"/>
                  <a:gd name="T11" fmla="*/ 463 h 539"/>
                  <a:gd name="T12" fmla="*/ 141 w 1248"/>
                  <a:gd name="T13" fmla="*/ 490 h 539"/>
                  <a:gd name="T14" fmla="*/ 195 w 1248"/>
                  <a:gd name="T15" fmla="*/ 512 h 539"/>
                  <a:gd name="T16" fmla="*/ 255 w 1248"/>
                  <a:gd name="T17" fmla="*/ 539 h 539"/>
                  <a:gd name="T18" fmla="*/ 212 w 1248"/>
                  <a:gd name="T19" fmla="*/ 517 h 539"/>
                  <a:gd name="T20" fmla="*/ 179 w 1248"/>
                  <a:gd name="T21" fmla="*/ 490 h 539"/>
                  <a:gd name="T22" fmla="*/ 157 w 1248"/>
                  <a:gd name="T23" fmla="*/ 468 h 539"/>
                  <a:gd name="T24" fmla="*/ 141 w 1248"/>
                  <a:gd name="T25" fmla="*/ 447 h 539"/>
                  <a:gd name="T26" fmla="*/ 136 w 1248"/>
                  <a:gd name="T27" fmla="*/ 425 h 539"/>
                  <a:gd name="T28" fmla="*/ 136 w 1248"/>
                  <a:gd name="T29" fmla="*/ 403 h 539"/>
                  <a:gd name="T30" fmla="*/ 141 w 1248"/>
                  <a:gd name="T31" fmla="*/ 381 h 539"/>
                  <a:gd name="T32" fmla="*/ 157 w 1248"/>
                  <a:gd name="T33" fmla="*/ 365 h 539"/>
                  <a:gd name="T34" fmla="*/ 179 w 1248"/>
                  <a:gd name="T35" fmla="*/ 343 h 539"/>
                  <a:gd name="T36" fmla="*/ 201 w 1248"/>
                  <a:gd name="T37" fmla="*/ 327 h 539"/>
                  <a:gd name="T38" fmla="*/ 266 w 1248"/>
                  <a:gd name="T39" fmla="*/ 294 h 539"/>
                  <a:gd name="T40" fmla="*/ 353 w 1248"/>
                  <a:gd name="T41" fmla="*/ 262 h 539"/>
                  <a:gd name="T42" fmla="*/ 445 w 1248"/>
                  <a:gd name="T43" fmla="*/ 234 h 539"/>
                  <a:gd name="T44" fmla="*/ 554 w 1248"/>
                  <a:gd name="T45" fmla="*/ 213 h 539"/>
                  <a:gd name="T46" fmla="*/ 662 w 1248"/>
                  <a:gd name="T47" fmla="*/ 191 h 539"/>
                  <a:gd name="T48" fmla="*/ 890 w 1248"/>
                  <a:gd name="T49" fmla="*/ 153 h 539"/>
                  <a:gd name="T50" fmla="*/ 993 w 1248"/>
                  <a:gd name="T51" fmla="*/ 136 h 539"/>
                  <a:gd name="T52" fmla="*/ 1091 w 1248"/>
                  <a:gd name="T53" fmla="*/ 120 h 539"/>
                  <a:gd name="T54" fmla="*/ 1178 w 1248"/>
                  <a:gd name="T55" fmla="*/ 115 h 539"/>
                  <a:gd name="T56" fmla="*/ 1248 w 1248"/>
                  <a:gd name="T57" fmla="*/ 104 h 539"/>
                  <a:gd name="T58" fmla="*/ 1248 w 1248"/>
                  <a:gd name="T59" fmla="*/ 0 h 539"/>
                  <a:gd name="T60" fmla="*/ 1161 w 1248"/>
                  <a:gd name="T61" fmla="*/ 22 h 539"/>
                  <a:gd name="T62" fmla="*/ 1069 w 1248"/>
                  <a:gd name="T63" fmla="*/ 38 h 539"/>
                  <a:gd name="T64" fmla="*/ 874 w 1248"/>
                  <a:gd name="T65" fmla="*/ 71 h 539"/>
                  <a:gd name="T66" fmla="*/ 673 w 1248"/>
                  <a:gd name="T67" fmla="*/ 93 h 539"/>
                  <a:gd name="T68" fmla="*/ 483 w 1248"/>
                  <a:gd name="T69" fmla="*/ 126 h 539"/>
                  <a:gd name="T70" fmla="*/ 391 w 1248"/>
                  <a:gd name="T71" fmla="*/ 142 h 539"/>
                  <a:gd name="T72" fmla="*/ 309 w 1248"/>
                  <a:gd name="T73" fmla="*/ 158 h 539"/>
                  <a:gd name="T74" fmla="*/ 228 w 1248"/>
                  <a:gd name="T75" fmla="*/ 180 h 539"/>
                  <a:gd name="T76" fmla="*/ 163 w 1248"/>
                  <a:gd name="T77" fmla="*/ 202 h 539"/>
                  <a:gd name="T78" fmla="*/ 103 w 1248"/>
                  <a:gd name="T79" fmla="*/ 229 h 539"/>
                  <a:gd name="T80" fmla="*/ 54 w 1248"/>
                  <a:gd name="T81" fmla="*/ 256 h 539"/>
                  <a:gd name="T82" fmla="*/ 22 w 1248"/>
                  <a:gd name="T83" fmla="*/ 294 h 539"/>
                  <a:gd name="T84" fmla="*/ 0 w 1248"/>
                  <a:gd name="T85" fmla="*/ 332 h 539"/>
                  <a:gd name="T86" fmla="*/ 0 w 1248"/>
                  <a:gd name="T87" fmla="*/ 332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>
                <a:noFill/>
              </a:ln>
            </p:spPr>
            <p:txBody>
              <a:bodyPr/>
              <a:lstStyle/>
              <a:p>
                <a:pPr algn="ctr">
                  <a:defRPr/>
                </a:pPr>
                <a:endPara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6" name="Freeform 2057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>
                <a:gd name="T0" fmla="*/ 982 w 2296"/>
                <a:gd name="T1" fmla="*/ 1061 h 1469"/>
                <a:gd name="T2" fmla="*/ 1357 w 2296"/>
                <a:gd name="T3" fmla="*/ 1012 h 1469"/>
                <a:gd name="T4" fmla="*/ 1666 w 2296"/>
                <a:gd name="T5" fmla="*/ 957 h 1469"/>
                <a:gd name="T6" fmla="*/ 1916 w 2296"/>
                <a:gd name="T7" fmla="*/ 897 h 1469"/>
                <a:gd name="T8" fmla="*/ 2100 w 2296"/>
                <a:gd name="T9" fmla="*/ 832 h 1469"/>
                <a:gd name="T10" fmla="*/ 2220 w 2296"/>
                <a:gd name="T11" fmla="*/ 756 h 1469"/>
                <a:gd name="T12" fmla="*/ 2285 w 2296"/>
                <a:gd name="T13" fmla="*/ 669 h 1469"/>
                <a:gd name="T14" fmla="*/ 2290 w 2296"/>
                <a:gd name="T15" fmla="*/ 560 h 1469"/>
                <a:gd name="T16" fmla="*/ 2241 w 2296"/>
                <a:gd name="T17" fmla="*/ 457 h 1469"/>
                <a:gd name="T18" fmla="*/ 2144 w 2296"/>
                <a:gd name="T19" fmla="*/ 364 h 1469"/>
                <a:gd name="T20" fmla="*/ 2008 w 2296"/>
                <a:gd name="T21" fmla="*/ 277 h 1469"/>
                <a:gd name="T22" fmla="*/ 1769 w 2296"/>
                <a:gd name="T23" fmla="*/ 157 h 1469"/>
                <a:gd name="T24" fmla="*/ 1612 w 2296"/>
                <a:gd name="T25" fmla="*/ 92 h 1469"/>
                <a:gd name="T26" fmla="*/ 1476 w 2296"/>
                <a:gd name="T27" fmla="*/ 43 h 1469"/>
                <a:gd name="T28" fmla="*/ 1384 w 2296"/>
                <a:gd name="T29" fmla="*/ 10 h 1469"/>
                <a:gd name="T30" fmla="*/ 1346 w 2296"/>
                <a:gd name="T31" fmla="*/ 0 h 1469"/>
                <a:gd name="T32" fmla="*/ 1655 w 2296"/>
                <a:gd name="T33" fmla="*/ 119 h 1469"/>
                <a:gd name="T34" fmla="*/ 1948 w 2296"/>
                <a:gd name="T35" fmla="*/ 255 h 1469"/>
                <a:gd name="T36" fmla="*/ 2068 w 2296"/>
                <a:gd name="T37" fmla="*/ 326 h 1469"/>
                <a:gd name="T38" fmla="*/ 2171 w 2296"/>
                <a:gd name="T39" fmla="*/ 402 h 1469"/>
                <a:gd name="T40" fmla="*/ 2236 w 2296"/>
                <a:gd name="T41" fmla="*/ 478 h 1469"/>
                <a:gd name="T42" fmla="*/ 2263 w 2296"/>
                <a:gd name="T43" fmla="*/ 560 h 1469"/>
                <a:gd name="T44" fmla="*/ 2241 w 2296"/>
                <a:gd name="T45" fmla="*/ 636 h 1469"/>
                <a:gd name="T46" fmla="*/ 2171 w 2296"/>
                <a:gd name="T47" fmla="*/ 702 h 1469"/>
                <a:gd name="T48" fmla="*/ 2062 w 2296"/>
                <a:gd name="T49" fmla="*/ 756 h 1469"/>
                <a:gd name="T50" fmla="*/ 1921 w 2296"/>
                <a:gd name="T51" fmla="*/ 800 h 1469"/>
                <a:gd name="T52" fmla="*/ 1748 w 2296"/>
                <a:gd name="T53" fmla="*/ 843 h 1469"/>
                <a:gd name="T54" fmla="*/ 1351 w 2296"/>
                <a:gd name="T55" fmla="*/ 908 h 1469"/>
                <a:gd name="T56" fmla="*/ 923 w 2296"/>
                <a:gd name="T57" fmla="*/ 968 h 1469"/>
                <a:gd name="T58" fmla="*/ 521 w 2296"/>
                <a:gd name="T59" fmla="*/ 1028 h 1469"/>
                <a:gd name="T60" fmla="*/ 353 w 2296"/>
                <a:gd name="T61" fmla="*/ 1066 h 1469"/>
                <a:gd name="T62" fmla="*/ 206 w 2296"/>
                <a:gd name="T63" fmla="*/ 1104 h 1469"/>
                <a:gd name="T64" fmla="*/ 92 w 2296"/>
                <a:gd name="T65" fmla="*/ 1148 h 1469"/>
                <a:gd name="T66" fmla="*/ 22 w 2296"/>
                <a:gd name="T67" fmla="*/ 1202 h 1469"/>
                <a:gd name="T68" fmla="*/ 0 w 2296"/>
                <a:gd name="T69" fmla="*/ 1262 h 1469"/>
                <a:gd name="T70" fmla="*/ 27 w 2296"/>
                <a:gd name="T71" fmla="*/ 1327 h 1469"/>
                <a:gd name="T72" fmla="*/ 98 w 2296"/>
                <a:gd name="T73" fmla="*/ 1382 h 1469"/>
                <a:gd name="T74" fmla="*/ 196 w 2296"/>
                <a:gd name="T75" fmla="*/ 1425 h 1469"/>
                <a:gd name="T76" fmla="*/ 326 w 2296"/>
                <a:gd name="T77" fmla="*/ 1469 h 1469"/>
                <a:gd name="T78" fmla="*/ 217 w 2296"/>
                <a:gd name="T79" fmla="*/ 1414 h 1469"/>
                <a:gd name="T80" fmla="*/ 147 w 2296"/>
                <a:gd name="T81" fmla="*/ 1360 h 1469"/>
                <a:gd name="T82" fmla="*/ 120 w 2296"/>
                <a:gd name="T83" fmla="*/ 1306 h 1469"/>
                <a:gd name="T84" fmla="*/ 141 w 2296"/>
                <a:gd name="T85" fmla="*/ 1257 h 1469"/>
                <a:gd name="T86" fmla="*/ 212 w 2296"/>
                <a:gd name="T87" fmla="*/ 1208 h 1469"/>
                <a:gd name="T88" fmla="*/ 342 w 2296"/>
                <a:gd name="T89" fmla="*/ 1164 h 1469"/>
                <a:gd name="T90" fmla="*/ 527 w 2296"/>
                <a:gd name="T91" fmla="*/ 1121 h 1469"/>
                <a:gd name="T92" fmla="*/ 771 w 2296"/>
                <a:gd name="T93" fmla="*/ 1088 h 1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</p:spPr>
          <p:txBody>
            <a:bodyPr/>
            <a:lstStyle/>
            <a:p>
              <a:pPr algn="ctr">
                <a:defRPr/>
              </a:pPr>
              <a:endPara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" name="Freeform 2058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</p:spPr>
          <p:txBody>
            <a:bodyPr/>
            <a:lstStyle/>
            <a:p>
              <a:pPr algn="ctr">
                <a:defRPr/>
              </a:pPr>
              <a:endPara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307211" name="Rectangle 205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307212" name="Rectangle 206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  <p:sp>
        <p:nvSpPr>
          <p:cNvPr id="13" name="Rectangle 2061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Rectangle 2062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2063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9C54DB3-FD76-492A-AFBA-42B4E492FBA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613F9D-441B-427D-80A7-9E44B12E77D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E8113B-8ED1-4C22-BAB0-7055BF121F7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EAFA9-7502-42D3-9B79-C38E938C236F}" type="datetimeFigureOut">
              <a:rPr lang="en-US" smtClean="0"/>
              <a:pPr/>
              <a:t>6/23/2024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4026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EAFA9-7502-42D3-9B79-C38E938C236F}" type="datetimeFigureOut">
              <a:rPr lang="en-US" smtClean="0"/>
              <a:pPr/>
              <a:t>6/23/2024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B0AA-AC8E-4463-ADAC-E87D09B82E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4440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EAFA9-7502-42D3-9B79-C38E938C236F}" type="datetimeFigureOut">
              <a:rPr lang="en-US" smtClean="0"/>
              <a:pPr/>
              <a:t>6/23/2024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B0AA-AC8E-4463-ADAC-E87D09B82E4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698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EAFA9-7502-42D3-9B79-C38E938C236F}" type="datetimeFigureOut">
              <a:rPr lang="en-US" smtClean="0"/>
              <a:pPr/>
              <a:t>6/23/2024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B0AA-AC8E-4463-ADAC-E87D09B82E4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308587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EAFA9-7502-42D3-9B79-C38E938C236F}" type="datetimeFigureOut">
              <a:rPr lang="en-US" smtClean="0"/>
              <a:pPr/>
              <a:t>6/23/2024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B0AA-AC8E-4463-ADAC-E87D09B82E4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1862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EAFA9-7502-42D3-9B79-C38E938C236F}" type="datetimeFigureOut">
              <a:rPr lang="en-US" smtClean="0"/>
              <a:pPr/>
              <a:t>6/23/2024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B0AA-AC8E-4463-ADAC-E87D09B82E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3979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EAFA9-7502-42D3-9B79-C38E938C236F}" type="datetimeFigureOut">
              <a:rPr lang="en-US" smtClean="0"/>
              <a:pPr/>
              <a:t>6/23/2024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B0AA-AC8E-4463-ADAC-E87D09B82E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2117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EAFA9-7502-42D3-9B79-C38E938C236F}" type="datetimeFigureOut">
              <a:rPr lang="en-US" smtClean="0"/>
              <a:pPr/>
              <a:t>6/23/2024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5934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601248-942B-4105-8AE2-B65482D8AF9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EAFA9-7502-42D3-9B79-C38E938C236F}" type="datetimeFigureOut">
              <a:rPr lang="en-US" smtClean="0"/>
              <a:pPr/>
              <a:t>6/23/2024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B0AA-AC8E-4463-ADAC-E87D09B82E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53339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EAFA9-7502-42D3-9B79-C38E938C236F}" type="datetimeFigureOut">
              <a:rPr lang="en-US" smtClean="0"/>
              <a:pPr/>
              <a:t>6/23/2024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B0AA-AC8E-4463-ADAC-E87D09B82E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5609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EAFA9-7502-42D3-9B79-C38E938C236F}" type="datetimeFigureOut">
              <a:rPr lang="en-US" smtClean="0"/>
              <a:pPr/>
              <a:t>6/23/2024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B0AA-AC8E-4463-ADAC-E87D09B82E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913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057505-59D8-4E56-A5A0-0CBF0EBACB8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482CF0-96A0-4120-94E9-30C53ADEA0F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EB921D-E59F-46AE-B323-0039D28762C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3A49E5-23BF-4253-A7C0-7B4B9FA1207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FD6E17-340A-4467-A9A4-F9AF07CC942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612CD4-72F7-4DC2-A7FC-3CB73ACD112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0B57D9-019E-4F82-872F-CE6439DC5B6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178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 b="0">
                <a:effectLst/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617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 smtClean="0">
                <a:latin typeface="Arial" charset="0"/>
              </a:defRPr>
            </a:lvl1pPr>
          </a:lstStyle>
          <a:p>
            <a:pPr>
              <a:defRPr/>
            </a:pPr>
            <a:fld id="{710B761C-148E-4D00-BB3D-7B77019C49D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032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306182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>
                  <a:gd name="T0" fmla="*/ 2740 w 2882"/>
                  <a:gd name="T1" fmla="*/ 528 h 1671"/>
                  <a:gd name="T2" fmla="*/ 2632 w 2882"/>
                  <a:gd name="T3" fmla="*/ 484 h 1671"/>
                  <a:gd name="T4" fmla="*/ 2480 w 2882"/>
                  <a:gd name="T5" fmla="*/ 424 h 1671"/>
                  <a:gd name="T6" fmla="*/ 2203 w 2882"/>
                  <a:gd name="T7" fmla="*/ 343 h 1671"/>
                  <a:gd name="T8" fmla="*/ 1970 w 2882"/>
                  <a:gd name="T9" fmla="*/ 277 h 1671"/>
                  <a:gd name="T10" fmla="*/ 1807 w 2882"/>
                  <a:gd name="T11" fmla="*/ 212 h 1671"/>
                  <a:gd name="T12" fmla="*/ 1693 w 2882"/>
                  <a:gd name="T13" fmla="*/ 152 h 1671"/>
                  <a:gd name="T14" fmla="*/ 1628 w 2882"/>
                  <a:gd name="T15" fmla="*/ 103 h 1671"/>
                  <a:gd name="T16" fmla="*/ 1590 w 2882"/>
                  <a:gd name="T17" fmla="*/ 60 h 1671"/>
                  <a:gd name="T18" fmla="*/ 1579 w 2882"/>
                  <a:gd name="T19" fmla="*/ 27 h 1671"/>
                  <a:gd name="T20" fmla="*/ 1585 w 2882"/>
                  <a:gd name="T21" fmla="*/ 0 h 1671"/>
                  <a:gd name="T22" fmla="*/ 1557 w 2882"/>
                  <a:gd name="T23" fmla="*/ 49 h 1671"/>
                  <a:gd name="T24" fmla="*/ 1568 w 2882"/>
                  <a:gd name="T25" fmla="*/ 98 h 1671"/>
                  <a:gd name="T26" fmla="*/ 1617 w 2882"/>
                  <a:gd name="T27" fmla="*/ 141 h 1671"/>
                  <a:gd name="T28" fmla="*/ 1688 w 2882"/>
                  <a:gd name="T29" fmla="*/ 185 h 1671"/>
                  <a:gd name="T30" fmla="*/ 1791 w 2882"/>
                  <a:gd name="T31" fmla="*/ 228 h 1671"/>
                  <a:gd name="T32" fmla="*/ 2040 w 2882"/>
                  <a:gd name="T33" fmla="*/ 310 h 1671"/>
                  <a:gd name="T34" fmla="*/ 2285 w 2882"/>
                  <a:gd name="T35" fmla="*/ 381 h 1671"/>
                  <a:gd name="T36" fmla="*/ 2464 w 2882"/>
                  <a:gd name="T37" fmla="*/ 435 h 1671"/>
                  <a:gd name="T38" fmla="*/ 2605 w 2882"/>
                  <a:gd name="T39" fmla="*/ 484 h 1671"/>
                  <a:gd name="T40" fmla="*/ 2708 w 2882"/>
                  <a:gd name="T41" fmla="*/ 528 h 1671"/>
                  <a:gd name="T42" fmla="*/ 2768 w 2882"/>
                  <a:gd name="T43" fmla="*/ 560 h 1671"/>
                  <a:gd name="T44" fmla="*/ 2795 w 2882"/>
                  <a:gd name="T45" fmla="*/ 593 h 1671"/>
                  <a:gd name="T46" fmla="*/ 2795 w 2882"/>
                  <a:gd name="T47" fmla="*/ 642 h 1671"/>
                  <a:gd name="T48" fmla="*/ 2762 w 2882"/>
                  <a:gd name="T49" fmla="*/ 691 h 1671"/>
                  <a:gd name="T50" fmla="*/ 2692 w 2882"/>
                  <a:gd name="T51" fmla="*/ 735 h 1671"/>
                  <a:gd name="T52" fmla="*/ 2589 w 2882"/>
                  <a:gd name="T53" fmla="*/ 778 h 1671"/>
                  <a:gd name="T54" fmla="*/ 2458 w 2882"/>
                  <a:gd name="T55" fmla="*/ 822 h 1671"/>
                  <a:gd name="T56" fmla="*/ 2301 w 2882"/>
                  <a:gd name="T57" fmla="*/ 865 h 1671"/>
                  <a:gd name="T58" fmla="*/ 2030 w 2882"/>
                  <a:gd name="T59" fmla="*/ 930 h 1671"/>
                  <a:gd name="T60" fmla="*/ 1606 w 2882"/>
                  <a:gd name="T61" fmla="*/ 1034 h 1671"/>
                  <a:gd name="T62" fmla="*/ 1145 w 2882"/>
                  <a:gd name="T63" fmla="*/ 1164 h 1671"/>
                  <a:gd name="T64" fmla="*/ 673 w 2882"/>
                  <a:gd name="T65" fmla="*/ 1328 h 1671"/>
                  <a:gd name="T66" fmla="*/ 217 w 2882"/>
                  <a:gd name="T67" fmla="*/ 1545 h 1671"/>
                  <a:gd name="T68" fmla="*/ 353 w 2882"/>
                  <a:gd name="T69" fmla="*/ 1671 h 1671"/>
                  <a:gd name="T70" fmla="*/ 754 w 2882"/>
                  <a:gd name="T71" fmla="*/ 1469 h 1671"/>
                  <a:gd name="T72" fmla="*/ 1145 w 2882"/>
                  <a:gd name="T73" fmla="*/ 1311 h 1671"/>
                  <a:gd name="T74" fmla="*/ 1519 w 2882"/>
                  <a:gd name="T75" fmla="*/ 1186 h 1671"/>
                  <a:gd name="T76" fmla="*/ 1861 w 2882"/>
                  <a:gd name="T77" fmla="*/ 1083 h 1671"/>
                  <a:gd name="T78" fmla="*/ 2165 w 2882"/>
                  <a:gd name="T79" fmla="*/ 1007 h 1671"/>
                  <a:gd name="T80" fmla="*/ 2426 w 2882"/>
                  <a:gd name="T81" fmla="*/ 947 h 1671"/>
                  <a:gd name="T82" fmla="*/ 2626 w 2882"/>
                  <a:gd name="T83" fmla="*/ 892 h 1671"/>
                  <a:gd name="T84" fmla="*/ 2762 w 2882"/>
                  <a:gd name="T85" fmla="*/ 838 h 1671"/>
                  <a:gd name="T86" fmla="*/ 2827 w 2882"/>
                  <a:gd name="T87" fmla="*/ 794 h 1671"/>
                  <a:gd name="T88" fmla="*/ 2865 w 2882"/>
                  <a:gd name="T89" fmla="*/ 745 h 1671"/>
                  <a:gd name="T90" fmla="*/ 2882 w 2882"/>
                  <a:gd name="T91" fmla="*/ 702 h 1671"/>
                  <a:gd name="T92" fmla="*/ 2854 w 2882"/>
                  <a:gd name="T93" fmla="*/ 620 h 1671"/>
                  <a:gd name="T94" fmla="*/ 2800 w 2882"/>
                  <a:gd name="T95" fmla="*/ 560 h 1671"/>
                  <a:gd name="T96" fmla="*/ 2773 w 2882"/>
                  <a:gd name="T97" fmla="*/ 544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</p:spPr>
            <p:txBody>
              <a:bodyPr/>
              <a:lstStyle/>
              <a:p>
                <a:pPr algn="ctr">
                  <a:defRPr/>
                </a:pPr>
                <a:endPara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306183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>
                  <a:gd name="T0" fmla="*/ 1259 w 1259"/>
                  <a:gd name="T1" fmla="*/ 615 h 811"/>
                  <a:gd name="T2" fmla="*/ 1248 w 1259"/>
                  <a:gd name="T3" fmla="*/ 588 h 811"/>
                  <a:gd name="T4" fmla="*/ 1237 w 1259"/>
                  <a:gd name="T5" fmla="*/ 566 h 811"/>
                  <a:gd name="T6" fmla="*/ 1216 w 1259"/>
                  <a:gd name="T7" fmla="*/ 539 h 811"/>
                  <a:gd name="T8" fmla="*/ 1188 w 1259"/>
                  <a:gd name="T9" fmla="*/ 517 h 811"/>
                  <a:gd name="T10" fmla="*/ 1123 w 1259"/>
                  <a:gd name="T11" fmla="*/ 479 h 811"/>
                  <a:gd name="T12" fmla="*/ 1042 w 1259"/>
                  <a:gd name="T13" fmla="*/ 441 h 811"/>
                  <a:gd name="T14" fmla="*/ 944 w 1259"/>
                  <a:gd name="T15" fmla="*/ 408 h 811"/>
                  <a:gd name="T16" fmla="*/ 841 w 1259"/>
                  <a:gd name="T17" fmla="*/ 381 h 811"/>
                  <a:gd name="T18" fmla="*/ 727 w 1259"/>
                  <a:gd name="T19" fmla="*/ 348 h 811"/>
                  <a:gd name="T20" fmla="*/ 613 w 1259"/>
                  <a:gd name="T21" fmla="*/ 321 h 811"/>
                  <a:gd name="T22" fmla="*/ 499 w 1259"/>
                  <a:gd name="T23" fmla="*/ 294 h 811"/>
                  <a:gd name="T24" fmla="*/ 391 w 1259"/>
                  <a:gd name="T25" fmla="*/ 261 h 811"/>
                  <a:gd name="T26" fmla="*/ 288 w 1259"/>
                  <a:gd name="T27" fmla="*/ 229 h 811"/>
                  <a:gd name="T28" fmla="*/ 195 w 1259"/>
                  <a:gd name="T29" fmla="*/ 196 h 811"/>
                  <a:gd name="T30" fmla="*/ 119 w 1259"/>
                  <a:gd name="T31" fmla="*/ 152 h 811"/>
                  <a:gd name="T32" fmla="*/ 54 w 1259"/>
                  <a:gd name="T33" fmla="*/ 109 h 811"/>
                  <a:gd name="T34" fmla="*/ 33 w 1259"/>
                  <a:gd name="T35" fmla="*/ 87 h 811"/>
                  <a:gd name="T36" fmla="*/ 16 w 1259"/>
                  <a:gd name="T37" fmla="*/ 60 h 811"/>
                  <a:gd name="T38" fmla="*/ 5 w 1259"/>
                  <a:gd name="T39" fmla="*/ 33 h 811"/>
                  <a:gd name="T40" fmla="*/ 0 w 1259"/>
                  <a:gd name="T41" fmla="*/ 0 h 811"/>
                  <a:gd name="T42" fmla="*/ 0 w 1259"/>
                  <a:gd name="T43" fmla="*/ 6 h 811"/>
                  <a:gd name="T44" fmla="*/ 0 w 1259"/>
                  <a:gd name="T45" fmla="*/ 11 h 811"/>
                  <a:gd name="T46" fmla="*/ 0 w 1259"/>
                  <a:gd name="T47" fmla="*/ 38 h 811"/>
                  <a:gd name="T48" fmla="*/ 5 w 1259"/>
                  <a:gd name="T49" fmla="*/ 60 h 811"/>
                  <a:gd name="T50" fmla="*/ 16 w 1259"/>
                  <a:gd name="T51" fmla="*/ 87 h 811"/>
                  <a:gd name="T52" fmla="*/ 33 w 1259"/>
                  <a:gd name="T53" fmla="*/ 114 h 811"/>
                  <a:gd name="T54" fmla="*/ 54 w 1259"/>
                  <a:gd name="T55" fmla="*/ 142 h 811"/>
                  <a:gd name="T56" fmla="*/ 87 w 1259"/>
                  <a:gd name="T57" fmla="*/ 174 h 811"/>
                  <a:gd name="T58" fmla="*/ 125 w 1259"/>
                  <a:gd name="T59" fmla="*/ 207 h 811"/>
                  <a:gd name="T60" fmla="*/ 179 w 1259"/>
                  <a:gd name="T61" fmla="*/ 240 h 811"/>
                  <a:gd name="T62" fmla="*/ 244 w 1259"/>
                  <a:gd name="T63" fmla="*/ 278 h 811"/>
                  <a:gd name="T64" fmla="*/ 326 w 1259"/>
                  <a:gd name="T65" fmla="*/ 310 h 811"/>
                  <a:gd name="T66" fmla="*/ 418 w 1259"/>
                  <a:gd name="T67" fmla="*/ 348 h 811"/>
                  <a:gd name="T68" fmla="*/ 526 w 1259"/>
                  <a:gd name="T69" fmla="*/ 381 h 811"/>
                  <a:gd name="T70" fmla="*/ 657 w 1259"/>
                  <a:gd name="T71" fmla="*/ 414 h 811"/>
                  <a:gd name="T72" fmla="*/ 749 w 1259"/>
                  <a:gd name="T73" fmla="*/ 435 h 811"/>
                  <a:gd name="T74" fmla="*/ 830 w 1259"/>
                  <a:gd name="T75" fmla="*/ 463 h 811"/>
                  <a:gd name="T76" fmla="*/ 901 w 1259"/>
                  <a:gd name="T77" fmla="*/ 490 h 811"/>
                  <a:gd name="T78" fmla="*/ 966 w 1259"/>
                  <a:gd name="T79" fmla="*/ 512 h 811"/>
                  <a:gd name="T80" fmla="*/ 1015 w 1259"/>
                  <a:gd name="T81" fmla="*/ 539 h 811"/>
                  <a:gd name="T82" fmla="*/ 1053 w 1259"/>
                  <a:gd name="T83" fmla="*/ 566 h 811"/>
                  <a:gd name="T84" fmla="*/ 1080 w 1259"/>
                  <a:gd name="T85" fmla="*/ 593 h 811"/>
                  <a:gd name="T86" fmla="*/ 1102 w 1259"/>
                  <a:gd name="T87" fmla="*/ 620 h 811"/>
                  <a:gd name="T88" fmla="*/ 1112 w 1259"/>
                  <a:gd name="T89" fmla="*/ 648 h 811"/>
                  <a:gd name="T90" fmla="*/ 1118 w 1259"/>
                  <a:gd name="T91" fmla="*/ 675 h 811"/>
                  <a:gd name="T92" fmla="*/ 1112 w 1259"/>
                  <a:gd name="T93" fmla="*/ 697 h 811"/>
                  <a:gd name="T94" fmla="*/ 1096 w 1259"/>
                  <a:gd name="T95" fmla="*/ 724 h 811"/>
                  <a:gd name="T96" fmla="*/ 1080 w 1259"/>
                  <a:gd name="T97" fmla="*/ 746 h 811"/>
                  <a:gd name="T98" fmla="*/ 1053 w 1259"/>
                  <a:gd name="T99" fmla="*/ 767 h 811"/>
                  <a:gd name="T100" fmla="*/ 1015 w 1259"/>
                  <a:gd name="T101" fmla="*/ 789 h 811"/>
                  <a:gd name="T102" fmla="*/ 977 w 1259"/>
                  <a:gd name="T103" fmla="*/ 811 h 811"/>
                  <a:gd name="T104" fmla="*/ 1047 w 1259"/>
                  <a:gd name="T105" fmla="*/ 789 h 811"/>
                  <a:gd name="T106" fmla="*/ 1107 w 1259"/>
                  <a:gd name="T107" fmla="*/ 767 h 811"/>
                  <a:gd name="T108" fmla="*/ 1156 w 1259"/>
                  <a:gd name="T109" fmla="*/ 746 h 811"/>
                  <a:gd name="T110" fmla="*/ 1199 w 1259"/>
                  <a:gd name="T111" fmla="*/ 724 h 811"/>
                  <a:gd name="T112" fmla="*/ 1226 w 1259"/>
                  <a:gd name="T113" fmla="*/ 702 h 811"/>
                  <a:gd name="T114" fmla="*/ 1248 w 1259"/>
                  <a:gd name="T115" fmla="*/ 675 h 811"/>
                  <a:gd name="T116" fmla="*/ 1259 w 1259"/>
                  <a:gd name="T117" fmla="*/ 648 h 811"/>
                  <a:gd name="T118" fmla="*/ 1259 w 1259"/>
                  <a:gd name="T119" fmla="*/ 615 h 811"/>
                  <a:gd name="T120" fmla="*/ 1259 w 1259"/>
                  <a:gd name="T121" fmla="*/ 615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</p:spPr>
            <p:txBody>
              <a:bodyPr/>
              <a:lstStyle/>
              <a:p>
                <a:pPr algn="ctr">
                  <a:defRPr/>
                </a:pPr>
                <a:endPara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306184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>
                  <a:gd name="T0" fmla="*/ 92 w 2849"/>
                  <a:gd name="T1" fmla="*/ 958 h 969"/>
                  <a:gd name="T2" fmla="*/ 0 w 2849"/>
                  <a:gd name="T3" fmla="*/ 969 h 969"/>
                  <a:gd name="T4" fmla="*/ 391 w 2849"/>
                  <a:gd name="T5" fmla="*/ 969 h 969"/>
                  <a:gd name="T6" fmla="*/ 434 w 2849"/>
                  <a:gd name="T7" fmla="*/ 947 h 969"/>
                  <a:gd name="T8" fmla="*/ 483 w 2849"/>
                  <a:gd name="T9" fmla="*/ 914 h 969"/>
                  <a:gd name="T10" fmla="*/ 554 w 2849"/>
                  <a:gd name="T11" fmla="*/ 876 h 969"/>
                  <a:gd name="T12" fmla="*/ 635 w 2849"/>
                  <a:gd name="T13" fmla="*/ 838 h 969"/>
                  <a:gd name="T14" fmla="*/ 727 w 2849"/>
                  <a:gd name="T15" fmla="*/ 794 h 969"/>
                  <a:gd name="T16" fmla="*/ 836 w 2849"/>
                  <a:gd name="T17" fmla="*/ 745 h 969"/>
                  <a:gd name="T18" fmla="*/ 961 w 2849"/>
                  <a:gd name="T19" fmla="*/ 696 h 969"/>
                  <a:gd name="T20" fmla="*/ 1102 w 2849"/>
                  <a:gd name="T21" fmla="*/ 642 h 969"/>
                  <a:gd name="T22" fmla="*/ 1259 w 2849"/>
                  <a:gd name="T23" fmla="*/ 582 h 969"/>
                  <a:gd name="T24" fmla="*/ 1433 w 2849"/>
                  <a:gd name="T25" fmla="*/ 522 h 969"/>
                  <a:gd name="T26" fmla="*/ 1623 w 2849"/>
                  <a:gd name="T27" fmla="*/ 462 h 969"/>
                  <a:gd name="T28" fmla="*/ 1829 w 2849"/>
                  <a:gd name="T29" fmla="*/ 403 h 969"/>
                  <a:gd name="T30" fmla="*/ 2057 w 2849"/>
                  <a:gd name="T31" fmla="*/ 343 h 969"/>
                  <a:gd name="T32" fmla="*/ 2301 w 2849"/>
                  <a:gd name="T33" fmla="*/ 283 h 969"/>
                  <a:gd name="T34" fmla="*/ 2567 w 2849"/>
                  <a:gd name="T35" fmla="*/ 223 h 969"/>
                  <a:gd name="T36" fmla="*/ 2849 w 2849"/>
                  <a:gd name="T37" fmla="*/ 163 h 969"/>
                  <a:gd name="T38" fmla="*/ 2849 w 2849"/>
                  <a:gd name="T39" fmla="*/ 0 h 969"/>
                  <a:gd name="T40" fmla="*/ 2817 w 2849"/>
                  <a:gd name="T41" fmla="*/ 16 h 969"/>
                  <a:gd name="T42" fmla="*/ 2773 w 2849"/>
                  <a:gd name="T43" fmla="*/ 33 h 969"/>
                  <a:gd name="T44" fmla="*/ 2719 w 2849"/>
                  <a:gd name="T45" fmla="*/ 54 h 969"/>
                  <a:gd name="T46" fmla="*/ 2648 w 2849"/>
                  <a:gd name="T47" fmla="*/ 76 h 969"/>
                  <a:gd name="T48" fmla="*/ 2572 w 2849"/>
                  <a:gd name="T49" fmla="*/ 98 h 969"/>
                  <a:gd name="T50" fmla="*/ 2491 w 2849"/>
                  <a:gd name="T51" fmla="*/ 120 h 969"/>
                  <a:gd name="T52" fmla="*/ 2399 w 2849"/>
                  <a:gd name="T53" fmla="*/ 147 h 969"/>
                  <a:gd name="T54" fmla="*/ 2301 w 2849"/>
                  <a:gd name="T55" fmla="*/ 169 h 969"/>
                  <a:gd name="T56" fmla="*/ 2095 w 2849"/>
                  <a:gd name="T57" fmla="*/ 223 h 969"/>
                  <a:gd name="T58" fmla="*/ 1889 w 2849"/>
                  <a:gd name="T59" fmla="*/ 277 h 969"/>
                  <a:gd name="T60" fmla="*/ 1688 w 2849"/>
                  <a:gd name="T61" fmla="*/ 326 h 969"/>
                  <a:gd name="T62" fmla="*/ 1590 w 2849"/>
                  <a:gd name="T63" fmla="*/ 354 h 969"/>
                  <a:gd name="T64" fmla="*/ 1503 w 2849"/>
                  <a:gd name="T65" fmla="*/ 381 h 969"/>
                  <a:gd name="T66" fmla="*/ 1107 w 2849"/>
                  <a:gd name="T67" fmla="*/ 506 h 969"/>
                  <a:gd name="T68" fmla="*/ 912 w 2849"/>
                  <a:gd name="T69" fmla="*/ 577 h 969"/>
                  <a:gd name="T70" fmla="*/ 727 w 2849"/>
                  <a:gd name="T71" fmla="*/ 647 h 969"/>
                  <a:gd name="T72" fmla="*/ 548 w 2849"/>
                  <a:gd name="T73" fmla="*/ 718 h 969"/>
                  <a:gd name="T74" fmla="*/ 380 w 2849"/>
                  <a:gd name="T75" fmla="*/ 794 h 969"/>
                  <a:gd name="T76" fmla="*/ 228 w 2849"/>
                  <a:gd name="T77" fmla="*/ 876 h 969"/>
                  <a:gd name="T78" fmla="*/ 92 w 2849"/>
                  <a:gd name="T79" fmla="*/ 958 h 969"/>
                  <a:gd name="T80" fmla="*/ 92 w 2849"/>
                  <a:gd name="T81" fmla="*/ 958 h 9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</p:spPr>
            <p:txBody>
              <a:bodyPr/>
              <a:lstStyle/>
              <a:p>
                <a:pPr algn="ctr">
                  <a:defRPr/>
                </a:pPr>
                <a:endPara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306185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pPr algn="ctr">
                  <a:defRPr/>
                </a:pPr>
                <a:endPara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306186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>
                  <a:gd name="T0" fmla="*/ 0 w 1248"/>
                  <a:gd name="T1" fmla="*/ 332 h 539"/>
                  <a:gd name="T2" fmla="*/ 0 w 1248"/>
                  <a:gd name="T3" fmla="*/ 360 h 539"/>
                  <a:gd name="T4" fmla="*/ 5 w 1248"/>
                  <a:gd name="T5" fmla="*/ 387 h 539"/>
                  <a:gd name="T6" fmla="*/ 27 w 1248"/>
                  <a:gd name="T7" fmla="*/ 414 h 539"/>
                  <a:gd name="T8" fmla="*/ 54 w 1248"/>
                  <a:gd name="T9" fmla="*/ 436 h 539"/>
                  <a:gd name="T10" fmla="*/ 92 w 1248"/>
                  <a:gd name="T11" fmla="*/ 463 h 539"/>
                  <a:gd name="T12" fmla="*/ 141 w 1248"/>
                  <a:gd name="T13" fmla="*/ 490 h 539"/>
                  <a:gd name="T14" fmla="*/ 195 w 1248"/>
                  <a:gd name="T15" fmla="*/ 512 h 539"/>
                  <a:gd name="T16" fmla="*/ 255 w 1248"/>
                  <a:gd name="T17" fmla="*/ 539 h 539"/>
                  <a:gd name="T18" fmla="*/ 212 w 1248"/>
                  <a:gd name="T19" fmla="*/ 517 h 539"/>
                  <a:gd name="T20" fmla="*/ 179 w 1248"/>
                  <a:gd name="T21" fmla="*/ 490 h 539"/>
                  <a:gd name="T22" fmla="*/ 157 w 1248"/>
                  <a:gd name="T23" fmla="*/ 468 h 539"/>
                  <a:gd name="T24" fmla="*/ 141 w 1248"/>
                  <a:gd name="T25" fmla="*/ 447 h 539"/>
                  <a:gd name="T26" fmla="*/ 136 w 1248"/>
                  <a:gd name="T27" fmla="*/ 425 h 539"/>
                  <a:gd name="T28" fmla="*/ 136 w 1248"/>
                  <a:gd name="T29" fmla="*/ 403 h 539"/>
                  <a:gd name="T30" fmla="*/ 141 w 1248"/>
                  <a:gd name="T31" fmla="*/ 381 h 539"/>
                  <a:gd name="T32" fmla="*/ 157 w 1248"/>
                  <a:gd name="T33" fmla="*/ 365 h 539"/>
                  <a:gd name="T34" fmla="*/ 179 w 1248"/>
                  <a:gd name="T35" fmla="*/ 343 h 539"/>
                  <a:gd name="T36" fmla="*/ 201 w 1248"/>
                  <a:gd name="T37" fmla="*/ 327 h 539"/>
                  <a:gd name="T38" fmla="*/ 266 w 1248"/>
                  <a:gd name="T39" fmla="*/ 294 h 539"/>
                  <a:gd name="T40" fmla="*/ 353 w 1248"/>
                  <a:gd name="T41" fmla="*/ 262 h 539"/>
                  <a:gd name="T42" fmla="*/ 445 w 1248"/>
                  <a:gd name="T43" fmla="*/ 234 h 539"/>
                  <a:gd name="T44" fmla="*/ 554 w 1248"/>
                  <a:gd name="T45" fmla="*/ 213 h 539"/>
                  <a:gd name="T46" fmla="*/ 662 w 1248"/>
                  <a:gd name="T47" fmla="*/ 191 h 539"/>
                  <a:gd name="T48" fmla="*/ 890 w 1248"/>
                  <a:gd name="T49" fmla="*/ 153 h 539"/>
                  <a:gd name="T50" fmla="*/ 993 w 1248"/>
                  <a:gd name="T51" fmla="*/ 136 h 539"/>
                  <a:gd name="T52" fmla="*/ 1091 w 1248"/>
                  <a:gd name="T53" fmla="*/ 120 h 539"/>
                  <a:gd name="T54" fmla="*/ 1178 w 1248"/>
                  <a:gd name="T55" fmla="*/ 115 h 539"/>
                  <a:gd name="T56" fmla="*/ 1248 w 1248"/>
                  <a:gd name="T57" fmla="*/ 104 h 539"/>
                  <a:gd name="T58" fmla="*/ 1248 w 1248"/>
                  <a:gd name="T59" fmla="*/ 0 h 539"/>
                  <a:gd name="T60" fmla="*/ 1161 w 1248"/>
                  <a:gd name="T61" fmla="*/ 22 h 539"/>
                  <a:gd name="T62" fmla="*/ 1069 w 1248"/>
                  <a:gd name="T63" fmla="*/ 38 h 539"/>
                  <a:gd name="T64" fmla="*/ 874 w 1248"/>
                  <a:gd name="T65" fmla="*/ 71 h 539"/>
                  <a:gd name="T66" fmla="*/ 673 w 1248"/>
                  <a:gd name="T67" fmla="*/ 93 h 539"/>
                  <a:gd name="T68" fmla="*/ 483 w 1248"/>
                  <a:gd name="T69" fmla="*/ 126 h 539"/>
                  <a:gd name="T70" fmla="*/ 391 w 1248"/>
                  <a:gd name="T71" fmla="*/ 142 h 539"/>
                  <a:gd name="T72" fmla="*/ 309 w 1248"/>
                  <a:gd name="T73" fmla="*/ 158 h 539"/>
                  <a:gd name="T74" fmla="*/ 228 w 1248"/>
                  <a:gd name="T75" fmla="*/ 180 h 539"/>
                  <a:gd name="T76" fmla="*/ 163 w 1248"/>
                  <a:gd name="T77" fmla="*/ 202 h 539"/>
                  <a:gd name="T78" fmla="*/ 103 w 1248"/>
                  <a:gd name="T79" fmla="*/ 229 h 539"/>
                  <a:gd name="T80" fmla="*/ 54 w 1248"/>
                  <a:gd name="T81" fmla="*/ 256 h 539"/>
                  <a:gd name="T82" fmla="*/ 22 w 1248"/>
                  <a:gd name="T83" fmla="*/ 294 h 539"/>
                  <a:gd name="T84" fmla="*/ 0 w 1248"/>
                  <a:gd name="T85" fmla="*/ 332 h 539"/>
                  <a:gd name="T86" fmla="*/ 0 w 1248"/>
                  <a:gd name="T87" fmla="*/ 332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>
                <a:noFill/>
              </a:ln>
            </p:spPr>
            <p:txBody>
              <a:bodyPr/>
              <a:lstStyle/>
              <a:p>
                <a:pPr algn="ctr">
                  <a:defRPr/>
                </a:pPr>
                <a:endPara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306187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>
                <a:gd name="T0" fmla="*/ 982 w 2296"/>
                <a:gd name="T1" fmla="*/ 1061 h 1469"/>
                <a:gd name="T2" fmla="*/ 1357 w 2296"/>
                <a:gd name="T3" fmla="*/ 1012 h 1469"/>
                <a:gd name="T4" fmla="*/ 1666 w 2296"/>
                <a:gd name="T5" fmla="*/ 957 h 1469"/>
                <a:gd name="T6" fmla="*/ 1916 w 2296"/>
                <a:gd name="T7" fmla="*/ 897 h 1469"/>
                <a:gd name="T8" fmla="*/ 2100 w 2296"/>
                <a:gd name="T9" fmla="*/ 832 h 1469"/>
                <a:gd name="T10" fmla="*/ 2220 w 2296"/>
                <a:gd name="T11" fmla="*/ 756 h 1469"/>
                <a:gd name="T12" fmla="*/ 2285 w 2296"/>
                <a:gd name="T13" fmla="*/ 669 h 1469"/>
                <a:gd name="T14" fmla="*/ 2290 w 2296"/>
                <a:gd name="T15" fmla="*/ 560 h 1469"/>
                <a:gd name="T16" fmla="*/ 2241 w 2296"/>
                <a:gd name="T17" fmla="*/ 457 h 1469"/>
                <a:gd name="T18" fmla="*/ 2144 w 2296"/>
                <a:gd name="T19" fmla="*/ 364 h 1469"/>
                <a:gd name="T20" fmla="*/ 2008 w 2296"/>
                <a:gd name="T21" fmla="*/ 277 h 1469"/>
                <a:gd name="T22" fmla="*/ 1769 w 2296"/>
                <a:gd name="T23" fmla="*/ 157 h 1469"/>
                <a:gd name="T24" fmla="*/ 1612 w 2296"/>
                <a:gd name="T25" fmla="*/ 92 h 1469"/>
                <a:gd name="T26" fmla="*/ 1476 w 2296"/>
                <a:gd name="T27" fmla="*/ 43 h 1469"/>
                <a:gd name="T28" fmla="*/ 1384 w 2296"/>
                <a:gd name="T29" fmla="*/ 10 h 1469"/>
                <a:gd name="T30" fmla="*/ 1346 w 2296"/>
                <a:gd name="T31" fmla="*/ 0 h 1469"/>
                <a:gd name="T32" fmla="*/ 1655 w 2296"/>
                <a:gd name="T33" fmla="*/ 119 h 1469"/>
                <a:gd name="T34" fmla="*/ 1948 w 2296"/>
                <a:gd name="T35" fmla="*/ 255 h 1469"/>
                <a:gd name="T36" fmla="*/ 2068 w 2296"/>
                <a:gd name="T37" fmla="*/ 326 h 1469"/>
                <a:gd name="T38" fmla="*/ 2171 w 2296"/>
                <a:gd name="T39" fmla="*/ 402 h 1469"/>
                <a:gd name="T40" fmla="*/ 2236 w 2296"/>
                <a:gd name="T41" fmla="*/ 478 h 1469"/>
                <a:gd name="T42" fmla="*/ 2263 w 2296"/>
                <a:gd name="T43" fmla="*/ 560 h 1469"/>
                <a:gd name="T44" fmla="*/ 2241 w 2296"/>
                <a:gd name="T45" fmla="*/ 636 h 1469"/>
                <a:gd name="T46" fmla="*/ 2171 w 2296"/>
                <a:gd name="T47" fmla="*/ 702 h 1469"/>
                <a:gd name="T48" fmla="*/ 2062 w 2296"/>
                <a:gd name="T49" fmla="*/ 756 h 1469"/>
                <a:gd name="T50" fmla="*/ 1921 w 2296"/>
                <a:gd name="T51" fmla="*/ 800 h 1469"/>
                <a:gd name="T52" fmla="*/ 1748 w 2296"/>
                <a:gd name="T53" fmla="*/ 843 h 1469"/>
                <a:gd name="T54" fmla="*/ 1351 w 2296"/>
                <a:gd name="T55" fmla="*/ 908 h 1469"/>
                <a:gd name="T56" fmla="*/ 923 w 2296"/>
                <a:gd name="T57" fmla="*/ 968 h 1469"/>
                <a:gd name="T58" fmla="*/ 521 w 2296"/>
                <a:gd name="T59" fmla="*/ 1028 h 1469"/>
                <a:gd name="T60" fmla="*/ 353 w 2296"/>
                <a:gd name="T61" fmla="*/ 1066 h 1469"/>
                <a:gd name="T62" fmla="*/ 206 w 2296"/>
                <a:gd name="T63" fmla="*/ 1104 h 1469"/>
                <a:gd name="T64" fmla="*/ 92 w 2296"/>
                <a:gd name="T65" fmla="*/ 1148 h 1469"/>
                <a:gd name="T66" fmla="*/ 22 w 2296"/>
                <a:gd name="T67" fmla="*/ 1202 h 1469"/>
                <a:gd name="T68" fmla="*/ 0 w 2296"/>
                <a:gd name="T69" fmla="*/ 1262 h 1469"/>
                <a:gd name="T70" fmla="*/ 27 w 2296"/>
                <a:gd name="T71" fmla="*/ 1327 h 1469"/>
                <a:gd name="T72" fmla="*/ 98 w 2296"/>
                <a:gd name="T73" fmla="*/ 1382 h 1469"/>
                <a:gd name="T74" fmla="*/ 196 w 2296"/>
                <a:gd name="T75" fmla="*/ 1425 h 1469"/>
                <a:gd name="T76" fmla="*/ 326 w 2296"/>
                <a:gd name="T77" fmla="*/ 1469 h 1469"/>
                <a:gd name="T78" fmla="*/ 217 w 2296"/>
                <a:gd name="T79" fmla="*/ 1414 h 1469"/>
                <a:gd name="T80" fmla="*/ 147 w 2296"/>
                <a:gd name="T81" fmla="*/ 1360 h 1469"/>
                <a:gd name="T82" fmla="*/ 120 w 2296"/>
                <a:gd name="T83" fmla="*/ 1306 h 1469"/>
                <a:gd name="T84" fmla="*/ 141 w 2296"/>
                <a:gd name="T85" fmla="*/ 1257 h 1469"/>
                <a:gd name="T86" fmla="*/ 212 w 2296"/>
                <a:gd name="T87" fmla="*/ 1208 h 1469"/>
                <a:gd name="T88" fmla="*/ 342 w 2296"/>
                <a:gd name="T89" fmla="*/ 1164 h 1469"/>
                <a:gd name="T90" fmla="*/ 527 w 2296"/>
                <a:gd name="T91" fmla="*/ 1121 h 1469"/>
                <a:gd name="T92" fmla="*/ 771 w 2296"/>
                <a:gd name="T93" fmla="*/ 1088 h 1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</p:spPr>
          <p:txBody>
            <a:bodyPr/>
            <a:lstStyle/>
            <a:p>
              <a:pPr algn="ctr">
                <a:defRPr/>
              </a:pPr>
              <a:endPara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06188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</p:spPr>
          <p:txBody>
            <a:bodyPr/>
            <a:lstStyle/>
            <a:p>
              <a:pPr algn="ctr">
                <a:defRPr/>
              </a:pPr>
              <a:endPara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306189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06190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 b="0">
                <a:effectLst/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619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018" r:id="rId1"/>
    <p:sldLayoutId id="2147484008" r:id="rId2"/>
    <p:sldLayoutId id="2147484009" r:id="rId3"/>
    <p:sldLayoutId id="2147484010" r:id="rId4"/>
    <p:sldLayoutId id="2147484011" r:id="rId5"/>
    <p:sldLayoutId id="2147484012" r:id="rId6"/>
    <p:sldLayoutId id="2147484013" r:id="rId7"/>
    <p:sldLayoutId id="2147484014" r:id="rId8"/>
    <p:sldLayoutId id="2147484015" r:id="rId9"/>
    <p:sldLayoutId id="2147484016" r:id="rId10"/>
    <p:sldLayoutId id="2147484017" r:id="rId11"/>
  </p:sldLayoutIdLst>
  <p:transition>
    <p:dissolve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8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628EAFA9-7502-42D3-9B79-C38E938C236F}" type="datetimeFigureOut">
              <a:rPr lang="en-US" smtClean="0"/>
              <a:pPr/>
              <a:t>6/23/2024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2D57B0AA-AC8E-4463-ADAC-E87D09B82E4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46095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20" r:id="rId1"/>
    <p:sldLayoutId id="2147484021" r:id="rId2"/>
    <p:sldLayoutId id="2147484022" r:id="rId3"/>
    <p:sldLayoutId id="2147484023" r:id="rId4"/>
    <p:sldLayoutId id="2147484024" r:id="rId5"/>
    <p:sldLayoutId id="2147484025" r:id="rId6"/>
    <p:sldLayoutId id="2147484026" r:id="rId7"/>
    <p:sldLayoutId id="2147484027" r:id="rId8"/>
    <p:sldLayoutId id="2147484028" r:id="rId9"/>
    <p:sldLayoutId id="2147484029" r:id="rId10"/>
    <p:sldLayoutId id="2147484030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62706" y="762000"/>
            <a:ext cx="7818588" cy="2449285"/>
          </a:xfrm>
        </p:spPr>
        <p:txBody>
          <a:bodyPr>
            <a:noAutofit/>
          </a:bodyPr>
          <a:lstStyle/>
          <a:p>
            <a:br>
              <a:rPr lang="en-GB" sz="1800" b="1" dirty="0">
                <a:latin typeface="Baskerville Old Face" panose="02020602080505020303" pitchFamily="18" charset="0"/>
              </a:rPr>
            </a:br>
            <a:r>
              <a:rPr lang="en-US" sz="3600" b="1" dirty="0">
                <a:effectLst/>
                <a:latin typeface="Baskerville Old Face" panose="02020602080505020303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Rediscovering </a:t>
            </a:r>
            <a:br>
              <a:rPr lang="en-US" sz="3600" b="1" dirty="0">
                <a:effectLst/>
                <a:latin typeface="Baskerville Old Face" panose="02020602080505020303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3600" b="1" dirty="0">
                <a:effectLst/>
                <a:latin typeface="Baskerville Old Face" panose="02020602080505020303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HELEN CRAIK’S LOST POEMS: </a:t>
            </a:r>
            <a:br>
              <a:rPr lang="en-US" sz="3600" b="1" dirty="0">
                <a:effectLst/>
                <a:latin typeface="Baskerville Old Face" panose="02020602080505020303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3600" b="1" dirty="0">
                <a:effectLst/>
                <a:latin typeface="Baskerville Old Face" panose="02020602080505020303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looking at (and looking beyond) </a:t>
            </a:r>
            <a:br>
              <a:rPr lang="en-US" sz="3600" b="1" dirty="0">
                <a:effectLst/>
                <a:latin typeface="Baskerville Old Face" panose="02020602080505020303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3600" b="1" dirty="0">
                <a:effectLst/>
                <a:latin typeface="Baskerville Old Face" panose="02020602080505020303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the Burns connection </a:t>
            </a:r>
            <a:endParaRPr lang="en-US" sz="3600" b="1" dirty="0"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799115"/>
            <a:ext cx="6938961" cy="696685"/>
          </a:xfrm>
        </p:spPr>
        <p:txBody>
          <a:bodyPr/>
          <a:lstStyle/>
          <a:p>
            <a:r>
              <a:rPr lang="en-US" sz="2800" dirty="0">
                <a:latin typeface="+mn-lt"/>
              </a:rPr>
              <a:t>Patrick Scott</a:t>
            </a:r>
          </a:p>
        </p:txBody>
      </p:sp>
      <p:pic>
        <p:nvPicPr>
          <p:cNvPr id="4" name="Picture 3" descr="C:\Users\owner\Desktop\ssl37-39etc\SSL39(2013)\SSL39images\Blue USC 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5201681"/>
            <a:ext cx="3336016" cy="90574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04872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497"/>
    </mc:Choice>
    <mc:Fallback xmlns="">
      <p:transition spd="slow" advTm="30497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CFEE567-C683-4B33-9C3A-73FDE71871B1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8197" name="Rectangle 4"/>
          <p:cNvSpPr>
            <a:spLocks noChangeArrowheads="1"/>
          </p:cNvSpPr>
          <p:nvPr/>
        </p:nvSpPr>
        <p:spPr bwMode="auto">
          <a:xfrm>
            <a:off x="838200" y="1676400"/>
            <a:ext cx="7391400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endParaRPr lang="en-US" sz="2800" i="1" dirty="0"/>
          </a:p>
          <a:p>
            <a:pPr algn="ctr"/>
            <a:r>
              <a:rPr lang="en-US" sz="2800" i="1" dirty="0"/>
              <a:t> </a:t>
            </a:r>
          </a:p>
          <a:p>
            <a:endParaRPr lang="en-US" dirty="0"/>
          </a:p>
        </p:txBody>
      </p:sp>
      <p:pic>
        <p:nvPicPr>
          <p:cNvPr id="20483" name="Picture 3" descr="D:\Desktop\beinecke titlep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290" y="685800"/>
            <a:ext cx="7739419" cy="5105400"/>
          </a:xfrm>
          <a:prstGeom prst="rect">
            <a:avLst/>
          </a:prstGeom>
          <a:noFill/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DFF4C68-8641-4D77-85E3-91DEAE5D0C4D}"/>
              </a:ext>
            </a:extLst>
          </p:cNvPr>
          <p:cNvSpPr txBox="1"/>
          <p:nvPr/>
        </p:nvSpPr>
        <p:spPr>
          <a:xfrm>
            <a:off x="1709548" y="6192795"/>
            <a:ext cx="57249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Title-page: note facing by </a:t>
            </a:r>
            <a:r>
              <a:rPr lang="en-US" dirty="0" err="1"/>
              <a:t>E.W.H</a:t>
            </a:r>
            <a:r>
              <a:rPr lang="en-US" dirty="0"/>
              <a:t>. </a:t>
            </a:r>
            <a:r>
              <a:rPr lang="en-US" dirty="0" err="1"/>
              <a:t>Meyerstein</a:t>
            </a:r>
            <a:r>
              <a:rPr lang="en-US" dirty="0"/>
              <a:t>, 1947</a:t>
            </a:r>
          </a:p>
        </p:txBody>
      </p:sp>
    </p:spTree>
  </p:cSld>
  <p:clrMapOvr>
    <a:masterClrMapping/>
  </p:clrMapOvr>
  <p:transition advTm="12107">
    <p:dissolv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CFEE567-C683-4B33-9C3A-73FDE71871B1}" type="slidenum">
              <a:rPr lang="en-US" altLang="en-US"/>
              <a:pPr/>
              <a:t>11</a:t>
            </a:fld>
            <a:endParaRPr lang="en-US" altLang="en-US"/>
          </a:p>
        </p:txBody>
      </p:sp>
      <p:sp>
        <p:nvSpPr>
          <p:cNvPr id="8197" name="Rectangle 4"/>
          <p:cNvSpPr>
            <a:spLocks noChangeArrowheads="1"/>
          </p:cNvSpPr>
          <p:nvPr/>
        </p:nvSpPr>
        <p:spPr bwMode="auto">
          <a:xfrm>
            <a:off x="838200" y="1676400"/>
            <a:ext cx="7391400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endParaRPr lang="en-US" sz="2800" i="1" dirty="0"/>
          </a:p>
          <a:p>
            <a:pPr algn="ctr"/>
            <a:r>
              <a:rPr lang="en-US" sz="2800" i="1" dirty="0"/>
              <a:t> </a:t>
            </a:r>
          </a:p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F38B942-CFC3-493C-9A56-1BF08D67183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9064" y="533400"/>
            <a:ext cx="7085793" cy="4510588"/>
          </a:xfrm>
          <a:prstGeom prst="rect">
            <a:avLst/>
          </a:prstGeom>
        </p:spPr>
      </p:pic>
      <p:pic>
        <p:nvPicPr>
          <p:cNvPr id="7" name="Picture 1" descr="G:\A1ASLS craik poems\Osborn C375 complete_Page_04 snip.jpg">
            <a:extLst>
              <a:ext uri="{FF2B5EF4-FFF2-40B4-BE49-F238E27FC236}">
                <a16:creationId xmlns:a16="http://schemas.microsoft.com/office/drawing/2014/main" id="{F088BFD0-113B-4660-B336-B6580E01D0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9143" y="3036877"/>
            <a:ext cx="3962400" cy="2278406"/>
          </a:xfrm>
          <a:prstGeom prst="rect">
            <a:avLst/>
          </a:prstGeom>
          <a:noFill/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74A2019-0ECD-477C-A0DD-EB551729133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320368"/>
            <a:ext cx="2558475" cy="287584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F2BEB1B-1C09-4352-BD70-A7F11BAD84AF}"/>
              </a:ext>
            </a:extLst>
          </p:cNvPr>
          <p:cNvSpPr txBox="1"/>
          <p:nvPr/>
        </p:nvSpPr>
        <p:spPr>
          <a:xfrm>
            <a:off x="330783" y="5584287"/>
            <a:ext cx="84824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A fair copy Craik wrote for Robert Riddell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15BC23E-1958-4613-9F14-3AEBB78ED6EB}"/>
              </a:ext>
            </a:extLst>
          </p:cNvPr>
          <p:cNvSpPr txBox="1"/>
          <p:nvPr/>
        </p:nvSpPr>
        <p:spPr>
          <a:xfrm>
            <a:off x="990600" y="6086415"/>
            <a:ext cx="71628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/>
              <a:t>https://</a:t>
            </a:r>
            <a:r>
              <a:rPr lang="en-US" sz="2000" dirty="0" err="1"/>
              <a:t>collections.library.yale.edu</a:t>
            </a:r>
            <a:r>
              <a:rPr lang="en-US" sz="2000" dirty="0"/>
              <a:t>/catalog/31902102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8729720"/>
      </p:ext>
    </p:extLst>
  </p:cSld>
  <p:clrMapOvr>
    <a:masterClrMapping/>
  </p:clrMapOvr>
  <p:transition advTm="33121">
    <p:dissolv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CFEE567-C683-4B33-9C3A-73FDE71871B1}" type="slidenum">
              <a:rPr lang="en-US" altLang="en-US"/>
              <a:pPr/>
              <a:t>12</a:t>
            </a:fld>
            <a:endParaRPr lang="en-US" altLang="en-US"/>
          </a:p>
        </p:txBody>
      </p:sp>
      <p:sp>
        <p:nvSpPr>
          <p:cNvPr id="8197" name="Rectangle 4"/>
          <p:cNvSpPr>
            <a:spLocks noChangeArrowheads="1"/>
          </p:cNvSpPr>
          <p:nvPr/>
        </p:nvSpPr>
        <p:spPr bwMode="auto">
          <a:xfrm>
            <a:off x="4419600" y="2085320"/>
            <a:ext cx="472440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R="0" defTabSz="274320">
              <a:spcBef>
                <a:spcPts val="0"/>
              </a:spcBef>
              <a:spcAft>
                <a:spcPts val="0"/>
              </a:spcAft>
            </a:pPr>
            <a:r>
              <a:rPr lang="it-IT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Tho partial Friends wou’d sometimes smile</a:t>
            </a:r>
            <a:endParaRPr lang="en-US" b="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defTabSz="274320">
              <a:spcBef>
                <a:spcPts val="0"/>
              </a:spcBef>
              <a:spcAft>
                <a:spcPts val="0"/>
              </a:spcAft>
            </a:pPr>
            <a:r>
              <a:rPr lang="it-IT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And think the page might do,</a:t>
            </a:r>
            <a:endParaRPr lang="en-US" b="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defTabSz="274320">
              <a:spcBef>
                <a:spcPts val="0"/>
              </a:spcBef>
              <a:spcAft>
                <a:spcPts val="0"/>
              </a:spcAft>
            </a:pPr>
            <a:r>
              <a:rPr lang="it-IT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Yet much she fears the judging eye</a:t>
            </a:r>
            <a:endParaRPr lang="en-US" b="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defTabSz="274320">
              <a:spcBef>
                <a:spcPts val="0"/>
              </a:spcBef>
              <a:spcAft>
                <a:spcPts val="0"/>
              </a:spcAft>
            </a:pPr>
            <a:r>
              <a:rPr lang="it-IT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Of Coila’s Bard and you.—</a:t>
            </a:r>
          </a:p>
          <a:p>
            <a:pPr marR="0" defTabSz="274320">
              <a:spcBef>
                <a:spcPts val="0"/>
              </a:spcBef>
              <a:spcAft>
                <a:spcPts val="0"/>
              </a:spcAft>
            </a:pPr>
            <a:endParaRPr lang="it-IT" b="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defTabSz="274320">
              <a:spcBef>
                <a:spcPts val="0"/>
              </a:spcBef>
              <a:spcAft>
                <a:spcPts val="0"/>
              </a:spcAft>
            </a:pPr>
            <a:r>
              <a:rPr lang="it-IT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Alone from Gratitude you know</a:t>
            </a:r>
            <a:endParaRPr lang="en-US" b="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defTabSz="274320">
              <a:spcBef>
                <a:spcPts val="0"/>
              </a:spcBef>
              <a:spcAft>
                <a:spcPts val="0"/>
              </a:spcAft>
            </a:pPr>
            <a:r>
              <a:rPr lang="it-IT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The thoughtless promise came;</a:t>
            </a:r>
            <a:endParaRPr lang="en-US" b="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defTabSz="274320">
              <a:spcBef>
                <a:spcPts val="0"/>
              </a:spcBef>
              <a:spcAft>
                <a:spcPts val="0"/>
              </a:spcAft>
            </a:pPr>
            <a:r>
              <a:rPr lang="it-IT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Which may my humble Muse subject</a:t>
            </a:r>
            <a:endParaRPr lang="en-US" b="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defTabSz="274320">
              <a:spcBef>
                <a:spcPts val="0"/>
              </a:spcBef>
              <a:spcAft>
                <a:spcPts val="0"/>
              </a:spcAft>
            </a:pPr>
            <a:r>
              <a:rPr lang="it-IT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To bold presumptuous name.—</a:t>
            </a:r>
            <a:endParaRPr lang="en-US" b="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defTabSz="274320">
              <a:spcBef>
                <a:spcPts val="0"/>
              </a:spcBef>
              <a:spcAft>
                <a:spcPts val="0"/>
              </a:spcAft>
            </a:pPr>
            <a:r>
              <a:rPr lang="it-IT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b="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defTabSz="274320">
              <a:spcBef>
                <a:spcPts val="0"/>
              </a:spcBef>
              <a:spcAft>
                <a:spcPts val="0"/>
              </a:spcAft>
            </a:pPr>
            <a:r>
              <a:rPr lang="it-IT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O! then indulgent view the Lines</a:t>
            </a:r>
            <a:endParaRPr lang="en-US" b="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defTabSz="274320">
              <a:spcBef>
                <a:spcPts val="0"/>
              </a:spcBef>
              <a:spcAft>
                <a:spcPts val="0"/>
              </a:spcAft>
            </a:pPr>
            <a:r>
              <a:rPr lang="it-IT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Which trembling I impart</a:t>
            </a:r>
            <a:endParaRPr lang="en-US" b="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defTabSz="274320">
              <a:spcBef>
                <a:spcPts val="0"/>
              </a:spcBef>
              <a:spcAft>
                <a:spcPts val="0"/>
              </a:spcAft>
            </a:pPr>
            <a:r>
              <a:rPr lang="it-IT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They reach not to the Critic’s head</a:t>
            </a:r>
            <a:endParaRPr lang="en-US" b="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defTabSz="274320">
              <a:spcBef>
                <a:spcPts val="0"/>
              </a:spcBef>
              <a:spcAft>
                <a:spcPts val="0"/>
              </a:spcAft>
            </a:pPr>
            <a:r>
              <a:rPr lang="it-IT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Nor rise above the heart.—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FBB8240-3788-4868-B251-E692D9EDF192}"/>
              </a:ext>
            </a:extLst>
          </p:cNvPr>
          <p:cNvSpPr txBox="1"/>
          <p:nvPr/>
        </p:nvSpPr>
        <p:spPr>
          <a:xfrm>
            <a:off x="342901" y="2023765"/>
            <a:ext cx="4495800" cy="44627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it-IT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it-IT" sz="20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On Solway’s Banks a humble Muse</a:t>
            </a:r>
            <a:endParaRPr lang="en-US" sz="2400" b="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defTabSz="274320">
              <a:spcBef>
                <a:spcPts val="0"/>
              </a:spcBef>
              <a:spcAft>
                <a:spcPts val="0"/>
              </a:spcAft>
            </a:pPr>
            <a:r>
              <a:rPr lang="it-IT" sz="20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Let Fancy’s pow’r prevail,</a:t>
            </a:r>
            <a:endParaRPr lang="en-US" sz="2400" b="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defTabSz="274320">
              <a:spcBef>
                <a:spcPts val="0"/>
              </a:spcBef>
              <a:spcAft>
                <a:spcPts val="0"/>
              </a:spcAft>
            </a:pPr>
            <a:r>
              <a:rPr lang="it-IT" sz="20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oft along the winding Beach</a:t>
            </a:r>
            <a:endParaRPr lang="en-US" sz="2400" b="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defTabSz="274320">
              <a:spcBef>
                <a:spcPts val="0"/>
              </a:spcBef>
              <a:spcAft>
                <a:spcPts val="0"/>
              </a:spcAft>
            </a:pPr>
            <a:r>
              <a:rPr lang="it-IT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Compos’d some artless tale.—</a:t>
            </a:r>
            <a:endParaRPr lang="en-US" b="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defTabSz="274320">
              <a:spcBef>
                <a:spcPts val="0"/>
              </a:spcBef>
              <a:spcAft>
                <a:spcPts val="0"/>
              </a:spcAft>
            </a:pPr>
            <a:r>
              <a:rPr lang="it-IT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b="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defTabSz="274320">
              <a:spcBef>
                <a:spcPts val="0"/>
              </a:spcBef>
              <a:spcAft>
                <a:spcPts val="0"/>
              </a:spcAft>
            </a:pPr>
            <a:r>
              <a:rPr lang="it-IT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—Oft wou’d she by the gliding Wave,</a:t>
            </a:r>
            <a:endParaRPr lang="en-US" b="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defTabSz="274320">
              <a:spcBef>
                <a:spcPts val="0"/>
              </a:spcBef>
              <a:spcAft>
                <a:spcPts val="0"/>
              </a:spcAft>
            </a:pPr>
            <a:r>
              <a:rPr lang="it-IT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Her idle thoughts rehearse</a:t>
            </a:r>
            <a:endParaRPr lang="en-US" b="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defTabSz="274320">
              <a:spcBef>
                <a:spcPts val="0"/>
              </a:spcBef>
              <a:spcAft>
                <a:spcPts val="0"/>
              </a:spcAft>
            </a:pPr>
            <a:r>
              <a:rPr lang="it-IT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But merit ne’er presum’d to claim,</a:t>
            </a:r>
            <a:endParaRPr lang="en-US" b="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defTabSz="274320">
              <a:spcBef>
                <a:spcPts val="0"/>
              </a:spcBef>
              <a:spcAft>
                <a:spcPts val="0"/>
              </a:spcAft>
            </a:pPr>
            <a:r>
              <a:rPr lang="it-IT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Nor dreamt they rose to verse.—</a:t>
            </a:r>
          </a:p>
          <a:p>
            <a:pPr marR="0" defTabSz="274320">
              <a:spcBef>
                <a:spcPts val="0"/>
              </a:spcBef>
              <a:spcAft>
                <a:spcPts val="0"/>
              </a:spcAft>
            </a:pPr>
            <a:endParaRPr lang="it-IT" b="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defTabSz="274320">
              <a:spcBef>
                <a:spcPts val="0"/>
              </a:spcBef>
              <a:spcAft>
                <a:spcPts val="0"/>
              </a:spcAft>
            </a:pPr>
            <a:r>
              <a:rPr lang="it-IT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—As sad or cheerful prospects shone</a:t>
            </a:r>
            <a:endParaRPr lang="en-US" b="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defTabSz="274320">
              <a:spcBef>
                <a:spcPts val="0"/>
              </a:spcBef>
              <a:spcAft>
                <a:spcPts val="0"/>
              </a:spcAft>
            </a:pPr>
            <a:r>
              <a:rPr lang="it-IT" b="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it-IT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Unbidden came the rhyme,</a:t>
            </a:r>
            <a:endParaRPr lang="en-US" b="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defTabSz="274320">
              <a:spcBef>
                <a:spcPts val="0"/>
              </a:spcBef>
              <a:spcAft>
                <a:spcPts val="0"/>
              </a:spcAft>
            </a:pPr>
            <a:r>
              <a:rPr lang="it-IT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 flat’ring hopes if Fame in view</a:t>
            </a:r>
            <a:endParaRPr lang="en-US" b="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defTabSz="274320">
              <a:spcBef>
                <a:spcPts val="0"/>
              </a:spcBef>
              <a:spcAft>
                <a:spcPts val="0"/>
              </a:spcAft>
            </a:pPr>
            <a:r>
              <a:rPr lang="it-IT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But just to pass the time.— </a:t>
            </a:r>
            <a:endParaRPr lang="en-US" b="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0BBBE92-9008-43FB-AB2A-778BA3CD2A27}"/>
              </a:ext>
            </a:extLst>
          </p:cNvPr>
          <p:cNvSpPr txBox="1"/>
          <p:nvPr/>
        </p:nvSpPr>
        <p:spPr>
          <a:xfrm>
            <a:off x="2800457" y="967085"/>
            <a:ext cx="35430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To Captain Riddell </a:t>
            </a:r>
            <a:r>
              <a:rPr lang="en-US" sz="1800" b="0" i="1" dirty="0"/>
              <a:t>(MS. pp. 1-2)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B944EBF-BB47-44AA-BA0D-0F68879D9A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7987" y="143665"/>
            <a:ext cx="5483225" cy="1646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8348579"/>
      </p:ext>
    </p:extLst>
  </p:cSld>
  <p:clrMapOvr>
    <a:masterClrMapping/>
  </p:clrMapOvr>
  <p:transition advTm="49654">
    <p:dissolv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E27CB617-9E68-4CD1-A81F-DB2C75ABDB8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533400"/>
            <a:ext cx="7011244" cy="4525963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094B99-FE92-4DFD-A532-22F1BD84A7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4601248-942B-4105-8AE2-B65482D8AF9E}" type="slidenum">
              <a:rPr lang="en-US" altLang="en-US" smtClean="0"/>
              <a:pPr>
                <a:defRPr/>
              </a:pPr>
              <a:t>13</a:t>
            </a:fld>
            <a:endParaRPr lang="en-US" alt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3D2D64-9E7F-4D57-BB45-6EB17D0FB772}"/>
              </a:ext>
            </a:extLst>
          </p:cNvPr>
          <p:cNvSpPr txBox="1"/>
          <p:nvPr/>
        </p:nvSpPr>
        <p:spPr>
          <a:xfrm>
            <a:off x="1576396" y="5238383"/>
            <a:ext cx="62968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Thirty-nine poems, some 171 MS pages </a:t>
            </a:r>
          </a:p>
          <a:p>
            <a:pPr algn="ctr"/>
            <a:r>
              <a:rPr lang="en-US" sz="2400" dirty="0"/>
              <a:t>narrative poems, satires, verse-letters to friends</a:t>
            </a:r>
          </a:p>
        </p:txBody>
      </p:sp>
    </p:spTree>
    <p:extLst>
      <p:ext uri="{BB962C8B-B14F-4D97-AF65-F5344CB8AC3E}">
        <p14:creationId xmlns:p14="http://schemas.microsoft.com/office/powerpoint/2010/main" val="1631889503"/>
      </p:ext>
    </p:extLst>
  </p:cSld>
  <p:clrMapOvr>
    <a:masterClrMapping/>
  </p:clrMapOvr>
  <p:transition advTm="18539">
    <p:dissolv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CFEE567-C683-4B33-9C3A-73FDE71871B1}" type="slidenum">
              <a:rPr lang="en-US" altLang="en-US"/>
              <a:pPr/>
              <a:t>14</a:t>
            </a:fld>
            <a:endParaRPr lang="en-US" altLang="en-US"/>
          </a:p>
        </p:txBody>
      </p:sp>
      <p:sp>
        <p:nvSpPr>
          <p:cNvPr id="8197" name="Rectangle 4"/>
          <p:cNvSpPr>
            <a:spLocks noChangeArrowheads="1"/>
          </p:cNvSpPr>
          <p:nvPr/>
        </p:nvSpPr>
        <p:spPr bwMode="auto">
          <a:xfrm>
            <a:off x="838200" y="1676400"/>
            <a:ext cx="7391400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endParaRPr lang="en-US" sz="2800" i="1" dirty="0"/>
          </a:p>
          <a:p>
            <a:pPr algn="ctr"/>
            <a:r>
              <a:rPr lang="en-US" sz="2800" i="1" dirty="0"/>
              <a:t> </a:t>
            </a:r>
          </a:p>
          <a:p>
            <a:endParaRPr lang="en-US" dirty="0"/>
          </a:p>
        </p:txBody>
      </p:sp>
      <p:pic>
        <p:nvPicPr>
          <p:cNvPr id="2252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838200"/>
            <a:ext cx="787736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28199">
    <p:dissolv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094B99-FE92-4DFD-A532-22F1BD84A7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4601248-942B-4105-8AE2-B65482D8AF9E}" type="slidenum">
              <a:rPr lang="en-US" altLang="en-US" smtClean="0"/>
              <a:pPr>
                <a:defRPr/>
              </a:pPr>
              <a:t>15</a:t>
            </a:fld>
            <a:endParaRPr lang="en-US" alt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54CC574-314C-47DE-8B91-EB5F5B87F2B9}"/>
              </a:ext>
            </a:extLst>
          </p:cNvPr>
          <p:cNvSpPr txBox="1"/>
          <p:nvPr/>
        </p:nvSpPr>
        <p:spPr>
          <a:xfrm>
            <a:off x="228600" y="377395"/>
            <a:ext cx="4572000" cy="61032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extracts from </a:t>
            </a:r>
          </a:p>
          <a:p>
            <a:pPr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 Miss D----</a:t>
            </a:r>
          </a:p>
          <a:p>
            <a:pPr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1800" b="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 Circuit news I long to hear,</a:t>
            </a:r>
          </a:p>
          <a:p>
            <a:pPr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 </a:t>
            </a:r>
            <a:r>
              <a:rPr lang="en-US" sz="1800" b="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what</a:t>
            </a:r>
            <a:r>
              <a:rPr lang="en-US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worth writing </a:t>
            </a:r>
            <a:r>
              <a:rPr lang="en-US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happen’d</a:t>
            </a:r>
            <a:r>
              <a:rPr lang="en-US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b="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there</a:t>
            </a:r>
            <a:r>
              <a:rPr lang="en-US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.—</a:t>
            </a:r>
          </a:p>
          <a:p>
            <a:pPr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—If any new peculiar grace</a:t>
            </a:r>
          </a:p>
          <a:p>
            <a:pPr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Your fancy fixt on G . . . . .’s face,</a:t>
            </a:r>
          </a:p>
          <a:p>
            <a:pPr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Or if her mighty head and feather</a:t>
            </a:r>
          </a:p>
          <a:p>
            <a:pPr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Drew all your admiration thither?—</a:t>
            </a:r>
          </a:p>
          <a:p>
            <a:pPr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—Does Lady . . . . . . . .  seem </a:t>
            </a:r>
            <a:r>
              <a:rPr lang="en-US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inclin’d</a:t>
            </a:r>
            <a:endParaRPr lang="en-US" sz="1800" b="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 view the moss with willing mind?</a:t>
            </a:r>
          </a:p>
          <a:p>
            <a:pPr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—For sure I think so large a jointure</a:t>
            </a:r>
          </a:p>
          <a:p>
            <a:pPr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Through any Bog might make her</a:t>
            </a:r>
          </a:p>
          <a:p>
            <a:pPr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b="0" dirty="0">
                <a:latin typeface="Times New Roman" panose="02020603050405020304" pitchFamily="18" charset="0"/>
                <a:ea typeface="Times New Roman" panose="02020603050405020304" pitchFamily="18" charset="0"/>
              </a:rPr>
              <a:t>			</a:t>
            </a:r>
            <a:r>
              <a:rPr lang="en-US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venture.—</a:t>
            </a:r>
          </a:p>
          <a:p>
            <a:pPr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—But tell me,—did she make appearance</a:t>
            </a:r>
          </a:p>
          <a:p>
            <a:pPr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 </a:t>
            </a:r>
            <a:r>
              <a:rPr lang="en-US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di’mond</a:t>
            </a:r>
            <a:r>
              <a:rPr lang="en-US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Necklace, or in Earrings</a:t>
            </a:r>
          </a:p>
          <a:p>
            <a:pPr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 was the Laird’s</a:t>
            </a:r>
            <a:r>
              <a:rPr lang="en-US" sz="1800" b="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dear Hundred grounds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Laid out on trifling caps and gowns!</a:t>
            </a:r>
            <a:endParaRPr lang="en-US" sz="1800" b="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A9362F1-30C0-4D1D-8505-8E34B6C5B15E}"/>
              </a:ext>
            </a:extLst>
          </p:cNvPr>
          <p:cNvSpPr txBox="1"/>
          <p:nvPr/>
        </p:nvSpPr>
        <p:spPr>
          <a:xfrm>
            <a:off x="4495800" y="133350"/>
            <a:ext cx="4419600" cy="7393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it-IT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 tell how . . . . .’s gracious Bride</a:t>
            </a:r>
            <a:endParaRPr lang="en-US" sz="1800" b="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it-IT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Attention paid the Voter tribe</a:t>
            </a:r>
            <a:endParaRPr lang="en-US" sz="1800" b="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it-IT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 she, by dint of sage reflection</a:t>
            </a:r>
            <a:endParaRPr lang="en-US" sz="1800" b="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it-IT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Foresaw their use at next Election</a:t>
            </a:r>
            <a:endParaRPr lang="en-US" sz="1800" b="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it-IT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Where if poor . . . . . .’s fairly beat</a:t>
            </a:r>
            <a:endParaRPr lang="en-US" sz="1800" b="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it-IT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Triumphant . . . . . mounts the seat</a:t>
            </a:r>
            <a:endParaRPr lang="en-US" sz="1800" b="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it-IT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 seven years hence returns again</a:t>
            </a:r>
            <a:endParaRPr lang="en-US" sz="1800" b="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it-IT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 try his Int’rest on the plain. —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it-IT" sz="1800" b="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it-IT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—Of smart bon mots who said the brightest?</a:t>
            </a:r>
            <a:endParaRPr lang="en-US" sz="1800" b="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it-IT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What Hero’s head with drink was lightest?</a:t>
            </a:r>
            <a:endParaRPr lang="en-US" sz="1800" b="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it-IT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—But </a:t>
            </a:r>
            <a:r>
              <a:rPr lang="it-IT" sz="1800" b="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that</a:t>
            </a:r>
            <a:r>
              <a:rPr lang="it-IT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perhaps were hard to tell</a:t>
            </a:r>
            <a:endParaRPr lang="en-US" sz="1800" b="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it-IT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Where </a:t>
            </a:r>
            <a:r>
              <a:rPr lang="it-IT" sz="1800" b="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most</a:t>
            </a:r>
            <a:r>
              <a:rPr lang="it-IT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seem anxious to excell</a:t>
            </a:r>
            <a:endParaRPr lang="en-US" sz="1800" b="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it-IT" sz="1800" b="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it-IT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But say—did . . . . . . .’s dame appear</a:t>
            </a:r>
            <a:endParaRPr lang="en-US" sz="1800" b="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it-IT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Or was the Knight of . . . . . . there?—</a:t>
            </a:r>
            <a:endParaRPr lang="en-US" sz="1800" b="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it-IT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 she from Censure free again?</a:t>
            </a:r>
            <a:endParaRPr lang="en-US" sz="1800" b="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it-IT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 does the World from sneers refrain?</a:t>
            </a:r>
            <a:endParaRPr lang="en-US" sz="1800" b="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it-IT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Or did the Room, when they came thither</a:t>
            </a:r>
            <a:endParaRPr lang="en-US" sz="1800" b="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it-IT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Hear </a:t>
            </a:r>
            <a:r>
              <a:rPr lang="it-IT" sz="1800" b="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scandal</a:t>
            </a:r>
            <a:r>
              <a:rPr lang="it-IT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and </a:t>
            </a:r>
            <a:r>
              <a:rPr lang="it-IT" sz="1800" b="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small talk </a:t>
            </a:r>
            <a:r>
              <a:rPr lang="it-IT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together? —</a:t>
            </a:r>
            <a:endParaRPr lang="en-US" sz="1800" b="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it-IT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1800" b="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1800" b="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it-IT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1800" b="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0015668"/>
      </p:ext>
    </p:extLst>
  </p:cSld>
  <p:clrMapOvr>
    <a:masterClrMapping/>
  </p:clrMapOvr>
  <p:transition advTm="46032">
    <p:dissolv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CFEE567-C683-4B33-9C3A-73FDE71871B1}" type="slidenum">
              <a:rPr lang="en-US" altLang="en-US"/>
              <a:pPr/>
              <a:t>16</a:t>
            </a:fld>
            <a:endParaRPr lang="en-US" altLang="en-US"/>
          </a:p>
        </p:txBody>
      </p:sp>
      <p:sp>
        <p:nvSpPr>
          <p:cNvPr id="8197" name="Rectangle 4"/>
          <p:cNvSpPr>
            <a:spLocks noChangeArrowheads="1"/>
          </p:cNvSpPr>
          <p:nvPr/>
        </p:nvSpPr>
        <p:spPr bwMode="auto">
          <a:xfrm>
            <a:off x="838200" y="1676400"/>
            <a:ext cx="7391400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endParaRPr lang="en-US" sz="2800" i="1" dirty="0"/>
          </a:p>
          <a:p>
            <a:pPr algn="ctr"/>
            <a:r>
              <a:rPr lang="en-US" sz="2800" i="1" dirty="0"/>
              <a:t> </a:t>
            </a:r>
          </a:p>
          <a:p>
            <a:endParaRPr lang="en-US" dirty="0"/>
          </a:p>
        </p:txBody>
      </p:sp>
      <p:pic>
        <p:nvPicPr>
          <p:cNvPr id="21505" name="Picture 1" descr="G:\A1ASLS craik poems\Osborn C375 complete_Page_51 adj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533400"/>
            <a:ext cx="7854609" cy="5303838"/>
          </a:xfrm>
          <a:prstGeom prst="rect">
            <a:avLst/>
          </a:prstGeom>
          <a:noFill/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93735B1-8882-44A4-B040-A961BCDE0466}"/>
              </a:ext>
            </a:extLst>
          </p:cNvPr>
          <p:cNvSpPr txBox="1"/>
          <p:nvPr/>
        </p:nvSpPr>
        <p:spPr>
          <a:xfrm>
            <a:off x="1223540" y="6086415"/>
            <a:ext cx="70839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Craik responding to </a:t>
            </a:r>
            <a:r>
              <a:rPr lang="en-US" dirty="0" err="1"/>
              <a:t>Burns’s</a:t>
            </a:r>
            <a:r>
              <a:rPr lang="en-US" dirty="0"/>
              <a:t> “Lament of Mary Queen of Scots”</a:t>
            </a:r>
          </a:p>
        </p:txBody>
      </p:sp>
    </p:spTree>
  </p:cSld>
  <p:clrMapOvr>
    <a:masterClrMapping/>
  </p:clrMapOvr>
  <p:transition advTm="23462">
    <p:dissolv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CFEE567-C683-4B33-9C3A-73FDE71871B1}" type="slidenum">
              <a:rPr lang="en-US" altLang="en-US"/>
              <a:pPr/>
              <a:t>17</a:t>
            </a:fld>
            <a:endParaRPr lang="en-US" altLang="en-US"/>
          </a:p>
        </p:txBody>
      </p:sp>
      <p:sp>
        <p:nvSpPr>
          <p:cNvPr id="8197" name="Rectangle 4"/>
          <p:cNvSpPr>
            <a:spLocks noChangeArrowheads="1"/>
          </p:cNvSpPr>
          <p:nvPr/>
        </p:nvSpPr>
        <p:spPr bwMode="auto">
          <a:xfrm>
            <a:off x="838200" y="1676400"/>
            <a:ext cx="7391400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endParaRPr lang="en-US" sz="2800" i="1" dirty="0"/>
          </a:p>
          <a:p>
            <a:pPr algn="ctr"/>
            <a:r>
              <a:rPr lang="en-US" sz="2800" i="1" dirty="0"/>
              <a:t> </a:t>
            </a:r>
          </a:p>
          <a:p>
            <a:endParaRPr lang="en-US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l="48624" t="4546" r="7429" b="3030"/>
          <a:stretch/>
        </p:blipFill>
        <p:spPr bwMode="auto">
          <a:xfrm>
            <a:off x="457200" y="838200"/>
            <a:ext cx="3757534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F915A36-45FB-4938-8422-7CF7C91BB2C1}"/>
              </a:ext>
            </a:extLst>
          </p:cNvPr>
          <p:cNvSpPr txBox="1"/>
          <p:nvPr/>
        </p:nvSpPr>
        <p:spPr>
          <a:xfrm>
            <a:off x="4419600" y="380285"/>
            <a:ext cx="5047343" cy="91409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   To Indifference </a:t>
            </a:r>
            <a:r>
              <a:rPr lang="en-US" sz="1800" b="0" i="1" dirty="0">
                <a:latin typeface="+mn-lt"/>
              </a:rPr>
              <a:t>(MS p. 29)</a:t>
            </a:r>
            <a:r>
              <a:rPr lang="it-IT" sz="1800" b="0" i="1" dirty="0">
                <a:effectLst/>
                <a:latin typeface="+mn-lt"/>
                <a:ea typeface="Times New Roman" panose="02020603050405020304" pitchFamily="18" charset="0"/>
              </a:rPr>
              <a:t>  </a:t>
            </a:r>
          </a:p>
          <a:p>
            <a:endParaRPr lang="it-IT" sz="800" b="0" i="1" dirty="0">
              <a:effectLst/>
              <a:latin typeface="+mn-lt"/>
              <a:ea typeface="Times New Roman" panose="02020603050405020304" pitchFamily="18" charset="0"/>
            </a:endParaRPr>
          </a:p>
          <a:p>
            <a:pPr marR="0" indent="-457200">
              <a:spcBef>
                <a:spcPts val="0"/>
              </a:spcBef>
              <a:spcAft>
                <a:spcPts val="0"/>
              </a:spcAft>
            </a:pPr>
            <a:r>
              <a:rPr lang="it-IT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—</a:t>
            </a:r>
            <a:r>
              <a:rPr lang="it-IT" b="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Now</a:t>
            </a:r>
            <a:r>
              <a:rPr lang="it-IT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farewel to Cupid’s power,</a:t>
            </a:r>
            <a:endParaRPr lang="en-US" b="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0" indent="-457200">
              <a:spcBef>
                <a:spcPts val="0"/>
              </a:spcBef>
              <a:spcAft>
                <a:spcPts val="0"/>
              </a:spcAft>
            </a:pPr>
            <a:r>
              <a:rPr lang="it-IT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His fatal charms deceive no more!—</a:t>
            </a:r>
            <a:endParaRPr lang="en-US" b="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0" indent="-457200">
              <a:spcBef>
                <a:spcPts val="0"/>
              </a:spcBef>
              <a:spcAft>
                <a:spcPts val="0"/>
              </a:spcAft>
            </a:pPr>
            <a:r>
              <a:rPr lang="it-IT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 ever hence adieu the train,</a:t>
            </a:r>
            <a:endParaRPr lang="en-US" b="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0" indent="-457200">
              <a:spcBef>
                <a:spcPts val="0"/>
              </a:spcBef>
              <a:spcAft>
                <a:spcPts val="0"/>
              </a:spcAft>
            </a:pPr>
            <a:r>
              <a:rPr lang="it-IT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 </a:t>
            </a:r>
            <a:r>
              <a:rPr lang="it-IT" b="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fancied</a:t>
            </a:r>
            <a:r>
              <a:rPr lang="it-IT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joys, but </a:t>
            </a:r>
            <a:r>
              <a:rPr lang="it-IT" b="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real </a:t>
            </a:r>
            <a:r>
              <a:rPr lang="it-IT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pain.</a:t>
            </a:r>
            <a:endParaRPr lang="en-US" b="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0" indent="-457200">
              <a:spcBef>
                <a:spcPts val="0"/>
              </a:spcBef>
              <a:spcAft>
                <a:spcPts val="0"/>
              </a:spcAft>
            </a:pPr>
            <a:r>
              <a:rPr lang="it-IT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Which poor mistaken mortals prove,</a:t>
            </a:r>
            <a:endParaRPr lang="en-US" b="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0" indent="-457200">
              <a:spcBef>
                <a:spcPts val="0"/>
              </a:spcBef>
              <a:spcAft>
                <a:spcPts val="0"/>
              </a:spcAft>
            </a:pPr>
            <a:r>
              <a:rPr lang="it-IT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Who trust in thee deceitful Love—</a:t>
            </a:r>
            <a:endParaRPr lang="en-US" b="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0" indent="-457200">
              <a:spcBef>
                <a:spcPts val="0"/>
              </a:spcBef>
              <a:spcAft>
                <a:spcPts val="0"/>
              </a:spcAft>
            </a:pPr>
            <a:r>
              <a:rPr lang="it-IT" sz="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		</a:t>
            </a:r>
            <a:endParaRPr lang="en-US" sz="800" b="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0" lvl="0">
              <a:spcBef>
                <a:spcPts val="0"/>
              </a:spcBef>
              <a:spcAft>
                <a:spcPts val="0"/>
              </a:spcAft>
            </a:pPr>
            <a:r>
              <a:rPr lang="it-IT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—But come </a:t>
            </a:r>
            <a:r>
              <a:rPr lang="it-IT" b="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Indiff’rence</a:t>
            </a:r>
            <a:r>
              <a:rPr lang="it-IT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! peaceful, blest,—</a:t>
            </a:r>
            <a:endParaRPr lang="en-US" b="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0" indent="-457200">
              <a:spcBef>
                <a:spcPts val="0"/>
              </a:spcBef>
              <a:spcAft>
                <a:spcPts val="0"/>
              </a:spcAft>
            </a:pPr>
            <a:r>
              <a:rPr lang="it-IT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Henceforth be my </a:t>
            </a:r>
            <a:r>
              <a:rPr lang="it-IT" b="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only</a:t>
            </a:r>
            <a:r>
              <a:rPr lang="it-IT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guest;—</a:t>
            </a:r>
            <a:endParaRPr lang="en-US" b="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0" indent="-457200">
              <a:spcBef>
                <a:spcPts val="0"/>
              </a:spcBef>
              <a:spcAft>
                <a:spcPts val="0"/>
              </a:spcAft>
            </a:pPr>
            <a:r>
              <a:rPr lang="it-IT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Thou ne’er heartfelt sorrows gave,</a:t>
            </a:r>
            <a:endParaRPr lang="en-US" b="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0" indent="-457200">
              <a:spcBef>
                <a:spcPts val="0"/>
              </a:spcBef>
              <a:spcAft>
                <a:spcPts val="0"/>
              </a:spcAft>
            </a:pPr>
            <a:r>
              <a:rPr lang="it-IT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Nor wounds that festor to the Grave.—</a:t>
            </a:r>
            <a:endParaRPr lang="en-US" b="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0" indent="-457200">
              <a:spcBef>
                <a:spcPts val="0"/>
              </a:spcBef>
              <a:spcAft>
                <a:spcPts val="0"/>
              </a:spcAft>
            </a:pPr>
            <a:r>
              <a:rPr lang="it-IT" b="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Time</a:t>
            </a:r>
            <a:r>
              <a:rPr lang="it-IT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nor </a:t>
            </a:r>
            <a:r>
              <a:rPr lang="it-IT" b="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Chance</a:t>
            </a:r>
            <a:r>
              <a:rPr lang="it-IT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nor deepest woes,</a:t>
            </a:r>
            <a:endParaRPr lang="en-US" b="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0" indent="-457200">
              <a:spcBef>
                <a:spcPts val="0"/>
              </a:spcBef>
              <a:spcAft>
                <a:spcPts val="0"/>
              </a:spcAft>
            </a:pPr>
            <a:r>
              <a:rPr lang="it-IT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Interrupt </a:t>
            </a:r>
            <a:r>
              <a:rPr lang="it-IT" b="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thy</a:t>
            </a:r>
            <a:r>
              <a:rPr lang="it-IT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calm repose.—</a:t>
            </a:r>
            <a:endParaRPr lang="en-US" b="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0" indent="-457200">
              <a:spcBef>
                <a:spcPts val="0"/>
              </a:spcBef>
              <a:spcAft>
                <a:spcPts val="0"/>
              </a:spcAft>
            </a:pPr>
            <a:r>
              <a:rPr lang="it-IT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Pure thy state, serene and free,</a:t>
            </a:r>
            <a:endParaRPr lang="en-US" b="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0" indent="-457200">
              <a:spcBef>
                <a:spcPts val="0"/>
              </a:spcBef>
              <a:spcAft>
                <a:spcPts val="0"/>
              </a:spcAft>
            </a:pPr>
            <a:r>
              <a:rPr lang="it-IT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Tears nor anguish follow thee:—</a:t>
            </a:r>
            <a:endParaRPr lang="en-US" b="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0" indent="-457200">
              <a:spcBef>
                <a:spcPts val="0"/>
              </a:spcBef>
              <a:spcAft>
                <a:spcPts val="0"/>
              </a:spcAft>
            </a:pPr>
            <a:r>
              <a:rPr lang="it-IT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Come blest </a:t>
            </a:r>
            <a:r>
              <a:rPr lang="it-IT" b="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Apathy</a:t>
            </a:r>
            <a:r>
              <a:rPr lang="it-IT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divine</a:t>
            </a:r>
            <a:endParaRPr lang="en-US" b="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0" indent="-457200">
              <a:spcBef>
                <a:spcPts val="0"/>
              </a:spcBef>
              <a:spcAft>
                <a:spcPts val="0"/>
              </a:spcAft>
            </a:pPr>
            <a:r>
              <a:rPr lang="it-IT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 for ever </a:t>
            </a:r>
            <a:r>
              <a:rPr lang="it-IT" b="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now</a:t>
            </a:r>
            <a:r>
              <a:rPr lang="it-IT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am thine.—</a:t>
            </a:r>
            <a:endParaRPr lang="en-US" b="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0" indent="-457200">
              <a:spcBef>
                <a:spcPts val="0"/>
              </a:spcBef>
              <a:spcAft>
                <a:spcPts val="0"/>
              </a:spcAft>
            </a:pPr>
            <a:r>
              <a:rPr lang="it-IT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b="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ransition advTm="49956">
    <p:dissolv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094B99-FE92-4DFD-A532-22F1BD84A7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4601248-942B-4105-8AE2-B65482D8AF9E}" type="slidenum">
              <a:rPr lang="en-US" altLang="en-US" smtClean="0"/>
              <a:pPr>
                <a:defRPr/>
              </a:pPr>
              <a:t>18</a:t>
            </a:fld>
            <a:endParaRPr lang="en-US" alt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3135785-8696-4A68-857A-FB0A0AFB3A78}"/>
              </a:ext>
            </a:extLst>
          </p:cNvPr>
          <p:cNvSpPr txBox="1"/>
          <p:nvPr/>
        </p:nvSpPr>
        <p:spPr>
          <a:xfrm>
            <a:off x="4495800" y="1295400"/>
            <a:ext cx="4572000" cy="4801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defTabSz="457200">
              <a:spcBef>
                <a:spcPts val="0"/>
              </a:spcBef>
              <a:spcAft>
                <a:spcPts val="0"/>
              </a:spcAft>
            </a:pPr>
            <a:r>
              <a:rPr lang="it-IT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 heal the wounds by </a:t>
            </a:r>
            <a:r>
              <a:rPr lang="it-IT" sz="1800" b="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Fancy</a:t>
            </a:r>
            <a:r>
              <a:rPr lang="it-IT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made,</a:t>
            </a:r>
            <a:endParaRPr lang="en-US" sz="1800" b="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0" defTabSz="457200">
              <a:spcBef>
                <a:spcPts val="0"/>
              </a:spcBef>
              <a:spcAft>
                <a:spcPts val="0"/>
              </a:spcAft>
            </a:pPr>
            <a:r>
              <a:rPr lang="it-IT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She wish’d,—and something wou’d have said,</a:t>
            </a:r>
            <a:endParaRPr lang="en-US" sz="1800" b="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0" defTabSz="457200">
              <a:spcBef>
                <a:spcPts val="0"/>
              </a:spcBef>
              <a:spcAft>
                <a:spcPts val="0"/>
              </a:spcAft>
            </a:pPr>
            <a:r>
              <a:rPr lang="it-IT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But fear’d it wou’d not do.—</a:t>
            </a:r>
            <a:endParaRPr lang="en-US" sz="1800" b="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0" defTabSz="457200">
              <a:spcBef>
                <a:spcPts val="0"/>
              </a:spcBef>
              <a:spcAft>
                <a:spcPts val="0"/>
              </a:spcAft>
            </a:pPr>
            <a:r>
              <a:rPr lang="it-IT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1800" b="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0" defTabSz="457200">
              <a:spcBef>
                <a:spcPts val="0"/>
              </a:spcBef>
              <a:spcAft>
                <a:spcPts val="0"/>
              </a:spcAft>
            </a:pPr>
            <a:r>
              <a:rPr lang="it-IT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—In cold oblivion’s frozen shade</a:t>
            </a:r>
            <a:endParaRPr lang="en-US" sz="1800" b="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0" defTabSz="457200">
              <a:spcBef>
                <a:spcPts val="0"/>
              </a:spcBef>
              <a:spcAft>
                <a:spcPts val="0"/>
              </a:spcAft>
            </a:pPr>
            <a:r>
              <a:rPr lang="it-IT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His mem’ry long had left the Maid,</a:t>
            </a:r>
            <a:endParaRPr lang="en-US" sz="1800" b="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0" defTabSz="457200">
              <a:spcBef>
                <a:spcPts val="0"/>
              </a:spcBef>
              <a:spcAft>
                <a:spcPts val="0"/>
              </a:spcAft>
            </a:pPr>
            <a:r>
              <a:rPr lang="it-IT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For </a:t>
            </a:r>
            <a:r>
              <a:rPr lang="it-IT" sz="1800" b="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newer </a:t>
            </a:r>
            <a:r>
              <a:rPr lang="it-IT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friends to range:</a:t>
            </a:r>
            <a:endParaRPr lang="en-US" sz="1800" b="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0" defTabSz="457200">
              <a:spcBef>
                <a:spcPts val="0"/>
              </a:spcBef>
              <a:spcAft>
                <a:spcPts val="0"/>
              </a:spcAft>
            </a:pPr>
            <a:r>
              <a:rPr lang="it-IT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But these he found, as </a:t>
            </a:r>
            <a:r>
              <a:rPr lang="it-IT" sz="1800" b="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time</a:t>
            </a:r>
            <a:r>
              <a:rPr lang="it-IT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or </a:t>
            </a:r>
            <a:r>
              <a:rPr lang="it-IT" sz="1800" b="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chance</a:t>
            </a:r>
            <a:endParaRPr lang="en-US" sz="1800" b="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0" defTabSz="457200">
              <a:spcBef>
                <a:spcPts val="0"/>
              </a:spcBef>
              <a:spcAft>
                <a:spcPts val="0"/>
              </a:spcAft>
            </a:pPr>
            <a:r>
              <a:rPr lang="it-IT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Led Fortune’s ever varying dance,</a:t>
            </a:r>
            <a:endParaRPr lang="en-US" sz="1800" b="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0" defTabSz="457200">
              <a:spcBef>
                <a:spcPts val="0"/>
              </a:spcBef>
              <a:spcAft>
                <a:spcPts val="0"/>
              </a:spcAft>
            </a:pPr>
            <a:r>
              <a:rPr lang="it-IT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Were likeways apt to change.—</a:t>
            </a:r>
            <a:endParaRPr lang="en-US" sz="1800" b="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0" defTabSz="457200">
              <a:spcBef>
                <a:spcPts val="0"/>
              </a:spcBef>
              <a:spcAft>
                <a:spcPts val="0"/>
              </a:spcAft>
            </a:pPr>
            <a:r>
              <a:rPr lang="it-IT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1800" b="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0" defTabSz="457200">
              <a:spcBef>
                <a:spcPts val="0"/>
              </a:spcBef>
              <a:spcAft>
                <a:spcPts val="0"/>
              </a:spcAft>
            </a:pPr>
            <a:r>
              <a:rPr lang="it-IT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—Yet still with melting eye she view’d</a:t>
            </a:r>
            <a:endParaRPr lang="en-US" sz="1800" b="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0" defTabSz="457200">
              <a:spcBef>
                <a:spcPts val="0"/>
              </a:spcBef>
              <a:spcAft>
                <a:spcPts val="0"/>
              </a:spcAft>
            </a:pPr>
            <a:r>
              <a:rPr lang="it-IT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 youth so gentle, wise and good,</a:t>
            </a:r>
            <a:endParaRPr lang="en-US" sz="1800" b="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0" defTabSz="457200">
              <a:spcBef>
                <a:spcPts val="0"/>
              </a:spcBef>
              <a:spcAft>
                <a:spcPts val="0"/>
              </a:spcAft>
            </a:pPr>
            <a:r>
              <a:rPr lang="it-IT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	The prey of </a:t>
            </a:r>
            <a:r>
              <a:rPr lang="it-IT" sz="1800" b="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discontent</a:t>
            </a:r>
            <a:r>
              <a:rPr lang="it-IT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US" sz="1800" b="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0" defTabSz="457200">
              <a:spcBef>
                <a:spcPts val="0"/>
              </a:spcBef>
              <a:spcAft>
                <a:spcPts val="0"/>
              </a:spcAft>
            </a:pPr>
            <a:r>
              <a:rPr lang="it-IT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 oft she wish’d some pitying Pow’r</a:t>
            </a:r>
            <a:endParaRPr lang="en-US" sz="1800" b="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0" defTabSz="457200">
              <a:spcBef>
                <a:spcPts val="0"/>
              </a:spcBef>
              <a:spcAft>
                <a:spcPts val="0"/>
              </a:spcAft>
            </a:pPr>
            <a:r>
              <a:rPr lang="it-IT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Wou’d hush in time’s propitious hour</a:t>
            </a:r>
            <a:endParaRPr lang="en-US" sz="1800" b="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0" defTabSz="457200">
              <a:spcBef>
                <a:spcPts val="0"/>
              </a:spcBef>
              <a:spcAft>
                <a:spcPts val="0"/>
              </a:spcAft>
            </a:pPr>
            <a:r>
              <a:rPr lang="it-IT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	The sighs his bosom sent.—</a:t>
            </a:r>
            <a:endParaRPr lang="en-US" sz="1800" b="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E344CAC-9DAB-48C9-82D8-A600798F8611}"/>
              </a:ext>
            </a:extLst>
          </p:cNvPr>
          <p:cNvSpPr txBox="1"/>
          <p:nvPr/>
        </p:nvSpPr>
        <p:spPr>
          <a:xfrm>
            <a:off x="1600200" y="313306"/>
            <a:ext cx="659027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it-IT" sz="2000" b="1" dirty="0">
                <a:effectLst/>
                <a:ea typeface="Georgia" panose="02040502050405020303" pitchFamily="18" charset="0"/>
                <a:cs typeface="Georgia" panose="02040502050405020303" pitchFamily="18" charset="0"/>
              </a:rPr>
              <a:t>Lines Written Upon Hearing A Gentleman Complain Of The Instability Of Human Friendships </a:t>
            </a:r>
            <a:r>
              <a:rPr lang="it-IT" sz="1800" b="0" dirty="0">
                <a:effectLst/>
                <a:ea typeface="Georgia" panose="02040502050405020303" pitchFamily="18" charset="0"/>
                <a:cs typeface="Georgia" panose="02040502050405020303" pitchFamily="18" charset="0"/>
              </a:rPr>
              <a:t>(MS pp. 80-82)</a:t>
            </a:r>
            <a:endParaRPr lang="en-US" sz="1800" b="0" dirty="0">
              <a:effectLst/>
              <a:ea typeface="Times New Roman" panose="02020603050405020304" pitchFamily="18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06798A1-16AC-4EBD-A9B9-D06669F0AF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1295400"/>
            <a:ext cx="3600953" cy="5001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3521700"/>
      </p:ext>
    </p:extLst>
  </p:cSld>
  <p:clrMapOvr>
    <a:masterClrMapping/>
  </p:clrMapOvr>
  <p:transition advTm="48911">
    <p:dissolv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54B612-D22C-441C-8395-2401B32CC70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4601248-942B-4105-8AE2-B65482D8AF9E}" type="slidenum">
              <a:rPr lang="en-US" altLang="en-US" smtClean="0"/>
              <a:pPr>
                <a:defRPr/>
              </a:pPr>
              <a:t>19</a:t>
            </a:fld>
            <a:endParaRPr lang="en-US" altLang="en-US"/>
          </a:p>
        </p:txBody>
      </p:sp>
      <p:pic>
        <p:nvPicPr>
          <p:cNvPr id="5" name="Content Placeholder 5">
            <a:extLst>
              <a:ext uri="{FF2B5EF4-FFF2-40B4-BE49-F238E27FC236}">
                <a16:creationId xmlns:a16="http://schemas.microsoft.com/office/drawing/2014/main" id="{0FDF6CBB-17C7-4D2C-BFDC-9F0CB4607C7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2200" y="4561878"/>
            <a:ext cx="5677231" cy="1129085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1876A1F-E8F1-456B-8FD2-8CB73B94D6B4}"/>
              </a:ext>
            </a:extLst>
          </p:cNvPr>
          <p:cNvSpPr txBox="1"/>
          <p:nvPr/>
        </p:nvSpPr>
        <p:spPr>
          <a:xfrm>
            <a:off x="386497" y="4732638"/>
            <a:ext cx="18870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March 8 1792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176F6F0-2162-42F0-B3DC-D3ECD945B9F5}"/>
              </a:ext>
            </a:extLst>
          </p:cNvPr>
          <p:cNvSpPr txBox="1"/>
          <p:nvPr/>
        </p:nvSpPr>
        <p:spPr>
          <a:xfrm>
            <a:off x="376200" y="1671935"/>
            <a:ext cx="7549978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sz="2400" dirty="0">
              <a:effectLst/>
              <a:latin typeface="+mn-lt"/>
            </a:endParaRPr>
          </a:p>
          <a:p>
            <a:r>
              <a:rPr lang="en-US" sz="2400" dirty="0">
                <a:effectLst/>
                <a:latin typeface="+mn-lt"/>
              </a:rPr>
              <a:t> </a:t>
            </a:r>
            <a:endParaRPr lang="en-US" sz="2400" dirty="0"/>
          </a:p>
          <a:p>
            <a:endParaRPr lang="en-US" sz="2400" dirty="0">
              <a:latin typeface="+mn-lt"/>
            </a:endParaRPr>
          </a:p>
          <a:p>
            <a:endParaRPr lang="en-US" sz="2400" dirty="0">
              <a:latin typeface="+mn-lt"/>
            </a:endParaRPr>
          </a:p>
          <a:p>
            <a:endParaRPr lang="en-US" sz="2400" dirty="0">
              <a:latin typeface="+mn-lt"/>
            </a:endParaRPr>
          </a:p>
          <a:p>
            <a:endParaRPr lang="en-US" sz="2400" dirty="0">
              <a:effectLst/>
              <a:latin typeface="+mn-lt"/>
            </a:endParaRPr>
          </a:p>
          <a:p>
            <a:r>
              <a:rPr lang="en-US" sz="2400" dirty="0">
                <a:effectLst/>
                <a:latin typeface="+mn-lt"/>
              </a:rPr>
              <a:t>February 1792</a:t>
            </a:r>
            <a:r>
              <a:rPr lang="en-US" sz="2000" dirty="0">
                <a:effectLst/>
                <a:latin typeface="+mn-lt"/>
              </a:rPr>
              <a:t>	      </a:t>
            </a:r>
            <a:r>
              <a:rPr lang="en-US" sz="2400" dirty="0">
                <a:effectLst/>
                <a:latin typeface="+mn-lt"/>
              </a:rPr>
              <a:t>Craik leaves </a:t>
            </a:r>
            <a:r>
              <a:rPr lang="en-US" sz="2400" dirty="0" err="1">
                <a:effectLst/>
                <a:latin typeface="+mn-lt"/>
              </a:rPr>
              <a:t>Arbigland</a:t>
            </a:r>
            <a:endParaRPr lang="en-US" sz="2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C86BC4D-6C5A-4ACD-AEFF-E3D240AFADEA}"/>
              </a:ext>
            </a:extLst>
          </p:cNvPr>
          <p:cNvSpPr txBox="1"/>
          <p:nvPr/>
        </p:nvSpPr>
        <p:spPr>
          <a:xfrm>
            <a:off x="376200" y="2961157"/>
            <a:ext cx="754997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effectLst/>
                <a:latin typeface="+mn-lt"/>
              </a:rPr>
              <a:t>May 1790            Craik gives Riddell the Beinecke MS</a:t>
            </a:r>
          </a:p>
          <a:p>
            <a:r>
              <a:rPr lang="en-US" sz="2400" dirty="0">
                <a:effectLst/>
                <a:latin typeface="+mn-lt"/>
              </a:rPr>
              <a:t>		    </a:t>
            </a:r>
            <a:r>
              <a:rPr lang="en-US" sz="2400" b="0" dirty="0">
                <a:effectLst/>
                <a:latin typeface="+mn-lt"/>
              </a:rPr>
              <a:t>(Burns adds his inscription in June) </a:t>
            </a:r>
            <a:endParaRPr lang="en-US" sz="2400" b="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0F43BD2-341E-45FE-A54B-BEB2C497246F}"/>
              </a:ext>
            </a:extLst>
          </p:cNvPr>
          <p:cNvSpPr txBox="1"/>
          <p:nvPr/>
        </p:nvSpPr>
        <p:spPr>
          <a:xfrm>
            <a:off x="376200" y="964049"/>
            <a:ext cx="4572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effectLst/>
                <a:latin typeface="+mn-lt"/>
              </a:rPr>
              <a:t>July 23 1782</a:t>
            </a:r>
            <a:endParaRPr lang="en-US" sz="240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4E0A605-D1A8-46B2-AFD5-C2224BFCFA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2200" y="380580"/>
            <a:ext cx="5649113" cy="246731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EBBF5F21-055F-42B2-A0B8-B64D31D9F3CA}"/>
              </a:ext>
            </a:extLst>
          </p:cNvPr>
          <p:cNvSpPr txBox="1"/>
          <p:nvPr/>
        </p:nvSpPr>
        <p:spPr>
          <a:xfrm>
            <a:off x="457199" y="5903250"/>
            <a:ext cx="788223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latin typeface="+mn-lt"/>
              </a:rPr>
              <a:t>1924		    Arnott on Craik’s secret romance </a:t>
            </a:r>
            <a:r>
              <a:rPr lang="en-US" sz="2400" b="0" dirty="0">
                <a:latin typeface="+mn-lt"/>
              </a:rPr>
              <a:t>and the 		    suicide or murder of the mysterious Mr. Dunn </a:t>
            </a:r>
            <a:endParaRPr lang="en-US" sz="2400" b="0" dirty="0"/>
          </a:p>
        </p:txBody>
      </p:sp>
    </p:spTree>
    <p:extLst>
      <p:ext uri="{BB962C8B-B14F-4D97-AF65-F5344CB8AC3E}">
        <p14:creationId xmlns:p14="http://schemas.microsoft.com/office/powerpoint/2010/main" val="4021741810"/>
      </p:ext>
    </p:extLst>
  </p:cSld>
  <p:clrMapOvr>
    <a:masterClrMapping/>
  </p:clrMapOvr>
  <p:transition advTm="97441"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063"/>
          <p:cNvSpPr>
            <a:spLocks noGrp="1" noChangeArrowheads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572D885-960E-4387-8B4E-C37592D266C1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144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533400"/>
            <a:ext cx="7772400" cy="5943600"/>
          </a:xfrm>
        </p:spPr>
        <p:txBody>
          <a:bodyPr/>
          <a:lstStyle/>
          <a:p>
            <a:pPr>
              <a:defRPr/>
            </a:pPr>
            <a:br>
              <a:rPr lang="en-GB" sz="3600" dirty="0"/>
            </a:br>
            <a:br>
              <a:rPr lang="en-US" sz="3600" dirty="0"/>
            </a:br>
            <a:br>
              <a:rPr lang="en-US" sz="2400" dirty="0">
                <a:solidFill>
                  <a:schemeClr val="tx1"/>
                </a:solidFill>
                <a:latin typeface="+mn-lt"/>
                <a:cs typeface="Arial" pitchFamily="34" charset="0"/>
              </a:rPr>
            </a:br>
            <a:br>
              <a:rPr lang="en-US" sz="2800" dirty="0">
                <a:solidFill>
                  <a:schemeClr val="tx1"/>
                </a:solidFill>
                <a:latin typeface="+mn-lt"/>
                <a:cs typeface="Arial" pitchFamily="34" charset="0"/>
              </a:rPr>
            </a:br>
            <a:endParaRPr lang="en-US" sz="2400" dirty="0">
              <a:solidFill>
                <a:schemeClr val="tx1"/>
              </a:solidFill>
              <a:latin typeface="+mn-lt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86000" y="3075057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br>
              <a:rPr lang="en-US" dirty="0">
                <a:cs typeface="Arial" pitchFamily="34" charset="0"/>
              </a:rPr>
            </a:b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E644FB6-28F8-4A45-9A20-A7F55D4DC1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785" y="898594"/>
            <a:ext cx="2790825" cy="435292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BAA154F-213D-43FF-870C-59AEF50F3D9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4700" y="928618"/>
            <a:ext cx="2388260" cy="257658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C93FE2B-9B1F-4906-A9A2-E113BFB88079}"/>
              </a:ext>
            </a:extLst>
          </p:cNvPr>
          <p:cNvSpPr txBox="1"/>
          <p:nvPr/>
        </p:nvSpPr>
        <p:spPr>
          <a:xfrm>
            <a:off x="3883800" y="3974724"/>
            <a:ext cx="4267199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600" dirty="0"/>
              <a:t>H</a:t>
            </a:r>
            <a:r>
              <a:rPr lang="en-US" sz="3600" dirty="0" err="1"/>
              <a:t>elen</a:t>
            </a:r>
            <a:r>
              <a:rPr lang="en-US" sz="3600" dirty="0"/>
              <a:t> Craik</a:t>
            </a:r>
          </a:p>
          <a:p>
            <a:pPr algn="ctr"/>
            <a:r>
              <a:rPr lang="en-US" sz="3600" dirty="0"/>
              <a:t>1751-1825</a:t>
            </a:r>
            <a:br>
              <a:rPr lang="en-US" sz="2400" dirty="0"/>
            </a:br>
            <a:endParaRPr lang="en-US" sz="2800" dirty="0"/>
          </a:p>
        </p:txBody>
      </p:sp>
    </p:spTree>
  </p:cSld>
  <p:clrMapOvr>
    <a:masterClrMapping/>
  </p:clrMapOvr>
  <p:transition advTm="13570">
    <p:dissolv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8BD7E8-7FCF-4B37-BBC9-FE6FCA3237C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4601248-942B-4105-8AE2-B65482D8AF9E}" type="slidenum">
              <a:rPr lang="en-US" altLang="en-US" smtClean="0"/>
              <a:pPr>
                <a:defRPr/>
              </a:pPr>
              <a:t>20</a:t>
            </a:fld>
            <a:endParaRPr lang="en-US" alt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71AF5B8-FA21-46AB-AC32-367386D13AD5}"/>
              </a:ext>
            </a:extLst>
          </p:cNvPr>
          <p:cNvSpPr txBox="1"/>
          <p:nvPr/>
        </p:nvSpPr>
        <p:spPr>
          <a:xfrm>
            <a:off x="621623" y="685800"/>
            <a:ext cx="7226977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three Craik notebooks reported in 1919-24:</a:t>
            </a:r>
          </a:p>
          <a:p>
            <a:endParaRPr lang="en-US" dirty="0"/>
          </a:p>
          <a:p>
            <a:r>
              <a:rPr lang="en-US" dirty="0"/>
              <a:t>1. The Wood Notebook  (now Beinecke)</a:t>
            </a:r>
            <a:r>
              <a:rPr lang="en-US" b="0" dirty="0"/>
              <a:t>, a fair copy written for Robert Riddell of Craik’s poems up to 1790, later owned by the </a:t>
            </a:r>
            <a:r>
              <a:rPr lang="en-US" b="0" dirty="0" err="1"/>
              <a:t>Arbigland</a:t>
            </a:r>
            <a:r>
              <a:rPr lang="en-US" b="0" dirty="0"/>
              <a:t> </a:t>
            </a:r>
            <a:r>
              <a:rPr lang="en-US" b="0" dirty="0" err="1"/>
              <a:t>Craiks</a:t>
            </a:r>
            <a:r>
              <a:rPr lang="en-US" b="0" dirty="0"/>
              <a:t>; reported by Gibson in 1881, exhibited Glasgow 1896, owned by </a:t>
            </a:r>
            <a:r>
              <a:rPr lang="en-US" b="0" dirty="0" err="1"/>
              <a:t>Meyerstein</a:t>
            </a:r>
            <a:r>
              <a:rPr lang="en-US" b="0" dirty="0"/>
              <a:t>, 1947, sold Sotheby’s 1956.     </a:t>
            </a:r>
          </a:p>
          <a:p>
            <a:endParaRPr lang="en-US" dirty="0"/>
          </a:p>
          <a:p>
            <a:r>
              <a:rPr lang="en-US" dirty="0"/>
              <a:t>2. The Young or Neilson Notebook (unlocated), Neilson’s </a:t>
            </a:r>
            <a:r>
              <a:rPr lang="en-US" b="0" dirty="0"/>
              <a:t>chief source, with overlapping contents, opening with “The Maid of </a:t>
            </a:r>
            <a:r>
              <a:rPr lang="en-US" b="0" dirty="0" err="1"/>
              <a:t>Enterkin</a:t>
            </a:r>
            <a:r>
              <a:rPr lang="en-US" b="0" dirty="0"/>
              <a:t>” (late 1780s) and including poems written after Craik left </a:t>
            </a:r>
            <a:r>
              <a:rPr lang="en-US" b="0" dirty="0" err="1"/>
              <a:t>Arbigland</a:t>
            </a:r>
            <a:r>
              <a:rPr lang="en-US" b="0" dirty="0"/>
              <a:t> in 1792. This was Craik’s own notebook, left to her cousin and executor, Gilbert Young, sold at Sotheby’s in 1913. </a:t>
            </a:r>
          </a:p>
          <a:p>
            <a:endParaRPr lang="en-US" dirty="0"/>
          </a:p>
          <a:p>
            <a:r>
              <a:rPr lang="en-US" dirty="0"/>
              <a:t>3. The Henderson Notebook (unlocated),</a:t>
            </a:r>
            <a:r>
              <a:rPr lang="en-US" b="0" dirty="0"/>
              <a:t> also used by Neilson, originally written for Craik’s cousin Anne </a:t>
            </a:r>
            <a:r>
              <a:rPr lang="en-US" b="0" dirty="0" err="1"/>
              <a:t>Staig</a:t>
            </a:r>
            <a:r>
              <a:rPr lang="en-US" b="0" dirty="0"/>
              <a:t>, given by to General Goldie, sold at Dowell’s in 1908, to R.J. Henderson, of Penicuik.  </a:t>
            </a:r>
          </a:p>
        </p:txBody>
      </p:sp>
    </p:spTree>
    <p:extLst>
      <p:ext uri="{BB962C8B-B14F-4D97-AF65-F5344CB8AC3E}">
        <p14:creationId xmlns:p14="http://schemas.microsoft.com/office/powerpoint/2010/main" val="3585860630"/>
      </p:ext>
    </p:extLst>
  </p:cSld>
  <p:clrMapOvr>
    <a:masterClrMapping/>
  </p:clrMapOvr>
  <p:transition advTm="28083">
    <p:dissolv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92087B-2A38-47DD-8A22-AFFE54B9A05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4601248-942B-4105-8AE2-B65482D8AF9E}" type="slidenum">
              <a:rPr lang="en-US" altLang="en-US" smtClean="0"/>
              <a:pPr>
                <a:defRPr/>
              </a:pPr>
              <a:t>21</a:t>
            </a:fld>
            <a:endParaRPr lang="en-US" alt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D0918A9-B24C-4DA4-B6F0-369DD0432A46}"/>
              </a:ext>
            </a:extLst>
          </p:cNvPr>
          <p:cNvSpPr txBox="1"/>
          <p:nvPr/>
        </p:nvSpPr>
        <p:spPr>
          <a:xfrm>
            <a:off x="609600" y="2057400"/>
            <a:ext cx="403860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‘Lines Written in the Summerhouse at </a:t>
            </a:r>
          </a:p>
          <a:p>
            <a:r>
              <a:rPr lang="en-US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Arbigland</a:t>
            </a:r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in 1792’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3926E43-CF86-4B03-8A77-2EC1B02986C1}"/>
              </a:ext>
            </a:extLst>
          </p:cNvPr>
          <p:cNvSpPr txBox="1"/>
          <p:nvPr/>
        </p:nvSpPr>
        <p:spPr>
          <a:xfrm>
            <a:off x="3886200" y="966787"/>
            <a:ext cx="5143482" cy="49244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spcBef>
                <a:spcPts val="0"/>
              </a:spcBef>
              <a:spcAft>
                <a:spcPts val="0"/>
              </a:spcAft>
            </a:pPr>
            <a:r>
              <a:rPr lang="en-US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Deprived of peace—to calumny a prey,</a:t>
            </a:r>
          </a:p>
          <a:p>
            <a:pPr marL="0" marR="0" algn="just">
              <a:spcBef>
                <a:spcPts val="0"/>
              </a:spcBef>
              <a:spcAft>
                <a:spcPts val="0"/>
              </a:spcAft>
            </a:pPr>
            <a:r>
              <a:rPr lang="en-US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HERE Helen wept her lonely hours away;</a:t>
            </a:r>
          </a:p>
          <a:p>
            <a:pPr marL="0" marR="0" algn="just">
              <a:spcBef>
                <a:spcPts val="0"/>
              </a:spcBef>
              <a:spcAft>
                <a:spcPts val="0"/>
              </a:spcAft>
            </a:pPr>
            <a:r>
              <a:rPr lang="en-US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Though guiltless, </a:t>
            </a:r>
            <a:r>
              <a:rPr lang="en-US" sz="1800" b="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forc’d</a:t>
            </a:r>
            <a:r>
              <a:rPr lang="en-US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b="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imputed</a:t>
            </a:r>
            <a:r>
              <a:rPr lang="en-US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guilt to bear,</a:t>
            </a:r>
          </a:p>
          <a:p>
            <a:pPr marL="0" marR="0" algn="just">
              <a:spcBef>
                <a:spcPts val="0"/>
              </a:spcBef>
              <a:spcAft>
                <a:spcPts val="0"/>
              </a:spcAft>
            </a:pPr>
            <a:r>
              <a:rPr lang="en-US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No justice </a:t>
            </a:r>
            <a:r>
              <a:rPr lang="en-US" sz="1800" b="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destin’d</a:t>
            </a:r>
            <a:r>
              <a:rPr lang="en-US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—and no pity near.</a:t>
            </a:r>
          </a:p>
          <a:p>
            <a:pPr marL="0" marR="0" algn="just">
              <a:spcBef>
                <a:spcPts val="0"/>
              </a:spcBef>
              <a:spcAft>
                <a:spcPts val="0"/>
              </a:spcAft>
            </a:pPr>
            <a:r>
              <a:rPr lang="en-US" sz="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0" marR="0" algn="just">
              <a:spcBef>
                <a:spcPts val="0"/>
              </a:spcBef>
              <a:spcAft>
                <a:spcPts val="0"/>
              </a:spcAft>
            </a:pPr>
            <a:r>
              <a:rPr lang="en-US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Forlorn! neglected!—happier prospects flown,</a:t>
            </a:r>
          </a:p>
          <a:p>
            <a:pPr marL="0" marR="0" algn="just">
              <a:spcBef>
                <a:spcPts val="0"/>
              </a:spcBef>
              <a:spcAft>
                <a:spcPts val="0"/>
              </a:spcAft>
            </a:pPr>
            <a:r>
              <a:rPr lang="en-US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And </a:t>
            </a:r>
            <a:r>
              <a:rPr lang="en-US" sz="1800" b="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doom’d</a:t>
            </a:r>
            <a:r>
              <a:rPr lang="en-US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to expiate errors </a:t>
            </a:r>
            <a:r>
              <a:rPr lang="en-US" sz="1800" b="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not her</a:t>
            </a:r>
            <a:r>
              <a:rPr lang="en-US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b="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own,</a:t>
            </a:r>
            <a:endParaRPr lang="en-US" sz="1800" b="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just">
              <a:spcBef>
                <a:spcPts val="0"/>
              </a:spcBef>
              <a:spcAft>
                <a:spcPts val="0"/>
              </a:spcAft>
            </a:pPr>
            <a:r>
              <a:rPr lang="en-US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HERE oft to grief unbounded sway she gave</a:t>
            </a:r>
          </a:p>
          <a:p>
            <a:pPr marL="0" marR="0" algn="just">
              <a:spcBef>
                <a:spcPts val="0"/>
              </a:spcBef>
              <a:spcAft>
                <a:spcPts val="0"/>
              </a:spcAft>
            </a:pPr>
            <a:r>
              <a:rPr lang="en-US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And wearied </a:t>
            </a:r>
            <a:r>
              <a:rPr lang="en-US" sz="1800" b="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heav’n</a:t>
            </a:r>
            <a:r>
              <a:rPr lang="en-US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with </a:t>
            </a:r>
            <a:r>
              <a:rPr lang="en-US" sz="1800" b="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pray’rs</a:t>
            </a:r>
            <a:r>
              <a:rPr lang="en-US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to reach the Grave!</a:t>
            </a:r>
          </a:p>
          <a:p>
            <a:pPr marL="0" marR="0" algn="just">
              <a:spcBef>
                <a:spcPts val="0"/>
              </a:spcBef>
              <a:spcAft>
                <a:spcPts val="0"/>
              </a:spcAft>
            </a:pPr>
            <a:r>
              <a:rPr lang="en-US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US" sz="1800" b="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shelt’ring</a:t>
            </a:r>
            <a:r>
              <a:rPr lang="en-US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Grave!—that cure for human smart,</a:t>
            </a:r>
          </a:p>
          <a:p>
            <a:pPr marL="0" marR="0" algn="just">
              <a:spcBef>
                <a:spcPts val="0"/>
              </a:spcBef>
              <a:spcAft>
                <a:spcPts val="0"/>
              </a:spcAft>
            </a:pPr>
            <a:r>
              <a:rPr lang="en-US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last sad refuge of a broken heart!</a:t>
            </a:r>
          </a:p>
          <a:p>
            <a:pPr marL="0" marR="0" algn="just">
              <a:spcBef>
                <a:spcPts val="0"/>
              </a:spcBef>
              <a:spcAft>
                <a:spcPts val="0"/>
              </a:spcAft>
            </a:pPr>
            <a:r>
              <a:rPr lang="en-US" sz="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0" marR="0" algn="just">
              <a:spcBef>
                <a:spcPts val="0"/>
              </a:spcBef>
              <a:spcAft>
                <a:spcPts val="0"/>
              </a:spcAft>
            </a:pPr>
            <a:r>
              <a:rPr lang="en-US" sz="1800" b="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Scotia!</a:t>
            </a:r>
            <a:r>
              <a:rPr lang="en-US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from thee my streaming eyes I turn,</a:t>
            </a:r>
          </a:p>
          <a:p>
            <a:pPr marL="0" marR="0" algn="just">
              <a:spcBef>
                <a:spcPts val="0"/>
              </a:spcBef>
              <a:spcAft>
                <a:spcPts val="0"/>
              </a:spcAft>
            </a:pPr>
            <a:r>
              <a:rPr lang="en-US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Now </a:t>
            </a:r>
            <a:r>
              <a:rPr lang="en-US" sz="1800" b="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doom’d</a:t>
            </a:r>
            <a:r>
              <a:rPr lang="en-US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to rest in SOME far distant urn!</a:t>
            </a:r>
          </a:p>
          <a:p>
            <a:pPr marL="0" marR="0" algn="just">
              <a:spcBef>
                <a:spcPts val="0"/>
              </a:spcBef>
              <a:spcAft>
                <a:spcPts val="0"/>
              </a:spcAft>
            </a:pPr>
            <a:r>
              <a:rPr lang="en-US" sz="1800" b="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Exil’d</a:t>
            </a:r>
            <a:r>
              <a:rPr lang="en-US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from all I </a:t>
            </a:r>
            <a:r>
              <a:rPr lang="en-US" sz="1800" b="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valu’d</a:t>
            </a:r>
            <a:r>
              <a:rPr lang="en-US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!—country, home!</a:t>
            </a:r>
          </a:p>
          <a:p>
            <a:pPr marL="0" marR="0" algn="just">
              <a:spcBef>
                <a:spcPts val="0"/>
              </a:spcBef>
              <a:spcAft>
                <a:spcPts val="0"/>
              </a:spcAft>
            </a:pPr>
            <a:r>
              <a:rPr lang="en-US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Near Solway’s banks, no more, alas! to roam;</a:t>
            </a:r>
          </a:p>
          <a:p>
            <a:pPr marL="0" marR="0" algn="just">
              <a:spcBef>
                <a:spcPts val="0"/>
              </a:spcBef>
              <a:spcAft>
                <a:spcPts val="0"/>
              </a:spcAft>
            </a:pPr>
            <a:r>
              <a:rPr lang="en-US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O’er youthful scenes where pleasure led the way,</a:t>
            </a:r>
          </a:p>
          <a:p>
            <a:pPr marL="0" marR="0" algn="just">
              <a:spcBef>
                <a:spcPts val="0"/>
              </a:spcBef>
              <a:spcAft>
                <a:spcPts val="0"/>
              </a:spcAft>
            </a:pPr>
            <a:r>
              <a:rPr lang="en-US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Where fond </a:t>
            </a:r>
            <a:r>
              <a:rPr lang="en-US" sz="1800" b="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remembrance</a:t>
            </a:r>
            <a:r>
              <a:rPr lang="en-US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oft shall </a:t>
            </a:r>
            <a:r>
              <a:rPr lang="en-US" sz="1800" b="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ling’ring</a:t>
            </a:r>
            <a:r>
              <a:rPr lang="en-US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stray</a:t>
            </a:r>
            <a:endParaRPr lang="en-US" sz="18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18A60A0-A8D6-488B-AE95-2419B5BEEA20}"/>
              </a:ext>
            </a:extLst>
          </p:cNvPr>
          <p:cNvSpPr txBox="1"/>
          <p:nvPr/>
        </p:nvSpPr>
        <p:spPr>
          <a:xfrm>
            <a:off x="609600" y="403654"/>
            <a:ext cx="2884059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Leaving </a:t>
            </a:r>
            <a:r>
              <a:rPr lang="en-US" sz="2400" dirty="0" err="1"/>
              <a:t>Arbigland</a:t>
            </a:r>
            <a:r>
              <a:rPr lang="en-US" sz="2400" dirty="0"/>
              <a:t>, I</a:t>
            </a:r>
          </a:p>
          <a:p>
            <a:r>
              <a:rPr lang="en-US" sz="1800" b="0" dirty="0">
                <a:latin typeface="Times New Roman" panose="02020603050405020304" pitchFamily="18" charset="0"/>
                <a:ea typeface="Calibri" panose="020F0502020204030204" pitchFamily="34" charset="0"/>
              </a:rPr>
              <a:t>(Arnott, 1924, from the </a:t>
            </a:r>
          </a:p>
          <a:p>
            <a:r>
              <a:rPr lang="en-US" sz="1800" b="0" dirty="0">
                <a:latin typeface="Times New Roman" panose="02020603050405020304" pitchFamily="18" charset="0"/>
                <a:ea typeface="Calibri" panose="020F0502020204030204" pitchFamily="34" charset="0"/>
              </a:rPr>
              <a:t>Young Notebook) </a:t>
            </a:r>
            <a:endParaRPr lang="en-US" sz="1800" b="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4541927"/>
      </p:ext>
    </p:extLst>
  </p:cSld>
  <p:clrMapOvr>
    <a:masterClrMapping/>
  </p:clrMapOvr>
  <p:transition advTm="51024">
    <p:dissolv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CFEE567-C683-4B33-9C3A-73FDE71871B1}" type="slidenum">
              <a:rPr lang="en-US" altLang="en-US"/>
              <a:pPr/>
              <a:t>22</a:t>
            </a:fld>
            <a:endParaRPr lang="en-US" altLang="en-US"/>
          </a:p>
        </p:txBody>
      </p:sp>
      <p:sp>
        <p:nvSpPr>
          <p:cNvPr id="8197" name="Rectangle 4"/>
          <p:cNvSpPr>
            <a:spLocks noChangeArrowheads="1"/>
          </p:cNvSpPr>
          <p:nvPr/>
        </p:nvSpPr>
        <p:spPr bwMode="auto">
          <a:xfrm>
            <a:off x="304800" y="1812490"/>
            <a:ext cx="2629929" cy="2215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‘Lines addressed to </a:t>
            </a:r>
          </a:p>
          <a:p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Miss Young on receiving a present of a </a:t>
            </a:r>
          </a:p>
          <a:p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Tartan Handkerchief from her Mother’</a:t>
            </a:r>
            <a:endParaRPr lang="en-US" sz="2800" i="1" dirty="0"/>
          </a:p>
          <a:p>
            <a:pPr algn="ctr"/>
            <a:r>
              <a:rPr lang="en-US" sz="2800" i="1" dirty="0"/>
              <a:t> </a:t>
            </a:r>
          </a:p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744D69E-1E0D-4C0C-AE63-F7994285ED98}"/>
              </a:ext>
            </a:extLst>
          </p:cNvPr>
          <p:cNvSpPr txBox="1"/>
          <p:nvPr/>
        </p:nvSpPr>
        <p:spPr>
          <a:xfrm>
            <a:off x="2920313" y="719001"/>
            <a:ext cx="6413157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spcBef>
                <a:spcPts val="0"/>
              </a:spcBef>
              <a:spcAft>
                <a:spcPts val="0"/>
              </a:spcAft>
            </a:pPr>
            <a:r>
              <a:rPr lang="en-US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MY LOVE FOR MY COUNTRY!!! from </a:t>
            </a:r>
            <a:r>
              <a:rPr lang="en-US" sz="1800" b="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whence must </a:t>
            </a:r>
            <a:r>
              <a:rPr lang="en-US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it flow?</a:t>
            </a:r>
          </a:p>
          <a:p>
            <a:pPr marL="0" marR="0" algn="just">
              <a:spcBef>
                <a:spcPts val="0"/>
              </a:spcBef>
              <a:spcAft>
                <a:spcPts val="0"/>
              </a:spcAft>
            </a:pPr>
            <a:r>
              <a:rPr lang="en-US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From falsehood—injustice—each species of woe?</a:t>
            </a:r>
          </a:p>
          <a:p>
            <a:pPr marL="0" marR="0" algn="just">
              <a:spcBef>
                <a:spcPts val="0"/>
              </a:spcBef>
              <a:spcAft>
                <a:spcPts val="0"/>
              </a:spcAft>
            </a:pPr>
            <a:r>
              <a:rPr lang="en-US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From </a:t>
            </a:r>
            <a:r>
              <a:rPr lang="en-US" sz="1800" b="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cunning’s deep </a:t>
            </a:r>
            <a:r>
              <a:rPr lang="en-US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fountain too </a:t>
            </a:r>
            <a:r>
              <a:rPr lang="en-US" sz="1800" b="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winding </a:t>
            </a:r>
            <a:r>
              <a:rPr lang="en-US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to sound,</a:t>
            </a:r>
          </a:p>
          <a:p>
            <a:pPr marL="0" marR="0" algn="just">
              <a:spcBef>
                <a:spcPts val="0"/>
              </a:spcBef>
              <a:spcAft>
                <a:spcPts val="0"/>
              </a:spcAft>
            </a:pPr>
            <a:r>
              <a:rPr lang="en-US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From Avarice grasping at </a:t>
            </a:r>
            <a:r>
              <a:rPr lang="en-US" sz="1800" b="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all </a:t>
            </a:r>
            <a:r>
              <a:rPr lang="en-US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seen around;</a:t>
            </a:r>
          </a:p>
          <a:p>
            <a:pPr marL="0" marR="0" algn="just">
              <a:spcBef>
                <a:spcPts val="0"/>
              </a:spcBef>
              <a:spcAft>
                <a:spcPts val="0"/>
              </a:spcAft>
            </a:pPr>
            <a:r>
              <a:rPr lang="en-US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From the </a:t>
            </a:r>
            <a:r>
              <a:rPr lang="en-US" sz="1800" b="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envy </a:t>
            </a:r>
            <a:r>
              <a:rPr lang="en-US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of </a:t>
            </a:r>
            <a:r>
              <a:rPr lang="en-US" sz="1800" b="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some </a:t>
            </a:r>
            <a:r>
              <a:rPr lang="en-US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who with malice pursued me,</a:t>
            </a:r>
          </a:p>
          <a:p>
            <a:pPr marL="0" marR="0" algn="just">
              <a:spcBef>
                <a:spcPts val="0"/>
              </a:spcBef>
              <a:spcAft>
                <a:spcPts val="0"/>
              </a:spcAft>
            </a:pPr>
            <a:r>
              <a:rPr lang="en-US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From the </a:t>
            </a:r>
            <a:r>
              <a:rPr lang="en-US" sz="1800" b="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coolness </a:t>
            </a:r>
            <a:r>
              <a:rPr lang="en-US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of </a:t>
            </a:r>
            <a:r>
              <a:rPr lang="en-US" sz="1800" b="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Those </a:t>
            </a:r>
            <a:r>
              <a:rPr lang="en-US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who mistakenly </a:t>
            </a:r>
            <a:r>
              <a:rPr lang="en-US" sz="1800" b="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view’d</a:t>
            </a:r>
            <a:r>
              <a:rPr lang="en-US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me;</a:t>
            </a:r>
          </a:p>
          <a:p>
            <a:pPr marL="0" marR="0" algn="just">
              <a:spcBef>
                <a:spcPts val="0"/>
              </a:spcBef>
              <a:spcAft>
                <a:spcPts val="0"/>
              </a:spcAft>
            </a:pPr>
            <a:r>
              <a:rPr lang="en-US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From inhuman connections—from Nephews and Nieces</a:t>
            </a:r>
          </a:p>
          <a:p>
            <a:pPr marL="0" marR="0" algn="just">
              <a:spcBef>
                <a:spcPts val="0"/>
              </a:spcBef>
              <a:spcAft>
                <a:spcPts val="0"/>
              </a:spcAft>
            </a:pPr>
            <a:r>
              <a:rPr lang="en-US" sz="1800" b="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Who all for the best </a:t>
            </a:r>
            <a:r>
              <a:rPr lang="en-US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tore my conduct to pieces;</a:t>
            </a:r>
          </a:p>
          <a:p>
            <a:pPr marL="0" marR="0" algn="just">
              <a:spcBef>
                <a:spcPts val="0"/>
              </a:spcBef>
              <a:spcAft>
                <a:spcPts val="0"/>
              </a:spcAft>
            </a:pPr>
            <a:r>
              <a:rPr lang="en-US" sz="1800" b="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Being </a:t>
            </a:r>
            <a:r>
              <a:rPr lang="en-US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formed by </a:t>
            </a:r>
            <a:r>
              <a:rPr lang="en-US" sz="1800" b="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self-</a:t>
            </a:r>
            <a:r>
              <a:rPr lang="en-US" sz="1800" b="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int’rest</a:t>
            </a:r>
            <a:r>
              <a:rPr lang="en-US" sz="1800" b="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with morals </a:t>
            </a:r>
            <a:r>
              <a:rPr lang="en-US" sz="1800" b="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so </a:t>
            </a:r>
            <a:r>
              <a:rPr lang="en-US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civil</a:t>
            </a:r>
          </a:p>
          <a:p>
            <a:pPr marL="0" marR="0" algn="just">
              <a:spcBef>
                <a:spcPts val="0"/>
              </a:spcBef>
              <a:spcAft>
                <a:spcPts val="0"/>
              </a:spcAft>
            </a:pPr>
            <a:r>
              <a:rPr lang="en-US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As for sixpence to sell </a:t>
            </a:r>
            <a:r>
              <a:rPr lang="en-US" sz="1800" b="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half </a:t>
            </a:r>
            <a:r>
              <a:rPr lang="en-US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their </a:t>
            </a:r>
            <a:r>
              <a:rPr lang="en-US" sz="1800" b="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kin </a:t>
            </a:r>
            <a:r>
              <a:rPr lang="en-US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to the Devil;</a:t>
            </a:r>
          </a:p>
          <a:p>
            <a:pPr marL="0" marR="0" algn="just">
              <a:spcBef>
                <a:spcPts val="0"/>
              </a:spcBef>
              <a:spcAft>
                <a:spcPts val="0"/>
              </a:spcAft>
            </a:pPr>
            <a:r>
              <a:rPr lang="en-US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Yet that </a:t>
            </a:r>
            <a:r>
              <a:rPr lang="en-US" sz="1800" b="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once </a:t>
            </a:r>
            <a:r>
              <a:rPr lang="en-US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they spoke truth must I think be </a:t>
            </a:r>
            <a:r>
              <a:rPr lang="en-US" sz="1800" b="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confest</a:t>
            </a:r>
            <a:endParaRPr lang="en-US" sz="1800" b="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just">
              <a:spcBef>
                <a:spcPts val="0"/>
              </a:spcBef>
              <a:spcAft>
                <a:spcPts val="0"/>
              </a:spcAft>
            </a:pPr>
            <a:r>
              <a:rPr lang="en-US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Since THEIR WORDS I can echo ‘’twas all for the best!!’*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BDECD49-9BDC-4F00-B8C9-7D9D7459277B}"/>
              </a:ext>
            </a:extLst>
          </p:cNvPr>
          <p:cNvSpPr txBox="1"/>
          <p:nvPr/>
        </p:nvSpPr>
        <p:spPr>
          <a:xfrm>
            <a:off x="2868827" y="4507784"/>
            <a:ext cx="5675871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with this money, and the handsome increase made to it by my late ever respected relatives here, I am now, thank God and them, in rather more than easy circumstances; and can say, what many richer people cannot say, that I am healthy, happy, and contented. </a:t>
            </a:r>
            <a:endParaRPr lang="en-US" sz="1800" b="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F6C83AA-D629-429F-AD0A-A05C7122C799}"/>
              </a:ext>
            </a:extLst>
          </p:cNvPr>
          <p:cNvSpPr txBox="1"/>
          <p:nvPr/>
        </p:nvSpPr>
        <p:spPr>
          <a:xfrm>
            <a:off x="335692" y="4584728"/>
            <a:ext cx="179228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Helen Craik, </a:t>
            </a:r>
          </a:p>
          <a:p>
            <a:r>
              <a:rPr lang="en-US" dirty="0"/>
              <a:t>Flimby Lodge,</a:t>
            </a:r>
          </a:p>
          <a:p>
            <a:r>
              <a:rPr lang="en-US" dirty="0"/>
              <a:t>1811</a:t>
            </a:r>
          </a:p>
          <a:p>
            <a:r>
              <a:rPr lang="en-US" dirty="0"/>
              <a:t>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9ED057B-9739-48F4-8CA3-F81441AC0EBD}"/>
              </a:ext>
            </a:extLst>
          </p:cNvPr>
          <p:cNvSpPr txBox="1"/>
          <p:nvPr/>
        </p:nvSpPr>
        <p:spPr>
          <a:xfrm>
            <a:off x="304800" y="351981"/>
            <a:ext cx="2566086" cy="12311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Leaving </a:t>
            </a:r>
            <a:r>
              <a:rPr lang="en-US" sz="2000" dirty="0" err="1"/>
              <a:t>Arbigland</a:t>
            </a:r>
            <a:r>
              <a:rPr lang="en-US" sz="2000" dirty="0"/>
              <a:t>, II</a:t>
            </a:r>
          </a:p>
          <a:p>
            <a:r>
              <a:rPr lang="en-US" sz="1800" b="0" dirty="0">
                <a:ea typeface="Calibri" panose="020F0502020204030204" pitchFamily="34" charset="0"/>
              </a:rPr>
              <a:t>(Arnott, 1924, from the </a:t>
            </a:r>
          </a:p>
          <a:p>
            <a:r>
              <a:rPr lang="en-US" sz="1800" b="0" dirty="0" err="1">
                <a:ea typeface="Calibri" panose="020F0502020204030204" pitchFamily="34" charset="0"/>
              </a:rPr>
              <a:t>Staig</a:t>
            </a:r>
            <a:r>
              <a:rPr lang="en-US" sz="1800" b="0" dirty="0">
                <a:ea typeface="Calibri" panose="020F0502020204030204" pitchFamily="34" charset="0"/>
              </a:rPr>
              <a:t>/Henderson</a:t>
            </a:r>
          </a:p>
          <a:p>
            <a:r>
              <a:rPr lang="en-US" sz="1800" b="0" dirty="0">
                <a:ea typeface="Calibri" panose="020F0502020204030204" pitchFamily="34" charset="0"/>
              </a:rPr>
              <a:t>Notebook) </a:t>
            </a:r>
            <a:endParaRPr lang="en-US" sz="1800" dirty="0"/>
          </a:p>
        </p:txBody>
      </p:sp>
    </p:spTree>
  </p:cSld>
  <p:clrMapOvr>
    <a:masterClrMapping/>
  </p:clrMapOvr>
  <p:transition advTm="65351">
    <p:dissolv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CFEE567-C683-4B33-9C3A-73FDE71871B1}" type="slidenum">
              <a:rPr lang="en-US" altLang="en-US"/>
              <a:pPr/>
              <a:t>23</a:t>
            </a:fld>
            <a:endParaRPr lang="en-US" altLang="en-US"/>
          </a:p>
        </p:txBody>
      </p:sp>
      <p:sp>
        <p:nvSpPr>
          <p:cNvPr id="8197" name="Rectangle 4"/>
          <p:cNvSpPr>
            <a:spLocks noChangeArrowheads="1"/>
          </p:cNvSpPr>
          <p:nvPr/>
        </p:nvSpPr>
        <p:spPr bwMode="auto">
          <a:xfrm>
            <a:off x="838200" y="1676400"/>
            <a:ext cx="7391400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endParaRPr lang="en-US" sz="2800" i="1" dirty="0"/>
          </a:p>
          <a:p>
            <a:pPr algn="ctr"/>
            <a:r>
              <a:rPr lang="en-US" sz="2800" i="1" dirty="0"/>
              <a:t> </a:t>
            </a:r>
          </a:p>
          <a:p>
            <a:endParaRPr lang="en-US" dirty="0"/>
          </a:p>
        </p:txBody>
      </p:sp>
      <p:pic>
        <p:nvPicPr>
          <p:cNvPr id="20483" name="Picture 3" descr="D:\Desktop\beinecke titlep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36725" y="578365"/>
            <a:ext cx="6950075" cy="4584700"/>
          </a:xfrm>
          <a:prstGeom prst="rect">
            <a:avLst/>
          </a:prstGeom>
          <a:noFill/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AB406EB3-EEF7-4808-8F1C-54E3A677D0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1219200"/>
            <a:ext cx="3926755" cy="47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906801448"/>
      </p:ext>
    </p:extLst>
  </p:cSld>
  <p:clrMapOvr>
    <a:masterClrMapping/>
  </p:clrMapOvr>
  <p:transition advTm="10760">
    <p:dissolv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CFEE567-C683-4B33-9C3A-73FDE71871B1}" type="slidenum">
              <a:rPr lang="en-US" altLang="en-US"/>
              <a:pPr/>
              <a:t>24</a:t>
            </a:fld>
            <a:endParaRPr lang="en-US" altLang="en-US"/>
          </a:p>
        </p:txBody>
      </p:sp>
      <p:sp>
        <p:nvSpPr>
          <p:cNvPr id="8197" name="Rectangle 4"/>
          <p:cNvSpPr>
            <a:spLocks noChangeArrowheads="1"/>
          </p:cNvSpPr>
          <p:nvPr/>
        </p:nvSpPr>
        <p:spPr bwMode="auto">
          <a:xfrm>
            <a:off x="838200" y="1676400"/>
            <a:ext cx="7391400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endParaRPr lang="en-US" sz="2800" i="1" dirty="0"/>
          </a:p>
          <a:p>
            <a:pPr algn="ctr"/>
            <a:r>
              <a:rPr lang="en-US" sz="2800" i="1" dirty="0"/>
              <a:t> 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C466720-CC6F-4BA5-B1DE-73A820E5BA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8475" y="740910"/>
            <a:ext cx="3810000" cy="509510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2278160-F426-408B-934B-0CB8C1AF67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003" y="709523"/>
            <a:ext cx="3810000" cy="5157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586039"/>
      </p:ext>
    </p:extLst>
  </p:cSld>
  <p:clrMapOvr>
    <a:masterClrMapping/>
  </p:clrMapOvr>
  <p:transition advTm="20606">
    <p:dissolv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CFEE567-C683-4B33-9C3A-73FDE71871B1}" type="slidenum">
              <a:rPr lang="en-US" altLang="en-US"/>
              <a:pPr/>
              <a:t>25</a:t>
            </a:fld>
            <a:endParaRPr lang="en-US" altLang="en-US"/>
          </a:p>
        </p:txBody>
      </p:sp>
      <p:sp>
        <p:nvSpPr>
          <p:cNvPr id="8197" name="Rectangle 4"/>
          <p:cNvSpPr>
            <a:spLocks noChangeArrowheads="1"/>
          </p:cNvSpPr>
          <p:nvPr/>
        </p:nvSpPr>
        <p:spPr bwMode="auto">
          <a:xfrm>
            <a:off x="838200" y="1676400"/>
            <a:ext cx="7391400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endParaRPr lang="en-US" sz="2800" i="1" dirty="0"/>
          </a:p>
          <a:p>
            <a:pPr algn="ctr"/>
            <a:r>
              <a:rPr lang="en-US" sz="2800" i="1" dirty="0"/>
              <a:t> </a:t>
            </a:r>
          </a:p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583D0A1-0D8D-4FC1-8C19-C4F72CDFD5C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9632" y="614184"/>
            <a:ext cx="3767135" cy="4648200"/>
          </a:xfrm>
          <a:prstGeom prst="rect">
            <a:avLst/>
          </a:prstGeom>
        </p:spPr>
      </p:pic>
      <p:pic>
        <p:nvPicPr>
          <p:cNvPr id="6" name="Picture 3">
            <a:extLst>
              <a:ext uri="{FF2B5EF4-FFF2-40B4-BE49-F238E27FC236}">
                <a16:creationId xmlns:a16="http://schemas.microsoft.com/office/drawing/2014/main" id="{B49A78F8-4474-457D-A8A4-B9A87714CA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9" y="742620"/>
            <a:ext cx="3767135" cy="4579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932821892"/>
      </p:ext>
    </p:extLst>
  </p:cSld>
  <p:clrMapOvr>
    <a:masterClrMapping/>
  </p:clrMapOvr>
  <p:transition advTm="8578">
    <p:dissolv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CFEE567-C683-4B33-9C3A-73FDE71871B1}" type="slidenum">
              <a:rPr lang="en-US" altLang="en-US"/>
              <a:pPr/>
              <a:t>26</a:t>
            </a:fld>
            <a:endParaRPr lang="en-US" altLang="en-US"/>
          </a:p>
        </p:txBody>
      </p:sp>
      <p:sp>
        <p:nvSpPr>
          <p:cNvPr id="8197" name="Rectangle 4"/>
          <p:cNvSpPr>
            <a:spLocks noChangeArrowheads="1"/>
          </p:cNvSpPr>
          <p:nvPr/>
        </p:nvSpPr>
        <p:spPr bwMode="auto">
          <a:xfrm>
            <a:off x="838200" y="1676400"/>
            <a:ext cx="7391400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endParaRPr lang="en-US" sz="2800" i="1" dirty="0"/>
          </a:p>
          <a:p>
            <a:pPr algn="ctr"/>
            <a:r>
              <a:rPr lang="en-US" sz="2800" i="1" dirty="0"/>
              <a:t> </a:t>
            </a:r>
          </a:p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9953801-651E-4369-AAA4-EB1A054B6F3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8969" y="685800"/>
            <a:ext cx="3991653" cy="473657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F955AA0-5AC6-4FD1-A95A-48809F366D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232" y="811943"/>
            <a:ext cx="3733800" cy="4610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4261667"/>
      </p:ext>
    </p:extLst>
  </p:cSld>
  <p:clrMapOvr>
    <a:masterClrMapping/>
  </p:clrMapOvr>
  <p:transition advTm="4677">
    <p:dissolv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CFEE567-C683-4B33-9C3A-73FDE71871B1}" type="slidenum">
              <a:rPr lang="en-US" altLang="en-US"/>
              <a:pPr/>
              <a:t>27</a:t>
            </a:fld>
            <a:endParaRPr lang="en-US" altLang="en-US"/>
          </a:p>
        </p:txBody>
      </p:sp>
      <p:sp>
        <p:nvSpPr>
          <p:cNvPr id="8197" name="Rectangle 4"/>
          <p:cNvSpPr>
            <a:spLocks noChangeArrowheads="1"/>
          </p:cNvSpPr>
          <p:nvPr/>
        </p:nvSpPr>
        <p:spPr bwMode="auto">
          <a:xfrm>
            <a:off x="838200" y="1676400"/>
            <a:ext cx="7391400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endParaRPr lang="en-US" sz="2800" i="1" dirty="0"/>
          </a:p>
          <a:p>
            <a:pPr algn="ctr"/>
            <a:r>
              <a:rPr lang="en-US" sz="2800" i="1" dirty="0"/>
              <a:t> </a:t>
            </a:r>
          </a:p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2694A1C-BF96-4A1E-8939-C78D0DB960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11572" y="1437160"/>
            <a:ext cx="4791676" cy="359375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166ACBB-BD6F-4F98-A08B-758599C8A08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5296" y="838199"/>
            <a:ext cx="3514989" cy="479167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EB5F4A8-5280-4ED7-8ADA-111E3CABE99B}"/>
              </a:ext>
            </a:extLst>
          </p:cNvPr>
          <p:cNvSpPr txBox="1"/>
          <p:nvPr/>
        </p:nvSpPr>
        <p:spPr>
          <a:xfrm>
            <a:off x="1510596" y="5862706"/>
            <a:ext cx="6629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dirty="0" err="1"/>
              <a:t>Burns’s</a:t>
            </a:r>
            <a:r>
              <a:rPr lang="en-US" b="0" dirty="0"/>
              <a:t> only narrative poem, written in late summer or fall 1790</a:t>
            </a:r>
          </a:p>
        </p:txBody>
      </p:sp>
    </p:spTree>
    <p:extLst>
      <p:ext uri="{BB962C8B-B14F-4D97-AF65-F5344CB8AC3E}">
        <p14:creationId xmlns:p14="http://schemas.microsoft.com/office/powerpoint/2010/main" val="3806447887"/>
      </p:ext>
    </p:extLst>
  </p:cSld>
  <p:clrMapOvr>
    <a:masterClrMapping/>
  </p:clrMapOvr>
  <p:transition advTm="96442">
    <p:dissolv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063"/>
          <p:cNvSpPr>
            <a:spLocks noGrp="1" noChangeArrowheads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572D885-960E-4387-8B4E-C37592D266C1}" type="slidenum">
              <a:rPr lang="en-US" altLang="en-US"/>
              <a:pPr/>
              <a:t>28</a:t>
            </a:fld>
            <a:endParaRPr lang="en-US" altLang="en-US"/>
          </a:p>
        </p:txBody>
      </p:sp>
      <p:sp>
        <p:nvSpPr>
          <p:cNvPr id="144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533400"/>
            <a:ext cx="7772400" cy="5943600"/>
          </a:xfrm>
        </p:spPr>
        <p:txBody>
          <a:bodyPr/>
          <a:lstStyle/>
          <a:p>
            <a:pPr>
              <a:defRPr/>
            </a:pPr>
            <a:br>
              <a:rPr lang="en-GB" sz="3600" dirty="0"/>
            </a:br>
            <a:br>
              <a:rPr lang="en-US" sz="3600" dirty="0"/>
            </a:br>
            <a:br>
              <a:rPr lang="en-US" sz="2400" dirty="0">
                <a:solidFill>
                  <a:schemeClr val="tx1"/>
                </a:solidFill>
                <a:latin typeface="+mn-lt"/>
                <a:cs typeface="Arial" pitchFamily="34" charset="0"/>
              </a:rPr>
            </a:br>
            <a:br>
              <a:rPr lang="en-US" sz="2800" dirty="0">
                <a:solidFill>
                  <a:schemeClr val="tx1"/>
                </a:solidFill>
                <a:latin typeface="+mn-lt"/>
                <a:cs typeface="Arial" pitchFamily="34" charset="0"/>
              </a:rPr>
            </a:br>
            <a:endParaRPr lang="en-US" sz="2400" dirty="0">
              <a:solidFill>
                <a:schemeClr val="tx1"/>
              </a:solidFill>
              <a:latin typeface="+mn-lt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86000" y="3075057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br>
              <a:rPr lang="en-US" dirty="0">
                <a:cs typeface="Arial" pitchFamily="34" charset="0"/>
              </a:rPr>
            </a:b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E644FB6-28F8-4A45-9A20-A7F55D4DC1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691473"/>
            <a:ext cx="1897126" cy="295899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BAA154F-213D-43FF-870C-59AEF50F3D9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2681" y="707546"/>
            <a:ext cx="2388260" cy="257658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C93FE2B-9B1F-4906-A9A2-E113BFB88079}"/>
              </a:ext>
            </a:extLst>
          </p:cNvPr>
          <p:cNvSpPr txBox="1"/>
          <p:nvPr/>
        </p:nvSpPr>
        <p:spPr>
          <a:xfrm>
            <a:off x="2286001" y="4190472"/>
            <a:ext cx="4267199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200" dirty="0"/>
              <a:t>H</a:t>
            </a:r>
            <a:r>
              <a:rPr lang="en-US" sz="3200" dirty="0" err="1"/>
              <a:t>elen</a:t>
            </a:r>
            <a:r>
              <a:rPr lang="en-US" sz="3200" dirty="0"/>
              <a:t> Craik</a:t>
            </a:r>
          </a:p>
          <a:p>
            <a:pPr algn="ctr"/>
            <a:r>
              <a:rPr lang="en-US" sz="3200" dirty="0"/>
              <a:t>1751-1825</a:t>
            </a:r>
            <a:br>
              <a:rPr lang="en-US" sz="2400" dirty="0"/>
            </a:b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63282083"/>
      </p:ext>
    </p:extLst>
  </p:cSld>
  <p:clrMapOvr>
    <a:masterClrMapping/>
  </p:clrMapOvr>
  <p:transition advTm="19979"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063"/>
          <p:cNvSpPr>
            <a:spLocks noGrp="1" noChangeArrowheads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572D885-960E-4387-8B4E-C37592D266C1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144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533400"/>
            <a:ext cx="8305800" cy="5943600"/>
          </a:xfrm>
        </p:spPr>
        <p:txBody>
          <a:bodyPr/>
          <a:lstStyle/>
          <a:p>
            <a:pPr algn="l">
              <a:defRPr/>
            </a:pPr>
            <a:br>
              <a:rPr lang="en-GB" sz="3600" dirty="0"/>
            </a:br>
            <a:br>
              <a:rPr lang="en-GB" sz="3600" dirty="0"/>
            </a:br>
            <a:br>
              <a:rPr lang="en-GB" sz="3600" dirty="0"/>
            </a:br>
            <a:br>
              <a:rPr lang="en-GB" sz="3600" dirty="0"/>
            </a:br>
            <a:br>
              <a:rPr lang="en-US" sz="3200" dirty="0">
                <a:solidFill>
                  <a:schemeClr val="tx1"/>
                </a:solidFill>
                <a:latin typeface="+mn-lt"/>
                <a:cs typeface="Arial" pitchFamily="34" charset="0"/>
              </a:rPr>
            </a:br>
            <a:br>
              <a:rPr lang="en-US" sz="2800" dirty="0">
                <a:solidFill>
                  <a:schemeClr val="tx1"/>
                </a:solidFill>
                <a:latin typeface="+mn-lt"/>
                <a:cs typeface="Arial" pitchFamily="34" charset="0"/>
              </a:rPr>
            </a:br>
            <a:endParaRPr lang="en-US" sz="2400" dirty="0">
              <a:solidFill>
                <a:schemeClr val="tx1"/>
              </a:solidFill>
              <a:latin typeface="+mn-lt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590800" y="3113157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br>
              <a:rPr lang="en-US" dirty="0">
                <a:cs typeface="Arial" pitchFamily="34" charset="0"/>
              </a:rPr>
            </a:b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82E81E5-F066-4BF6-848E-C372F94221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6008" y="381000"/>
            <a:ext cx="2772585" cy="359742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56564DA-DD48-4A9B-8AAA-17B95EABD81B}"/>
              </a:ext>
            </a:extLst>
          </p:cNvPr>
          <p:cNvSpPr txBox="1"/>
          <p:nvPr/>
        </p:nvSpPr>
        <p:spPr>
          <a:xfrm>
            <a:off x="609600" y="2974102"/>
            <a:ext cx="6172201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eaLnBrk="0" fontAlgn="base" hangingPunct="0">
              <a:spcBef>
                <a:spcPts val="0"/>
              </a:spcBef>
              <a:spcAft>
                <a:spcPts val="0"/>
              </a:spcAft>
            </a:pPr>
            <a:r>
              <a:rPr lang="en-US" b="0" kern="1200" dirty="0">
                <a:effectLst/>
                <a:latin typeface="Goudy Old Style" panose="020205020503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Poems </a:t>
            </a:r>
            <a:r>
              <a:rPr lang="en-US" b="0" i="1" kern="1200" dirty="0">
                <a:effectLst/>
                <a:latin typeface="Goudy Old Style" panose="020205020503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Written by </a:t>
            </a:r>
            <a:r>
              <a:rPr lang="en-US" b="0" i="1" kern="1200" dirty="0" err="1">
                <a:effectLst/>
                <a:latin typeface="Goudy Old Style" panose="020205020503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b="0" i="1" kern="1200" baseline="30000" dirty="0" err="1">
                <a:effectLst/>
                <a:latin typeface="Goudy Old Style" panose="020205020503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b="0" i="1" kern="1200" dirty="0">
                <a:effectLst/>
                <a:latin typeface="Goudy Old Style" panose="020205020503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1" kern="1200" dirty="0" err="1">
                <a:effectLst/>
                <a:latin typeface="Goudy Old Style" panose="020205020503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ROB</a:t>
            </a:r>
            <a:r>
              <a:rPr lang="en-US" b="0" i="1" kern="1200" baseline="30000" dirty="0" err="1">
                <a:effectLst/>
                <a:latin typeface="Goudy Old Style" panose="020205020503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b="0" i="1" kern="1200" dirty="0">
                <a:effectLst/>
                <a:latin typeface="Goudy Old Style" panose="020205020503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BURNS</a:t>
            </a:r>
            <a:r>
              <a:rPr lang="en-US" b="0" kern="1200" dirty="0">
                <a:effectLst/>
                <a:latin typeface="Goudy Old Style" panose="020205020503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...</a:t>
            </a:r>
          </a:p>
          <a:p>
            <a:pPr marL="0" marR="0" eaLnBrk="0" fontAlgn="base" hangingPunct="0">
              <a:spcBef>
                <a:spcPts val="0"/>
              </a:spcBef>
              <a:spcAft>
                <a:spcPts val="0"/>
              </a:spcAft>
            </a:pPr>
            <a:r>
              <a:rPr lang="en-US" b="0" dirty="0">
                <a:latin typeface="Goudy Old Style" panose="020205020503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US" b="0" i="1" dirty="0">
                <a:latin typeface="Goudy Old Style" panose="020205020503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Robert Riddell </a:t>
            </a:r>
            <a:r>
              <a:rPr lang="en-US" b="0" dirty="0">
                <a:latin typeface="Goudy Old Style" panose="020205020503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b="0" dirty="0" err="1">
                <a:latin typeface="Goudy Old Style" panose="020205020503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Glenriddell</a:t>
            </a:r>
            <a:r>
              <a:rPr lang="en-US" b="0" dirty="0">
                <a:latin typeface="Goudy Old Style" panose="020205020503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Esq.</a:t>
            </a:r>
            <a:r>
              <a:rPr lang="en-US" b="0" kern="1200" dirty="0">
                <a:effectLst/>
                <a:latin typeface="Goudy Old Style" panose="020205020503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marR="0" eaLnBrk="0" fontAlgn="base" hangingPunct="0">
              <a:spcBef>
                <a:spcPts val="0"/>
              </a:spcBef>
              <a:spcAft>
                <a:spcPts val="0"/>
              </a:spcAft>
            </a:pPr>
            <a:endParaRPr lang="en-US" b="0" kern="1200" dirty="0">
              <a:effectLst/>
              <a:latin typeface="Goudy Old Style" panose="020205020503050203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eaLnBrk="0" fontAlgn="base" hangingPunct="0">
              <a:spcBef>
                <a:spcPts val="0"/>
              </a:spcBef>
              <a:spcAft>
                <a:spcPts val="0"/>
              </a:spcAft>
            </a:pPr>
            <a:r>
              <a:rPr lang="en-US" b="0" kern="1200" dirty="0">
                <a:effectLst/>
                <a:latin typeface="Goudy Old Style" panose="020205020503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Here native genius, gay, unique, and strong, </a:t>
            </a:r>
            <a:endParaRPr lang="en-US" b="0" dirty="0">
              <a:effectLst/>
              <a:latin typeface="Goudy Old Style" panose="020205020503050203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eaLnBrk="0" fontAlgn="base" hangingPunct="0">
              <a:spcBef>
                <a:spcPts val="0"/>
              </a:spcBef>
              <a:spcAft>
                <a:spcPts val="0"/>
              </a:spcAft>
            </a:pPr>
            <a:r>
              <a:rPr lang="en-US" b="0" kern="1200" dirty="0">
                <a:effectLst/>
                <a:latin typeface="Goudy Old Style" panose="020205020503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Shines through each page, </a:t>
            </a:r>
            <a:r>
              <a:rPr lang="en-US" b="0" dirty="0">
                <a:latin typeface="Goudy Old Style" panose="020205020503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b="0" kern="1200" dirty="0">
                <a:effectLst/>
                <a:latin typeface="Goudy Old Style" panose="020205020503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marks the tuneful song:… </a:t>
            </a:r>
            <a:endParaRPr lang="en-US" b="0" dirty="0">
              <a:effectLst/>
              <a:latin typeface="Goudy Old Style" panose="020205020503050203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0" dirty="0">
                <a:latin typeface="Goudy Old Style" panose="02020502050305020303" pitchFamily="18" charset="0"/>
                <a:cs typeface="Times New Roman" panose="02020603050405020304" pitchFamily="18" charset="0"/>
              </a:rPr>
              <a:t>Vainly, O Bums! would rank or riches shine, </a:t>
            </a:r>
          </a:p>
          <a:p>
            <a:r>
              <a:rPr lang="en-US" b="0" dirty="0" err="1">
                <a:latin typeface="Goudy Old Style" panose="02020502050305020303" pitchFamily="18" charset="0"/>
                <a:cs typeface="Times New Roman" panose="02020603050405020304" pitchFamily="18" charset="0"/>
              </a:rPr>
              <a:t>Compar'd</a:t>
            </a:r>
            <a:r>
              <a:rPr lang="en-US" b="0" dirty="0">
                <a:latin typeface="Goudy Old Style" panose="02020502050305020303" pitchFamily="18" charset="0"/>
                <a:cs typeface="Times New Roman" panose="02020603050405020304" pitchFamily="18" charset="0"/>
              </a:rPr>
              <a:t> with inborn merit great as thine; </a:t>
            </a:r>
          </a:p>
          <a:p>
            <a:r>
              <a:rPr lang="en-US" b="0" dirty="0">
                <a:latin typeface="Goudy Old Style" panose="02020502050305020303" pitchFamily="18" charset="0"/>
                <a:cs typeface="Times New Roman" panose="02020603050405020304" pitchFamily="18" charset="0"/>
              </a:rPr>
              <a:t>These chance may take, as chance has often </a:t>
            </a:r>
            <a:r>
              <a:rPr lang="en-US" b="0" dirty="0" err="1">
                <a:latin typeface="Goudy Old Style" panose="02020502050305020303" pitchFamily="18" charset="0"/>
                <a:cs typeface="Times New Roman" panose="02020603050405020304" pitchFamily="18" charset="0"/>
              </a:rPr>
              <a:t>giv’n</a:t>
            </a:r>
            <a:r>
              <a:rPr lang="en-US" b="0" dirty="0">
                <a:latin typeface="Goudy Old Style" panose="02020502050305020303" pitchFamily="18" charset="0"/>
                <a:cs typeface="Times New Roman" panose="02020603050405020304" pitchFamily="18" charset="0"/>
              </a:rPr>
              <a:t>; </a:t>
            </a:r>
          </a:p>
          <a:p>
            <a:r>
              <a:rPr lang="en-US" b="0" dirty="0">
                <a:latin typeface="Goudy Old Style" panose="02020502050305020303" pitchFamily="18" charset="0"/>
                <a:cs typeface="Times New Roman" panose="02020603050405020304" pitchFamily="18" charset="0"/>
              </a:rPr>
              <a:t>But </a:t>
            </a:r>
            <a:r>
              <a:rPr lang="en-US" b="0" dirty="0" err="1">
                <a:latin typeface="Goudy Old Style" panose="02020502050305020303" pitchFamily="18" charset="0"/>
                <a:cs typeface="Times New Roman" panose="02020603050405020304" pitchFamily="18" charset="0"/>
              </a:rPr>
              <a:t>pow’rs</a:t>
            </a:r>
            <a:r>
              <a:rPr lang="en-US" b="0" dirty="0">
                <a:latin typeface="Goudy Old Style" panose="02020502050305020303" pitchFamily="18" charset="0"/>
                <a:cs typeface="Times New Roman" panose="02020603050405020304" pitchFamily="18" charset="0"/>
              </a:rPr>
              <a:t> like thine can only come from </a:t>
            </a:r>
            <a:r>
              <a:rPr lang="en-US" b="0" dirty="0" err="1">
                <a:latin typeface="Goudy Old Style" panose="02020502050305020303" pitchFamily="18" charset="0"/>
                <a:cs typeface="Times New Roman" panose="02020603050405020304" pitchFamily="18" charset="0"/>
              </a:rPr>
              <a:t>heav’n</a:t>
            </a:r>
            <a:r>
              <a:rPr lang="en-US" b="0" dirty="0">
                <a:latin typeface="Goudy Old Style" panose="02020502050305020303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12178282"/>
      </p:ext>
    </p:extLst>
  </p:cSld>
  <p:clrMapOvr>
    <a:masterClrMapping/>
  </p:clrMapOvr>
  <p:transition advTm="24367"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063"/>
          <p:cNvSpPr>
            <a:spLocks noGrp="1" noChangeArrowheads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572D885-960E-4387-8B4E-C37592D266C1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144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533400"/>
            <a:ext cx="8305800" cy="5943600"/>
          </a:xfrm>
        </p:spPr>
        <p:txBody>
          <a:bodyPr/>
          <a:lstStyle/>
          <a:p>
            <a:pPr algn="l">
              <a:defRPr/>
            </a:pPr>
            <a:br>
              <a:rPr lang="en-GB" sz="3600" dirty="0"/>
            </a:br>
            <a:br>
              <a:rPr lang="en-GB" sz="3600" dirty="0"/>
            </a:br>
            <a:br>
              <a:rPr lang="en-GB" sz="3600" dirty="0"/>
            </a:br>
            <a:br>
              <a:rPr lang="en-GB" sz="3600" dirty="0"/>
            </a:br>
            <a:r>
              <a:rPr lang="en-GB" sz="3600" dirty="0"/>
              <a:t>H</a:t>
            </a:r>
            <a:r>
              <a:rPr lang="en-US" sz="3600" dirty="0" err="1"/>
              <a:t>elen</a:t>
            </a:r>
            <a:r>
              <a:rPr lang="en-US" sz="3600" dirty="0"/>
              <a:t> Craik </a:t>
            </a:r>
            <a:br>
              <a:rPr lang="en-US" sz="3600" dirty="0"/>
            </a:br>
            <a:r>
              <a:rPr lang="en-US" sz="2800" dirty="0"/>
              <a:t>born </a:t>
            </a:r>
            <a:r>
              <a:rPr lang="en-US" sz="2800" dirty="0" err="1"/>
              <a:t>Arbigland</a:t>
            </a:r>
            <a:r>
              <a:rPr lang="en-US" sz="2800" dirty="0"/>
              <a:t>, 1751</a:t>
            </a:r>
            <a:br>
              <a:rPr lang="en-US" sz="2800" dirty="0"/>
            </a:br>
            <a:r>
              <a:rPr lang="en-US" sz="2800" dirty="0"/>
              <a:t>left </a:t>
            </a:r>
            <a:r>
              <a:rPr lang="en-US" sz="2800" dirty="0" err="1"/>
              <a:t>Arbigland</a:t>
            </a:r>
            <a:r>
              <a:rPr lang="en-US" sz="2800" dirty="0"/>
              <a:t>, 1792</a:t>
            </a:r>
            <a:br>
              <a:rPr lang="en-US" sz="2800" dirty="0"/>
            </a:br>
            <a:r>
              <a:rPr lang="en-US" sz="2800" dirty="0"/>
              <a:t>died Flimby, Cumberland,</a:t>
            </a:r>
            <a:br>
              <a:rPr lang="en-US" sz="2800" dirty="0"/>
            </a:br>
            <a:r>
              <a:rPr lang="en-US" sz="2800" dirty="0"/>
              <a:t>1825</a:t>
            </a:r>
            <a:br>
              <a:rPr lang="en-US" sz="3200" dirty="0"/>
            </a:br>
            <a:br>
              <a:rPr lang="en-US" sz="3200" dirty="0">
                <a:solidFill>
                  <a:schemeClr val="tx1"/>
                </a:solidFill>
                <a:latin typeface="+mn-lt"/>
                <a:cs typeface="Arial" pitchFamily="34" charset="0"/>
              </a:rPr>
            </a:br>
            <a:br>
              <a:rPr lang="en-US" sz="2800" dirty="0">
                <a:solidFill>
                  <a:schemeClr val="tx1"/>
                </a:solidFill>
                <a:latin typeface="+mn-lt"/>
                <a:cs typeface="Arial" pitchFamily="34" charset="0"/>
              </a:rPr>
            </a:br>
            <a:endParaRPr lang="en-US" sz="2400" dirty="0">
              <a:solidFill>
                <a:schemeClr val="tx1"/>
              </a:solidFill>
              <a:latin typeface="+mn-lt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590800" y="3113157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br>
              <a:rPr lang="en-US" dirty="0">
                <a:cs typeface="Arial" pitchFamily="34" charset="0"/>
              </a:rPr>
            </a:b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6A97489-261F-4A03-BE89-F8FE3D75FF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3900" y="452437"/>
            <a:ext cx="3943350" cy="595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0464294"/>
      </p:ext>
    </p:extLst>
  </p:cSld>
  <p:clrMapOvr>
    <a:masterClrMapping/>
  </p:clrMapOvr>
  <p:transition advTm="21349"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CFEE567-C683-4B33-9C3A-73FDE71871B1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8197" name="Rectangle 4"/>
          <p:cNvSpPr>
            <a:spLocks noChangeArrowheads="1"/>
          </p:cNvSpPr>
          <p:nvPr/>
        </p:nvSpPr>
        <p:spPr bwMode="auto">
          <a:xfrm>
            <a:off x="838200" y="1676400"/>
            <a:ext cx="7391400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endParaRPr lang="en-US" sz="2800" i="1" dirty="0"/>
          </a:p>
          <a:p>
            <a:pPr algn="ctr"/>
            <a:r>
              <a:rPr lang="en-US" sz="2800" i="1" dirty="0"/>
              <a:t> </a:t>
            </a:r>
          </a:p>
          <a:p>
            <a:endParaRPr lang="en-US" dirty="0"/>
          </a:p>
        </p:txBody>
      </p:sp>
      <p:pic>
        <p:nvPicPr>
          <p:cNvPr id="5122" name="Picture 2" descr="William Craik | All Things Georgia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853" y="263261"/>
            <a:ext cx="2382097" cy="3299381"/>
          </a:xfrm>
          <a:prstGeom prst="rect">
            <a:avLst/>
          </a:prstGeom>
          <a:noFill/>
        </p:spPr>
      </p:pic>
      <p:sp>
        <p:nvSpPr>
          <p:cNvPr id="5124" name="AutoShape 4" descr="William Craik (1703-1798) | WikiTree FREE Family Tree"/>
          <p:cNvSpPr>
            <a:spLocks noChangeAspect="1" noChangeArrowheads="1"/>
          </p:cNvSpPr>
          <p:nvPr/>
        </p:nvSpPr>
        <p:spPr bwMode="auto">
          <a:xfrm>
            <a:off x="155575" y="-914400"/>
            <a:ext cx="2190750" cy="19145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6" name="AutoShape 6" descr="William Craik (1703-1798) | WikiTree FREE Family Tree"/>
          <p:cNvSpPr>
            <a:spLocks noChangeAspect="1" noChangeArrowheads="1"/>
          </p:cNvSpPr>
          <p:nvPr/>
        </p:nvSpPr>
        <p:spPr bwMode="auto">
          <a:xfrm>
            <a:off x="155575" y="-914400"/>
            <a:ext cx="2190750" cy="19145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F29B812-6C8C-4AD9-8480-8A8C66A75284}"/>
              </a:ext>
            </a:extLst>
          </p:cNvPr>
          <p:cNvSpPr txBox="1"/>
          <p:nvPr/>
        </p:nvSpPr>
        <p:spPr>
          <a:xfrm>
            <a:off x="295996" y="5655528"/>
            <a:ext cx="495019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-182880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Craiks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Arbigland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indent="-182880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1679-1852</a:t>
            </a:r>
          </a:p>
          <a:p>
            <a:pPr indent="-182880" algn="r"/>
            <a:endParaRPr lang="en-US" sz="24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7430AB8-9EE2-41F7-8AEC-2EE1F552DC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3421" y="605956"/>
            <a:ext cx="4218029" cy="450532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B8F3604-C906-407B-BDC3-6F84B0AC59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2654" y="2713865"/>
            <a:ext cx="2546313" cy="2082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1199116"/>
      </p:ext>
    </p:extLst>
  </p:cSld>
  <p:clrMapOvr>
    <a:masterClrMapping/>
  </p:clrMapOvr>
  <p:transition advTm="39398"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063"/>
          <p:cNvSpPr>
            <a:spLocks noGrp="1" noChangeArrowheads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572D885-960E-4387-8B4E-C37592D266C1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144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533400"/>
            <a:ext cx="7772400" cy="5943600"/>
          </a:xfrm>
        </p:spPr>
        <p:txBody>
          <a:bodyPr/>
          <a:lstStyle/>
          <a:p>
            <a:pPr marL="914400" algn="l">
              <a:defRPr/>
            </a:pPr>
            <a:r>
              <a:rPr lang="en-GB" sz="3200" dirty="0"/>
              <a:t>The phases of H</a:t>
            </a:r>
            <a:r>
              <a:rPr lang="en-US" sz="3200" dirty="0" err="1"/>
              <a:t>elen</a:t>
            </a:r>
            <a:r>
              <a:rPr lang="en-US" sz="3200" dirty="0"/>
              <a:t> Craik’s writing</a:t>
            </a:r>
            <a:br>
              <a:rPr lang="en-US" sz="3600" dirty="0"/>
            </a:br>
            <a:r>
              <a:rPr lang="en-US" sz="2400" dirty="0"/>
              <a:t>  </a:t>
            </a:r>
            <a:br>
              <a:rPr lang="en-US" sz="2800" dirty="0"/>
            </a:br>
            <a:r>
              <a:rPr lang="en-US" sz="2800" dirty="0"/>
              <a:t>1. ca 1770-1792, at </a:t>
            </a:r>
            <a:r>
              <a:rPr lang="en-US" sz="2800" dirty="0" err="1"/>
              <a:t>Arbigland</a:t>
            </a:r>
            <a:r>
              <a:rPr lang="en-US" sz="2800" dirty="0"/>
              <a:t>:</a:t>
            </a:r>
            <a:br>
              <a:rPr lang="en-US" sz="2800" dirty="0"/>
            </a:br>
            <a:r>
              <a:rPr lang="en-US" sz="2800" dirty="0"/>
              <a:t>manuscript poems: three notebooks </a:t>
            </a:r>
            <a:br>
              <a:rPr lang="en-US" sz="2800" dirty="0"/>
            </a:br>
            <a:r>
              <a:rPr lang="en-US" sz="2800" dirty="0"/>
              <a:t>with overlapping contents</a:t>
            </a:r>
            <a:br>
              <a:rPr lang="en-US" sz="2800" dirty="0"/>
            </a:br>
            <a:r>
              <a:rPr lang="en-US" sz="2800" dirty="0"/>
              <a:t>  </a:t>
            </a:r>
            <a:br>
              <a:rPr lang="en-US" sz="2800" dirty="0"/>
            </a:br>
            <a:r>
              <a:rPr lang="en-US" sz="2800" dirty="0"/>
              <a:t>2. 1796-1805, at Flimby: </a:t>
            </a:r>
            <a:br>
              <a:rPr lang="en-US" sz="2800" dirty="0"/>
            </a:br>
            <a:r>
              <a:rPr lang="en-US" sz="2800" dirty="0"/>
              <a:t>five novels (18 volumes), </a:t>
            </a:r>
            <a:br>
              <a:rPr lang="en-US" sz="2800" dirty="0"/>
            </a:br>
            <a:r>
              <a:rPr lang="en-US" sz="2800" dirty="0"/>
              <a:t>published by William Lane Minerva Press</a:t>
            </a:r>
            <a:br>
              <a:rPr lang="en-US" sz="2800" dirty="0"/>
            </a:br>
            <a:r>
              <a:rPr lang="en-US" sz="2800" dirty="0"/>
              <a:t> </a:t>
            </a:r>
            <a:br>
              <a:rPr lang="en-US" sz="2800" dirty="0"/>
            </a:br>
            <a:r>
              <a:rPr lang="en-US" sz="2800" dirty="0"/>
              <a:t>3. 1811-1822, at Flimby:</a:t>
            </a:r>
            <a:br>
              <a:rPr lang="en-US" sz="2800" dirty="0"/>
            </a:br>
            <a:r>
              <a:rPr lang="en-US" sz="2800" dirty="0"/>
              <a:t>prose memoirs of her father, in periodicals</a:t>
            </a:r>
            <a:br>
              <a:rPr lang="en-US" sz="2800" dirty="0">
                <a:solidFill>
                  <a:schemeClr val="tx1"/>
                </a:solidFill>
                <a:latin typeface="+mn-lt"/>
                <a:cs typeface="Arial" pitchFamily="34" charset="0"/>
              </a:rPr>
            </a:br>
            <a:endParaRPr lang="en-US" sz="2400" dirty="0">
              <a:solidFill>
                <a:schemeClr val="tx1"/>
              </a:solidFill>
              <a:latin typeface="+mn-lt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86000" y="3075057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br>
              <a:rPr lang="en-US" dirty="0">
                <a:cs typeface="Arial" pitchFamily="34" charset="0"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2115075"/>
      </p:ext>
    </p:extLst>
  </p:cSld>
  <p:clrMapOvr>
    <a:masterClrMapping/>
  </p:clrMapOvr>
  <p:transition advTm="41086"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CFEE567-C683-4B33-9C3A-73FDE71871B1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8197" name="Rectangle 4"/>
          <p:cNvSpPr>
            <a:spLocks noChangeArrowheads="1"/>
          </p:cNvSpPr>
          <p:nvPr/>
        </p:nvSpPr>
        <p:spPr bwMode="auto">
          <a:xfrm>
            <a:off x="390525" y="444245"/>
            <a:ext cx="4562475" cy="5201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-182880"/>
            <a:endParaRPr lang="en-US" sz="2400" b="0" dirty="0"/>
          </a:p>
          <a:p>
            <a:pPr indent="-182880"/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ODNB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2004: </a:t>
            </a:r>
          </a:p>
          <a:p>
            <a:pPr indent="-182880"/>
            <a:r>
              <a:rPr lang="en-US" sz="24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“Most of her poetry is now lost”</a:t>
            </a:r>
          </a:p>
          <a:p>
            <a:pPr indent="-182880"/>
            <a:endParaRPr lang="en-US" sz="24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182880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May 2020: </a:t>
            </a:r>
            <a:r>
              <a:rPr lang="en-US" sz="24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reference query about the ‘missing’ Bemis MS of </a:t>
            </a:r>
            <a:r>
              <a:rPr lang="en-US" sz="24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Burns’s</a:t>
            </a:r>
            <a:r>
              <a:rPr lang="en-US" sz="24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“Red, red rose,” traced it to the Lilly Library </a:t>
            </a:r>
          </a:p>
          <a:p>
            <a:pPr indent="-182880"/>
            <a:endParaRPr lang="en-US" sz="24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182880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May-September 2020</a:t>
            </a:r>
            <a:r>
              <a:rPr lang="en-US" sz="24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provenance </a:t>
            </a:r>
          </a:p>
          <a:p>
            <a:pPr indent="-182880"/>
            <a:r>
              <a:rPr lang="en-US" sz="24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MSS at the Lilly led back to Helen Craik, and so to articles about her notebooks from 1919-1924</a:t>
            </a:r>
          </a:p>
          <a:p>
            <a:pPr indent="-182880"/>
            <a:endParaRPr lang="en-US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24" name="AutoShape 4" descr="William Craik (1703-1798) | WikiTree FREE Family Tree"/>
          <p:cNvSpPr>
            <a:spLocks noChangeAspect="1" noChangeArrowheads="1"/>
          </p:cNvSpPr>
          <p:nvPr/>
        </p:nvSpPr>
        <p:spPr bwMode="auto">
          <a:xfrm>
            <a:off x="155575" y="-914400"/>
            <a:ext cx="2190750" cy="19145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6" name="AutoShape 6" descr="William Craik (1703-1798) | WikiTree FREE Family Tree"/>
          <p:cNvSpPr>
            <a:spLocks noChangeAspect="1" noChangeArrowheads="1"/>
          </p:cNvSpPr>
          <p:nvPr/>
        </p:nvSpPr>
        <p:spPr bwMode="auto">
          <a:xfrm>
            <a:off x="155575" y="-886449"/>
            <a:ext cx="2190750" cy="19145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F76DEC2-FB38-4A54-A024-96D8228F7C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6179" y="1030135"/>
            <a:ext cx="3639058" cy="4363059"/>
          </a:xfrm>
          <a:prstGeom prst="rect">
            <a:avLst/>
          </a:prstGeom>
        </p:spPr>
      </p:pic>
    </p:spTree>
  </p:cSld>
  <p:clrMapOvr>
    <a:masterClrMapping/>
  </p:clrMapOvr>
  <p:transition advTm="40157"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CFEE567-C683-4B33-9C3A-73FDE71871B1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8197" name="Rectangle 4"/>
          <p:cNvSpPr>
            <a:spLocks noChangeArrowheads="1"/>
          </p:cNvSpPr>
          <p:nvPr/>
        </p:nvSpPr>
        <p:spPr bwMode="auto">
          <a:xfrm>
            <a:off x="838200" y="1676400"/>
            <a:ext cx="7391400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endParaRPr lang="en-US" sz="2800" i="1" dirty="0"/>
          </a:p>
          <a:p>
            <a:pPr algn="ctr"/>
            <a:r>
              <a:rPr lang="en-US" sz="2800" i="1" dirty="0"/>
              <a:t> </a:t>
            </a:r>
          </a:p>
          <a:p>
            <a:endParaRPr lang="en-US" dirty="0"/>
          </a:p>
        </p:txBody>
      </p:sp>
      <p:sp>
        <p:nvSpPr>
          <p:cNvPr id="5124" name="AutoShape 4" descr="William Craik (1703-1798) | WikiTree FREE Family Tree"/>
          <p:cNvSpPr>
            <a:spLocks noChangeAspect="1" noChangeArrowheads="1"/>
          </p:cNvSpPr>
          <p:nvPr/>
        </p:nvSpPr>
        <p:spPr bwMode="auto">
          <a:xfrm>
            <a:off x="155575" y="-914400"/>
            <a:ext cx="2190750" cy="19145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6" name="AutoShape 6" descr="William Craik (1703-1798) | WikiTree FREE Family Tree"/>
          <p:cNvSpPr>
            <a:spLocks noChangeAspect="1" noChangeArrowheads="1"/>
          </p:cNvSpPr>
          <p:nvPr/>
        </p:nvSpPr>
        <p:spPr bwMode="auto">
          <a:xfrm>
            <a:off x="1403350" y="600449"/>
            <a:ext cx="2190750" cy="19145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56E7425-4754-482E-AC08-AC68300888DE}"/>
              </a:ext>
            </a:extLst>
          </p:cNvPr>
          <p:cNvSpPr txBox="1"/>
          <p:nvPr/>
        </p:nvSpPr>
        <p:spPr>
          <a:xfrm>
            <a:off x="1028700" y="5282098"/>
            <a:ext cx="70866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-182880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September 2020: </a:t>
            </a:r>
            <a:r>
              <a:rPr lang="en-US" sz="24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Craik’s notebook with the four lines was confirmed as at Yale, in the Beinecke Library</a:t>
            </a:r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1891B40A-C3AC-490F-A6D5-B016F9610F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5912" y="1372199"/>
            <a:ext cx="5895975" cy="3774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F2CB39D-BDBE-42F9-A977-4BCBB4C5711F}"/>
              </a:ext>
            </a:extLst>
          </p:cNvPr>
          <p:cNvSpPr txBox="1"/>
          <p:nvPr/>
        </p:nvSpPr>
        <p:spPr>
          <a:xfrm>
            <a:off x="1151409" y="419892"/>
            <a:ext cx="658924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-182880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clue: </a:t>
            </a:r>
            <a:r>
              <a:rPr lang="en-US" sz="24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Burns had inscribed four lines on a blank leaf in one of Craik’s notebooks</a:t>
            </a:r>
            <a:endParaRPr lang="en-US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5972117"/>
      </p:ext>
    </p:extLst>
  </p:cSld>
  <p:clrMapOvr>
    <a:masterClrMapping/>
  </p:clrMapOvr>
  <p:transition advTm="22394"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CFEE567-C683-4B33-9C3A-73FDE71871B1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8197" name="Rectangle 4"/>
          <p:cNvSpPr>
            <a:spLocks noChangeArrowheads="1"/>
          </p:cNvSpPr>
          <p:nvPr/>
        </p:nvSpPr>
        <p:spPr bwMode="auto">
          <a:xfrm>
            <a:off x="838200" y="1676400"/>
            <a:ext cx="7391400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endParaRPr lang="en-US" sz="2800" i="1" dirty="0"/>
          </a:p>
          <a:p>
            <a:pPr algn="ctr"/>
            <a:r>
              <a:rPr lang="en-US" sz="2800" i="1" dirty="0"/>
              <a:t> </a:t>
            </a:r>
          </a:p>
          <a:p>
            <a:endParaRPr lang="en-US" dirty="0"/>
          </a:p>
        </p:txBody>
      </p:sp>
      <p:sp>
        <p:nvSpPr>
          <p:cNvPr id="2050" name="AutoShape 2" descr="Arbigland House - The Nearly Lost Gardens of Arbigland"/>
          <p:cNvSpPr>
            <a:spLocks noChangeAspect="1" noChangeArrowheads="1"/>
          </p:cNvSpPr>
          <p:nvPr/>
        </p:nvSpPr>
        <p:spPr bwMode="auto">
          <a:xfrm>
            <a:off x="155575" y="-792163"/>
            <a:ext cx="2762250" cy="16573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381000"/>
            <a:ext cx="6788598" cy="439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143000"/>
            <a:ext cx="4419600" cy="537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B77FBD9-DD1B-4754-B768-D4D1714B8CC7}"/>
              </a:ext>
            </a:extLst>
          </p:cNvPr>
          <p:cNvSpPr txBox="1"/>
          <p:nvPr/>
        </p:nvSpPr>
        <p:spPr>
          <a:xfrm>
            <a:off x="5486400" y="4992916"/>
            <a:ext cx="2895600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/>
              <a:t>[Helen Craik],</a:t>
            </a:r>
          </a:p>
          <a:p>
            <a:pPr algn="ctr"/>
            <a:r>
              <a:rPr lang="en-US" sz="2000" i="1" dirty="0"/>
              <a:t>Poems by a Lady </a:t>
            </a:r>
          </a:p>
          <a:p>
            <a:pPr algn="ctr"/>
            <a:r>
              <a:rPr lang="en-US" dirty="0"/>
              <a:t>[1790]</a:t>
            </a:r>
          </a:p>
          <a:p>
            <a:pPr algn="ctr"/>
            <a:r>
              <a:rPr lang="en-US" sz="1800" dirty="0"/>
              <a:t>Beinecke Library </a:t>
            </a:r>
          </a:p>
          <a:p>
            <a:pPr algn="ctr"/>
            <a:r>
              <a:rPr lang="en-US" sz="1800" dirty="0"/>
              <a:t>MS Osborn c 375</a:t>
            </a:r>
          </a:p>
        </p:txBody>
      </p:sp>
    </p:spTree>
  </p:cSld>
  <p:clrMapOvr>
    <a:masterClrMapping/>
  </p:clrMapOvr>
  <p:transition advTm="8067">
    <p:dissolve/>
  </p:transition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tream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aramond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aramond" pitchFamily="18" charset="0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Stream</Template>
  <TotalTime>43571</TotalTime>
  <Words>1795</Words>
  <Application>Microsoft Office PowerPoint</Application>
  <PresentationFormat>On-screen Show (4:3)</PresentationFormat>
  <Paragraphs>288</Paragraphs>
  <Slides>28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28</vt:i4>
      </vt:variant>
    </vt:vector>
  </HeadingPairs>
  <TitlesOfParts>
    <vt:vector size="39" baseType="lpstr">
      <vt:lpstr>Arial</vt:lpstr>
      <vt:lpstr>Baskerville Old Face</vt:lpstr>
      <vt:lpstr>Century Gothic</vt:lpstr>
      <vt:lpstr>Courier New</vt:lpstr>
      <vt:lpstr>Garamond</vt:lpstr>
      <vt:lpstr>Goudy Old Style</vt:lpstr>
      <vt:lpstr>Palatino Linotype</vt:lpstr>
      <vt:lpstr>Times New Roman</vt:lpstr>
      <vt:lpstr>Wingdings</vt:lpstr>
      <vt:lpstr>Stream</vt:lpstr>
      <vt:lpstr>Executive</vt:lpstr>
      <vt:lpstr> Rediscovering  HELEN CRAIK’S LOST POEMS:  looking at (and looking beyond)  the Burns connection </vt:lpstr>
      <vt:lpstr>    </vt:lpstr>
      <vt:lpstr>      </vt:lpstr>
      <vt:lpstr>    Helen Craik  born Arbigland, 1751 left Arbigland, 1792 died Flimby, Cumberland, 1825   </vt:lpstr>
      <vt:lpstr>PowerPoint Presentation</vt:lpstr>
      <vt:lpstr>The phases of Helen Craik’s writing    1. ca 1770-1792, at Arbigland: manuscript poems: three notebooks  with overlapping contents    2. 1796-1805, at Flimby:  five novels (18 volumes),  published by William Lane Minerva Press   3. 1811-1822, at Flimby: prose memoirs of her father, in periodicals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  </vt:lpstr>
    </vt:vector>
  </TitlesOfParts>
  <Company>DEIS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 Adams</dc:creator>
  <cp:lastModifiedBy>Scott, Patrick</cp:lastModifiedBy>
  <cp:revision>853</cp:revision>
  <cp:lastPrinted>2024-06-23T00:41:30Z</cp:lastPrinted>
  <dcterms:created xsi:type="dcterms:W3CDTF">2001-01-17T16:57:42Z</dcterms:created>
  <dcterms:modified xsi:type="dcterms:W3CDTF">2024-06-23T18:11:31Z</dcterms:modified>
</cp:coreProperties>
</file>