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9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8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6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0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0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3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6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5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6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1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2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2C16F-F849-4944-9BFD-D64B6A6D8F1F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C0F0-C0AF-43DE-8E76-5DAAAE571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4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rothpa@gvs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Preservation @ GVSU: lessons learned in year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Patrick Roth</a:t>
            </a:r>
            <a:br>
              <a:rPr lang="en-US" dirty="0" smtClean="0"/>
            </a:br>
            <a:r>
              <a:rPr lang="en-US" dirty="0" smtClean="0"/>
              <a:t>Head of Systems &amp; Technology</a:t>
            </a:r>
          </a:p>
          <a:p>
            <a:r>
              <a:rPr lang="en-US" dirty="0" smtClean="0"/>
              <a:t>GVSU Libraries</a:t>
            </a:r>
          </a:p>
          <a:p>
            <a:r>
              <a:rPr lang="en-US" dirty="0" smtClean="0"/>
              <a:t>rothpa@gvsu.edu</a:t>
            </a:r>
          </a:p>
        </p:txBody>
      </p:sp>
    </p:spTree>
    <p:extLst>
      <p:ext uri="{BB962C8B-B14F-4D97-AF65-F5344CB8AC3E}">
        <p14:creationId xmlns:p14="http://schemas.microsoft.com/office/powerpoint/2010/main" val="538245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Budget</a:t>
            </a:r>
          </a:p>
          <a:p>
            <a:pPr lvl="1"/>
            <a:r>
              <a:rPr lang="en-US" dirty="0" smtClean="0"/>
              <a:t>C</a:t>
            </a:r>
            <a:r>
              <a:rPr lang="en-US" dirty="0"/>
              <a:t>loud storage is going to get expensive and our budget isn’t growing</a:t>
            </a:r>
            <a:endParaRPr lang="en-US" dirty="0" smtClean="0"/>
          </a:p>
          <a:p>
            <a:pPr lvl="1"/>
            <a:r>
              <a:rPr lang="en-US" dirty="0" smtClean="0"/>
              <a:t>We have no infrastructure</a:t>
            </a:r>
          </a:p>
          <a:p>
            <a:pPr lvl="1"/>
            <a:r>
              <a:rPr lang="en-US" dirty="0" smtClean="0"/>
              <a:t>One of those is going to have to change</a:t>
            </a:r>
          </a:p>
          <a:p>
            <a:r>
              <a:rPr lang="en-US" dirty="0" smtClean="0"/>
              <a:t>Need to change how collections are evaluated and accepted</a:t>
            </a:r>
          </a:p>
          <a:p>
            <a:pPr lvl="1"/>
            <a:r>
              <a:rPr lang="en-US" dirty="0" smtClean="0"/>
              <a:t>Not just content, but size, file types, processing hours, budget,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0" y="1447800"/>
            <a:ext cx="5867400" cy="5029200"/>
          </a:xfrm>
          <a:prstGeom prst="rect">
            <a:avLst/>
          </a:prstGeom>
          <a:blipFill dpi="0" rotWithShape="1">
            <a:blip r:embed="rId2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42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Preservica is slowly improving it, but it needs some usability work</a:t>
            </a:r>
          </a:p>
          <a:p>
            <a:pPr lvl="1"/>
            <a:r>
              <a:rPr lang="en-US" dirty="0" smtClean="0"/>
              <a:t>Too many clicks to view you material</a:t>
            </a:r>
          </a:p>
          <a:p>
            <a:pPr lvl="1"/>
            <a:r>
              <a:rPr lang="en-US" dirty="0" smtClean="0"/>
              <a:t>Video player isn’t the best</a:t>
            </a:r>
          </a:p>
          <a:p>
            <a:pPr lvl="1"/>
            <a:r>
              <a:rPr lang="en-US" dirty="0" smtClean="0"/>
              <a:t>Can’t view a video and transcript at the same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143000"/>
            <a:ext cx="8229600" cy="5715000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6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need to change platforms if budget or infrastructure doesn’t improve</a:t>
            </a:r>
          </a:p>
          <a:p>
            <a:r>
              <a:rPr lang="en-US" dirty="0" smtClean="0"/>
              <a:t>Figure out how to fund new collections</a:t>
            </a:r>
          </a:p>
          <a:p>
            <a:r>
              <a:rPr lang="en-US" dirty="0" smtClean="0"/>
              <a:t>Learn how to say no or direct donor to other places that will take their stuff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29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2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info:</a:t>
            </a:r>
          </a:p>
          <a:p>
            <a:pPr marL="0" indent="0">
              <a:buNone/>
            </a:pPr>
            <a:r>
              <a:rPr lang="en-US" dirty="0" smtClean="0"/>
              <a:t>     Patrick Roth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smtClean="0">
                <a:hlinkClick r:id="rId2"/>
              </a:rPr>
              <a:t>rothpa@gvsu.edu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73433"/>
            <a:ext cx="5181600" cy="416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319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GVSU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Allendale Michigan</a:t>
            </a:r>
          </a:p>
          <a:p>
            <a:endParaRPr lang="en-US" dirty="0" smtClean="0"/>
          </a:p>
          <a:p>
            <a:r>
              <a:rPr lang="en-US" dirty="0" smtClean="0"/>
              <a:t>Public Liberal Arts University</a:t>
            </a:r>
          </a:p>
          <a:p>
            <a:endParaRPr lang="en-US" dirty="0" smtClean="0"/>
          </a:p>
          <a:p>
            <a:r>
              <a:rPr lang="en-US" dirty="0" smtClean="0"/>
              <a:t>Passed 25,000 total enrolled students in Fall 2014</a:t>
            </a:r>
          </a:p>
          <a:p>
            <a:endParaRPr lang="en-US" dirty="0" smtClean="0"/>
          </a:p>
          <a:p>
            <a:r>
              <a:rPr lang="en-US" dirty="0" smtClean="0"/>
              <a:t>4 Libraries</a:t>
            </a:r>
          </a:p>
          <a:p>
            <a:pPr lvl="1"/>
            <a:r>
              <a:rPr lang="en-US" dirty="0" smtClean="0"/>
              <a:t>Mary Idema Pew Library – Allendale Campus</a:t>
            </a:r>
          </a:p>
          <a:p>
            <a:pPr lvl="1"/>
            <a:r>
              <a:rPr lang="en-US" dirty="0" smtClean="0"/>
              <a:t>Steelcase Library – Pew Campus</a:t>
            </a:r>
          </a:p>
          <a:p>
            <a:pPr lvl="1"/>
            <a:r>
              <a:rPr lang="en-US" dirty="0" smtClean="0"/>
              <a:t>Frey Learning Center – Center for Health Sciences</a:t>
            </a:r>
          </a:p>
          <a:p>
            <a:pPr lvl="1"/>
            <a:r>
              <a:rPr lang="en-US" dirty="0" err="1" smtClean="0"/>
              <a:t>Seidman</a:t>
            </a:r>
            <a:r>
              <a:rPr lang="en-US" dirty="0" smtClean="0"/>
              <a:t> House – Allendale Campus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1905000"/>
            <a:ext cx="8970818" cy="2667000"/>
          </a:xfrm>
          <a:prstGeom prst="rect">
            <a:avLst/>
          </a:prstGeom>
          <a:blipFill dpi="0" rotWithShape="1">
            <a:blip r:embed="rId2">
              <a:alphaModFix amt="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9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University Archives &amp; Special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Opened in 1960</a:t>
            </a:r>
          </a:p>
          <a:p>
            <a:r>
              <a:rPr lang="en-US" dirty="0" smtClean="0"/>
              <a:t>Staffed by 1 person until 2005</a:t>
            </a:r>
          </a:p>
          <a:p>
            <a:r>
              <a:rPr lang="en-US" dirty="0" smtClean="0"/>
              <a:t>Hired the University Archivist in 2005</a:t>
            </a:r>
          </a:p>
          <a:p>
            <a:pPr lvl="1"/>
            <a:r>
              <a:rPr lang="en-US" dirty="0" smtClean="0"/>
              <a:t>Began digitizing items and putting them in </a:t>
            </a:r>
            <a:r>
              <a:rPr lang="en-US" dirty="0" err="1" smtClean="0"/>
              <a:t>CONTENTdm</a:t>
            </a:r>
            <a:endParaRPr lang="en-US" dirty="0" smtClean="0"/>
          </a:p>
          <a:p>
            <a:r>
              <a:rPr lang="en-US" dirty="0" smtClean="0"/>
              <a:t>Hired Metadata &amp; Digital Curation Librarian in 2011 (member of the Technical Services team)</a:t>
            </a:r>
          </a:p>
          <a:p>
            <a:r>
              <a:rPr lang="en-US" dirty="0" smtClean="0"/>
              <a:t>Hired Assistant Archivist in 2014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-34636"/>
            <a:ext cx="6477000" cy="6858000"/>
          </a:xfrm>
          <a:prstGeom prst="rect">
            <a:avLst/>
          </a:prstGeom>
          <a:blipFill dpi="0" rotWithShape="1">
            <a:blip r:embed="rId2">
              <a:alphaModFix amt="1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70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60169"/>
            <a:ext cx="6543675" cy="269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Preservation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&amp; Digital Curation Librarian started pushing for a preservation solution.</a:t>
            </a:r>
          </a:p>
          <a:p>
            <a:r>
              <a:rPr lang="en-US" dirty="0" smtClean="0"/>
              <a:t>No infrastructure…had to go with a hosted solution</a:t>
            </a:r>
          </a:p>
          <a:p>
            <a:r>
              <a:rPr lang="en-US" dirty="0" smtClean="0"/>
              <a:t>2014 we choose Preservica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103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both a full suite of preservation functionality as well as a public access portal</a:t>
            </a:r>
          </a:p>
          <a:p>
            <a:r>
              <a:rPr lang="en-US" dirty="0" smtClean="0"/>
              <a:t>Will allow us to cancel our subscription to </a:t>
            </a:r>
            <a:r>
              <a:rPr lang="en-US" dirty="0" err="1" smtClean="0"/>
              <a:t>CONTENTdm</a:t>
            </a:r>
            <a:endParaRPr lang="en-US" dirty="0" smtClean="0"/>
          </a:p>
          <a:p>
            <a:r>
              <a:rPr lang="en-US" dirty="0" smtClean="0"/>
              <a:t>Utilizes cloud storage (Amazon Glacier and S3)</a:t>
            </a:r>
          </a:p>
          <a:p>
            <a:r>
              <a:rPr lang="en-US" dirty="0" smtClean="0"/>
              <a:t>Can automate ingest, automate creation of access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46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done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1/3 </a:t>
            </a:r>
            <a:r>
              <a:rPr lang="en-US" dirty="0" smtClean="0"/>
              <a:t>of the way through ingesting existing digital collections</a:t>
            </a:r>
          </a:p>
          <a:p>
            <a:r>
              <a:rPr lang="en-US" dirty="0" smtClean="0"/>
              <a:t>Worked with Preservica to get a batch ingest of </a:t>
            </a:r>
            <a:r>
              <a:rPr lang="en-US" dirty="0" err="1" smtClean="0"/>
              <a:t>CONTENTdm</a:t>
            </a:r>
            <a:r>
              <a:rPr lang="en-US" dirty="0" smtClean="0"/>
              <a:t> items</a:t>
            </a:r>
          </a:p>
          <a:p>
            <a:r>
              <a:rPr lang="en-US" dirty="0" smtClean="0"/>
              <a:t>Working with </a:t>
            </a:r>
            <a:r>
              <a:rPr lang="en-US" dirty="0" err="1" smtClean="0"/>
              <a:t>ProQuest</a:t>
            </a:r>
            <a:r>
              <a:rPr lang="en-US" dirty="0" smtClean="0"/>
              <a:t> to get Preservica items to show up in our discovery layer…issues with OAI-PMH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16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2" y="3524250"/>
            <a:ext cx="38100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going 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growth of 1-2 TB</a:t>
            </a:r>
          </a:p>
          <a:p>
            <a:r>
              <a:rPr lang="en-US" dirty="0" smtClean="0"/>
              <a:t>No new staff positions</a:t>
            </a:r>
          </a:p>
          <a:p>
            <a:r>
              <a:rPr lang="en-US" dirty="0" smtClean="0"/>
              <a:t>A long term solution for us</a:t>
            </a:r>
          </a:p>
          <a:p>
            <a:r>
              <a:rPr lang="en-US" dirty="0" smtClean="0"/>
              <a:t>Keep doing what we are doing…just with preservation worked 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62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were only right about 1 thing: No new staff positions.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19400"/>
            <a:ext cx="5546490" cy="36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11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Growth is off the charts!</a:t>
            </a:r>
          </a:p>
          <a:p>
            <a:pPr lvl="1"/>
            <a:r>
              <a:rPr lang="en-US" dirty="0" smtClean="0"/>
              <a:t>Just given a 16TB collection about Native Americans in West Michigan</a:t>
            </a:r>
          </a:p>
          <a:p>
            <a:pPr lvl="1"/>
            <a:r>
              <a:rPr lang="en-US" dirty="0" smtClean="0"/>
              <a:t>Approached about new projects more frequently</a:t>
            </a:r>
          </a:p>
          <a:p>
            <a:r>
              <a:rPr lang="en-US" dirty="0" smtClean="0"/>
              <a:t>Work has shifted around due to changes in staffing…which is probably good.</a:t>
            </a:r>
          </a:p>
          <a:p>
            <a:r>
              <a:rPr lang="en-US" dirty="0" smtClean="0"/>
              <a:t>Beginning to ask about how long Preservica can be a solution for us.</a:t>
            </a:r>
          </a:p>
        </p:txBody>
      </p:sp>
    </p:spTree>
    <p:extLst>
      <p:ext uri="{BB962C8B-B14F-4D97-AF65-F5344CB8AC3E}">
        <p14:creationId xmlns:p14="http://schemas.microsoft.com/office/powerpoint/2010/main" val="351519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453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Digital Preservation @ GVSU: lessons learned in year 1</vt:lpstr>
      <vt:lpstr>About GVSU</vt:lpstr>
      <vt:lpstr>About University Archives &amp; Special Collections</vt:lpstr>
      <vt:lpstr>Digital Preservation</vt:lpstr>
      <vt:lpstr>Preservica</vt:lpstr>
      <vt:lpstr>What have we done so far</vt:lpstr>
      <vt:lpstr>Assumptions going in </vt:lpstr>
      <vt:lpstr>What we learned</vt:lpstr>
      <vt:lpstr>So what’s happened?</vt:lpstr>
      <vt:lpstr>Challenges</vt:lpstr>
      <vt:lpstr>Public Access</vt:lpstr>
      <vt:lpstr>The Future</vt:lpstr>
      <vt:lpstr>Questions?</vt:lpstr>
    </vt:vector>
  </TitlesOfParts>
  <Company>GVSU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Preservation @ GVSU: lessons learned in year 1</dc:title>
  <dc:creator>Patrick Roth</dc:creator>
  <cp:lastModifiedBy>Patrick Roth</cp:lastModifiedBy>
  <cp:revision>21</cp:revision>
  <dcterms:created xsi:type="dcterms:W3CDTF">2015-06-22T14:33:36Z</dcterms:created>
  <dcterms:modified xsi:type="dcterms:W3CDTF">2015-06-28T05:37:25Z</dcterms:modified>
</cp:coreProperties>
</file>