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notesMasterIdLst>
    <p:notesMasterId r:id="rId27"/>
  </p:notesMasterIdLst>
  <p:sldIdLst>
    <p:sldId id="256" r:id="rId2"/>
    <p:sldId id="281" r:id="rId3"/>
    <p:sldId id="277" r:id="rId4"/>
    <p:sldId id="274" r:id="rId5"/>
    <p:sldId id="285" r:id="rId6"/>
    <p:sldId id="284" r:id="rId7"/>
    <p:sldId id="259" r:id="rId8"/>
    <p:sldId id="258" r:id="rId9"/>
    <p:sldId id="260" r:id="rId10"/>
    <p:sldId id="261" r:id="rId11"/>
    <p:sldId id="263" r:id="rId12"/>
    <p:sldId id="262" r:id="rId13"/>
    <p:sldId id="295" r:id="rId14"/>
    <p:sldId id="296" r:id="rId15"/>
    <p:sldId id="297" r:id="rId16"/>
    <p:sldId id="298" r:id="rId17"/>
    <p:sldId id="286" r:id="rId18"/>
    <p:sldId id="287" r:id="rId19"/>
    <p:sldId id="288" r:id="rId20"/>
    <p:sldId id="270" r:id="rId21"/>
    <p:sldId id="271" r:id="rId22"/>
    <p:sldId id="279" r:id="rId23"/>
    <p:sldId id="280" r:id="rId24"/>
    <p:sldId id="294" r:id="rId25"/>
    <p:sldId id="28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6785" autoAdjust="0"/>
  </p:normalViewPr>
  <p:slideViewPr>
    <p:cSldViewPr>
      <p:cViewPr varScale="1">
        <p:scale>
          <a:sx n="48" d="100"/>
          <a:sy n="48" d="100"/>
        </p:scale>
        <p:origin x="-20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E6FBF-B168-4345-A975-510F29FA39C2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3D9EE7-4D76-4457-9066-EBB8ED8084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197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6080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056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2802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369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D1636C-AE21-4758-AD6A-22B1A31581A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3966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947E14-D8B5-41F1-BDA9-CCE30D89AB7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7135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9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167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106211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93890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4096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7520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05486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296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5346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43719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46647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4230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4637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958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779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689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2218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7165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3D9EE7-4D76-4457-9066-EBB8ED80842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4038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B315B82-2B4F-4C4E-ADAA-35795299EFCC}" type="datetimeFigureOut">
              <a:rPr lang="en-US" smtClean="0"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D6C023DF-1952-4742-8C50-685C480CA2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ickr.com/photos/78199693@N00/2368353431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ommons.wikimedia.org/wiki/File:Grafischer_EQ.jpg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rothpa@gvsu.edu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mailto:danielsj@gvsu.edu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comics.com/theargylesweater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ickr.com/photos/30744708@N00/311380970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b">
            <a:normAutofit/>
          </a:bodyPr>
          <a:lstStyle/>
          <a:p>
            <a:r>
              <a:rPr lang="en-US" sz="3600" dirty="0" smtClean="0"/>
              <a:t>Exploring </a:t>
            </a:r>
            <a:r>
              <a:rPr lang="en-US" sz="3600" dirty="0"/>
              <a:t>batch processing and outsourcing in academic </a:t>
            </a:r>
            <a:r>
              <a:rPr lang="en-US" sz="3600" dirty="0" smtClean="0"/>
              <a:t>libraries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Doing more with </a:t>
            </a:r>
            <a:r>
              <a:rPr lang="en-US" b="1" dirty="0" smtClean="0">
                <a:solidFill>
                  <a:schemeClr val="tx1"/>
                </a:solidFill>
              </a:rPr>
              <a:t>less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16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Shelf ready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Another example of outsourcing that many libraries already use</a:t>
            </a:r>
          </a:p>
          <a:p>
            <a:r>
              <a:rPr lang="en-US" dirty="0" smtClean="0"/>
              <a:t>Main concern, misleading to call it “shelf ready”</a:t>
            </a:r>
          </a:p>
          <a:p>
            <a:r>
              <a:rPr lang="en-US" dirty="0" smtClean="0"/>
              <a:t>For every box of 100 books, 5-10 don’t come complete</a:t>
            </a:r>
          </a:p>
          <a:p>
            <a:r>
              <a:rPr lang="en-US" dirty="0" smtClean="0"/>
              <a:t>Call numbers have to be confirmed</a:t>
            </a:r>
          </a:p>
        </p:txBody>
      </p:sp>
      <p:pic>
        <p:nvPicPr>
          <p:cNvPr id="2050" name="Picture 2" descr="2368353431_db841c9ca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3733800"/>
            <a:ext cx="3886200" cy="2914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0200" y="6083808"/>
            <a:ext cx="3200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/>
              <a:t>Photo Credit:  </a:t>
            </a:r>
            <a:r>
              <a:rPr lang="en-US" sz="800" dirty="0" smtClean="0">
                <a:hlinkClick r:id="rId4"/>
              </a:rPr>
              <a:t>http</a:t>
            </a:r>
            <a:r>
              <a:rPr lang="en-US" sz="800" dirty="0">
                <a:hlinkClick r:id="rId4"/>
              </a:rPr>
              <a:t>://www.flickr.com/photos/78199693@N00/2368353431</a:t>
            </a:r>
            <a:r>
              <a:rPr lang="en-US" sz="800" dirty="0" smtClean="0">
                <a:hlinkClick r:id="rId4"/>
              </a:rPr>
              <a:t>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4120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Closer to shelf ready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Electronic invoice speeds up acquisitions</a:t>
            </a:r>
          </a:p>
          <a:p>
            <a:r>
              <a:rPr lang="en-US" dirty="0" smtClean="0"/>
              <a:t>Shrinking staff but still fast turnaround</a:t>
            </a:r>
          </a:p>
          <a:p>
            <a:r>
              <a:rPr lang="en-US" dirty="0" smtClean="0"/>
              <a:t>We could never move the volume we do without pre-processing</a:t>
            </a:r>
          </a:p>
          <a:p>
            <a:r>
              <a:rPr lang="en-US" dirty="0" smtClean="0"/>
              <a:t>With pre-processing 2 to 3 minutes per book, without easily 8 to 10 minutes per book</a:t>
            </a:r>
          </a:p>
          <a:p>
            <a:r>
              <a:rPr lang="en-US" dirty="0" smtClean="0"/>
              <a:t>GVSU has one full time cataloger, only able to do this because of pre-processing</a:t>
            </a:r>
          </a:p>
        </p:txBody>
      </p:sp>
    </p:spTree>
    <p:extLst>
      <p:ext uri="{BB962C8B-B14F-4D97-AF65-F5344CB8AC3E}">
        <p14:creationId xmlns:p14="http://schemas.microsoft.com/office/powerpoint/2010/main" val="337020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300" dirty="0" smtClean="0">
                <a:latin typeface="Arial Black" pitchFamily="34" charset="0"/>
              </a:rPr>
              <a:t>Let’s just call it Pre-processing</a:t>
            </a:r>
            <a:endParaRPr lang="en-US" sz="33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Example of the pendulum swinging back</a:t>
            </a:r>
          </a:p>
          <a:p>
            <a:r>
              <a:rPr lang="en-US" dirty="0" smtClean="0"/>
              <a:t>Set up a standing order with a new vendor</a:t>
            </a:r>
          </a:p>
          <a:p>
            <a:r>
              <a:rPr lang="en-US" dirty="0" smtClean="0"/>
              <a:t>They didn’t do everything we needed</a:t>
            </a:r>
          </a:p>
          <a:p>
            <a:r>
              <a:rPr lang="en-US" dirty="0" smtClean="0"/>
              <a:t>Staff would have to touch each book anyway</a:t>
            </a:r>
          </a:p>
          <a:p>
            <a:r>
              <a:rPr lang="en-US" dirty="0" smtClean="0"/>
              <a:t>With the small number of books it would save us that much time and it does cost extra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202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Weeding Storage Facility</a:t>
            </a:r>
            <a:endParaRPr lang="en-US" dirty="0">
              <a:latin typeface="Arial Black" pitchFamily="34" charset="0"/>
            </a:endParaRPr>
          </a:p>
        </p:txBody>
      </p:sp>
      <p:pic>
        <p:nvPicPr>
          <p:cNvPr id="4" name="Picture 2" descr="C:\Users\wayd\Dropbox\Folder Shared with Julie\Storage Photos\001.JPG"/>
          <p:cNvPicPr>
            <a:picLocks noGrp="1" noChangeAspect="1" noChangeArrowheads="1"/>
          </p:cNvPicPr>
          <p:nvPr>
            <p:ph sz="quarter"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4038600" y="1465272"/>
            <a:ext cx="4910568" cy="51471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6" name="TextBox 5"/>
          <p:cNvSpPr txBox="1"/>
          <p:nvPr/>
        </p:nvSpPr>
        <p:spPr>
          <a:xfrm>
            <a:off x="228600" y="1371600"/>
            <a:ext cx="3352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New Library = Get rid of storage facility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2</a:t>
            </a:r>
            <a:r>
              <a:rPr lang="en-US" sz="2000" baseline="30000" dirty="0" smtClean="0"/>
              <a:t>1/2</a:t>
            </a:r>
            <a:r>
              <a:rPr lang="en-US" sz="2000" dirty="0" smtClean="0"/>
              <a:t>  month time frame for weeding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Traditional weed would take too long &amp; we wouldn’t get rid of enough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/>
              <a:t>Used data driven de-selection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List of items sent to SCS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Returned a list of withdrawal candidates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2000" dirty="0" smtClean="0"/>
              <a:t>Used batch processing to edit records &amp; do record maintenance</a:t>
            </a:r>
          </a:p>
        </p:txBody>
      </p:sp>
    </p:spTree>
    <p:extLst>
      <p:ext uri="{BB962C8B-B14F-4D97-AF65-F5344CB8AC3E}">
        <p14:creationId xmlns:p14="http://schemas.microsoft.com/office/powerpoint/2010/main" val="3449530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Record Maintenance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936742" y="1447800"/>
            <a:ext cx="4139765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Suppress all candidates</a:t>
            </a:r>
          </a:p>
          <a:p>
            <a:r>
              <a:rPr lang="en-US" dirty="0" smtClean="0"/>
              <a:t>Update retained items with rationales and un-suppress</a:t>
            </a:r>
          </a:p>
          <a:p>
            <a:r>
              <a:rPr lang="en-US" dirty="0" smtClean="0"/>
              <a:t>Withdraw all items not being retained</a:t>
            </a:r>
          </a:p>
          <a:p>
            <a:r>
              <a:rPr lang="en-US" dirty="0" smtClean="0"/>
              <a:t>Remove holdings from OCLC</a:t>
            </a:r>
          </a:p>
        </p:txBody>
      </p:sp>
      <p:pic>
        <p:nvPicPr>
          <p:cNvPr id="4" name="Picture 2" descr="http://farm8.staticflickr.com/7151/6596244489_570ec54324_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246685"/>
            <a:ext cx="4340224" cy="5412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87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Traditional Weed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" y="1600200"/>
            <a:ext cx="4876798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Initial suppression of record</a:t>
            </a:r>
          </a:p>
          <a:p>
            <a:pPr lvl="1"/>
            <a:r>
              <a:rPr lang="en-US" dirty="0" smtClean="0"/>
              <a:t>~1 min/record (~80 work days)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Updating retained items</a:t>
            </a:r>
          </a:p>
          <a:p>
            <a:pPr lvl="1"/>
            <a:r>
              <a:rPr lang="en-US" dirty="0" smtClean="0"/>
              <a:t>~2 min/record (~22 work days)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Withdrawal of item &amp; OCLC Holdings removal</a:t>
            </a:r>
          </a:p>
          <a:p>
            <a:pPr lvl="1"/>
            <a:r>
              <a:rPr lang="en-US" dirty="0" smtClean="0"/>
              <a:t>~2 min/record (~138 work days)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Not including time spent moving items around…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sz="4600" dirty="0" smtClean="0"/>
              <a:t>VERY TIME CONSUMING!!!</a:t>
            </a:r>
            <a:endParaRPr lang="en-US" sz="4600" dirty="0"/>
          </a:p>
        </p:txBody>
      </p:sp>
      <p:pic>
        <p:nvPicPr>
          <p:cNvPr id="2050" name="Picture 2" descr="http://farm4.staticflickr.com/3289/2714538989_9532d3e635_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221462"/>
            <a:ext cx="4038599" cy="5407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7773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“Batch” Weed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" y="1600200"/>
            <a:ext cx="5105398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Batch record maintenance</a:t>
            </a:r>
          </a:p>
          <a:p>
            <a:pPr lvl="1"/>
            <a:r>
              <a:rPr lang="en-US" dirty="0" smtClean="0"/>
              <a:t>&lt;1 min/record for each step</a:t>
            </a:r>
          </a:p>
          <a:p>
            <a:pPr lvl="1"/>
            <a:r>
              <a:rPr lang="en-US" dirty="0" smtClean="0"/>
              <a:t>About 4 total hours of updates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OCLC Bibliographic </a:t>
            </a:r>
            <a:r>
              <a:rPr lang="en-US" dirty="0" err="1" smtClean="0"/>
              <a:t>Batchload</a:t>
            </a:r>
            <a:r>
              <a:rPr lang="en-US" dirty="0" smtClean="0"/>
              <a:t> to remove holdings</a:t>
            </a:r>
          </a:p>
          <a:p>
            <a:pPr lvl="1"/>
            <a:r>
              <a:rPr lang="en-US" dirty="0" smtClean="0"/>
              <a:t>1 file export (Took about 2 hours to read directions and send file)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Tech Services didn’t touch a single item</a:t>
            </a:r>
          </a:p>
        </p:txBody>
      </p:sp>
      <p:pic>
        <p:nvPicPr>
          <p:cNvPr id="3074" name="Picture 2" descr="facebook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347028"/>
            <a:ext cx="3686175" cy="491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6468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AS/RS Loading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14800" y="1371600"/>
            <a:ext cx="4952998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AS/RS – Automated Storage &amp; Retrieval System</a:t>
            </a:r>
          </a:p>
          <a:p>
            <a:r>
              <a:rPr lang="en-US" dirty="0" smtClean="0"/>
              <a:t>Holds up to 600,000 volumes, arranged in bins by </a:t>
            </a:r>
            <a:r>
              <a:rPr lang="en-US" dirty="0"/>
              <a:t>height </a:t>
            </a:r>
            <a:r>
              <a:rPr lang="en-US" dirty="0" smtClean="0"/>
              <a:t>(</a:t>
            </a:r>
            <a:r>
              <a:rPr lang="en-US" dirty="0"/>
              <a:t>10”, 12”, 15</a:t>
            </a:r>
            <a:r>
              <a:rPr lang="en-US" dirty="0" smtClean="0"/>
              <a:t>”), not in order Call # order</a:t>
            </a:r>
          </a:p>
          <a:p>
            <a:r>
              <a:rPr lang="en-US" dirty="0" smtClean="0"/>
              <a:t>Each book assigned to a specific cell upon entry into system</a:t>
            </a:r>
          </a:p>
          <a:p>
            <a:r>
              <a:rPr lang="en-US" dirty="0" smtClean="0"/>
              <a:t>This is our second AS/RS – loading the first one took 6 weeks and 60,000 volumes we loaded</a:t>
            </a:r>
          </a:p>
          <a:p>
            <a:r>
              <a:rPr lang="en-US" dirty="0" smtClean="0"/>
              <a:t>We had 5 weeks and 188,000 volumes to load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371600"/>
            <a:ext cx="3810000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2301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“Batch” AS/RS Loading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" y="1600200"/>
            <a:ext cx="4648198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Can’t move faster…what can we do?</a:t>
            </a:r>
          </a:p>
          <a:p>
            <a:r>
              <a:rPr lang="en-US" dirty="0" smtClean="0"/>
              <a:t>Shift Time!</a:t>
            </a:r>
          </a:p>
          <a:p>
            <a:r>
              <a:rPr lang="en-US" dirty="0" smtClean="0"/>
              <a:t>Front load the work</a:t>
            </a:r>
          </a:p>
          <a:p>
            <a:pPr lvl="1"/>
            <a:r>
              <a:rPr lang="en-US" dirty="0" smtClean="0"/>
              <a:t>New method: Do all of the assigning of sizes, pre-boxing books, labeling etc. even assign bins. How?</a:t>
            </a:r>
          </a:p>
          <a:p>
            <a:pPr lvl="1"/>
            <a:r>
              <a:rPr lang="en-US" dirty="0" smtClean="0"/>
              <a:t>Write a program that stores a DB of all information and can then upload it to AS/RS system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486" y="1524000"/>
            <a:ext cx="4232563" cy="5013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486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rial Black"/>
                <a:cs typeface="Arial Black"/>
              </a:rPr>
              <a:t>AS/RS Loading</a:t>
            </a:r>
            <a:endParaRPr lang="en-US" dirty="0">
              <a:latin typeface="Arial Black"/>
              <a:cs typeface="Arial Black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14800" y="1447800"/>
            <a:ext cx="4822887" cy="51816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Cost of 1</a:t>
            </a:r>
            <a:r>
              <a:rPr lang="en-US" baseline="30000" dirty="0" smtClean="0"/>
              <a:t>st</a:t>
            </a:r>
            <a:r>
              <a:rPr lang="en-US" dirty="0" smtClean="0"/>
              <a:t> AS/RS Load(60,000 Vol.):</a:t>
            </a:r>
          </a:p>
          <a:p>
            <a:pPr lvl="1"/>
            <a:r>
              <a:rPr lang="en-US" dirty="0" smtClean="0"/>
              <a:t>30 days of loading (~10 hrs./day)</a:t>
            </a:r>
          </a:p>
          <a:p>
            <a:pPr lvl="2"/>
            <a:r>
              <a:rPr lang="en-US" dirty="0" smtClean="0"/>
              <a:t>6 staff (~$36,000)</a:t>
            </a:r>
            <a:endParaRPr lang="en-US" dirty="0"/>
          </a:p>
          <a:p>
            <a:r>
              <a:rPr lang="en-US" dirty="0" smtClean="0"/>
              <a:t>Cost of new loading (~188,000 volumes):</a:t>
            </a:r>
          </a:p>
          <a:p>
            <a:pPr lvl="1"/>
            <a:r>
              <a:rPr lang="en-US" dirty="0" smtClean="0"/>
              <a:t>Programming/Testing</a:t>
            </a:r>
          </a:p>
          <a:p>
            <a:pPr lvl="2"/>
            <a:r>
              <a:rPr lang="en-US" dirty="0" smtClean="0"/>
              <a:t>100 hrs. of student programming ($1,000</a:t>
            </a:r>
            <a:r>
              <a:rPr lang="en-US" dirty="0"/>
              <a:t>) </a:t>
            </a:r>
            <a:endParaRPr lang="en-US" dirty="0" smtClean="0"/>
          </a:p>
          <a:p>
            <a:pPr lvl="2"/>
            <a:r>
              <a:rPr lang="en-US" dirty="0" smtClean="0"/>
              <a:t>30 </a:t>
            </a:r>
            <a:r>
              <a:rPr lang="en-US" dirty="0"/>
              <a:t>hrs. of staff </a:t>
            </a:r>
            <a:r>
              <a:rPr lang="en-US" dirty="0" smtClean="0"/>
              <a:t>&amp; vendor testing ($780)</a:t>
            </a:r>
          </a:p>
          <a:p>
            <a:pPr lvl="2"/>
            <a:r>
              <a:rPr lang="en-US" dirty="0" smtClean="0"/>
              <a:t>Special equipment :$3000</a:t>
            </a:r>
            <a:endParaRPr lang="en-US" dirty="0"/>
          </a:p>
          <a:p>
            <a:pPr lvl="1"/>
            <a:r>
              <a:rPr lang="en-US" dirty="0" smtClean="0"/>
              <a:t>2 Weeks of loading</a:t>
            </a:r>
          </a:p>
          <a:p>
            <a:pPr lvl="2"/>
            <a:r>
              <a:rPr lang="en-US" dirty="0" smtClean="0"/>
              <a:t>Staff time during load($3,120)</a:t>
            </a:r>
          </a:p>
          <a:p>
            <a:pPr lvl="2"/>
            <a:r>
              <a:rPr lang="en-US" dirty="0" smtClean="0"/>
              <a:t>Student time during load ($6,552)</a:t>
            </a:r>
          </a:p>
          <a:p>
            <a:pPr lvl="2"/>
            <a:r>
              <a:rPr lang="en-US" dirty="0" smtClean="0"/>
              <a:t>Total cost: $14,452</a:t>
            </a:r>
          </a:p>
          <a:p>
            <a:pPr lvl="2"/>
            <a:r>
              <a:rPr lang="en-US" dirty="0" smtClean="0"/>
              <a:t>Loaded 1</a:t>
            </a:r>
            <a:r>
              <a:rPr lang="en-US" baseline="30000" dirty="0" smtClean="0"/>
              <a:t>st</a:t>
            </a:r>
            <a:r>
              <a:rPr lang="en-US" dirty="0" smtClean="0"/>
              <a:t> way would have cost ~$113,000</a:t>
            </a:r>
          </a:p>
        </p:txBody>
      </p:sp>
      <p:pic>
        <p:nvPicPr>
          <p:cNvPr id="2050" name="Picture 2" descr="C:\Users\rothpa\Downloads\6757882889_285566fef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1550"/>
            <a:ext cx="3282264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11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0" y="4572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Patrick Roth, Head of Systems and Technology	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59436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Jeffrey Daniels, Head of Knowledge Access and Resource Management Services</a:t>
            </a:r>
            <a:endParaRPr lang="en-US" dirty="0"/>
          </a:p>
        </p:txBody>
      </p:sp>
      <p:pic>
        <p:nvPicPr>
          <p:cNvPr id="2" name="Picture 2" descr="http://sharepoint.gvsu.edu/intranet/Library/dft/Logos/University%20Libraries%20Mark%20Lef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826" y="3990691"/>
            <a:ext cx="5524500" cy="1581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453" y="3104539"/>
            <a:ext cx="2569747" cy="33540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C:\Users\danielsj\Desktop\Patric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7680"/>
            <a:ext cx="3505200" cy="3016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836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 Black" pitchFamily="34" charset="0"/>
              </a:rPr>
              <a:t>Foreign language cataloging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-3048" y="1310640"/>
            <a:ext cx="8951976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Changes to the curriculum at GVSU have resulted in an increase of Arabic, Chinese, Japanese and Russian books being ordered</a:t>
            </a:r>
          </a:p>
          <a:p>
            <a:r>
              <a:rPr lang="en-US" dirty="0" smtClean="0"/>
              <a:t>We don’t order our foreign language titles from a book jobber that offers pre processing, cataloging is handled in house</a:t>
            </a:r>
          </a:p>
          <a:p>
            <a:r>
              <a:rPr lang="en-US" dirty="0" smtClean="0"/>
              <a:t>Lucky to have staff comfortable reading and copy cataloging in the romantic languages</a:t>
            </a:r>
            <a:endParaRPr lang="en-US" dirty="0"/>
          </a:p>
        </p:txBody>
      </p:sp>
      <p:pic>
        <p:nvPicPr>
          <p:cNvPr id="3074" name="Picture 2" descr="1467604861_eff183b16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71875"/>
            <a:ext cx="4300728" cy="3225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00200" y="6248400"/>
            <a:ext cx="2819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Photo Credit: </a:t>
            </a:r>
            <a:r>
              <a:rPr lang="en-US" sz="800" dirty="0" smtClean="0"/>
              <a:t> http</a:t>
            </a:r>
            <a:r>
              <a:rPr lang="en-US" sz="800" dirty="0"/>
              <a:t>://www.flickr.com/photos/11831859@N05/1467604861</a:t>
            </a:r>
            <a:r>
              <a:rPr lang="en-US" sz="800" dirty="0" smtClean="0"/>
              <a:t>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2035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 Black" pitchFamily="34" charset="0"/>
              </a:rPr>
              <a:t>Foreign language cataloging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have identified 2 companies and have sent a few to half dozen shipments to each</a:t>
            </a:r>
          </a:p>
          <a:p>
            <a:r>
              <a:rPr lang="en-US" dirty="0" smtClean="0"/>
              <a:t>With a mix of copy and original cataloging we’re paying 20/25 dollars per book</a:t>
            </a:r>
          </a:p>
          <a:p>
            <a:r>
              <a:rPr lang="en-US" dirty="0" smtClean="0"/>
              <a:t>This is a huge money commitment and we’ve had to add a new line item to an already shrinking budget</a:t>
            </a:r>
          </a:p>
          <a:p>
            <a:r>
              <a:rPr lang="en-US" dirty="0" smtClean="0"/>
              <a:t>But still better than guessing, up to half of the books ordered don’t come with an ISBN</a:t>
            </a:r>
          </a:p>
          <a:p>
            <a:r>
              <a:rPr lang="en-US" dirty="0" smtClean="0"/>
              <a:t>Turn around time, even with shipping the books out is quicker than sitting on them till we can find someone to help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00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Good enough?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all want to do and be the very best at everything</a:t>
            </a:r>
          </a:p>
          <a:p>
            <a:r>
              <a:rPr lang="en-US" dirty="0" smtClean="0"/>
              <a:t>What can you get done with the resources you have?</a:t>
            </a:r>
          </a:p>
          <a:p>
            <a:r>
              <a:rPr lang="en-US" dirty="0" smtClean="0"/>
              <a:t>What’s the alternative if it can’t be perfect?</a:t>
            </a:r>
          </a:p>
          <a:p>
            <a:r>
              <a:rPr lang="en-US" dirty="0" smtClean="0"/>
              <a:t>What will benefit the patrons?</a:t>
            </a:r>
          </a:p>
          <a:p>
            <a:r>
              <a:rPr lang="en-US" dirty="0"/>
              <a:t>Return on Investment</a:t>
            </a:r>
            <a:r>
              <a:rPr lang="en-US" dirty="0" smtClean="0"/>
              <a:t>?</a:t>
            </a:r>
          </a:p>
          <a:p>
            <a:endParaRPr lang="en-US" dirty="0"/>
          </a:p>
        </p:txBody>
      </p:sp>
      <p:pic>
        <p:nvPicPr>
          <p:cNvPr id="4098" name="Picture 2" descr="File:Grafischer EQ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886200"/>
            <a:ext cx="7620000" cy="239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95400" y="6400800"/>
            <a:ext cx="5105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Photo credit:  </a:t>
            </a:r>
            <a:r>
              <a:rPr lang="en-US" sz="800" dirty="0">
                <a:hlinkClick r:id="rId4"/>
              </a:rPr>
              <a:t>http://commons.wikimedia.org/wiki/File:Grafischer_EQ.jpg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72187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 Black" pitchFamily="34" charset="0"/>
              </a:rPr>
              <a:t>What factors should we look for?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What does the vendor offer?</a:t>
            </a:r>
          </a:p>
          <a:p>
            <a:pPr lvl="1"/>
            <a:r>
              <a:rPr lang="en-US" dirty="0" smtClean="0"/>
              <a:t>Can we afford it?  Can you afford not to?</a:t>
            </a:r>
            <a:endParaRPr lang="en-US" dirty="0"/>
          </a:p>
          <a:p>
            <a:pPr lvl="1"/>
            <a:r>
              <a:rPr lang="en-US" dirty="0" smtClean="0"/>
              <a:t>Ask, you’ll be surprised what they will throw in to close the deal</a:t>
            </a:r>
          </a:p>
          <a:p>
            <a:r>
              <a:rPr lang="en-US" dirty="0" smtClean="0"/>
              <a:t>Will it eliminate boredom or even worse, human error?</a:t>
            </a:r>
          </a:p>
          <a:p>
            <a:pPr lvl="1"/>
            <a:r>
              <a:rPr lang="en-US" dirty="0" smtClean="0"/>
              <a:t>Not always- picking the correct record can use the human touch</a:t>
            </a:r>
          </a:p>
          <a:p>
            <a:r>
              <a:rPr lang="en-US" dirty="0" smtClean="0"/>
              <a:t>Will it save time?</a:t>
            </a:r>
          </a:p>
          <a:p>
            <a:pPr lvl="1"/>
            <a:r>
              <a:rPr lang="en-US" dirty="0" smtClean="0"/>
              <a:t>Will staff still need to touch the books?</a:t>
            </a:r>
          </a:p>
          <a:p>
            <a:pPr lvl="1"/>
            <a:r>
              <a:rPr lang="en-US" dirty="0" smtClean="0"/>
              <a:t>Does it take longer to set up than to run?</a:t>
            </a:r>
          </a:p>
          <a:p>
            <a:pPr lvl="1"/>
            <a:r>
              <a:rPr lang="en-US" dirty="0"/>
              <a:t>How many times do you have to do this? (once? Weekly? Monthly?)</a:t>
            </a:r>
          </a:p>
          <a:p>
            <a:pPr lvl="1"/>
            <a:r>
              <a:rPr lang="en-US" dirty="0" smtClean="0"/>
              <a:t>Don’t forget, shifting time can be as valuable as saving time.</a:t>
            </a:r>
          </a:p>
          <a:p>
            <a:pPr lvl="0"/>
            <a:r>
              <a:rPr lang="en-US" sz="2800" dirty="0"/>
              <a:t>What can I do with that staff time?</a:t>
            </a:r>
          </a:p>
          <a:p>
            <a:pPr lvl="1"/>
            <a:r>
              <a:rPr lang="en-US" dirty="0"/>
              <a:t>Keep up with existing work</a:t>
            </a:r>
          </a:p>
          <a:p>
            <a:pPr lvl="1"/>
            <a:r>
              <a:rPr lang="en-US" dirty="0"/>
              <a:t>What keeps getting put off?</a:t>
            </a:r>
          </a:p>
          <a:p>
            <a:pPr lvl="0"/>
            <a:r>
              <a:rPr lang="en-US" sz="2800" dirty="0"/>
              <a:t>Does it add value for your patrons?</a:t>
            </a:r>
          </a:p>
        </p:txBody>
      </p:sp>
    </p:spTree>
    <p:extLst>
      <p:ext uri="{BB962C8B-B14F-4D97-AF65-F5344CB8AC3E}">
        <p14:creationId xmlns:p14="http://schemas.microsoft.com/office/powerpoint/2010/main" val="412941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Arial Black" pitchFamily="34" charset="0"/>
              </a:rPr>
              <a:t>Questions?	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4648200" cy="5105400"/>
          </a:xfrm>
        </p:spPr>
        <p:txBody>
          <a:bodyPr/>
          <a:lstStyle/>
          <a:p>
            <a:r>
              <a:rPr lang="en-US" dirty="0" smtClean="0"/>
              <a:t>Patrick Roth</a:t>
            </a:r>
          </a:p>
          <a:p>
            <a:r>
              <a:rPr lang="en-US" dirty="0" smtClean="0">
                <a:hlinkClick r:id="rId3"/>
              </a:rPr>
              <a:t>rothpa@gvsu.edu</a:t>
            </a:r>
            <a:endParaRPr lang="en-US" dirty="0" smtClean="0"/>
          </a:p>
          <a:p>
            <a:r>
              <a:rPr lang="en-US" dirty="0" smtClean="0"/>
              <a:t>616-331-2615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Jeffrey Daniels</a:t>
            </a:r>
          </a:p>
          <a:p>
            <a:r>
              <a:rPr lang="en-US" dirty="0" smtClean="0">
                <a:hlinkClick r:id="rId4"/>
              </a:rPr>
              <a:t>danielsj@gvsu.edu</a:t>
            </a:r>
            <a:endParaRPr lang="en-US" dirty="0" smtClean="0"/>
          </a:p>
          <a:p>
            <a:r>
              <a:rPr lang="en-US" dirty="0" smtClean="0"/>
              <a:t>616-331-2702</a:t>
            </a:r>
            <a:endParaRPr lang="en-US" dirty="0"/>
          </a:p>
        </p:txBody>
      </p:sp>
      <p:pic>
        <p:nvPicPr>
          <p:cNvPr id="4" name="Picture 2" descr="C:\Users\danielsj\AppData\Local\Microsoft\Windows\Temporary Internet Files\Content.Outlook\XCB8E7QM\Grac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600200"/>
            <a:ext cx="3803904" cy="5065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714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Sources: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Gremmels</a:t>
            </a:r>
            <a:r>
              <a:rPr lang="en-US" dirty="0" smtClean="0"/>
              <a:t>, G. (2013). Staffing </a:t>
            </a:r>
            <a:r>
              <a:rPr lang="en-US" dirty="0"/>
              <a:t>trends in college and university </a:t>
            </a:r>
            <a:r>
              <a:rPr lang="en-US" dirty="0" smtClean="0"/>
              <a:t>libraries. </a:t>
            </a:r>
            <a:r>
              <a:rPr lang="en-US" i="1" dirty="0" smtClean="0"/>
              <a:t>Reference </a:t>
            </a:r>
            <a:r>
              <a:rPr lang="en-US" i="1" dirty="0"/>
              <a:t>Services Review</a:t>
            </a:r>
            <a:r>
              <a:rPr lang="en-US" dirty="0"/>
              <a:t>, </a:t>
            </a:r>
            <a:r>
              <a:rPr lang="en-US" dirty="0" smtClean="0"/>
              <a:t>41(2), 233-252.</a:t>
            </a:r>
          </a:p>
          <a:p>
            <a:endParaRPr lang="en-US" dirty="0"/>
          </a:p>
          <a:p>
            <a:r>
              <a:rPr lang="en-US" dirty="0" smtClean="0"/>
              <a:t>Heinrich</a:t>
            </a:r>
            <a:r>
              <a:rPr lang="en-US" dirty="0"/>
              <a:t>, H. (2008). Navigating the Currents of Vendor-Supplied Cataloging. </a:t>
            </a:r>
            <a:r>
              <a:rPr lang="en-US" i="1" dirty="0"/>
              <a:t>IFLA Conference Proceedings</a:t>
            </a:r>
            <a:r>
              <a:rPr lang="en-US" dirty="0"/>
              <a:t>, 1-18.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/>
              <a:t>Hilburn</a:t>
            </a:r>
            <a:r>
              <a:rPr lang="en-US" dirty="0"/>
              <a:t>, S. (2010, May 4) The Argyle Sweater. [Cartoon] Retrieved from </a:t>
            </a:r>
            <a:r>
              <a:rPr lang="en-US" dirty="0">
                <a:hlinkClick r:id="rId3"/>
              </a:rPr>
              <a:t>http://www.gocomics.com/theargylesweater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Schroeder</a:t>
            </a:r>
            <a:r>
              <a:rPr lang="en-US" dirty="0"/>
              <a:t>, R., &amp; Howland, J. L. (2011). Shelf-ready: A cost-benefit analysis. </a:t>
            </a:r>
            <a:r>
              <a:rPr lang="en-US" i="1" dirty="0"/>
              <a:t>Library Collections, Acquisitions, &amp; Technical Services</a:t>
            </a:r>
            <a:r>
              <a:rPr lang="en-US" dirty="0"/>
              <a:t>, </a:t>
            </a:r>
            <a:r>
              <a:rPr lang="en-US" i="1" dirty="0"/>
              <a:t>35</a:t>
            </a:r>
            <a:r>
              <a:rPr lang="en-US" dirty="0"/>
              <a:t>(4), 129-134. </a:t>
            </a:r>
            <a:r>
              <a:rPr lang="en-US" dirty="0" smtClean="0"/>
              <a:t>doi:10.1016/j.lcats.2011.04.002</a:t>
            </a:r>
          </a:p>
        </p:txBody>
      </p:sp>
    </p:spTree>
    <p:extLst>
      <p:ext uri="{BB962C8B-B14F-4D97-AF65-F5344CB8AC3E}">
        <p14:creationId xmlns:p14="http://schemas.microsoft.com/office/powerpoint/2010/main" val="178334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83058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 Black" pitchFamily="34" charset="0"/>
              </a:rPr>
              <a:t>Grand Valley State University Libraries</a:t>
            </a:r>
            <a:endParaRPr lang="en-US" sz="33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GVSU is a public liberal arts university in western Michigan, with 24,000+ students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$4.4 </a:t>
            </a:r>
            <a:r>
              <a:rPr lang="en-US" dirty="0"/>
              <a:t>million annual library materials budget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67 </a:t>
            </a:r>
            <a:r>
              <a:rPr lang="en-US" dirty="0"/>
              <a:t>library staff members </a:t>
            </a:r>
            <a:r>
              <a:rPr lang="en-US" dirty="0" smtClean="0"/>
              <a:t>(9 staff members in technical services)</a:t>
            </a:r>
          </a:p>
          <a:p>
            <a:pPr>
              <a:lnSpc>
                <a:spcPct val="160000"/>
              </a:lnSpc>
            </a:pPr>
            <a:r>
              <a:rPr lang="en-US" dirty="0" smtClean="0"/>
              <a:t>Overall collection of 1.4 million plus</a:t>
            </a:r>
            <a:endParaRPr lang="en-US" dirty="0"/>
          </a:p>
          <a:p>
            <a:pPr>
              <a:lnSpc>
                <a:spcPct val="160000"/>
              </a:lnSpc>
            </a:pPr>
            <a:r>
              <a:rPr lang="en-US" dirty="0" smtClean="0"/>
              <a:t>300+ databases, 60,000+ </a:t>
            </a:r>
            <a:r>
              <a:rPr lang="en-US" dirty="0" err="1"/>
              <a:t>ejournal</a:t>
            </a:r>
            <a:r>
              <a:rPr lang="en-US" dirty="0"/>
              <a:t> </a:t>
            </a:r>
            <a:r>
              <a:rPr lang="en-US" dirty="0" smtClean="0"/>
              <a:t>titles, 600,000+ </a:t>
            </a:r>
            <a:r>
              <a:rPr lang="en-US" dirty="0" err="1"/>
              <a:t>ebook</a:t>
            </a:r>
            <a:r>
              <a:rPr lang="en-US" dirty="0"/>
              <a:t> titles</a:t>
            </a:r>
          </a:p>
          <a:p>
            <a:pPr>
              <a:lnSpc>
                <a:spcPct val="160000"/>
              </a:lnSpc>
            </a:pPr>
            <a:r>
              <a:rPr lang="en-US" dirty="0"/>
              <a:t>2012 ACRL Excellence in Academic Libraries </a:t>
            </a:r>
            <a:r>
              <a:rPr lang="en-US" dirty="0" smtClean="0"/>
              <a:t>Award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4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300" dirty="0" smtClean="0">
                <a:latin typeface="Arial Black" pitchFamily="34" charset="0"/>
              </a:rPr>
              <a:t>Batch processing &amp; outsourcing</a:t>
            </a:r>
            <a:endParaRPr lang="en-US" sz="33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We’re not pitching something new here, lot of scholarship out there on these concepts</a:t>
            </a:r>
          </a:p>
          <a:p>
            <a:r>
              <a:rPr lang="en-US" dirty="0" smtClean="0"/>
              <a:t>“Shelf ready: A cost-benefit analysis” </a:t>
            </a:r>
          </a:p>
          <a:p>
            <a:pPr lvl="1"/>
            <a:r>
              <a:rPr lang="en-US" dirty="0" smtClean="0"/>
              <a:t>Rebecca Schroeder and Jared L. Howland at BYU</a:t>
            </a:r>
          </a:p>
          <a:p>
            <a:pPr lvl="1"/>
            <a:r>
              <a:rPr lang="en-US" dirty="0" smtClean="0"/>
              <a:t>Shelf ready 5.7% cheaper to process</a:t>
            </a:r>
          </a:p>
          <a:p>
            <a:pPr lvl="1"/>
            <a:r>
              <a:rPr lang="en-US" dirty="0" smtClean="0"/>
              <a:t>To the shelf 17 or more days faster than non shelf ready</a:t>
            </a:r>
          </a:p>
          <a:p>
            <a:pPr lvl="1"/>
            <a:r>
              <a:rPr lang="en-US" dirty="0" smtClean="0"/>
              <a:t>47% less processing time</a:t>
            </a:r>
          </a:p>
          <a:p>
            <a:r>
              <a:rPr lang="en-US" dirty="0" smtClean="0"/>
              <a:t>“Navigating the currents of Vendor-Supplied cataloging”</a:t>
            </a:r>
          </a:p>
          <a:p>
            <a:pPr lvl="1"/>
            <a:r>
              <a:rPr lang="en-US" dirty="0" smtClean="0"/>
              <a:t>Helen Heinrich at California State University</a:t>
            </a:r>
          </a:p>
          <a:p>
            <a:pPr lvl="1"/>
            <a:r>
              <a:rPr lang="en-US" dirty="0" smtClean="0"/>
              <a:t>From IFLA conference proceedings back in 2008</a:t>
            </a:r>
          </a:p>
          <a:p>
            <a:pPr lvl="1"/>
            <a:r>
              <a:rPr lang="en-US" dirty="0" smtClean="0"/>
              <a:t>Good walk through of the entire process of using marc records for </a:t>
            </a:r>
            <a:r>
              <a:rPr lang="en-US" dirty="0" err="1" smtClean="0"/>
              <a:t>ejournals</a:t>
            </a:r>
            <a:r>
              <a:rPr lang="en-US" dirty="0" smtClean="0"/>
              <a:t> from Serials Solutions in 2006		</a:t>
            </a:r>
          </a:p>
          <a:p>
            <a:pPr lvl="2"/>
            <a:endParaRPr lang="en-US" dirty="0" smtClean="0"/>
          </a:p>
          <a:p>
            <a:pPr lvl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8665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/>
          <a:p>
            <a:r>
              <a:rPr lang="en-US" sz="2800" dirty="0" smtClean="0">
                <a:latin typeface="Arial Black" pitchFamily="34" charset="0"/>
              </a:rPr>
              <a:t>If this isn’t new, why are we talking?	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Staff lines are precious</a:t>
            </a:r>
          </a:p>
          <a:p>
            <a:pPr lvl="1"/>
            <a:r>
              <a:rPr lang="en-US" dirty="0" smtClean="0"/>
              <a:t>In the article “Staffing </a:t>
            </a:r>
            <a:r>
              <a:rPr lang="en-US" dirty="0"/>
              <a:t>trends in college and university </a:t>
            </a:r>
            <a:r>
              <a:rPr lang="en-US" dirty="0" smtClean="0"/>
              <a:t>libraries”, Gillian </a:t>
            </a:r>
            <a:r>
              <a:rPr lang="en-US" dirty="0" err="1" smtClean="0"/>
              <a:t>Gremmels</a:t>
            </a:r>
            <a:r>
              <a:rPr lang="en-US" dirty="0" smtClean="0"/>
              <a:t> points to A study by The Oberlin Group, showing that 82.5% of eliminated or lost positions between 2008-2012 were from technical service areas.</a:t>
            </a:r>
          </a:p>
          <a:p>
            <a:pPr lvl="1"/>
            <a:r>
              <a:rPr lang="en-US" dirty="0" smtClean="0"/>
              <a:t>GVSU added two faculty lines last year to the entire University</a:t>
            </a:r>
          </a:p>
          <a:p>
            <a:r>
              <a:rPr lang="en-US" dirty="0" smtClean="0"/>
              <a:t>While changing rapidly, technical services type work remains the same or is increasing</a:t>
            </a:r>
          </a:p>
          <a:p>
            <a:pPr lvl="1"/>
            <a:r>
              <a:rPr lang="en-US" dirty="0" smtClean="0"/>
              <a:t>Print monographic purchasing is down, but other resources also require “processing”</a:t>
            </a:r>
          </a:p>
          <a:p>
            <a:r>
              <a:rPr lang="en-US" dirty="0" smtClean="0"/>
              <a:t>New areas of focus for all libraries</a:t>
            </a:r>
          </a:p>
          <a:p>
            <a:pPr lvl="1"/>
            <a:r>
              <a:rPr lang="en-US" dirty="0" smtClean="0"/>
              <a:t>Authorities line turns into Scholarly Communications Support</a:t>
            </a:r>
          </a:p>
          <a:p>
            <a:pPr lvl="1"/>
            <a:r>
              <a:rPr lang="en-US" dirty="0" smtClean="0"/>
              <a:t>Traditional cataloger line turn into Web Services Librarian</a:t>
            </a:r>
          </a:p>
          <a:p>
            <a:pPr lvl="1"/>
            <a:r>
              <a:rPr lang="en-US" dirty="0" smtClean="0"/>
              <a:t>Currently faced with finding staff time for digital object management</a:t>
            </a:r>
          </a:p>
          <a:p>
            <a:r>
              <a:rPr lang="en-US" dirty="0" smtClean="0"/>
              <a:t>GVSU Libraries </a:t>
            </a:r>
            <a:r>
              <a:rPr lang="en-US" dirty="0"/>
              <a:t>have made a commitment to exploring any </a:t>
            </a:r>
            <a:r>
              <a:rPr lang="en-US" dirty="0" smtClean="0"/>
              <a:t>opportunity </a:t>
            </a:r>
            <a:r>
              <a:rPr lang="en-US" dirty="0"/>
              <a:t>to outsource or streamline work </a:t>
            </a:r>
            <a:r>
              <a:rPr lang="en-US" dirty="0" smtClean="0"/>
              <a:t>flows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581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cartoonbrew.com/wp-content/uploads/hilburn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04800"/>
            <a:ext cx="8354407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253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>Vendor provided marc records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GVSU has over 60,000 full text </a:t>
            </a:r>
            <a:r>
              <a:rPr lang="en-US" dirty="0" err="1" smtClean="0"/>
              <a:t>ejournals</a:t>
            </a:r>
            <a:endParaRPr lang="en-US" dirty="0" smtClean="0"/>
          </a:p>
          <a:p>
            <a:r>
              <a:rPr lang="en-US" dirty="0" smtClean="0"/>
              <a:t>To copy catalog and test the links – 5 minutes to handle each title in house</a:t>
            </a:r>
          </a:p>
          <a:p>
            <a:r>
              <a:rPr lang="en-US" dirty="0" smtClean="0"/>
              <a:t>420 minutes (7 hours)  = 84 records per day</a:t>
            </a:r>
          </a:p>
          <a:p>
            <a:r>
              <a:rPr lang="en-US" dirty="0" smtClean="0"/>
              <a:t>714 work days for the original 60,000, almost 3 years		</a:t>
            </a:r>
          </a:p>
        </p:txBody>
      </p:sp>
      <p:pic>
        <p:nvPicPr>
          <p:cNvPr id="1026" name="Picture 2" descr="311380970_47942e7a3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733800"/>
            <a:ext cx="4419257" cy="2943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476657" y="6172200"/>
            <a:ext cx="266734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Photo Credit:  </a:t>
            </a:r>
            <a:r>
              <a:rPr lang="en-US" sz="800" dirty="0" smtClean="0">
                <a:hlinkClick r:id="rId4"/>
              </a:rPr>
              <a:t>http</a:t>
            </a:r>
            <a:r>
              <a:rPr lang="en-US" sz="800" dirty="0">
                <a:hlinkClick r:id="rId4"/>
              </a:rPr>
              <a:t>://www.flickr.com/photos/30744708@N00/311380970</a:t>
            </a:r>
            <a:r>
              <a:rPr lang="en-US" sz="800" dirty="0" smtClean="0">
                <a:hlinkClick r:id="rId4"/>
              </a:rPr>
              <a:t>/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852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Arial Black" pitchFamily="34" charset="0"/>
              </a:rPr>
              <a:t>Vendor provided marc records</a:t>
            </a:r>
            <a:endParaRPr lang="en-US" dirty="0">
              <a:latin typeface="Arial Black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Past 2 ½ years averaged between 7,000-10,000 updates per month</a:t>
            </a:r>
          </a:p>
          <a:p>
            <a:r>
              <a:rPr lang="en-US" sz="2200" dirty="0" smtClean="0"/>
              <a:t>Takes one staff member about 4 hours</a:t>
            </a:r>
          </a:p>
          <a:p>
            <a:r>
              <a:rPr lang="en-US" sz="2200" dirty="0" smtClean="0"/>
              <a:t>For one staff member</a:t>
            </a:r>
          </a:p>
          <a:p>
            <a:pPr lvl="1"/>
            <a:r>
              <a:rPr lang="en-US" sz="2200" dirty="0" smtClean="0"/>
              <a:t>3 minutes per record and only 7,000.</a:t>
            </a:r>
          </a:p>
          <a:p>
            <a:pPr lvl="1"/>
            <a:r>
              <a:rPr lang="en-US" sz="2200" dirty="0" smtClean="0"/>
              <a:t>21,000 minutes of work / 7 hours per day / 50 work days or 10 weeks</a:t>
            </a:r>
          </a:p>
          <a:p>
            <a:r>
              <a:rPr lang="en-US" sz="2200" dirty="0" smtClean="0"/>
              <a:t>To accomplish it in the same half day</a:t>
            </a:r>
          </a:p>
          <a:p>
            <a:pPr lvl="1"/>
            <a:r>
              <a:rPr lang="en-US" sz="2200" dirty="0" smtClean="0"/>
              <a:t>At 240 minutes of work / 3 minutes per record / one staff member = 80 updates</a:t>
            </a:r>
          </a:p>
          <a:p>
            <a:pPr lvl="1"/>
            <a:r>
              <a:rPr lang="en-US" sz="2200" dirty="0" smtClean="0"/>
              <a:t>7,000 updates in four hours work take 87.5 staff members</a:t>
            </a:r>
          </a:p>
        </p:txBody>
      </p:sp>
    </p:spTree>
    <p:extLst>
      <p:ext uri="{BB962C8B-B14F-4D97-AF65-F5344CB8AC3E}">
        <p14:creationId xmlns:p14="http://schemas.microsoft.com/office/powerpoint/2010/main" val="3923601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Arial Black" pitchFamily="34" charset="0"/>
              </a:rPr>
              <a:t>Vendor provided marc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This is just the work of the updates, doesn’t even count the larger project of gathering the information from all of our journal providers</a:t>
            </a:r>
          </a:p>
          <a:p>
            <a:r>
              <a:rPr lang="en-US" dirty="0" smtClean="0"/>
              <a:t>Clearly an extreme example, but with smaller streaming video and </a:t>
            </a:r>
            <a:r>
              <a:rPr lang="en-US" dirty="0" err="1" smtClean="0"/>
              <a:t>ebook</a:t>
            </a:r>
            <a:r>
              <a:rPr lang="en-US" dirty="0" smtClean="0"/>
              <a:t> packages the math does begin to add up</a:t>
            </a:r>
          </a:p>
          <a:p>
            <a:r>
              <a:rPr lang="en-US" dirty="0" smtClean="0"/>
              <a:t>High priority at GVSU, negotiate for marc records</a:t>
            </a:r>
          </a:p>
          <a:p>
            <a:r>
              <a:rPr lang="en-US" dirty="0" smtClean="0"/>
              <a:t>Popular streaming video subscription that we wanted for content, waited 3 years until they could provide marc records AND updates.</a:t>
            </a:r>
          </a:p>
          <a:p>
            <a:r>
              <a:rPr lang="en-US" dirty="0" err="1" smtClean="0"/>
              <a:t>Ebook</a:t>
            </a:r>
            <a:r>
              <a:rPr lang="en-US" dirty="0" smtClean="0"/>
              <a:t> reference collection, marc records weren’t free, we paid for them, they were so bad we redid 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54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492</TotalTime>
  <Words>1564</Words>
  <Application>Microsoft Office PowerPoint</Application>
  <PresentationFormat>On-screen Show (4:3)</PresentationFormat>
  <Paragraphs>204</Paragraphs>
  <Slides>25</Slides>
  <Notes>25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Equity</vt:lpstr>
      <vt:lpstr>Doing more with less</vt:lpstr>
      <vt:lpstr>PowerPoint Presentation</vt:lpstr>
      <vt:lpstr>Grand Valley State University Libraries</vt:lpstr>
      <vt:lpstr>Batch processing &amp; outsourcing</vt:lpstr>
      <vt:lpstr>If this isn’t new, why are we talking? </vt:lpstr>
      <vt:lpstr>PowerPoint Presentation</vt:lpstr>
      <vt:lpstr>Vendor provided marc records</vt:lpstr>
      <vt:lpstr>Vendor provided marc records</vt:lpstr>
      <vt:lpstr>Vendor provided marc records</vt:lpstr>
      <vt:lpstr>Shelf ready</vt:lpstr>
      <vt:lpstr>Closer to shelf ready</vt:lpstr>
      <vt:lpstr>Let’s just call it Pre-processing</vt:lpstr>
      <vt:lpstr>Weeding Storage Facility</vt:lpstr>
      <vt:lpstr>Record Maintenance</vt:lpstr>
      <vt:lpstr>Traditional Weed</vt:lpstr>
      <vt:lpstr>“Batch” Weed</vt:lpstr>
      <vt:lpstr>AS/RS Loading</vt:lpstr>
      <vt:lpstr>“Batch” AS/RS Loading</vt:lpstr>
      <vt:lpstr>AS/RS Loading</vt:lpstr>
      <vt:lpstr>Foreign language cataloging</vt:lpstr>
      <vt:lpstr>Foreign language cataloging</vt:lpstr>
      <vt:lpstr>Good enough? </vt:lpstr>
      <vt:lpstr>What factors should we look for?</vt:lpstr>
      <vt:lpstr>Questions? </vt:lpstr>
      <vt:lpstr>Sources: </vt:lpstr>
    </vt:vector>
  </TitlesOfParts>
  <Company>GVSU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Jeffrey Daniels</dc:creator>
  <cp:lastModifiedBy>Patrick Roth</cp:lastModifiedBy>
  <cp:revision>49</cp:revision>
  <dcterms:created xsi:type="dcterms:W3CDTF">2013-10-14T13:52:22Z</dcterms:created>
  <dcterms:modified xsi:type="dcterms:W3CDTF">2013-11-13T01:23:29Z</dcterms:modified>
</cp:coreProperties>
</file>